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8" r:id="rId18"/>
    <p:sldId id="279" r:id="rId19"/>
    <p:sldId id="280" r:id="rId20"/>
    <p:sldId id="281" r:id="rId21"/>
    <p:sldId id="282" r:id="rId22"/>
    <p:sldId id="291" r:id="rId23"/>
    <p:sldId id="292" r:id="rId24"/>
    <p:sldId id="293" r:id="rId25"/>
    <p:sldId id="294" r:id="rId26"/>
    <p:sldId id="300" r:id="rId27"/>
    <p:sldId id="301" r:id="rId28"/>
    <p:sldId id="307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20" r:id="rId40"/>
    <p:sldId id="321" r:id="rId41"/>
    <p:sldId id="323" r:id="rId42"/>
    <p:sldId id="324" r:id="rId43"/>
    <p:sldId id="325" r:id="rId44"/>
    <p:sldId id="326" r:id="rId45"/>
    <p:sldId id="329" r:id="rId46"/>
    <p:sldId id="330" r:id="rId47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2"/>
  </p:normalViewPr>
  <p:slideViewPr>
    <p:cSldViewPr>
      <p:cViewPr varScale="1">
        <p:scale>
          <a:sx n="95" d="100"/>
          <a:sy n="95" d="100"/>
        </p:scale>
        <p:origin x="376" y="168"/>
      </p:cViewPr>
      <p:guideLst>
        <p:guide orient="horz" pos="286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18033" y="1087183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4655566" y="0"/>
                </a:moveTo>
                <a:lnTo>
                  <a:pt x="0" y="0"/>
                </a:lnTo>
                <a:lnTo>
                  <a:pt x="0" y="109537"/>
                </a:lnTo>
                <a:lnTo>
                  <a:pt x="4655566" y="109537"/>
                </a:lnTo>
                <a:lnTo>
                  <a:pt x="4655566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18033" y="1087247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074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45410" y="2741422"/>
            <a:ext cx="385317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9277" y="1254442"/>
            <a:ext cx="7604125" cy="4637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43188" y="6413187"/>
            <a:ext cx="271779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3" y="3955415"/>
            <a:ext cx="9137650" cy="137795"/>
          </a:xfrm>
          <a:custGeom>
            <a:avLst/>
            <a:gdLst/>
            <a:ahLst/>
            <a:cxnLst/>
            <a:rect l="l" t="t" r="r" b="b"/>
            <a:pathLst>
              <a:path w="9137650" h="137795">
                <a:moveTo>
                  <a:pt x="9137269" y="0"/>
                </a:moveTo>
                <a:lnTo>
                  <a:pt x="0" y="0"/>
                </a:lnTo>
                <a:lnTo>
                  <a:pt x="0" y="137794"/>
                </a:lnTo>
                <a:lnTo>
                  <a:pt x="9137269" y="137794"/>
                </a:lnTo>
                <a:lnTo>
                  <a:pt x="913726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88" y="2320925"/>
            <a:ext cx="9138920" cy="1548130"/>
          </a:xfrm>
          <a:custGeom>
            <a:avLst/>
            <a:gdLst/>
            <a:ahLst/>
            <a:cxnLst/>
            <a:rect l="l" t="t" r="r" b="b"/>
            <a:pathLst>
              <a:path w="9138920" h="1548129">
                <a:moveTo>
                  <a:pt x="9138539" y="0"/>
                </a:moveTo>
                <a:lnTo>
                  <a:pt x="0" y="0"/>
                </a:lnTo>
                <a:lnTo>
                  <a:pt x="0" y="1548130"/>
                </a:lnTo>
                <a:lnTo>
                  <a:pt x="9138539" y="1548130"/>
                </a:lnTo>
                <a:lnTo>
                  <a:pt x="91385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000" y="2667000"/>
            <a:ext cx="8759507" cy="984244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lang="zh-CN" altLang="en-US" sz="5400" spc="-5" dirty="0">
                <a:solidFill>
                  <a:srgbClr val="FFFFFF"/>
                </a:solidFill>
              </a:rPr>
              <a:t>第</a:t>
            </a:r>
            <a:r>
              <a:rPr lang="en-US" altLang="zh-CN" sz="5400" spc="-5" dirty="0">
                <a:solidFill>
                  <a:srgbClr val="FFFFFF"/>
                </a:solidFill>
              </a:rPr>
              <a:t>7</a:t>
            </a:r>
            <a:r>
              <a:rPr lang="zh-CN" altLang="en-US" sz="5400" spc="-5" dirty="0">
                <a:solidFill>
                  <a:srgbClr val="FFFFFF"/>
                </a:solidFill>
              </a:rPr>
              <a:t>章 </a:t>
            </a:r>
            <a:r>
              <a:rPr sz="5400" spc="-5" dirty="0" err="1">
                <a:solidFill>
                  <a:srgbClr val="FFFFFF"/>
                </a:solidFill>
              </a:rPr>
              <a:t>语法</a:t>
            </a:r>
            <a:r>
              <a:rPr sz="5400" dirty="0" err="1">
                <a:solidFill>
                  <a:srgbClr val="FFFFFF"/>
                </a:solidFill>
              </a:rPr>
              <a:t>制</a:t>
            </a:r>
            <a:r>
              <a:rPr sz="5400" spc="-5" dirty="0" err="1">
                <a:solidFill>
                  <a:srgbClr val="FFFFFF"/>
                </a:solidFill>
              </a:rPr>
              <a:t>导的</a:t>
            </a:r>
            <a:r>
              <a:rPr lang="zh-CN" altLang="en-US" sz="5400" spc="-5" dirty="0">
                <a:solidFill>
                  <a:srgbClr val="FFFFFF"/>
                </a:solidFill>
              </a:rPr>
              <a:t>语义计算</a:t>
            </a:r>
            <a:endParaRPr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653034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属性依赖图</a:t>
            </a:r>
            <a:r>
              <a:rPr sz="38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(dependence</a:t>
            </a:r>
            <a:r>
              <a:rPr sz="3800" spc="-8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8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graph)</a:t>
            </a:r>
            <a:endParaRPr sz="3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268" y="1295037"/>
            <a:ext cx="5109845" cy="115252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10"/>
              </a:spcBef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800" b="1" spc="5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775" b="1" spc="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spc="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2775" baseline="-21000">
              <a:latin typeface="Times New Roman" panose="02020603050405020304"/>
              <a:cs typeface="Times New Roman" panose="02020603050405020304"/>
            </a:endParaRPr>
          </a:p>
          <a:p>
            <a:pPr marL="476885">
              <a:lnSpc>
                <a:spcPct val="100000"/>
              </a:lnSpc>
              <a:spcBef>
                <a:spcPts val="1220"/>
              </a:spcBef>
            </a:pP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分析树（虚线）的依赖图（实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线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）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2116" y="2494915"/>
            <a:ext cx="317500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4460" marR="55880" indent="-60960">
              <a:lnSpc>
                <a:spcPct val="100000"/>
              </a:lnSpc>
              <a:spcBef>
                <a:spcPts val="85"/>
              </a:spcBef>
              <a:tabLst>
                <a:tab pos="1548765" algn="l"/>
              </a:tabLst>
            </a:pPr>
            <a:r>
              <a:rPr sz="24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solidFill>
                  <a:srgbClr val="0000FF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1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7" baseline="-240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, id	</a:t>
            </a:r>
            <a:r>
              <a:rPr sz="2400" b="1" i="1" spc="-5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7" baseline="-24000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i="1" spc="-5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.in </a:t>
            </a:r>
            <a:r>
              <a:rPr sz="2400" b="1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60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spc="-5" dirty="0">
                <a:solidFill>
                  <a:srgbClr val="FF3399"/>
                </a:solidFill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2400" b="1" i="1" dirty="0">
                <a:solidFill>
                  <a:srgbClr val="FF9900"/>
                </a:solidFill>
                <a:latin typeface="Times New Roman" panose="02020603050405020304"/>
                <a:cs typeface="Times New Roman" panose="02020603050405020304"/>
              </a:rPr>
              <a:t>addType </a:t>
            </a:r>
            <a:r>
              <a:rPr sz="2400" b="1" dirty="0">
                <a:solidFill>
                  <a:srgbClr val="FF9900"/>
                </a:solidFill>
                <a:latin typeface="Times New Roman" panose="02020603050405020304"/>
                <a:cs typeface="Times New Roman" panose="02020603050405020304"/>
              </a:rPr>
              <a:t>(id.</a:t>
            </a:r>
            <a:r>
              <a:rPr sz="2400" b="1" i="1" dirty="0">
                <a:solidFill>
                  <a:srgbClr val="FF9900"/>
                </a:solidFill>
                <a:latin typeface="Times New Roman" panose="02020603050405020304"/>
                <a:cs typeface="Times New Roman" panose="02020603050405020304"/>
              </a:rPr>
              <a:t>entry</a:t>
            </a:r>
            <a:r>
              <a:rPr sz="2400" b="1" dirty="0">
                <a:solidFill>
                  <a:srgbClr val="FF99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105" dirty="0">
                <a:solidFill>
                  <a:srgbClr val="FF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solidFill>
                  <a:srgbClr val="FF99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solidFill>
                  <a:srgbClr val="FF99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solidFill>
                  <a:srgbClr val="FF99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spc="-5" dirty="0">
                <a:solidFill>
                  <a:srgbClr val="FF99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3692" y="2635122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083" y="4367225"/>
            <a:ext cx="381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int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2335" y="3543427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3028060"/>
            <a:ext cx="1854835" cy="527050"/>
          </a:xfrm>
          <a:custGeom>
            <a:avLst/>
            <a:gdLst/>
            <a:ahLst/>
            <a:cxnLst/>
            <a:rect l="l" t="t" r="r" b="b"/>
            <a:pathLst>
              <a:path w="1854835" h="527050">
                <a:moveTo>
                  <a:pt x="1854263" y="0"/>
                </a:moveTo>
                <a:lnTo>
                  <a:pt x="0" y="52705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538596" y="4334002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7737" y="4059935"/>
            <a:ext cx="0" cy="465455"/>
          </a:xfrm>
          <a:custGeom>
            <a:avLst/>
            <a:gdLst/>
            <a:ahLst/>
            <a:cxnLst/>
            <a:rect l="l" t="t" r="r" b="b"/>
            <a:pathLst>
              <a:path h="465454">
                <a:moveTo>
                  <a:pt x="0" y="0"/>
                </a:moveTo>
                <a:lnTo>
                  <a:pt x="0" y="46520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37025" y="4078985"/>
            <a:ext cx="2930525" cy="319405"/>
          </a:xfrm>
          <a:custGeom>
            <a:avLst/>
            <a:gdLst/>
            <a:ahLst/>
            <a:cxnLst/>
            <a:rect l="l" t="t" r="r" b="b"/>
            <a:pathLst>
              <a:path w="2930525" h="319404">
                <a:moveTo>
                  <a:pt x="1882775" y="15875"/>
                </a:moveTo>
                <a:lnTo>
                  <a:pt x="2930525" y="319150"/>
                </a:lnTo>
              </a:path>
              <a:path w="2930525" h="319404">
                <a:moveTo>
                  <a:pt x="1047750" y="0"/>
                </a:moveTo>
                <a:lnTo>
                  <a:pt x="0" y="301625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102729" y="4375226"/>
            <a:ext cx="4324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06800" y="3028060"/>
            <a:ext cx="1854200" cy="527050"/>
          </a:xfrm>
          <a:custGeom>
            <a:avLst/>
            <a:gdLst/>
            <a:ahLst/>
            <a:cxnLst/>
            <a:rect l="l" t="t" r="r" b="b"/>
            <a:pathLst>
              <a:path w="1854200" h="527050">
                <a:moveTo>
                  <a:pt x="0" y="0"/>
                </a:moveTo>
                <a:lnTo>
                  <a:pt x="1854200" y="52705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435221" y="3563823"/>
            <a:ext cx="1263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2990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5	</a:t>
            </a:r>
            <a:r>
              <a:rPr sz="3600" b="1" i="1" baseline="1000" dirty="0">
                <a:latin typeface="Times New Roman" panose="02020603050405020304"/>
                <a:cs typeface="Times New Roman" panose="02020603050405020304"/>
              </a:rPr>
              <a:t>L</a:t>
            </a:r>
            <a:endParaRPr sz="3600" baseline="10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50975" y="5599836"/>
            <a:ext cx="1202055" cy="463550"/>
            <a:chOff x="1450975" y="5599836"/>
            <a:chExt cx="1202055" cy="463550"/>
          </a:xfrm>
        </p:grpSpPr>
        <p:sp>
          <p:nvSpPr>
            <p:cNvPr id="16" name="object 16"/>
            <p:cNvSpPr/>
            <p:nvPr/>
          </p:nvSpPr>
          <p:spPr>
            <a:xfrm>
              <a:off x="2216150" y="5599836"/>
              <a:ext cx="0" cy="463550"/>
            </a:xfrm>
            <a:custGeom>
              <a:avLst/>
              <a:gdLst/>
              <a:ahLst/>
              <a:cxnLst/>
              <a:rect l="l" t="t" r="r" b="b"/>
              <a:pathLst>
                <a:path h="463550">
                  <a:moveTo>
                    <a:pt x="0" y="0"/>
                  </a:moveTo>
                  <a:lnTo>
                    <a:pt x="0" y="463549"/>
                  </a:lnTo>
                </a:path>
              </a:pathLst>
            </a:custGeom>
            <a:ln w="254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50975" y="5633199"/>
              <a:ext cx="1202055" cy="250190"/>
            </a:xfrm>
            <a:custGeom>
              <a:avLst/>
              <a:gdLst/>
              <a:ahLst/>
              <a:cxnLst/>
              <a:rect l="l" t="t" r="r" b="b"/>
              <a:pathLst>
                <a:path w="1202055" h="250189">
                  <a:moveTo>
                    <a:pt x="9652" y="2514"/>
                  </a:moveTo>
                  <a:lnTo>
                    <a:pt x="0" y="26022"/>
                  </a:lnTo>
                  <a:lnTo>
                    <a:pt x="9397" y="29832"/>
                  </a:lnTo>
                  <a:lnTo>
                    <a:pt x="19177" y="34315"/>
                  </a:lnTo>
                  <a:lnTo>
                    <a:pt x="30353" y="39624"/>
                  </a:lnTo>
                  <a:lnTo>
                    <a:pt x="42290" y="45554"/>
                  </a:lnTo>
                  <a:lnTo>
                    <a:pt x="54990" y="52133"/>
                  </a:lnTo>
                  <a:lnTo>
                    <a:pt x="165481" y="111290"/>
                  </a:lnTo>
                  <a:lnTo>
                    <a:pt x="202311" y="130403"/>
                  </a:lnTo>
                  <a:lnTo>
                    <a:pt x="240792" y="149644"/>
                  </a:lnTo>
                  <a:lnTo>
                    <a:pt x="280543" y="168516"/>
                  </a:lnTo>
                  <a:lnTo>
                    <a:pt x="321182" y="186563"/>
                  </a:lnTo>
                  <a:lnTo>
                    <a:pt x="362585" y="203301"/>
                  </a:lnTo>
                  <a:lnTo>
                    <a:pt x="404368" y="218211"/>
                  </a:lnTo>
                  <a:lnTo>
                    <a:pt x="445897" y="230797"/>
                  </a:lnTo>
                  <a:lnTo>
                    <a:pt x="487044" y="240614"/>
                  </a:lnTo>
                  <a:lnTo>
                    <a:pt x="527557" y="247065"/>
                  </a:lnTo>
                  <a:lnTo>
                    <a:pt x="567055" y="249745"/>
                  </a:lnTo>
                  <a:lnTo>
                    <a:pt x="586739" y="249567"/>
                  </a:lnTo>
                  <a:lnTo>
                    <a:pt x="627633" y="246265"/>
                  </a:lnTo>
                  <a:lnTo>
                    <a:pt x="669925" y="239763"/>
                  </a:lnTo>
                  <a:lnTo>
                    <a:pt x="713486" y="230378"/>
                  </a:lnTo>
                  <a:lnTo>
                    <a:pt x="736811" y="224370"/>
                  </a:lnTo>
                  <a:lnTo>
                    <a:pt x="568070" y="224370"/>
                  </a:lnTo>
                  <a:lnTo>
                    <a:pt x="549782" y="223647"/>
                  </a:lnTo>
                  <a:lnTo>
                    <a:pt x="492506" y="215785"/>
                  </a:lnTo>
                  <a:lnTo>
                    <a:pt x="452881" y="206362"/>
                  </a:lnTo>
                  <a:lnTo>
                    <a:pt x="412623" y="194183"/>
                  </a:lnTo>
                  <a:lnTo>
                    <a:pt x="372110" y="179755"/>
                  </a:lnTo>
                  <a:lnTo>
                    <a:pt x="331597" y="163347"/>
                  </a:lnTo>
                  <a:lnTo>
                    <a:pt x="291464" y="145580"/>
                  </a:lnTo>
                  <a:lnTo>
                    <a:pt x="252094" y="126923"/>
                  </a:lnTo>
                  <a:lnTo>
                    <a:pt x="213994" y="107873"/>
                  </a:lnTo>
                  <a:lnTo>
                    <a:pt x="177545" y="88887"/>
                  </a:lnTo>
                  <a:lnTo>
                    <a:pt x="66675" y="29552"/>
                  </a:lnTo>
                  <a:lnTo>
                    <a:pt x="53466" y="22796"/>
                  </a:lnTo>
                  <a:lnTo>
                    <a:pt x="41275" y="16725"/>
                  </a:lnTo>
                  <a:lnTo>
                    <a:pt x="29718" y="11176"/>
                  </a:lnTo>
                  <a:lnTo>
                    <a:pt x="18922" y="6324"/>
                  </a:lnTo>
                  <a:lnTo>
                    <a:pt x="9652" y="2514"/>
                  </a:lnTo>
                  <a:close/>
                </a:path>
                <a:path w="1202055" h="250189">
                  <a:moveTo>
                    <a:pt x="1144993" y="40738"/>
                  </a:moveTo>
                  <a:lnTo>
                    <a:pt x="1123569" y="49415"/>
                  </a:lnTo>
                  <a:lnTo>
                    <a:pt x="1031620" y="88480"/>
                  </a:lnTo>
                  <a:lnTo>
                    <a:pt x="948944" y="123151"/>
                  </a:lnTo>
                  <a:lnTo>
                    <a:pt x="905763" y="140411"/>
                  </a:lnTo>
                  <a:lnTo>
                    <a:pt x="861694" y="157187"/>
                  </a:lnTo>
                  <a:lnTo>
                    <a:pt x="817499" y="173062"/>
                  </a:lnTo>
                  <a:lnTo>
                    <a:pt x="773176" y="187426"/>
                  </a:lnTo>
                  <a:lnTo>
                    <a:pt x="729361" y="200088"/>
                  </a:lnTo>
                  <a:lnTo>
                    <a:pt x="686562" y="210515"/>
                  </a:lnTo>
                  <a:lnTo>
                    <a:pt x="645160" y="218274"/>
                  </a:lnTo>
                  <a:lnTo>
                    <a:pt x="605536" y="223050"/>
                  </a:lnTo>
                  <a:lnTo>
                    <a:pt x="568070" y="224370"/>
                  </a:lnTo>
                  <a:lnTo>
                    <a:pt x="736811" y="224370"/>
                  </a:lnTo>
                  <a:lnTo>
                    <a:pt x="780288" y="211823"/>
                  </a:lnTo>
                  <a:lnTo>
                    <a:pt x="825373" y="197231"/>
                  </a:lnTo>
                  <a:lnTo>
                    <a:pt x="870331" y="181102"/>
                  </a:lnTo>
                  <a:lnTo>
                    <a:pt x="914781" y="164160"/>
                  </a:lnTo>
                  <a:lnTo>
                    <a:pt x="958469" y="146748"/>
                  </a:lnTo>
                  <a:lnTo>
                    <a:pt x="1041526" y="111887"/>
                  </a:lnTo>
                  <a:lnTo>
                    <a:pt x="1133348" y="72847"/>
                  </a:lnTo>
                  <a:lnTo>
                    <a:pt x="1153664" y="64612"/>
                  </a:lnTo>
                  <a:lnTo>
                    <a:pt x="1154049" y="50800"/>
                  </a:lnTo>
                  <a:lnTo>
                    <a:pt x="1144993" y="40738"/>
                  </a:lnTo>
                  <a:close/>
                </a:path>
                <a:path w="1202055" h="250189">
                  <a:moveTo>
                    <a:pt x="1198343" y="39001"/>
                  </a:moveTo>
                  <a:lnTo>
                    <a:pt x="1149350" y="39001"/>
                  </a:lnTo>
                  <a:lnTo>
                    <a:pt x="1158748" y="62585"/>
                  </a:lnTo>
                  <a:lnTo>
                    <a:pt x="1153664" y="64612"/>
                  </a:lnTo>
                  <a:lnTo>
                    <a:pt x="1152144" y="119164"/>
                  </a:lnTo>
                  <a:lnTo>
                    <a:pt x="1198343" y="39001"/>
                  </a:lnTo>
                  <a:close/>
                </a:path>
                <a:path w="1202055" h="250189">
                  <a:moveTo>
                    <a:pt x="1149350" y="39001"/>
                  </a:moveTo>
                  <a:lnTo>
                    <a:pt x="1144993" y="40738"/>
                  </a:lnTo>
                  <a:lnTo>
                    <a:pt x="1154049" y="50800"/>
                  </a:lnTo>
                  <a:lnTo>
                    <a:pt x="1153664" y="64612"/>
                  </a:lnTo>
                  <a:lnTo>
                    <a:pt x="1158748" y="62585"/>
                  </a:lnTo>
                  <a:lnTo>
                    <a:pt x="1149350" y="39001"/>
                  </a:lnTo>
                  <a:close/>
                </a:path>
                <a:path w="1202055" h="250189">
                  <a:moveTo>
                    <a:pt x="1108329" y="0"/>
                  </a:moveTo>
                  <a:lnTo>
                    <a:pt x="1144993" y="40738"/>
                  </a:lnTo>
                  <a:lnTo>
                    <a:pt x="1149350" y="39001"/>
                  </a:lnTo>
                  <a:lnTo>
                    <a:pt x="1198343" y="39001"/>
                  </a:lnTo>
                  <a:lnTo>
                    <a:pt x="1201674" y="33223"/>
                  </a:lnTo>
                  <a:lnTo>
                    <a:pt x="11083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3802126" y="4848986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55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4818126" y="4056760"/>
            <a:ext cx="1203325" cy="488950"/>
            <a:chOff x="4818126" y="4056760"/>
            <a:chExt cx="1203325" cy="488950"/>
          </a:xfrm>
        </p:grpSpPr>
        <p:sp>
          <p:nvSpPr>
            <p:cNvPr id="20" name="object 20"/>
            <p:cNvSpPr/>
            <p:nvPr/>
          </p:nvSpPr>
          <p:spPr>
            <a:xfrm>
              <a:off x="5634101" y="4080636"/>
              <a:ext cx="0" cy="465455"/>
            </a:xfrm>
            <a:custGeom>
              <a:avLst/>
              <a:gdLst/>
              <a:ahLst/>
              <a:cxnLst/>
              <a:rect l="l" t="t" r="r" b="b"/>
              <a:pathLst>
                <a:path h="465454">
                  <a:moveTo>
                    <a:pt x="0" y="0"/>
                  </a:moveTo>
                  <a:lnTo>
                    <a:pt x="0" y="465074"/>
                  </a:lnTo>
                </a:path>
              </a:pathLst>
            </a:custGeom>
            <a:ln w="254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818126" y="4056760"/>
              <a:ext cx="1203325" cy="250190"/>
            </a:xfrm>
            <a:custGeom>
              <a:avLst/>
              <a:gdLst/>
              <a:ahLst/>
              <a:cxnLst/>
              <a:rect l="l" t="t" r="r" b="b"/>
              <a:pathLst>
                <a:path w="1203325" h="250189">
                  <a:moveTo>
                    <a:pt x="9525" y="2539"/>
                  </a:moveTo>
                  <a:lnTo>
                    <a:pt x="0" y="26034"/>
                  </a:lnTo>
                  <a:lnTo>
                    <a:pt x="9271" y="29844"/>
                  </a:lnTo>
                  <a:lnTo>
                    <a:pt x="19303" y="34416"/>
                  </a:lnTo>
                  <a:lnTo>
                    <a:pt x="30225" y="39624"/>
                  </a:lnTo>
                  <a:lnTo>
                    <a:pt x="55118" y="52196"/>
                  </a:lnTo>
                  <a:lnTo>
                    <a:pt x="98551" y="75311"/>
                  </a:lnTo>
                  <a:lnTo>
                    <a:pt x="114426" y="83946"/>
                  </a:lnTo>
                  <a:lnTo>
                    <a:pt x="148082" y="101853"/>
                  </a:lnTo>
                  <a:lnTo>
                    <a:pt x="202564" y="130428"/>
                  </a:lnTo>
                  <a:lnTo>
                    <a:pt x="241046" y="149732"/>
                  </a:lnTo>
                  <a:lnTo>
                    <a:pt x="280924" y="168528"/>
                  </a:lnTo>
                  <a:lnTo>
                    <a:pt x="321690" y="186562"/>
                  </a:lnTo>
                  <a:lnTo>
                    <a:pt x="362965" y="203326"/>
                  </a:lnTo>
                  <a:lnTo>
                    <a:pt x="404749" y="218312"/>
                  </a:lnTo>
                  <a:lnTo>
                    <a:pt x="446404" y="230886"/>
                  </a:lnTo>
                  <a:lnTo>
                    <a:pt x="487679" y="240664"/>
                  </a:lnTo>
                  <a:lnTo>
                    <a:pt x="528193" y="247141"/>
                  </a:lnTo>
                  <a:lnTo>
                    <a:pt x="567689" y="249808"/>
                  </a:lnTo>
                  <a:lnTo>
                    <a:pt x="587375" y="249555"/>
                  </a:lnTo>
                  <a:lnTo>
                    <a:pt x="628269" y="246252"/>
                  </a:lnTo>
                  <a:lnTo>
                    <a:pt x="670687" y="239775"/>
                  </a:lnTo>
                  <a:lnTo>
                    <a:pt x="714375" y="230377"/>
                  </a:lnTo>
                  <a:lnTo>
                    <a:pt x="737787" y="224408"/>
                  </a:lnTo>
                  <a:lnTo>
                    <a:pt x="568706" y="224408"/>
                  </a:lnTo>
                  <a:lnTo>
                    <a:pt x="550418" y="223646"/>
                  </a:lnTo>
                  <a:lnTo>
                    <a:pt x="493013" y="215900"/>
                  </a:lnTo>
                  <a:lnTo>
                    <a:pt x="453389" y="206375"/>
                  </a:lnTo>
                  <a:lnTo>
                    <a:pt x="413003" y="194182"/>
                  </a:lnTo>
                  <a:lnTo>
                    <a:pt x="372490" y="179831"/>
                  </a:lnTo>
                  <a:lnTo>
                    <a:pt x="331977" y="163449"/>
                  </a:lnTo>
                  <a:lnTo>
                    <a:pt x="291719" y="145669"/>
                  </a:lnTo>
                  <a:lnTo>
                    <a:pt x="252349" y="127000"/>
                  </a:lnTo>
                  <a:lnTo>
                    <a:pt x="214249" y="107950"/>
                  </a:lnTo>
                  <a:lnTo>
                    <a:pt x="177673" y="88900"/>
                  </a:lnTo>
                  <a:lnTo>
                    <a:pt x="66675" y="29590"/>
                  </a:lnTo>
                  <a:lnTo>
                    <a:pt x="41275" y="16763"/>
                  </a:lnTo>
                  <a:lnTo>
                    <a:pt x="29718" y="11175"/>
                  </a:lnTo>
                  <a:lnTo>
                    <a:pt x="18923" y="6350"/>
                  </a:lnTo>
                  <a:lnTo>
                    <a:pt x="9525" y="2539"/>
                  </a:lnTo>
                  <a:close/>
                </a:path>
                <a:path w="1203325" h="250189">
                  <a:moveTo>
                    <a:pt x="1146544" y="40768"/>
                  </a:moveTo>
                  <a:lnTo>
                    <a:pt x="1125093" y="49530"/>
                  </a:lnTo>
                  <a:lnTo>
                    <a:pt x="950213" y="123189"/>
                  </a:lnTo>
                  <a:lnTo>
                    <a:pt x="906779" y="140462"/>
                  </a:lnTo>
                  <a:lnTo>
                    <a:pt x="862838" y="157225"/>
                  </a:lnTo>
                  <a:lnTo>
                    <a:pt x="818514" y="173100"/>
                  </a:lnTo>
                  <a:lnTo>
                    <a:pt x="774064" y="187451"/>
                  </a:lnTo>
                  <a:lnTo>
                    <a:pt x="730123" y="200151"/>
                  </a:lnTo>
                  <a:lnTo>
                    <a:pt x="687451" y="210565"/>
                  </a:lnTo>
                  <a:lnTo>
                    <a:pt x="645795" y="218312"/>
                  </a:lnTo>
                  <a:lnTo>
                    <a:pt x="606044" y="223138"/>
                  </a:lnTo>
                  <a:lnTo>
                    <a:pt x="568706" y="224408"/>
                  </a:lnTo>
                  <a:lnTo>
                    <a:pt x="737787" y="224408"/>
                  </a:lnTo>
                  <a:lnTo>
                    <a:pt x="781176" y="211836"/>
                  </a:lnTo>
                  <a:lnTo>
                    <a:pt x="826262" y="197231"/>
                  </a:lnTo>
                  <a:lnTo>
                    <a:pt x="871347" y="181101"/>
                  </a:lnTo>
                  <a:lnTo>
                    <a:pt x="915924" y="164211"/>
                  </a:lnTo>
                  <a:lnTo>
                    <a:pt x="959612" y="146812"/>
                  </a:lnTo>
                  <a:lnTo>
                    <a:pt x="1134872" y="72897"/>
                  </a:lnTo>
                  <a:lnTo>
                    <a:pt x="1155186" y="64659"/>
                  </a:lnTo>
                  <a:lnTo>
                    <a:pt x="1155573" y="50800"/>
                  </a:lnTo>
                  <a:lnTo>
                    <a:pt x="1146544" y="40768"/>
                  </a:lnTo>
                  <a:close/>
                </a:path>
                <a:path w="1203325" h="250189">
                  <a:moveTo>
                    <a:pt x="1200019" y="38988"/>
                  </a:moveTo>
                  <a:lnTo>
                    <a:pt x="1150874" y="38988"/>
                  </a:lnTo>
                  <a:lnTo>
                    <a:pt x="1160272" y="62611"/>
                  </a:lnTo>
                  <a:lnTo>
                    <a:pt x="1155186" y="64659"/>
                  </a:lnTo>
                  <a:lnTo>
                    <a:pt x="1153668" y="119125"/>
                  </a:lnTo>
                  <a:lnTo>
                    <a:pt x="1200019" y="38988"/>
                  </a:lnTo>
                  <a:close/>
                </a:path>
                <a:path w="1203325" h="250189">
                  <a:moveTo>
                    <a:pt x="1155573" y="50800"/>
                  </a:moveTo>
                  <a:lnTo>
                    <a:pt x="1155186" y="64659"/>
                  </a:lnTo>
                  <a:lnTo>
                    <a:pt x="1160272" y="62611"/>
                  </a:lnTo>
                  <a:lnTo>
                    <a:pt x="1155573" y="50800"/>
                  </a:lnTo>
                  <a:close/>
                </a:path>
                <a:path w="1203325" h="250189">
                  <a:moveTo>
                    <a:pt x="1150874" y="38988"/>
                  </a:moveTo>
                  <a:lnTo>
                    <a:pt x="1146544" y="40768"/>
                  </a:lnTo>
                  <a:lnTo>
                    <a:pt x="1155573" y="50800"/>
                  </a:lnTo>
                  <a:lnTo>
                    <a:pt x="1150874" y="38988"/>
                  </a:lnTo>
                  <a:close/>
                </a:path>
                <a:path w="1203325" h="250189">
                  <a:moveTo>
                    <a:pt x="1109852" y="0"/>
                  </a:moveTo>
                  <a:lnTo>
                    <a:pt x="1146544" y="40768"/>
                  </a:lnTo>
                  <a:lnTo>
                    <a:pt x="1150874" y="38988"/>
                  </a:lnTo>
                  <a:lnTo>
                    <a:pt x="1200019" y="38988"/>
                  </a:lnTo>
                  <a:lnTo>
                    <a:pt x="1203325" y="33274"/>
                  </a:lnTo>
                  <a:lnTo>
                    <a:pt x="1109852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703065" y="4369054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15439" y="5123179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62200" y="4856860"/>
            <a:ext cx="2878455" cy="358775"/>
          </a:xfrm>
          <a:custGeom>
            <a:avLst/>
            <a:gdLst/>
            <a:ahLst/>
            <a:cxnLst/>
            <a:rect l="l" t="t" r="r" b="b"/>
            <a:pathLst>
              <a:path w="2878454" h="358775">
                <a:moveTo>
                  <a:pt x="1047750" y="0"/>
                </a:moveTo>
                <a:lnTo>
                  <a:pt x="0" y="303275"/>
                </a:lnTo>
              </a:path>
              <a:path w="2878454" h="358775">
                <a:moveTo>
                  <a:pt x="1830451" y="57150"/>
                </a:moveTo>
                <a:lnTo>
                  <a:pt x="2878201" y="358775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100573" y="5183504"/>
            <a:ext cx="432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84270" y="5100954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80513" y="5164277"/>
            <a:ext cx="330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10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35326" y="5582411"/>
            <a:ext cx="127000" cy="548005"/>
          </a:xfrm>
          <a:custGeom>
            <a:avLst/>
            <a:gdLst/>
            <a:ahLst/>
            <a:cxnLst/>
            <a:rect l="l" t="t" r="r" b="b"/>
            <a:pathLst>
              <a:path w="127000" h="548004">
                <a:moveTo>
                  <a:pt x="63500" y="50761"/>
                </a:moveTo>
                <a:lnTo>
                  <a:pt x="50801" y="55841"/>
                </a:lnTo>
                <a:lnTo>
                  <a:pt x="50800" y="547649"/>
                </a:lnTo>
                <a:lnTo>
                  <a:pt x="76073" y="547649"/>
                </a:lnTo>
                <a:lnTo>
                  <a:pt x="76198" y="55841"/>
                </a:lnTo>
                <a:lnTo>
                  <a:pt x="63500" y="50761"/>
                </a:lnTo>
                <a:close/>
              </a:path>
              <a:path w="127000" h="548004">
                <a:moveTo>
                  <a:pt x="63500" y="0"/>
                </a:moveTo>
                <a:lnTo>
                  <a:pt x="0" y="76161"/>
                </a:lnTo>
                <a:lnTo>
                  <a:pt x="50800" y="55841"/>
                </a:lnTo>
                <a:lnTo>
                  <a:pt x="50800" y="50761"/>
                </a:lnTo>
                <a:lnTo>
                  <a:pt x="105822" y="50761"/>
                </a:lnTo>
                <a:lnTo>
                  <a:pt x="63500" y="0"/>
                </a:lnTo>
                <a:close/>
              </a:path>
              <a:path w="127000" h="548004">
                <a:moveTo>
                  <a:pt x="105822" y="50761"/>
                </a:moveTo>
                <a:lnTo>
                  <a:pt x="76200" y="50761"/>
                </a:lnTo>
                <a:lnTo>
                  <a:pt x="76200" y="55841"/>
                </a:lnTo>
                <a:lnTo>
                  <a:pt x="127000" y="76161"/>
                </a:lnTo>
                <a:lnTo>
                  <a:pt x="105822" y="50761"/>
                </a:lnTo>
                <a:close/>
              </a:path>
              <a:path w="127000" h="548004">
                <a:moveTo>
                  <a:pt x="63500" y="50761"/>
                </a:moveTo>
                <a:lnTo>
                  <a:pt x="50800" y="50761"/>
                </a:lnTo>
                <a:lnTo>
                  <a:pt x="50800" y="55841"/>
                </a:lnTo>
                <a:lnTo>
                  <a:pt x="63500" y="50761"/>
                </a:lnTo>
                <a:close/>
              </a:path>
              <a:path w="127000" h="548004">
                <a:moveTo>
                  <a:pt x="76200" y="50761"/>
                </a:moveTo>
                <a:lnTo>
                  <a:pt x="63500" y="50761"/>
                </a:lnTo>
                <a:lnTo>
                  <a:pt x="76198" y="55841"/>
                </a:lnTo>
                <a:lnTo>
                  <a:pt x="76200" y="50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822950" y="5261228"/>
            <a:ext cx="89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entry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75829" y="4437379"/>
            <a:ext cx="89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entry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89761" y="5161279"/>
            <a:ext cx="5086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i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9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63644" y="439597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8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29864" y="4391101"/>
            <a:ext cx="509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i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7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27801" y="36052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6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37563" y="3605276"/>
            <a:ext cx="762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type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232150" y="4125595"/>
            <a:ext cx="1051560" cy="355600"/>
          </a:xfrm>
          <a:custGeom>
            <a:avLst/>
            <a:gdLst/>
            <a:ahLst/>
            <a:cxnLst/>
            <a:rect l="l" t="t" r="r" b="b"/>
            <a:pathLst>
              <a:path w="1051560" h="355600">
                <a:moveTo>
                  <a:pt x="55499" y="233171"/>
                </a:moveTo>
                <a:lnTo>
                  <a:pt x="0" y="315340"/>
                </a:lnTo>
                <a:lnTo>
                  <a:pt x="90804" y="355218"/>
                </a:lnTo>
                <a:lnTo>
                  <a:pt x="58263" y="313435"/>
                </a:lnTo>
                <a:lnTo>
                  <a:pt x="52324" y="313435"/>
                </a:lnTo>
                <a:lnTo>
                  <a:pt x="45212" y="289051"/>
                </a:lnTo>
                <a:lnTo>
                  <a:pt x="50113" y="287633"/>
                </a:lnTo>
                <a:lnTo>
                  <a:pt x="55499" y="233171"/>
                </a:lnTo>
                <a:close/>
              </a:path>
              <a:path w="1051560" h="355600">
                <a:moveTo>
                  <a:pt x="48768" y="301244"/>
                </a:moveTo>
                <a:lnTo>
                  <a:pt x="52324" y="313435"/>
                </a:lnTo>
                <a:lnTo>
                  <a:pt x="57171" y="312033"/>
                </a:lnTo>
                <a:lnTo>
                  <a:pt x="48768" y="301244"/>
                </a:lnTo>
                <a:close/>
              </a:path>
              <a:path w="1051560" h="355600">
                <a:moveTo>
                  <a:pt x="57171" y="312033"/>
                </a:moveTo>
                <a:lnTo>
                  <a:pt x="52324" y="313435"/>
                </a:lnTo>
                <a:lnTo>
                  <a:pt x="58263" y="313435"/>
                </a:lnTo>
                <a:lnTo>
                  <a:pt x="57171" y="312033"/>
                </a:lnTo>
                <a:close/>
              </a:path>
              <a:path w="1051560" h="355600">
                <a:moveTo>
                  <a:pt x="1044194" y="0"/>
                </a:moveTo>
                <a:lnTo>
                  <a:pt x="50113" y="287633"/>
                </a:lnTo>
                <a:lnTo>
                  <a:pt x="48768" y="301244"/>
                </a:lnTo>
                <a:lnTo>
                  <a:pt x="57171" y="312033"/>
                </a:lnTo>
                <a:lnTo>
                  <a:pt x="1051305" y="24383"/>
                </a:lnTo>
                <a:lnTo>
                  <a:pt x="1044194" y="0"/>
                </a:lnTo>
                <a:close/>
              </a:path>
              <a:path w="1051560" h="355600">
                <a:moveTo>
                  <a:pt x="50113" y="287633"/>
                </a:moveTo>
                <a:lnTo>
                  <a:pt x="45212" y="289051"/>
                </a:lnTo>
                <a:lnTo>
                  <a:pt x="48768" y="301244"/>
                </a:lnTo>
                <a:lnTo>
                  <a:pt x="50113" y="287633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480175" y="3961765"/>
            <a:ext cx="1686560" cy="575945"/>
          </a:xfrm>
          <a:custGeom>
            <a:avLst/>
            <a:gdLst/>
            <a:ahLst/>
            <a:cxnLst/>
            <a:rect l="l" t="t" r="r" b="b"/>
            <a:pathLst>
              <a:path w="1686559" h="575945">
                <a:moveTo>
                  <a:pt x="57128" y="42394"/>
                </a:moveTo>
                <a:lnTo>
                  <a:pt x="48546" y="52919"/>
                </a:lnTo>
                <a:lnTo>
                  <a:pt x="49586" y="66675"/>
                </a:lnTo>
                <a:lnTo>
                  <a:pt x="1678940" y="575437"/>
                </a:lnTo>
                <a:lnTo>
                  <a:pt x="1686559" y="551180"/>
                </a:lnTo>
                <a:lnTo>
                  <a:pt x="57128" y="42394"/>
                </a:lnTo>
                <a:close/>
              </a:path>
              <a:path w="1686559" h="575945">
                <a:moveTo>
                  <a:pt x="91694" y="0"/>
                </a:moveTo>
                <a:lnTo>
                  <a:pt x="0" y="37846"/>
                </a:lnTo>
                <a:lnTo>
                  <a:pt x="53848" y="121158"/>
                </a:lnTo>
                <a:lnTo>
                  <a:pt x="49586" y="66675"/>
                </a:lnTo>
                <a:lnTo>
                  <a:pt x="44703" y="65151"/>
                </a:lnTo>
                <a:lnTo>
                  <a:pt x="52324" y="40893"/>
                </a:lnTo>
                <a:lnTo>
                  <a:pt x="58351" y="40893"/>
                </a:lnTo>
                <a:lnTo>
                  <a:pt x="91694" y="0"/>
                </a:lnTo>
                <a:close/>
              </a:path>
              <a:path w="1686559" h="575945">
                <a:moveTo>
                  <a:pt x="48517" y="53009"/>
                </a:moveTo>
                <a:lnTo>
                  <a:pt x="44703" y="65151"/>
                </a:lnTo>
                <a:lnTo>
                  <a:pt x="49586" y="66675"/>
                </a:lnTo>
                <a:lnTo>
                  <a:pt x="48517" y="53009"/>
                </a:lnTo>
                <a:close/>
              </a:path>
              <a:path w="1686559" h="575945">
                <a:moveTo>
                  <a:pt x="52324" y="40893"/>
                </a:moveTo>
                <a:lnTo>
                  <a:pt x="48546" y="52919"/>
                </a:lnTo>
                <a:lnTo>
                  <a:pt x="57128" y="42394"/>
                </a:lnTo>
                <a:lnTo>
                  <a:pt x="52324" y="40893"/>
                </a:lnTo>
                <a:close/>
              </a:path>
              <a:path w="1686559" h="575945">
                <a:moveTo>
                  <a:pt x="58351" y="40893"/>
                </a:moveTo>
                <a:lnTo>
                  <a:pt x="52324" y="40893"/>
                </a:lnTo>
                <a:lnTo>
                  <a:pt x="57128" y="42394"/>
                </a:lnTo>
                <a:lnTo>
                  <a:pt x="58351" y="40893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99051" y="4750689"/>
            <a:ext cx="1686560" cy="574040"/>
          </a:xfrm>
          <a:custGeom>
            <a:avLst/>
            <a:gdLst/>
            <a:ahLst/>
            <a:cxnLst/>
            <a:rect l="l" t="t" r="r" b="b"/>
            <a:pathLst>
              <a:path w="1686560" h="574039">
                <a:moveTo>
                  <a:pt x="57069" y="42411"/>
                </a:moveTo>
                <a:lnTo>
                  <a:pt x="48457" y="52999"/>
                </a:lnTo>
                <a:lnTo>
                  <a:pt x="48396" y="53198"/>
                </a:lnTo>
                <a:lnTo>
                  <a:pt x="49474" y="66635"/>
                </a:lnTo>
                <a:lnTo>
                  <a:pt x="1678939" y="573913"/>
                </a:lnTo>
                <a:lnTo>
                  <a:pt x="1686433" y="549656"/>
                </a:lnTo>
                <a:lnTo>
                  <a:pt x="57069" y="42411"/>
                </a:lnTo>
                <a:close/>
              </a:path>
              <a:path w="1686560" h="574039">
                <a:moveTo>
                  <a:pt x="91566" y="0"/>
                </a:moveTo>
                <a:lnTo>
                  <a:pt x="0" y="37973"/>
                </a:lnTo>
                <a:lnTo>
                  <a:pt x="53848" y="121158"/>
                </a:lnTo>
                <a:lnTo>
                  <a:pt x="49474" y="66635"/>
                </a:lnTo>
                <a:lnTo>
                  <a:pt x="44703" y="65150"/>
                </a:lnTo>
                <a:lnTo>
                  <a:pt x="52197" y="40893"/>
                </a:lnTo>
                <a:lnTo>
                  <a:pt x="58303" y="40893"/>
                </a:lnTo>
                <a:lnTo>
                  <a:pt x="91566" y="0"/>
                </a:lnTo>
                <a:close/>
              </a:path>
              <a:path w="1686560" h="574039">
                <a:moveTo>
                  <a:pt x="48396" y="53198"/>
                </a:moveTo>
                <a:lnTo>
                  <a:pt x="44703" y="65150"/>
                </a:lnTo>
                <a:lnTo>
                  <a:pt x="49474" y="66635"/>
                </a:lnTo>
                <a:lnTo>
                  <a:pt x="48396" y="53198"/>
                </a:lnTo>
                <a:close/>
              </a:path>
              <a:path w="1686560" h="574039">
                <a:moveTo>
                  <a:pt x="52197" y="40893"/>
                </a:moveTo>
                <a:lnTo>
                  <a:pt x="48457" y="52999"/>
                </a:lnTo>
                <a:lnTo>
                  <a:pt x="57069" y="42411"/>
                </a:lnTo>
                <a:lnTo>
                  <a:pt x="52197" y="40893"/>
                </a:lnTo>
                <a:close/>
              </a:path>
              <a:path w="1686560" h="574039">
                <a:moveTo>
                  <a:pt x="58303" y="40893"/>
                </a:moveTo>
                <a:lnTo>
                  <a:pt x="52197" y="40893"/>
                </a:lnTo>
                <a:lnTo>
                  <a:pt x="57069" y="42411"/>
                </a:lnTo>
                <a:lnTo>
                  <a:pt x="58303" y="40893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9" name="object 39"/>
          <p:cNvGrpSpPr/>
          <p:nvPr/>
        </p:nvGrpSpPr>
        <p:grpSpPr>
          <a:xfrm>
            <a:off x="1600200" y="4768469"/>
            <a:ext cx="2720975" cy="355600"/>
            <a:chOff x="1600200" y="4768469"/>
            <a:chExt cx="2720975" cy="355600"/>
          </a:xfrm>
        </p:grpSpPr>
        <p:sp>
          <p:nvSpPr>
            <p:cNvPr id="40" name="object 40"/>
            <p:cNvSpPr/>
            <p:nvPr/>
          </p:nvSpPr>
          <p:spPr>
            <a:xfrm>
              <a:off x="1600200" y="4768469"/>
              <a:ext cx="1051560" cy="355600"/>
            </a:xfrm>
            <a:custGeom>
              <a:avLst/>
              <a:gdLst/>
              <a:ahLst/>
              <a:cxnLst/>
              <a:rect l="l" t="t" r="r" b="b"/>
              <a:pathLst>
                <a:path w="1051560" h="355600">
                  <a:moveTo>
                    <a:pt x="55499" y="233298"/>
                  </a:moveTo>
                  <a:lnTo>
                    <a:pt x="0" y="315467"/>
                  </a:lnTo>
                  <a:lnTo>
                    <a:pt x="90805" y="355218"/>
                  </a:lnTo>
                  <a:lnTo>
                    <a:pt x="58362" y="313562"/>
                  </a:lnTo>
                  <a:lnTo>
                    <a:pt x="52324" y="313562"/>
                  </a:lnTo>
                  <a:lnTo>
                    <a:pt x="45212" y="289051"/>
                  </a:lnTo>
                  <a:lnTo>
                    <a:pt x="50116" y="287632"/>
                  </a:lnTo>
                  <a:lnTo>
                    <a:pt x="55499" y="233298"/>
                  </a:lnTo>
                  <a:close/>
                </a:path>
                <a:path w="1051560" h="355600">
                  <a:moveTo>
                    <a:pt x="50116" y="287632"/>
                  </a:moveTo>
                  <a:lnTo>
                    <a:pt x="45212" y="289051"/>
                  </a:lnTo>
                  <a:lnTo>
                    <a:pt x="52324" y="313562"/>
                  </a:lnTo>
                  <a:lnTo>
                    <a:pt x="57251" y="312136"/>
                  </a:lnTo>
                  <a:lnTo>
                    <a:pt x="48768" y="301243"/>
                  </a:lnTo>
                  <a:lnTo>
                    <a:pt x="50116" y="287632"/>
                  </a:lnTo>
                  <a:close/>
                </a:path>
                <a:path w="1051560" h="355600">
                  <a:moveTo>
                    <a:pt x="57251" y="312136"/>
                  </a:moveTo>
                  <a:lnTo>
                    <a:pt x="52324" y="313562"/>
                  </a:lnTo>
                  <a:lnTo>
                    <a:pt x="58362" y="313562"/>
                  </a:lnTo>
                  <a:lnTo>
                    <a:pt x="57251" y="312136"/>
                  </a:lnTo>
                  <a:close/>
                </a:path>
                <a:path w="1051560" h="355600">
                  <a:moveTo>
                    <a:pt x="1044194" y="0"/>
                  </a:moveTo>
                  <a:lnTo>
                    <a:pt x="50116" y="287632"/>
                  </a:lnTo>
                  <a:lnTo>
                    <a:pt x="48768" y="301243"/>
                  </a:lnTo>
                  <a:lnTo>
                    <a:pt x="57251" y="312136"/>
                  </a:lnTo>
                  <a:lnTo>
                    <a:pt x="1051306" y="24383"/>
                  </a:lnTo>
                  <a:lnTo>
                    <a:pt x="1044194" y="0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119374" y="4842637"/>
              <a:ext cx="1202055" cy="250190"/>
            </a:xfrm>
            <a:custGeom>
              <a:avLst/>
              <a:gdLst/>
              <a:ahLst/>
              <a:cxnLst/>
              <a:rect l="l" t="t" r="r" b="b"/>
              <a:pathLst>
                <a:path w="1202054" h="250189">
                  <a:moveTo>
                    <a:pt x="9651" y="2539"/>
                  </a:moveTo>
                  <a:lnTo>
                    <a:pt x="0" y="26035"/>
                  </a:lnTo>
                  <a:lnTo>
                    <a:pt x="9398" y="29844"/>
                  </a:lnTo>
                  <a:lnTo>
                    <a:pt x="19303" y="34289"/>
                  </a:lnTo>
                  <a:lnTo>
                    <a:pt x="42290" y="45593"/>
                  </a:lnTo>
                  <a:lnTo>
                    <a:pt x="55118" y="52196"/>
                  </a:lnTo>
                  <a:lnTo>
                    <a:pt x="83312" y="67056"/>
                  </a:lnTo>
                  <a:lnTo>
                    <a:pt x="98425" y="75311"/>
                  </a:lnTo>
                  <a:lnTo>
                    <a:pt x="165608" y="111251"/>
                  </a:lnTo>
                  <a:lnTo>
                    <a:pt x="202437" y="130429"/>
                  </a:lnTo>
                  <a:lnTo>
                    <a:pt x="240918" y="149606"/>
                  </a:lnTo>
                  <a:lnTo>
                    <a:pt x="280670" y="168529"/>
                  </a:lnTo>
                  <a:lnTo>
                    <a:pt x="321310" y="186562"/>
                  </a:lnTo>
                  <a:lnTo>
                    <a:pt x="362712" y="203326"/>
                  </a:lnTo>
                  <a:lnTo>
                    <a:pt x="404367" y="218186"/>
                  </a:lnTo>
                  <a:lnTo>
                    <a:pt x="446024" y="230758"/>
                  </a:lnTo>
                  <a:lnTo>
                    <a:pt x="487172" y="240537"/>
                  </a:lnTo>
                  <a:lnTo>
                    <a:pt x="527558" y="247014"/>
                  </a:lnTo>
                  <a:lnTo>
                    <a:pt x="567054" y="249681"/>
                  </a:lnTo>
                  <a:lnTo>
                    <a:pt x="586739" y="249555"/>
                  </a:lnTo>
                  <a:lnTo>
                    <a:pt x="627634" y="246252"/>
                  </a:lnTo>
                  <a:lnTo>
                    <a:pt x="669925" y="239775"/>
                  </a:lnTo>
                  <a:lnTo>
                    <a:pt x="713613" y="230377"/>
                  </a:lnTo>
                  <a:lnTo>
                    <a:pt x="736593" y="224408"/>
                  </a:lnTo>
                  <a:lnTo>
                    <a:pt x="568071" y="224408"/>
                  </a:lnTo>
                  <a:lnTo>
                    <a:pt x="549783" y="223646"/>
                  </a:lnTo>
                  <a:lnTo>
                    <a:pt x="492505" y="215773"/>
                  </a:lnTo>
                  <a:lnTo>
                    <a:pt x="452881" y="206375"/>
                  </a:lnTo>
                  <a:lnTo>
                    <a:pt x="412623" y="194182"/>
                  </a:lnTo>
                  <a:lnTo>
                    <a:pt x="372237" y="179705"/>
                  </a:lnTo>
                  <a:lnTo>
                    <a:pt x="331597" y="163321"/>
                  </a:lnTo>
                  <a:lnTo>
                    <a:pt x="291591" y="145542"/>
                  </a:lnTo>
                  <a:lnTo>
                    <a:pt x="252222" y="126873"/>
                  </a:lnTo>
                  <a:lnTo>
                    <a:pt x="214122" y="107823"/>
                  </a:lnTo>
                  <a:lnTo>
                    <a:pt x="177546" y="88900"/>
                  </a:lnTo>
                  <a:lnTo>
                    <a:pt x="66675" y="29463"/>
                  </a:lnTo>
                  <a:lnTo>
                    <a:pt x="53467" y="22732"/>
                  </a:lnTo>
                  <a:lnTo>
                    <a:pt x="29718" y="11175"/>
                  </a:lnTo>
                  <a:lnTo>
                    <a:pt x="18923" y="6350"/>
                  </a:lnTo>
                  <a:lnTo>
                    <a:pt x="9651" y="2539"/>
                  </a:lnTo>
                  <a:close/>
                </a:path>
                <a:path w="1202054" h="250189">
                  <a:moveTo>
                    <a:pt x="1145089" y="40731"/>
                  </a:moveTo>
                  <a:lnTo>
                    <a:pt x="1140205" y="42671"/>
                  </a:lnTo>
                  <a:lnTo>
                    <a:pt x="1106551" y="56514"/>
                  </a:lnTo>
                  <a:lnTo>
                    <a:pt x="1088771" y="64135"/>
                  </a:lnTo>
                  <a:lnTo>
                    <a:pt x="1070228" y="71881"/>
                  </a:lnTo>
                  <a:lnTo>
                    <a:pt x="1031748" y="88518"/>
                  </a:lnTo>
                  <a:lnTo>
                    <a:pt x="948943" y="123189"/>
                  </a:lnTo>
                  <a:lnTo>
                    <a:pt x="905763" y="140462"/>
                  </a:lnTo>
                  <a:lnTo>
                    <a:pt x="861822" y="157225"/>
                  </a:lnTo>
                  <a:lnTo>
                    <a:pt x="817499" y="173100"/>
                  </a:lnTo>
                  <a:lnTo>
                    <a:pt x="773176" y="187451"/>
                  </a:lnTo>
                  <a:lnTo>
                    <a:pt x="729361" y="200025"/>
                  </a:lnTo>
                  <a:lnTo>
                    <a:pt x="686562" y="210438"/>
                  </a:lnTo>
                  <a:lnTo>
                    <a:pt x="645160" y="218312"/>
                  </a:lnTo>
                  <a:lnTo>
                    <a:pt x="605536" y="223012"/>
                  </a:lnTo>
                  <a:lnTo>
                    <a:pt x="568071" y="224408"/>
                  </a:lnTo>
                  <a:lnTo>
                    <a:pt x="736593" y="224408"/>
                  </a:lnTo>
                  <a:lnTo>
                    <a:pt x="780288" y="211836"/>
                  </a:lnTo>
                  <a:lnTo>
                    <a:pt x="825373" y="197231"/>
                  </a:lnTo>
                  <a:lnTo>
                    <a:pt x="870330" y="181101"/>
                  </a:lnTo>
                  <a:lnTo>
                    <a:pt x="914780" y="164083"/>
                  </a:lnTo>
                  <a:lnTo>
                    <a:pt x="958468" y="146685"/>
                  </a:lnTo>
                  <a:lnTo>
                    <a:pt x="1041653" y="111887"/>
                  </a:lnTo>
                  <a:lnTo>
                    <a:pt x="1133475" y="72770"/>
                  </a:lnTo>
                  <a:lnTo>
                    <a:pt x="1149730" y="66167"/>
                  </a:lnTo>
                  <a:lnTo>
                    <a:pt x="1153791" y="64587"/>
                  </a:lnTo>
                  <a:lnTo>
                    <a:pt x="1154176" y="50800"/>
                  </a:lnTo>
                  <a:lnTo>
                    <a:pt x="1145089" y="40731"/>
                  </a:lnTo>
                  <a:close/>
                </a:path>
                <a:path w="1202054" h="250189">
                  <a:moveTo>
                    <a:pt x="1198435" y="38988"/>
                  </a:moveTo>
                  <a:lnTo>
                    <a:pt x="1149477" y="38988"/>
                  </a:lnTo>
                  <a:lnTo>
                    <a:pt x="1158875" y="62611"/>
                  </a:lnTo>
                  <a:lnTo>
                    <a:pt x="1153791" y="64587"/>
                  </a:lnTo>
                  <a:lnTo>
                    <a:pt x="1152271" y="119125"/>
                  </a:lnTo>
                  <a:lnTo>
                    <a:pt x="1198435" y="38988"/>
                  </a:lnTo>
                  <a:close/>
                </a:path>
                <a:path w="1202054" h="250189">
                  <a:moveTo>
                    <a:pt x="1154176" y="50800"/>
                  </a:moveTo>
                  <a:lnTo>
                    <a:pt x="1153791" y="64587"/>
                  </a:lnTo>
                  <a:lnTo>
                    <a:pt x="1158875" y="62611"/>
                  </a:lnTo>
                  <a:lnTo>
                    <a:pt x="1154176" y="50800"/>
                  </a:lnTo>
                  <a:close/>
                </a:path>
                <a:path w="1202054" h="250189">
                  <a:moveTo>
                    <a:pt x="1149477" y="38988"/>
                  </a:moveTo>
                  <a:lnTo>
                    <a:pt x="1145089" y="40731"/>
                  </a:lnTo>
                  <a:lnTo>
                    <a:pt x="1154176" y="50800"/>
                  </a:lnTo>
                  <a:lnTo>
                    <a:pt x="1149477" y="38988"/>
                  </a:lnTo>
                  <a:close/>
                </a:path>
                <a:path w="1202054" h="250189">
                  <a:moveTo>
                    <a:pt x="1108328" y="0"/>
                  </a:moveTo>
                  <a:lnTo>
                    <a:pt x="1145089" y="40731"/>
                  </a:lnTo>
                  <a:lnTo>
                    <a:pt x="1149477" y="38988"/>
                  </a:lnTo>
                  <a:lnTo>
                    <a:pt x="1198435" y="38988"/>
                  </a:lnTo>
                  <a:lnTo>
                    <a:pt x="1201801" y="33146"/>
                  </a:lnTo>
                  <a:lnTo>
                    <a:pt x="1108328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/>
          <p:nvPr/>
        </p:nvSpPr>
        <p:spPr>
          <a:xfrm>
            <a:off x="1720214" y="3305936"/>
            <a:ext cx="3031490" cy="450215"/>
          </a:xfrm>
          <a:custGeom>
            <a:avLst/>
            <a:gdLst/>
            <a:ahLst/>
            <a:cxnLst/>
            <a:rect l="l" t="t" r="r" b="b"/>
            <a:pathLst>
              <a:path w="3031490" h="450214">
                <a:moveTo>
                  <a:pt x="1566926" y="0"/>
                </a:moveTo>
                <a:lnTo>
                  <a:pt x="1506855" y="1015"/>
                </a:lnTo>
                <a:lnTo>
                  <a:pt x="1445260" y="4063"/>
                </a:lnTo>
                <a:lnTo>
                  <a:pt x="1382141" y="8889"/>
                </a:lnTo>
                <a:lnTo>
                  <a:pt x="1318006" y="15239"/>
                </a:lnTo>
                <a:lnTo>
                  <a:pt x="1253109" y="23240"/>
                </a:lnTo>
                <a:lnTo>
                  <a:pt x="1187704" y="32385"/>
                </a:lnTo>
                <a:lnTo>
                  <a:pt x="1122299" y="42799"/>
                </a:lnTo>
                <a:lnTo>
                  <a:pt x="1057148" y="54228"/>
                </a:lnTo>
                <a:lnTo>
                  <a:pt x="992759" y="66421"/>
                </a:lnTo>
                <a:lnTo>
                  <a:pt x="929259" y="79248"/>
                </a:lnTo>
                <a:lnTo>
                  <a:pt x="867156" y="92583"/>
                </a:lnTo>
                <a:lnTo>
                  <a:pt x="776986" y="113157"/>
                </a:lnTo>
                <a:lnTo>
                  <a:pt x="638302" y="147700"/>
                </a:lnTo>
                <a:lnTo>
                  <a:pt x="587629" y="161289"/>
                </a:lnTo>
                <a:lnTo>
                  <a:pt x="538734" y="175387"/>
                </a:lnTo>
                <a:lnTo>
                  <a:pt x="490855" y="191262"/>
                </a:lnTo>
                <a:lnTo>
                  <a:pt x="444119" y="208279"/>
                </a:lnTo>
                <a:lnTo>
                  <a:pt x="398526" y="226440"/>
                </a:lnTo>
                <a:lnTo>
                  <a:pt x="354330" y="245490"/>
                </a:lnTo>
                <a:lnTo>
                  <a:pt x="311658" y="264922"/>
                </a:lnTo>
                <a:lnTo>
                  <a:pt x="270637" y="284479"/>
                </a:lnTo>
                <a:lnTo>
                  <a:pt x="231394" y="304038"/>
                </a:lnTo>
                <a:lnTo>
                  <a:pt x="194183" y="323342"/>
                </a:lnTo>
                <a:lnTo>
                  <a:pt x="158877" y="342138"/>
                </a:lnTo>
                <a:lnTo>
                  <a:pt x="93283" y="377889"/>
                </a:lnTo>
                <a:lnTo>
                  <a:pt x="67437" y="392049"/>
                </a:lnTo>
                <a:lnTo>
                  <a:pt x="42037" y="405638"/>
                </a:lnTo>
                <a:lnTo>
                  <a:pt x="19685" y="417194"/>
                </a:lnTo>
                <a:lnTo>
                  <a:pt x="9525" y="422148"/>
                </a:lnTo>
                <a:lnTo>
                  <a:pt x="0" y="426593"/>
                </a:lnTo>
                <a:lnTo>
                  <a:pt x="10795" y="449706"/>
                </a:lnTo>
                <a:lnTo>
                  <a:pt x="30861" y="440055"/>
                </a:lnTo>
                <a:lnTo>
                  <a:pt x="42037" y="434339"/>
                </a:lnTo>
                <a:lnTo>
                  <a:pt x="53848" y="427989"/>
                </a:lnTo>
                <a:lnTo>
                  <a:pt x="66293" y="421513"/>
                </a:lnTo>
                <a:lnTo>
                  <a:pt x="79502" y="414400"/>
                </a:lnTo>
                <a:lnTo>
                  <a:pt x="93218" y="406781"/>
                </a:lnTo>
                <a:lnTo>
                  <a:pt x="107568" y="399033"/>
                </a:lnTo>
                <a:lnTo>
                  <a:pt x="122555" y="390779"/>
                </a:lnTo>
                <a:lnTo>
                  <a:pt x="138176" y="382396"/>
                </a:lnTo>
                <a:lnTo>
                  <a:pt x="146536" y="377825"/>
                </a:lnTo>
                <a:lnTo>
                  <a:pt x="206121" y="345820"/>
                </a:lnTo>
                <a:lnTo>
                  <a:pt x="243078" y="326644"/>
                </a:lnTo>
                <a:lnTo>
                  <a:pt x="281940" y="307213"/>
                </a:lnTo>
                <a:lnTo>
                  <a:pt x="322707" y="287782"/>
                </a:lnTo>
                <a:lnTo>
                  <a:pt x="364871" y="268477"/>
                </a:lnTo>
                <a:lnTo>
                  <a:pt x="408432" y="249809"/>
                </a:lnTo>
                <a:lnTo>
                  <a:pt x="453517" y="231901"/>
                </a:lnTo>
                <a:lnTo>
                  <a:pt x="499618" y="215137"/>
                </a:lnTo>
                <a:lnTo>
                  <a:pt x="546735" y="199516"/>
                </a:lnTo>
                <a:lnTo>
                  <a:pt x="594614" y="185674"/>
                </a:lnTo>
                <a:lnTo>
                  <a:pt x="725805" y="151764"/>
                </a:lnTo>
                <a:lnTo>
                  <a:pt x="812419" y="131063"/>
                </a:lnTo>
                <a:lnTo>
                  <a:pt x="872744" y="117348"/>
                </a:lnTo>
                <a:lnTo>
                  <a:pt x="934593" y="104139"/>
                </a:lnTo>
                <a:lnTo>
                  <a:pt x="997839" y="91312"/>
                </a:lnTo>
                <a:lnTo>
                  <a:pt x="1061974" y="79121"/>
                </a:lnTo>
                <a:lnTo>
                  <a:pt x="1126744" y="67817"/>
                </a:lnTo>
                <a:lnTo>
                  <a:pt x="1191641" y="57530"/>
                </a:lnTo>
                <a:lnTo>
                  <a:pt x="1256538" y="48387"/>
                </a:lnTo>
                <a:lnTo>
                  <a:pt x="1321054" y="40512"/>
                </a:lnTo>
                <a:lnTo>
                  <a:pt x="1384681" y="34162"/>
                </a:lnTo>
                <a:lnTo>
                  <a:pt x="1447165" y="29337"/>
                </a:lnTo>
                <a:lnTo>
                  <a:pt x="1508125" y="26415"/>
                </a:lnTo>
                <a:lnTo>
                  <a:pt x="1567434" y="25400"/>
                </a:lnTo>
                <a:lnTo>
                  <a:pt x="1870668" y="25400"/>
                </a:lnTo>
                <a:lnTo>
                  <a:pt x="1867535" y="24891"/>
                </a:lnTo>
                <a:lnTo>
                  <a:pt x="1807083" y="16383"/>
                </a:lnTo>
                <a:lnTo>
                  <a:pt x="1746631" y="9525"/>
                </a:lnTo>
                <a:lnTo>
                  <a:pt x="1686306" y="4317"/>
                </a:lnTo>
                <a:lnTo>
                  <a:pt x="1626489" y="1142"/>
                </a:lnTo>
                <a:lnTo>
                  <a:pt x="1596644" y="253"/>
                </a:lnTo>
                <a:lnTo>
                  <a:pt x="1566926" y="0"/>
                </a:lnTo>
                <a:close/>
              </a:path>
              <a:path w="3031490" h="450214">
                <a:moveTo>
                  <a:pt x="2974920" y="387505"/>
                </a:moveTo>
                <a:lnTo>
                  <a:pt x="2936367" y="426465"/>
                </a:lnTo>
                <a:lnTo>
                  <a:pt x="3031236" y="397637"/>
                </a:lnTo>
                <a:lnTo>
                  <a:pt x="3027043" y="389508"/>
                </a:lnTo>
                <a:lnTo>
                  <a:pt x="2979293" y="389508"/>
                </a:lnTo>
                <a:lnTo>
                  <a:pt x="2978277" y="389000"/>
                </a:lnTo>
                <a:lnTo>
                  <a:pt x="2974920" y="387505"/>
                </a:lnTo>
                <a:close/>
              </a:path>
              <a:path w="3031490" h="450214">
                <a:moveTo>
                  <a:pt x="2984435" y="377889"/>
                </a:moveTo>
                <a:lnTo>
                  <a:pt x="2974920" y="387505"/>
                </a:lnTo>
                <a:lnTo>
                  <a:pt x="2978277" y="389000"/>
                </a:lnTo>
                <a:lnTo>
                  <a:pt x="2979293" y="389508"/>
                </a:lnTo>
                <a:lnTo>
                  <a:pt x="2984435" y="377889"/>
                </a:lnTo>
                <a:close/>
              </a:path>
              <a:path w="3031490" h="450214">
                <a:moveTo>
                  <a:pt x="2985770" y="309499"/>
                </a:moveTo>
                <a:lnTo>
                  <a:pt x="2984754" y="364116"/>
                </a:lnTo>
                <a:lnTo>
                  <a:pt x="2988691" y="365887"/>
                </a:lnTo>
                <a:lnTo>
                  <a:pt x="2989580" y="366268"/>
                </a:lnTo>
                <a:lnTo>
                  <a:pt x="2979293" y="389508"/>
                </a:lnTo>
                <a:lnTo>
                  <a:pt x="3027043" y="389508"/>
                </a:lnTo>
                <a:lnTo>
                  <a:pt x="2985770" y="309499"/>
                </a:lnTo>
                <a:close/>
              </a:path>
              <a:path w="3031490" h="450214">
                <a:moveTo>
                  <a:pt x="1870668" y="25400"/>
                </a:moveTo>
                <a:lnTo>
                  <a:pt x="1567434" y="25400"/>
                </a:lnTo>
                <a:lnTo>
                  <a:pt x="1596389" y="25653"/>
                </a:lnTo>
                <a:lnTo>
                  <a:pt x="1625727" y="26542"/>
                </a:lnTo>
                <a:lnTo>
                  <a:pt x="1684909" y="29717"/>
                </a:lnTo>
                <a:lnTo>
                  <a:pt x="1744472" y="34798"/>
                </a:lnTo>
                <a:lnTo>
                  <a:pt x="1804162" y="41655"/>
                </a:lnTo>
                <a:lnTo>
                  <a:pt x="1863979" y="50037"/>
                </a:lnTo>
                <a:lnTo>
                  <a:pt x="1923669" y="59816"/>
                </a:lnTo>
                <a:lnTo>
                  <a:pt x="1982977" y="70612"/>
                </a:lnTo>
                <a:lnTo>
                  <a:pt x="2041652" y="82423"/>
                </a:lnTo>
                <a:lnTo>
                  <a:pt x="2099691" y="94868"/>
                </a:lnTo>
                <a:lnTo>
                  <a:pt x="2156587" y="107950"/>
                </a:lnTo>
                <a:lnTo>
                  <a:pt x="2266823" y="135000"/>
                </a:lnTo>
                <a:lnTo>
                  <a:pt x="2466848" y="187071"/>
                </a:lnTo>
                <a:lnTo>
                  <a:pt x="2511933" y="199516"/>
                </a:lnTo>
                <a:lnTo>
                  <a:pt x="2555621" y="212851"/>
                </a:lnTo>
                <a:lnTo>
                  <a:pt x="2598293" y="227075"/>
                </a:lnTo>
                <a:lnTo>
                  <a:pt x="2639822" y="241935"/>
                </a:lnTo>
                <a:lnTo>
                  <a:pt x="2680208" y="257175"/>
                </a:lnTo>
                <a:lnTo>
                  <a:pt x="2719070" y="272923"/>
                </a:lnTo>
                <a:lnTo>
                  <a:pt x="2756916" y="288671"/>
                </a:lnTo>
                <a:lnTo>
                  <a:pt x="2793111" y="304419"/>
                </a:lnTo>
                <a:lnTo>
                  <a:pt x="2827909" y="320039"/>
                </a:lnTo>
                <a:lnTo>
                  <a:pt x="2951480" y="377063"/>
                </a:lnTo>
                <a:lnTo>
                  <a:pt x="2974920" y="387505"/>
                </a:lnTo>
                <a:lnTo>
                  <a:pt x="2984435" y="377889"/>
                </a:lnTo>
                <a:lnTo>
                  <a:pt x="2984521" y="376681"/>
                </a:lnTo>
                <a:lnTo>
                  <a:pt x="2984754" y="364116"/>
                </a:lnTo>
                <a:lnTo>
                  <a:pt x="2962148" y="353949"/>
                </a:lnTo>
                <a:lnTo>
                  <a:pt x="2838323" y="296799"/>
                </a:lnTo>
                <a:lnTo>
                  <a:pt x="2803271" y="281177"/>
                </a:lnTo>
                <a:lnTo>
                  <a:pt x="2766695" y="265302"/>
                </a:lnTo>
                <a:lnTo>
                  <a:pt x="2728595" y="249300"/>
                </a:lnTo>
                <a:lnTo>
                  <a:pt x="2689225" y="233552"/>
                </a:lnTo>
                <a:lnTo>
                  <a:pt x="2648458" y="217932"/>
                </a:lnTo>
                <a:lnTo>
                  <a:pt x="2606294" y="202946"/>
                </a:lnTo>
                <a:lnTo>
                  <a:pt x="2563114" y="188595"/>
                </a:lnTo>
                <a:lnTo>
                  <a:pt x="2518664" y="175005"/>
                </a:lnTo>
                <a:lnTo>
                  <a:pt x="2449957" y="156337"/>
                </a:lnTo>
                <a:lnTo>
                  <a:pt x="2272919" y="110362"/>
                </a:lnTo>
                <a:lnTo>
                  <a:pt x="2162302" y="83185"/>
                </a:lnTo>
                <a:lnTo>
                  <a:pt x="2105025" y="70103"/>
                </a:lnTo>
                <a:lnTo>
                  <a:pt x="2046605" y="57403"/>
                </a:lnTo>
                <a:lnTo>
                  <a:pt x="1987550" y="45592"/>
                </a:lnTo>
                <a:lnTo>
                  <a:pt x="1927860" y="34671"/>
                </a:lnTo>
                <a:lnTo>
                  <a:pt x="1870668" y="25400"/>
                </a:lnTo>
                <a:close/>
              </a:path>
              <a:path w="3031490" h="450214">
                <a:moveTo>
                  <a:pt x="2984754" y="364116"/>
                </a:moveTo>
                <a:lnTo>
                  <a:pt x="2984501" y="377741"/>
                </a:lnTo>
                <a:lnTo>
                  <a:pt x="2989580" y="366268"/>
                </a:lnTo>
                <a:lnTo>
                  <a:pt x="2988691" y="365887"/>
                </a:lnTo>
                <a:lnTo>
                  <a:pt x="2984754" y="3641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023364" y="6029620"/>
            <a:ext cx="381635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74366" y="6066196"/>
            <a:ext cx="339661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entry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653034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属性依赖图</a:t>
            </a:r>
            <a:r>
              <a:rPr sz="38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(dependence</a:t>
            </a:r>
            <a:r>
              <a:rPr sz="3800" spc="-8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8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graph)</a:t>
            </a:r>
            <a:endParaRPr sz="3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268" y="1295037"/>
            <a:ext cx="5109845" cy="115252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10"/>
              </a:spcBef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800" b="1" spc="5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775" b="1" spc="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spc="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2775" baseline="-21000">
              <a:latin typeface="Times New Roman" panose="02020603050405020304"/>
              <a:cs typeface="Times New Roman" panose="02020603050405020304"/>
            </a:endParaRPr>
          </a:p>
          <a:p>
            <a:pPr marL="476885">
              <a:lnSpc>
                <a:spcPct val="100000"/>
              </a:lnSpc>
              <a:spcBef>
                <a:spcPts val="1220"/>
              </a:spcBef>
            </a:pP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分析树（虚线）的依赖图（实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线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）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9201" y="2494915"/>
            <a:ext cx="3087370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solidFill>
                  <a:srgbClr val="0000FF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id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6995">
              <a:lnSpc>
                <a:spcPct val="100000"/>
              </a:lnSpc>
              <a:spcBef>
                <a:spcPts val="10"/>
              </a:spcBef>
            </a:pPr>
            <a:r>
              <a:rPr sz="2400" b="1" i="1" dirty="0">
                <a:solidFill>
                  <a:srgbClr val="00AF50"/>
                </a:solidFill>
                <a:latin typeface="Times New Roman" panose="02020603050405020304"/>
                <a:cs typeface="Times New Roman" panose="02020603050405020304"/>
              </a:rPr>
              <a:t>addType </a:t>
            </a:r>
            <a:r>
              <a:rPr sz="2400" b="1" dirty="0">
                <a:solidFill>
                  <a:srgbClr val="00AF50"/>
                </a:solidFill>
                <a:latin typeface="Times New Roman" panose="02020603050405020304"/>
                <a:cs typeface="Times New Roman" panose="02020603050405020304"/>
              </a:rPr>
              <a:t>(id.</a:t>
            </a:r>
            <a:r>
              <a:rPr sz="2400" b="1" i="1" dirty="0">
                <a:solidFill>
                  <a:srgbClr val="00AF50"/>
                </a:solidFill>
                <a:latin typeface="Times New Roman" panose="02020603050405020304"/>
                <a:cs typeface="Times New Roman" panose="02020603050405020304"/>
              </a:rPr>
              <a:t>entry</a:t>
            </a:r>
            <a:r>
              <a:rPr sz="2400" b="1" dirty="0">
                <a:solidFill>
                  <a:srgbClr val="00AF5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100" dirty="0">
                <a:solidFill>
                  <a:srgbClr val="00AF5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solidFill>
                  <a:srgbClr val="00AF5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solidFill>
                  <a:srgbClr val="00AF5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solidFill>
                  <a:srgbClr val="00AF5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spc="-5" dirty="0">
                <a:solidFill>
                  <a:srgbClr val="00AF5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3692" y="2635122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083" y="4367225"/>
            <a:ext cx="381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int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2335" y="3543427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3028060"/>
            <a:ext cx="1854835" cy="527050"/>
          </a:xfrm>
          <a:custGeom>
            <a:avLst/>
            <a:gdLst/>
            <a:ahLst/>
            <a:cxnLst/>
            <a:rect l="l" t="t" r="r" b="b"/>
            <a:pathLst>
              <a:path w="1854835" h="527050">
                <a:moveTo>
                  <a:pt x="1854263" y="0"/>
                </a:moveTo>
                <a:lnTo>
                  <a:pt x="0" y="52705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538596" y="4334002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7737" y="4059935"/>
            <a:ext cx="0" cy="465455"/>
          </a:xfrm>
          <a:custGeom>
            <a:avLst/>
            <a:gdLst/>
            <a:ahLst/>
            <a:cxnLst/>
            <a:rect l="l" t="t" r="r" b="b"/>
            <a:pathLst>
              <a:path h="465454">
                <a:moveTo>
                  <a:pt x="0" y="0"/>
                </a:moveTo>
                <a:lnTo>
                  <a:pt x="0" y="46520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37025" y="4078985"/>
            <a:ext cx="2930525" cy="319405"/>
          </a:xfrm>
          <a:custGeom>
            <a:avLst/>
            <a:gdLst/>
            <a:ahLst/>
            <a:cxnLst/>
            <a:rect l="l" t="t" r="r" b="b"/>
            <a:pathLst>
              <a:path w="2930525" h="319404">
                <a:moveTo>
                  <a:pt x="1882775" y="15875"/>
                </a:moveTo>
                <a:lnTo>
                  <a:pt x="2930525" y="319150"/>
                </a:lnTo>
              </a:path>
              <a:path w="2930525" h="319404">
                <a:moveTo>
                  <a:pt x="1047750" y="0"/>
                </a:moveTo>
                <a:lnTo>
                  <a:pt x="0" y="301625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102729" y="4375226"/>
            <a:ext cx="4324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06800" y="3028060"/>
            <a:ext cx="1854200" cy="527050"/>
          </a:xfrm>
          <a:custGeom>
            <a:avLst/>
            <a:gdLst/>
            <a:ahLst/>
            <a:cxnLst/>
            <a:rect l="l" t="t" r="r" b="b"/>
            <a:pathLst>
              <a:path w="1854200" h="527050">
                <a:moveTo>
                  <a:pt x="0" y="0"/>
                </a:moveTo>
                <a:lnTo>
                  <a:pt x="1854200" y="52705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435221" y="3563823"/>
            <a:ext cx="1263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2990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5	</a:t>
            </a:r>
            <a:r>
              <a:rPr sz="3600" b="1" i="1" baseline="1000" dirty="0">
                <a:latin typeface="Times New Roman" panose="02020603050405020304"/>
                <a:cs typeface="Times New Roman" panose="02020603050405020304"/>
              </a:rPr>
              <a:t>L</a:t>
            </a:r>
            <a:endParaRPr sz="3600" baseline="10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50975" y="5599836"/>
            <a:ext cx="1202055" cy="463550"/>
            <a:chOff x="1450975" y="5599836"/>
            <a:chExt cx="1202055" cy="463550"/>
          </a:xfrm>
        </p:grpSpPr>
        <p:sp>
          <p:nvSpPr>
            <p:cNvPr id="16" name="object 16"/>
            <p:cNvSpPr/>
            <p:nvPr/>
          </p:nvSpPr>
          <p:spPr>
            <a:xfrm>
              <a:off x="2216150" y="5599836"/>
              <a:ext cx="0" cy="463550"/>
            </a:xfrm>
            <a:custGeom>
              <a:avLst/>
              <a:gdLst/>
              <a:ahLst/>
              <a:cxnLst/>
              <a:rect l="l" t="t" r="r" b="b"/>
              <a:pathLst>
                <a:path h="463550">
                  <a:moveTo>
                    <a:pt x="0" y="0"/>
                  </a:moveTo>
                  <a:lnTo>
                    <a:pt x="0" y="463549"/>
                  </a:lnTo>
                </a:path>
              </a:pathLst>
            </a:custGeom>
            <a:ln w="254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50975" y="5633199"/>
              <a:ext cx="1202055" cy="250190"/>
            </a:xfrm>
            <a:custGeom>
              <a:avLst/>
              <a:gdLst/>
              <a:ahLst/>
              <a:cxnLst/>
              <a:rect l="l" t="t" r="r" b="b"/>
              <a:pathLst>
                <a:path w="1202055" h="250189">
                  <a:moveTo>
                    <a:pt x="9652" y="2514"/>
                  </a:moveTo>
                  <a:lnTo>
                    <a:pt x="0" y="26022"/>
                  </a:lnTo>
                  <a:lnTo>
                    <a:pt x="9397" y="29832"/>
                  </a:lnTo>
                  <a:lnTo>
                    <a:pt x="19177" y="34315"/>
                  </a:lnTo>
                  <a:lnTo>
                    <a:pt x="30353" y="39624"/>
                  </a:lnTo>
                  <a:lnTo>
                    <a:pt x="42290" y="45554"/>
                  </a:lnTo>
                  <a:lnTo>
                    <a:pt x="54990" y="52133"/>
                  </a:lnTo>
                  <a:lnTo>
                    <a:pt x="165481" y="111290"/>
                  </a:lnTo>
                  <a:lnTo>
                    <a:pt x="202311" y="130403"/>
                  </a:lnTo>
                  <a:lnTo>
                    <a:pt x="240792" y="149644"/>
                  </a:lnTo>
                  <a:lnTo>
                    <a:pt x="280543" y="168516"/>
                  </a:lnTo>
                  <a:lnTo>
                    <a:pt x="321182" y="186563"/>
                  </a:lnTo>
                  <a:lnTo>
                    <a:pt x="362585" y="203301"/>
                  </a:lnTo>
                  <a:lnTo>
                    <a:pt x="404368" y="218211"/>
                  </a:lnTo>
                  <a:lnTo>
                    <a:pt x="445897" y="230797"/>
                  </a:lnTo>
                  <a:lnTo>
                    <a:pt x="487044" y="240614"/>
                  </a:lnTo>
                  <a:lnTo>
                    <a:pt x="527557" y="247065"/>
                  </a:lnTo>
                  <a:lnTo>
                    <a:pt x="567055" y="249745"/>
                  </a:lnTo>
                  <a:lnTo>
                    <a:pt x="586739" y="249567"/>
                  </a:lnTo>
                  <a:lnTo>
                    <a:pt x="627633" y="246265"/>
                  </a:lnTo>
                  <a:lnTo>
                    <a:pt x="669925" y="239763"/>
                  </a:lnTo>
                  <a:lnTo>
                    <a:pt x="713486" y="230378"/>
                  </a:lnTo>
                  <a:lnTo>
                    <a:pt x="736811" y="224370"/>
                  </a:lnTo>
                  <a:lnTo>
                    <a:pt x="568070" y="224370"/>
                  </a:lnTo>
                  <a:lnTo>
                    <a:pt x="549782" y="223647"/>
                  </a:lnTo>
                  <a:lnTo>
                    <a:pt x="492506" y="215785"/>
                  </a:lnTo>
                  <a:lnTo>
                    <a:pt x="452881" y="206362"/>
                  </a:lnTo>
                  <a:lnTo>
                    <a:pt x="412623" y="194183"/>
                  </a:lnTo>
                  <a:lnTo>
                    <a:pt x="372110" y="179755"/>
                  </a:lnTo>
                  <a:lnTo>
                    <a:pt x="331597" y="163347"/>
                  </a:lnTo>
                  <a:lnTo>
                    <a:pt x="291464" y="145580"/>
                  </a:lnTo>
                  <a:lnTo>
                    <a:pt x="252094" y="126923"/>
                  </a:lnTo>
                  <a:lnTo>
                    <a:pt x="213994" y="107873"/>
                  </a:lnTo>
                  <a:lnTo>
                    <a:pt x="177545" y="88887"/>
                  </a:lnTo>
                  <a:lnTo>
                    <a:pt x="66675" y="29552"/>
                  </a:lnTo>
                  <a:lnTo>
                    <a:pt x="53466" y="22796"/>
                  </a:lnTo>
                  <a:lnTo>
                    <a:pt x="41275" y="16725"/>
                  </a:lnTo>
                  <a:lnTo>
                    <a:pt x="29718" y="11176"/>
                  </a:lnTo>
                  <a:lnTo>
                    <a:pt x="18922" y="6324"/>
                  </a:lnTo>
                  <a:lnTo>
                    <a:pt x="9652" y="2514"/>
                  </a:lnTo>
                  <a:close/>
                </a:path>
                <a:path w="1202055" h="250189">
                  <a:moveTo>
                    <a:pt x="1144993" y="40738"/>
                  </a:moveTo>
                  <a:lnTo>
                    <a:pt x="1123569" y="49415"/>
                  </a:lnTo>
                  <a:lnTo>
                    <a:pt x="1031620" y="88480"/>
                  </a:lnTo>
                  <a:lnTo>
                    <a:pt x="948944" y="123151"/>
                  </a:lnTo>
                  <a:lnTo>
                    <a:pt x="905763" y="140411"/>
                  </a:lnTo>
                  <a:lnTo>
                    <a:pt x="861694" y="157187"/>
                  </a:lnTo>
                  <a:lnTo>
                    <a:pt x="817499" y="173062"/>
                  </a:lnTo>
                  <a:lnTo>
                    <a:pt x="773176" y="187426"/>
                  </a:lnTo>
                  <a:lnTo>
                    <a:pt x="729361" y="200088"/>
                  </a:lnTo>
                  <a:lnTo>
                    <a:pt x="686562" y="210515"/>
                  </a:lnTo>
                  <a:lnTo>
                    <a:pt x="645160" y="218274"/>
                  </a:lnTo>
                  <a:lnTo>
                    <a:pt x="605536" y="223050"/>
                  </a:lnTo>
                  <a:lnTo>
                    <a:pt x="568070" y="224370"/>
                  </a:lnTo>
                  <a:lnTo>
                    <a:pt x="736811" y="224370"/>
                  </a:lnTo>
                  <a:lnTo>
                    <a:pt x="780288" y="211823"/>
                  </a:lnTo>
                  <a:lnTo>
                    <a:pt x="825373" y="197231"/>
                  </a:lnTo>
                  <a:lnTo>
                    <a:pt x="870331" y="181102"/>
                  </a:lnTo>
                  <a:lnTo>
                    <a:pt x="914781" y="164160"/>
                  </a:lnTo>
                  <a:lnTo>
                    <a:pt x="958469" y="146748"/>
                  </a:lnTo>
                  <a:lnTo>
                    <a:pt x="1041526" y="111887"/>
                  </a:lnTo>
                  <a:lnTo>
                    <a:pt x="1133348" y="72847"/>
                  </a:lnTo>
                  <a:lnTo>
                    <a:pt x="1153664" y="64612"/>
                  </a:lnTo>
                  <a:lnTo>
                    <a:pt x="1154049" y="50800"/>
                  </a:lnTo>
                  <a:lnTo>
                    <a:pt x="1144993" y="40738"/>
                  </a:lnTo>
                  <a:close/>
                </a:path>
                <a:path w="1202055" h="250189">
                  <a:moveTo>
                    <a:pt x="1198343" y="39001"/>
                  </a:moveTo>
                  <a:lnTo>
                    <a:pt x="1149350" y="39001"/>
                  </a:lnTo>
                  <a:lnTo>
                    <a:pt x="1158748" y="62585"/>
                  </a:lnTo>
                  <a:lnTo>
                    <a:pt x="1153664" y="64612"/>
                  </a:lnTo>
                  <a:lnTo>
                    <a:pt x="1152144" y="119164"/>
                  </a:lnTo>
                  <a:lnTo>
                    <a:pt x="1198343" y="39001"/>
                  </a:lnTo>
                  <a:close/>
                </a:path>
                <a:path w="1202055" h="250189">
                  <a:moveTo>
                    <a:pt x="1149350" y="39001"/>
                  </a:moveTo>
                  <a:lnTo>
                    <a:pt x="1144993" y="40738"/>
                  </a:lnTo>
                  <a:lnTo>
                    <a:pt x="1154049" y="50800"/>
                  </a:lnTo>
                  <a:lnTo>
                    <a:pt x="1153664" y="64612"/>
                  </a:lnTo>
                  <a:lnTo>
                    <a:pt x="1158748" y="62585"/>
                  </a:lnTo>
                  <a:lnTo>
                    <a:pt x="1149350" y="39001"/>
                  </a:lnTo>
                  <a:close/>
                </a:path>
                <a:path w="1202055" h="250189">
                  <a:moveTo>
                    <a:pt x="1108329" y="0"/>
                  </a:moveTo>
                  <a:lnTo>
                    <a:pt x="1144993" y="40738"/>
                  </a:lnTo>
                  <a:lnTo>
                    <a:pt x="1149350" y="39001"/>
                  </a:lnTo>
                  <a:lnTo>
                    <a:pt x="1198343" y="39001"/>
                  </a:lnTo>
                  <a:lnTo>
                    <a:pt x="1201674" y="33223"/>
                  </a:lnTo>
                  <a:lnTo>
                    <a:pt x="110832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3802126" y="4848986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55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4818126" y="4056760"/>
            <a:ext cx="1203325" cy="488950"/>
            <a:chOff x="4818126" y="4056760"/>
            <a:chExt cx="1203325" cy="488950"/>
          </a:xfrm>
        </p:grpSpPr>
        <p:sp>
          <p:nvSpPr>
            <p:cNvPr id="20" name="object 20"/>
            <p:cNvSpPr/>
            <p:nvPr/>
          </p:nvSpPr>
          <p:spPr>
            <a:xfrm>
              <a:off x="5634101" y="4080636"/>
              <a:ext cx="0" cy="465455"/>
            </a:xfrm>
            <a:custGeom>
              <a:avLst/>
              <a:gdLst/>
              <a:ahLst/>
              <a:cxnLst/>
              <a:rect l="l" t="t" r="r" b="b"/>
              <a:pathLst>
                <a:path h="465454">
                  <a:moveTo>
                    <a:pt x="0" y="0"/>
                  </a:moveTo>
                  <a:lnTo>
                    <a:pt x="0" y="465074"/>
                  </a:lnTo>
                </a:path>
              </a:pathLst>
            </a:custGeom>
            <a:ln w="254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818126" y="4056760"/>
              <a:ext cx="1203325" cy="250190"/>
            </a:xfrm>
            <a:custGeom>
              <a:avLst/>
              <a:gdLst/>
              <a:ahLst/>
              <a:cxnLst/>
              <a:rect l="l" t="t" r="r" b="b"/>
              <a:pathLst>
                <a:path w="1203325" h="250189">
                  <a:moveTo>
                    <a:pt x="9525" y="2539"/>
                  </a:moveTo>
                  <a:lnTo>
                    <a:pt x="0" y="26034"/>
                  </a:lnTo>
                  <a:lnTo>
                    <a:pt x="9271" y="29844"/>
                  </a:lnTo>
                  <a:lnTo>
                    <a:pt x="19303" y="34416"/>
                  </a:lnTo>
                  <a:lnTo>
                    <a:pt x="30225" y="39624"/>
                  </a:lnTo>
                  <a:lnTo>
                    <a:pt x="55118" y="52196"/>
                  </a:lnTo>
                  <a:lnTo>
                    <a:pt x="98551" y="75311"/>
                  </a:lnTo>
                  <a:lnTo>
                    <a:pt x="114426" y="83946"/>
                  </a:lnTo>
                  <a:lnTo>
                    <a:pt x="148082" y="101853"/>
                  </a:lnTo>
                  <a:lnTo>
                    <a:pt x="202564" y="130428"/>
                  </a:lnTo>
                  <a:lnTo>
                    <a:pt x="241046" y="149732"/>
                  </a:lnTo>
                  <a:lnTo>
                    <a:pt x="280924" y="168528"/>
                  </a:lnTo>
                  <a:lnTo>
                    <a:pt x="321690" y="186562"/>
                  </a:lnTo>
                  <a:lnTo>
                    <a:pt x="362965" y="203326"/>
                  </a:lnTo>
                  <a:lnTo>
                    <a:pt x="404749" y="218312"/>
                  </a:lnTo>
                  <a:lnTo>
                    <a:pt x="446404" y="230886"/>
                  </a:lnTo>
                  <a:lnTo>
                    <a:pt x="487679" y="240664"/>
                  </a:lnTo>
                  <a:lnTo>
                    <a:pt x="528193" y="247141"/>
                  </a:lnTo>
                  <a:lnTo>
                    <a:pt x="567689" y="249808"/>
                  </a:lnTo>
                  <a:lnTo>
                    <a:pt x="587375" y="249555"/>
                  </a:lnTo>
                  <a:lnTo>
                    <a:pt x="628269" y="246252"/>
                  </a:lnTo>
                  <a:lnTo>
                    <a:pt x="670687" y="239775"/>
                  </a:lnTo>
                  <a:lnTo>
                    <a:pt x="714375" y="230377"/>
                  </a:lnTo>
                  <a:lnTo>
                    <a:pt x="737787" y="224408"/>
                  </a:lnTo>
                  <a:lnTo>
                    <a:pt x="568706" y="224408"/>
                  </a:lnTo>
                  <a:lnTo>
                    <a:pt x="550418" y="223646"/>
                  </a:lnTo>
                  <a:lnTo>
                    <a:pt x="493013" y="215900"/>
                  </a:lnTo>
                  <a:lnTo>
                    <a:pt x="453389" y="206375"/>
                  </a:lnTo>
                  <a:lnTo>
                    <a:pt x="413003" y="194182"/>
                  </a:lnTo>
                  <a:lnTo>
                    <a:pt x="372490" y="179831"/>
                  </a:lnTo>
                  <a:lnTo>
                    <a:pt x="331977" y="163449"/>
                  </a:lnTo>
                  <a:lnTo>
                    <a:pt x="291719" y="145669"/>
                  </a:lnTo>
                  <a:lnTo>
                    <a:pt x="252349" y="127000"/>
                  </a:lnTo>
                  <a:lnTo>
                    <a:pt x="214249" y="107950"/>
                  </a:lnTo>
                  <a:lnTo>
                    <a:pt x="177673" y="88900"/>
                  </a:lnTo>
                  <a:lnTo>
                    <a:pt x="66675" y="29590"/>
                  </a:lnTo>
                  <a:lnTo>
                    <a:pt x="41275" y="16763"/>
                  </a:lnTo>
                  <a:lnTo>
                    <a:pt x="29718" y="11175"/>
                  </a:lnTo>
                  <a:lnTo>
                    <a:pt x="18923" y="6350"/>
                  </a:lnTo>
                  <a:lnTo>
                    <a:pt x="9525" y="2539"/>
                  </a:lnTo>
                  <a:close/>
                </a:path>
                <a:path w="1203325" h="250189">
                  <a:moveTo>
                    <a:pt x="1146544" y="40768"/>
                  </a:moveTo>
                  <a:lnTo>
                    <a:pt x="1125093" y="49530"/>
                  </a:lnTo>
                  <a:lnTo>
                    <a:pt x="950213" y="123189"/>
                  </a:lnTo>
                  <a:lnTo>
                    <a:pt x="906779" y="140462"/>
                  </a:lnTo>
                  <a:lnTo>
                    <a:pt x="862838" y="157225"/>
                  </a:lnTo>
                  <a:lnTo>
                    <a:pt x="818514" y="173100"/>
                  </a:lnTo>
                  <a:lnTo>
                    <a:pt x="774064" y="187451"/>
                  </a:lnTo>
                  <a:lnTo>
                    <a:pt x="730123" y="200151"/>
                  </a:lnTo>
                  <a:lnTo>
                    <a:pt x="687451" y="210565"/>
                  </a:lnTo>
                  <a:lnTo>
                    <a:pt x="645795" y="218312"/>
                  </a:lnTo>
                  <a:lnTo>
                    <a:pt x="606044" y="223138"/>
                  </a:lnTo>
                  <a:lnTo>
                    <a:pt x="568706" y="224408"/>
                  </a:lnTo>
                  <a:lnTo>
                    <a:pt x="737787" y="224408"/>
                  </a:lnTo>
                  <a:lnTo>
                    <a:pt x="781176" y="211836"/>
                  </a:lnTo>
                  <a:lnTo>
                    <a:pt x="826262" y="197231"/>
                  </a:lnTo>
                  <a:lnTo>
                    <a:pt x="871347" y="181101"/>
                  </a:lnTo>
                  <a:lnTo>
                    <a:pt x="915924" y="164211"/>
                  </a:lnTo>
                  <a:lnTo>
                    <a:pt x="959612" y="146812"/>
                  </a:lnTo>
                  <a:lnTo>
                    <a:pt x="1134872" y="72897"/>
                  </a:lnTo>
                  <a:lnTo>
                    <a:pt x="1155186" y="64659"/>
                  </a:lnTo>
                  <a:lnTo>
                    <a:pt x="1155573" y="50800"/>
                  </a:lnTo>
                  <a:lnTo>
                    <a:pt x="1146544" y="40768"/>
                  </a:lnTo>
                  <a:close/>
                </a:path>
                <a:path w="1203325" h="250189">
                  <a:moveTo>
                    <a:pt x="1200019" y="38988"/>
                  </a:moveTo>
                  <a:lnTo>
                    <a:pt x="1150874" y="38988"/>
                  </a:lnTo>
                  <a:lnTo>
                    <a:pt x="1160272" y="62611"/>
                  </a:lnTo>
                  <a:lnTo>
                    <a:pt x="1155186" y="64659"/>
                  </a:lnTo>
                  <a:lnTo>
                    <a:pt x="1153668" y="119125"/>
                  </a:lnTo>
                  <a:lnTo>
                    <a:pt x="1200019" y="38988"/>
                  </a:lnTo>
                  <a:close/>
                </a:path>
                <a:path w="1203325" h="250189">
                  <a:moveTo>
                    <a:pt x="1155573" y="50800"/>
                  </a:moveTo>
                  <a:lnTo>
                    <a:pt x="1155186" y="64659"/>
                  </a:lnTo>
                  <a:lnTo>
                    <a:pt x="1160272" y="62611"/>
                  </a:lnTo>
                  <a:lnTo>
                    <a:pt x="1155573" y="50800"/>
                  </a:lnTo>
                  <a:close/>
                </a:path>
                <a:path w="1203325" h="250189">
                  <a:moveTo>
                    <a:pt x="1150874" y="38988"/>
                  </a:moveTo>
                  <a:lnTo>
                    <a:pt x="1146544" y="40768"/>
                  </a:lnTo>
                  <a:lnTo>
                    <a:pt x="1155573" y="50800"/>
                  </a:lnTo>
                  <a:lnTo>
                    <a:pt x="1150874" y="38988"/>
                  </a:lnTo>
                  <a:close/>
                </a:path>
                <a:path w="1203325" h="250189">
                  <a:moveTo>
                    <a:pt x="1109852" y="0"/>
                  </a:moveTo>
                  <a:lnTo>
                    <a:pt x="1146544" y="40768"/>
                  </a:lnTo>
                  <a:lnTo>
                    <a:pt x="1150874" y="38988"/>
                  </a:lnTo>
                  <a:lnTo>
                    <a:pt x="1200019" y="38988"/>
                  </a:lnTo>
                  <a:lnTo>
                    <a:pt x="1203325" y="33274"/>
                  </a:lnTo>
                  <a:lnTo>
                    <a:pt x="1109852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703065" y="4369054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15439" y="5123179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62200" y="4856860"/>
            <a:ext cx="2878455" cy="358775"/>
          </a:xfrm>
          <a:custGeom>
            <a:avLst/>
            <a:gdLst/>
            <a:ahLst/>
            <a:cxnLst/>
            <a:rect l="l" t="t" r="r" b="b"/>
            <a:pathLst>
              <a:path w="2878454" h="358775">
                <a:moveTo>
                  <a:pt x="1047750" y="0"/>
                </a:moveTo>
                <a:lnTo>
                  <a:pt x="0" y="303275"/>
                </a:lnTo>
              </a:path>
              <a:path w="2878454" h="358775">
                <a:moveTo>
                  <a:pt x="1830451" y="57150"/>
                </a:moveTo>
                <a:lnTo>
                  <a:pt x="2878201" y="358775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100573" y="5183504"/>
            <a:ext cx="432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84270" y="5100954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80513" y="5164277"/>
            <a:ext cx="330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10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35326" y="5582411"/>
            <a:ext cx="127000" cy="548005"/>
          </a:xfrm>
          <a:custGeom>
            <a:avLst/>
            <a:gdLst/>
            <a:ahLst/>
            <a:cxnLst/>
            <a:rect l="l" t="t" r="r" b="b"/>
            <a:pathLst>
              <a:path w="127000" h="548004">
                <a:moveTo>
                  <a:pt x="63500" y="50761"/>
                </a:moveTo>
                <a:lnTo>
                  <a:pt x="50801" y="55841"/>
                </a:lnTo>
                <a:lnTo>
                  <a:pt x="50800" y="547649"/>
                </a:lnTo>
                <a:lnTo>
                  <a:pt x="76073" y="547649"/>
                </a:lnTo>
                <a:lnTo>
                  <a:pt x="76198" y="55841"/>
                </a:lnTo>
                <a:lnTo>
                  <a:pt x="63500" y="50761"/>
                </a:lnTo>
                <a:close/>
              </a:path>
              <a:path w="127000" h="548004">
                <a:moveTo>
                  <a:pt x="63500" y="0"/>
                </a:moveTo>
                <a:lnTo>
                  <a:pt x="0" y="76161"/>
                </a:lnTo>
                <a:lnTo>
                  <a:pt x="50800" y="55841"/>
                </a:lnTo>
                <a:lnTo>
                  <a:pt x="50800" y="50761"/>
                </a:lnTo>
                <a:lnTo>
                  <a:pt x="105822" y="50761"/>
                </a:lnTo>
                <a:lnTo>
                  <a:pt x="63500" y="0"/>
                </a:lnTo>
                <a:close/>
              </a:path>
              <a:path w="127000" h="548004">
                <a:moveTo>
                  <a:pt x="105822" y="50761"/>
                </a:moveTo>
                <a:lnTo>
                  <a:pt x="76200" y="50761"/>
                </a:lnTo>
                <a:lnTo>
                  <a:pt x="76200" y="55841"/>
                </a:lnTo>
                <a:lnTo>
                  <a:pt x="127000" y="76161"/>
                </a:lnTo>
                <a:lnTo>
                  <a:pt x="105822" y="50761"/>
                </a:lnTo>
                <a:close/>
              </a:path>
              <a:path w="127000" h="548004">
                <a:moveTo>
                  <a:pt x="63500" y="50761"/>
                </a:moveTo>
                <a:lnTo>
                  <a:pt x="50800" y="50761"/>
                </a:lnTo>
                <a:lnTo>
                  <a:pt x="50800" y="55841"/>
                </a:lnTo>
                <a:lnTo>
                  <a:pt x="63500" y="50761"/>
                </a:lnTo>
                <a:close/>
              </a:path>
              <a:path w="127000" h="548004">
                <a:moveTo>
                  <a:pt x="76200" y="50761"/>
                </a:moveTo>
                <a:lnTo>
                  <a:pt x="63500" y="50761"/>
                </a:lnTo>
                <a:lnTo>
                  <a:pt x="76198" y="55841"/>
                </a:lnTo>
                <a:lnTo>
                  <a:pt x="76200" y="5076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822950" y="5261228"/>
            <a:ext cx="89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entry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75829" y="4437379"/>
            <a:ext cx="89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entry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89761" y="5161279"/>
            <a:ext cx="5086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i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9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63644" y="439597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8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29864" y="4391101"/>
            <a:ext cx="509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i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7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27801" y="36052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6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37563" y="3605276"/>
            <a:ext cx="762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type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232150" y="4125595"/>
            <a:ext cx="1051560" cy="355600"/>
          </a:xfrm>
          <a:custGeom>
            <a:avLst/>
            <a:gdLst/>
            <a:ahLst/>
            <a:cxnLst/>
            <a:rect l="l" t="t" r="r" b="b"/>
            <a:pathLst>
              <a:path w="1051560" h="355600">
                <a:moveTo>
                  <a:pt x="55499" y="233171"/>
                </a:moveTo>
                <a:lnTo>
                  <a:pt x="0" y="315340"/>
                </a:lnTo>
                <a:lnTo>
                  <a:pt x="90804" y="355218"/>
                </a:lnTo>
                <a:lnTo>
                  <a:pt x="58263" y="313435"/>
                </a:lnTo>
                <a:lnTo>
                  <a:pt x="52324" y="313435"/>
                </a:lnTo>
                <a:lnTo>
                  <a:pt x="45212" y="289051"/>
                </a:lnTo>
                <a:lnTo>
                  <a:pt x="50113" y="287633"/>
                </a:lnTo>
                <a:lnTo>
                  <a:pt x="55499" y="233171"/>
                </a:lnTo>
                <a:close/>
              </a:path>
              <a:path w="1051560" h="355600">
                <a:moveTo>
                  <a:pt x="48768" y="301244"/>
                </a:moveTo>
                <a:lnTo>
                  <a:pt x="52324" y="313435"/>
                </a:lnTo>
                <a:lnTo>
                  <a:pt x="57171" y="312033"/>
                </a:lnTo>
                <a:lnTo>
                  <a:pt x="48768" y="301244"/>
                </a:lnTo>
                <a:close/>
              </a:path>
              <a:path w="1051560" h="355600">
                <a:moveTo>
                  <a:pt x="57171" y="312033"/>
                </a:moveTo>
                <a:lnTo>
                  <a:pt x="52324" y="313435"/>
                </a:lnTo>
                <a:lnTo>
                  <a:pt x="58263" y="313435"/>
                </a:lnTo>
                <a:lnTo>
                  <a:pt x="57171" y="312033"/>
                </a:lnTo>
                <a:close/>
              </a:path>
              <a:path w="1051560" h="355600">
                <a:moveTo>
                  <a:pt x="1044194" y="0"/>
                </a:moveTo>
                <a:lnTo>
                  <a:pt x="50113" y="287633"/>
                </a:lnTo>
                <a:lnTo>
                  <a:pt x="48768" y="301244"/>
                </a:lnTo>
                <a:lnTo>
                  <a:pt x="57171" y="312033"/>
                </a:lnTo>
                <a:lnTo>
                  <a:pt x="1051305" y="24383"/>
                </a:lnTo>
                <a:lnTo>
                  <a:pt x="1044194" y="0"/>
                </a:lnTo>
                <a:close/>
              </a:path>
              <a:path w="1051560" h="355600">
                <a:moveTo>
                  <a:pt x="50113" y="287633"/>
                </a:moveTo>
                <a:lnTo>
                  <a:pt x="45212" y="289051"/>
                </a:lnTo>
                <a:lnTo>
                  <a:pt x="48768" y="301244"/>
                </a:lnTo>
                <a:lnTo>
                  <a:pt x="50113" y="287633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480175" y="3961765"/>
            <a:ext cx="1686560" cy="575945"/>
          </a:xfrm>
          <a:custGeom>
            <a:avLst/>
            <a:gdLst/>
            <a:ahLst/>
            <a:cxnLst/>
            <a:rect l="l" t="t" r="r" b="b"/>
            <a:pathLst>
              <a:path w="1686559" h="575945">
                <a:moveTo>
                  <a:pt x="57128" y="42394"/>
                </a:moveTo>
                <a:lnTo>
                  <a:pt x="48546" y="52919"/>
                </a:lnTo>
                <a:lnTo>
                  <a:pt x="49586" y="66675"/>
                </a:lnTo>
                <a:lnTo>
                  <a:pt x="1678940" y="575437"/>
                </a:lnTo>
                <a:lnTo>
                  <a:pt x="1686559" y="551180"/>
                </a:lnTo>
                <a:lnTo>
                  <a:pt x="57128" y="42394"/>
                </a:lnTo>
                <a:close/>
              </a:path>
              <a:path w="1686559" h="575945">
                <a:moveTo>
                  <a:pt x="91694" y="0"/>
                </a:moveTo>
                <a:lnTo>
                  <a:pt x="0" y="37846"/>
                </a:lnTo>
                <a:lnTo>
                  <a:pt x="53848" y="121158"/>
                </a:lnTo>
                <a:lnTo>
                  <a:pt x="49586" y="66675"/>
                </a:lnTo>
                <a:lnTo>
                  <a:pt x="44703" y="65151"/>
                </a:lnTo>
                <a:lnTo>
                  <a:pt x="52324" y="40893"/>
                </a:lnTo>
                <a:lnTo>
                  <a:pt x="58351" y="40893"/>
                </a:lnTo>
                <a:lnTo>
                  <a:pt x="91694" y="0"/>
                </a:lnTo>
                <a:close/>
              </a:path>
              <a:path w="1686559" h="575945">
                <a:moveTo>
                  <a:pt x="48517" y="53009"/>
                </a:moveTo>
                <a:lnTo>
                  <a:pt x="44703" y="65151"/>
                </a:lnTo>
                <a:lnTo>
                  <a:pt x="49586" y="66675"/>
                </a:lnTo>
                <a:lnTo>
                  <a:pt x="48517" y="53009"/>
                </a:lnTo>
                <a:close/>
              </a:path>
              <a:path w="1686559" h="575945">
                <a:moveTo>
                  <a:pt x="52324" y="40893"/>
                </a:moveTo>
                <a:lnTo>
                  <a:pt x="48546" y="52919"/>
                </a:lnTo>
                <a:lnTo>
                  <a:pt x="57128" y="42394"/>
                </a:lnTo>
                <a:lnTo>
                  <a:pt x="52324" y="40893"/>
                </a:lnTo>
                <a:close/>
              </a:path>
              <a:path w="1686559" h="575945">
                <a:moveTo>
                  <a:pt x="58351" y="40893"/>
                </a:moveTo>
                <a:lnTo>
                  <a:pt x="52324" y="40893"/>
                </a:lnTo>
                <a:lnTo>
                  <a:pt x="57128" y="42394"/>
                </a:lnTo>
                <a:lnTo>
                  <a:pt x="58351" y="40893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99051" y="4750689"/>
            <a:ext cx="1686560" cy="574040"/>
          </a:xfrm>
          <a:custGeom>
            <a:avLst/>
            <a:gdLst/>
            <a:ahLst/>
            <a:cxnLst/>
            <a:rect l="l" t="t" r="r" b="b"/>
            <a:pathLst>
              <a:path w="1686560" h="574039">
                <a:moveTo>
                  <a:pt x="57069" y="42411"/>
                </a:moveTo>
                <a:lnTo>
                  <a:pt x="48457" y="52999"/>
                </a:lnTo>
                <a:lnTo>
                  <a:pt x="48396" y="53198"/>
                </a:lnTo>
                <a:lnTo>
                  <a:pt x="49474" y="66635"/>
                </a:lnTo>
                <a:lnTo>
                  <a:pt x="1678939" y="573913"/>
                </a:lnTo>
                <a:lnTo>
                  <a:pt x="1686433" y="549656"/>
                </a:lnTo>
                <a:lnTo>
                  <a:pt x="57069" y="42411"/>
                </a:lnTo>
                <a:close/>
              </a:path>
              <a:path w="1686560" h="574039">
                <a:moveTo>
                  <a:pt x="91566" y="0"/>
                </a:moveTo>
                <a:lnTo>
                  <a:pt x="0" y="37973"/>
                </a:lnTo>
                <a:lnTo>
                  <a:pt x="53848" y="121158"/>
                </a:lnTo>
                <a:lnTo>
                  <a:pt x="49474" y="66635"/>
                </a:lnTo>
                <a:lnTo>
                  <a:pt x="44703" y="65150"/>
                </a:lnTo>
                <a:lnTo>
                  <a:pt x="52197" y="40893"/>
                </a:lnTo>
                <a:lnTo>
                  <a:pt x="58303" y="40893"/>
                </a:lnTo>
                <a:lnTo>
                  <a:pt x="91566" y="0"/>
                </a:lnTo>
                <a:close/>
              </a:path>
              <a:path w="1686560" h="574039">
                <a:moveTo>
                  <a:pt x="48396" y="53198"/>
                </a:moveTo>
                <a:lnTo>
                  <a:pt x="44703" y="65150"/>
                </a:lnTo>
                <a:lnTo>
                  <a:pt x="49474" y="66635"/>
                </a:lnTo>
                <a:lnTo>
                  <a:pt x="48396" y="53198"/>
                </a:lnTo>
                <a:close/>
              </a:path>
              <a:path w="1686560" h="574039">
                <a:moveTo>
                  <a:pt x="52197" y="40893"/>
                </a:moveTo>
                <a:lnTo>
                  <a:pt x="48457" y="52999"/>
                </a:lnTo>
                <a:lnTo>
                  <a:pt x="57069" y="42411"/>
                </a:lnTo>
                <a:lnTo>
                  <a:pt x="52197" y="40893"/>
                </a:lnTo>
                <a:close/>
              </a:path>
              <a:path w="1686560" h="574039">
                <a:moveTo>
                  <a:pt x="58303" y="40893"/>
                </a:moveTo>
                <a:lnTo>
                  <a:pt x="52197" y="40893"/>
                </a:lnTo>
                <a:lnTo>
                  <a:pt x="57069" y="42411"/>
                </a:lnTo>
                <a:lnTo>
                  <a:pt x="58303" y="40893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9" name="object 39"/>
          <p:cNvGrpSpPr/>
          <p:nvPr/>
        </p:nvGrpSpPr>
        <p:grpSpPr>
          <a:xfrm>
            <a:off x="1600200" y="4768469"/>
            <a:ext cx="2720975" cy="355600"/>
            <a:chOff x="1600200" y="4768469"/>
            <a:chExt cx="2720975" cy="355600"/>
          </a:xfrm>
        </p:grpSpPr>
        <p:sp>
          <p:nvSpPr>
            <p:cNvPr id="40" name="object 40"/>
            <p:cNvSpPr/>
            <p:nvPr/>
          </p:nvSpPr>
          <p:spPr>
            <a:xfrm>
              <a:off x="1600200" y="4768469"/>
              <a:ext cx="1051560" cy="355600"/>
            </a:xfrm>
            <a:custGeom>
              <a:avLst/>
              <a:gdLst/>
              <a:ahLst/>
              <a:cxnLst/>
              <a:rect l="l" t="t" r="r" b="b"/>
              <a:pathLst>
                <a:path w="1051560" h="355600">
                  <a:moveTo>
                    <a:pt x="55499" y="233298"/>
                  </a:moveTo>
                  <a:lnTo>
                    <a:pt x="0" y="315467"/>
                  </a:lnTo>
                  <a:lnTo>
                    <a:pt x="90805" y="355218"/>
                  </a:lnTo>
                  <a:lnTo>
                    <a:pt x="58362" y="313562"/>
                  </a:lnTo>
                  <a:lnTo>
                    <a:pt x="52324" y="313562"/>
                  </a:lnTo>
                  <a:lnTo>
                    <a:pt x="45212" y="289051"/>
                  </a:lnTo>
                  <a:lnTo>
                    <a:pt x="50116" y="287632"/>
                  </a:lnTo>
                  <a:lnTo>
                    <a:pt x="55499" y="233298"/>
                  </a:lnTo>
                  <a:close/>
                </a:path>
                <a:path w="1051560" h="355600">
                  <a:moveTo>
                    <a:pt x="50116" y="287632"/>
                  </a:moveTo>
                  <a:lnTo>
                    <a:pt x="45212" y="289051"/>
                  </a:lnTo>
                  <a:lnTo>
                    <a:pt x="52324" y="313562"/>
                  </a:lnTo>
                  <a:lnTo>
                    <a:pt x="57251" y="312136"/>
                  </a:lnTo>
                  <a:lnTo>
                    <a:pt x="48768" y="301243"/>
                  </a:lnTo>
                  <a:lnTo>
                    <a:pt x="50116" y="287632"/>
                  </a:lnTo>
                  <a:close/>
                </a:path>
                <a:path w="1051560" h="355600">
                  <a:moveTo>
                    <a:pt x="57251" y="312136"/>
                  </a:moveTo>
                  <a:lnTo>
                    <a:pt x="52324" y="313562"/>
                  </a:lnTo>
                  <a:lnTo>
                    <a:pt x="58362" y="313562"/>
                  </a:lnTo>
                  <a:lnTo>
                    <a:pt x="57251" y="312136"/>
                  </a:lnTo>
                  <a:close/>
                </a:path>
                <a:path w="1051560" h="355600">
                  <a:moveTo>
                    <a:pt x="1044194" y="0"/>
                  </a:moveTo>
                  <a:lnTo>
                    <a:pt x="50116" y="287632"/>
                  </a:lnTo>
                  <a:lnTo>
                    <a:pt x="48768" y="301243"/>
                  </a:lnTo>
                  <a:lnTo>
                    <a:pt x="57251" y="312136"/>
                  </a:lnTo>
                  <a:lnTo>
                    <a:pt x="1051306" y="24383"/>
                  </a:lnTo>
                  <a:lnTo>
                    <a:pt x="1044194" y="0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119374" y="4842637"/>
              <a:ext cx="1202055" cy="250190"/>
            </a:xfrm>
            <a:custGeom>
              <a:avLst/>
              <a:gdLst/>
              <a:ahLst/>
              <a:cxnLst/>
              <a:rect l="l" t="t" r="r" b="b"/>
              <a:pathLst>
                <a:path w="1202054" h="250189">
                  <a:moveTo>
                    <a:pt x="9651" y="2539"/>
                  </a:moveTo>
                  <a:lnTo>
                    <a:pt x="0" y="26035"/>
                  </a:lnTo>
                  <a:lnTo>
                    <a:pt x="9398" y="29844"/>
                  </a:lnTo>
                  <a:lnTo>
                    <a:pt x="19303" y="34289"/>
                  </a:lnTo>
                  <a:lnTo>
                    <a:pt x="42290" y="45593"/>
                  </a:lnTo>
                  <a:lnTo>
                    <a:pt x="55118" y="52196"/>
                  </a:lnTo>
                  <a:lnTo>
                    <a:pt x="83312" y="67056"/>
                  </a:lnTo>
                  <a:lnTo>
                    <a:pt x="98425" y="75311"/>
                  </a:lnTo>
                  <a:lnTo>
                    <a:pt x="165608" y="111251"/>
                  </a:lnTo>
                  <a:lnTo>
                    <a:pt x="202437" y="130429"/>
                  </a:lnTo>
                  <a:lnTo>
                    <a:pt x="240918" y="149606"/>
                  </a:lnTo>
                  <a:lnTo>
                    <a:pt x="280670" y="168529"/>
                  </a:lnTo>
                  <a:lnTo>
                    <a:pt x="321310" y="186562"/>
                  </a:lnTo>
                  <a:lnTo>
                    <a:pt x="362712" y="203326"/>
                  </a:lnTo>
                  <a:lnTo>
                    <a:pt x="404367" y="218186"/>
                  </a:lnTo>
                  <a:lnTo>
                    <a:pt x="446024" y="230758"/>
                  </a:lnTo>
                  <a:lnTo>
                    <a:pt x="487172" y="240537"/>
                  </a:lnTo>
                  <a:lnTo>
                    <a:pt x="527558" y="247014"/>
                  </a:lnTo>
                  <a:lnTo>
                    <a:pt x="567054" y="249681"/>
                  </a:lnTo>
                  <a:lnTo>
                    <a:pt x="586739" y="249555"/>
                  </a:lnTo>
                  <a:lnTo>
                    <a:pt x="627634" y="246252"/>
                  </a:lnTo>
                  <a:lnTo>
                    <a:pt x="669925" y="239775"/>
                  </a:lnTo>
                  <a:lnTo>
                    <a:pt x="713613" y="230377"/>
                  </a:lnTo>
                  <a:lnTo>
                    <a:pt x="736593" y="224408"/>
                  </a:lnTo>
                  <a:lnTo>
                    <a:pt x="568071" y="224408"/>
                  </a:lnTo>
                  <a:lnTo>
                    <a:pt x="549783" y="223646"/>
                  </a:lnTo>
                  <a:lnTo>
                    <a:pt x="492505" y="215773"/>
                  </a:lnTo>
                  <a:lnTo>
                    <a:pt x="452881" y="206375"/>
                  </a:lnTo>
                  <a:lnTo>
                    <a:pt x="412623" y="194182"/>
                  </a:lnTo>
                  <a:lnTo>
                    <a:pt x="372237" y="179705"/>
                  </a:lnTo>
                  <a:lnTo>
                    <a:pt x="331597" y="163321"/>
                  </a:lnTo>
                  <a:lnTo>
                    <a:pt x="291591" y="145542"/>
                  </a:lnTo>
                  <a:lnTo>
                    <a:pt x="252222" y="126873"/>
                  </a:lnTo>
                  <a:lnTo>
                    <a:pt x="214122" y="107823"/>
                  </a:lnTo>
                  <a:lnTo>
                    <a:pt x="177546" y="88900"/>
                  </a:lnTo>
                  <a:lnTo>
                    <a:pt x="66675" y="29463"/>
                  </a:lnTo>
                  <a:lnTo>
                    <a:pt x="53467" y="22732"/>
                  </a:lnTo>
                  <a:lnTo>
                    <a:pt x="29718" y="11175"/>
                  </a:lnTo>
                  <a:lnTo>
                    <a:pt x="18923" y="6350"/>
                  </a:lnTo>
                  <a:lnTo>
                    <a:pt x="9651" y="2539"/>
                  </a:lnTo>
                  <a:close/>
                </a:path>
                <a:path w="1202054" h="250189">
                  <a:moveTo>
                    <a:pt x="1145089" y="40731"/>
                  </a:moveTo>
                  <a:lnTo>
                    <a:pt x="1140205" y="42671"/>
                  </a:lnTo>
                  <a:lnTo>
                    <a:pt x="1106551" y="56514"/>
                  </a:lnTo>
                  <a:lnTo>
                    <a:pt x="1088771" y="64135"/>
                  </a:lnTo>
                  <a:lnTo>
                    <a:pt x="1070228" y="71881"/>
                  </a:lnTo>
                  <a:lnTo>
                    <a:pt x="1031748" y="88518"/>
                  </a:lnTo>
                  <a:lnTo>
                    <a:pt x="948943" y="123189"/>
                  </a:lnTo>
                  <a:lnTo>
                    <a:pt x="905763" y="140462"/>
                  </a:lnTo>
                  <a:lnTo>
                    <a:pt x="861822" y="157225"/>
                  </a:lnTo>
                  <a:lnTo>
                    <a:pt x="817499" y="173100"/>
                  </a:lnTo>
                  <a:lnTo>
                    <a:pt x="773176" y="187451"/>
                  </a:lnTo>
                  <a:lnTo>
                    <a:pt x="729361" y="200025"/>
                  </a:lnTo>
                  <a:lnTo>
                    <a:pt x="686562" y="210438"/>
                  </a:lnTo>
                  <a:lnTo>
                    <a:pt x="645160" y="218312"/>
                  </a:lnTo>
                  <a:lnTo>
                    <a:pt x="605536" y="223012"/>
                  </a:lnTo>
                  <a:lnTo>
                    <a:pt x="568071" y="224408"/>
                  </a:lnTo>
                  <a:lnTo>
                    <a:pt x="736593" y="224408"/>
                  </a:lnTo>
                  <a:lnTo>
                    <a:pt x="780288" y="211836"/>
                  </a:lnTo>
                  <a:lnTo>
                    <a:pt x="825373" y="197231"/>
                  </a:lnTo>
                  <a:lnTo>
                    <a:pt x="870330" y="181101"/>
                  </a:lnTo>
                  <a:lnTo>
                    <a:pt x="914780" y="164083"/>
                  </a:lnTo>
                  <a:lnTo>
                    <a:pt x="958468" y="146685"/>
                  </a:lnTo>
                  <a:lnTo>
                    <a:pt x="1041653" y="111887"/>
                  </a:lnTo>
                  <a:lnTo>
                    <a:pt x="1133475" y="72770"/>
                  </a:lnTo>
                  <a:lnTo>
                    <a:pt x="1149730" y="66167"/>
                  </a:lnTo>
                  <a:lnTo>
                    <a:pt x="1153791" y="64587"/>
                  </a:lnTo>
                  <a:lnTo>
                    <a:pt x="1154176" y="50800"/>
                  </a:lnTo>
                  <a:lnTo>
                    <a:pt x="1145089" y="40731"/>
                  </a:lnTo>
                  <a:close/>
                </a:path>
                <a:path w="1202054" h="250189">
                  <a:moveTo>
                    <a:pt x="1198435" y="38988"/>
                  </a:moveTo>
                  <a:lnTo>
                    <a:pt x="1149477" y="38988"/>
                  </a:lnTo>
                  <a:lnTo>
                    <a:pt x="1158875" y="62611"/>
                  </a:lnTo>
                  <a:lnTo>
                    <a:pt x="1153791" y="64587"/>
                  </a:lnTo>
                  <a:lnTo>
                    <a:pt x="1152271" y="119125"/>
                  </a:lnTo>
                  <a:lnTo>
                    <a:pt x="1198435" y="38988"/>
                  </a:lnTo>
                  <a:close/>
                </a:path>
                <a:path w="1202054" h="250189">
                  <a:moveTo>
                    <a:pt x="1154176" y="50800"/>
                  </a:moveTo>
                  <a:lnTo>
                    <a:pt x="1153791" y="64587"/>
                  </a:lnTo>
                  <a:lnTo>
                    <a:pt x="1158875" y="62611"/>
                  </a:lnTo>
                  <a:lnTo>
                    <a:pt x="1154176" y="50800"/>
                  </a:lnTo>
                  <a:close/>
                </a:path>
                <a:path w="1202054" h="250189">
                  <a:moveTo>
                    <a:pt x="1149477" y="38988"/>
                  </a:moveTo>
                  <a:lnTo>
                    <a:pt x="1145089" y="40731"/>
                  </a:lnTo>
                  <a:lnTo>
                    <a:pt x="1154176" y="50800"/>
                  </a:lnTo>
                  <a:lnTo>
                    <a:pt x="1149477" y="38988"/>
                  </a:lnTo>
                  <a:close/>
                </a:path>
                <a:path w="1202054" h="250189">
                  <a:moveTo>
                    <a:pt x="1108328" y="0"/>
                  </a:moveTo>
                  <a:lnTo>
                    <a:pt x="1145089" y="40731"/>
                  </a:lnTo>
                  <a:lnTo>
                    <a:pt x="1149477" y="38988"/>
                  </a:lnTo>
                  <a:lnTo>
                    <a:pt x="1198435" y="38988"/>
                  </a:lnTo>
                  <a:lnTo>
                    <a:pt x="1201801" y="33146"/>
                  </a:lnTo>
                  <a:lnTo>
                    <a:pt x="1108328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/>
          <p:nvPr/>
        </p:nvSpPr>
        <p:spPr>
          <a:xfrm>
            <a:off x="1720214" y="3305936"/>
            <a:ext cx="3031490" cy="450215"/>
          </a:xfrm>
          <a:custGeom>
            <a:avLst/>
            <a:gdLst/>
            <a:ahLst/>
            <a:cxnLst/>
            <a:rect l="l" t="t" r="r" b="b"/>
            <a:pathLst>
              <a:path w="3031490" h="450214">
                <a:moveTo>
                  <a:pt x="1566926" y="0"/>
                </a:moveTo>
                <a:lnTo>
                  <a:pt x="1506855" y="1015"/>
                </a:lnTo>
                <a:lnTo>
                  <a:pt x="1445260" y="4063"/>
                </a:lnTo>
                <a:lnTo>
                  <a:pt x="1382141" y="8889"/>
                </a:lnTo>
                <a:lnTo>
                  <a:pt x="1318006" y="15239"/>
                </a:lnTo>
                <a:lnTo>
                  <a:pt x="1253109" y="23240"/>
                </a:lnTo>
                <a:lnTo>
                  <a:pt x="1187704" y="32385"/>
                </a:lnTo>
                <a:lnTo>
                  <a:pt x="1122299" y="42799"/>
                </a:lnTo>
                <a:lnTo>
                  <a:pt x="1057148" y="54228"/>
                </a:lnTo>
                <a:lnTo>
                  <a:pt x="992759" y="66421"/>
                </a:lnTo>
                <a:lnTo>
                  <a:pt x="929259" y="79248"/>
                </a:lnTo>
                <a:lnTo>
                  <a:pt x="867156" y="92583"/>
                </a:lnTo>
                <a:lnTo>
                  <a:pt x="776986" y="113157"/>
                </a:lnTo>
                <a:lnTo>
                  <a:pt x="638302" y="147700"/>
                </a:lnTo>
                <a:lnTo>
                  <a:pt x="587629" y="161289"/>
                </a:lnTo>
                <a:lnTo>
                  <a:pt x="538734" y="175387"/>
                </a:lnTo>
                <a:lnTo>
                  <a:pt x="490855" y="191262"/>
                </a:lnTo>
                <a:lnTo>
                  <a:pt x="444119" y="208279"/>
                </a:lnTo>
                <a:lnTo>
                  <a:pt x="398526" y="226440"/>
                </a:lnTo>
                <a:lnTo>
                  <a:pt x="354330" y="245490"/>
                </a:lnTo>
                <a:lnTo>
                  <a:pt x="311658" y="264922"/>
                </a:lnTo>
                <a:lnTo>
                  <a:pt x="270637" y="284479"/>
                </a:lnTo>
                <a:lnTo>
                  <a:pt x="231394" y="304038"/>
                </a:lnTo>
                <a:lnTo>
                  <a:pt x="194183" y="323342"/>
                </a:lnTo>
                <a:lnTo>
                  <a:pt x="158877" y="342138"/>
                </a:lnTo>
                <a:lnTo>
                  <a:pt x="93283" y="377889"/>
                </a:lnTo>
                <a:lnTo>
                  <a:pt x="67437" y="392049"/>
                </a:lnTo>
                <a:lnTo>
                  <a:pt x="42037" y="405638"/>
                </a:lnTo>
                <a:lnTo>
                  <a:pt x="19685" y="417194"/>
                </a:lnTo>
                <a:lnTo>
                  <a:pt x="9525" y="422148"/>
                </a:lnTo>
                <a:lnTo>
                  <a:pt x="0" y="426593"/>
                </a:lnTo>
                <a:lnTo>
                  <a:pt x="10795" y="449706"/>
                </a:lnTo>
                <a:lnTo>
                  <a:pt x="30861" y="440055"/>
                </a:lnTo>
                <a:lnTo>
                  <a:pt x="42037" y="434339"/>
                </a:lnTo>
                <a:lnTo>
                  <a:pt x="53848" y="427989"/>
                </a:lnTo>
                <a:lnTo>
                  <a:pt x="66293" y="421513"/>
                </a:lnTo>
                <a:lnTo>
                  <a:pt x="79502" y="414400"/>
                </a:lnTo>
                <a:lnTo>
                  <a:pt x="93218" y="406781"/>
                </a:lnTo>
                <a:lnTo>
                  <a:pt x="107568" y="399033"/>
                </a:lnTo>
                <a:lnTo>
                  <a:pt x="122555" y="390779"/>
                </a:lnTo>
                <a:lnTo>
                  <a:pt x="138176" y="382396"/>
                </a:lnTo>
                <a:lnTo>
                  <a:pt x="146536" y="377825"/>
                </a:lnTo>
                <a:lnTo>
                  <a:pt x="206121" y="345820"/>
                </a:lnTo>
                <a:lnTo>
                  <a:pt x="243078" y="326644"/>
                </a:lnTo>
                <a:lnTo>
                  <a:pt x="281940" y="307213"/>
                </a:lnTo>
                <a:lnTo>
                  <a:pt x="322707" y="287782"/>
                </a:lnTo>
                <a:lnTo>
                  <a:pt x="364871" y="268477"/>
                </a:lnTo>
                <a:lnTo>
                  <a:pt x="408432" y="249809"/>
                </a:lnTo>
                <a:lnTo>
                  <a:pt x="453517" y="231901"/>
                </a:lnTo>
                <a:lnTo>
                  <a:pt x="499618" y="215137"/>
                </a:lnTo>
                <a:lnTo>
                  <a:pt x="546735" y="199516"/>
                </a:lnTo>
                <a:lnTo>
                  <a:pt x="594614" y="185674"/>
                </a:lnTo>
                <a:lnTo>
                  <a:pt x="725805" y="151764"/>
                </a:lnTo>
                <a:lnTo>
                  <a:pt x="812419" y="131063"/>
                </a:lnTo>
                <a:lnTo>
                  <a:pt x="872744" y="117348"/>
                </a:lnTo>
                <a:lnTo>
                  <a:pt x="934593" y="104139"/>
                </a:lnTo>
                <a:lnTo>
                  <a:pt x="997839" y="91312"/>
                </a:lnTo>
                <a:lnTo>
                  <a:pt x="1061974" y="79121"/>
                </a:lnTo>
                <a:lnTo>
                  <a:pt x="1126744" y="67817"/>
                </a:lnTo>
                <a:lnTo>
                  <a:pt x="1191641" y="57530"/>
                </a:lnTo>
                <a:lnTo>
                  <a:pt x="1256538" y="48387"/>
                </a:lnTo>
                <a:lnTo>
                  <a:pt x="1321054" y="40512"/>
                </a:lnTo>
                <a:lnTo>
                  <a:pt x="1384681" y="34162"/>
                </a:lnTo>
                <a:lnTo>
                  <a:pt x="1447165" y="29337"/>
                </a:lnTo>
                <a:lnTo>
                  <a:pt x="1508125" y="26415"/>
                </a:lnTo>
                <a:lnTo>
                  <a:pt x="1567434" y="25400"/>
                </a:lnTo>
                <a:lnTo>
                  <a:pt x="1870668" y="25400"/>
                </a:lnTo>
                <a:lnTo>
                  <a:pt x="1867535" y="24891"/>
                </a:lnTo>
                <a:lnTo>
                  <a:pt x="1807083" y="16383"/>
                </a:lnTo>
                <a:lnTo>
                  <a:pt x="1746631" y="9525"/>
                </a:lnTo>
                <a:lnTo>
                  <a:pt x="1686306" y="4317"/>
                </a:lnTo>
                <a:lnTo>
                  <a:pt x="1626489" y="1142"/>
                </a:lnTo>
                <a:lnTo>
                  <a:pt x="1596644" y="253"/>
                </a:lnTo>
                <a:lnTo>
                  <a:pt x="1566926" y="0"/>
                </a:lnTo>
                <a:close/>
              </a:path>
              <a:path w="3031490" h="450214">
                <a:moveTo>
                  <a:pt x="2974920" y="387505"/>
                </a:moveTo>
                <a:lnTo>
                  <a:pt x="2936367" y="426465"/>
                </a:lnTo>
                <a:lnTo>
                  <a:pt x="3031236" y="397637"/>
                </a:lnTo>
                <a:lnTo>
                  <a:pt x="3027043" y="389508"/>
                </a:lnTo>
                <a:lnTo>
                  <a:pt x="2979293" y="389508"/>
                </a:lnTo>
                <a:lnTo>
                  <a:pt x="2978277" y="389000"/>
                </a:lnTo>
                <a:lnTo>
                  <a:pt x="2974920" y="387505"/>
                </a:lnTo>
                <a:close/>
              </a:path>
              <a:path w="3031490" h="450214">
                <a:moveTo>
                  <a:pt x="2984435" y="377889"/>
                </a:moveTo>
                <a:lnTo>
                  <a:pt x="2974920" y="387505"/>
                </a:lnTo>
                <a:lnTo>
                  <a:pt x="2978277" y="389000"/>
                </a:lnTo>
                <a:lnTo>
                  <a:pt x="2979293" y="389508"/>
                </a:lnTo>
                <a:lnTo>
                  <a:pt x="2984435" y="377889"/>
                </a:lnTo>
                <a:close/>
              </a:path>
              <a:path w="3031490" h="450214">
                <a:moveTo>
                  <a:pt x="2985770" y="309499"/>
                </a:moveTo>
                <a:lnTo>
                  <a:pt x="2984754" y="364116"/>
                </a:lnTo>
                <a:lnTo>
                  <a:pt x="2988691" y="365887"/>
                </a:lnTo>
                <a:lnTo>
                  <a:pt x="2989580" y="366268"/>
                </a:lnTo>
                <a:lnTo>
                  <a:pt x="2979293" y="389508"/>
                </a:lnTo>
                <a:lnTo>
                  <a:pt x="3027043" y="389508"/>
                </a:lnTo>
                <a:lnTo>
                  <a:pt x="2985770" y="309499"/>
                </a:lnTo>
                <a:close/>
              </a:path>
              <a:path w="3031490" h="450214">
                <a:moveTo>
                  <a:pt x="1870668" y="25400"/>
                </a:moveTo>
                <a:lnTo>
                  <a:pt x="1567434" y="25400"/>
                </a:lnTo>
                <a:lnTo>
                  <a:pt x="1596389" y="25653"/>
                </a:lnTo>
                <a:lnTo>
                  <a:pt x="1625727" y="26542"/>
                </a:lnTo>
                <a:lnTo>
                  <a:pt x="1684909" y="29717"/>
                </a:lnTo>
                <a:lnTo>
                  <a:pt x="1744472" y="34798"/>
                </a:lnTo>
                <a:lnTo>
                  <a:pt x="1804162" y="41655"/>
                </a:lnTo>
                <a:lnTo>
                  <a:pt x="1863979" y="50037"/>
                </a:lnTo>
                <a:lnTo>
                  <a:pt x="1923669" y="59816"/>
                </a:lnTo>
                <a:lnTo>
                  <a:pt x="1982977" y="70612"/>
                </a:lnTo>
                <a:lnTo>
                  <a:pt x="2041652" y="82423"/>
                </a:lnTo>
                <a:lnTo>
                  <a:pt x="2099691" y="94868"/>
                </a:lnTo>
                <a:lnTo>
                  <a:pt x="2156587" y="107950"/>
                </a:lnTo>
                <a:lnTo>
                  <a:pt x="2266823" y="135000"/>
                </a:lnTo>
                <a:lnTo>
                  <a:pt x="2466848" y="187071"/>
                </a:lnTo>
                <a:lnTo>
                  <a:pt x="2511933" y="199516"/>
                </a:lnTo>
                <a:lnTo>
                  <a:pt x="2555621" y="212851"/>
                </a:lnTo>
                <a:lnTo>
                  <a:pt x="2598293" y="227075"/>
                </a:lnTo>
                <a:lnTo>
                  <a:pt x="2639822" y="241935"/>
                </a:lnTo>
                <a:lnTo>
                  <a:pt x="2680208" y="257175"/>
                </a:lnTo>
                <a:lnTo>
                  <a:pt x="2719070" y="272923"/>
                </a:lnTo>
                <a:lnTo>
                  <a:pt x="2756916" y="288671"/>
                </a:lnTo>
                <a:lnTo>
                  <a:pt x="2793111" y="304419"/>
                </a:lnTo>
                <a:lnTo>
                  <a:pt x="2827909" y="320039"/>
                </a:lnTo>
                <a:lnTo>
                  <a:pt x="2951480" y="377063"/>
                </a:lnTo>
                <a:lnTo>
                  <a:pt x="2974920" y="387505"/>
                </a:lnTo>
                <a:lnTo>
                  <a:pt x="2984435" y="377889"/>
                </a:lnTo>
                <a:lnTo>
                  <a:pt x="2984521" y="376681"/>
                </a:lnTo>
                <a:lnTo>
                  <a:pt x="2984754" y="364116"/>
                </a:lnTo>
                <a:lnTo>
                  <a:pt x="2962148" y="353949"/>
                </a:lnTo>
                <a:lnTo>
                  <a:pt x="2838323" y="296799"/>
                </a:lnTo>
                <a:lnTo>
                  <a:pt x="2803271" y="281177"/>
                </a:lnTo>
                <a:lnTo>
                  <a:pt x="2766695" y="265302"/>
                </a:lnTo>
                <a:lnTo>
                  <a:pt x="2728595" y="249300"/>
                </a:lnTo>
                <a:lnTo>
                  <a:pt x="2689225" y="233552"/>
                </a:lnTo>
                <a:lnTo>
                  <a:pt x="2648458" y="217932"/>
                </a:lnTo>
                <a:lnTo>
                  <a:pt x="2606294" y="202946"/>
                </a:lnTo>
                <a:lnTo>
                  <a:pt x="2563114" y="188595"/>
                </a:lnTo>
                <a:lnTo>
                  <a:pt x="2518664" y="175005"/>
                </a:lnTo>
                <a:lnTo>
                  <a:pt x="2449957" y="156337"/>
                </a:lnTo>
                <a:lnTo>
                  <a:pt x="2272919" y="110362"/>
                </a:lnTo>
                <a:lnTo>
                  <a:pt x="2162302" y="83185"/>
                </a:lnTo>
                <a:lnTo>
                  <a:pt x="2105025" y="70103"/>
                </a:lnTo>
                <a:lnTo>
                  <a:pt x="2046605" y="57403"/>
                </a:lnTo>
                <a:lnTo>
                  <a:pt x="1987550" y="45592"/>
                </a:lnTo>
                <a:lnTo>
                  <a:pt x="1927860" y="34671"/>
                </a:lnTo>
                <a:lnTo>
                  <a:pt x="1870668" y="25400"/>
                </a:lnTo>
                <a:close/>
              </a:path>
              <a:path w="3031490" h="450214">
                <a:moveTo>
                  <a:pt x="2984754" y="364116"/>
                </a:moveTo>
                <a:lnTo>
                  <a:pt x="2984501" y="377741"/>
                </a:lnTo>
                <a:lnTo>
                  <a:pt x="2989580" y="366268"/>
                </a:lnTo>
                <a:lnTo>
                  <a:pt x="2988691" y="365887"/>
                </a:lnTo>
                <a:lnTo>
                  <a:pt x="2984754" y="3641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023364" y="6029620"/>
            <a:ext cx="381635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74366" y="6066196"/>
            <a:ext cx="339661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entry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292417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属性计算次序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9180" y="1397250"/>
            <a:ext cx="7595234" cy="17633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381000" algn="l"/>
              </a:tabLst>
            </a:pPr>
            <a:r>
              <a:rPr sz="2400" b="1" dirty="0">
                <a:latin typeface="黑体" panose="02010609060101010101" charset="-122"/>
                <a:cs typeface="黑体" panose="02010609060101010101" charset="-122"/>
              </a:rPr>
              <a:t>拓扑排序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(topological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sort)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：是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DAG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的结点的一种排序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381000">
              <a:lnSpc>
                <a:spcPct val="100000"/>
              </a:lnSpc>
              <a:spcBef>
                <a:spcPts val="58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,…,m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，若有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到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的边，则在排序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中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先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于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b="1" i="1" baseline="-21000" dirty="0">
                <a:latin typeface="Times New Roman" panose="02020603050405020304"/>
                <a:cs typeface="Times New Roman" panose="02020603050405020304"/>
              </a:rPr>
              <a:t>j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ts val="2810"/>
              </a:lnSpc>
              <a:spcBef>
                <a:spcPts val="1150"/>
              </a:spcBef>
            </a:pP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例</a:t>
            </a:r>
            <a:r>
              <a:rPr sz="2400" b="1" spc="120" dirty="0">
                <a:latin typeface="楷体" panose="02010609060101010101" charset="-122"/>
                <a:cs typeface="楷体" panose="02010609060101010101" charset="-122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7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9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10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202180">
              <a:lnSpc>
                <a:spcPts val="2810"/>
              </a:lnSpc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6660" y="4501388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int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608" y="3677157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93672" y="3162045"/>
            <a:ext cx="1854200" cy="527050"/>
          </a:xfrm>
          <a:custGeom>
            <a:avLst/>
            <a:gdLst/>
            <a:ahLst/>
            <a:cxnLst/>
            <a:rect l="l" t="t" r="r" b="b"/>
            <a:pathLst>
              <a:path w="1854200" h="527050">
                <a:moveTo>
                  <a:pt x="1854200" y="0"/>
                </a:moveTo>
                <a:lnTo>
                  <a:pt x="0" y="527049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73022" y="4193921"/>
            <a:ext cx="0" cy="465455"/>
          </a:xfrm>
          <a:custGeom>
            <a:avLst/>
            <a:gdLst/>
            <a:ahLst/>
            <a:cxnLst/>
            <a:rect l="l" t="t" r="r" b="b"/>
            <a:pathLst>
              <a:path h="465454">
                <a:moveTo>
                  <a:pt x="0" y="0"/>
                </a:moveTo>
                <a:lnTo>
                  <a:pt x="0" y="465073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62373" y="4212971"/>
            <a:ext cx="2930525" cy="319405"/>
          </a:xfrm>
          <a:custGeom>
            <a:avLst/>
            <a:gdLst/>
            <a:ahLst/>
            <a:cxnLst/>
            <a:rect l="l" t="t" r="r" b="b"/>
            <a:pathLst>
              <a:path w="2930525" h="319404">
                <a:moveTo>
                  <a:pt x="1882775" y="15874"/>
                </a:moveTo>
                <a:lnTo>
                  <a:pt x="2930525" y="319023"/>
                </a:lnTo>
              </a:path>
              <a:path w="2930525" h="319404">
                <a:moveTo>
                  <a:pt x="1047750" y="0"/>
                </a:moveTo>
                <a:lnTo>
                  <a:pt x="0" y="301624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228078" y="4509261"/>
            <a:ext cx="432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2148" y="3162045"/>
            <a:ext cx="1854200" cy="527050"/>
          </a:xfrm>
          <a:custGeom>
            <a:avLst/>
            <a:gdLst/>
            <a:ahLst/>
            <a:cxnLst/>
            <a:rect l="l" t="t" r="r" b="b"/>
            <a:pathLst>
              <a:path w="1854200" h="527050">
                <a:moveTo>
                  <a:pt x="0" y="0"/>
                </a:moveTo>
                <a:lnTo>
                  <a:pt x="1854200" y="527049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1576197" y="5733745"/>
            <a:ext cx="1202055" cy="464184"/>
            <a:chOff x="1576197" y="5733745"/>
            <a:chExt cx="1202055" cy="464184"/>
          </a:xfrm>
        </p:grpSpPr>
        <p:sp>
          <p:nvSpPr>
            <p:cNvPr id="12" name="object 12"/>
            <p:cNvSpPr/>
            <p:nvPr/>
          </p:nvSpPr>
          <p:spPr>
            <a:xfrm>
              <a:off x="2341498" y="5733745"/>
              <a:ext cx="0" cy="464184"/>
            </a:xfrm>
            <a:custGeom>
              <a:avLst/>
              <a:gdLst/>
              <a:ahLst/>
              <a:cxnLst/>
              <a:rect l="l" t="t" r="r" b="b"/>
              <a:pathLst>
                <a:path h="464185">
                  <a:moveTo>
                    <a:pt x="0" y="0"/>
                  </a:moveTo>
                  <a:lnTo>
                    <a:pt x="0" y="463562"/>
                  </a:lnTo>
                </a:path>
              </a:pathLst>
            </a:custGeom>
            <a:ln w="254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76197" y="5767120"/>
              <a:ext cx="1202055" cy="250190"/>
            </a:xfrm>
            <a:custGeom>
              <a:avLst/>
              <a:gdLst/>
              <a:ahLst/>
              <a:cxnLst/>
              <a:rect l="l" t="t" r="r" b="b"/>
              <a:pathLst>
                <a:path w="1202055" h="250189">
                  <a:moveTo>
                    <a:pt x="9652" y="2514"/>
                  </a:moveTo>
                  <a:lnTo>
                    <a:pt x="0" y="26022"/>
                  </a:lnTo>
                  <a:lnTo>
                    <a:pt x="9397" y="29832"/>
                  </a:lnTo>
                  <a:lnTo>
                    <a:pt x="19177" y="34315"/>
                  </a:lnTo>
                  <a:lnTo>
                    <a:pt x="30353" y="39624"/>
                  </a:lnTo>
                  <a:lnTo>
                    <a:pt x="42290" y="45554"/>
                  </a:lnTo>
                  <a:lnTo>
                    <a:pt x="54990" y="52133"/>
                  </a:lnTo>
                  <a:lnTo>
                    <a:pt x="165608" y="111290"/>
                  </a:lnTo>
                  <a:lnTo>
                    <a:pt x="202438" y="130403"/>
                  </a:lnTo>
                  <a:lnTo>
                    <a:pt x="240919" y="149644"/>
                  </a:lnTo>
                  <a:lnTo>
                    <a:pt x="280670" y="168516"/>
                  </a:lnTo>
                  <a:lnTo>
                    <a:pt x="321309" y="186563"/>
                  </a:lnTo>
                  <a:lnTo>
                    <a:pt x="362711" y="203301"/>
                  </a:lnTo>
                  <a:lnTo>
                    <a:pt x="404367" y="218211"/>
                  </a:lnTo>
                  <a:lnTo>
                    <a:pt x="446023" y="230797"/>
                  </a:lnTo>
                  <a:lnTo>
                    <a:pt x="487172" y="240601"/>
                  </a:lnTo>
                  <a:lnTo>
                    <a:pt x="527558" y="247065"/>
                  </a:lnTo>
                  <a:lnTo>
                    <a:pt x="567054" y="249745"/>
                  </a:lnTo>
                  <a:lnTo>
                    <a:pt x="586740" y="249567"/>
                  </a:lnTo>
                  <a:lnTo>
                    <a:pt x="627634" y="246265"/>
                  </a:lnTo>
                  <a:lnTo>
                    <a:pt x="669925" y="239763"/>
                  </a:lnTo>
                  <a:lnTo>
                    <a:pt x="713613" y="230390"/>
                  </a:lnTo>
                  <a:lnTo>
                    <a:pt x="736811" y="224370"/>
                  </a:lnTo>
                  <a:lnTo>
                    <a:pt x="568071" y="224370"/>
                  </a:lnTo>
                  <a:lnTo>
                    <a:pt x="549783" y="223647"/>
                  </a:lnTo>
                  <a:lnTo>
                    <a:pt x="492633" y="215785"/>
                  </a:lnTo>
                  <a:lnTo>
                    <a:pt x="453009" y="206362"/>
                  </a:lnTo>
                  <a:lnTo>
                    <a:pt x="412622" y="194183"/>
                  </a:lnTo>
                  <a:lnTo>
                    <a:pt x="372236" y="179755"/>
                  </a:lnTo>
                  <a:lnTo>
                    <a:pt x="331723" y="163347"/>
                  </a:lnTo>
                  <a:lnTo>
                    <a:pt x="291591" y="145580"/>
                  </a:lnTo>
                  <a:lnTo>
                    <a:pt x="252222" y="126923"/>
                  </a:lnTo>
                  <a:lnTo>
                    <a:pt x="214122" y="107873"/>
                  </a:lnTo>
                  <a:lnTo>
                    <a:pt x="177672" y="88887"/>
                  </a:lnTo>
                  <a:lnTo>
                    <a:pt x="66675" y="29552"/>
                  </a:lnTo>
                  <a:lnTo>
                    <a:pt x="53594" y="22796"/>
                  </a:lnTo>
                  <a:lnTo>
                    <a:pt x="41275" y="16725"/>
                  </a:lnTo>
                  <a:lnTo>
                    <a:pt x="29718" y="11176"/>
                  </a:lnTo>
                  <a:lnTo>
                    <a:pt x="19050" y="6324"/>
                  </a:lnTo>
                  <a:lnTo>
                    <a:pt x="9652" y="2514"/>
                  </a:lnTo>
                  <a:close/>
                </a:path>
                <a:path w="1202055" h="250189">
                  <a:moveTo>
                    <a:pt x="1145120" y="40738"/>
                  </a:moveTo>
                  <a:lnTo>
                    <a:pt x="1123696" y="49415"/>
                  </a:lnTo>
                  <a:lnTo>
                    <a:pt x="1031747" y="88480"/>
                  </a:lnTo>
                  <a:lnTo>
                    <a:pt x="949071" y="123151"/>
                  </a:lnTo>
                  <a:lnTo>
                    <a:pt x="905764" y="140423"/>
                  </a:lnTo>
                  <a:lnTo>
                    <a:pt x="861822" y="157187"/>
                  </a:lnTo>
                  <a:lnTo>
                    <a:pt x="817498" y="173062"/>
                  </a:lnTo>
                  <a:lnTo>
                    <a:pt x="773303" y="187426"/>
                  </a:lnTo>
                  <a:lnTo>
                    <a:pt x="729360" y="200088"/>
                  </a:lnTo>
                  <a:lnTo>
                    <a:pt x="686689" y="210515"/>
                  </a:lnTo>
                  <a:lnTo>
                    <a:pt x="645160" y="218274"/>
                  </a:lnTo>
                  <a:lnTo>
                    <a:pt x="605535" y="223050"/>
                  </a:lnTo>
                  <a:lnTo>
                    <a:pt x="568071" y="224370"/>
                  </a:lnTo>
                  <a:lnTo>
                    <a:pt x="736811" y="224370"/>
                  </a:lnTo>
                  <a:lnTo>
                    <a:pt x="780288" y="211823"/>
                  </a:lnTo>
                  <a:lnTo>
                    <a:pt x="825372" y="197231"/>
                  </a:lnTo>
                  <a:lnTo>
                    <a:pt x="870330" y="181102"/>
                  </a:lnTo>
                  <a:lnTo>
                    <a:pt x="914780" y="164147"/>
                  </a:lnTo>
                  <a:lnTo>
                    <a:pt x="958469" y="146748"/>
                  </a:lnTo>
                  <a:lnTo>
                    <a:pt x="1041654" y="111887"/>
                  </a:lnTo>
                  <a:lnTo>
                    <a:pt x="1133475" y="72847"/>
                  </a:lnTo>
                  <a:lnTo>
                    <a:pt x="1153791" y="64612"/>
                  </a:lnTo>
                  <a:lnTo>
                    <a:pt x="1154176" y="50800"/>
                  </a:lnTo>
                  <a:lnTo>
                    <a:pt x="1145120" y="40738"/>
                  </a:lnTo>
                  <a:close/>
                </a:path>
                <a:path w="1202055" h="250189">
                  <a:moveTo>
                    <a:pt x="1198470" y="39001"/>
                  </a:moveTo>
                  <a:lnTo>
                    <a:pt x="1149477" y="39001"/>
                  </a:lnTo>
                  <a:lnTo>
                    <a:pt x="1158875" y="62585"/>
                  </a:lnTo>
                  <a:lnTo>
                    <a:pt x="1153791" y="64612"/>
                  </a:lnTo>
                  <a:lnTo>
                    <a:pt x="1152271" y="119164"/>
                  </a:lnTo>
                  <a:lnTo>
                    <a:pt x="1198470" y="39001"/>
                  </a:lnTo>
                  <a:close/>
                </a:path>
                <a:path w="1202055" h="250189">
                  <a:moveTo>
                    <a:pt x="1149477" y="39001"/>
                  </a:moveTo>
                  <a:lnTo>
                    <a:pt x="1145120" y="40738"/>
                  </a:lnTo>
                  <a:lnTo>
                    <a:pt x="1154176" y="50800"/>
                  </a:lnTo>
                  <a:lnTo>
                    <a:pt x="1153791" y="64612"/>
                  </a:lnTo>
                  <a:lnTo>
                    <a:pt x="1158875" y="62585"/>
                  </a:lnTo>
                  <a:lnTo>
                    <a:pt x="1149477" y="39001"/>
                  </a:lnTo>
                  <a:close/>
                </a:path>
                <a:path w="1202055" h="250189">
                  <a:moveTo>
                    <a:pt x="1108455" y="0"/>
                  </a:moveTo>
                  <a:lnTo>
                    <a:pt x="1145120" y="40738"/>
                  </a:lnTo>
                  <a:lnTo>
                    <a:pt x="1149477" y="39001"/>
                  </a:lnTo>
                  <a:lnTo>
                    <a:pt x="1198470" y="39001"/>
                  </a:lnTo>
                  <a:lnTo>
                    <a:pt x="1201801" y="33223"/>
                  </a:lnTo>
                  <a:lnTo>
                    <a:pt x="11084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3927347" y="4982845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549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59322" y="4214495"/>
            <a:ext cx="0" cy="465455"/>
          </a:xfrm>
          <a:custGeom>
            <a:avLst/>
            <a:gdLst/>
            <a:ahLst/>
            <a:cxnLst/>
            <a:rect l="l" t="t" r="r" b="b"/>
            <a:pathLst>
              <a:path h="465454">
                <a:moveTo>
                  <a:pt x="0" y="0"/>
                </a:moveTo>
                <a:lnTo>
                  <a:pt x="0" y="46520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828415" y="4502911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40660" y="5256987"/>
            <a:ext cx="2120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87548" y="4990846"/>
            <a:ext cx="2878455" cy="358775"/>
          </a:xfrm>
          <a:custGeom>
            <a:avLst/>
            <a:gdLst/>
            <a:ahLst/>
            <a:cxnLst/>
            <a:rect l="l" t="t" r="r" b="b"/>
            <a:pathLst>
              <a:path w="2878454" h="358775">
                <a:moveTo>
                  <a:pt x="1047750" y="0"/>
                </a:moveTo>
                <a:lnTo>
                  <a:pt x="0" y="303148"/>
                </a:lnTo>
              </a:path>
              <a:path w="2878454" h="358775">
                <a:moveTo>
                  <a:pt x="1830324" y="57149"/>
                </a:moveTo>
                <a:lnTo>
                  <a:pt x="2878074" y="358774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225796" y="5317337"/>
            <a:ext cx="4324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09491" y="5235066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06116" y="529844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10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59404" y="5716295"/>
            <a:ext cx="127000" cy="426084"/>
          </a:xfrm>
          <a:custGeom>
            <a:avLst/>
            <a:gdLst/>
            <a:ahLst/>
            <a:cxnLst/>
            <a:rect l="l" t="t" r="r" b="b"/>
            <a:pathLst>
              <a:path w="127000" h="426085">
                <a:moveTo>
                  <a:pt x="63881" y="50787"/>
                </a:moveTo>
                <a:lnTo>
                  <a:pt x="51105" y="55676"/>
                </a:lnTo>
                <a:lnTo>
                  <a:pt x="45593" y="425259"/>
                </a:lnTo>
                <a:lnTo>
                  <a:pt x="70993" y="425640"/>
                </a:lnTo>
                <a:lnTo>
                  <a:pt x="76505" y="56057"/>
                </a:lnTo>
                <a:lnTo>
                  <a:pt x="63881" y="50787"/>
                </a:lnTo>
                <a:close/>
              </a:path>
              <a:path w="127000" h="426085">
                <a:moveTo>
                  <a:pt x="105543" y="50596"/>
                </a:moveTo>
                <a:lnTo>
                  <a:pt x="51181" y="50596"/>
                </a:lnTo>
                <a:lnTo>
                  <a:pt x="76581" y="50977"/>
                </a:lnTo>
                <a:lnTo>
                  <a:pt x="76505" y="56057"/>
                </a:lnTo>
                <a:lnTo>
                  <a:pt x="127000" y="77139"/>
                </a:lnTo>
                <a:lnTo>
                  <a:pt x="105543" y="50596"/>
                </a:lnTo>
                <a:close/>
              </a:path>
              <a:path w="127000" h="426085">
                <a:moveTo>
                  <a:pt x="64643" y="0"/>
                </a:moveTo>
                <a:lnTo>
                  <a:pt x="0" y="75234"/>
                </a:lnTo>
                <a:lnTo>
                  <a:pt x="51105" y="55676"/>
                </a:lnTo>
                <a:lnTo>
                  <a:pt x="51181" y="50596"/>
                </a:lnTo>
                <a:lnTo>
                  <a:pt x="105543" y="50596"/>
                </a:lnTo>
                <a:lnTo>
                  <a:pt x="64643" y="0"/>
                </a:lnTo>
                <a:close/>
              </a:path>
              <a:path w="127000" h="426085">
                <a:moveTo>
                  <a:pt x="63881" y="50787"/>
                </a:moveTo>
                <a:lnTo>
                  <a:pt x="76505" y="56057"/>
                </a:lnTo>
                <a:lnTo>
                  <a:pt x="76581" y="50977"/>
                </a:lnTo>
                <a:lnTo>
                  <a:pt x="63881" y="50787"/>
                </a:lnTo>
                <a:close/>
              </a:path>
              <a:path w="127000" h="426085">
                <a:moveTo>
                  <a:pt x="51181" y="50596"/>
                </a:moveTo>
                <a:lnTo>
                  <a:pt x="51105" y="55676"/>
                </a:lnTo>
                <a:lnTo>
                  <a:pt x="63881" y="50787"/>
                </a:lnTo>
                <a:lnTo>
                  <a:pt x="51181" y="50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948298" y="5395366"/>
            <a:ext cx="89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6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entry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01178" y="4571238"/>
            <a:ext cx="89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spc="-6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entry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15034" y="5295391"/>
            <a:ext cx="5086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i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88865" y="453009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55214" y="4525136"/>
            <a:ext cx="5086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i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60570" y="3697985"/>
            <a:ext cx="1263015" cy="1161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1050290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5	</a:t>
            </a:r>
            <a:r>
              <a:rPr sz="3600" b="1" i="1" baseline="1000" dirty="0">
                <a:latin typeface="Times New Roman" panose="02020603050405020304"/>
                <a:cs typeface="Times New Roman" panose="02020603050405020304"/>
              </a:rPr>
              <a:t>L</a:t>
            </a:r>
            <a:endParaRPr sz="3600" baseline="1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R="62230" algn="r">
              <a:lnSpc>
                <a:spcPct val="100000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53150" y="373913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62786" y="3739133"/>
            <a:ext cx="762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b="1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type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57498" y="4259453"/>
            <a:ext cx="1051560" cy="355600"/>
          </a:xfrm>
          <a:custGeom>
            <a:avLst/>
            <a:gdLst/>
            <a:ahLst/>
            <a:cxnLst/>
            <a:rect l="l" t="t" r="r" b="b"/>
            <a:pathLst>
              <a:path w="1051560" h="355600">
                <a:moveTo>
                  <a:pt x="55499" y="233299"/>
                </a:moveTo>
                <a:lnTo>
                  <a:pt x="0" y="315468"/>
                </a:lnTo>
                <a:lnTo>
                  <a:pt x="90804" y="355219"/>
                </a:lnTo>
                <a:lnTo>
                  <a:pt x="58362" y="313563"/>
                </a:lnTo>
                <a:lnTo>
                  <a:pt x="52324" y="313563"/>
                </a:lnTo>
                <a:lnTo>
                  <a:pt x="45212" y="289052"/>
                </a:lnTo>
                <a:lnTo>
                  <a:pt x="50116" y="287632"/>
                </a:lnTo>
                <a:lnTo>
                  <a:pt x="55499" y="233299"/>
                </a:lnTo>
                <a:close/>
              </a:path>
              <a:path w="1051560" h="355600">
                <a:moveTo>
                  <a:pt x="50116" y="287632"/>
                </a:moveTo>
                <a:lnTo>
                  <a:pt x="45212" y="289052"/>
                </a:lnTo>
                <a:lnTo>
                  <a:pt x="52324" y="313563"/>
                </a:lnTo>
                <a:lnTo>
                  <a:pt x="57251" y="312136"/>
                </a:lnTo>
                <a:lnTo>
                  <a:pt x="48767" y="301244"/>
                </a:lnTo>
                <a:lnTo>
                  <a:pt x="50116" y="287632"/>
                </a:lnTo>
                <a:close/>
              </a:path>
              <a:path w="1051560" h="355600">
                <a:moveTo>
                  <a:pt x="57251" y="312136"/>
                </a:moveTo>
                <a:lnTo>
                  <a:pt x="52324" y="313563"/>
                </a:lnTo>
                <a:lnTo>
                  <a:pt x="58362" y="313563"/>
                </a:lnTo>
                <a:lnTo>
                  <a:pt x="57251" y="312136"/>
                </a:lnTo>
                <a:close/>
              </a:path>
              <a:path w="1051560" h="355600">
                <a:moveTo>
                  <a:pt x="1044193" y="0"/>
                </a:moveTo>
                <a:lnTo>
                  <a:pt x="50116" y="287632"/>
                </a:lnTo>
                <a:lnTo>
                  <a:pt x="48767" y="301244"/>
                </a:lnTo>
                <a:lnTo>
                  <a:pt x="57251" y="312136"/>
                </a:lnTo>
                <a:lnTo>
                  <a:pt x="1051178" y="24384"/>
                </a:lnTo>
                <a:lnTo>
                  <a:pt x="1044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605523" y="4095622"/>
            <a:ext cx="1686560" cy="575945"/>
          </a:xfrm>
          <a:custGeom>
            <a:avLst/>
            <a:gdLst/>
            <a:ahLst/>
            <a:cxnLst/>
            <a:rect l="l" t="t" r="r" b="b"/>
            <a:pathLst>
              <a:path w="1686559" h="575945">
                <a:moveTo>
                  <a:pt x="57066" y="42414"/>
                </a:moveTo>
                <a:lnTo>
                  <a:pt x="48457" y="52999"/>
                </a:lnTo>
                <a:lnTo>
                  <a:pt x="48395" y="53199"/>
                </a:lnTo>
                <a:lnTo>
                  <a:pt x="49446" y="66632"/>
                </a:lnTo>
                <a:lnTo>
                  <a:pt x="1678940" y="575563"/>
                </a:lnTo>
                <a:lnTo>
                  <a:pt x="1686432" y="551307"/>
                </a:lnTo>
                <a:lnTo>
                  <a:pt x="57066" y="42414"/>
                </a:lnTo>
                <a:close/>
              </a:path>
              <a:path w="1686559" h="575945">
                <a:moveTo>
                  <a:pt x="91567" y="0"/>
                </a:moveTo>
                <a:lnTo>
                  <a:pt x="0" y="37972"/>
                </a:lnTo>
                <a:lnTo>
                  <a:pt x="53721" y="121284"/>
                </a:lnTo>
                <a:lnTo>
                  <a:pt x="49446" y="66632"/>
                </a:lnTo>
                <a:lnTo>
                  <a:pt x="44703" y="65150"/>
                </a:lnTo>
                <a:lnTo>
                  <a:pt x="52197" y="40893"/>
                </a:lnTo>
                <a:lnTo>
                  <a:pt x="58303" y="40893"/>
                </a:lnTo>
                <a:lnTo>
                  <a:pt x="91567" y="0"/>
                </a:lnTo>
                <a:close/>
              </a:path>
              <a:path w="1686559" h="575945">
                <a:moveTo>
                  <a:pt x="48395" y="53199"/>
                </a:moveTo>
                <a:lnTo>
                  <a:pt x="44703" y="65150"/>
                </a:lnTo>
                <a:lnTo>
                  <a:pt x="49446" y="66632"/>
                </a:lnTo>
                <a:lnTo>
                  <a:pt x="48395" y="53199"/>
                </a:lnTo>
                <a:close/>
              </a:path>
              <a:path w="1686559" h="575945">
                <a:moveTo>
                  <a:pt x="52197" y="40893"/>
                </a:moveTo>
                <a:lnTo>
                  <a:pt x="48457" y="52999"/>
                </a:lnTo>
                <a:lnTo>
                  <a:pt x="57066" y="42414"/>
                </a:lnTo>
                <a:lnTo>
                  <a:pt x="52197" y="40893"/>
                </a:lnTo>
                <a:close/>
              </a:path>
              <a:path w="1686559" h="575945">
                <a:moveTo>
                  <a:pt x="58303" y="40893"/>
                </a:moveTo>
                <a:lnTo>
                  <a:pt x="52197" y="40893"/>
                </a:lnTo>
                <a:lnTo>
                  <a:pt x="57066" y="42414"/>
                </a:lnTo>
                <a:lnTo>
                  <a:pt x="58303" y="408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724272" y="4884546"/>
            <a:ext cx="1686560" cy="574040"/>
          </a:xfrm>
          <a:custGeom>
            <a:avLst/>
            <a:gdLst/>
            <a:ahLst/>
            <a:cxnLst/>
            <a:rect l="l" t="t" r="r" b="b"/>
            <a:pathLst>
              <a:path w="1686560" h="574039">
                <a:moveTo>
                  <a:pt x="57114" y="42512"/>
                </a:moveTo>
                <a:lnTo>
                  <a:pt x="48546" y="53046"/>
                </a:lnTo>
                <a:lnTo>
                  <a:pt x="49586" y="66797"/>
                </a:lnTo>
                <a:lnTo>
                  <a:pt x="1678939" y="574039"/>
                </a:lnTo>
                <a:lnTo>
                  <a:pt x="1686560" y="549782"/>
                </a:lnTo>
                <a:lnTo>
                  <a:pt x="57114" y="42512"/>
                </a:lnTo>
                <a:close/>
              </a:path>
              <a:path w="1686560" h="574039">
                <a:moveTo>
                  <a:pt x="91693" y="0"/>
                </a:moveTo>
                <a:lnTo>
                  <a:pt x="0" y="37972"/>
                </a:lnTo>
                <a:lnTo>
                  <a:pt x="53848" y="121284"/>
                </a:lnTo>
                <a:lnTo>
                  <a:pt x="49586" y="66797"/>
                </a:lnTo>
                <a:lnTo>
                  <a:pt x="44703" y="65277"/>
                </a:lnTo>
                <a:lnTo>
                  <a:pt x="52324" y="41020"/>
                </a:lnTo>
                <a:lnTo>
                  <a:pt x="58327" y="41020"/>
                </a:lnTo>
                <a:lnTo>
                  <a:pt x="91693" y="0"/>
                </a:lnTo>
                <a:close/>
              </a:path>
              <a:path w="1686560" h="574039">
                <a:moveTo>
                  <a:pt x="48517" y="53136"/>
                </a:moveTo>
                <a:lnTo>
                  <a:pt x="44703" y="65277"/>
                </a:lnTo>
                <a:lnTo>
                  <a:pt x="49586" y="66797"/>
                </a:lnTo>
                <a:lnTo>
                  <a:pt x="48517" y="53136"/>
                </a:lnTo>
                <a:close/>
              </a:path>
              <a:path w="1686560" h="574039">
                <a:moveTo>
                  <a:pt x="52324" y="41020"/>
                </a:moveTo>
                <a:lnTo>
                  <a:pt x="48546" y="53046"/>
                </a:lnTo>
                <a:lnTo>
                  <a:pt x="57114" y="42512"/>
                </a:lnTo>
                <a:lnTo>
                  <a:pt x="52324" y="41020"/>
                </a:lnTo>
                <a:close/>
              </a:path>
              <a:path w="1686560" h="574039">
                <a:moveTo>
                  <a:pt x="58327" y="41020"/>
                </a:moveTo>
                <a:lnTo>
                  <a:pt x="52324" y="41020"/>
                </a:lnTo>
                <a:lnTo>
                  <a:pt x="57114" y="42512"/>
                </a:lnTo>
                <a:lnTo>
                  <a:pt x="58327" y="41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845436" y="3439795"/>
            <a:ext cx="3031490" cy="450215"/>
          </a:xfrm>
          <a:custGeom>
            <a:avLst/>
            <a:gdLst/>
            <a:ahLst/>
            <a:cxnLst/>
            <a:rect l="l" t="t" r="r" b="b"/>
            <a:pathLst>
              <a:path w="3031490" h="450214">
                <a:moveTo>
                  <a:pt x="1566926" y="0"/>
                </a:moveTo>
                <a:lnTo>
                  <a:pt x="1506982" y="1142"/>
                </a:lnTo>
                <a:lnTo>
                  <a:pt x="1445260" y="4063"/>
                </a:lnTo>
                <a:lnTo>
                  <a:pt x="1382140" y="8889"/>
                </a:lnTo>
                <a:lnTo>
                  <a:pt x="1318006" y="15366"/>
                </a:lnTo>
                <a:lnTo>
                  <a:pt x="1253108" y="23240"/>
                </a:lnTo>
                <a:lnTo>
                  <a:pt x="1187704" y="32512"/>
                </a:lnTo>
                <a:lnTo>
                  <a:pt x="1122426" y="42925"/>
                </a:lnTo>
                <a:lnTo>
                  <a:pt x="1057275" y="54228"/>
                </a:lnTo>
                <a:lnTo>
                  <a:pt x="992758" y="66420"/>
                </a:lnTo>
                <a:lnTo>
                  <a:pt x="867156" y="92582"/>
                </a:lnTo>
                <a:lnTo>
                  <a:pt x="777113" y="113283"/>
                </a:lnTo>
                <a:lnTo>
                  <a:pt x="664718" y="140969"/>
                </a:lnTo>
                <a:lnTo>
                  <a:pt x="587629" y="161289"/>
                </a:lnTo>
                <a:lnTo>
                  <a:pt x="538733" y="175513"/>
                </a:lnTo>
                <a:lnTo>
                  <a:pt x="490855" y="191261"/>
                </a:lnTo>
                <a:lnTo>
                  <a:pt x="444119" y="208406"/>
                </a:lnTo>
                <a:lnTo>
                  <a:pt x="398525" y="226567"/>
                </a:lnTo>
                <a:lnTo>
                  <a:pt x="354330" y="245490"/>
                </a:lnTo>
                <a:lnTo>
                  <a:pt x="311785" y="264921"/>
                </a:lnTo>
                <a:lnTo>
                  <a:pt x="270637" y="284606"/>
                </a:lnTo>
                <a:lnTo>
                  <a:pt x="231520" y="304164"/>
                </a:lnTo>
                <a:lnTo>
                  <a:pt x="194182" y="323468"/>
                </a:lnTo>
                <a:lnTo>
                  <a:pt x="159004" y="342137"/>
                </a:lnTo>
                <a:lnTo>
                  <a:pt x="110362" y="368553"/>
                </a:lnTo>
                <a:lnTo>
                  <a:pt x="95504" y="376808"/>
                </a:lnTo>
                <a:lnTo>
                  <a:pt x="81025" y="384555"/>
                </a:lnTo>
                <a:lnTo>
                  <a:pt x="19685" y="417321"/>
                </a:lnTo>
                <a:lnTo>
                  <a:pt x="0" y="426719"/>
                </a:lnTo>
                <a:lnTo>
                  <a:pt x="10921" y="449706"/>
                </a:lnTo>
                <a:lnTo>
                  <a:pt x="93344" y="406907"/>
                </a:lnTo>
                <a:lnTo>
                  <a:pt x="107568" y="399033"/>
                </a:lnTo>
                <a:lnTo>
                  <a:pt x="122681" y="390905"/>
                </a:lnTo>
                <a:lnTo>
                  <a:pt x="171069" y="364489"/>
                </a:lnTo>
                <a:lnTo>
                  <a:pt x="206120" y="345947"/>
                </a:lnTo>
                <a:lnTo>
                  <a:pt x="243077" y="326770"/>
                </a:lnTo>
                <a:lnTo>
                  <a:pt x="282067" y="307212"/>
                </a:lnTo>
                <a:lnTo>
                  <a:pt x="322706" y="287781"/>
                </a:lnTo>
                <a:lnTo>
                  <a:pt x="364870" y="268604"/>
                </a:lnTo>
                <a:lnTo>
                  <a:pt x="408558" y="249808"/>
                </a:lnTo>
                <a:lnTo>
                  <a:pt x="453517" y="232028"/>
                </a:lnTo>
                <a:lnTo>
                  <a:pt x="499618" y="215137"/>
                </a:lnTo>
                <a:lnTo>
                  <a:pt x="546735" y="199516"/>
                </a:lnTo>
                <a:lnTo>
                  <a:pt x="594740" y="185673"/>
                </a:lnTo>
                <a:lnTo>
                  <a:pt x="644779" y="172338"/>
                </a:lnTo>
                <a:lnTo>
                  <a:pt x="725805" y="151764"/>
                </a:lnTo>
                <a:lnTo>
                  <a:pt x="812419" y="131063"/>
                </a:lnTo>
                <a:lnTo>
                  <a:pt x="872744" y="117475"/>
                </a:lnTo>
                <a:lnTo>
                  <a:pt x="997838" y="91312"/>
                </a:lnTo>
                <a:lnTo>
                  <a:pt x="1061974" y="79247"/>
                </a:lnTo>
                <a:lnTo>
                  <a:pt x="1126744" y="67944"/>
                </a:lnTo>
                <a:lnTo>
                  <a:pt x="1191640" y="57530"/>
                </a:lnTo>
                <a:lnTo>
                  <a:pt x="1256664" y="48513"/>
                </a:lnTo>
                <a:lnTo>
                  <a:pt x="1321054" y="40639"/>
                </a:lnTo>
                <a:lnTo>
                  <a:pt x="1384681" y="34289"/>
                </a:lnTo>
                <a:lnTo>
                  <a:pt x="1447164" y="29337"/>
                </a:lnTo>
                <a:lnTo>
                  <a:pt x="1508125" y="26415"/>
                </a:lnTo>
                <a:lnTo>
                  <a:pt x="1567434" y="25400"/>
                </a:lnTo>
                <a:lnTo>
                  <a:pt x="1870628" y="25400"/>
                </a:lnTo>
                <a:lnTo>
                  <a:pt x="1867535" y="24891"/>
                </a:lnTo>
                <a:lnTo>
                  <a:pt x="1807083" y="16509"/>
                </a:lnTo>
                <a:lnTo>
                  <a:pt x="1746630" y="9651"/>
                </a:lnTo>
                <a:lnTo>
                  <a:pt x="1686305" y="4444"/>
                </a:lnTo>
                <a:lnTo>
                  <a:pt x="1626489" y="1142"/>
                </a:lnTo>
                <a:lnTo>
                  <a:pt x="1596643" y="380"/>
                </a:lnTo>
                <a:lnTo>
                  <a:pt x="1566926" y="0"/>
                </a:lnTo>
                <a:close/>
              </a:path>
              <a:path w="3031490" h="450214">
                <a:moveTo>
                  <a:pt x="2974935" y="387617"/>
                </a:moveTo>
                <a:lnTo>
                  <a:pt x="2936366" y="426592"/>
                </a:lnTo>
                <a:lnTo>
                  <a:pt x="3031236" y="397763"/>
                </a:lnTo>
                <a:lnTo>
                  <a:pt x="3027043" y="389635"/>
                </a:lnTo>
                <a:lnTo>
                  <a:pt x="2979420" y="389635"/>
                </a:lnTo>
                <a:lnTo>
                  <a:pt x="2974935" y="387617"/>
                </a:lnTo>
                <a:close/>
              </a:path>
              <a:path w="3031490" h="450214">
                <a:moveTo>
                  <a:pt x="2984500" y="377951"/>
                </a:moveTo>
                <a:lnTo>
                  <a:pt x="2974935" y="387617"/>
                </a:lnTo>
                <a:lnTo>
                  <a:pt x="2979420" y="389635"/>
                </a:lnTo>
                <a:lnTo>
                  <a:pt x="2984500" y="377951"/>
                </a:lnTo>
                <a:close/>
              </a:path>
              <a:path w="3031490" h="450214">
                <a:moveTo>
                  <a:pt x="2985770" y="309625"/>
                </a:moveTo>
                <a:lnTo>
                  <a:pt x="2984755" y="364187"/>
                </a:lnTo>
                <a:lnTo>
                  <a:pt x="2988817" y="366013"/>
                </a:lnTo>
                <a:lnTo>
                  <a:pt x="2989579" y="366267"/>
                </a:lnTo>
                <a:lnTo>
                  <a:pt x="2979420" y="389635"/>
                </a:lnTo>
                <a:lnTo>
                  <a:pt x="3027043" y="389635"/>
                </a:lnTo>
                <a:lnTo>
                  <a:pt x="2985770" y="309625"/>
                </a:lnTo>
                <a:close/>
              </a:path>
              <a:path w="3031490" h="450214">
                <a:moveTo>
                  <a:pt x="1870628" y="25400"/>
                </a:moveTo>
                <a:lnTo>
                  <a:pt x="1567434" y="25400"/>
                </a:lnTo>
                <a:lnTo>
                  <a:pt x="1596389" y="25653"/>
                </a:lnTo>
                <a:lnTo>
                  <a:pt x="1625727" y="26542"/>
                </a:lnTo>
                <a:lnTo>
                  <a:pt x="1685036" y="29844"/>
                </a:lnTo>
                <a:lnTo>
                  <a:pt x="1744472" y="34925"/>
                </a:lnTo>
                <a:lnTo>
                  <a:pt x="1804289" y="41782"/>
                </a:lnTo>
                <a:lnTo>
                  <a:pt x="1863978" y="50037"/>
                </a:lnTo>
                <a:lnTo>
                  <a:pt x="1923796" y="59816"/>
                </a:lnTo>
                <a:lnTo>
                  <a:pt x="1983104" y="70612"/>
                </a:lnTo>
                <a:lnTo>
                  <a:pt x="2041652" y="82422"/>
                </a:lnTo>
                <a:lnTo>
                  <a:pt x="2099691" y="94995"/>
                </a:lnTo>
                <a:lnTo>
                  <a:pt x="2156587" y="107950"/>
                </a:lnTo>
                <a:lnTo>
                  <a:pt x="2212466" y="121412"/>
                </a:lnTo>
                <a:lnTo>
                  <a:pt x="2466848" y="187070"/>
                </a:lnTo>
                <a:lnTo>
                  <a:pt x="2511933" y="199516"/>
                </a:lnTo>
                <a:lnTo>
                  <a:pt x="2555748" y="212851"/>
                </a:lnTo>
                <a:lnTo>
                  <a:pt x="2598420" y="227075"/>
                </a:lnTo>
                <a:lnTo>
                  <a:pt x="2639949" y="241934"/>
                </a:lnTo>
                <a:lnTo>
                  <a:pt x="2680208" y="257301"/>
                </a:lnTo>
                <a:lnTo>
                  <a:pt x="2719324" y="272922"/>
                </a:lnTo>
                <a:lnTo>
                  <a:pt x="2756916" y="288670"/>
                </a:lnTo>
                <a:lnTo>
                  <a:pt x="2827909" y="320039"/>
                </a:lnTo>
                <a:lnTo>
                  <a:pt x="2951479" y="377062"/>
                </a:lnTo>
                <a:lnTo>
                  <a:pt x="2974935" y="387617"/>
                </a:lnTo>
                <a:lnTo>
                  <a:pt x="2984500" y="377951"/>
                </a:lnTo>
                <a:lnTo>
                  <a:pt x="2984755" y="364187"/>
                </a:lnTo>
                <a:lnTo>
                  <a:pt x="2962275" y="354075"/>
                </a:lnTo>
                <a:lnTo>
                  <a:pt x="2838323" y="296925"/>
                </a:lnTo>
                <a:lnTo>
                  <a:pt x="2803398" y="281177"/>
                </a:lnTo>
                <a:lnTo>
                  <a:pt x="2766695" y="265175"/>
                </a:lnTo>
                <a:lnTo>
                  <a:pt x="2728722" y="249300"/>
                </a:lnTo>
                <a:lnTo>
                  <a:pt x="2689225" y="233552"/>
                </a:lnTo>
                <a:lnTo>
                  <a:pt x="2648585" y="218058"/>
                </a:lnTo>
                <a:lnTo>
                  <a:pt x="2606421" y="202945"/>
                </a:lnTo>
                <a:lnTo>
                  <a:pt x="2563114" y="188594"/>
                </a:lnTo>
                <a:lnTo>
                  <a:pt x="2518664" y="175132"/>
                </a:lnTo>
                <a:lnTo>
                  <a:pt x="2473325" y="162559"/>
                </a:lnTo>
                <a:lnTo>
                  <a:pt x="2273046" y="110362"/>
                </a:lnTo>
                <a:lnTo>
                  <a:pt x="2162302" y="83184"/>
                </a:lnTo>
                <a:lnTo>
                  <a:pt x="2105025" y="70103"/>
                </a:lnTo>
                <a:lnTo>
                  <a:pt x="2046732" y="57530"/>
                </a:lnTo>
                <a:lnTo>
                  <a:pt x="1987550" y="45719"/>
                </a:lnTo>
                <a:lnTo>
                  <a:pt x="1927860" y="34797"/>
                </a:lnTo>
                <a:lnTo>
                  <a:pt x="1870628" y="25400"/>
                </a:lnTo>
                <a:close/>
              </a:path>
              <a:path w="3031490" h="450214">
                <a:moveTo>
                  <a:pt x="2984755" y="364187"/>
                </a:moveTo>
                <a:lnTo>
                  <a:pt x="2984500" y="377951"/>
                </a:lnTo>
                <a:lnTo>
                  <a:pt x="2989579" y="366267"/>
                </a:lnTo>
                <a:lnTo>
                  <a:pt x="2988817" y="366013"/>
                </a:lnTo>
                <a:lnTo>
                  <a:pt x="2984755" y="364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725549" y="4902453"/>
            <a:ext cx="2720975" cy="355600"/>
          </a:xfrm>
          <a:custGeom>
            <a:avLst/>
            <a:gdLst/>
            <a:ahLst/>
            <a:cxnLst/>
            <a:rect l="l" t="t" r="r" b="b"/>
            <a:pathLst>
              <a:path w="2720975" h="355600">
                <a:moveTo>
                  <a:pt x="1051179" y="24384"/>
                </a:moveTo>
                <a:lnTo>
                  <a:pt x="1044194" y="0"/>
                </a:lnTo>
                <a:lnTo>
                  <a:pt x="50101" y="287642"/>
                </a:lnTo>
                <a:lnTo>
                  <a:pt x="55499" y="233172"/>
                </a:lnTo>
                <a:lnTo>
                  <a:pt x="0" y="315341"/>
                </a:lnTo>
                <a:lnTo>
                  <a:pt x="90805" y="355219"/>
                </a:lnTo>
                <a:lnTo>
                  <a:pt x="58254" y="313436"/>
                </a:lnTo>
                <a:lnTo>
                  <a:pt x="57162" y="312039"/>
                </a:lnTo>
                <a:lnTo>
                  <a:pt x="1051179" y="24384"/>
                </a:lnTo>
                <a:close/>
              </a:path>
              <a:path w="2720975" h="355600">
                <a:moveTo>
                  <a:pt x="2720848" y="107315"/>
                </a:moveTo>
                <a:lnTo>
                  <a:pt x="2627503" y="74041"/>
                </a:lnTo>
                <a:lnTo>
                  <a:pt x="2664193" y="114820"/>
                </a:lnTo>
                <a:lnTo>
                  <a:pt x="2642743" y="123571"/>
                </a:lnTo>
                <a:lnTo>
                  <a:pt x="2550795" y="162560"/>
                </a:lnTo>
                <a:lnTo>
                  <a:pt x="2468118" y="197231"/>
                </a:lnTo>
                <a:lnTo>
                  <a:pt x="2424938" y="214503"/>
                </a:lnTo>
                <a:lnTo>
                  <a:pt x="2380869" y="231267"/>
                </a:lnTo>
                <a:lnTo>
                  <a:pt x="2336673" y="247142"/>
                </a:lnTo>
                <a:lnTo>
                  <a:pt x="2292350" y="261493"/>
                </a:lnTo>
                <a:lnTo>
                  <a:pt x="2248535" y="274193"/>
                </a:lnTo>
                <a:lnTo>
                  <a:pt x="2205736" y="284607"/>
                </a:lnTo>
                <a:lnTo>
                  <a:pt x="2164334" y="292354"/>
                </a:lnTo>
                <a:lnTo>
                  <a:pt x="2124710" y="297180"/>
                </a:lnTo>
                <a:lnTo>
                  <a:pt x="2087245" y="298462"/>
                </a:lnTo>
                <a:lnTo>
                  <a:pt x="2068957" y="297700"/>
                </a:lnTo>
                <a:lnTo>
                  <a:pt x="2011680" y="289941"/>
                </a:lnTo>
                <a:lnTo>
                  <a:pt x="1972056" y="280416"/>
                </a:lnTo>
                <a:lnTo>
                  <a:pt x="1931797" y="268224"/>
                </a:lnTo>
                <a:lnTo>
                  <a:pt x="1891284" y="253873"/>
                </a:lnTo>
                <a:lnTo>
                  <a:pt x="1850771" y="237490"/>
                </a:lnTo>
                <a:lnTo>
                  <a:pt x="1810639" y="219710"/>
                </a:lnTo>
                <a:lnTo>
                  <a:pt x="1771269" y="201041"/>
                </a:lnTo>
                <a:lnTo>
                  <a:pt x="1733169" y="181991"/>
                </a:lnTo>
                <a:lnTo>
                  <a:pt x="1679067" y="153543"/>
                </a:lnTo>
                <a:lnTo>
                  <a:pt x="1585849" y="103632"/>
                </a:lnTo>
                <a:lnTo>
                  <a:pt x="1560449" y="90805"/>
                </a:lnTo>
                <a:lnTo>
                  <a:pt x="1548879" y="85217"/>
                </a:lnTo>
                <a:lnTo>
                  <a:pt x="1538097" y="80391"/>
                </a:lnTo>
                <a:lnTo>
                  <a:pt x="1528826" y="76581"/>
                </a:lnTo>
                <a:lnTo>
                  <a:pt x="1519174" y="100076"/>
                </a:lnTo>
                <a:lnTo>
                  <a:pt x="1528572" y="103886"/>
                </a:lnTo>
                <a:lnTo>
                  <a:pt x="1549527" y="113665"/>
                </a:lnTo>
                <a:lnTo>
                  <a:pt x="1561465" y="119634"/>
                </a:lnTo>
                <a:lnTo>
                  <a:pt x="1574165" y="126238"/>
                </a:lnTo>
                <a:lnTo>
                  <a:pt x="1684655" y="185420"/>
                </a:lnTo>
                <a:lnTo>
                  <a:pt x="1721485" y="204470"/>
                </a:lnTo>
                <a:lnTo>
                  <a:pt x="1759966" y="223774"/>
                </a:lnTo>
                <a:lnTo>
                  <a:pt x="1799717" y="242570"/>
                </a:lnTo>
                <a:lnTo>
                  <a:pt x="1840357" y="260604"/>
                </a:lnTo>
                <a:lnTo>
                  <a:pt x="1881759" y="277368"/>
                </a:lnTo>
                <a:lnTo>
                  <a:pt x="1923542" y="292354"/>
                </a:lnTo>
                <a:lnTo>
                  <a:pt x="1965071" y="304927"/>
                </a:lnTo>
                <a:lnTo>
                  <a:pt x="2006219" y="314718"/>
                </a:lnTo>
                <a:lnTo>
                  <a:pt x="2046732" y="321183"/>
                </a:lnTo>
                <a:lnTo>
                  <a:pt x="2086229" y="323862"/>
                </a:lnTo>
                <a:lnTo>
                  <a:pt x="2105914" y="323596"/>
                </a:lnTo>
                <a:lnTo>
                  <a:pt x="2146808" y="320306"/>
                </a:lnTo>
                <a:lnTo>
                  <a:pt x="2189099" y="313817"/>
                </a:lnTo>
                <a:lnTo>
                  <a:pt x="2232660" y="304431"/>
                </a:lnTo>
                <a:lnTo>
                  <a:pt x="2256193" y="298462"/>
                </a:lnTo>
                <a:lnTo>
                  <a:pt x="2299462" y="285877"/>
                </a:lnTo>
                <a:lnTo>
                  <a:pt x="2344547" y="271272"/>
                </a:lnTo>
                <a:lnTo>
                  <a:pt x="2389505" y="255143"/>
                </a:lnTo>
                <a:lnTo>
                  <a:pt x="2433955" y="238252"/>
                </a:lnTo>
                <a:lnTo>
                  <a:pt x="2477643" y="220853"/>
                </a:lnTo>
                <a:lnTo>
                  <a:pt x="2652522" y="146939"/>
                </a:lnTo>
                <a:lnTo>
                  <a:pt x="2672829" y="138709"/>
                </a:lnTo>
                <a:lnTo>
                  <a:pt x="2671318" y="193294"/>
                </a:lnTo>
                <a:lnTo>
                  <a:pt x="2717546" y="113030"/>
                </a:lnTo>
                <a:lnTo>
                  <a:pt x="2720848" y="107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943347" y="4190746"/>
            <a:ext cx="1203325" cy="250190"/>
          </a:xfrm>
          <a:custGeom>
            <a:avLst/>
            <a:gdLst/>
            <a:ahLst/>
            <a:cxnLst/>
            <a:rect l="l" t="t" r="r" b="b"/>
            <a:pathLst>
              <a:path w="1203325" h="250189">
                <a:moveTo>
                  <a:pt x="9651" y="2539"/>
                </a:moveTo>
                <a:lnTo>
                  <a:pt x="0" y="26034"/>
                </a:lnTo>
                <a:lnTo>
                  <a:pt x="9271" y="29844"/>
                </a:lnTo>
                <a:lnTo>
                  <a:pt x="19303" y="34289"/>
                </a:lnTo>
                <a:lnTo>
                  <a:pt x="42290" y="45592"/>
                </a:lnTo>
                <a:lnTo>
                  <a:pt x="55117" y="52069"/>
                </a:lnTo>
                <a:lnTo>
                  <a:pt x="68706" y="59435"/>
                </a:lnTo>
                <a:lnTo>
                  <a:pt x="83312" y="67055"/>
                </a:lnTo>
                <a:lnTo>
                  <a:pt x="165735" y="111251"/>
                </a:lnTo>
                <a:lnTo>
                  <a:pt x="202691" y="130428"/>
                </a:lnTo>
                <a:lnTo>
                  <a:pt x="241173" y="149605"/>
                </a:lnTo>
                <a:lnTo>
                  <a:pt x="281050" y="168528"/>
                </a:lnTo>
                <a:lnTo>
                  <a:pt x="321690" y="186562"/>
                </a:lnTo>
                <a:lnTo>
                  <a:pt x="363092" y="203326"/>
                </a:lnTo>
                <a:lnTo>
                  <a:pt x="404875" y="218185"/>
                </a:lnTo>
                <a:lnTo>
                  <a:pt x="446531" y="230758"/>
                </a:lnTo>
                <a:lnTo>
                  <a:pt x="487679" y="240537"/>
                </a:lnTo>
                <a:lnTo>
                  <a:pt x="528319" y="247014"/>
                </a:lnTo>
                <a:lnTo>
                  <a:pt x="567816" y="249681"/>
                </a:lnTo>
                <a:lnTo>
                  <a:pt x="587501" y="249554"/>
                </a:lnTo>
                <a:lnTo>
                  <a:pt x="628396" y="246252"/>
                </a:lnTo>
                <a:lnTo>
                  <a:pt x="670813" y="239775"/>
                </a:lnTo>
                <a:lnTo>
                  <a:pt x="714501" y="230377"/>
                </a:lnTo>
                <a:lnTo>
                  <a:pt x="737485" y="224408"/>
                </a:lnTo>
                <a:lnTo>
                  <a:pt x="568832" y="224408"/>
                </a:lnTo>
                <a:lnTo>
                  <a:pt x="550544" y="223646"/>
                </a:lnTo>
                <a:lnTo>
                  <a:pt x="512572" y="219328"/>
                </a:lnTo>
                <a:lnTo>
                  <a:pt x="473455" y="211454"/>
                </a:lnTo>
                <a:lnTo>
                  <a:pt x="433450" y="200659"/>
                </a:lnTo>
                <a:lnTo>
                  <a:pt x="392811" y="187197"/>
                </a:lnTo>
                <a:lnTo>
                  <a:pt x="331977" y="163321"/>
                </a:lnTo>
                <a:lnTo>
                  <a:pt x="291846" y="145541"/>
                </a:lnTo>
                <a:lnTo>
                  <a:pt x="252475" y="126872"/>
                </a:lnTo>
                <a:lnTo>
                  <a:pt x="214375" y="107822"/>
                </a:lnTo>
                <a:lnTo>
                  <a:pt x="177800" y="88899"/>
                </a:lnTo>
                <a:lnTo>
                  <a:pt x="53593" y="22732"/>
                </a:lnTo>
                <a:lnTo>
                  <a:pt x="29717" y="11175"/>
                </a:lnTo>
                <a:lnTo>
                  <a:pt x="18923" y="6349"/>
                </a:lnTo>
                <a:lnTo>
                  <a:pt x="9651" y="2539"/>
                </a:lnTo>
                <a:close/>
              </a:path>
              <a:path w="1203325" h="250189">
                <a:moveTo>
                  <a:pt x="1146597" y="40714"/>
                </a:moveTo>
                <a:lnTo>
                  <a:pt x="1141602" y="42671"/>
                </a:lnTo>
                <a:lnTo>
                  <a:pt x="1107948" y="56514"/>
                </a:lnTo>
                <a:lnTo>
                  <a:pt x="1090167" y="64134"/>
                </a:lnTo>
                <a:lnTo>
                  <a:pt x="1071626" y="71881"/>
                </a:lnTo>
                <a:lnTo>
                  <a:pt x="950340" y="123189"/>
                </a:lnTo>
                <a:lnTo>
                  <a:pt x="906906" y="140461"/>
                </a:lnTo>
                <a:lnTo>
                  <a:pt x="862964" y="157225"/>
                </a:lnTo>
                <a:lnTo>
                  <a:pt x="818641" y="173100"/>
                </a:lnTo>
                <a:lnTo>
                  <a:pt x="774191" y="187451"/>
                </a:lnTo>
                <a:lnTo>
                  <a:pt x="730250" y="200024"/>
                </a:lnTo>
                <a:lnTo>
                  <a:pt x="687577" y="210438"/>
                </a:lnTo>
                <a:lnTo>
                  <a:pt x="645922" y="218312"/>
                </a:lnTo>
                <a:lnTo>
                  <a:pt x="606171" y="223011"/>
                </a:lnTo>
                <a:lnTo>
                  <a:pt x="568832" y="224408"/>
                </a:lnTo>
                <a:lnTo>
                  <a:pt x="737485" y="224408"/>
                </a:lnTo>
                <a:lnTo>
                  <a:pt x="781303" y="211835"/>
                </a:lnTo>
                <a:lnTo>
                  <a:pt x="826388" y="197230"/>
                </a:lnTo>
                <a:lnTo>
                  <a:pt x="871474" y="181101"/>
                </a:lnTo>
                <a:lnTo>
                  <a:pt x="916051" y="164083"/>
                </a:lnTo>
                <a:lnTo>
                  <a:pt x="959738" y="146684"/>
                </a:lnTo>
                <a:lnTo>
                  <a:pt x="1062609" y="103504"/>
                </a:lnTo>
                <a:lnTo>
                  <a:pt x="1081659" y="95249"/>
                </a:lnTo>
                <a:lnTo>
                  <a:pt x="1134872" y="72770"/>
                </a:lnTo>
                <a:lnTo>
                  <a:pt x="1151127" y="66166"/>
                </a:lnTo>
                <a:lnTo>
                  <a:pt x="1155316" y="64537"/>
                </a:lnTo>
                <a:lnTo>
                  <a:pt x="1155664" y="52069"/>
                </a:lnTo>
                <a:lnTo>
                  <a:pt x="1155587" y="50675"/>
                </a:lnTo>
                <a:lnTo>
                  <a:pt x="1146597" y="40714"/>
                </a:lnTo>
                <a:close/>
              </a:path>
              <a:path w="1203325" h="250189">
                <a:moveTo>
                  <a:pt x="1199959" y="38988"/>
                </a:moveTo>
                <a:lnTo>
                  <a:pt x="1151001" y="38988"/>
                </a:lnTo>
                <a:lnTo>
                  <a:pt x="1160272" y="62610"/>
                </a:lnTo>
                <a:lnTo>
                  <a:pt x="1155316" y="64537"/>
                </a:lnTo>
                <a:lnTo>
                  <a:pt x="1153794" y="119125"/>
                </a:lnTo>
                <a:lnTo>
                  <a:pt x="1199959" y="38988"/>
                </a:lnTo>
                <a:close/>
              </a:path>
              <a:path w="1203325" h="250189">
                <a:moveTo>
                  <a:pt x="1155695" y="50951"/>
                </a:moveTo>
                <a:lnTo>
                  <a:pt x="1155316" y="64537"/>
                </a:lnTo>
                <a:lnTo>
                  <a:pt x="1160272" y="62610"/>
                </a:lnTo>
                <a:lnTo>
                  <a:pt x="1155695" y="50951"/>
                </a:lnTo>
                <a:close/>
              </a:path>
              <a:path w="1203325" h="250189">
                <a:moveTo>
                  <a:pt x="1151001" y="38988"/>
                </a:moveTo>
                <a:lnTo>
                  <a:pt x="1146597" y="40714"/>
                </a:lnTo>
                <a:lnTo>
                  <a:pt x="1155587" y="50675"/>
                </a:lnTo>
                <a:lnTo>
                  <a:pt x="1151001" y="38988"/>
                </a:lnTo>
                <a:close/>
              </a:path>
              <a:path w="1203325" h="250189">
                <a:moveTo>
                  <a:pt x="1109852" y="0"/>
                </a:moveTo>
                <a:lnTo>
                  <a:pt x="1146597" y="40714"/>
                </a:lnTo>
                <a:lnTo>
                  <a:pt x="1151001" y="38988"/>
                </a:lnTo>
                <a:lnTo>
                  <a:pt x="1199959" y="38988"/>
                </a:lnTo>
                <a:lnTo>
                  <a:pt x="1203325" y="33146"/>
                </a:lnTo>
                <a:lnTo>
                  <a:pt x="11098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799714" y="6138129"/>
            <a:ext cx="3270885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20"/>
              </a:lnSpc>
            </a:pP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entry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48585" y="6163732"/>
            <a:ext cx="381635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292417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属性计算次序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580" y="1324171"/>
            <a:ext cx="7534275" cy="183642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355600" algn="l"/>
              </a:tabLst>
            </a:pPr>
            <a:r>
              <a:rPr sz="2400" b="1" dirty="0">
                <a:latin typeface="黑体" panose="02010609060101010101" charset="-122"/>
                <a:cs typeface="黑体" panose="02010609060101010101" charset="-122"/>
              </a:rPr>
              <a:t>属性计算次序</a:t>
            </a:r>
            <a:endParaRPr sz="24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）构造输入的分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析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树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）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构造属性依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赖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图，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）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对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结点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12700">
              <a:lnSpc>
                <a:spcPts val="2810"/>
              </a:lnSpc>
              <a:spcBef>
                <a:spcPts val="575"/>
              </a:spcBef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进行拓扑排序，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）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按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拓扑排序的次序计算属性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2176780">
              <a:lnSpc>
                <a:spcPts val="2810"/>
              </a:lnSpc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6660" y="4501388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int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608" y="3677157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93672" y="3162045"/>
            <a:ext cx="1854200" cy="527050"/>
          </a:xfrm>
          <a:custGeom>
            <a:avLst/>
            <a:gdLst/>
            <a:ahLst/>
            <a:cxnLst/>
            <a:rect l="l" t="t" r="r" b="b"/>
            <a:pathLst>
              <a:path w="1854200" h="527050">
                <a:moveTo>
                  <a:pt x="1854200" y="0"/>
                </a:moveTo>
                <a:lnTo>
                  <a:pt x="0" y="527049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73022" y="4193921"/>
            <a:ext cx="0" cy="465455"/>
          </a:xfrm>
          <a:custGeom>
            <a:avLst/>
            <a:gdLst/>
            <a:ahLst/>
            <a:cxnLst/>
            <a:rect l="l" t="t" r="r" b="b"/>
            <a:pathLst>
              <a:path h="465454">
                <a:moveTo>
                  <a:pt x="0" y="0"/>
                </a:moveTo>
                <a:lnTo>
                  <a:pt x="0" y="465073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62373" y="4212971"/>
            <a:ext cx="2930525" cy="319405"/>
          </a:xfrm>
          <a:custGeom>
            <a:avLst/>
            <a:gdLst/>
            <a:ahLst/>
            <a:cxnLst/>
            <a:rect l="l" t="t" r="r" b="b"/>
            <a:pathLst>
              <a:path w="2930525" h="319404">
                <a:moveTo>
                  <a:pt x="1882775" y="15874"/>
                </a:moveTo>
                <a:lnTo>
                  <a:pt x="2930525" y="319023"/>
                </a:lnTo>
              </a:path>
              <a:path w="2930525" h="319404">
                <a:moveTo>
                  <a:pt x="1047750" y="0"/>
                </a:moveTo>
                <a:lnTo>
                  <a:pt x="0" y="301624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228078" y="4509261"/>
            <a:ext cx="432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2148" y="3162045"/>
            <a:ext cx="1854200" cy="527050"/>
          </a:xfrm>
          <a:custGeom>
            <a:avLst/>
            <a:gdLst/>
            <a:ahLst/>
            <a:cxnLst/>
            <a:rect l="l" t="t" r="r" b="b"/>
            <a:pathLst>
              <a:path w="1854200" h="527050">
                <a:moveTo>
                  <a:pt x="0" y="0"/>
                </a:moveTo>
                <a:lnTo>
                  <a:pt x="1854200" y="527049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1576197" y="5733745"/>
            <a:ext cx="1202055" cy="464184"/>
            <a:chOff x="1576197" y="5733745"/>
            <a:chExt cx="1202055" cy="464184"/>
          </a:xfrm>
        </p:grpSpPr>
        <p:sp>
          <p:nvSpPr>
            <p:cNvPr id="12" name="object 12"/>
            <p:cNvSpPr/>
            <p:nvPr/>
          </p:nvSpPr>
          <p:spPr>
            <a:xfrm>
              <a:off x="2341498" y="5733745"/>
              <a:ext cx="0" cy="464184"/>
            </a:xfrm>
            <a:custGeom>
              <a:avLst/>
              <a:gdLst/>
              <a:ahLst/>
              <a:cxnLst/>
              <a:rect l="l" t="t" r="r" b="b"/>
              <a:pathLst>
                <a:path h="464185">
                  <a:moveTo>
                    <a:pt x="0" y="0"/>
                  </a:moveTo>
                  <a:lnTo>
                    <a:pt x="0" y="463562"/>
                  </a:lnTo>
                </a:path>
              </a:pathLst>
            </a:custGeom>
            <a:ln w="254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76197" y="5767120"/>
              <a:ext cx="1202055" cy="250190"/>
            </a:xfrm>
            <a:custGeom>
              <a:avLst/>
              <a:gdLst/>
              <a:ahLst/>
              <a:cxnLst/>
              <a:rect l="l" t="t" r="r" b="b"/>
              <a:pathLst>
                <a:path w="1202055" h="250189">
                  <a:moveTo>
                    <a:pt x="9652" y="2514"/>
                  </a:moveTo>
                  <a:lnTo>
                    <a:pt x="0" y="26022"/>
                  </a:lnTo>
                  <a:lnTo>
                    <a:pt x="9397" y="29832"/>
                  </a:lnTo>
                  <a:lnTo>
                    <a:pt x="19177" y="34315"/>
                  </a:lnTo>
                  <a:lnTo>
                    <a:pt x="30353" y="39624"/>
                  </a:lnTo>
                  <a:lnTo>
                    <a:pt x="42290" y="45554"/>
                  </a:lnTo>
                  <a:lnTo>
                    <a:pt x="54990" y="52133"/>
                  </a:lnTo>
                  <a:lnTo>
                    <a:pt x="165608" y="111290"/>
                  </a:lnTo>
                  <a:lnTo>
                    <a:pt x="202438" y="130403"/>
                  </a:lnTo>
                  <a:lnTo>
                    <a:pt x="240919" y="149644"/>
                  </a:lnTo>
                  <a:lnTo>
                    <a:pt x="280670" y="168516"/>
                  </a:lnTo>
                  <a:lnTo>
                    <a:pt x="321309" y="186563"/>
                  </a:lnTo>
                  <a:lnTo>
                    <a:pt x="362711" y="203301"/>
                  </a:lnTo>
                  <a:lnTo>
                    <a:pt x="404367" y="218211"/>
                  </a:lnTo>
                  <a:lnTo>
                    <a:pt x="446023" y="230797"/>
                  </a:lnTo>
                  <a:lnTo>
                    <a:pt x="487172" y="240601"/>
                  </a:lnTo>
                  <a:lnTo>
                    <a:pt x="527558" y="247065"/>
                  </a:lnTo>
                  <a:lnTo>
                    <a:pt x="567054" y="249745"/>
                  </a:lnTo>
                  <a:lnTo>
                    <a:pt x="586740" y="249567"/>
                  </a:lnTo>
                  <a:lnTo>
                    <a:pt x="627634" y="246265"/>
                  </a:lnTo>
                  <a:lnTo>
                    <a:pt x="669925" y="239763"/>
                  </a:lnTo>
                  <a:lnTo>
                    <a:pt x="713613" y="230390"/>
                  </a:lnTo>
                  <a:lnTo>
                    <a:pt x="736811" y="224370"/>
                  </a:lnTo>
                  <a:lnTo>
                    <a:pt x="568071" y="224370"/>
                  </a:lnTo>
                  <a:lnTo>
                    <a:pt x="549783" y="223647"/>
                  </a:lnTo>
                  <a:lnTo>
                    <a:pt x="492633" y="215785"/>
                  </a:lnTo>
                  <a:lnTo>
                    <a:pt x="453009" y="206362"/>
                  </a:lnTo>
                  <a:lnTo>
                    <a:pt x="412622" y="194183"/>
                  </a:lnTo>
                  <a:lnTo>
                    <a:pt x="372236" y="179755"/>
                  </a:lnTo>
                  <a:lnTo>
                    <a:pt x="331723" y="163347"/>
                  </a:lnTo>
                  <a:lnTo>
                    <a:pt x="291591" y="145580"/>
                  </a:lnTo>
                  <a:lnTo>
                    <a:pt x="252222" y="126923"/>
                  </a:lnTo>
                  <a:lnTo>
                    <a:pt x="214122" y="107873"/>
                  </a:lnTo>
                  <a:lnTo>
                    <a:pt x="177672" y="88887"/>
                  </a:lnTo>
                  <a:lnTo>
                    <a:pt x="66675" y="29552"/>
                  </a:lnTo>
                  <a:lnTo>
                    <a:pt x="53594" y="22796"/>
                  </a:lnTo>
                  <a:lnTo>
                    <a:pt x="41275" y="16725"/>
                  </a:lnTo>
                  <a:lnTo>
                    <a:pt x="29718" y="11176"/>
                  </a:lnTo>
                  <a:lnTo>
                    <a:pt x="19050" y="6324"/>
                  </a:lnTo>
                  <a:lnTo>
                    <a:pt x="9652" y="2514"/>
                  </a:lnTo>
                  <a:close/>
                </a:path>
                <a:path w="1202055" h="250189">
                  <a:moveTo>
                    <a:pt x="1145120" y="40738"/>
                  </a:moveTo>
                  <a:lnTo>
                    <a:pt x="1123696" y="49415"/>
                  </a:lnTo>
                  <a:lnTo>
                    <a:pt x="1031747" y="88480"/>
                  </a:lnTo>
                  <a:lnTo>
                    <a:pt x="949071" y="123151"/>
                  </a:lnTo>
                  <a:lnTo>
                    <a:pt x="905764" y="140423"/>
                  </a:lnTo>
                  <a:lnTo>
                    <a:pt x="861822" y="157187"/>
                  </a:lnTo>
                  <a:lnTo>
                    <a:pt x="817498" y="173062"/>
                  </a:lnTo>
                  <a:lnTo>
                    <a:pt x="773303" y="187426"/>
                  </a:lnTo>
                  <a:lnTo>
                    <a:pt x="729360" y="200088"/>
                  </a:lnTo>
                  <a:lnTo>
                    <a:pt x="686689" y="210515"/>
                  </a:lnTo>
                  <a:lnTo>
                    <a:pt x="645160" y="218274"/>
                  </a:lnTo>
                  <a:lnTo>
                    <a:pt x="605535" y="223050"/>
                  </a:lnTo>
                  <a:lnTo>
                    <a:pt x="568071" y="224370"/>
                  </a:lnTo>
                  <a:lnTo>
                    <a:pt x="736811" y="224370"/>
                  </a:lnTo>
                  <a:lnTo>
                    <a:pt x="780288" y="211823"/>
                  </a:lnTo>
                  <a:lnTo>
                    <a:pt x="825372" y="197231"/>
                  </a:lnTo>
                  <a:lnTo>
                    <a:pt x="870330" y="181102"/>
                  </a:lnTo>
                  <a:lnTo>
                    <a:pt x="914780" y="164147"/>
                  </a:lnTo>
                  <a:lnTo>
                    <a:pt x="958469" y="146748"/>
                  </a:lnTo>
                  <a:lnTo>
                    <a:pt x="1041654" y="111887"/>
                  </a:lnTo>
                  <a:lnTo>
                    <a:pt x="1133475" y="72847"/>
                  </a:lnTo>
                  <a:lnTo>
                    <a:pt x="1153791" y="64612"/>
                  </a:lnTo>
                  <a:lnTo>
                    <a:pt x="1154176" y="50800"/>
                  </a:lnTo>
                  <a:lnTo>
                    <a:pt x="1145120" y="40738"/>
                  </a:lnTo>
                  <a:close/>
                </a:path>
                <a:path w="1202055" h="250189">
                  <a:moveTo>
                    <a:pt x="1198470" y="39001"/>
                  </a:moveTo>
                  <a:lnTo>
                    <a:pt x="1149477" y="39001"/>
                  </a:lnTo>
                  <a:lnTo>
                    <a:pt x="1158875" y="62585"/>
                  </a:lnTo>
                  <a:lnTo>
                    <a:pt x="1153791" y="64612"/>
                  </a:lnTo>
                  <a:lnTo>
                    <a:pt x="1152271" y="119164"/>
                  </a:lnTo>
                  <a:lnTo>
                    <a:pt x="1198470" y="39001"/>
                  </a:lnTo>
                  <a:close/>
                </a:path>
                <a:path w="1202055" h="250189">
                  <a:moveTo>
                    <a:pt x="1149477" y="39001"/>
                  </a:moveTo>
                  <a:lnTo>
                    <a:pt x="1145120" y="40738"/>
                  </a:lnTo>
                  <a:lnTo>
                    <a:pt x="1154176" y="50800"/>
                  </a:lnTo>
                  <a:lnTo>
                    <a:pt x="1153791" y="64612"/>
                  </a:lnTo>
                  <a:lnTo>
                    <a:pt x="1158875" y="62585"/>
                  </a:lnTo>
                  <a:lnTo>
                    <a:pt x="1149477" y="39001"/>
                  </a:lnTo>
                  <a:close/>
                </a:path>
                <a:path w="1202055" h="250189">
                  <a:moveTo>
                    <a:pt x="1108455" y="0"/>
                  </a:moveTo>
                  <a:lnTo>
                    <a:pt x="1145120" y="40738"/>
                  </a:lnTo>
                  <a:lnTo>
                    <a:pt x="1149477" y="39001"/>
                  </a:lnTo>
                  <a:lnTo>
                    <a:pt x="1198470" y="39001"/>
                  </a:lnTo>
                  <a:lnTo>
                    <a:pt x="1201801" y="33223"/>
                  </a:lnTo>
                  <a:lnTo>
                    <a:pt x="11084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3927347" y="4982845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549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59322" y="4214495"/>
            <a:ext cx="0" cy="465455"/>
          </a:xfrm>
          <a:custGeom>
            <a:avLst/>
            <a:gdLst/>
            <a:ahLst/>
            <a:cxnLst/>
            <a:rect l="l" t="t" r="r" b="b"/>
            <a:pathLst>
              <a:path h="465454">
                <a:moveTo>
                  <a:pt x="0" y="0"/>
                </a:moveTo>
                <a:lnTo>
                  <a:pt x="0" y="46520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828415" y="4502911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40660" y="5256987"/>
            <a:ext cx="2120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87548" y="4990846"/>
            <a:ext cx="2878455" cy="358775"/>
          </a:xfrm>
          <a:custGeom>
            <a:avLst/>
            <a:gdLst/>
            <a:ahLst/>
            <a:cxnLst/>
            <a:rect l="l" t="t" r="r" b="b"/>
            <a:pathLst>
              <a:path w="2878454" h="358775">
                <a:moveTo>
                  <a:pt x="1047750" y="0"/>
                </a:moveTo>
                <a:lnTo>
                  <a:pt x="0" y="303148"/>
                </a:lnTo>
              </a:path>
              <a:path w="2878454" h="358775">
                <a:moveTo>
                  <a:pt x="1830324" y="57149"/>
                </a:moveTo>
                <a:lnTo>
                  <a:pt x="2878074" y="358774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225796" y="5317337"/>
            <a:ext cx="4324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09491" y="5235066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06116" y="529844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10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59404" y="5716295"/>
            <a:ext cx="127000" cy="426084"/>
          </a:xfrm>
          <a:custGeom>
            <a:avLst/>
            <a:gdLst/>
            <a:ahLst/>
            <a:cxnLst/>
            <a:rect l="l" t="t" r="r" b="b"/>
            <a:pathLst>
              <a:path w="127000" h="426085">
                <a:moveTo>
                  <a:pt x="63881" y="50787"/>
                </a:moveTo>
                <a:lnTo>
                  <a:pt x="51105" y="55676"/>
                </a:lnTo>
                <a:lnTo>
                  <a:pt x="45593" y="425259"/>
                </a:lnTo>
                <a:lnTo>
                  <a:pt x="70993" y="425640"/>
                </a:lnTo>
                <a:lnTo>
                  <a:pt x="76505" y="56057"/>
                </a:lnTo>
                <a:lnTo>
                  <a:pt x="63881" y="50787"/>
                </a:lnTo>
                <a:close/>
              </a:path>
              <a:path w="127000" h="426085">
                <a:moveTo>
                  <a:pt x="105543" y="50596"/>
                </a:moveTo>
                <a:lnTo>
                  <a:pt x="51181" y="50596"/>
                </a:lnTo>
                <a:lnTo>
                  <a:pt x="76581" y="50977"/>
                </a:lnTo>
                <a:lnTo>
                  <a:pt x="76505" y="56057"/>
                </a:lnTo>
                <a:lnTo>
                  <a:pt x="127000" y="77139"/>
                </a:lnTo>
                <a:lnTo>
                  <a:pt x="105543" y="50596"/>
                </a:lnTo>
                <a:close/>
              </a:path>
              <a:path w="127000" h="426085">
                <a:moveTo>
                  <a:pt x="64643" y="0"/>
                </a:moveTo>
                <a:lnTo>
                  <a:pt x="0" y="75234"/>
                </a:lnTo>
                <a:lnTo>
                  <a:pt x="51105" y="55676"/>
                </a:lnTo>
                <a:lnTo>
                  <a:pt x="51181" y="50596"/>
                </a:lnTo>
                <a:lnTo>
                  <a:pt x="105543" y="50596"/>
                </a:lnTo>
                <a:lnTo>
                  <a:pt x="64643" y="0"/>
                </a:lnTo>
                <a:close/>
              </a:path>
              <a:path w="127000" h="426085">
                <a:moveTo>
                  <a:pt x="63881" y="50787"/>
                </a:moveTo>
                <a:lnTo>
                  <a:pt x="76505" y="56057"/>
                </a:lnTo>
                <a:lnTo>
                  <a:pt x="76581" y="50977"/>
                </a:lnTo>
                <a:lnTo>
                  <a:pt x="63881" y="50787"/>
                </a:lnTo>
                <a:close/>
              </a:path>
              <a:path w="127000" h="426085">
                <a:moveTo>
                  <a:pt x="51181" y="50596"/>
                </a:moveTo>
                <a:lnTo>
                  <a:pt x="51105" y="55676"/>
                </a:lnTo>
                <a:lnTo>
                  <a:pt x="63881" y="50787"/>
                </a:lnTo>
                <a:lnTo>
                  <a:pt x="51181" y="50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948298" y="5395366"/>
            <a:ext cx="89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6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entry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01178" y="4571238"/>
            <a:ext cx="89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spc="-6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entry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15034" y="5295391"/>
            <a:ext cx="5086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i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88865" y="453009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55214" y="4525136"/>
            <a:ext cx="5086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i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60570" y="3697985"/>
            <a:ext cx="1263015" cy="1161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1050290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5	</a:t>
            </a:r>
            <a:r>
              <a:rPr sz="3600" b="1" i="1" baseline="1000" dirty="0">
                <a:latin typeface="Times New Roman" panose="02020603050405020304"/>
                <a:cs typeface="Times New Roman" panose="02020603050405020304"/>
              </a:rPr>
              <a:t>L</a:t>
            </a:r>
            <a:endParaRPr sz="3600" baseline="1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R="62230" algn="r">
              <a:lnSpc>
                <a:spcPct val="100000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53150" y="373913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62786" y="3739133"/>
            <a:ext cx="762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b="1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type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57498" y="4259453"/>
            <a:ext cx="1051560" cy="355600"/>
          </a:xfrm>
          <a:custGeom>
            <a:avLst/>
            <a:gdLst/>
            <a:ahLst/>
            <a:cxnLst/>
            <a:rect l="l" t="t" r="r" b="b"/>
            <a:pathLst>
              <a:path w="1051560" h="355600">
                <a:moveTo>
                  <a:pt x="55499" y="233299"/>
                </a:moveTo>
                <a:lnTo>
                  <a:pt x="0" y="315468"/>
                </a:lnTo>
                <a:lnTo>
                  <a:pt x="90804" y="355219"/>
                </a:lnTo>
                <a:lnTo>
                  <a:pt x="58362" y="313563"/>
                </a:lnTo>
                <a:lnTo>
                  <a:pt x="52324" y="313563"/>
                </a:lnTo>
                <a:lnTo>
                  <a:pt x="45212" y="289052"/>
                </a:lnTo>
                <a:lnTo>
                  <a:pt x="50116" y="287632"/>
                </a:lnTo>
                <a:lnTo>
                  <a:pt x="55499" y="233299"/>
                </a:lnTo>
                <a:close/>
              </a:path>
              <a:path w="1051560" h="355600">
                <a:moveTo>
                  <a:pt x="50116" y="287632"/>
                </a:moveTo>
                <a:lnTo>
                  <a:pt x="45212" y="289052"/>
                </a:lnTo>
                <a:lnTo>
                  <a:pt x="52324" y="313563"/>
                </a:lnTo>
                <a:lnTo>
                  <a:pt x="57251" y="312136"/>
                </a:lnTo>
                <a:lnTo>
                  <a:pt x="48767" y="301244"/>
                </a:lnTo>
                <a:lnTo>
                  <a:pt x="50116" y="287632"/>
                </a:lnTo>
                <a:close/>
              </a:path>
              <a:path w="1051560" h="355600">
                <a:moveTo>
                  <a:pt x="57251" y="312136"/>
                </a:moveTo>
                <a:lnTo>
                  <a:pt x="52324" y="313563"/>
                </a:lnTo>
                <a:lnTo>
                  <a:pt x="58362" y="313563"/>
                </a:lnTo>
                <a:lnTo>
                  <a:pt x="57251" y="312136"/>
                </a:lnTo>
                <a:close/>
              </a:path>
              <a:path w="1051560" h="355600">
                <a:moveTo>
                  <a:pt x="1044193" y="0"/>
                </a:moveTo>
                <a:lnTo>
                  <a:pt x="50116" y="287632"/>
                </a:lnTo>
                <a:lnTo>
                  <a:pt x="48767" y="301244"/>
                </a:lnTo>
                <a:lnTo>
                  <a:pt x="57251" y="312136"/>
                </a:lnTo>
                <a:lnTo>
                  <a:pt x="1051178" y="24384"/>
                </a:lnTo>
                <a:lnTo>
                  <a:pt x="1044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605523" y="4095622"/>
            <a:ext cx="1686560" cy="575945"/>
          </a:xfrm>
          <a:custGeom>
            <a:avLst/>
            <a:gdLst/>
            <a:ahLst/>
            <a:cxnLst/>
            <a:rect l="l" t="t" r="r" b="b"/>
            <a:pathLst>
              <a:path w="1686559" h="575945">
                <a:moveTo>
                  <a:pt x="57066" y="42414"/>
                </a:moveTo>
                <a:lnTo>
                  <a:pt x="48457" y="52999"/>
                </a:lnTo>
                <a:lnTo>
                  <a:pt x="48395" y="53199"/>
                </a:lnTo>
                <a:lnTo>
                  <a:pt x="49446" y="66632"/>
                </a:lnTo>
                <a:lnTo>
                  <a:pt x="1678940" y="575563"/>
                </a:lnTo>
                <a:lnTo>
                  <a:pt x="1686432" y="551307"/>
                </a:lnTo>
                <a:lnTo>
                  <a:pt x="57066" y="42414"/>
                </a:lnTo>
                <a:close/>
              </a:path>
              <a:path w="1686559" h="575945">
                <a:moveTo>
                  <a:pt x="91567" y="0"/>
                </a:moveTo>
                <a:lnTo>
                  <a:pt x="0" y="37972"/>
                </a:lnTo>
                <a:lnTo>
                  <a:pt x="53721" y="121284"/>
                </a:lnTo>
                <a:lnTo>
                  <a:pt x="49446" y="66632"/>
                </a:lnTo>
                <a:lnTo>
                  <a:pt x="44703" y="65150"/>
                </a:lnTo>
                <a:lnTo>
                  <a:pt x="52197" y="40893"/>
                </a:lnTo>
                <a:lnTo>
                  <a:pt x="58303" y="40893"/>
                </a:lnTo>
                <a:lnTo>
                  <a:pt x="91567" y="0"/>
                </a:lnTo>
                <a:close/>
              </a:path>
              <a:path w="1686559" h="575945">
                <a:moveTo>
                  <a:pt x="48395" y="53199"/>
                </a:moveTo>
                <a:lnTo>
                  <a:pt x="44703" y="65150"/>
                </a:lnTo>
                <a:lnTo>
                  <a:pt x="49446" y="66632"/>
                </a:lnTo>
                <a:lnTo>
                  <a:pt x="48395" y="53199"/>
                </a:lnTo>
                <a:close/>
              </a:path>
              <a:path w="1686559" h="575945">
                <a:moveTo>
                  <a:pt x="52197" y="40893"/>
                </a:moveTo>
                <a:lnTo>
                  <a:pt x="48457" y="52999"/>
                </a:lnTo>
                <a:lnTo>
                  <a:pt x="57066" y="42414"/>
                </a:lnTo>
                <a:lnTo>
                  <a:pt x="52197" y="40893"/>
                </a:lnTo>
                <a:close/>
              </a:path>
              <a:path w="1686559" h="575945">
                <a:moveTo>
                  <a:pt x="58303" y="40893"/>
                </a:moveTo>
                <a:lnTo>
                  <a:pt x="52197" y="40893"/>
                </a:lnTo>
                <a:lnTo>
                  <a:pt x="57066" y="42414"/>
                </a:lnTo>
                <a:lnTo>
                  <a:pt x="58303" y="408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724272" y="4884546"/>
            <a:ext cx="1686560" cy="574040"/>
          </a:xfrm>
          <a:custGeom>
            <a:avLst/>
            <a:gdLst/>
            <a:ahLst/>
            <a:cxnLst/>
            <a:rect l="l" t="t" r="r" b="b"/>
            <a:pathLst>
              <a:path w="1686560" h="574039">
                <a:moveTo>
                  <a:pt x="57114" y="42512"/>
                </a:moveTo>
                <a:lnTo>
                  <a:pt x="48546" y="53046"/>
                </a:lnTo>
                <a:lnTo>
                  <a:pt x="49586" y="66797"/>
                </a:lnTo>
                <a:lnTo>
                  <a:pt x="1678939" y="574039"/>
                </a:lnTo>
                <a:lnTo>
                  <a:pt x="1686560" y="549782"/>
                </a:lnTo>
                <a:lnTo>
                  <a:pt x="57114" y="42512"/>
                </a:lnTo>
                <a:close/>
              </a:path>
              <a:path w="1686560" h="574039">
                <a:moveTo>
                  <a:pt x="91693" y="0"/>
                </a:moveTo>
                <a:lnTo>
                  <a:pt x="0" y="37972"/>
                </a:lnTo>
                <a:lnTo>
                  <a:pt x="53848" y="121284"/>
                </a:lnTo>
                <a:lnTo>
                  <a:pt x="49586" y="66797"/>
                </a:lnTo>
                <a:lnTo>
                  <a:pt x="44703" y="65277"/>
                </a:lnTo>
                <a:lnTo>
                  <a:pt x="52324" y="41020"/>
                </a:lnTo>
                <a:lnTo>
                  <a:pt x="58327" y="41020"/>
                </a:lnTo>
                <a:lnTo>
                  <a:pt x="91693" y="0"/>
                </a:lnTo>
                <a:close/>
              </a:path>
              <a:path w="1686560" h="574039">
                <a:moveTo>
                  <a:pt x="48517" y="53136"/>
                </a:moveTo>
                <a:lnTo>
                  <a:pt x="44703" y="65277"/>
                </a:lnTo>
                <a:lnTo>
                  <a:pt x="49586" y="66797"/>
                </a:lnTo>
                <a:lnTo>
                  <a:pt x="48517" y="53136"/>
                </a:lnTo>
                <a:close/>
              </a:path>
              <a:path w="1686560" h="574039">
                <a:moveTo>
                  <a:pt x="52324" y="41020"/>
                </a:moveTo>
                <a:lnTo>
                  <a:pt x="48546" y="53046"/>
                </a:lnTo>
                <a:lnTo>
                  <a:pt x="57114" y="42512"/>
                </a:lnTo>
                <a:lnTo>
                  <a:pt x="52324" y="41020"/>
                </a:lnTo>
                <a:close/>
              </a:path>
              <a:path w="1686560" h="574039">
                <a:moveTo>
                  <a:pt x="58327" y="41020"/>
                </a:moveTo>
                <a:lnTo>
                  <a:pt x="52324" y="41020"/>
                </a:lnTo>
                <a:lnTo>
                  <a:pt x="57114" y="42512"/>
                </a:lnTo>
                <a:lnTo>
                  <a:pt x="58327" y="41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845436" y="3439795"/>
            <a:ext cx="3031490" cy="450215"/>
          </a:xfrm>
          <a:custGeom>
            <a:avLst/>
            <a:gdLst/>
            <a:ahLst/>
            <a:cxnLst/>
            <a:rect l="l" t="t" r="r" b="b"/>
            <a:pathLst>
              <a:path w="3031490" h="450214">
                <a:moveTo>
                  <a:pt x="1566926" y="0"/>
                </a:moveTo>
                <a:lnTo>
                  <a:pt x="1506982" y="1142"/>
                </a:lnTo>
                <a:lnTo>
                  <a:pt x="1445260" y="4063"/>
                </a:lnTo>
                <a:lnTo>
                  <a:pt x="1382140" y="8889"/>
                </a:lnTo>
                <a:lnTo>
                  <a:pt x="1318006" y="15366"/>
                </a:lnTo>
                <a:lnTo>
                  <a:pt x="1253108" y="23240"/>
                </a:lnTo>
                <a:lnTo>
                  <a:pt x="1187704" y="32512"/>
                </a:lnTo>
                <a:lnTo>
                  <a:pt x="1122426" y="42925"/>
                </a:lnTo>
                <a:lnTo>
                  <a:pt x="1057275" y="54228"/>
                </a:lnTo>
                <a:lnTo>
                  <a:pt x="992758" y="66420"/>
                </a:lnTo>
                <a:lnTo>
                  <a:pt x="867156" y="92582"/>
                </a:lnTo>
                <a:lnTo>
                  <a:pt x="777113" y="113283"/>
                </a:lnTo>
                <a:lnTo>
                  <a:pt x="664718" y="140969"/>
                </a:lnTo>
                <a:lnTo>
                  <a:pt x="587629" y="161289"/>
                </a:lnTo>
                <a:lnTo>
                  <a:pt x="538733" y="175513"/>
                </a:lnTo>
                <a:lnTo>
                  <a:pt x="490855" y="191261"/>
                </a:lnTo>
                <a:lnTo>
                  <a:pt x="444119" y="208406"/>
                </a:lnTo>
                <a:lnTo>
                  <a:pt x="398525" y="226567"/>
                </a:lnTo>
                <a:lnTo>
                  <a:pt x="354330" y="245490"/>
                </a:lnTo>
                <a:lnTo>
                  <a:pt x="311785" y="264921"/>
                </a:lnTo>
                <a:lnTo>
                  <a:pt x="270637" y="284606"/>
                </a:lnTo>
                <a:lnTo>
                  <a:pt x="231520" y="304164"/>
                </a:lnTo>
                <a:lnTo>
                  <a:pt x="194182" y="323468"/>
                </a:lnTo>
                <a:lnTo>
                  <a:pt x="159004" y="342137"/>
                </a:lnTo>
                <a:lnTo>
                  <a:pt x="110362" y="368553"/>
                </a:lnTo>
                <a:lnTo>
                  <a:pt x="95504" y="376808"/>
                </a:lnTo>
                <a:lnTo>
                  <a:pt x="81025" y="384555"/>
                </a:lnTo>
                <a:lnTo>
                  <a:pt x="19685" y="417321"/>
                </a:lnTo>
                <a:lnTo>
                  <a:pt x="0" y="426719"/>
                </a:lnTo>
                <a:lnTo>
                  <a:pt x="10921" y="449706"/>
                </a:lnTo>
                <a:lnTo>
                  <a:pt x="93344" y="406907"/>
                </a:lnTo>
                <a:lnTo>
                  <a:pt x="107568" y="399033"/>
                </a:lnTo>
                <a:lnTo>
                  <a:pt x="122681" y="390905"/>
                </a:lnTo>
                <a:lnTo>
                  <a:pt x="171069" y="364489"/>
                </a:lnTo>
                <a:lnTo>
                  <a:pt x="206120" y="345947"/>
                </a:lnTo>
                <a:lnTo>
                  <a:pt x="243077" y="326770"/>
                </a:lnTo>
                <a:lnTo>
                  <a:pt x="282067" y="307212"/>
                </a:lnTo>
                <a:lnTo>
                  <a:pt x="322706" y="287781"/>
                </a:lnTo>
                <a:lnTo>
                  <a:pt x="364870" y="268604"/>
                </a:lnTo>
                <a:lnTo>
                  <a:pt x="408558" y="249808"/>
                </a:lnTo>
                <a:lnTo>
                  <a:pt x="453517" y="232028"/>
                </a:lnTo>
                <a:lnTo>
                  <a:pt x="499618" y="215137"/>
                </a:lnTo>
                <a:lnTo>
                  <a:pt x="546735" y="199516"/>
                </a:lnTo>
                <a:lnTo>
                  <a:pt x="594740" y="185673"/>
                </a:lnTo>
                <a:lnTo>
                  <a:pt x="644779" y="172338"/>
                </a:lnTo>
                <a:lnTo>
                  <a:pt x="725805" y="151764"/>
                </a:lnTo>
                <a:lnTo>
                  <a:pt x="812419" y="131063"/>
                </a:lnTo>
                <a:lnTo>
                  <a:pt x="872744" y="117475"/>
                </a:lnTo>
                <a:lnTo>
                  <a:pt x="997838" y="91312"/>
                </a:lnTo>
                <a:lnTo>
                  <a:pt x="1061974" y="79247"/>
                </a:lnTo>
                <a:lnTo>
                  <a:pt x="1126744" y="67944"/>
                </a:lnTo>
                <a:lnTo>
                  <a:pt x="1191640" y="57530"/>
                </a:lnTo>
                <a:lnTo>
                  <a:pt x="1256664" y="48513"/>
                </a:lnTo>
                <a:lnTo>
                  <a:pt x="1321054" y="40639"/>
                </a:lnTo>
                <a:lnTo>
                  <a:pt x="1384681" y="34289"/>
                </a:lnTo>
                <a:lnTo>
                  <a:pt x="1447164" y="29337"/>
                </a:lnTo>
                <a:lnTo>
                  <a:pt x="1508125" y="26415"/>
                </a:lnTo>
                <a:lnTo>
                  <a:pt x="1567434" y="25400"/>
                </a:lnTo>
                <a:lnTo>
                  <a:pt x="1870628" y="25400"/>
                </a:lnTo>
                <a:lnTo>
                  <a:pt x="1867535" y="24891"/>
                </a:lnTo>
                <a:lnTo>
                  <a:pt x="1807083" y="16509"/>
                </a:lnTo>
                <a:lnTo>
                  <a:pt x="1746630" y="9651"/>
                </a:lnTo>
                <a:lnTo>
                  <a:pt x="1686305" y="4444"/>
                </a:lnTo>
                <a:lnTo>
                  <a:pt x="1626489" y="1142"/>
                </a:lnTo>
                <a:lnTo>
                  <a:pt x="1596643" y="380"/>
                </a:lnTo>
                <a:lnTo>
                  <a:pt x="1566926" y="0"/>
                </a:lnTo>
                <a:close/>
              </a:path>
              <a:path w="3031490" h="450214">
                <a:moveTo>
                  <a:pt x="2974935" y="387617"/>
                </a:moveTo>
                <a:lnTo>
                  <a:pt x="2936366" y="426592"/>
                </a:lnTo>
                <a:lnTo>
                  <a:pt x="3031236" y="397763"/>
                </a:lnTo>
                <a:lnTo>
                  <a:pt x="3027043" y="389635"/>
                </a:lnTo>
                <a:lnTo>
                  <a:pt x="2979420" y="389635"/>
                </a:lnTo>
                <a:lnTo>
                  <a:pt x="2974935" y="387617"/>
                </a:lnTo>
                <a:close/>
              </a:path>
              <a:path w="3031490" h="450214">
                <a:moveTo>
                  <a:pt x="2984500" y="377951"/>
                </a:moveTo>
                <a:lnTo>
                  <a:pt x="2974935" y="387617"/>
                </a:lnTo>
                <a:lnTo>
                  <a:pt x="2979420" y="389635"/>
                </a:lnTo>
                <a:lnTo>
                  <a:pt x="2984500" y="377951"/>
                </a:lnTo>
                <a:close/>
              </a:path>
              <a:path w="3031490" h="450214">
                <a:moveTo>
                  <a:pt x="2985770" y="309625"/>
                </a:moveTo>
                <a:lnTo>
                  <a:pt x="2984755" y="364187"/>
                </a:lnTo>
                <a:lnTo>
                  <a:pt x="2988817" y="366013"/>
                </a:lnTo>
                <a:lnTo>
                  <a:pt x="2989579" y="366267"/>
                </a:lnTo>
                <a:lnTo>
                  <a:pt x="2979420" y="389635"/>
                </a:lnTo>
                <a:lnTo>
                  <a:pt x="3027043" y="389635"/>
                </a:lnTo>
                <a:lnTo>
                  <a:pt x="2985770" y="309625"/>
                </a:lnTo>
                <a:close/>
              </a:path>
              <a:path w="3031490" h="450214">
                <a:moveTo>
                  <a:pt x="1870628" y="25400"/>
                </a:moveTo>
                <a:lnTo>
                  <a:pt x="1567434" y="25400"/>
                </a:lnTo>
                <a:lnTo>
                  <a:pt x="1596389" y="25653"/>
                </a:lnTo>
                <a:lnTo>
                  <a:pt x="1625727" y="26542"/>
                </a:lnTo>
                <a:lnTo>
                  <a:pt x="1685036" y="29844"/>
                </a:lnTo>
                <a:lnTo>
                  <a:pt x="1744472" y="34925"/>
                </a:lnTo>
                <a:lnTo>
                  <a:pt x="1804289" y="41782"/>
                </a:lnTo>
                <a:lnTo>
                  <a:pt x="1863978" y="50037"/>
                </a:lnTo>
                <a:lnTo>
                  <a:pt x="1923796" y="59816"/>
                </a:lnTo>
                <a:lnTo>
                  <a:pt x="1983104" y="70612"/>
                </a:lnTo>
                <a:lnTo>
                  <a:pt x="2041652" y="82422"/>
                </a:lnTo>
                <a:lnTo>
                  <a:pt x="2099691" y="94995"/>
                </a:lnTo>
                <a:lnTo>
                  <a:pt x="2156587" y="107950"/>
                </a:lnTo>
                <a:lnTo>
                  <a:pt x="2212466" y="121412"/>
                </a:lnTo>
                <a:lnTo>
                  <a:pt x="2466848" y="187070"/>
                </a:lnTo>
                <a:lnTo>
                  <a:pt x="2511933" y="199516"/>
                </a:lnTo>
                <a:lnTo>
                  <a:pt x="2555748" y="212851"/>
                </a:lnTo>
                <a:lnTo>
                  <a:pt x="2598420" y="227075"/>
                </a:lnTo>
                <a:lnTo>
                  <a:pt x="2639949" y="241934"/>
                </a:lnTo>
                <a:lnTo>
                  <a:pt x="2680208" y="257301"/>
                </a:lnTo>
                <a:lnTo>
                  <a:pt x="2719324" y="272922"/>
                </a:lnTo>
                <a:lnTo>
                  <a:pt x="2756916" y="288670"/>
                </a:lnTo>
                <a:lnTo>
                  <a:pt x="2827909" y="320039"/>
                </a:lnTo>
                <a:lnTo>
                  <a:pt x="2951479" y="377062"/>
                </a:lnTo>
                <a:lnTo>
                  <a:pt x="2974935" y="387617"/>
                </a:lnTo>
                <a:lnTo>
                  <a:pt x="2984500" y="377951"/>
                </a:lnTo>
                <a:lnTo>
                  <a:pt x="2984755" y="364187"/>
                </a:lnTo>
                <a:lnTo>
                  <a:pt x="2962275" y="354075"/>
                </a:lnTo>
                <a:lnTo>
                  <a:pt x="2838323" y="296925"/>
                </a:lnTo>
                <a:lnTo>
                  <a:pt x="2803398" y="281177"/>
                </a:lnTo>
                <a:lnTo>
                  <a:pt x="2766695" y="265175"/>
                </a:lnTo>
                <a:lnTo>
                  <a:pt x="2728722" y="249300"/>
                </a:lnTo>
                <a:lnTo>
                  <a:pt x="2689225" y="233552"/>
                </a:lnTo>
                <a:lnTo>
                  <a:pt x="2648585" y="218058"/>
                </a:lnTo>
                <a:lnTo>
                  <a:pt x="2606421" y="202945"/>
                </a:lnTo>
                <a:lnTo>
                  <a:pt x="2563114" y="188594"/>
                </a:lnTo>
                <a:lnTo>
                  <a:pt x="2518664" y="175132"/>
                </a:lnTo>
                <a:lnTo>
                  <a:pt x="2473325" y="162559"/>
                </a:lnTo>
                <a:lnTo>
                  <a:pt x="2273046" y="110362"/>
                </a:lnTo>
                <a:lnTo>
                  <a:pt x="2162302" y="83184"/>
                </a:lnTo>
                <a:lnTo>
                  <a:pt x="2105025" y="70103"/>
                </a:lnTo>
                <a:lnTo>
                  <a:pt x="2046732" y="57530"/>
                </a:lnTo>
                <a:lnTo>
                  <a:pt x="1987550" y="45719"/>
                </a:lnTo>
                <a:lnTo>
                  <a:pt x="1927860" y="34797"/>
                </a:lnTo>
                <a:lnTo>
                  <a:pt x="1870628" y="25400"/>
                </a:lnTo>
                <a:close/>
              </a:path>
              <a:path w="3031490" h="450214">
                <a:moveTo>
                  <a:pt x="2984755" y="364187"/>
                </a:moveTo>
                <a:lnTo>
                  <a:pt x="2984500" y="377951"/>
                </a:lnTo>
                <a:lnTo>
                  <a:pt x="2989579" y="366267"/>
                </a:lnTo>
                <a:lnTo>
                  <a:pt x="2988817" y="366013"/>
                </a:lnTo>
                <a:lnTo>
                  <a:pt x="2984755" y="364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725549" y="4902453"/>
            <a:ext cx="2720975" cy="355600"/>
          </a:xfrm>
          <a:custGeom>
            <a:avLst/>
            <a:gdLst/>
            <a:ahLst/>
            <a:cxnLst/>
            <a:rect l="l" t="t" r="r" b="b"/>
            <a:pathLst>
              <a:path w="2720975" h="355600">
                <a:moveTo>
                  <a:pt x="1051179" y="24384"/>
                </a:moveTo>
                <a:lnTo>
                  <a:pt x="1044194" y="0"/>
                </a:lnTo>
                <a:lnTo>
                  <a:pt x="50101" y="287642"/>
                </a:lnTo>
                <a:lnTo>
                  <a:pt x="55499" y="233172"/>
                </a:lnTo>
                <a:lnTo>
                  <a:pt x="0" y="315341"/>
                </a:lnTo>
                <a:lnTo>
                  <a:pt x="90805" y="355219"/>
                </a:lnTo>
                <a:lnTo>
                  <a:pt x="58254" y="313436"/>
                </a:lnTo>
                <a:lnTo>
                  <a:pt x="57162" y="312039"/>
                </a:lnTo>
                <a:lnTo>
                  <a:pt x="1051179" y="24384"/>
                </a:lnTo>
                <a:close/>
              </a:path>
              <a:path w="2720975" h="355600">
                <a:moveTo>
                  <a:pt x="2720848" y="107315"/>
                </a:moveTo>
                <a:lnTo>
                  <a:pt x="2627503" y="74041"/>
                </a:lnTo>
                <a:lnTo>
                  <a:pt x="2664193" y="114820"/>
                </a:lnTo>
                <a:lnTo>
                  <a:pt x="2642743" y="123571"/>
                </a:lnTo>
                <a:lnTo>
                  <a:pt x="2550795" y="162560"/>
                </a:lnTo>
                <a:lnTo>
                  <a:pt x="2468118" y="197231"/>
                </a:lnTo>
                <a:lnTo>
                  <a:pt x="2424938" y="214503"/>
                </a:lnTo>
                <a:lnTo>
                  <a:pt x="2380869" y="231267"/>
                </a:lnTo>
                <a:lnTo>
                  <a:pt x="2336673" y="247142"/>
                </a:lnTo>
                <a:lnTo>
                  <a:pt x="2292350" y="261493"/>
                </a:lnTo>
                <a:lnTo>
                  <a:pt x="2248535" y="274193"/>
                </a:lnTo>
                <a:lnTo>
                  <a:pt x="2205736" y="284607"/>
                </a:lnTo>
                <a:lnTo>
                  <a:pt x="2164334" y="292354"/>
                </a:lnTo>
                <a:lnTo>
                  <a:pt x="2124710" y="297180"/>
                </a:lnTo>
                <a:lnTo>
                  <a:pt x="2087245" y="298462"/>
                </a:lnTo>
                <a:lnTo>
                  <a:pt x="2068957" y="297700"/>
                </a:lnTo>
                <a:lnTo>
                  <a:pt x="2011680" y="289941"/>
                </a:lnTo>
                <a:lnTo>
                  <a:pt x="1972056" y="280416"/>
                </a:lnTo>
                <a:lnTo>
                  <a:pt x="1931797" y="268224"/>
                </a:lnTo>
                <a:lnTo>
                  <a:pt x="1891284" y="253873"/>
                </a:lnTo>
                <a:lnTo>
                  <a:pt x="1850771" y="237490"/>
                </a:lnTo>
                <a:lnTo>
                  <a:pt x="1810639" y="219710"/>
                </a:lnTo>
                <a:lnTo>
                  <a:pt x="1771269" y="201041"/>
                </a:lnTo>
                <a:lnTo>
                  <a:pt x="1733169" y="181991"/>
                </a:lnTo>
                <a:lnTo>
                  <a:pt x="1679067" y="153543"/>
                </a:lnTo>
                <a:lnTo>
                  <a:pt x="1585849" y="103632"/>
                </a:lnTo>
                <a:lnTo>
                  <a:pt x="1560449" y="90805"/>
                </a:lnTo>
                <a:lnTo>
                  <a:pt x="1548879" y="85217"/>
                </a:lnTo>
                <a:lnTo>
                  <a:pt x="1538097" y="80391"/>
                </a:lnTo>
                <a:lnTo>
                  <a:pt x="1528826" y="76581"/>
                </a:lnTo>
                <a:lnTo>
                  <a:pt x="1519174" y="100076"/>
                </a:lnTo>
                <a:lnTo>
                  <a:pt x="1528572" y="103886"/>
                </a:lnTo>
                <a:lnTo>
                  <a:pt x="1549527" y="113665"/>
                </a:lnTo>
                <a:lnTo>
                  <a:pt x="1561465" y="119634"/>
                </a:lnTo>
                <a:lnTo>
                  <a:pt x="1574165" y="126238"/>
                </a:lnTo>
                <a:lnTo>
                  <a:pt x="1684655" y="185420"/>
                </a:lnTo>
                <a:lnTo>
                  <a:pt x="1721485" y="204470"/>
                </a:lnTo>
                <a:lnTo>
                  <a:pt x="1759966" y="223774"/>
                </a:lnTo>
                <a:lnTo>
                  <a:pt x="1799717" y="242570"/>
                </a:lnTo>
                <a:lnTo>
                  <a:pt x="1840357" y="260604"/>
                </a:lnTo>
                <a:lnTo>
                  <a:pt x="1881759" y="277368"/>
                </a:lnTo>
                <a:lnTo>
                  <a:pt x="1923542" y="292354"/>
                </a:lnTo>
                <a:lnTo>
                  <a:pt x="1965071" y="304927"/>
                </a:lnTo>
                <a:lnTo>
                  <a:pt x="2006219" y="314718"/>
                </a:lnTo>
                <a:lnTo>
                  <a:pt x="2046732" y="321183"/>
                </a:lnTo>
                <a:lnTo>
                  <a:pt x="2086229" y="323862"/>
                </a:lnTo>
                <a:lnTo>
                  <a:pt x="2105914" y="323596"/>
                </a:lnTo>
                <a:lnTo>
                  <a:pt x="2146808" y="320306"/>
                </a:lnTo>
                <a:lnTo>
                  <a:pt x="2189099" y="313817"/>
                </a:lnTo>
                <a:lnTo>
                  <a:pt x="2232660" y="304431"/>
                </a:lnTo>
                <a:lnTo>
                  <a:pt x="2256193" y="298462"/>
                </a:lnTo>
                <a:lnTo>
                  <a:pt x="2299462" y="285877"/>
                </a:lnTo>
                <a:lnTo>
                  <a:pt x="2344547" y="271272"/>
                </a:lnTo>
                <a:lnTo>
                  <a:pt x="2389505" y="255143"/>
                </a:lnTo>
                <a:lnTo>
                  <a:pt x="2433955" y="238252"/>
                </a:lnTo>
                <a:lnTo>
                  <a:pt x="2477643" y="220853"/>
                </a:lnTo>
                <a:lnTo>
                  <a:pt x="2652522" y="146939"/>
                </a:lnTo>
                <a:lnTo>
                  <a:pt x="2672829" y="138709"/>
                </a:lnTo>
                <a:lnTo>
                  <a:pt x="2671318" y="193294"/>
                </a:lnTo>
                <a:lnTo>
                  <a:pt x="2717546" y="113030"/>
                </a:lnTo>
                <a:lnTo>
                  <a:pt x="2720848" y="107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943347" y="4190746"/>
            <a:ext cx="1203325" cy="250190"/>
          </a:xfrm>
          <a:custGeom>
            <a:avLst/>
            <a:gdLst/>
            <a:ahLst/>
            <a:cxnLst/>
            <a:rect l="l" t="t" r="r" b="b"/>
            <a:pathLst>
              <a:path w="1203325" h="250189">
                <a:moveTo>
                  <a:pt x="9651" y="2539"/>
                </a:moveTo>
                <a:lnTo>
                  <a:pt x="0" y="26034"/>
                </a:lnTo>
                <a:lnTo>
                  <a:pt x="9271" y="29844"/>
                </a:lnTo>
                <a:lnTo>
                  <a:pt x="19303" y="34289"/>
                </a:lnTo>
                <a:lnTo>
                  <a:pt x="42290" y="45592"/>
                </a:lnTo>
                <a:lnTo>
                  <a:pt x="55117" y="52069"/>
                </a:lnTo>
                <a:lnTo>
                  <a:pt x="68706" y="59435"/>
                </a:lnTo>
                <a:lnTo>
                  <a:pt x="83312" y="67055"/>
                </a:lnTo>
                <a:lnTo>
                  <a:pt x="165735" y="111251"/>
                </a:lnTo>
                <a:lnTo>
                  <a:pt x="202691" y="130428"/>
                </a:lnTo>
                <a:lnTo>
                  <a:pt x="241173" y="149605"/>
                </a:lnTo>
                <a:lnTo>
                  <a:pt x="281050" y="168528"/>
                </a:lnTo>
                <a:lnTo>
                  <a:pt x="321690" y="186562"/>
                </a:lnTo>
                <a:lnTo>
                  <a:pt x="363092" y="203326"/>
                </a:lnTo>
                <a:lnTo>
                  <a:pt x="404875" y="218185"/>
                </a:lnTo>
                <a:lnTo>
                  <a:pt x="446531" y="230758"/>
                </a:lnTo>
                <a:lnTo>
                  <a:pt x="487679" y="240537"/>
                </a:lnTo>
                <a:lnTo>
                  <a:pt x="528319" y="247014"/>
                </a:lnTo>
                <a:lnTo>
                  <a:pt x="567816" y="249681"/>
                </a:lnTo>
                <a:lnTo>
                  <a:pt x="587501" y="249554"/>
                </a:lnTo>
                <a:lnTo>
                  <a:pt x="628396" y="246252"/>
                </a:lnTo>
                <a:lnTo>
                  <a:pt x="670813" y="239775"/>
                </a:lnTo>
                <a:lnTo>
                  <a:pt x="714501" y="230377"/>
                </a:lnTo>
                <a:lnTo>
                  <a:pt x="737485" y="224408"/>
                </a:lnTo>
                <a:lnTo>
                  <a:pt x="568832" y="224408"/>
                </a:lnTo>
                <a:lnTo>
                  <a:pt x="550544" y="223646"/>
                </a:lnTo>
                <a:lnTo>
                  <a:pt x="512572" y="219328"/>
                </a:lnTo>
                <a:lnTo>
                  <a:pt x="473455" y="211454"/>
                </a:lnTo>
                <a:lnTo>
                  <a:pt x="433450" y="200659"/>
                </a:lnTo>
                <a:lnTo>
                  <a:pt x="392811" y="187197"/>
                </a:lnTo>
                <a:lnTo>
                  <a:pt x="331977" y="163321"/>
                </a:lnTo>
                <a:lnTo>
                  <a:pt x="291846" y="145541"/>
                </a:lnTo>
                <a:lnTo>
                  <a:pt x="252475" y="126872"/>
                </a:lnTo>
                <a:lnTo>
                  <a:pt x="214375" y="107822"/>
                </a:lnTo>
                <a:lnTo>
                  <a:pt x="177800" y="88899"/>
                </a:lnTo>
                <a:lnTo>
                  <a:pt x="53593" y="22732"/>
                </a:lnTo>
                <a:lnTo>
                  <a:pt x="29717" y="11175"/>
                </a:lnTo>
                <a:lnTo>
                  <a:pt x="18923" y="6349"/>
                </a:lnTo>
                <a:lnTo>
                  <a:pt x="9651" y="2539"/>
                </a:lnTo>
                <a:close/>
              </a:path>
              <a:path w="1203325" h="250189">
                <a:moveTo>
                  <a:pt x="1146597" y="40714"/>
                </a:moveTo>
                <a:lnTo>
                  <a:pt x="1141602" y="42671"/>
                </a:lnTo>
                <a:lnTo>
                  <a:pt x="1107948" y="56514"/>
                </a:lnTo>
                <a:lnTo>
                  <a:pt x="1090167" y="64134"/>
                </a:lnTo>
                <a:lnTo>
                  <a:pt x="1071626" y="71881"/>
                </a:lnTo>
                <a:lnTo>
                  <a:pt x="950340" y="123189"/>
                </a:lnTo>
                <a:lnTo>
                  <a:pt x="906906" y="140461"/>
                </a:lnTo>
                <a:lnTo>
                  <a:pt x="862964" y="157225"/>
                </a:lnTo>
                <a:lnTo>
                  <a:pt x="818641" y="173100"/>
                </a:lnTo>
                <a:lnTo>
                  <a:pt x="774191" y="187451"/>
                </a:lnTo>
                <a:lnTo>
                  <a:pt x="730250" y="200024"/>
                </a:lnTo>
                <a:lnTo>
                  <a:pt x="687577" y="210438"/>
                </a:lnTo>
                <a:lnTo>
                  <a:pt x="645922" y="218312"/>
                </a:lnTo>
                <a:lnTo>
                  <a:pt x="606171" y="223011"/>
                </a:lnTo>
                <a:lnTo>
                  <a:pt x="568832" y="224408"/>
                </a:lnTo>
                <a:lnTo>
                  <a:pt x="737485" y="224408"/>
                </a:lnTo>
                <a:lnTo>
                  <a:pt x="781303" y="211835"/>
                </a:lnTo>
                <a:lnTo>
                  <a:pt x="826388" y="197230"/>
                </a:lnTo>
                <a:lnTo>
                  <a:pt x="871474" y="181101"/>
                </a:lnTo>
                <a:lnTo>
                  <a:pt x="916051" y="164083"/>
                </a:lnTo>
                <a:lnTo>
                  <a:pt x="959738" y="146684"/>
                </a:lnTo>
                <a:lnTo>
                  <a:pt x="1062609" y="103504"/>
                </a:lnTo>
                <a:lnTo>
                  <a:pt x="1081659" y="95249"/>
                </a:lnTo>
                <a:lnTo>
                  <a:pt x="1134872" y="72770"/>
                </a:lnTo>
                <a:lnTo>
                  <a:pt x="1151127" y="66166"/>
                </a:lnTo>
                <a:lnTo>
                  <a:pt x="1155316" y="64537"/>
                </a:lnTo>
                <a:lnTo>
                  <a:pt x="1155664" y="52069"/>
                </a:lnTo>
                <a:lnTo>
                  <a:pt x="1155587" y="50675"/>
                </a:lnTo>
                <a:lnTo>
                  <a:pt x="1146597" y="40714"/>
                </a:lnTo>
                <a:close/>
              </a:path>
              <a:path w="1203325" h="250189">
                <a:moveTo>
                  <a:pt x="1199959" y="38988"/>
                </a:moveTo>
                <a:lnTo>
                  <a:pt x="1151001" y="38988"/>
                </a:lnTo>
                <a:lnTo>
                  <a:pt x="1160272" y="62610"/>
                </a:lnTo>
                <a:lnTo>
                  <a:pt x="1155316" y="64537"/>
                </a:lnTo>
                <a:lnTo>
                  <a:pt x="1153794" y="119125"/>
                </a:lnTo>
                <a:lnTo>
                  <a:pt x="1199959" y="38988"/>
                </a:lnTo>
                <a:close/>
              </a:path>
              <a:path w="1203325" h="250189">
                <a:moveTo>
                  <a:pt x="1155695" y="50951"/>
                </a:moveTo>
                <a:lnTo>
                  <a:pt x="1155316" y="64537"/>
                </a:lnTo>
                <a:lnTo>
                  <a:pt x="1160272" y="62610"/>
                </a:lnTo>
                <a:lnTo>
                  <a:pt x="1155695" y="50951"/>
                </a:lnTo>
                <a:close/>
              </a:path>
              <a:path w="1203325" h="250189">
                <a:moveTo>
                  <a:pt x="1151001" y="38988"/>
                </a:moveTo>
                <a:lnTo>
                  <a:pt x="1146597" y="40714"/>
                </a:lnTo>
                <a:lnTo>
                  <a:pt x="1155587" y="50675"/>
                </a:lnTo>
                <a:lnTo>
                  <a:pt x="1151001" y="38988"/>
                </a:lnTo>
                <a:close/>
              </a:path>
              <a:path w="1203325" h="250189">
                <a:moveTo>
                  <a:pt x="1109852" y="0"/>
                </a:moveTo>
                <a:lnTo>
                  <a:pt x="1146597" y="40714"/>
                </a:lnTo>
                <a:lnTo>
                  <a:pt x="1151001" y="38988"/>
                </a:lnTo>
                <a:lnTo>
                  <a:pt x="1199959" y="38988"/>
                </a:lnTo>
                <a:lnTo>
                  <a:pt x="1203325" y="33146"/>
                </a:lnTo>
                <a:lnTo>
                  <a:pt x="11098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799714" y="6138129"/>
            <a:ext cx="3270885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20"/>
              </a:lnSpc>
            </a:pP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entry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48585" y="6163732"/>
            <a:ext cx="381635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378967"/>
            <a:ext cx="4592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语义规则的计算方法</a:t>
            </a:r>
            <a:endParaRPr spc="-5" dirty="0">
              <a:solidFill>
                <a:srgbClr val="00000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380174"/>
            <a:ext cx="8155940" cy="465264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84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析树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方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法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3235">
              <a:lnSpc>
                <a:spcPct val="100000"/>
              </a:lnSpc>
              <a:spcBef>
                <a:spcPts val="645"/>
              </a:spcBef>
            </a:pP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刚才介绍的方法，动态确定计算次序，效率低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36703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——</a:t>
            </a:r>
            <a:r>
              <a:rPr sz="2400" b="1" dirty="0">
                <a:solidFill>
                  <a:srgbClr val="0000FF"/>
                </a:solidFill>
                <a:latin typeface="楷体" panose="02010609060101010101" charset="-122"/>
                <a:cs typeface="楷体" panose="02010609060101010101" charset="-122"/>
              </a:rPr>
              <a:t>概念上的一般方法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481965" indent="-469900">
              <a:lnSpc>
                <a:spcPct val="100000"/>
              </a:lnSpc>
              <a:spcBef>
                <a:spcPts val="61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基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于规则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800" b="1" spc="10" dirty="0">
                <a:latin typeface="黑体" panose="02010609060101010101" charset="-122"/>
                <a:cs typeface="黑体" panose="02010609060101010101" charset="-122"/>
              </a:rPr>
              <a:t>方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法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3235">
              <a:lnSpc>
                <a:spcPct val="100000"/>
              </a:lnSpc>
              <a:spcBef>
                <a:spcPts val="640"/>
              </a:spcBef>
            </a:pPr>
            <a:r>
              <a:rPr sz="2400" b="1" spc="-5" dirty="0">
                <a:solidFill>
                  <a:srgbClr val="003366"/>
                </a:solidFill>
                <a:latin typeface="楷体" panose="02010609060101010101" charset="-122"/>
                <a:cs typeface="楷体" panose="02010609060101010101" charset="-122"/>
              </a:rPr>
              <a:t>（编译器实现者</a:t>
            </a:r>
            <a:r>
              <a:rPr sz="2400" b="1" dirty="0">
                <a:solidFill>
                  <a:srgbClr val="003366"/>
                </a:solidFill>
                <a:latin typeface="楷体" panose="02010609060101010101" charset="-122"/>
                <a:cs typeface="楷体" panose="02010609060101010101" charset="-122"/>
              </a:rPr>
              <a:t>）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静态确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定</a:t>
            </a:r>
            <a:r>
              <a:rPr sz="2400" b="1" spc="-5" dirty="0">
                <a:solidFill>
                  <a:srgbClr val="003366"/>
                </a:solidFill>
                <a:latin typeface="楷体" panose="02010609060101010101" charset="-122"/>
                <a:cs typeface="楷体" panose="02010609060101010101" charset="-122"/>
              </a:rPr>
              <a:t>（编译器设计者提供的</a:t>
            </a:r>
            <a:r>
              <a:rPr sz="2400" b="1" dirty="0">
                <a:solidFill>
                  <a:srgbClr val="003366"/>
                </a:solidFill>
                <a:latin typeface="楷体" panose="02010609060101010101" charset="-122"/>
                <a:cs typeface="楷体" panose="02010609060101010101" charset="-122"/>
              </a:rPr>
              <a:t>）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语义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483235">
              <a:lnSpc>
                <a:spcPct val="100000"/>
              </a:lnSpc>
              <a:spcBef>
                <a:spcPts val="575"/>
              </a:spcBef>
              <a:tabLst>
                <a:tab pos="3670300" algn="l"/>
              </a:tabLst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规则的计算次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序	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——</a:t>
            </a:r>
            <a:r>
              <a:rPr sz="2400" b="1" dirty="0">
                <a:solidFill>
                  <a:srgbClr val="0000FF"/>
                </a:solidFill>
                <a:latin typeface="楷体" panose="02010609060101010101" charset="-122"/>
                <a:cs typeface="楷体" panose="02010609060101010101" charset="-122"/>
              </a:rPr>
              <a:t>适用于手工构造的方法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481965" indent="-469900">
              <a:lnSpc>
                <a:spcPct val="100000"/>
              </a:lnSpc>
              <a:spcBef>
                <a:spcPts val="61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忽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略规则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800" b="1" spc="10" dirty="0">
                <a:latin typeface="黑体" panose="02010609060101010101" charset="-122"/>
                <a:cs typeface="黑体" panose="02010609060101010101" charset="-122"/>
              </a:rPr>
              <a:t>方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法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3235" marR="5715">
              <a:lnSpc>
                <a:spcPct val="120000"/>
              </a:lnSpc>
              <a:spcBef>
                <a:spcPts val="65"/>
              </a:spcBef>
              <a:tabLst>
                <a:tab pos="3670300" algn="l"/>
              </a:tabLst>
            </a:pPr>
            <a:r>
              <a:rPr sz="2400" b="1" spc="-5" dirty="0">
                <a:solidFill>
                  <a:srgbClr val="003366"/>
                </a:solidFill>
                <a:latin typeface="楷体" panose="02010609060101010101" charset="-122"/>
                <a:cs typeface="楷体" panose="02010609060101010101" charset="-122"/>
              </a:rPr>
              <a:t>（编译器实现者</a:t>
            </a:r>
            <a:r>
              <a:rPr sz="2400" b="1" dirty="0">
                <a:solidFill>
                  <a:srgbClr val="003366"/>
                </a:solidFill>
                <a:latin typeface="楷体" panose="02010609060101010101" charset="-122"/>
                <a:cs typeface="楷体" panose="02010609060101010101" charset="-122"/>
              </a:rPr>
              <a:t>）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事先确定属性的计算策略（如边分析边 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计算）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2400" b="1" dirty="0">
                <a:solidFill>
                  <a:srgbClr val="003366"/>
                </a:solidFill>
                <a:latin typeface="楷体" panose="02010609060101010101" charset="-122"/>
                <a:cs typeface="楷体" panose="02010609060101010101" charset="-122"/>
              </a:rPr>
              <a:t>（编译器设计者提供的</a:t>
            </a:r>
            <a:r>
              <a:rPr sz="2400" b="1" spc="5" dirty="0">
                <a:solidFill>
                  <a:srgbClr val="003366"/>
                </a:solidFill>
                <a:latin typeface="楷体" panose="02010609060101010101" charset="-122"/>
                <a:cs typeface="楷体" panose="02010609060101010101" charset="-122"/>
              </a:rPr>
              <a:t>）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语义规则必须符合所选 分析方法的限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制	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——</a:t>
            </a:r>
            <a:r>
              <a:rPr sz="2400" b="1" dirty="0">
                <a:solidFill>
                  <a:srgbClr val="0000FF"/>
                </a:solidFill>
                <a:latin typeface="楷体" panose="02010609060101010101" charset="-122"/>
                <a:cs typeface="楷体" panose="02010609060101010101" charset="-122"/>
              </a:rPr>
              <a:t>适用于自动生成的</a:t>
            </a:r>
            <a:r>
              <a:rPr sz="2400" b="1" spc="5" dirty="0">
                <a:solidFill>
                  <a:srgbClr val="0000FF"/>
                </a:solidFill>
                <a:latin typeface="楷体" panose="02010609060101010101" charset="-122"/>
                <a:cs typeface="楷体" panose="02010609060101010101" charset="-122"/>
              </a:rPr>
              <a:t>方</a:t>
            </a:r>
            <a:r>
              <a:rPr sz="2400" b="1" spc="-10" dirty="0">
                <a:solidFill>
                  <a:srgbClr val="0000FF"/>
                </a:solidFill>
                <a:latin typeface="楷体" panose="02010609060101010101" charset="-122"/>
                <a:cs typeface="楷体" panose="02010609060101010101" charset="-122"/>
              </a:rPr>
              <a:t>法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8588" y="6414008"/>
            <a:ext cx="22097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Verdana" panose="020B0604030504040204"/>
                <a:cs typeface="Verdana" panose="020B0604030504040204"/>
              </a:rPr>
              <a:t>14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8" y="2320925"/>
            <a:ext cx="9138920" cy="1548130"/>
          </a:xfrm>
          <a:custGeom>
            <a:avLst/>
            <a:gdLst/>
            <a:ahLst/>
            <a:cxnLst/>
            <a:rect l="l" t="t" r="r" b="b"/>
            <a:pathLst>
              <a:path w="9138920" h="1548129">
                <a:moveTo>
                  <a:pt x="9138539" y="0"/>
                </a:moveTo>
                <a:lnTo>
                  <a:pt x="0" y="0"/>
                </a:lnTo>
                <a:lnTo>
                  <a:pt x="0" y="1548130"/>
                </a:lnTo>
                <a:lnTo>
                  <a:pt x="9138539" y="1548130"/>
                </a:lnTo>
                <a:lnTo>
                  <a:pt x="91385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92807" y="2741422"/>
            <a:ext cx="4353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pc="-75" dirty="0">
                <a:latin typeface="Times New Roman" panose="02020603050405020304"/>
                <a:cs typeface="Times New Roman" panose="02020603050405020304"/>
              </a:rPr>
              <a:t>例子</a:t>
            </a:r>
            <a:endParaRPr spc="-2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15544"/>
            <a:ext cx="171831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7870" algn="l"/>
                <a:tab pos="1463675" algn="l"/>
              </a:tabLst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例	题	</a:t>
            </a:r>
            <a:r>
              <a:rPr sz="38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3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6583" y="1397250"/>
            <a:ext cx="7378700" cy="1781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5930" marR="332740" indent="-443865">
              <a:lnSpc>
                <a:spcPct val="120000"/>
              </a:lnSpc>
              <a:spcBef>
                <a:spcPts val="95"/>
              </a:spcBef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下面是产生字母表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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{0,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1,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2}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上数字串的一个文法：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D S D |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5593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0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1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写一个语法制导定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义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，判断它接受的句子是否为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回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文数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1183" y="3592448"/>
            <a:ext cx="1767839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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D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44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-240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0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3721" y="3592448"/>
            <a:ext cx="4627245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print(S.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val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8100" marR="30480">
              <a:lnSpc>
                <a:spcPct val="120000"/>
              </a:lnSpc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val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(D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val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== D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val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and S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val 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val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true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val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0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val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15544"/>
            <a:ext cx="171831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7870" algn="l"/>
                <a:tab pos="1463675" algn="l"/>
              </a:tabLst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例	题	</a:t>
            </a:r>
            <a:r>
              <a:rPr sz="38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3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1183" y="1397250"/>
            <a:ext cx="7740650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20000"/>
              </a:lnSpc>
              <a:spcBef>
                <a:spcPts val="95"/>
              </a:spcBef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为下面文法写一个语法制导的定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义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，用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的综合属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性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val</a:t>
            </a:r>
            <a:r>
              <a:rPr sz="2400" b="1" i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给 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出下面文法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中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产生的二进制数的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值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。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474980" marR="265430" indent="-437515">
              <a:lnSpc>
                <a:spcPct val="120000"/>
              </a:lnSpc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例如，输入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101.101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val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5.625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（可以修改文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法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）  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若按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baseline="24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2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1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7" baseline="24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b="1" spc="300" baseline="24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2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7" baseline="24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2400" b="1" spc="307" baseline="24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2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1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7" baseline="24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-3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来计算，该文法对小数点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左边部分的计算不</a:t>
            </a:r>
            <a:r>
              <a:rPr sz="2400" b="1" spc="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利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，因为需要继承属性来确定每</a:t>
            </a:r>
            <a:r>
              <a:rPr sz="2400" b="1" spc="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个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6583" y="3665601"/>
            <a:ext cx="2476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离开小数点的距离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3972" y="4470270"/>
            <a:ext cx="1707514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 . L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L 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L B |</a:t>
            </a:r>
            <a:r>
              <a:rPr sz="240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0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8854" y="3602863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75246" y="4214876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42073" y="4009897"/>
            <a:ext cx="560070" cy="377190"/>
          </a:xfrm>
          <a:custGeom>
            <a:avLst/>
            <a:gdLst/>
            <a:ahLst/>
            <a:cxnLst/>
            <a:rect l="l" t="t" r="r" b="b"/>
            <a:pathLst>
              <a:path w="560070" h="377189">
                <a:moveTo>
                  <a:pt x="0" y="0"/>
                </a:moveTo>
                <a:lnTo>
                  <a:pt x="559689" y="37706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039359" y="4167885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6303" y="4766309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90232" y="4088638"/>
            <a:ext cx="0" cy="322580"/>
          </a:xfrm>
          <a:custGeom>
            <a:avLst/>
            <a:gdLst/>
            <a:ahLst/>
            <a:cxnLst/>
            <a:rect l="l" t="t" r="r" b="b"/>
            <a:pathLst>
              <a:path h="322579">
                <a:moveTo>
                  <a:pt x="0" y="0"/>
                </a:moveTo>
                <a:lnTo>
                  <a:pt x="0" y="32258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426455" y="483908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59148" y="5347817"/>
            <a:ext cx="2120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76291" y="5353913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09615" y="3929634"/>
            <a:ext cx="1306195" cy="485140"/>
          </a:xfrm>
          <a:custGeom>
            <a:avLst/>
            <a:gdLst/>
            <a:ahLst/>
            <a:cxnLst/>
            <a:rect l="l" t="t" r="r" b="b"/>
            <a:pathLst>
              <a:path w="1306195" h="485139">
                <a:moveTo>
                  <a:pt x="1305940" y="0"/>
                </a:moveTo>
                <a:lnTo>
                  <a:pt x="0" y="48463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49927" y="4603622"/>
            <a:ext cx="303530" cy="285115"/>
          </a:xfrm>
          <a:custGeom>
            <a:avLst/>
            <a:gdLst/>
            <a:ahLst/>
            <a:cxnLst/>
            <a:rect l="l" t="t" r="r" b="b"/>
            <a:pathLst>
              <a:path w="303529" h="285114">
                <a:moveTo>
                  <a:pt x="303149" y="0"/>
                </a:moveTo>
                <a:lnTo>
                  <a:pt x="0" y="28473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86375" y="4629277"/>
            <a:ext cx="163195" cy="242570"/>
          </a:xfrm>
          <a:custGeom>
            <a:avLst/>
            <a:gdLst/>
            <a:ahLst/>
            <a:cxnLst/>
            <a:rect l="l" t="t" r="r" b="b"/>
            <a:pathLst>
              <a:path w="163195" h="242570">
                <a:moveTo>
                  <a:pt x="0" y="0"/>
                </a:moveTo>
                <a:lnTo>
                  <a:pt x="163195" y="24231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78351" y="5106415"/>
            <a:ext cx="349885" cy="322580"/>
          </a:xfrm>
          <a:custGeom>
            <a:avLst/>
            <a:gdLst/>
            <a:ahLst/>
            <a:cxnLst/>
            <a:rect l="l" t="t" r="r" b="b"/>
            <a:pathLst>
              <a:path w="349885" h="322579">
                <a:moveTo>
                  <a:pt x="349758" y="0"/>
                </a:moveTo>
                <a:lnTo>
                  <a:pt x="0" y="32257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00702" y="5179059"/>
            <a:ext cx="186690" cy="269875"/>
          </a:xfrm>
          <a:custGeom>
            <a:avLst/>
            <a:gdLst/>
            <a:ahLst/>
            <a:cxnLst/>
            <a:rect l="l" t="t" r="r" b="b"/>
            <a:pathLst>
              <a:path w="186689" h="269875">
                <a:moveTo>
                  <a:pt x="0" y="0"/>
                </a:moveTo>
                <a:lnTo>
                  <a:pt x="186562" y="26962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03675" y="5760643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0"/>
                </a:moveTo>
                <a:lnTo>
                  <a:pt x="0" y="34984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486904" y="4311777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03846" y="4910073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74000" y="498297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06692" y="5491988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23581" y="5497779"/>
            <a:ext cx="229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197090" y="4747514"/>
            <a:ext cx="303530" cy="285115"/>
          </a:xfrm>
          <a:custGeom>
            <a:avLst/>
            <a:gdLst/>
            <a:ahLst/>
            <a:cxnLst/>
            <a:rect l="l" t="t" r="r" b="b"/>
            <a:pathLst>
              <a:path w="303529" h="285114">
                <a:moveTo>
                  <a:pt x="303149" y="0"/>
                </a:moveTo>
                <a:lnTo>
                  <a:pt x="0" y="28473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733410" y="4773167"/>
            <a:ext cx="163195" cy="242570"/>
          </a:xfrm>
          <a:custGeom>
            <a:avLst/>
            <a:gdLst/>
            <a:ahLst/>
            <a:cxnLst/>
            <a:rect l="l" t="t" r="r" b="b"/>
            <a:pathLst>
              <a:path w="163195" h="242570">
                <a:moveTo>
                  <a:pt x="0" y="0"/>
                </a:moveTo>
                <a:lnTo>
                  <a:pt x="163195" y="24231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25386" y="5250307"/>
            <a:ext cx="349885" cy="322580"/>
          </a:xfrm>
          <a:custGeom>
            <a:avLst/>
            <a:gdLst/>
            <a:ahLst/>
            <a:cxnLst/>
            <a:rect l="l" t="t" r="r" b="b"/>
            <a:pathLst>
              <a:path w="349884" h="322579">
                <a:moveTo>
                  <a:pt x="349885" y="0"/>
                </a:moveTo>
                <a:lnTo>
                  <a:pt x="0" y="32258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47738" y="5322951"/>
            <a:ext cx="186690" cy="269875"/>
          </a:xfrm>
          <a:custGeom>
            <a:avLst/>
            <a:gdLst/>
            <a:ahLst/>
            <a:cxnLst/>
            <a:rect l="l" t="t" r="r" b="b"/>
            <a:pathLst>
              <a:path w="186690" h="269875">
                <a:moveTo>
                  <a:pt x="0" y="0"/>
                </a:moveTo>
                <a:lnTo>
                  <a:pt x="186562" y="26958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450838" y="5904522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0"/>
                </a:moveTo>
                <a:lnTo>
                  <a:pt x="0" y="34983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149345" y="6108258"/>
            <a:ext cx="292163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1995">
              <a:lnSpc>
                <a:spcPts val="2640"/>
              </a:lnSpc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06692" y="6252124"/>
            <a:ext cx="22923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15544"/>
            <a:ext cx="171831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7870" algn="l"/>
                <a:tab pos="1463675" algn="l"/>
              </a:tabLst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例	题	</a:t>
            </a:r>
            <a:r>
              <a:rPr sz="38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3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1183" y="1397250"/>
            <a:ext cx="7740650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20000"/>
              </a:lnSpc>
              <a:spcBef>
                <a:spcPts val="95"/>
              </a:spcBef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为下面文法写一个语法制导的定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义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，用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的综合属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性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val</a:t>
            </a:r>
            <a:r>
              <a:rPr sz="2400" b="1" i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给 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出下面文法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中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产生的二进制数的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值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。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474980" marR="407035" indent="-437515">
              <a:lnSpc>
                <a:spcPct val="120000"/>
              </a:lnSpc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例如，输入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101.101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val</a:t>
            </a:r>
            <a:r>
              <a:rPr sz="24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5.625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（可以修改文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法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）  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若小数点左边按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(1</a:t>
            </a:r>
            <a:r>
              <a:rPr sz="2400" b="1" spc="-1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3333FF"/>
                </a:solidFill>
                <a:latin typeface="Symbol" panose="05050102010706020507"/>
                <a:cs typeface="Symbol" panose="05050102010706020507"/>
              </a:rPr>
              <a:t></a:t>
            </a:r>
            <a:r>
              <a:rPr sz="2400" b="1" spc="-2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1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1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0)</a:t>
            </a:r>
            <a:r>
              <a:rPr sz="2400" b="1" spc="-1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3333FF"/>
                </a:solidFill>
                <a:latin typeface="Symbol" panose="05050102010706020507"/>
                <a:cs typeface="Symbol" panose="05050102010706020507"/>
              </a:rPr>
              <a:t></a:t>
            </a:r>
            <a:r>
              <a:rPr sz="2400" b="1" spc="-2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1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2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计算。该办法不能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直接用于小数点右</a:t>
            </a:r>
            <a:r>
              <a:rPr sz="2400" b="1" spc="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边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，需改成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((1</a:t>
            </a:r>
            <a:r>
              <a:rPr sz="24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3333FF"/>
                </a:solidFill>
                <a:latin typeface="Symbol" panose="05050102010706020507"/>
                <a:cs typeface="Symbol" panose="05050102010706020507"/>
              </a:rPr>
              <a:t></a:t>
            </a:r>
            <a:r>
              <a:rPr sz="2400" b="1" spc="-1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+ 0)</a:t>
            </a:r>
            <a:r>
              <a:rPr sz="2400" b="1" spc="-1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3333FF"/>
                </a:solidFill>
                <a:latin typeface="Symbol" panose="05050102010706020507"/>
                <a:cs typeface="Symbol" panose="05050102010706020507"/>
              </a:rPr>
              <a:t></a:t>
            </a:r>
            <a:r>
              <a:rPr sz="24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2 +</a:t>
            </a:r>
            <a:r>
              <a:rPr sz="2400" b="1" spc="-2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1)/2</a:t>
            </a:r>
            <a:r>
              <a:rPr sz="2400" b="1" spc="-7" baseline="240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spc="-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，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3972" y="4909299"/>
            <a:ext cx="158877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L 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L B |</a:t>
            </a:r>
            <a:r>
              <a:rPr sz="24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0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8854" y="3602863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6583" y="3529076"/>
            <a:ext cx="4517390" cy="140589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这时需要综合属性来统</a:t>
            </a:r>
            <a:r>
              <a:rPr sz="2400" b="1" spc="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计</a:t>
            </a:r>
            <a:r>
              <a:rPr sz="24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的个数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3935095">
              <a:lnSpc>
                <a:spcPct val="100000"/>
              </a:lnSpc>
              <a:spcBef>
                <a:spcPts val="1075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49580">
              <a:lnSpc>
                <a:spcPct val="100000"/>
              </a:lnSpc>
              <a:spcBef>
                <a:spcPts val="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 . L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75246" y="4214876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42073" y="4009897"/>
            <a:ext cx="560070" cy="377190"/>
          </a:xfrm>
          <a:custGeom>
            <a:avLst/>
            <a:gdLst/>
            <a:ahLst/>
            <a:cxnLst/>
            <a:rect l="l" t="t" r="r" b="b"/>
            <a:pathLst>
              <a:path w="560070" h="377189">
                <a:moveTo>
                  <a:pt x="0" y="0"/>
                </a:moveTo>
                <a:lnTo>
                  <a:pt x="559689" y="37706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56303" y="4766309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0232" y="4088638"/>
            <a:ext cx="0" cy="322580"/>
          </a:xfrm>
          <a:custGeom>
            <a:avLst/>
            <a:gdLst/>
            <a:ahLst/>
            <a:cxnLst/>
            <a:rect l="l" t="t" r="r" b="b"/>
            <a:pathLst>
              <a:path h="322579">
                <a:moveTo>
                  <a:pt x="0" y="0"/>
                </a:moveTo>
                <a:lnTo>
                  <a:pt x="0" y="32258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426455" y="483908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59148" y="5353608"/>
            <a:ext cx="1245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9335" algn="l"/>
              </a:tabLst>
            </a:pPr>
            <a:r>
              <a:rPr sz="3600" b="1" i="1" baseline="1000" dirty="0">
                <a:latin typeface="Times New Roman" panose="02020603050405020304"/>
                <a:cs typeface="Times New Roman" panose="02020603050405020304"/>
              </a:rPr>
              <a:t>L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09615" y="3929634"/>
            <a:ext cx="1306195" cy="485140"/>
          </a:xfrm>
          <a:custGeom>
            <a:avLst/>
            <a:gdLst/>
            <a:ahLst/>
            <a:cxnLst/>
            <a:rect l="l" t="t" r="r" b="b"/>
            <a:pathLst>
              <a:path w="1306195" h="485139">
                <a:moveTo>
                  <a:pt x="1305940" y="0"/>
                </a:moveTo>
                <a:lnTo>
                  <a:pt x="0" y="48463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49927" y="4603622"/>
            <a:ext cx="303530" cy="285115"/>
          </a:xfrm>
          <a:custGeom>
            <a:avLst/>
            <a:gdLst/>
            <a:ahLst/>
            <a:cxnLst/>
            <a:rect l="l" t="t" r="r" b="b"/>
            <a:pathLst>
              <a:path w="303529" h="285114">
                <a:moveTo>
                  <a:pt x="303149" y="0"/>
                </a:moveTo>
                <a:lnTo>
                  <a:pt x="0" y="28473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86375" y="4629277"/>
            <a:ext cx="163195" cy="242570"/>
          </a:xfrm>
          <a:custGeom>
            <a:avLst/>
            <a:gdLst/>
            <a:ahLst/>
            <a:cxnLst/>
            <a:rect l="l" t="t" r="r" b="b"/>
            <a:pathLst>
              <a:path w="163195" h="242570">
                <a:moveTo>
                  <a:pt x="0" y="0"/>
                </a:moveTo>
                <a:lnTo>
                  <a:pt x="163195" y="24231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78351" y="5106415"/>
            <a:ext cx="349885" cy="322580"/>
          </a:xfrm>
          <a:custGeom>
            <a:avLst/>
            <a:gdLst/>
            <a:ahLst/>
            <a:cxnLst/>
            <a:rect l="l" t="t" r="r" b="b"/>
            <a:pathLst>
              <a:path w="349885" h="322579">
                <a:moveTo>
                  <a:pt x="349758" y="0"/>
                </a:moveTo>
                <a:lnTo>
                  <a:pt x="0" y="32257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00702" y="5179059"/>
            <a:ext cx="186690" cy="269875"/>
          </a:xfrm>
          <a:custGeom>
            <a:avLst/>
            <a:gdLst/>
            <a:ahLst/>
            <a:cxnLst/>
            <a:rect l="l" t="t" r="r" b="b"/>
            <a:pathLst>
              <a:path w="186689" h="269875">
                <a:moveTo>
                  <a:pt x="0" y="0"/>
                </a:moveTo>
                <a:lnTo>
                  <a:pt x="186562" y="26962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03675" y="5760643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0"/>
                </a:moveTo>
                <a:lnTo>
                  <a:pt x="0" y="34984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486904" y="4311777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03846" y="4910073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4000" y="498297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06692" y="5491988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23581" y="5497779"/>
            <a:ext cx="229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197090" y="4747514"/>
            <a:ext cx="303530" cy="285115"/>
          </a:xfrm>
          <a:custGeom>
            <a:avLst/>
            <a:gdLst/>
            <a:ahLst/>
            <a:cxnLst/>
            <a:rect l="l" t="t" r="r" b="b"/>
            <a:pathLst>
              <a:path w="303529" h="285114">
                <a:moveTo>
                  <a:pt x="303149" y="0"/>
                </a:moveTo>
                <a:lnTo>
                  <a:pt x="0" y="28473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733410" y="4773167"/>
            <a:ext cx="163195" cy="242570"/>
          </a:xfrm>
          <a:custGeom>
            <a:avLst/>
            <a:gdLst/>
            <a:ahLst/>
            <a:cxnLst/>
            <a:rect l="l" t="t" r="r" b="b"/>
            <a:pathLst>
              <a:path w="163195" h="242570">
                <a:moveTo>
                  <a:pt x="0" y="0"/>
                </a:moveTo>
                <a:lnTo>
                  <a:pt x="163195" y="24231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525386" y="5250307"/>
            <a:ext cx="349885" cy="322580"/>
          </a:xfrm>
          <a:custGeom>
            <a:avLst/>
            <a:gdLst/>
            <a:ahLst/>
            <a:cxnLst/>
            <a:rect l="l" t="t" r="r" b="b"/>
            <a:pathLst>
              <a:path w="349884" h="322579">
                <a:moveTo>
                  <a:pt x="349885" y="0"/>
                </a:moveTo>
                <a:lnTo>
                  <a:pt x="0" y="32258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47738" y="5322951"/>
            <a:ext cx="186690" cy="269875"/>
          </a:xfrm>
          <a:custGeom>
            <a:avLst/>
            <a:gdLst/>
            <a:ahLst/>
            <a:cxnLst/>
            <a:rect l="l" t="t" r="r" b="b"/>
            <a:pathLst>
              <a:path w="186690" h="269875">
                <a:moveTo>
                  <a:pt x="0" y="0"/>
                </a:moveTo>
                <a:lnTo>
                  <a:pt x="186562" y="26958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450838" y="5904522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0"/>
                </a:moveTo>
                <a:lnTo>
                  <a:pt x="0" y="34983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149345" y="6108258"/>
            <a:ext cx="292163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1995">
              <a:lnSpc>
                <a:spcPts val="2640"/>
              </a:lnSpc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06692" y="6252124"/>
            <a:ext cx="22923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15544"/>
            <a:ext cx="171831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7870" algn="l"/>
                <a:tab pos="1463675" algn="l"/>
              </a:tabLst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例	题	</a:t>
            </a:r>
            <a:r>
              <a:rPr sz="38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3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6583" y="1397250"/>
            <a:ext cx="7689850" cy="1781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为下面文法写一个语法制导的定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义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，用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的综合属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性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val</a:t>
            </a:r>
            <a:r>
              <a:rPr sz="2400" b="1" i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给 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出下面文法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中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产生的二进制数的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值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。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449580" marR="455295" indent="-437515">
              <a:lnSpc>
                <a:spcPct val="120000"/>
              </a:lnSpc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例如，输入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101.101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val</a:t>
            </a:r>
            <a:r>
              <a:rPr sz="2400" b="1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5.625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（可以修改文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法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）  </a:t>
            </a: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更清楚的办法是将文法改成下面的</a:t>
            </a:r>
            <a:r>
              <a:rPr sz="2400" b="1" spc="5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形</a:t>
            </a:r>
            <a:r>
              <a:rPr sz="2400" b="1" spc="-10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式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6583" y="3592448"/>
            <a:ext cx="1724025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 . </a:t>
            </a:r>
            <a:r>
              <a:rPr sz="24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105410">
              <a:lnSpc>
                <a:spcPct val="120000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L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 B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B  </a:t>
            </a:r>
            <a:r>
              <a:rPr sz="24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2400" b="1" spc="-5" dirty="0">
                <a:solidFill>
                  <a:srgbClr val="3333FF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4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R |</a:t>
            </a:r>
            <a:r>
              <a:rPr sz="2400" b="1" spc="-6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0 |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3215" y="3503803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67703" y="4065523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27800" y="3868801"/>
            <a:ext cx="548640" cy="340360"/>
          </a:xfrm>
          <a:custGeom>
            <a:avLst/>
            <a:gdLst/>
            <a:ahLst/>
            <a:cxnLst/>
            <a:rect l="l" t="t" r="r" b="b"/>
            <a:pathLst>
              <a:path w="548640" h="340360">
                <a:moveTo>
                  <a:pt x="0" y="0"/>
                </a:moveTo>
                <a:lnTo>
                  <a:pt x="548640" y="34023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664455" y="4013707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2955" y="4553457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80911" y="3939921"/>
            <a:ext cx="0" cy="291465"/>
          </a:xfrm>
          <a:custGeom>
            <a:avLst/>
            <a:gdLst/>
            <a:ahLst/>
            <a:cxnLst/>
            <a:rect l="l" t="t" r="r" b="b"/>
            <a:pathLst>
              <a:path h="291464">
                <a:moveTo>
                  <a:pt x="0" y="0"/>
                </a:moveTo>
                <a:lnTo>
                  <a:pt x="0" y="29095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043932" y="461899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07485" y="5078348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04435" y="508380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07485" y="5734303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87616" y="406272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31100" y="461899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06971" y="461899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56400" y="4452239"/>
            <a:ext cx="320040" cy="291465"/>
          </a:xfrm>
          <a:custGeom>
            <a:avLst/>
            <a:gdLst/>
            <a:ahLst/>
            <a:cxnLst/>
            <a:rect l="l" t="t" r="r" b="b"/>
            <a:pathLst>
              <a:path w="320040" h="291464">
                <a:moveTo>
                  <a:pt x="320040" y="0"/>
                </a:moveTo>
                <a:lnTo>
                  <a:pt x="0" y="291084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50632" y="4452239"/>
            <a:ext cx="251460" cy="243840"/>
          </a:xfrm>
          <a:custGeom>
            <a:avLst/>
            <a:gdLst/>
            <a:ahLst/>
            <a:cxnLst/>
            <a:rect l="l" t="t" r="r" b="b"/>
            <a:pathLst>
              <a:path w="251459" h="243839">
                <a:moveTo>
                  <a:pt x="0" y="0"/>
                </a:moveTo>
                <a:lnTo>
                  <a:pt x="251460" y="24333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116569" y="514388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45883" y="514388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58608" y="4923663"/>
            <a:ext cx="342900" cy="291465"/>
          </a:xfrm>
          <a:custGeom>
            <a:avLst/>
            <a:gdLst/>
            <a:ahLst/>
            <a:cxnLst/>
            <a:rect l="l" t="t" r="r" b="b"/>
            <a:pathLst>
              <a:path w="342900" h="291464">
                <a:moveTo>
                  <a:pt x="342900" y="0"/>
                </a:moveTo>
                <a:lnTo>
                  <a:pt x="0" y="291084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16977" y="4923663"/>
            <a:ext cx="320040" cy="266700"/>
          </a:xfrm>
          <a:custGeom>
            <a:avLst/>
            <a:gdLst/>
            <a:ahLst/>
            <a:cxnLst/>
            <a:rect l="l" t="t" r="r" b="b"/>
            <a:pathLst>
              <a:path w="320040" h="266700">
                <a:moveTo>
                  <a:pt x="0" y="0"/>
                </a:moveTo>
                <a:lnTo>
                  <a:pt x="320040" y="26644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116569" y="5799835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255889" y="5513959"/>
            <a:ext cx="0" cy="340360"/>
          </a:xfrm>
          <a:custGeom>
            <a:avLst/>
            <a:gdLst/>
            <a:ahLst/>
            <a:cxnLst/>
            <a:rect l="l" t="t" r="r" b="b"/>
            <a:pathLst>
              <a:path h="340360">
                <a:moveTo>
                  <a:pt x="0" y="0"/>
                </a:moveTo>
                <a:lnTo>
                  <a:pt x="0" y="34030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27727" y="3796410"/>
            <a:ext cx="1280160" cy="437515"/>
          </a:xfrm>
          <a:custGeom>
            <a:avLst/>
            <a:gdLst/>
            <a:ahLst/>
            <a:cxnLst/>
            <a:rect l="l" t="t" r="r" b="b"/>
            <a:pathLst>
              <a:path w="1280160" h="437514">
                <a:moveTo>
                  <a:pt x="1280033" y="0"/>
                </a:moveTo>
                <a:lnTo>
                  <a:pt x="0" y="43726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79086" y="4404486"/>
            <a:ext cx="297180" cy="257175"/>
          </a:xfrm>
          <a:custGeom>
            <a:avLst/>
            <a:gdLst/>
            <a:ahLst/>
            <a:cxnLst/>
            <a:rect l="l" t="t" r="r" b="b"/>
            <a:pathLst>
              <a:path w="297179" h="257175">
                <a:moveTo>
                  <a:pt x="297179" y="0"/>
                </a:moveTo>
                <a:lnTo>
                  <a:pt x="0" y="25692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04866" y="4427728"/>
            <a:ext cx="160020" cy="219075"/>
          </a:xfrm>
          <a:custGeom>
            <a:avLst/>
            <a:gdLst/>
            <a:ahLst/>
            <a:cxnLst/>
            <a:rect l="l" t="t" r="r" b="b"/>
            <a:pathLst>
              <a:path w="160020" h="219075">
                <a:moveTo>
                  <a:pt x="0" y="0"/>
                </a:moveTo>
                <a:lnTo>
                  <a:pt x="160020" y="21856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720846" y="4858130"/>
            <a:ext cx="342900" cy="291465"/>
          </a:xfrm>
          <a:custGeom>
            <a:avLst/>
            <a:gdLst/>
            <a:ahLst/>
            <a:cxnLst/>
            <a:rect l="l" t="t" r="r" b="b"/>
            <a:pathLst>
              <a:path w="342900" h="291464">
                <a:moveTo>
                  <a:pt x="342900" y="0"/>
                </a:moveTo>
                <a:lnTo>
                  <a:pt x="0" y="29108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32783" y="4923663"/>
            <a:ext cx="182880" cy="243840"/>
          </a:xfrm>
          <a:custGeom>
            <a:avLst/>
            <a:gdLst/>
            <a:ahLst/>
            <a:cxnLst/>
            <a:rect l="l" t="t" r="r" b="b"/>
            <a:pathLst>
              <a:path w="182879" h="243839">
                <a:moveTo>
                  <a:pt x="0" y="0"/>
                </a:moveTo>
                <a:lnTo>
                  <a:pt x="182879" y="24333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47694" y="5448427"/>
            <a:ext cx="0" cy="316230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564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1958339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本章内容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868" y="1295037"/>
            <a:ext cx="8271255" cy="5100114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532765" indent="-469900">
              <a:lnSpc>
                <a:spcPct val="100000"/>
              </a:lnSpc>
              <a:spcBef>
                <a:spcPts val="151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532765" algn="l"/>
                <a:tab pos="533400" algn="l"/>
              </a:tabLst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语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义描述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一种形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式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方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法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971550" lvl="1" indent="-438150">
              <a:lnSpc>
                <a:spcPct val="100000"/>
              </a:lnSpc>
              <a:spcBef>
                <a:spcPts val="122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71550" algn="l"/>
                <a:tab pos="972185" algn="l"/>
              </a:tabLst>
            </a:pPr>
            <a:r>
              <a:rPr sz="2400" b="1" spc="-5" dirty="0">
                <a:latin typeface="黑体" panose="02010609060101010101" charset="-122"/>
                <a:cs typeface="黑体" panose="02010609060101010101" charset="-122"/>
              </a:rPr>
              <a:t>语法制导的</a:t>
            </a:r>
            <a:r>
              <a:rPr sz="2400" b="1" dirty="0">
                <a:latin typeface="黑体" panose="02010609060101010101" charset="-122"/>
                <a:cs typeface="黑体" panose="02010609060101010101" charset="-122"/>
              </a:rPr>
              <a:t>定</a:t>
            </a:r>
            <a:r>
              <a:rPr sz="2400" b="1" spc="-5" dirty="0">
                <a:latin typeface="黑体" panose="02010609060101010101" charset="-122"/>
                <a:cs typeface="黑体" panose="02010609060101010101" charset="-122"/>
              </a:rPr>
              <a:t>义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(syntax-directed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definition)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71550">
              <a:lnSpc>
                <a:spcPct val="100000"/>
              </a:lnSpc>
              <a:spcBef>
                <a:spcPts val="575"/>
              </a:spcBef>
              <a:tabLst>
                <a:tab pos="3797300" algn="l"/>
                <a:tab pos="5053330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22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	E.code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=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.code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||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T.code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2400" b="1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400" b="1" i="1" spc="-270" dirty="0"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2400" b="1" i="1" spc="-270" dirty="0">
                <a:latin typeface="Times New Roman" panose="02020603050405020304"/>
                <a:cs typeface="Times New Roman" panose="02020603050405020304"/>
              </a:rPr>
              <a:t>+‟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7155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可读性好，更适于描述规范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  <a:p>
            <a:pPr marL="971550" lvl="1" indent="-438150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71550" algn="l"/>
                <a:tab pos="972185" algn="l"/>
              </a:tabLst>
            </a:pPr>
            <a:r>
              <a:rPr sz="2400" b="1" spc="-5" dirty="0">
                <a:latin typeface="黑体" panose="02010609060101010101" charset="-122"/>
                <a:cs typeface="黑体" panose="02010609060101010101" charset="-122"/>
              </a:rPr>
              <a:t>翻译方</a:t>
            </a:r>
            <a:r>
              <a:rPr sz="2400" b="1" dirty="0">
                <a:latin typeface="黑体" panose="02010609060101010101" charset="-122"/>
                <a:cs typeface="黑体" panose="02010609060101010101" charset="-122"/>
              </a:rPr>
              <a:t>案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(translation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scheme)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71550">
              <a:lnSpc>
                <a:spcPct val="100000"/>
              </a:lnSpc>
              <a:spcBef>
                <a:spcPts val="575"/>
              </a:spcBef>
              <a:tabLst>
                <a:tab pos="3797300" algn="l"/>
                <a:tab pos="5550535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22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print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400" b="1" dirty="0"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2400" b="1" i="1" spc="-27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lang="zh-CN" altLang="en-US" sz="2400" b="1" i="1" spc="-270" dirty="0">
                <a:latin typeface="Times New Roman" panose="02020603050405020304"/>
                <a:cs typeface="Times New Roman" panose="02020603050405020304"/>
              </a:rPr>
              <a:t>”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7155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陈述了实现细节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如语义规则的计算时</a:t>
            </a:r>
            <a:r>
              <a:rPr sz="2400" b="1" spc="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机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532765" indent="-469900">
              <a:lnSpc>
                <a:spcPct val="100000"/>
              </a:lnSpc>
              <a:spcBef>
                <a:spcPts val="128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532765" algn="l"/>
                <a:tab pos="533400" algn="l"/>
              </a:tabLst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语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法</a:t>
            </a:r>
            <a:r>
              <a:rPr sz="2800" b="1" spc="-5" dirty="0">
                <a:latin typeface="黑体" panose="02010609060101010101" charset="-122"/>
                <a:cs typeface="黑体" panose="02010609060101010101" charset="-122"/>
              </a:rPr>
              <a:t>制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导</a:t>
            </a:r>
            <a:r>
              <a:rPr sz="2800" b="1" dirty="0">
                <a:latin typeface="黑体" panose="02010609060101010101" charset="-122"/>
                <a:cs typeface="黑体" panose="02010609060101010101" charset="-122"/>
              </a:rPr>
              <a:t>翻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译的实</a:t>
            </a:r>
            <a:r>
              <a:rPr sz="2800" b="1" dirty="0">
                <a:latin typeface="黑体" panose="02010609060101010101" charset="-122"/>
                <a:cs typeface="黑体" panose="02010609060101010101" charset="-122"/>
              </a:rPr>
              <a:t>现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方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法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971550" lvl="1" indent="-438150">
              <a:lnSpc>
                <a:spcPct val="100000"/>
              </a:lnSpc>
              <a:spcBef>
                <a:spcPts val="121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71550" algn="l"/>
                <a:tab pos="972185" algn="l"/>
              </a:tabLst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自上而下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  <a:p>
            <a:pPr marL="971550" lvl="1" indent="-438150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71550" algn="l"/>
                <a:tab pos="972185" algn="l"/>
              </a:tabLst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自下而上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9345" y="6420103"/>
            <a:ext cx="29216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黑体" panose="02010609060101010101" charset="-122"/>
                <a:cs typeface="黑体" panose="02010609060101010101" charset="-122"/>
              </a:rPr>
              <a:t>张昱：《编译原理和技术》语法制导的翻译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66123" y="6414008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Verdana" panose="020B0604030504040204"/>
                <a:cs typeface="Verdana" panose="020B0604030504040204"/>
              </a:rPr>
              <a:t>2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15544"/>
            <a:ext cx="171831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7870" algn="l"/>
                <a:tab pos="1463675" algn="l"/>
              </a:tabLst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例	题	</a:t>
            </a:r>
            <a:r>
              <a:rPr sz="38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3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6583" y="1397250"/>
            <a:ext cx="7689850" cy="134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为下面文法写一个语法制导的定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义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，用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的综合属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性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val</a:t>
            </a:r>
            <a:r>
              <a:rPr sz="2400" b="1" i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给 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出下面文法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中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产生的二进制数的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值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。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例如，输入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101.101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时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val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5.625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（可以修改文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法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）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1183" y="2714116"/>
            <a:ext cx="1353185" cy="35375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 .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L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7" baseline="-24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202" baseline="-24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L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2400" b="1" spc="-5" dirty="0">
                <a:solidFill>
                  <a:srgbClr val="3333FF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6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spc="-7" baseline="-24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400" baseline="-240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2400" b="1" dirty="0">
                <a:solidFill>
                  <a:srgbClr val="3333FF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0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3721" y="2714116"/>
            <a:ext cx="3823335" cy="35375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S.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val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L.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val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R.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val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S.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val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L.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val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L. 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val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7" baseline="-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val </a:t>
            </a:r>
            <a:r>
              <a:rPr sz="2400" b="1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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2 + 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B.</a:t>
            </a:r>
            <a:r>
              <a:rPr sz="2400" b="1" spc="-7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val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L.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val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B.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val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R. 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val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spc="-7" baseline="-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val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/ 2 + 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B. 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val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b="1" spc="-10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R. 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val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B. 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val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b="1" spc="-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B.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val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0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B.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val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8" y="2320925"/>
            <a:ext cx="9138920" cy="1548130"/>
          </a:xfrm>
          <a:custGeom>
            <a:avLst/>
            <a:gdLst/>
            <a:ahLst/>
            <a:cxnLst/>
            <a:rect l="l" t="t" r="r" b="b"/>
            <a:pathLst>
              <a:path w="9138920" h="1548129">
                <a:moveTo>
                  <a:pt x="9138539" y="0"/>
                </a:moveTo>
                <a:lnTo>
                  <a:pt x="0" y="0"/>
                </a:lnTo>
                <a:lnTo>
                  <a:pt x="0" y="1548130"/>
                </a:lnTo>
                <a:lnTo>
                  <a:pt x="9138539" y="1548130"/>
                </a:lnTo>
                <a:lnTo>
                  <a:pt x="91385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42642" y="4040393"/>
            <a:ext cx="4420870" cy="1811393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144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属性定义</a:t>
            </a:r>
            <a:r>
              <a:rPr sz="2800" b="1" dirty="0"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属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性定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义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481965" indent="-469900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翻</a:t>
            </a:r>
            <a:r>
              <a:rPr sz="2800" b="1" spc="-5" dirty="0">
                <a:latin typeface="黑体" panose="02010609060101010101" charset="-122"/>
                <a:cs typeface="黑体" panose="02010609060101010101" charset="-122"/>
              </a:rPr>
              <a:t>译方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案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481965" indent="-469900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lang="zh-CN" altLang="en-US" sz="2800" b="1" spc="5" dirty="0">
                <a:latin typeface="黑体" panose="02010609060101010101" charset="-122"/>
                <a:cs typeface="黑体" panose="02010609060101010101" charset="-122"/>
              </a:rPr>
              <a:t>递归下降翻译程序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5" dirty="0"/>
              <a:t>自</a:t>
            </a:r>
            <a:r>
              <a:rPr dirty="0"/>
              <a:t>上而下计算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529780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800" i="1" spc="-2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属性定义和</a:t>
            </a:r>
            <a:r>
              <a:rPr sz="3800" spc="-215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800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800" i="1" spc="-1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属性定义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868" y="1295037"/>
            <a:ext cx="8489315" cy="482663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532765" indent="-469900">
              <a:lnSpc>
                <a:spcPct val="100000"/>
              </a:lnSpc>
              <a:spcBef>
                <a:spcPts val="151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532765" algn="l"/>
                <a:tab pos="533400" algn="l"/>
              </a:tabLst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属性</a:t>
            </a:r>
            <a:r>
              <a:rPr sz="2800" b="1" spc="10" dirty="0">
                <a:latin typeface="黑体" panose="02010609060101010101" charset="-122"/>
                <a:cs typeface="黑体" panose="02010609060101010101" charset="-122"/>
              </a:rPr>
              <a:t>定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义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534035">
              <a:lnSpc>
                <a:spcPct val="100000"/>
              </a:lnSpc>
              <a:spcBef>
                <a:spcPts val="1220"/>
              </a:spcBef>
            </a:pP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仅使用综合属性的语法制导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定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义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532765" indent="-469900">
              <a:lnSpc>
                <a:spcPct val="100000"/>
              </a:lnSpc>
              <a:spcBef>
                <a:spcPts val="128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532765" algn="l"/>
                <a:tab pos="533400" algn="l"/>
              </a:tabLst>
            </a:pP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属性</a:t>
            </a:r>
            <a:r>
              <a:rPr sz="2800" b="1" spc="10" dirty="0">
                <a:latin typeface="黑体" panose="02010609060101010101" charset="-122"/>
                <a:cs typeface="黑体" panose="02010609060101010101" charset="-122"/>
              </a:rPr>
              <a:t>定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义</a:t>
            </a:r>
            <a:r>
              <a:rPr sz="2800" b="1" spc="5" dirty="0">
                <a:solidFill>
                  <a:srgbClr val="FF0000"/>
                </a:solidFill>
                <a:latin typeface="楷体" panose="02010609060101010101" charset="-122"/>
                <a:cs typeface="楷体" panose="02010609060101010101" charset="-122"/>
              </a:rPr>
              <a:t>（属</a:t>
            </a:r>
            <a:r>
              <a:rPr sz="2800" b="1" spc="-10" dirty="0">
                <a:solidFill>
                  <a:srgbClr val="FF0000"/>
                </a:solidFill>
                <a:latin typeface="楷体" panose="02010609060101010101" charset="-122"/>
                <a:cs typeface="楷体" panose="02010609060101010101" charset="-122"/>
              </a:rPr>
              <a:t>性</a:t>
            </a:r>
            <a:r>
              <a:rPr sz="2800" b="1" spc="5" dirty="0">
                <a:solidFill>
                  <a:srgbClr val="FF0000"/>
                </a:solidFill>
                <a:latin typeface="楷体" panose="02010609060101010101" charset="-122"/>
                <a:cs typeface="楷体" panose="02010609060101010101" charset="-122"/>
              </a:rPr>
              <a:t>信</a:t>
            </a:r>
            <a:r>
              <a:rPr sz="2800" b="1" spc="-10" dirty="0">
                <a:solidFill>
                  <a:srgbClr val="FF0000"/>
                </a:solidFill>
                <a:latin typeface="楷体" panose="02010609060101010101" charset="-122"/>
                <a:cs typeface="楷体" panose="02010609060101010101" charset="-122"/>
              </a:rPr>
              <a:t>息自</a:t>
            </a:r>
            <a:r>
              <a:rPr sz="2800" b="1" spc="5" dirty="0">
                <a:solidFill>
                  <a:srgbClr val="FF0000"/>
                </a:solidFill>
                <a:latin typeface="楷体" panose="02010609060101010101" charset="-122"/>
                <a:cs typeface="楷体" panose="02010609060101010101" charset="-122"/>
              </a:rPr>
              <a:t>左</a:t>
            </a:r>
            <a:r>
              <a:rPr sz="2800" b="1" spc="-10" dirty="0">
                <a:solidFill>
                  <a:srgbClr val="FF0000"/>
                </a:solidFill>
                <a:latin typeface="楷体" panose="02010609060101010101" charset="-122"/>
                <a:cs typeface="楷体" panose="02010609060101010101" charset="-122"/>
              </a:rPr>
              <a:t>向</a:t>
            </a:r>
            <a:r>
              <a:rPr sz="2800" b="1" spc="5" dirty="0">
                <a:solidFill>
                  <a:srgbClr val="FF0000"/>
                </a:solidFill>
                <a:latin typeface="楷体" panose="02010609060101010101" charset="-122"/>
                <a:cs typeface="楷体" panose="02010609060101010101" charset="-122"/>
              </a:rPr>
              <a:t>右</a:t>
            </a:r>
            <a:r>
              <a:rPr sz="2800" b="1" spc="-10" dirty="0">
                <a:solidFill>
                  <a:srgbClr val="FF0000"/>
                </a:solidFill>
                <a:latin typeface="楷体" panose="02010609060101010101" charset="-122"/>
                <a:cs typeface="楷体" panose="02010609060101010101" charset="-122"/>
              </a:rPr>
              <a:t>流动</a:t>
            </a:r>
            <a:r>
              <a:rPr sz="2800" b="1" spc="-15" dirty="0">
                <a:solidFill>
                  <a:srgbClr val="FF0000"/>
                </a:solidFill>
                <a:latin typeface="楷体" panose="02010609060101010101" charset="-122"/>
                <a:cs typeface="楷体" panose="02010609060101010101" charset="-122"/>
              </a:rPr>
              <a:t>）</a:t>
            </a:r>
            <a:endParaRPr sz="2800">
              <a:latin typeface="楷体" panose="02010609060101010101" charset="-122"/>
              <a:cs typeface="楷体" panose="02010609060101010101" charset="-122"/>
            </a:endParaRPr>
          </a:p>
          <a:p>
            <a:pPr marL="534035" marR="55880">
              <a:lnSpc>
                <a:spcPct val="120000"/>
              </a:lnSpc>
              <a:spcBef>
                <a:spcPts val="635"/>
              </a:spcBef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如果每个产生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式</a:t>
            </a:r>
            <a:r>
              <a:rPr sz="2400" b="1" spc="-615" dirty="0">
                <a:latin typeface="楷体" panose="02010609060101010101" charset="-122"/>
                <a:cs typeface="楷体" panose="02010609060101010101" charset="-122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…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7" baseline="-2400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7" baseline="-2400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…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7" baseline="-24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的每条语义规则计算的 属性是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的综合属性，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或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者是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7" baseline="-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i="1" spc="202" baseline="-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的继承属性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，但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它</a:t>
            </a:r>
            <a:r>
              <a:rPr sz="2400" b="1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仅依赖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：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971550" lvl="1" indent="-438150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71550" algn="l"/>
                <a:tab pos="972185" algn="l"/>
              </a:tabLst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该产生式中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7" baseline="-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i="1" baseline="-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左边符</a:t>
            </a:r>
            <a:r>
              <a:rPr sz="2400" b="1" spc="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号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…,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7" baseline="-2400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的属性；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971550" lvl="1" indent="-438150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71550" algn="l"/>
                <a:tab pos="972185" algn="l"/>
              </a:tabLst>
            </a:pP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的继承属</a:t>
            </a:r>
            <a:r>
              <a:rPr sz="2400" b="1" spc="-10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性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534035">
              <a:lnSpc>
                <a:spcPct val="100000"/>
              </a:lnSpc>
              <a:spcBef>
                <a:spcPts val="1155"/>
              </a:spcBef>
            </a:pPr>
            <a:r>
              <a:rPr sz="2400" b="1" dirty="0">
                <a:solidFill>
                  <a:srgbClr val="3333FF"/>
                </a:solidFill>
                <a:latin typeface="楷体" panose="02010609060101010101" charset="-122"/>
                <a:cs typeface="楷体" panose="02010609060101010101" charset="-122"/>
              </a:rPr>
              <a:t>可以按边分析边翻译的方式计算继承属性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553720" indent="-457835">
              <a:lnSpc>
                <a:spcPct val="100000"/>
              </a:lnSpc>
              <a:spcBef>
                <a:spcPts val="1280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553720" algn="l"/>
                <a:tab pos="554355" algn="l"/>
              </a:tabLst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属性</a:t>
            </a:r>
            <a:r>
              <a:rPr sz="2800" b="1" spc="10" dirty="0">
                <a:latin typeface="黑体" panose="02010609060101010101" charset="-122"/>
                <a:cs typeface="黑体" panose="02010609060101010101" charset="-122"/>
              </a:rPr>
              <a:t>定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义是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属性</a:t>
            </a:r>
            <a:r>
              <a:rPr sz="2800" b="1" dirty="0">
                <a:latin typeface="黑体" panose="02010609060101010101" charset="-122"/>
                <a:cs typeface="黑体" panose="02010609060101010101" charset="-122"/>
              </a:rPr>
              <a:t>定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义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322008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属性定义举例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474978"/>
            <a:ext cx="5374132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变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量类型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声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明的语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法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制导定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义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57312" y="2119312"/>
          <a:ext cx="7086600" cy="4189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/>
                <a:gridCol w="4724400"/>
              </a:tblGrid>
              <a:tr h="545338"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976630" algn="l"/>
                          <a:tab pos="1795145" algn="l"/>
                        </a:tabLst>
                      </a:pPr>
                      <a:r>
                        <a:rPr sz="32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产	生	式</a:t>
                      </a:r>
                      <a:endParaRPr sz="32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07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语 义 规</a:t>
                      </a:r>
                      <a:r>
                        <a:rPr sz="3200" b="1" spc="-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32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则</a:t>
                      </a:r>
                      <a:endParaRPr sz="32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5851"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200" b="1" i="1" dirty="0">
                          <a:latin typeface="Times New Roman" panose="02020603050405020304"/>
                          <a:cs typeface="Times New Roman" panose="02020603050405020304"/>
                        </a:rPr>
                        <a:t>D </a:t>
                      </a:r>
                      <a:r>
                        <a:rPr sz="3200" b="1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32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32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TL</a:t>
                      </a: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3200" b="1" i="1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3200" b="1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32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 </a:t>
                      </a:r>
                      <a:r>
                        <a:rPr sz="32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3200" b="1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3200" b="1" i="1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3200" b="1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3200" b="1" i="1" dirty="0">
                          <a:latin typeface="Times New Roman" panose="02020603050405020304"/>
                          <a:cs typeface="Times New Roman" panose="02020603050405020304"/>
                        </a:rPr>
                        <a:t>type</a:t>
                      </a: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1477"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2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32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32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3200" b="1" dirty="0">
                          <a:latin typeface="Times New Roman" panose="02020603050405020304"/>
                          <a:cs typeface="Times New Roman" panose="02020603050405020304"/>
                        </a:rPr>
                        <a:t>int</a:t>
                      </a: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32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3200" b="1" spc="-5" dirty="0">
                          <a:latin typeface="Times New Roman" panose="02020603050405020304"/>
                          <a:cs typeface="Times New Roman" panose="02020603050405020304"/>
                        </a:rPr>
                        <a:t>. </a:t>
                      </a:r>
                      <a:r>
                        <a:rPr sz="3200" b="1" i="1" dirty="0">
                          <a:latin typeface="Times New Roman" panose="02020603050405020304"/>
                          <a:cs typeface="Times New Roman" panose="02020603050405020304"/>
                        </a:rPr>
                        <a:t>type </a:t>
                      </a:r>
                      <a:r>
                        <a:rPr sz="32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32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3200" b="1" i="1" dirty="0">
                          <a:latin typeface="Times New Roman" panose="02020603050405020304"/>
                          <a:cs typeface="Times New Roman" panose="02020603050405020304"/>
                        </a:rPr>
                        <a:t>integer</a:t>
                      </a: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3001"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2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32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3200" b="1" spc="-15" dirty="0">
                          <a:latin typeface="Times New Roman" panose="02020603050405020304"/>
                          <a:cs typeface="Times New Roman" panose="02020603050405020304"/>
                        </a:rPr>
                        <a:t> real</a:t>
                      </a: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32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3200" b="1" spc="-5" dirty="0">
                          <a:latin typeface="Times New Roman" panose="02020603050405020304"/>
                          <a:cs typeface="Times New Roman" panose="02020603050405020304"/>
                        </a:rPr>
                        <a:t>. </a:t>
                      </a:r>
                      <a:r>
                        <a:rPr sz="3200" b="1" i="1" dirty="0">
                          <a:latin typeface="Times New Roman" panose="02020603050405020304"/>
                          <a:cs typeface="Times New Roman" panose="02020603050405020304"/>
                        </a:rPr>
                        <a:t>type </a:t>
                      </a:r>
                      <a:r>
                        <a:rPr sz="32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32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3200" b="1" i="1" dirty="0">
                          <a:latin typeface="Times New Roman" panose="02020603050405020304"/>
                          <a:cs typeface="Times New Roman" panose="02020603050405020304"/>
                        </a:rPr>
                        <a:t>real</a:t>
                      </a: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30706"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2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32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3200" b="1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3200" b="1" i="1" spc="5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3150" b="1" spc="7" baseline="-25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3200" b="1" spc="5" dirty="0">
                          <a:latin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3200" b="1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3200" b="1" spc="-5" dirty="0">
                          <a:latin typeface="Times New Roman" panose="02020603050405020304"/>
                          <a:cs typeface="Times New Roman" panose="02020603050405020304"/>
                        </a:rPr>
                        <a:t>id</a:t>
                      </a: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3200" b="1" i="1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3150" b="1" baseline="-25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3200" b="1" i="1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32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 </a:t>
                      </a:r>
                      <a:r>
                        <a:rPr sz="32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3200" b="1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32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32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32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3200" b="1" spc="-5" dirty="0">
                          <a:latin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32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addType</a:t>
                      </a:r>
                      <a:r>
                        <a:rPr sz="3200" b="1" spc="-10" dirty="0">
                          <a:latin typeface="Times New Roman" panose="02020603050405020304"/>
                          <a:cs typeface="Times New Roman" panose="02020603050405020304"/>
                        </a:rPr>
                        <a:t>(id.</a:t>
                      </a:r>
                      <a:r>
                        <a:rPr sz="32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entry</a:t>
                      </a:r>
                      <a:r>
                        <a:rPr sz="3200" b="1" spc="-10" dirty="0">
                          <a:latin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3200" b="1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32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32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32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32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3039"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3200" b="1" i="1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3200" b="1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32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3200" b="1" spc="-5" dirty="0">
                          <a:latin typeface="Times New Roman" panose="02020603050405020304"/>
                          <a:cs typeface="Times New Roman" panose="02020603050405020304"/>
                        </a:rPr>
                        <a:t>id</a:t>
                      </a: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32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addType</a:t>
                      </a:r>
                      <a:r>
                        <a:rPr sz="3200" b="1" spc="-10" dirty="0">
                          <a:latin typeface="Times New Roman" panose="02020603050405020304"/>
                          <a:cs typeface="Times New Roman" panose="02020603050405020304"/>
                        </a:rPr>
                        <a:t>(id.</a:t>
                      </a:r>
                      <a:r>
                        <a:rPr sz="32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entry</a:t>
                      </a:r>
                      <a:r>
                        <a:rPr sz="3200" b="1" spc="-10" dirty="0">
                          <a:latin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3200" b="1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32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32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32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32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630491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翻译方案</a:t>
            </a:r>
            <a:r>
              <a:rPr sz="38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—</a:t>
            </a:r>
            <a:r>
              <a:rPr sz="3800" dirty="0" err="1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内嵌传播</a:t>
            </a:r>
            <a:r>
              <a:rPr sz="3800" spc="-15" dirty="0" err="1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800" dirty="0" err="1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动作</a:t>
            </a:r>
            <a:endParaRPr sz="3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20268" y="1295037"/>
            <a:ext cx="7402195" cy="4879340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10"/>
              </a:spcBef>
            </a:pP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例</a:t>
            </a:r>
            <a:r>
              <a:rPr sz="2800" b="1" spc="-7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把有加和减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的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中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缀表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达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式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翻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译成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后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缀表</a:t>
            </a:r>
            <a:r>
              <a:rPr sz="2800" b="1" spc="60" dirty="0">
                <a:latin typeface="楷体" panose="02010609060101010101" charset="-122"/>
                <a:cs typeface="楷体" panose="02010609060101010101" charset="-122"/>
              </a:rPr>
              <a:t>达</a:t>
            </a:r>
            <a:r>
              <a:rPr sz="2800" b="1" spc="-15" dirty="0">
                <a:latin typeface="楷体" panose="02010609060101010101" charset="-122"/>
                <a:cs typeface="楷体" panose="02010609060101010101" charset="-122"/>
              </a:rPr>
              <a:t>式</a:t>
            </a:r>
            <a:endParaRPr sz="2800" dirty="0">
              <a:latin typeface="楷体" panose="02010609060101010101" charset="-122"/>
              <a:cs typeface="楷体" panose="02010609060101010101" charset="-122"/>
            </a:endParaRPr>
          </a:p>
          <a:p>
            <a:pPr marL="476885">
              <a:lnSpc>
                <a:spcPct val="100000"/>
              </a:lnSpc>
              <a:spcBef>
                <a:spcPts val="1220"/>
              </a:spcBef>
            </a:pP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如果输入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是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8+5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则输出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是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+ 2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</a:t>
            </a:r>
            <a:endParaRPr sz="2400" dirty="0">
              <a:latin typeface="Symbol" panose="05050102010706020507"/>
              <a:cs typeface="Symbol" panose="05050102010706020507"/>
            </a:endParaRPr>
          </a:p>
          <a:p>
            <a:pPr marL="508635">
              <a:lnSpc>
                <a:spcPct val="100000"/>
              </a:lnSpc>
              <a:spcBef>
                <a:spcPts val="575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 R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508635">
              <a:lnSpc>
                <a:spcPct val="100000"/>
              </a:lnSpc>
              <a:spcBef>
                <a:spcPts val="575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addop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print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(addop.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lexeme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)}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</a:t>
            </a:r>
            <a:endParaRPr sz="2400" dirty="0">
              <a:latin typeface="Symbol" panose="05050102010706020507"/>
              <a:cs typeface="Symbol" panose="05050102010706020507"/>
            </a:endParaRPr>
          </a:p>
          <a:p>
            <a:pPr marL="508635">
              <a:lnSpc>
                <a:spcPct val="100000"/>
              </a:lnSpc>
              <a:spcBef>
                <a:spcPts val="58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num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print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(num.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val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)}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508635">
              <a:lnSpc>
                <a:spcPct val="100000"/>
              </a:lnSpc>
              <a:spcBef>
                <a:spcPts val="2015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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 R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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num 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print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(8)}</a:t>
            </a:r>
            <a:r>
              <a:rPr sz="2400" b="1" spc="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R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737235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Symbol" panose="05050102010706020507"/>
                <a:cs typeface="Symbol" panose="05050102010706020507"/>
              </a:rPr>
              <a:t>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num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print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(8)}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addop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print</a:t>
            </a:r>
            <a:r>
              <a:rPr sz="2400" b="1" i="1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(+)}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R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737235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Symbol" panose="05050102010706020507"/>
                <a:cs typeface="Symbol" panose="05050102010706020507"/>
              </a:rPr>
              <a:t>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num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print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(8)}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addop num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print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(5)}{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print</a:t>
            </a:r>
            <a:r>
              <a:rPr sz="2400" b="1" i="1" spc="-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(+)}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R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737235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…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print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(8)}{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print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(5)}{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print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(+)}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addop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print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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)}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R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737235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…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print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(8)}{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print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(5)}{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print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(+)}{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print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(2)}{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print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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)}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97781" y="1981200"/>
            <a:ext cx="2339102" cy="26776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E-&gt;E+T|T</a:t>
            </a:r>
            <a:endParaRPr kumimoji="1" lang="en-US" altLang="zh-CN" sz="2800" dirty="0"/>
          </a:p>
          <a:p>
            <a:r>
              <a:rPr kumimoji="1" lang="en-US" altLang="zh-CN" sz="2800" dirty="0"/>
              <a:t>T-&gt;num</a:t>
            </a:r>
            <a:endParaRPr kumimoji="1" lang="en-US" altLang="zh-CN" sz="2800" dirty="0"/>
          </a:p>
          <a:p>
            <a:r>
              <a:rPr kumimoji="1" lang="zh-CN" altLang="en-US" sz="2800" dirty="0"/>
              <a:t>消除左递归后</a:t>
            </a:r>
            <a:endParaRPr kumimoji="1" lang="en-US" altLang="zh-CN" sz="2800" dirty="0"/>
          </a:p>
          <a:p>
            <a:r>
              <a:rPr kumimoji="1" lang="en-US" altLang="zh-CN" sz="2800" dirty="0"/>
              <a:t>E-&gt;TR</a:t>
            </a:r>
            <a:endParaRPr kumimoji="1" lang="en-US" altLang="zh-CN" sz="2800" dirty="0"/>
          </a:p>
          <a:p>
            <a:r>
              <a:rPr kumimoji="1" lang="en-US" altLang="zh-CN" sz="2800" dirty="0"/>
              <a:t>R-&gt;+TR|</a:t>
            </a:r>
            <a:r>
              <a:rPr lang="zh-CN" altLang="en-US" sz="2800" b="1" spc="-5" dirty="0">
                <a:latin typeface="Symbol" panose="05050102010706020507"/>
                <a:cs typeface="Symbol" panose="05050102010706020507"/>
              </a:rPr>
              <a:t> </a:t>
            </a:r>
            <a:endParaRPr lang="en-US" altLang="zh-CN" sz="2800" b="1" spc="-5" dirty="0">
              <a:latin typeface="Symbol" panose="05050102010706020507"/>
              <a:cs typeface="Symbol" panose="05050102010706020507"/>
            </a:endParaRPr>
          </a:p>
          <a:p>
            <a:r>
              <a:rPr kumimoji="1" lang="en-US" altLang="zh-CN" sz="2800" dirty="0"/>
              <a:t>T-&gt;num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3890645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dirty="0" err="1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递归下降翻译程序</a:t>
            </a:r>
            <a:endParaRPr sz="3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174046"/>
            <a:ext cx="7901305" cy="583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1965" marR="5080" indent="-469900">
              <a:lnSpc>
                <a:spcPct val="120000"/>
              </a:lnSpc>
              <a:spcBef>
                <a:spcPts val="95"/>
              </a:spcBef>
            </a:pPr>
            <a:r>
              <a:rPr sz="2800" b="1" spc="5" dirty="0" err="1">
                <a:latin typeface="黑体" panose="02010609060101010101" charset="-122"/>
                <a:cs typeface="黑体" panose="02010609060101010101" charset="-122"/>
              </a:rPr>
              <a:t>方</a:t>
            </a:r>
            <a:r>
              <a:rPr sz="2800" b="1" spc="-10" dirty="0" err="1">
                <a:latin typeface="黑体" panose="02010609060101010101" charset="-122"/>
                <a:cs typeface="黑体" panose="02010609060101010101" charset="-122"/>
              </a:rPr>
              <a:t>法</a:t>
            </a:r>
            <a:r>
              <a:rPr sz="2800" b="1" dirty="0" err="1"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2800" b="1" spc="-5" dirty="0" err="1">
                <a:latin typeface="楷体" panose="02010609060101010101" charset="-122"/>
                <a:cs typeface="楷体" panose="02010609060101010101" charset="-122"/>
              </a:rPr>
              <a:t>将</a:t>
            </a:r>
            <a:r>
              <a:rPr lang="zh-CN" altLang="en-US" sz="2800" b="1" spc="-5" dirty="0">
                <a:latin typeface="楷体" panose="02010609060101010101" charset="-122"/>
                <a:cs typeface="楷体" panose="02010609060101010101" charset="-122"/>
              </a:rPr>
              <a:t>递归下降程序</a:t>
            </a:r>
            <a:r>
              <a:rPr sz="2800" b="1" spc="5" dirty="0" err="1">
                <a:latin typeface="楷体" panose="02010609060101010101" charset="-122"/>
                <a:cs typeface="楷体" panose="02010609060101010101" charset="-122"/>
              </a:rPr>
              <a:t>推</a:t>
            </a:r>
            <a:r>
              <a:rPr sz="2800" b="1" spc="-10" dirty="0" err="1">
                <a:latin typeface="楷体" panose="02010609060101010101" charset="-122"/>
                <a:cs typeface="楷体" panose="02010609060101010101" charset="-122"/>
              </a:rPr>
              <a:t>广</a:t>
            </a:r>
            <a:r>
              <a:rPr sz="2800" b="1" spc="5" dirty="0" err="1">
                <a:latin typeface="楷体" panose="02010609060101010101" charset="-122"/>
                <a:cs typeface="楷体" panose="02010609060101010101" charset="-122"/>
              </a:rPr>
              <a:t>到</a:t>
            </a:r>
            <a:r>
              <a:rPr sz="2800" b="1" spc="-10" dirty="0" err="1">
                <a:latin typeface="楷体" panose="02010609060101010101" charset="-122"/>
                <a:cs typeface="楷体" panose="02010609060101010101" charset="-122"/>
              </a:rPr>
              <a:t>翻译方</a:t>
            </a:r>
            <a:r>
              <a:rPr sz="2800" b="1" spc="5" dirty="0" err="1">
                <a:latin typeface="楷体" panose="02010609060101010101" charset="-122"/>
                <a:cs typeface="楷体" panose="02010609060101010101" charset="-122"/>
              </a:rPr>
              <a:t>案</a:t>
            </a:r>
            <a:r>
              <a:rPr sz="2800" b="1" spc="-15" dirty="0" err="1">
                <a:latin typeface="楷体" panose="02010609060101010101" charset="-122"/>
                <a:cs typeface="楷体" panose="02010609060101010101" charset="-122"/>
              </a:rPr>
              <a:t>的</a:t>
            </a:r>
            <a:r>
              <a:rPr sz="2800" b="1" spc="5" dirty="0" err="1">
                <a:latin typeface="楷体" panose="02010609060101010101" charset="-122"/>
                <a:cs typeface="楷体" panose="02010609060101010101" charset="-122"/>
              </a:rPr>
              <a:t>实现</a:t>
            </a:r>
            <a:r>
              <a:rPr sz="2800" b="1" spc="-5" dirty="0" err="1">
                <a:latin typeface="黑体" panose="02010609060101010101" charset="-122"/>
                <a:cs typeface="黑体" panose="02010609060101010101" charset="-122"/>
              </a:rPr>
              <a:t>（</a:t>
            </a:r>
            <a:r>
              <a:rPr sz="2800" b="1" i="1" spc="-5" dirty="0" err="1">
                <a:latin typeface="Times New Roman" panose="02020603050405020304"/>
                <a:cs typeface="Times New Roman" panose="02020603050405020304"/>
              </a:rPr>
              <a:t>LL</a:t>
            </a:r>
            <a:r>
              <a:rPr sz="2800" b="1" spc="5" dirty="0" err="1">
                <a:latin typeface="楷体" panose="02010609060101010101" charset="-122"/>
                <a:cs typeface="楷体" panose="02010609060101010101" charset="-122"/>
              </a:rPr>
              <a:t>文法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）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zh-CN" altLang="en-US" sz="2400" dirty="0">
                <a:latin typeface="黑体" panose="02010609060101010101" charset="-122"/>
                <a:cs typeface="黑体" panose="02010609060101010101" charset="-122"/>
              </a:rPr>
              <a:t>文法见书</a:t>
            </a:r>
            <a:r>
              <a:rPr lang="en-US" altLang="zh-CN" sz="2400" dirty="0">
                <a:latin typeface="黑体" panose="02010609060101010101" charset="-122"/>
                <a:cs typeface="黑体" panose="02010609060101010101" charset="-122"/>
              </a:rPr>
              <a:t>P178</a:t>
            </a:r>
            <a:endParaRPr lang="en-US" altLang="zh-CN" sz="2400" dirty="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产生式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+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TR</a:t>
            </a:r>
            <a:r>
              <a:rPr sz="2800" b="1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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的分析过程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483235">
              <a:lnSpc>
                <a:spcPct val="100000"/>
              </a:lnSpc>
              <a:spcBef>
                <a:spcPts val="64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void </a:t>
            </a:r>
            <a:r>
              <a:rPr lang="en-US" altLang="zh-CN" sz="2400" b="1" dirty="0" err="1">
                <a:latin typeface="Times New Roman" panose="02020603050405020304"/>
                <a:cs typeface="Times New Roman" panose="02020603050405020304"/>
              </a:rPr>
              <a:t>Parse</a:t>
            </a:r>
            <a:r>
              <a:rPr sz="2400" b="1" i="1" spc="-5" dirty="0" err="1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{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7100" marR="3950970" indent="-6350">
              <a:lnSpc>
                <a:spcPct val="120000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if (lookahead == '+' )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{  </a:t>
            </a:r>
            <a:r>
              <a:rPr lang="en-US" altLang="zh-CN" sz="2400" b="1" spc="-5" dirty="0" err="1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b="1" dirty="0" err="1">
                <a:latin typeface="Times New Roman" panose="02020603050405020304"/>
                <a:cs typeface="Times New Roman" panose="02020603050405020304"/>
              </a:rPr>
              <a:t>atch</a:t>
            </a:r>
            <a:r>
              <a:rPr lang="en-US" altLang="zh-CN" sz="2400" b="1" dirty="0" err="1">
                <a:latin typeface="Times New Roman" panose="02020603050405020304"/>
                <a:cs typeface="Times New Roman" panose="02020603050405020304"/>
              </a:rPr>
              <a:t>Token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( '+' ); </a:t>
            </a:r>
            <a:r>
              <a:rPr lang="en-US" altLang="zh-CN" sz="2400" b="1" dirty="0" err="1">
                <a:latin typeface="Times New Roman" panose="02020603050405020304"/>
                <a:cs typeface="Times New Roman" panose="02020603050405020304"/>
              </a:rPr>
              <a:t>Parse</a:t>
            </a:r>
            <a:r>
              <a:rPr sz="2400" b="1" i="1" spc="-5" dirty="0" err="1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); </a:t>
            </a:r>
            <a:r>
              <a:rPr lang="en-US" sz="2400" b="1" dirty="0" err="1">
                <a:latin typeface="Times New Roman" panose="02020603050405020304"/>
                <a:cs typeface="Times New Roman" panose="02020603050405020304"/>
              </a:rPr>
              <a:t>Parse</a:t>
            </a:r>
            <a:r>
              <a:rPr sz="2400" b="1" i="1" spc="-5" dirty="0" err="1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40435" marR="1054100" indent="-20320">
              <a:lnSpc>
                <a:spcPct val="120000"/>
              </a:lnSpc>
              <a:tabLst>
                <a:tab pos="671322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el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se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loo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ahead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==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|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loo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ahead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==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'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#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	;  else error(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83235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45668" y="1400302"/>
            <a:ext cx="6844665" cy="2734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50"/>
              </a:lnSpc>
              <a:spcBef>
                <a:spcPts val="100"/>
              </a:spcBef>
            </a:pPr>
            <a:r>
              <a:rPr lang="en-US" sz="2400" b="1" spc="-5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spc="-5" dirty="0" err="1">
                <a:latin typeface="Times New Roman" panose="02020603050405020304"/>
                <a:cs typeface="Times New Roman" panose="02020603050405020304"/>
              </a:rPr>
              <a:t>Parse</a:t>
            </a:r>
            <a:r>
              <a:rPr sz="2400" b="1" spc="-5" dirty="0" err="1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lang="en-US" sz="2400" b="1" dirty="0" err="1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1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81965" marR="1370330" indent="-165100">
              <a:lnSpc>
                <a:spcPct val="89000"/>
              </a:lnSpc>
              <a:spcBef>
                <a:spcPts val="175"/>
              </a:spcBef>
            </a:pP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2400" b="1" spc="-5" dirty="0" err="1">
                <a:solidFill>
                  <a:srgbClr val="FF0000"/>
                </a:solidFill>
                <a:latin typeface="楷体" panose="02010609060101010101" charset="-122"/>
                <a:cs typeface="楷体" panose="02010609060101010101" charset="-122"/>
              </a:rPr>
              <a:t>继承属性作为参</a:t>
            </a:r>
            <a:r>
              <a:rPr sz="2400" b="1" dirty="0" err="1">
                <a:solidFill>
                  <a:srgbClr val="FF0000"/>
                </a:solidFill>
                <a:latin typeface="楷体" panose="02010609060101010101" charset="-122"/>
                <a:cs typeface="楷体" panose="02010609060101010101" charset="-122"/>
              </a:rPr>
              <a:t>数</a:t>
            </a:r>
            <a:r>
              <a:rPr sz="2400" b="1" spc="-5" dirty="0" err="1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5" dirty="0" err="1">
                <a:solidFill>
                  <a:srgbClr val="FF0000"/>
                </a:solidFill>
                <a:latin typeface="楷体" panose="02010609060101010101" charset="-122"/>
                <a:cs typeface="楷体" panose="02010609060101010101" charset="-122"/>
              </a:rPr>
              <a:t>综合属性为返回值</a:t>
            </a:r>
            <a:endParaRPr sz="2250" dirty="0">
              <a:latin typeface="Times New Roman" panose="02020603050405020304"/>
              <a:cs typeface="Times New Roman" panose="02020603050405020304"/>
            </a:endParaRPr>
          </a:p>
          <a:p>
            <a:pPr marL="927100" marR="2811145" indent="-445135">
              <a:lnSpc>
                <a:spcPct val="90000"/>
              </a:lnSpc>
              <a:spcBef>
                <a:spcPts val="5"/>
              </a:spcBef>
            </a:pP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if (lookahead == '+' )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lang="en-US" sz="2400" b="1" spc="-5" dirty="0" err="1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b="1" dirty="0" err="1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atch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Token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('+' );</a:t>
            </a:r>
            <a:endParaRPr lang="en-US" sz="2400" b="1" dirty="0">
              <a:solidFill>
                <a:srgbClr val="3333FF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927100" marR="2811145" indent="-445135">
              <a:lnSpc>
                <a:spcPct val="90000"/>
              </a:lnSpc>
              <a:spcBef>
                <a:spcPts val="5"/>
              </a:spcBef>
            </a:pPr>
            <a:r>
              <a:rPr lang="en-US"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   	tv=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ParseT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();</a:t>
            </a:r>
            <a:endParaRPr lang="en-US" sz="2400" b="1" dirty="0">
              <a:solidFill>
                <a:srgbClr val="3333FF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927100" marR="2811145" indent="-445135">
              <a:lnSpc>
                <a:spcPct val="90000"/>
              </a:lnSpc>
              <a:spcBef>
                <a:spcPts val="5"/>
              </a:spcBef>
            </a:pPr>
            <a:r>
              <a:rPr lang="en-US"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	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ri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i+tv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400" b="1" dirty="0">
              <a:solidFill>
                <a:srgbClr val="3333FF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927100" marR="2811145" indent="-445135">
              <a:lnSpc>
                <a:spcPct val="90000"/>
              </a:lnSpc>
              <a:spcBef>
                <a:spcPts val="5"/>
              </a:spcBef>
            </a:pPr>
            <a:r>
              <a:rPr lang="en-US"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	s=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ParseR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ri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81965">
              <a:lnSpc>
                <a:spcPts val="2735"/>
              </a:lnSpc>
              <a:tabLst>
                <a:tab pos="6198870" algn="l"/>
              </a:tabLst>
            </a:pP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else if (lookahead == ')' </a:t>
            </a:r>
            <a:r>
              <a:rPr sz="2400" b="1" spc="-1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|| 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lookahead</a:t>
            </a:r>
            <a:r>
              <a:rPr sz="2400" b="1" spc="-3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==</a:t>
            </a:r>
            <a:r>
              <a:rPr sz="2400" b="1" spc="-1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'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#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')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5060" y="4161050"/>
            <a:ext cx="164655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else error(</a:t>
            </a:r>
            <a:r>
              <a:rPr sz="2400" b="1" spc="-13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);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668" y="4881775"/>
            <a:ext cx="146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05705" y="2057400"/>
            <a:ext cx="3634104" cy="1732280"/>
            <a:chOff x="5479478" y="2436558"/>
            <a:chExt cx="3634104" cy="173228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508116" y="2465196"/>
              <a:ext cx="3576446" cy="16747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493765" y="2450845"/>
              <a:ext cx="3605529" cy="1703705"/>
            </a:xfrm>
            <a:custGeom>
              <a:avLst/>
              <a:gdLst/>
              <a:ahLst/>
              <a:cxnLst/>
              <a:rect l="l" t="t" r="r" b="b"/>
              <a:pathLst>
                <a:path w="3605529" h="1703704">
                  <a:moveTo>
                    <a:pt x="0" y="1703323"/>
                  </a:moveTo>
                  <a:lnTo>
                    <a:pt x="3605022" y="1703323"/>
                  </a:lnTo>
                  <a:lnTo>
                    <a:pt x="3605022" y="0"/>
                  </a:lnTo>
                  <a:lnTo>
                    <a:pt x="0" y="0"/>
                  </a:lnTo>
                  <a:lnTo>
                    <a:pt x="0" y="1703323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4" name="object 2"/>
          <p:cNvSpPr txBox="1"/>
          <p:nvPr/>
        </p:nvSpPr>
        <p:spPr>
          <a:xfrm>
            <a:off x="1115060" y="409447"/>
            <a:ext cx="3890645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1" i="0">
                <a:solidFill>
                  <a:srgbClr val="FFFF00"/>
                </a:solidFill>
                <a:latin typeface="黑体" panose="02010609060101010101" charset="-122"/>
                <a:ea typeface="+mj-ea"/>
                <a:cs typeface="黑体" panose="02010609060101010101" charset="-122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zh-CN" altLang="en-US" sz="3800" kern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递归下降翻译程序</a:t>
            </a:r>
            <a:endParaRPr lang="zh-CN" altLang="en-US" sz="3800" kern="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86431" y="4672770"/>
            <a:ext cx="4639090" cy="12003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消除左递归后，变成</a:t>
            </a:r>
            <a:r>
              <a:rPr kumimoji="1" lang="en-US" altLang="zh-CN" sz="2400" dirty="0"/>
              <a:t>L-</a:t>
            </a:r>
            <a:r>
              <a:rPr kumimoji="1" lang="zh-CN" altLang="en-US" sz="2400" dirty="0"/>
              <a:t>翻译模式</a:t>
            </a:r>
            <a:endParaRPr kumimoji="1" lang="en-US" altLang="zh-CN" sz="2400" dirty="0"/>
          </a:p>
          <a:p>
            <a:r>
              <a:rPr kumimoji="1" lang="en-US" altLang="zh-CN" sz="2400" dirty="0"/>
              <a:t>R-&gt;+T {R1.i:=</a:t>
            </a:r>
            <a:r>
              <a:rPr kumimoji="1" lang="en-US" altLang="zh-CN" sz="2400" dirty="0" err="1"/>
              <a:t>R.i</a:t>
            </a:r>
            <a:r>
              <a:rPr kumimoji="1" lang="en-US" altLang="zh-CN" sz="2400" dirty="0"/>
              <a:t> +</a:t>
            </a:r>
            <a:r>
              <a:rPr kumimoji="1" lang="en-US" altLang="zh-CN" sz="2400" dirty="0" err="1"/>
              <a:t>T.val</a:t>
            </a:r>
            <a:r>
              <a:rPr kumimoji="1" lang="en-US" altLang="zh-CN" sz="2400" dirty="0"/>
              <a:t>} R1 {R.s=R1.s}</a:t>
            </a:r>
            <a:endParaRPr kumimoji="1" lang="en-US" altLang="zh-CN" sz="2400" dirty="0"/>
          </a:p>
          <a:p>
            <a:r>
              <a:rPr kumimoji="1" lang="en-US" altLang="zh-CN" sz="2400" dirty="0"/>
              <a:t>R-&gt;</a:t>
            </a:r>
            <a:r>
              <a:rPr lang="zh-CN" altLang="en-US" sz="2400" b="1" spc="-5" dirty="0">
                <a:latin typeface="Symbol" panose="05050102010706020507"/>
                <a:cs typeface="Symbol" panose="05050102010706020507"/>
              </a:rPr>
              <a:t> </a:t>
            </a:r>
            <a:r>
              <a:rPr kumimoji="1" lang="en-US" altLang="zh-CN" sz="2400" dirty="0"/>
              <a:t> {R.s=</a:t>
            </a:r>
            <a:r>
              <a:rPr kumimoji="1" lang="en-US" altLang="zh-CN" sz="2400" dirty="0" err="1"/>
              <a:t>R.i</a:t>
            </a:r>
            <a:r>
              <a:rPr kumimoji="1" lang="en-US" altLang="zh-CN" sz="2400" dirty="0"/>
              <a:t>}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8" y="2320925"/>
            <a:ext cx="9138920" cy="1548130"/>
          </a:xfrm>
          <a:custGeom>
            <a:avLst/>
            <a:gdLst/>
            <a:ahLst/>
            <a:cxnLst/>
            <a:rect l="l" t="t" r="r" b="b"/>
            <a:pathLst>
              <a:path w="9138920" h="1548129">
                <a:moveTo>
                  <a:pt x="9138539" y="0"/>
                </a:moveTo>
                <a:lnTo>
                  <a:pt x="0" y="0"/>
                </a:lnTo>
                <a:lnTo>
                  <a:pt x="0" y="1548130"/>
                </a:lnTo>
                <a:lnTo>
                  <a:pt x="9138539" y="1548130"/>
                </a:lnTo>
                <a:lnTo>
                  <a:pt x="91385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42642" y="4040393"/>
            <a:ext cx="5701158" cy="1818639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144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综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合属性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计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算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481965" indent="-469900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删</a:t>
            </a:r>
            <a:r>
              <a:rPr sz="2800" b="1" spc="-5" dirty="0">
                <a:latin typeface="黑体" panose="02010609060101010101" charset="-122"/>
                <a:cs typeface="黑体" panose="02010609060101010101" charset="-122"/>
              </a:rPr>
              <a:t>除翻译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方</a:t>
            </a:r>
            <a:r>
              <a:rPr sz="2800" b="1" spc="-5" dirty="0">
                <a:latin typeface="黑体" panose="02010609060101010101" charset="-122"/>
                <a:cs typeface="黑体" panose="02010609060101010101" charset="-122"/>
              </a:rPr>
              <a:t>案中嵌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入</a:t>
            </a:r>
            <a:r>
              <a:rPr sz="2800" b="1" spc="-5" dirty="0">
                <a:latin typeface="黑体" panose="02010609060101010101" charset="-122"/>
                <a:cs typeface="黑体" panose="02010609060101010101" charset="-122"/>
              </a:rPr>
              <a:t>的动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作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481965" indent="-469900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继</a:t>
            </a:r>
            <a:r>
              <a:rPr sz="2800" b="1" spc="-5" dirty="0">
                <a:latin typeface="黑体" panose="02010609060101010101" charset="-122"/>
                <a:cs typeface="黑体" panose="02010609060101010101" charset="-122"/>
              </a:rPr>
              <a:t>承属性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800" b="1" spc="-5" dirty="0">
                <a:latin typeface="黑体" panose="02010609060101010101" charset="-122"/>
                <a:cs typeface="黑体" panose="02010609060101010101" charset="-122"/>
              </a:rPr>
              <a:t>计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算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47314" y="2741422"/>
            <a:ext cx="3848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自下而上</a:t>
            </a:r>
            <a:r>
              <a:rPr spc="5" dirty="0"/>
              <a:t>计</a:t>
            </a:r>
            <a:r>
              <a:rPr spc="-20" dirty="0"/>
              <a:t>算</a:t>
            </a:r>
            <a:endParaRPr spc="-2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46418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i="1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属性的自下而上计算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8588" y="6414008"/>
            <a:ext cx="22097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Verdana" panose="020B0604030504040204"/>
                <a:cs typeface="Verdana" panose="020B0604030504040204"/>
              </a:rPr>
              <a:t>54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0792" y="6107074"/>
            <a:ext cx="1965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9770" algn="l"/>
                <a:tab pos="1579245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栈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sta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te	val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1773" y="3843654"/>
            <a:ext cx="685800" cy="127000"/>
          </a:xfrm>
          <a:custGeom>
            <a:avLst/>
            <a:gdLst/>
            <a:ahLst/>
            <a:cxnLst/>
            <a:rect l="l" t="t" r="r" b="b"/>
            <a:pathLst>
              <a:path w="685800" h="127000">
                <a:moveTo>
                  <a:pt x="634974" y="63500"/>
                </a:moveTo>
                <a:lnTo>
                  <a:pt x="609574" y="127000"/>
                </a:lnTo>
                <a:lnTo>
                  <a:pt x="670534" y="76200"/>
                </a:lnTo>
                <a:lnTo>
                  <a:pt x="634974" y="76200"/>
                </a:lnTo>
                <a:lnTo>
                  <a:pt x="634974" y="63500"/>
                </a:lnTo>
                <a:close/>
              </a:path>
              <a:path w="685800" h="127000">
                <a:moveTo>
                  <a:pt x="629894" y="50800"/>
                </a:moveTo>
                <a:lnTo>
                  <a:pt x="0" y="50800"/>
                </a:lnTo>
                <a:lnTo>
                  <a:pt x="0" y="76200"/>
                </a:lnTo>
                <a:lnTo>
                  <a:pt x="629894" y="76200"/>
                </a:lnTo>
                <a:lnTo>
                  <a:pt x="634974" y="63500"/>
                </a:lnTo>
                <a:lnTo>
                  <a:pt x="629894" y="50800"/>
                </a:lnTo>
                <a:close/>
              </a:path>
              <a:path w="685800" h="127000">
                <a:moveTo>
                  <a:pt x="670534" y="50800"/>
                </a:moveTo>
                <a:lnTo>
                  <a:pt x="634974" y="50800"/>
                </a:lnTo>
                <a:lnTo>
                  <a:pt x="634974" y="76200"/>
                </a:lnTo>
                <a:lnTo>
                  <a:pt x="670534" y="76200"/>
                </a:lnTo>
                <a:lnTo>
                  <a:pt x="685774" y="63500"/>
                </a:lnTo>
                <a:lnTo>
                  <a:pt x="670534" y="50800"/>
                </a:lnTo>
                <a:close/>
              </a:path>
              <a:path w="685800" h="127000">
                <a:moveTo>
                  <a:pt x="609574" y="0"/>
                </a:moveTo>
                <a:lnTo>
                  <a:pt x="634974" y="63500"/>
                </a:lnTo>
                <a:lnTo>
                  <a:pt x="634974" y="50800"/>
                </a:lnTo>
                <a:lnTo>
                  <a:pt x="670534" y="50800"/>
                </a:lnTo>
                <a:lnTo>
                  <a:pt x="609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10792" y="3396742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top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668" y="1295037"/>
            <a:ext cx="7294245" cy="1799589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481965" algn="l"/>
              </a:tabLst>
            </a:pPr>
            <a:r>
              <a:rPr sz="280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边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分析边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计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算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3235">
              <a:lnSpc>
                <a:spcPct val="100000"/>
              </a:lnSpc>
              <a:spcBef>
                <a:spcPts val="1220"/>
              </a:spcBef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LR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分析器的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栈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增加一个域来保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存</a:t>
            </a:r>
            <a:r>
              <a:rPr sz="2400" b="1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综合属性值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3082290">
              <a:lnSpc>
                <a:spcPct val="100000"/>
              </a:lnSpc>
              <a:spcBef>
                <a:spcPts val="2215"/>
              </a:spcBef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若产生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式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i="1" spc="-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→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XYZ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的语义规则是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0673" y="4398771"/>
            <a:ext cx="127000" cy="1219200"/>
          </a:xfrm>
          <a:custGeom>
            <a:avLst/>
            <a:gdLst/>
            <a:ahLst/>
            <a:cxnLst/>
            <a:rect l="l" t="t" r="r" b="b"/>
            <a:pathLst>
              <a:path w="127000" h="1219200">
                <a:moveTo>
                  <a:pt x="63500" y="50800"/>
                </a:moveTo>
                <a:lnTo>
                  <a:pt x="50800" y="55880"/>
                </a:lnTo>
                <a:lnTo>
                  <a:pt x="50800" y="1219187"/>
                </a:lnTo>
                <a:lnTo>
                  <a:pt x="76200" y="1219187"/>
                </a:lnTo>
                <a:lnTo>
                  <a:pt x="76200" y="55880"/>
                </a:lnTo>
                <a:lnTo>
                  <a:pt x="63500" y="50800"/>
                </a:lnTo>
                <a:close/>
              </a:path>
              <a:path w="127000" h="1219200">
                <a:moveTo>
                  <a:pt x="63500" y="0"/>
                </a:moveTo>
                <a:lnTo>
                  <a:pt x="0" y="76200"/>
                </a:lnTo>
                <a:lnTo>
                  <a:pt x="50800" y="55880"/>
                </a:lnTo>
                <a:lnTo>
                  <a:pt x="50800" y="50800"/>
                </a:lnTo>
                <a:lnTo>
                  <a:pt x="105833" y="50800"/>
                </a:lnTo>
                <a:lnTo>
                  <a:pt x="63500" y="0"/>
                </a:lnTo>
                <a:close/>
              </a:path>
              <a:path w="127000" h="1219200">
                <a:moveTo>
                  <a:pt x="105833" y="50800"/>
                </a:moveTo>
                <a:lnTo>
                  <a:pt x="76200" y="50800"/>
                </a:lnTo>
                <a:lnTo>
                  <a:pt x="76200" y="55880"/>
                </a:lnTo>
                <a:lnTo>
                  <a:pt x="127000" y="76200"/>
                </a:lnTo>
                <a:lnTo>
                  <a:pt x="105833" y="50800"/>
                </a:lnTo>
                <a:close/>
              </a:path>
              <a:path w="127000" h="1219200">
                <a:moveTo>
                  <a:pt x="63500" y="50800"/>
                </a:moveTo>
                <a:lnTo>
                  <a:pt x="50800" y="50800"/>
                </a:lnTo>
                <a:lnTo>
                  <a:pt x="50800" y="55880"/>
                </a:lnTo>
                <a:lnTo>
                  <a:pt x="63500" y="50800"/>
                </a:lnTo>
                <a:close/>
              </a:path>
              <a:path w="127000" h="1219200">
                <a:moveTo>
                  <a:pt x="76200" y="50800"/>
                </a:moveTo>
                <a:lnTo>
                  <a:pt x="63500" y="50800"/>
                </a:lnTo>
                <a:lnTo>
                  <a:pt x="76200" y="55880"/>
                </a:lnTo>
                <a:lnTo>
                  <a:pt x="762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715258" y="3069079"/>
            <a:ext cx="3278504" cy="904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94005">
              <a:lnSpc>
                <a:spcPct val="120000"/>
              </a:lnSpc>
              <a:spcBef>
                <a:spcPts val="95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，  那么归约后：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29200" y="4847590"/>
            <a:ext cx="685800" cy="127000"/>
          </a:xfrm>
          <a:custGeom>
            <a:avLst/>
            <a:gdLst/>
            <a:ahLst/>
            <a:cxnLst/>
            <a:rect l="l" t="t" r="r" b="b"/>
            <a:pathLst>
              <a:path w="685800" h="127000">
                <a:moveTo>
                  <a:pt x="635000" y="63500"/>
                </a:moveTo>
                <a:lnTo>
                  <a:pt x="609600" y="127000"/>
                </a:lnTo>
                <a:lnTo>
                  <a:pt x="670560" y="76200"/>
                </a:lnTo>
                <a:lnTo>
                  <a:pt x="635000" y="76200"/>
                </a:lnTo>
                <a:lnTo>
                  <a:pt x="635000" y="63500"/>
                </a:lnTo>
                <a:close/>
              </a:path>
              <a:path w="685800" h="127000">
                <a:moveTo>
                  <a:pt x="629920" y="50800"/>
                </a:moveTo>
                <a:lnTo>
                  <a:pt x="0" y="50800"/>
                </a:lnTo>
                <a:lnTo>
                  <a:pt x="0" y="76200"/>
                </a:lnTo>
                <a:lnTo>
                  <a:pt x="629920" y="76200"/>
                </a:lnTo>
                <a:lnTo>
                  <a:pt x="635000" y="63500"/>
                </a:lnTo>
                <a:lnTo>
                  <a:pt x="629920" y="50800"/>
                </a:lnTo>
                <a:close/>
              </a:path>
              <a:path w="685800" h="127000">
                <a:moveTo>
                  <a:pt x="670560" y="50800"/>
                </a:moveTo>
                <a:lnTo>
                  <a:pt x="635000" y="50800"/>
                </a:lnTo>
                <a:lnTo>
                  <a:pt x="635000" y="76200"/>
                </a:lnTo>
                <a:lnTo>
                  <a:pt x="670560" y="76200"/>
                </a:lnTo>
                <a:lnTo>
                  <a:pt x="685800" y="63500"/>
                </a:lnTo>
                <a:lnTo>
                  <a:pt x="670560" y="50800"/>
                </a:lnTo>
                <a:close/>
              </a:path>
              <a:path w="685800" h="127000">
                <a:moveTo>
                  <a:pt x="609600" y="0"/>
                </a:moveTo>
                <a:lnTo>
                  <a:pt x="635000" y="63500"/>
                </a:lnTo>
                <a:lnTo>
                  <a:pt x="635000" y="50800"/>
                </a:lnTo>
                <a:lnTo>
                  <a:pt x="670560" y="5080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374647" y="3054667"/>
          <a:ext cx="6365875" cy="28138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/>
                <a:gridCol w="685800"/>
                <a:gridCol w="914400"/>
                <a:gridCol w="2320925"/>
                <a:gridCol w="685800"/>
                <a:gridCol w="914400"/>
                <a:gridCol w="425450"/>
              </a:tblGrid>
              <a:tr h="563626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3333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 hMerge="1">
                  <a:tcPr marL="0" marR="0" marT="0" marB="0"/>
                </a:tc>
                <a:tc rowSpan="2" hMerge="1">
                  <a:tcPr marL="0" marR="0" marT="0" marB="0"/>
                </a:tc>
                <a:tc rowSpan="2" hMerge="1">
                  <a:tcPr marL="0" marR="0" marT="0" marB="0"/>
                </a:tc>
              </a:tr>
              <a:tr h="566674">
                <a:tc vMerge="1"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3333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r>
                        <a:rPr sz="2800" b="1" spc="-1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 gridSpan="4"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</a:tr>
              <a:tr h="556450">
                <a:tc vMerge="1"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3333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90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3333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3333FF"/>
                      </a:solidFill>
                      <a:prstDash val="solid"/>
                    </a:lnB>
                  </a:tcPr>
                </a:tc>
              </a:tr>
              <a:tr h="545528">
                <a:tc vMerge="1"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3333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3333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800" b="1" spc="-1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3333FF"/>
                      </a:solidFill>
                      <a:prstDash val="solid"/>
                    </a:lnB>
                  </a:tcPr>
                </a:tc>
                <a:tc vMerge="1">
                  <a:tcPr marL="0" marR="0" marT="290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3333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3333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800" b="1" spc="-1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3333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3333FF"/>
                      </a:solidFill>
                      <a:prstDash val="solid"/>
                    </a:lnB>
                  </a:tcPr>
                </a:tc>
              </a:tr>
              <a:tr h="5815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3333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577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3333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3333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3333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3333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3333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3333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340741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自下而上的翻译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474978"/>
            <a:ext cx="7532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8345" algn="l"/>
              </a:tabLst>
            </a:pP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例	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简单计算器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的语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法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制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导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定义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改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成栈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操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作</a:t>
            </a:r>
            <a:r>
              <a:rPr sz="2800" b="1" spc="60" dirty="0">
                <a:latin typeface="楷体" panose="02010609060101010101" charset="-122"/>
                <a:cs typeface="楷体" panose="02010609060101010101" charset="-122"/>
              </a:rPr>
              <a:t>代</a:t>
            </a:r>
            <a:r>
              <a:rPr sz="2800" b="1" spc="-15" dirty="0">
                <a:latin typeface="楷体" panose="02010609060101010101" charset="-122"/>
                <a:cs typeface="楷体" panose="02010609060101010101" charset="-122"/>
              </a:rPr>
              <a:t>码</a:t>
            </a:r>
            <a:endParaRPr sz="2800">
              <a:latin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31226" y="2550604"/>
          <a:ext cx="1600200" cy="2819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914400"/>
              </a:tblGrid>
              <a:tr h="5636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4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r>
                        <a:rPr sz="2800" b="1" spc="-1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6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800" b="1" spc="-1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4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83564" y="3339591"/>
            <a:ext cx="685800" cy="127000"/>
          </a:xfrm>
          <a:custGeom>
            <a:avLst/>
            <a:gdLst/>
            <a:ahLst/>
            <a:cxnLst/>
            <a:rect l="l" t="t" r="r" b="b"/>
            <a:pathLst>
              <a:path w="685800" h="127000">
                <a:moveTo>
                  <a:pt x="634949" y="63500"/>
                </a:moveTo>
                <a:lnTo>
                  <a:pt x="609549" y="127000"/>
                </a:lnTo>
                <a:lnTo>
                  <a:pt x="670509" y="76200"/>
                </a:lnTo>
                <a:lnTo>
                  <a:pt x="634949" y="76200"/>
                </a:lnTo>
                <a:lnTo>
                  <a:pt x="634949" y="63500"/>
                </a:lnTo>
                <a:close/>
              </a:path>
              <a:path w="685800" h="127000">
                <a:moveTo>
                  <a:pt x="629869" y="50800"/>
                </a:moveTo>
                <a:lnTo>
                  <a:pt x="0" y="50800"/>
                </a:lnTo>
                <a:lnTo>
                  <a:pt x="0" y="76200"/>
                </a:lnTo>
                <a:lnTo>
                  <a:pt x="629869" y="76200"/>
                </a:lnTo>
                <a:lnTo>
                  <a:pt x="634949" y="63500"/>
                </a:lnTo>
                <a:lnTo>
                  <a:pt x="629869" y="50800"/>
                </a:lnTo>
                <a:close/>
              </a:path>
              <a:path w="685800" h="127000">
                <a:moveTo>
                  <a:pt x="670509" y="50800"/>
                </a:moveTo>
                <a:lnTo>
                  <a:pt x="634949" y="50800"/>
                </a:lnTo>
                <a:lnTo>
                  <a:pt x="634949" y="76200"/>
                </a:lnTo>
                <a:lnTo>
                  <a:pt x="670509" y="76200"/>
                </a:lnTo>
                <a:lnTo>
                  <a:pt x="685749" y="63500"/>
                </a:lnTo>
                <a:lnTo>
                  <a:pt x="670509" y="50800"/>
                </a:lnTo>
                <a:close/>
              </a:path>
              <a:path w="685800" h="127000">
                <a:moveTo>
                  <a:pt x="609549" y="0"/>
                </a:moveTo>
                <a:lnTo>
                  <a:pt x="634949" y="63500"/>
                </a:lnTo>
                <a:lnTo>
                  <a:pt x="634949" y="50800"/>
                </a:lnTo>
                <a:lnTo>
                  <a:pt x="670509" y="50800"/>
                </a:lnTo>
                <a:lnTo>
                  <a:pt x="6095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2406" y="2892678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top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2464" y="3894709"/>
            <a:ext cx="127000" cy="1219200"/>
          </a:xfrm>
          <a:custGeom>
            <a:avLst/>
            <a:gdLst/>
            <a:ahLst/>
            <a:cxnLst/>
            <a:rect l="l" t="t" r="r" b="b"/>
            <a:pathLst>
              <a:path w="127000" h="1219200">
                <a:moveTo>
                  <a:pt x="63500" y="50800"/>
                </a:moveTo>
                <a:lnTo>
                  <a:pt x="50800" y="55880"/>
                </a:lnTo>
                <a:lnTo>
                  <a:pt x="50800" y="1219200"/>
                </a:lnTo>
                <a:lnTo>
                  <a:pt x="76200" y="1219200"/>
                </a:lnTo>
                <a:lnTo>
                  <a:pt x="76200" y="55880"/>
                </a:lnTo>
                <a:lnTo>
                  <a:pt x="63500" y="50800"/>
                </a:lnTo>
                <a:close/>
              </a:path>
              <a:path w="127000" h="1219200">
                <a:moveTo>
                  <a:pt x="63500" y="0"/>
                </a:moveTo>
                <a:lnTo>
                  <a:pt x="0" y="76200"/>
                </a:lnTo>
                <a:lnTo>
                  <a:pt x="50800" y="55880"/>
                </a:lnTo>
                <a:lnTo>
                  <a:pt x="50800" y="50800"/>
                </a:lnTo>
                <a:lnTo>
                  <a:pt x="105833" y="50800"/>
                </a:lnTo>
                <a:lnTo>
                  <a:pt x="63500" y="0"/>
                </a:lnTo>
                <a:close/>
              </a:path>
              <a:path w="127000" h="1219200">
                <a:moveTo>
                  <a:pt x="105833" y="50800"/>
                </a:moveTo>
                <a:lnTo>
                  <a:pt x="76200" y="50800"/>
                </a:lnTo>
                <a:lnTo>
                  <a:pt x="76200" y="55880"/>
                </a:lnTo>
                <a:lnTo>
                  <a:pt x="127000" y="76200"/>
                </a:lnTo>
                <a:lnTo>
                  <a:pt x="105833" y="50800"/>
                </a:lnTo>
                <a:close/>
              </a:path>
              <a:path w="127000" h="1219200">
                <a:moveTo>
                  <a:pt x="63500" y="50800"/>
                </a:moveTo>
                <a:lnTo>
                  <a:pt x="50800" y="50800"/>
                </a:lnTo>
                <a:lnTo>
                  <a:pt x="50800" y="55880"/>
                </a:lnTo>
                <a:lnTo>
                  <a:pt x="63500" y="50800"/>
                </a:lnTo>
                <a:close/>
              </a:path>
              <a:path w="127000" h="1219200">
                <a:moveTo>
                  <a:pt x="76200" y="50800"/>
                </a:moveTo>
                <a:lnTo>
                  <a:pt x="63500" y="50800"/>
                </a:lnTo>
                <a:lnTo>
                  <a:pt x="76200" y="55880"/>
                </a:lnTo>
                <a:lnTo>
                  <a:pt x="762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42779" y="1975167"/>
          <a:ext cx="5579110" cy="3887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3547110"/>
              </a:tblGrid>
              <a:tr h="484378">
                <a:tc>
                  <a:txBody>
                    <a:bodyPr/>
                    <a:lstStyle/>
                    <a:p>
                      <a:pPr marL="4051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产 生</a:t>
                      </a:r>
                      <a:r>
                        <a:rPr sz="2400" b="1" spc="-3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式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02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语 义 规</a:t>
                      </a:r>
                      <a:r>
                        <a:rPr sz="2400" b="1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则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504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L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i="1" spc="-10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print</a:t>
                      </a:r>
                      <a:r>
                        <a:rPr sz="24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7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r>
                        <a:rPr sz="2400" b="1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val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.val</a:t>
                      </a:r>
                      <a:r>
                        <a:rPr sz="24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40" dirty="0"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r>
                        <a:rPr sz="2400" b="1" i="1" spc="-40" dirty="0">
                          <a:latin typeface="Times New Roman" panose="02020603050405020304"/>
                          <a:cs typeface="Times New Roman" panose="02020603050405020304"/>
                        </a:rPr>
                        <a:t>T.val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8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val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4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45" dirty="0">
                          <a:latin typeface="Times New Roman" panose="02020603050405020304"/>
                          <a:cs typeface="Times New Roman" panose="02020603050405020304"/>
                        </a:rPr>
                        <a:t>T.val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8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 </a:t>
                      </a:r>
                      <a:r>
                        <a:rPr sz="2400" b="1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 </a:t>
                      </a:r>
                      <a:r>
                        <a:rPr sz="2400" b="1" dirty="0">
                          <a:latin typeface="Symbol" panose="05050102010706020507"/>
                          <a:cs typeface="Symbol" panose="05050102010706020507"/>
                        </a:rPr>
                        <a:t></a:t>
                      </a:r>
                      <a:r>
                        <a:rPr sz="2400" b="1" spc="-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spc="-45" dirty="0">
                          <a:latin typeface="Times New Roman" panose="02020603050405020304"/>
                          <a:cs typeface="Times New Roman" panose="02020603050405020304"/>
                        </a:rPr>
                        <a:t>T.val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 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val </a:t>
                      </a:r>
                      <a:r>
                        <a:rPr sz="2400" b="1" dirty="0">
                          <a:latin typeface="Symbol" panose="05050102010706020507"/>
                          <a:cs typeface="Symbol" panose="05050102010706020507"/>
                        </a:rPr>
                        <a:t>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65" dirty="0">
                          <a:latin typeface="Times New Roman" panose="02020603050405020304"/>
                          <a:cs typeface="Times New Roman" panose="02020603050405020304"/>
                        </a:rPr>
                        <a:t>F.val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7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45" dirty="0">
                          <a:latin typeface="Times New Roman" panose="02020603050405020304"/>
                          <a:cs typeface="Times New Roman" panose="02020603050405020304"/>
                        </a:rPr>
                        <a:t>T.val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400" b="1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65" dirty="0">
                          <a:latin typeface="Times New Roman" panose="02020603050405020304"/>
                          <a:cs typeface="Times New Roman" panose="02020603050405020304"/>
                        </a:rPr>
                        <a:t>F.val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 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65" dirty="0">
                          <a:latin typeface="Times New Roman" panose="02020603050405020304"/>
                          <a:cs typeface="Times New Roman" panose="02020603050405020304"/>
                        </a:rPr>
                        <a:t>F.val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400" b="1" spc="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E.val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6912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F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digit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65" dirty="0">
                          <a:latin typeface="Times New Roman" panose="02020603050405020304"/>
                          <a:cs typeface="Times New Roman" panose="02020603050405020304"/>
                        </a:rPr>
                        <a:t>F.va</a:t>
                      </a:r>
                      <a:r>
                        <a:rPr sz="2400" b="1" spc="-65" dirty="0">
                          <a:latin typeface="Times New Roman" panose="02020603050405020304"/>
                          <a:cs typeface="Times New Roman" panose="02020603050405020304"/>
                        </a:rPr>
                        <a:t>l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400" b="1" spc="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digit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.lexval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83564" y="5423028"/>
            <a:ext cx="5588635" cy="589905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1720"/>
              </a:spcBef>
              <a:tabLst>
                <a:tab pos="988060" algn="l"/>
                <a:tab pos="1867535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栈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state	</a:t>
            </a:r>
            <a:r>
              <a:rPr sz="2400" b="1" i="1" dirty="0" err="1">
                <a:latin typeface="Times New Roman" panose="02020603050405020304"/>
                <a:cs typeface="Times New Roman" panose="02020603050405020304"/>
              </a:rPr>
              <a:t>val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8" y="2320925"/>
            <a:ext cx="9138920" cy="1548130"/>
          </a:xfrm>
          <a:custGeom>
            <a:avLst/>
            <a:gdLst/>
            <a:ahLst/>
            <a:cxnLst/>
            <a:rect l="l" t="t" r="r" b="b"/>
            <a:pathLst>
              <a:path w="9138920" h="1548129">
                <a:moveTo>
                  <a:pt x="9138539" y="0"/>
                </a:moveTo>
                <a:lnTo>
                  <a:pt x="0" y="0"/>
                </a:lnTo>
                <a:lnTo>
                  <a:pt x="0" y="1548130"/>
                </a:lnTo>
                <a:lnTo>
                  <a:pt x="9138539" y="1548130"/>
                </a:lnTo>
                <a:lnTo>
                  <a:pt x="91385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42642" y="4040393"/>
            <a:ext cx="6310758" cy="1818639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144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定义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481965" indent="-469900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综</a:t>
            </a:r>
            <a:r>
              <a:rPr sz="2800" b="1" spc="-5" dirty="0">
                <a:latin typeface="黑体" panose="02010609060101010101" charset="-122"/>
                <a:cs typeface="黑体" panose="02010609060101010101" charset="-122"/>
              </a:rPr>
              <a:t>合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属</a:t>
            </a:r>
            <a:r>
              <a:rPr sz="2800" b="1" spc="-5" dirty="0">
                <a:latin typeface="黑体" panose="02010609060101010101" charset="-122"/>
                <a:cs typeface="黑体" panose="02010609060101010101" charset="-122"/>
              </a:rPr>
              <a:t>性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2800" b="1" spc="-5" dirty="0">
                <a:latin typeface="黑体" panose="02010609060101010101" charset="-122"/>
                <a:cs typeface="黑体" panose="02010609060101010101" charset="-122"/>
              </a:rPr>
              <a:t>继承属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性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481965" indent="-469900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属</a:t>
            </a:r>
            <a:r>
              <a:rPr sz="2800" b="1" spc="-5" dirty="0">
                <a:latin typeface="黑体" panose="02010609060101010101" charset="-122"/>
                <a:cs typeface="黑体" panose="02010609060101010101" charset="-122"/>
              </a:rPr>
              <a:t>性依赖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图</a:t>
            </a:r>
            <a:r>
              <a:rPr sz="2800" b="1" spc="-5" dirty="0">
                <a:latin typeface="黑体" panose="02010609060101010101" charset="-122"/>
                <a:cs typeface="黑体" panose="02010609060101010101" charset="-122"/>
              </a:rPr>
              <a:t>与属性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800" b="1" spc="-5" dirty="0">
                <a:latin typeface="黑体" panose="02010609060101010101" charset="-122"/>
                <a:cs typeface="黑体" panose="02010609060101010101" charset="-122"/>
              </a:rPr>
              <a:t>计算次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序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92807" y="2741422"/>
            <a:ext cx="4353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语法制导的</a:t>
            </a:r>
            <a:r>
              <a:rPr spc="-15" dirty="0"/>
              <a:t>定</a:t>
            </a:r>
            <a:r>
              <a:rPr spc="-20" dirty="0"/>
              <a:t>义</a:t>
            </a:r>
            <a:endParaRPr spc="-2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340741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自下而上的翻译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474978"/>
            <a:ext cx="7532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8345" algn="l"/>
              </a:tabLst>
            </a:pP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例	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简单计算器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的语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法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制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导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定义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改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成栈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操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作</a:t>
            </a:r>
            <a:r>
              <a:rPr sz="2800" b="1" spc="60" dirty="0">
                <a:latin typeface="楷体" panose="02010609060101010101" charset="-122"/>
                <a:cs typeface="楷体" panose="02010609060101010101" charset="-122"/>
              </a:rPr>
              <a:t>代</a:t>
            </a:r>
            <a:r>
              <a:rPr sz="2800" b="1" spc="-15" dirty="0">
                <a:latin typeface="楷体" panose="02010609060101010101" charset="-122"/>
                <a:cs typeface="楷体" panose="02010609060101010101" charset="-122"/>
              </a:rPr>
              <a:t>码</a:t>
            </a:r>
            <a:endParaRPr sz="2800">
              <a:latin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31226" y="2550604"/>
          <a:ext cx="1600200" cy="2819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914400"/>
              </a:tblGrid>
              <a:tr h="5636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4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r>
                        <a:rPr sz="2800" b="1" spc="-1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6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800" b="1" spc="-1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4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62406" y="5602935"/>
            <a:ext cx="1965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9770" algn="l"/>
                <a:tab pos="1579245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栈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sta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te	val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3564" y="3339591"/>
            <a:ext cx="685800" cy="127000"/>
          </a:xfrm>
          <a:custGeom>
            <a:avLst/>
            <a:gdLst/>
            <a:ahLst/>
            <a:cxnLst/>
            <a:rect l="l" t="t" r="r" b="b"/>
            <a:pathLst>
              <a:path w="685800" h="127000">
                <a:moveTo>
                  <a:pt x="634949" y="63500"/>
                </a:moveTo>
                <a:lnTo>
                  <a:pt x="609549" y="127000"/>
                </a:lnTo>
                <a:lnTo>
                  <a:pt x="670509" y="76200"/>
                </a:lnTo>
                <a:lnTo>
                  <a:pt x="634949" y="76200"/>
                </a:lnTo>
                <a:lnTo>
                  <a:pt x="634949" y="63500"/>
                </a:lnTo>
                <a:close/>
              </a:path>
              <a:path w="685800" h="127000">
                <a:moveTo>
                  <a:pt x="629869" y="50800"/>
                </a:moveTo>
                <a:lnTo>
                  <a:pt x="0" y="50800"/>
                </a:lnTo>
                <a:lnTo>
                  <a:pt x="0" y="76200"/>
                </a:lnTo>
                <a:lnTo>
                  <a:pt x="629869" y="76200"/>
                </a:lnTo>
                <a:lnTo>
                  <a:pt x="634949" y="63500"/>
                </a:lnTo>
                <a:lnTo>
                  <a:pt x="629869" y="50800"/>
                </a:lnTo>
                <a:close/>
              </a:path>
              <a:path w="685800" h="127000">
                <a:moveTo>
                  <a:pt x="670509" y="50800"/>
                </a:moveTo>
                <a:lnTo>
                  <a:pt x="634949" y="50800"/>
                </a:lnTo>
                <a:lnTo>
                  <a:pt x="634949" y="76200"/>
                </a:lnTo>
                <a:lnTo>
                  <a:pt x="670509" y="76200"/>
                </a:lnTo>
                <a:lnTo>
                  <a:pt x="685749" y="63500"/>
                </a:lnTo>
                <a:lnTo>
                  <a:pt x="670509" y="50800"/>
                </a:lnTo>
                <a:close/>
              </a:path>
              <a:path w="685800" h="127000">
                <a:moveTo>
                  <a:pt x="609549" y="0"/>
                </a:moveTo>
                <a:lnTo>
                  <a:pt x="634949" y="63500"/>
                </a:lnTo>
                <a:lnTo>
                  <a:pt x="634949" y="50800"/>
                </a:lnTo>
                <a:lnTo>
                  <a:pt x="670509" y="50800"/>
                </a:lnTo>
                <a:lnTo>
                  <a:pt x="6095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62406" y="2892678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top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2464" y="3894709"/>
            <a:ext cx="127000" cy="1219200"/>
          </a:xfrm>
          <a:custGeom>
            <a:avLst/>
            <a:gdLst/>
            <a:ahLst/>
            <a:cxnLst/>
            <a:rect l="l" t="t" r="r" b="b"/>
            <a:pathLst>
              <a:path w="127000" h="1219200">
                <a:moveTo>
                  <a:pt x="63500" y="50800"/>
                </a:moveTo>
                <a:lnTo>
                  <a:pt x="50800" y="55880"/>
                </a:lnTo>
                <a:lnTo>
                  <a:pt x="50800" y="1219200"/>
                </a:lnTo>
                <a:lnTo>
                  <a:pt x="76200" y="1219200"/>
                </a:lnTo>
                <a:lnTo>
                  <a:pt x="76200" y="55880"/>
                </a:lnTo>
                <a:lnTo>
                  <a:pt x="63500" y="50800"/>
                </a:lnTo>
                <a:close/>
              </a:path>
              <a:path w="127000" h="1219200">
                <a:moveTo>
                  <a:pt x="63500" y="0"/>
                </a:moveTo>
                <a:lnTo>
                  <a:pt x="0" y="76200"/>
                </a:lnTo>
                <a:lnTo>
                  <a:pt x="50800" y="55880"/>
                </a:lnTo>
                <a:lnTo>
                  <a:pt x="50800" y="50800"/>
                </a:lnTo>
                <a:lnTo>
                  <a:pt x="105833" y="50800"/>
                </a:lnTo>
                <a:lnTo>
                  <a:pt x="63500" y="0"/>
                </a:lnTo>
                <a:close/>
              </a:path>
              <a:path w="127000" h="1219200">
                <a:moveTo>
                  <a:pt x="105833" y="50800"/>
                </a:moveTo>
                <a:lnTo>
                  <a:pt x="76200" y="50800"/>
                </a:lnTo>
                <a:lnTo>
                  <a:pt x="76200" y="55880"/>
                </a:lnTo>
                <a:lnTo>
                  <a:pt x="127000" y="76200"/>
                </a:lnTo>
                <a:lnTo>
                  <a:pt x="105833" y="50800"/>
                </a:lnTo>
                <a:close/>
              </a:path>
              <a:path w="127000" h="1219200">
                <a:moveTo>
                  <a:pt x="63500" y="50800"/>
                </a:moveTo>
                <a:lnTo>
                  <a:pt x="50800" y="50800"/>
                </a:lnTo>
                <a:lnTo>
                  <a:pt x="50800" y="55880"/>
                </a:lnTo>
                <a:lnTo>
                  <a:pt x="63500" y="50800"/>
                </a:lnTo>
                <a:close/>
              </a:path>
              <a:path w="127000" h="1219200">
                <a:moveTo>
                  <a:pt x="76200" y="50800"/>
                </a:moveTo>
                <a:lnTo>
                  <a:pt x="63500" y="50800"/>
                </a:lnTo>
                <a:lnTo>
                  <a:pt x="76200" y="55880"/>
                </a:lnTo>
                <a:lnTo>
                  <a:pt x="762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442779" y="1975167"/>
          <a:ext cx="5506720" cy="3887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3474720"/>
              </a:tblGrid>
              <a:tr h="484378">
                <a:tc>
                  <a:txBody>
                    <a:bodyPr/>
                    <a:lstStyle/>
                    <a:p>
                      <a:pPr marL="4051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产 生</a:t>
                      </a:r>
                      <a:r>
                        <a:rPr sz="2400" b="1" spc="-3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式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45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代 码</a:t>
                      </a: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段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504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L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i="1" spc="-10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print</a:t>
                      </a:r>
                      <a:r>
                        <a:rPr sz="24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7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r>
                        <a:rPr sz="2400" b="1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val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.val</a:t>
                      </a:r>
                      <a:r>
                        <a:rPr sz="24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40" dirty="0"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r>
                        <a:rPr sz="2400" b="1" i="1" spc="-40" dirty="0">
                          <a:latin typeface="Times New Roman" panose="02020603050405020304"/>
                          <a:cs typeface="Times New Roman" panose="02020603050405020304"/>
                        </a:rPr>
                        <a:t>T.val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8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val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4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45" dirty="0">
                          <a:latin typeface="Times New Roman" panose="02020603050405020304"/>
                          <a:cs typeface="Times New Roman" panose="02020603050405020304"/>
                        </a:rPr>
                        <a:t>T.val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8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 </a:t>
                      </a:r>
                      <a:r>
                        <a:rPr sz="2400" b="1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 </a:t>
                      </a:r>
                      <a:r>
                        <a:rPr sz="2400" b="1" dirty="0">
                          <a:latin typeface="Symbol" panose="05050102010706020507"/>
                          <a:cs typeface="Symbol" panose="05050102010706020507"/>
                        </a:rPr>
                        <a:t></a:t>
                      </a:r>
                      <a:r>
                        <a:rPr sz="2400" b="1" spc="-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spc="-45" dirty="0">
                          <a:latin typeface="Times New Roman" panose="02020603050405020304"/>
                          <a:cs typeface="Times New Roman" panose="02020603050405020304"/>
                        </a:rPr>
                        <a:t>T.val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 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val </a:t>
                      </a:r>
                      <a:r>
                        <a:rPr sz="2400" b="1" dirty="0">
                          <a:latin typeface="Symbol" panose="05050102010706020507"/>
                          <a:cs typeface="Symbol" panose="05050102010706020507"/>
                        </a:rPr>
                        <a:t>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65" dirty="0">
                          <a:latin typeface="Times New Roman" panose="02020603050405020304"/>
                          <a:cs typeface="Times New Roman" panose="02020603050405020304"/>
                        </a:rPr>
                        <a:t>F.val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7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45" dirty="0">
                          <a:latin typeface="Times New Roman" panose="02020603050405020304"/>
                          <a:cs typeface="Times New Roman" panose="02020603050405020304"/>
                        </a:rPr>
                        <a:t>T.val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400" b="1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65" dirty="0">
                          <a:latin typeface="Times New Roman" panose="02020603050405020304"/>
                          <a:cs typeface="Times New Roman" panose="02020603050405020304"/>
                        </a:rPr>
                        <a:t>F.val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 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65" dirty="0">
                          <a:latin typeface="Times New Roman" panose="02020603050405020304"/>
                          <a:cs typeface="Times New Roman" panose="02020603050405020304"/>
                        </a:rPr>
                        <a:t>F.val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400" b="1" spc="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E.val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6912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F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digit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65" dirty="0">
                          <a:latin typeface="Times New Roman" panose="02020603050405020304"/>
                          <a:cs typeface="Times New Roman" panose="02020603050405020304"/>
                        </a:rPr>
                        <a:t>F.va</a:t>
                      </a:r>
                      <a:r>
                        <a:rPr sz="2400" b="1" spc="-65" dirty="0">
                          <a:latin typeface="Times New Roman" panose="02020603050405020304"/>
                          <a:cs typeface="Times New Roman" panose="02020603050405020304"/>
                        </a:rPr>
                        <a:t>l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400" b="1" spc="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digit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.lexval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340741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自下而上的翻译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474978"/>
            <a:ext cx="7532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8345" algn="l"/>
              </a:tabLst>
            </a:pP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例	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简单计算器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的语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法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制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导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定义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改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成栈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操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作</a:t>
            </a:r>
            <a:r>
              <a:rPr sz="2800" b="1" spc="60" dirty="0">
                <a:latin typeface="楷体" panose="02010609060101010101" charset="-122"/>
                <a:cs typeface="楷体" panose="02010609060101010101" charset="-122"/>
              </a:rPr>
              <a:t>代</a:t>
            </a:r>
            <a:r>
              <a:rPr sz="2800" b="1" spc="-15" dirty="0">
                <a:latin typeface="楷体" panose="02010609060101010101" charset="-122"/>
                <a:cs typeface="楷体" panose="02010609060101010101" charset="-122"/>
              </a:rPr>
              <a:t>码</a:t>
            </a:r>
            <a:endParaRPr sz="2800">
              <a:latin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31226" y="2550604"/>
          <a:ext cx="1600200" cy="2819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914400"/>
              </a:tblGrid>
              <a:tr h="5636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4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r>
                        <a:rPr sz="2800" b="1" spc="-1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6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800" b="1" spc="-1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4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83564" y="3339591"/>
            <a:ext cx="685800" cy="127000"/>
          </a:xfrm>
          <a:custGeom>
            <a:avLst/>
            <a:gdLst/>
            <a:ahLst/>
            <a:cxnLst/>
            <a:rect l="l" t="t" r="r" b="b"/>
            <a:pathLst>
              <a:path w="685800" h="127000">
                <a:moveTo>
                  <a:pt x="634949" y="63500"/>
                </a:moveTo>
                <a:lnTo>
                  <a:pt x="609549" y="127000"/>
                </a:lnTo>
                <a:lnTo>
                  <a:pt x="670509" y="76200"/>
                </a:lnTo>
                <a:lnTo>
                  <a:pt x="634949" y="76200"/>
                </a:lnTo>
                <a:lnTo>
                  <a:pt x="634949" y="63500"/>
                </a:lnTo>
                <a:close/>
              </a:path>
              <a:path w="685800" h="127000">
                <a:moveTo>
                  <a:pt x="629869" y="50800"/>
                </a:moveTo>
                <a:lnTo>
                  <a:pt x="0" y="50800"/>
                </a:lnTo>
                <a:lnTo>
                  <a:pt x="0" y="76200"/>
                </a:lnTo>
                <a:lnTo>
                  <a:pt x="629869" y="76200"/>
                </a:lnTo>
                <a:lnTo>
                  <a:pt x="634949" y="63500"/>
                </a:lnTo>
                <a:lnTo>
                  <a:pt x="629869" y="50800"/>
                </a:lnTo>
                <a:close/>
              </a:path>
              <a:path w="685800" h="127000">
                <a:moveTo>
                  <a:pt x="670509" y="50800"/>
                </a:moveTo>
                <a:lnTo>
                  <a:pt x="634949" y="50800"/>
                </a:lnTo>
                <a:lnTo>
                  <a:pt x="634949" y="76200"/>
                </a:lnTo>
                <a:lnTo>
                  <a:pt x="670509" y="76200"/>
                </a:lnTo>
                <a:lnTo>
                  <a:pt x="685749" y="63500"/>
                </a:lnTo>
                <a:lnTo>
                  <a:pt x="670509" y="50800"/>
                </a:lnTo>
                <a:close/>
              </a:path>
              <a:path w="685800" h="127000">
                <a:moveTo>
                  <a:pt x="609549" y="0"/>
                </a:moveTo>
                <a:lnTo>
                  <a:pt x="634949" y="63500"/>
                </a:lnTo>
                <a:lnTo>
                  <a:pt x="634949" y="50800"/>
                </a:lnTo>
                <a:lnTo>
                  <a:pt x="670509" y="50800"/>
                </a:lnTo>
                <a:lnTo>
                  <a:pt x="6095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2406" y="2892678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top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2464" y="3894709"/>
            <a:ext cx="127000" cy="1219200"/>
          </a:xfrm>
          <a:custGeom>
            <a:avLst/>
            <a:gdLst/>
            <a:ahLst/>
            <a:cxnLst/>
            <a:rect l="l" t="t" r="r" b="b"/>
            <a:pathLst>
              <a:path w="127000" h="1219200">
                <a:moveTo>
                  <a:pt x="63500" y="50800"/>
                </a:moveTo>
                <a:lnTo>
                  <a:pt x="50800" y="55880"/>
                </a:lnTo>
                <a:lnTo>
                  <a:pt x="50800" y="1219200"/>
                </a:lnTo>
                <a:lnTo>
                  <a:pt x="76200" y="1219200"/>
                </a:lnTo>
                <a:lnTo>
                  <a:pt x="76200" y="55880"/>
                </a:lnTo>
                <a:lnTo>
                  <a:pt x="63500" y="50800"/>
                </a:lnTo>
                <a:close/>
              </a:path>
              <a:path w="127000" h="1219200">
                <a:moveTo>
                  <a:pt x="63500" y="0"/>
                </a:moveTo>
                <a:lnTo>
                  <a:pt x="0" y="76200"/>
                </a:lnTo>
                <a:lnTo>
                  <a:pt x="50800" y="55880"/>
                </a:lnTo>
                <a:lnTo>
                  <a:pt x="50800" y="50800"/>
                </a:lnTo>
                <a:lnTo>
                  <a:pt x="105833" y="50800"/>
                </a:lnTo>
                <a:lnTo>
                  <a:pt x="63500" y="0"/>
                </a:lnTo>
                <a:close/>
              </a:path>
              <a:path w="127000" h="1219200">
                <a:moveTo>
                  <a:pt x="105833" y="50800"/>
                </a:moveTo>
                <a:lnTo>
                  <a:pt x="76200" y="50800"/>
                </a:lnTo>
                <a:lnTo>
                  <a:pt x="76200" y="55880"/>
                </a:lnTo>
                <a:lnTo>
                  <a:pt x="127000" y="76200"/>
                </a:lnTo>
                <a:lnTo>
                  <a:pt x="105833" y="50800"/>
                </a:lnTo>
                <a:close/>
              </a:path>
              <a:path w="127000" h="1219200">
                <a:moveTo>
                  <a:pt x="63500" y="50800"/>
                </a:moveTo>
                <a:lnTo>
                  <a:pt x="50800" y="50800"/>
                </a:lnTo>
                <a:lnTo>
                  <a:pt x="50800" y="55880"/>
                </a:lnTo>
                <a:lnTo>
                  <a:pt x="63500" y="50800"/>
                </a:lnTo>
                <a:close/>
              </a:path>
              <a:path w="127000" h="1219200">
                <a:moveTo>
                  <a:pt x="76200" y="50800"/>
                </a:moveTo>
                <a:lnTo>
                  <a:pt x="63500" y="50800"/>
                </a:lnTo>
                <a:lnTo>
                  <a:pt x="76200" y="55880"/>
                </a:lnTo>
                <a:lnTo>
                  <a:pt x="762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42779" y="1975167"/>
          <a:ext cx="5579110" cy="3887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2760"/>
                <a:gridCol w="3816350"/>
              </a:tblGrid>
              <a:tr h="484378"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产 生</a:t>
                      </a:r>
                      <a:r>
                        <a:rPr sz="2400" b="1" spc="-4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式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代 码</a:t>
                      </a:r>
                      <a:r>
                        <a:rPr sz="2400" b="1" spc="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段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504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L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i="1" spc="-1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print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1]</a:t>
                      </a:r>
                      <a:r>
                        <a:rPr sz="2400" b="1" spc="-5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7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r>
                        <a:rPr sz="2400" b="1" spc="-6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val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.val</a:t>
                      </a:r>
                      <a:r>
                        <a:rPr sz="24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40" dirty="0"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r>
                        <a:rPr sz="2400" b="1" i="1" spc="-40" dirty="0">
                          <a:latin typeface="Times New Roman" panose="02020603050405020304"/>
                          <a:cs typeface="Times New Roman" panose="02020603050405020304"/>
                        </a:rPr>
                        <a:t>T.val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8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val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45" dirty="0">
                          <a:latin typeface="Times New Roman" panose="02020603050405020304"/>
                          <a:cs typeface="Times New Roman" panose="02020603050405020304"/>
                        </a:rPr>
                        <a:t>T.val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8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 </a:t>
                      </a:r>
                      <a:r>
                        <a:rPr sz="2400" b="1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 </a:t>
                      </a:r>
                      <a:r>
                        <a:rPr sz="2400" b="1" dirty="0">
                          <a:latin typeface="Symbol" panose="05050102010706020507"/>
                          <a:cs typeface="Symbol" panose="05050102010706020507"/>
                        </a:rPr>
                        <a:t></a:t>
                      </a:r>
                      <a:r>
                        <a:rPr sz="2400" b="1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spc="-45" dirty="0">
                          <a:latin typeface="Times New Roman" panose="02020603050405020304"/>
                          <a:cs typeface="Times New Roman" panose="02020603050405020304"/>
                        </a:rPr>
                        <a:t>T.val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 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val </a:t>
                      </a:r>
                      <a:r>
                        <a:rPr sz="2400" b="1" dirty="0">
                          <a:latin typeface="Symbol" panose="05050102010706020507"/>
                          <a:cs typeface="Symbol" panose="05050102010706020507"/>
                        </a:rPr>
                        <a:t>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65" dirty="0">
                          <a:latin typeface="Times New Roman" panose="02020603050405020304"/>
                          <a:cs typeface="Times New Roman" panose="02020603050405020304"/>
                        </a:rPr>
                        <a:t>F.val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7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45" dirty="0">
                          <a:latin typeface="Times New Roman" panose="02020603050405020304"/>
                          <a:cs typeface="Times New Roman" panose="02020603050405020304"/>
                        </a:rPr>
                        <a:t>T.val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400" b="1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65" dirty="0">
                          <a:latin typeface="Times New Roman" panose="02020603050405020304"/>
                          <a:cs typeface="Times New Roman" panose="02020603050405020304"/>
                        </a:rPr>
                        <a:t>F.val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65" dirty="0">
                          <a:latin typeface="Times New Roman" panose="02020603050405020304"/>
                          <a:cs typeface="Times New Roman" panose="02020603050405020304"/>
                        </a:rPr>
                        <a:t>F.val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400" b="1" spc="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E.val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6912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F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digit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65" dirty="0">
                          <a:latin typeface="Times New Roman" panose="02020603050405020304"/>
                          <a:cs typeface="Times New Roman" panose="02020603050405020304"/>
                        </a:rPr>
                        <a:t>F.va</a:t>
                      </a:r>
                      <a:r>
                        <a:rPr sz="2400" b="1" spc="-65" dirty="0">
                          <a:latin typeface="Times New Roman" panose="02020603050405020304"/>
                          <a:cs typeface="Times New Roman" panose="02020603050405020304"/>
                        </a:rPr>
                        <a:t>l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400" b="1" spc="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digit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.lexval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450086" y="5636123"/>
            <a:ext cx="60261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sta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9433" y="5636123"/>
            <a:ext cx="39814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val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406" y="5645797"/>
            <a:ext cx="330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栈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370" y="6147815"/>
            <a:ext cx="724662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dirty="0" err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注：栈顶位置指示器</a:t>
            </a:r>
            <a:r>
              <a:rPr sz="1800" b="1" spc="-5" dirty="0" err="1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top</a:t>
            </a:r>
            <a:r>
              <a:rPr sz="1800" b="1" dirty="0" err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的修改由原来的分析程序在语义动作执行后去做</a:t>
            </a:r>
            <a:endParaRPr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340741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自下而上的翻译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474978"/>
            <a:ext cx="7532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8345" algn="l"/>
              </a:tabLst>
            </a:pP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例	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简单计算器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的语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法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制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导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定义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改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成栈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操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作</a:t>
            </a:r>
            <a:r>
              <a:rPr sz="2800" b="1" spc="60" dirty="0">
                <a:latin typeface="楷体" panose="02010609060101010101" charset="-122"/>
                <a:cs typeface="楷体" panose="02010609060101010101" charset="-122"/>
              </a:rPr>
              <a:t>代</a:t>
            </a:r>
            <a:r>
              <a:rPr sz="2800" b="1" spc="-15" dirty="0">
                <a:latin typeface="楷体" panose="02010609060101010101" charset="-122"/>
                <a:cs typeface="楷体" panose="02010609060101010101" charset="-122"/>
              </a:rPr>
              <a:t>码</a:t>
            </a:r>
            <a:endParaRPr sz="2800">
              <a:latin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31226" y="2550604"/>
          <a:ext cx="1600200" cy="2819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914400"/>
              </a:tblGrid>
              <a:tr h="5636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4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r>
                        <a:rPr sz="2800" b="1" spc="-1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6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800" b="1" spc="-1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4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83564" y="3339591"/>
            <a:ext cx="685800" cy="127000"/>
          </a:xfrm>
          <a:custGeom>
            <a:avLst/>
            <a:gdLst/>
            <a:ahLst/>
            <a:cxnLst/>
            <a:rect l="l" t="t" r="r" b="b"/>
            <a:pathLst>
              <a:path w="685800" h="127000">
                <a:moveTo>
                  <a:pt x="634949" y="63500"/>
                </a:moveTo>
                <a:lnTo>
                  <a:pt x="609549" y="127000"/>
                </a:lnTo>
                <a:lnTo>
                  <a:pt x="670509" y="76200"/>
                </a:lnTo>
                <a:lnTo>
                  <a:pt x="634949" y="76200"/>
                </a:lnTo>
                <a:lnTo>
                  <a:pt x="634949" y="63500"/>
                </a:lnTo>
                <a:close/>
              </a:path>
              <a:path w="685800" h="127000">
                <a:moveTo>
                  <a:pt x="629869" y="50800"/>
                </a:moveTo>
                <a:lnTo>
                  <a:pt x="0" y="50800"/>
                </a:lnTo>
                <a:lnTo>
                  <a:pt x="0" y="76200"/>
                </a:lnTo>
                <a:lnTo>
                  <a:pt x="629869" y="76200"/>
                </a:lnTo>
                <a:lnTo>
                  <a:pt x="634949" y="63500"/>
                </a:lnTo>
                <a:lnTo>
                  <a:pt x="629869" y="50800"/>
                </a:lnTo>
                <a:close/>
              </a:path>
              <a:path w="685800" h="127000">
                <a:moveTo>
                  <a:pt x="670509" y="50800"/>
                </a:moveTo>
                <a:lnTo>
                  <a:pt x="634949" y="50800"/>
                </a:lnTo>
                <a:lnTo>
                  <a:pt x="634949" y="76200"/>
                </a:lnTo>
                <a:lnTo>
                  <a:pt x="670509" y="76200"/>
                </a:lnTo>
                <a:lnTo>
                  <a:pt x="685749" y="63500"/>
                </a:lnTo>
                <a:lnTo>
                  <a:pt x="670509" y="50800"/>
                </a:lnTo>
                <a:close/>
              </a:path>
              <a:path w="685800" h="127000">
                <a:moveTo>
                  <a:pt x="609549" y="0"/>
                </a:moveTo>
                <a:lnTo>
                  <a:pt x="634949" y="63500"/>
                </a:lnTo>
                <a:lnTo>
                  <a:pt x="634949" y="50800"/>
                </a:lnTo>
                <a:lnTo>
                  <a:pt x="670509" y="50800"/>
                </a:lnTo>
                <a:lnTo>
                  <a:pt x="6095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2406" y="2892678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top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2464" y="3894709"/>
            <a:ext cx="127000" cy="1219200"/>
          </a:xfrm>
          <a:custGeom>
            <a:avLst/>
            <a:gdLst/>
            <a:ahLst/>
            <a:cxnLst/>
            <a:rect l="l" t="t" r="r" b="b"/>
            <a:pathLst>
              <a:path w="127000" h="1219200">
                <a:moveTo>
                  <a:pt x="63500" y="50800"/>
                </a:moveTo>
                <a:lnTo>
                  <a:pt x="50800" y="55880"/>
                </a:lnTo>
                <a:lnTo>
                  <a:pt x="50800" y="1219200"/>
                </a:lnTo>
                <a:lnTo>
                  <a:pt x="76200" y="1219200"/>
                </a:lnTo>
                <a:lnTo>
                  <a:pt x="76200" y="55880"/>
                </a:lnTo>
                <a:lnTo>
                  <a:pt x="63500" y="50800"/>
                </a:lnTo>
                <a:close/>
              </a:path>
              <a:path w="127000" h="1219200">
                <a:moveTo>
                  <a:pt x="63500" y="0"/>
                </a:moveTo>
                <a:lnTo>
                  <a:pt x="0" y="76200"/>
                </a:lnTo>
                <a:lnTo>
                  <a:pt x="50800" y="55880"/>
                </a:lnTo>
                <a:lnTo>
                  <a:pt x="50800" y="50800"/>
                </a:lnTo>
                <a:lnTo>
                  <a:pt x="105833" y="50800"/>
                </a:lnTo>
                <a:lnTo>
                  <a:pt x="63500" y="0"/>
                </a:lnTo>
                <a:close/>
              </a:path>
              <a:path w="127000" h="1219200">
                <a:moveTo>
                  <a:pt x="105833" y="50800"/>
                </a:moveTo>
                <a:lnTo>
                  <a:pt x="76200" y="50800"/>
                </a:lnTo>
                <a:lnTo>
                  <a:pt x="76200" y="55880"/>
                </a:lnTo>
                <a:lnTo>
                  <a:pt x="127000" y="76200"/>
                </a:lnTo>
                <a:lnTo>
                  <a:pt x="105833" y="50800"/>
                </a:lnTo>
                <a:close/>
              </a:path>
              <a:path w="127000" h="1219200">
                <a:moveTo>
                  <a:pt x="63500" y="50800"/>
                </a:moveTo>
                <a:lnTo>
                  <a:pt x="50800" y="50800"/>
                </a:lnTo>
                <a:lnTo>
                  <a:pt x="50800" y="55880"/>
                </a:lnTo>
                <a:lnTo>
                  <a:pt x="63500" y="50800"/>
                </a:lnTo>
                <a:close/>
              </a:path>
              <a:path w="127000" h="1219200">
                <a:moveTo>
                  <a:pt x="76200" y="50800"/>
                </a:moveTo>
                <a:lnTo>
                  <a:pt x="63500" y="50800"/>
                </a:lnTo>
                <a:lnTo>
                  <a:pt x="76200" y="55880"/>
                </a:lnTo>
                <a:lnTo>
                  <a:pt x="762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42779" y="1975167"/>
          <a:ext cx="5579110" cy="3887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2760"/>
                <a:gridCol w="3816350"/>
              </a:tblGrid>
              <a:tr h="484378"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产 生</a:t>
                      </a:r>
                      <a:r>
                        <a:rPr sz="2400" b="1" spc="-4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式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代 码</a:t>
                      </a:r>
                      <a:r>
                        <a:rPr sz="2400" b="1" spc="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段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504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L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i="1" spc="-1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print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1]</a:t>
                      </a:r>
                      <a:r>
                        <a:rPr sz="2400" b="1" spc="-5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);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7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r>
                        <a:rPr sz="2400" b="1" spc="-6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2] = 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2]</a:t>
                      </a:r>
                      <a:r>
                        <a:rPr sz="2000" b="1" spc="-114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r>
                        <a:rPr sz="2000" b="1" i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000" b="1" i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]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8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val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45" dirty="0">
                          <a:latin typeface="Times New Roman" panose="02020603050405020304"/>
                          <a:cs typeface="Times New Roman" panose="02020603050405020304"/>
                        </a:rPr>
                        <a:t>T.val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8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 </a:t>
                      </a:r>
                      <a:r>
                        <a:rPr sz="2400" b="1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 </a:t>
                      </a:r>
                      <a:r>
                        <a:rPr sz="2400" b="1" dirty="0">
                          <a:latin typeface="Symbol" panose="05050102010706020507"/>
                          <a:cs typeface="Symbol" panose="05050102010706020507"/>
                        </a:rPr>
                        <a:t></a:t>
                      </a:r>
                      <a:r>
                        <a:rPr sz="2400" b="1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spc="-45" dirty="0">
                          <a:latin typeface="Times New Roman" panose="02020603050405020304"/>
                          <a:cs typeface="Times New Roman" panose="02020603050405020304"/>
                        </a:rPr>
                        <a:t>T.val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 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val </a:t>
                      </a:r>
                      <a:r>
                        <a:rPr sz="2400" b="1" dirty="0">
                          <a:latin typeface="Symbol" panose="05050102010706020507"/>
                          <a:cs typeface="Symbol" panose="05050102010706020507"/>
                        </a:rPr>
                        <a:t>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65" dirty="0">
                          <a:latin typeface="Times New Roman" panose="02020603050405020304"/>
                          <a:cs typeface="Times New Roman" panose="02020603050405020304"/>
                        </a:rPr>
                        <a:t>F.val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7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45" dirty="0">
                          <a:latin typeface="Times New Roman" panose="02020603050405020304"/>
                          <a:cs typeface="Times New Roman" panose="02020603050405020304"/>
                        </a:rPr>
                        <a:t>T.val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400" b="1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65" dirty="0">
                          <a:latin typeface="Times New Roman" panose="02020603050405020304"/>
                          <a:cs typeface="Times New Roman" panose="02020603050405020304"/>
                        </a:rPr>
                        <a:t>F.val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65" dirty="0">
                          <a:latin typeface="Times New Roman" panose="02020603050405020304"/>
                          <a:cs typeface="Times New Roman" panose="02020603050405020304"/>
                        </a:rPr>
                        <a:t>F.val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400" b="1" spc="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E.val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6912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F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digit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65" dirty="0">
                          <a:latin typeface="Times New Roman" panose="02020603050405020304"/>
                          <a:cs typeface="Times New Roman" panose="02020603050405020304"/>
                        </a:rPr>
                        <a:t>F.va</a:t>
                      </a:r>
                      <a:r>
                        <a:rPr sz="2400" b="1" spc="-65" dirty="0">
                          <a:latin typeface="Times New Roman" panose="02020603050405020304"/>
                          <a:cs typeface="Times New Roman" panose="02020603050405020304"/>
                        </a:rPr>
                        <a:t>l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400" b="1" spc="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digit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.lexval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450086" y="5636123"/>
            <a:ext cx="60261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sta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9433" y="5636123"/>
            <a:ext cx="39814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val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406" y="5645797"/>
            <a:ext cx="330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栈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370" y="6147815"/>
            <a:ext cx="724662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dirty="0" err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注：栈顶位置指示器</a:t>
            </a:r>
            <a:r>
              <a:rPr sz="1800" b="1" spc="-5" dirty="0" err="1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top</a:t>
            </a:r>
            <a:r>
              <a:rPr sz="1800" b="1" dirty="0" err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的修改由原来的分析程序在语义动作执行后去做</a:t>
            </a:r>
            <a:endParaRPr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340741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自下而上的翻译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474978"/>
            <a:ext cx="7532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8345" algn="l"/>
              </a:tabLst>
            </a:pP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例	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简单计算器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的语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法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制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导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定义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改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成栈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操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作</a:t>
            </a:r>
            <a:r>
              <a:rPr sz="2800" b="1" spc="60" dirty="0">
                <a:latin typeface="楷体" panose="02010609060101010101" charset="-122"/>
                <a:cs typeface="楷体" panose="02010609060101010101" charset="-122"/>
              </a:rPr>
              <a:t>代</a:t>
            </a:r>
            <a:r>
              <a:rPr sz="2800" b="1" spc="-15" dirty="0">
                <a:latin typeface="楷体" panose="02010609060101010101" charset="-122"/>
                <a:cs typeface="楷体" panose="02010609060101010101" charset="-122"/>
              </a:rPr>
              <a:t>码</a:t>
            </a:r>
            <a:endParaRPr sz="2800">
              <a:latin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31226" y="2550604"/>
          <a:ext cx="1600200" cy="2819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914400"/>
              </a:tblGrid>
              <a:tr h="5636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4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r>
                        <a:rPr sz="2800" b="1" spc="-1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6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800" b="1" spc="-1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4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83564" y="3339591"/>
            <a:ext cx="685800" cy="127000"/>
          </a:xfrm>
          <a:custGeom>
            <a:avLst/>
            <a:gdLst/>
            <a:ahLst/>
            <a:cxnLst/>
            <a:rect l="l" t="t" r="r" b="b"/>
            <a:pathLst>
              <a:path w="685800" h="127000">
                <a:moveTo>
                  <a:pt x="634949" y="63500"/>
                </a:moveTo>
                <a:lnTo>
                  <a:pt x="609549" y="127000"/>
                </a:lnTo>
                <a:lnTo>
                  <a:pt x="670509" y="76200"/>
                </a:lnTo>
                <a:lnTo>
                  <a:pt x="634949" y="76200"/>
                </a:lnTo>
                <a:lnTo>
                  <a:pt x="634949" y="63500"/>
                </a:lnTo>
                <a:close/>
              </a:path>
              <a:path w="685800" h="127000">
                <a:moveTo>
                  <a:pt x="629869" y="50800"/>
                </a:moveTo>
                <a:lnTo>
                  <a:pt x="0" y="50800"/>
                </a:lnTo>
                <a:lnTo>
                  <a:pt x="0" y="76200"/>
                </a:lnTo>
                <a:lnTo>
                  <a:pt x="629869" y="76200"/>
                </a:lnTo>
                <a:lnTo>
                  <a:pt x="634949" y="63500"/>
                </a:lnTo>
                <a:lnTo>
                  <a:pt x="629869" y="50800"/>
                </a:lnTo>
                <a:close/>
              </a:path>
              <a:path w="685800" h="127000">
                <a:moveTo>
                  <a:pt x="670509" y="50800"/>
                </a:moveTo>
                <a:lnTo>
                  <a:pt x="634949" y="50800"/>
                </a:lnTo>
                <a:lnTo>
                  <a:pt x="634949" y="76200"/>
                </a:lnTo>
                <a:lnTo>
                  <a:pt x="670509" y="76200"/>
                </a:lnTo>
                <a:lnTo>
                  <a:pt x="685749" y="63500"/>
                </a:lnTo>
                <a:lnTo>
                  <a:pt x="670509" y="50800"/>
                </a:lnTo>
                <a:close/>
              </a:path>
              <a:path w="685800" h="127000">
                <a:moveTo>
                  <a:pt x="609549" y="0"/>
                </a:moveTo>
                <a:lnTo>
                  <a:pt x="634949" y="63500"/>
                </a:lnTo>
                <a:lnTo>
                  <a:pt x="634949" y="50800"/>
                </a:lnTo>
                <a:lnTo>
                  <a:pt x="670509" y="50800"/>
                </a:lnTo>
                <a:lnTo>
                  <a:pt x="6095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2406" y="2892678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top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2464" y="3894709"/>
            <a:ext cx="127000" cy="1219200"/>
          </a:xfrm>
          <a:custGeom>
            <a:avLst/>
            <a:gdLst/>
            <a:ahLst/>
            <a:cxnLst/>
            <a:rect l="l" t="t" r="r" b="b"/>
            <a:pathLst>
              <a:path w="127000" h="1219200">
                <a:moveTo>
                  <a:pt x="63500" y="50800"/>
                </a:moveTo>
                <a:lnTo>
                  <a:pt x="50800" y="55880"/>
                </a:lnTo>
                <a:lnTo>
                  <a:pt x="50800" y="1219200"/>
                </a:lnTo>
                <a:lnTo>
                  <a:pt x="76200" y="1219200"/>
                </a:lnTo>
                <a:lnTo>
                  <a:pt x="76200" y="55880"/>
                </a:lnTo>
                <a:lnTo>
                  <a:pt x="63500" y="50800"/>
                </a:lnTo>
                <a:close/>
              </a:path>
              <a:path w="127000" h="1219200">
                <a:moveTo>
                  <a:pt x="63500" y="0"/>
                </a:moveTo>
                <a:lnTo>
                  <a:pt x="0" y="76200"/>
                </a:lnTo>
                <a:lnTo>
                  <a:pt x="50800" y="55880"/>
                </a:lnTo>
                <a:lnTo>
                  <a:pt x="50800" y="50800"/>
                </a:lnTo>
                <a:lnTo>
                  <a:pt x="105833" y="50800"/>
                </a:lnTo>
                <a:lnTo>
                  <a:pt x="63500" y="0"/>
                </a:lnTo>
                <a:close/>
              </a:path>
              <a:path w="127000" h="1219200">
                <a:moveTo>
                  <a:pt x="105833" y="50800"/>
                </a:moveTo>
                <a:lnTo>
                  <a:pt x="76200" y="50800"/>
                </a:lnTo>
                <a:lnTo>
                  <a:pt x="76200" y="55880"/>
                </a:lnTo>
                <a:lnTo>
                  <a:pt x="127000" y="76200"/>
                </a:lnTo>
                <a:lnTo>
                  <a:pt x="105833" y="50800"/>
                </a:lnTo>
                <a:close/>
              </a:path>
              <a:path w="127000" h="1219200">
                <a:moveTo>
                  <a:pt x="63500" y="50800"/>
                </a:moveTo>
                <a:lnTo>
                  <a:pt x="50800" y="50800"/>
                </a:lnTo>
                <a:lnTo>
                  <a:pt x="50800" y="55880"/>
                </a:lnTo>
                <a:lnTo>
                  <a:pt x="63500" y="50800"/>
                </a:lnTo>
                <a:close/>
              </a:path>
              <a:path w="127000" h="1219200">
                <a:moveTo>
                  <a:pt x="76200" y="50800"/>
                </a:moveTo>
                <a:lnTo>
                  <a:pt x="63500" y="50800"/>
                </a:lnTo>
                <a:lnTo>
                  <a:pt x="76200" y="55880"/>
                </a:lnTo>
                <a:lnTo>
                  <a:pt x="762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42779" y="1975167"/>
          <a:ext cx="5579110" cy="3887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2760"/>
                <a:gridCol w="3816350"/>
              </a:tblGrid>
              <a:tr h="484378"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产 生</a:t>
                      </a:r>
                      <a:r>
                        <a:rPr sz="2400" b="1" spc="-4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式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代 码</a:t>
                      </a:r>
                      <a:r>
                        <a:rPr sz="2400" b="1" spc="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段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504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L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i="1" spc="-1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print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1]</a:t>
                      </a:r>
                      <a:r>
                        <a:rPr sz="2400" b="1" spc="-5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);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7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r>
                        <a:rPr sz="2400" b="1" spc="-6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2] = 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2]</a:t>
                      </a:r>
                      <a:r>
                        <a:rPr sz="2000" b="1" spc="-114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r>
                        <a:rPr sz="2000" b="1" i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000" b="1" i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]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8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8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 </a:t>
                      </a:r>
                      <a:r>
                        <a:rPr sz="2400" b="1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 </a:t>
                      </a:r>
                      <a:r>
                        <a:rPr sz="2400" b="1" dirty="0">
                          <a:latin typeface="Symbol" panose="05050102010706020507"/>
                          <a:cs typeface="Symbol" panose="05050102010706020507"/>
                        </a:rPr>
                        <a:t></a:t>
                      </a:r>
                      <a:r>
                        <a:rPr sz="2400" b="1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spc="-45" dirty="0">
                          <a:latin typeface="Times New Roman" panose="02020603050405020304"/>
                          <a:cs typeface="Times New Roman" panose="02020603050405020304"/>
                        </a:rPr>
                        <a:t>T.val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 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val </a:t>
                      </a:r>
                      <a:r>
                        <a:rPr sz="2400" b="1" dirty="0">
                          <a:latin typeface="Symbol" panose="05050102010706020507"/>
                          <a:cs typeface="Symbol" panose="05050102010706020507"/>
                        </a:rPr>
                        <a:t>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65" dirty="0">
                          <a:latin typeface="Times New Roman" panose="02020603050405020304"/>
                          <a:cs typeface="Times New Roman" panose="02020603050405020304"/>
                        </a:rPr>
                        <a:t>F.val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7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45" dirty="0">
                          <a:latin typeface="Times New Roman" panose="02020603050405020304"/>
                          <a:cs typeface="Times New Roman" panose="02020603050405020304"/>
                        </a:rPr>
                        <a:t>T.val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400" b="1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65" dirty="0">
                          <a:latin typeface="Times New Roman" panose="02020603050405020304"/>
                          <a:cs typeface="Times New Roman" panose="02020603050405020304"/>
                        </a:rPr>
                        <a:t>F.val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65" dirty="0">
                          <a:latin typeface="Times New Roman" panose="02020603050405020304"/>
                          <a:cs typeface="Times New Roman" panose="02020603050405020304"/>
                        </a:rPr>
                        <a:t>F.val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400" b="1" spc="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E.val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6912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F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digit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65" dirty="0">
                          <a:latin typeface="Times New Roman" panose="02020603050405020304"/>
                          <a:cs typeface="Times New Roman" panose="02020603050405020304"/>
                        </a:rPr>
                        <a:t>F.va</a:t>
                      </a:r>
                      <a:r>
                        <a:rPr sz="2400" b="1" spc="-65" dirty="0">
                          <a:latin typeface="Times New Roman" panose="02020603050405020304"/>
                          <a:cs typeface="Times New Roman" panose="02020603050405020304"/>
                        </a:rPr>
                        <a:t>l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400" b="1" spc="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digit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.lexval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450086" y="5636123"/>
            <a:ext cx="60261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sta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9433" y="5636123"/>
            <a:ext cx="39814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val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406" y="5645797"/>
            <a:ext cx="330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栈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370" y="6147815"/>
            <a:ext cx="724662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dirty="0" err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注：栈顶位置指示器</a:t>
            </a:r>
            <a:r>
              <a:rPr sz="1800" b="1" spc="-5" dirty="0" err="1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top</a:t>
            </a:r>
            <a:r>
              <a:rPr sz="1800" b="1" dirty="0" err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的修改由原来的分析程序在语义动作执行后去做</a:t>
            </a:r>
            <a:endParaRPr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340741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自下而上的翻译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474978"/>
            <a:ext cx="7532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8345" algn="l"/>
              </a:tabLst>
            </a:pP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例	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简单计算器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的语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法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制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导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定义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改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成栈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操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作</a:t>
            </a:r>
            <a:r>
              <a:rPr sz="2800" b="1" spc="60" dirty="0">
                <a:latin typeface="楷体" panose="02010609060101010101" charset="-122"/>
                <a:cs typeface="楷体" panose="02010609060101010101" charset="-122"/>
              </a:rPr>
              <a:t>代</a:t>
            </a:r>
            <a:r>
              <a:rPr sz="2800" b="1" spc="-15" dirty="0">
                <a:latin typeface="楷体" panose="02010609060101010101" charset="-122"/>
                <a:cs typeface="楷体" panose="02010609060101010101" charset="-122"/>
              </a:rPr>
              <a:t>码</a:t>
            </a:r>
            <a:endParaRPr sz="2800">
              <a:latin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31226" y="2550604"/>
          <a:ext cx="1600200" cy="2819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914400"/>
              </a:tblGrid>
              <a:tr h="5636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4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r>
                        <a:rPr sz="2800" b="1" spc="-1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6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800" b="1" spc="-1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4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83564" y="3339591"/>
            <a:ext cx="685800" cy="127000"/>
          </a:xfrm>
          <a:custGeom>
            <a:avLst/>
            <a:gdLst/>
            <a:ahLst/>
            <a:cxnLst/>
            <a:rect l="l" t="t" r="r" b="b"/>
            <a:pathLst>
              <a:path w="685800" h="127000">
                <a:moveTo>
                  <a:pt x="634949" y="63500"/>
                </a:moveTo>
                <a:lnTo>
                  <a:pt x="609549" y="127000"/>
                </a:lnTo>
                <a:lnTo>
                  <a:pt x="670509" y="76200"/>
                </a:lnTo>
                <a:lnTo>
                  <a:pt x="634949" y="76200"/>
                </a:lnTo>
                <a:lnTo>
                  <a:pt x="634949" y="63500"/>
                </a:lnTo>
                <a:close/>
              </a:path>
              <a:path w="685800" h="127000">
                <a:moveTo>
                  <a:pt x="629869" y="50800"/>
                </a:moveTo>
                <a:lnTo>
                  <a:pt x="0" y="50800"/>
                </a:lnTo>
                <a:lnTo>
                  <a:pt x="0" y="76200"/>
                </a:lnTo>
                <a:lnTo>
                  <a:pt x="629869" y="76200"/>
                </a:lnTo>
                <a:lnTo>
                  <a:pt x="634949" y="63500"/>
                </a:lnTo>
                <a:lnTo>
                  <a:pt x="629869" y="50800"/>
                </a:lnTo>
                <a:close/>
              </a:path>
              <a:path w="685800" h="127000">
                <a:moveTo>
                  <a:pt x="670509" y="50800"/>
                </a:moveTo>
                <a:lnTo>
                  <a:pt x="634949" y="50800"/>
                </a:lnTo>
                <a:lnTo>
                  <a:pt x="634949" y="76200"/>
                </a:lnTo>
                <a:lnTo>
                  <a:pt x="670509" y="76200"/>
                </a:lnTo>
                <a:lnTo>
                  <a:pt x="685749" y="63500"/>
                </a:lnTo>
                <a:lnTo>
                  <a:pt x="670509" y="50800"/>
                </a:lnTo>
                <a:close/>
              </a:path>
              <a:path w="685800" h="127000">
                <a:moveTo>
                  <a:pt x="609549" y="0"/>
                </a:moveTo>
                <a:lnTo>
                  <a:pt x="634949" y="63500"/>
                </a:lnTo>
                <a:lnTo>
                  <a:pt x="634949" y="50800"/>
                </a:lnTo>
                <a:lnTo>
                  <a:pt x="670509" y="50800"/>
                </a:lnTo>
                <a:lnTo>
                  <a:pt x="6095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2406" y="2892678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top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2464" y="3894709"/>
            <a:ext cx="127000" cy="1219200"/>
          </a:xfrm>
          <a:custGeom>
            <a:avLst/>
            <a:gdLst/>
            <a:ahLst/>
            <a:cxnLst/>
            <a:rect l="l" t="t" r="r" b="b"/>
            <a:pathLst>
              <a:path w="127000" h="1219200">
                <a:moveTo>
                  <a:pt x="63500" y="50800"/>
                </a:moveTo>
                <a:lnTo>
                  <a:pt x="50800" y="55880"/>
                </a:lnTo>
                <a:lnTo>
                  <a:pt x="50800" y="1219200"/>
                </a:lnTo>
                <a:lnTo>
                  <a:pt x="76200" y="1219200"/>
                </a:lnTo>
                <a:lnTo>
                  <a:pt x="76200" y="55880"/>
                </a:lnTo>
                <a:lnTo>
                  <a:pt x="63500" y="50800"/>
                </a:lnTo>
                <a:close/>
              </a:path>
              <a:path w="127000" h="1219200">
                <a:moveTo>
                  <a:pt x="63500" y="0"/>
                </a:moveTo>
                <a:lnTo>
                  <a:pt x="0" y="76200"/>
                </a:lnTo>
                <a:lnTo>
                  <a:pt x="50800" y="55880"/>
                </a:lnTo>
                <a:lnTo>
                  <a:pt x="50800" y="50800"/>
                </a:lnTo>
                <a:lnTo>
                  <a:pt x="105833" y="50800"/>
                </a:lnTo>
                <a:lnTo>
                  <a:pt x="63500" y="0"/>
                </a:lnTo>
                <a:close/>
              </a:path>
              <a:path w="127000" h="1219200">
                <a:moveTo>
                  <a:pt x="105833" y="50800"/>
                </a:moveTo>
                <a:lnTo>
                  <a:pt x="76200" y="50800"/>
                </a:lnTo>
                <a:lnTo>
                  <a:pt x="76200" y="55880"/>
                </a:lnTo>
                <a:lnTo>
                  <a:pt x="127000" y="76200"/>
                </a:lnTo>
                <a:lnTo>
                  <a:pt x="105833" y="50800"/>
                </a:lnTo>
                <a:close/>
              </a:path>
              <a:path w="127000" h="1219200">
                <a:moveTo>
                  <a:pt x="63500" y="50800"/>
                </a:moveTo>
                <a:lnTo>
                  <a:pt x="50800" y="50800"/>
                </a:lnTo>
                <a:lnTo>
                  <a:pt x="50800" y="55880"/>
                </a:lnTo>
                <a:lnTo>
                  <a:pt x="63500" y="50800"/>
                </a:lnTo>
                <a:close/>
              </a:path>
              <a:path w="127000" h="1219200">
                <a:moveTo>
                  <a:pt x="76200" y="50800"/>
                </a:moveTo>
                <a:lnTo>
                  <a:pt x="63500" y="50800"/>
                </a:lnTo>
                <a:lnTo>
                  <a:pt x="76200" y="55880"/>
                </a:lnTo>
                <a:lnTo>
                  <a:pt x="762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42779" y="1975167"/>
          <a:ext cx="5579110" cy="3887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2760"/>
                <a:gridCol w="3816350"/>
              </a:tblGrid>
              <a:tr h="484378"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产 生</a:t>
                      </a:r>
                      <a:r>
                        <a:rPr sz="2400" b="1" spc="-4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式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代 码</a:t>
                      </a:r>
                      <a:r>
                        <a:rPr sz="2400" b="1" spc="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段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504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L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i="1" spc="-1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print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1]</a:t>
                      </a:r>
                      <a:r>
                        <a:rPr sz="2400" b="1" spc="-5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);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7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r>
                        <a:rPr sz="2400" b="1" spc="-6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2] = 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2]</a:t>
                      </a:r>
                      <a:r>
                        <a:rPr sz="2000" b="1" spc="-114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r>
                        <a:rPr sz="2000" b="1" i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000" b="1" i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]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8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8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 </a:t>
                      </a:r>
                      <a:r>
                        <a:rPr sz="2400" b="1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 </a:t>
                      </a:r>
                      <a:r>
                        <a:rPr sz="2400" b="1" dirty="0">
                          <a:latin typeface="Symbol" panose="05050102010706020507"/>
                          <a:cs typeface="Symbol" panose="05050102010706020507"/>
                        </a:rPr>
                        <a:t></a:t>
                      </a:r>
                      <a:r>
                        <a:rPr sz="2400" b="1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2] = 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2]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</a:t>
                      </a:r>
                      <a:r>
                        <a:rPr sz="2000" b="1" spc="-15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]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7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45" dirty="0">
                          <a:latin typeface="Times New Roman" panose="02020603050405020304"/>
                          <a:cs typeface="Times New Roman" panose="02020603050405020304"/>
                        </a:rPr>
                        <a:t>T.val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400" b="1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65" dirty="0">
                          <a:latin typeface="Times New Roman" panose="02020603050405020304"/>
                          <a:cs typeface="Times New Roman" panose="02020603050405020304"/>
                        </a:rPr>
                        <a:t>F.val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65" dirty="0">
                          <a:latin typeface="Times New Roman" panose="02020603050405020304"/>
                          <a:cs typeface="Times New Roman" panose="02020603050405020304"/>
                        </a:rPr>
                        <a:t>F.val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400" b="1" spc="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E.val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6912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F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digit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65" dirty="0">
                          <a:latin typeface="Times New Roman" panose="02020603050405020304"/>
                          <a:cs typeface="Times New Roman" panose="02020603050405020304"/>
                        </a:rPr>
                        <a:t>F.va</a:t>
                      </a:r>
                      <a:r>
                        <a:rPr sz="2400" b="1" spc="-65" dirty="0">
                          <a:latin typeface="Times New Roman" panose="02020603050405020304"/>
                          <a:cs typeface="Times New Roman" panose="02020603050405020304"/>
                        </a:rPr>
                        <a:t>l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400" b="1" spc="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digit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.lexval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450086" y="5636123"/>
            <a:ext cx="60261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sta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9433" y="5636123"/>
            <a:ext cx="39814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val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406" y="5645797"/>
            <a:ext cx="330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栈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370" y="6147815"/>
            <a:ext cx="724662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dirty="0" err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注：栈顶位置指示器</a:t>
            </a:r>
            <a:r>
              <a:rPr sz="1800" b="1" spc="-5" dirty="0" err="1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top</a:t>
            </a:r>
            <a:r>
              <a:rPr sz="1800" b="1" dirty="0" err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的修改由原来的分析程序在语义动作执行后去做</a:t>
            </a:r>
            <a:endParaRPr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340741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自下而上的翻译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474978"/>
            <a:ext cx="7532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8345" algn="l"/>
              </a:tabLst>
            </a:pP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例	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简单计算器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的语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法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制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导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定义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改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成栈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操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作</a:t>
            </a:r>
            <a:r>
              <a:rPr sz="2800" b="1" spc="60" dirty="0">
                <a:latin typeface="楷体" panose="02010609060101010101" charset="-122"/>
                <a:cs typeface="楷体" panose="02010609060101010101" charset="-122"/>
              </a:rPr>
              <a:t>代</a:t>
            </a:r>
            <a:r>
              <a:rPr sz="2800" b="1" spc="-15" dirty="0">
                <a:latin typeface="楷体" panose="02010609060101010101" charset="-122"/>
                <a:cs typeface="楷体" panose="02010609060101010101" charset="-122"/>
              </a:rPr>
              <a:t>码</a:t>
            </a:r>
            <a:endParaRPr sz="2800">
              <a:latin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31226" y="2550604"/>
          <a:ext cx="1600200" cy="2819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914400"/>
              </a:tblGrid>
              <a:tr h="5636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4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r>
                        <a:rPr sz="2800" b="1" spc="-1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6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800" b="1" spc="-1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4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83564" y="3339591"/>
            <a:ext cx="685800" cy="127000"/>
          </a:xfrm>
          <a:custGeom>
            <a:avLst/>
            <a:gdLst/>
            <a:ahLst/>
            <a:cxnLst/>
            <a:rect l="l" t="t" r="r" b="b"/>
            <a:pathLst>
              <a:path w="685800" h="127000">
                <a:moveTo>
                  <a:pt x="634949" y="63500"/>
                </a:moveTo>
                <a:lnTo>
                  <a:pt x="609549" y="127000"/>
                </a:lnTo>
                <a:lnTo>
                  <a:pt x="670509" y="76200"/>
                </a:lnTo>
                <a:lnTo>
                  <a:pt x="634949" y="76200"/>
                </a:lnTo>
                <a:lnTo>
                  <a:pt x="634949" y="63500"/>
                </a:lnTo>
                <a:close/>
              </a:path>
              <a:path w="685800" h="127000">
                <a:moveTo>
                  <a:pt x="629869" y="50800"/>
                </a:moveTo>
                <a:lnTo>
                  <a:pt x="0" y="50800"/>
                </a:lnTo>
                <a:lnTo>
                  <a:pt x="0" y="76200"/>
                </a:lnTo>
                <a:lnTo>
                  <a:pt x="629869" y="76200"/>
                </a:lnTo>
                <a:lnTo>
                  <a:pt x="634949" y="63500"/>
                </a:lnTo>
                <a:lnTo>
                  <a:pt x="629869" y="50800"/>
                </a:lnTo>
                <a:close/>
              </a:path>
              <a:path w="685800" h="127000">
                <a:moveTo>
                  <a:pt x="670509" y="50800"/>
                </a:moveTo>
                <a:lnTo>
                  <a:pt x="634949" y="50800"/>
                </a:lnTo>
                <a:lnTo>
                  <a:pt x="634949" y="76200"/>
                </a:lnTo>
                <a:lnTo>
                  <a:pt x="670509" y="76200"/>
                </a:lnTo>
                <a:lnTo>
                  <a:pt x="685749" y="63500"/>
                </a:lnTo>
                <a:lnTo>
                  <a:pt x="670509" y="50800"/>
                </a:lnTo>
                <a:close/>
              </a:path>
              <a:path w="685800" h="127000">
                <a:moveTo>
                  <a:pt x="609549" y="0"/>
                </a:moveTo>
                <a:lnTo>
                  <a:pt x="634949" y="63500"/>
                </a:lnTo>
                <a:lnTo>
                  <a:pt x="634949" y="50800"/>
                </a:lnTo>
                <a:lnTo>
                  <a:pt x="670509" y="50800"/>
                </a:lnTo>
                <a:lnTo>
                  <a:pt x="6095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2406" y="2892678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top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2464" y="3894709"/>
            <a:ext cx="127000" cy="1219200"/>
          </a:xfrm>
          <a:custGeom>
            <a:avLst/>
            <a:gdLst/>
            <a:ahLst/>
            <a:cxnLst/>
            <a:rect l="l" t="t" r="r" b="b"/>
            <a:pathLst>
              <a:path w="127000" h="1219200">
                <a:moveTo>
                  <a:pt x="63500" y="50800"/>
                </a:moveTo>
                <a:lnTo>
                  <a:pt x="50800" y="55880"/>
                </a:lnTo>
                <a:lnTo>
                  <a:pt x="50800" y="1219200"/>
                </a:lnTo>
                <a:lnTo>
                  <a:pt x="76200" y="1219200"/>
                </a:lnTo>
                <a:lnTo>
                  <a:pt x="76200" y="55880"/>
                </a:lnTo>
                <a:lnTo>
                  <a:pt x="63500" y="50800"/>
                </a:lnTo>
                <a:close/>
              </a:path>
              <a:path w="127000" h="1219200">
                <a:moveTo>
                  <a:pt x="63500" y="0"/>
                </a:moveTo>
                <a:lnTo>
                  <a:pt x="0" y="76200"/>
                </a:lnTo>
                <a:lnTo>
                  <a:pt x="50800" y="55880"/>
                </a:lnTo>
                <a:lnTo>
                  <a:pt x="50800" y="50800"/>
                </a:lnTo>
                <a:lnTo>
                  <a:pt x="105833" y="50800"/>
                </a:lnTo>
                <a:lnTo>
                  <a:pt x="63500" y="0"/>
                </a:lnTo>
                <a:close/>
              </a:path>
              <a:path w="127000" h="1219200">
                <a:moveTo>
                  <a:pt x="105833" y="50800"/>
                </a:moveTo>
                <a:lnTo>
                  <a:pt x="76200" y="50800"/>
                </a:lnTo>
                <a:lnTo>
                  <a:pt x="76200" y="55880"/>
                </a:lnTo>
                <a:lnTo>
                  <a:pt x="127000" y="76200"/>
                </a:lnTo>
                <a:lnTo>
                  <a:pt x="105833" y="50800"/>
                </a:lnTo>
                <a:close/>
              </a:path>
              <a:path w="127000" h="1219200">
                <a:moveTo>
                  <a:pt x="63500" y="50800"/>
                </a:moveTo>
                <a:lnTo>
                  <a:pt x="50800" y="50800"/>
                </a:lnTo>
                <a:lnTo>
                  <a:pt x="50800" y="55880"/>
                </a:lnTo>
                <a:lnTo>
                  <a:pt x="63500" y="50800"/>
                </a:lnTo>
                <a:close/>
              </a:path>
              <a:path w="127000" h="1219200">
                <a:moveTo>
                  <a:pt x="76200" y="50800"/>
                </a:moveTo>
                <a:lnTo>
                  <a:pt x="63500" y="50800"/>
                </a:lnTo>
                <a:lnTo>
                  <a:pt x="76200" y="55880"/>
                </a:lnTo>
                <a:lnTo>
                  <a:pt x="762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42779" y="1975167"/>
          <a:ext cx="5579110" cy="3887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2760"/>
                <a:gridCol w="3816350"/>
              </a:tblGrid>
              <a:tr h="484378"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产 生</a:t>
                      </a:r>
                      <a:r>
                        <a:rPr sz="2400" b="1" spc="-4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式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代 码</a:t>
                      </a:r>
                      <a:r>
                        <a:rPr sz="2400" b="1" spc="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段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504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L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i="1" spc="-1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print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1]</a:t>
                      </a:r>
                      <a:r>
                        <a:rPr sz="2400" b="1" spc="-5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);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7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r>
                        <a:rPr sz="2400" b="1" spc="-6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2] = 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2]</a:t>
                      </a:r>
                      <a:r>
                        <a:rPr sz="2000" b="1" spc="-114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r>
                        <a:rPr sz="2000" b="1" i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000" b="1" i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]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8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8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 </a:t>
                      </a:r>
                      <a:r>
                        <a:rPr sz="2400" b="1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 </a:t>
                      </a:r>
                      <a:r>
                        <a:rPr sz="2400" b="1" dirty="0">
                          <a:latin typeface="Symbol" panose="05050102010706020507"/>
                          <a:cs typeface="Symbol" panose="05050102010706020507"/>
                        </a:rPr>
                        <a:t></a:t>
                      </a:r>
                      <a:r>
                        <a:rPr sz="2400" b="1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2] = 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2]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</a:t>
                      </a:r>
                      <a:r>
                        <a:rPr sz="2000" b="1" spc="-15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]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7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65" dirty="0">
                          <a:latin typeface="Times New Roman" panose="02020603050405020304"/>
                          <a:cs typeface="Times New Roman" panose="02020603050405020304"/>
                        </a:rPr>
                        <a:t>F.val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400" b="1" spc="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E.val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6912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F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digit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65" dirty="0">
                          <a:latin typeface="Times New Roman" panose="02020603050405020304"/>
                          <a:cs typeface="Times New Roman" panose="02020603050405020304"/>
                        </a:rPr>
                        <a:t>F.va</a:t>
                      </a:r>
                      <a:r>
                        <a:rPr sz="2400" b="1" spc="-65" dirty="0">
                          <a:latin typeface="Times New Roman" panose="02020603050405020304"/>
                          <a:cs typeface="Times New Roman" panose="02020603050405020304"/>
                        </a:rPr>
                        <a:t>l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400" b="1" spc="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digit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.lexval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450086" y="5636123"/>
            <a:ext cx="60261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sta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9433" y="5636123"/>
            <a:ext cx="39814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val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406" y="5645797"/>
            <a:ext cx="330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栈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370" y="6147815"/>
            <a:ext cx="724662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dirty="0" err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注：栈顶位置指示器</a:t>
            </a:r>
            <a:r>
              <a:rPr sz="1800" b="1" spc="-5" dirty="0" err="1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top</a:t>
            </a:r>
            <a:r>
              <a:rPr sz="1800" b="1" dirty="0" err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的修改由原来的分析程序在语义动作执行后去做</a:t>
            </a:r>
            <a:endParaRPr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340741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自下而上的翻译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474978"/>
            <a:ext cx="7532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8345" algn="l"/>
              </a:tabLst>
            </a:pP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例	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简单计算器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的语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法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制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导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定义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改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成栈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操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作</a:t>
            </a:r>
            <a:r>
              <a:rPr sz="2800" b="1" spc="60" dirty="0">
                <a:latin typeface="楷体" panose="02010609060101010101" charset="-122"/>
                <a:cs typeface="楷体" panose="02010609060101010101" charset="-122"/>
              </a:rPr>
              <a:t>代</a:t>
            </a:r>
            <a:r>
              <a:rPr sz="2800" b="1" spc="-15" dirty="0">
                <a:latin typeface="楷体" panose="02010609060101010101" charset="-122"/>
                <a:cs typeface="楷体" panose="02010609060101010101" charset="-122"/>
              </a:rPr>
              <a:t>码</a:t>
            </a:r>
            <a:endParaRPr sz="2800">
              <a:latin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31226" y="2550604"/>
          <a:ext cx="1600200" cy="2819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914400"/>
              </a:tblGrid>
              <a:tr h="5636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4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r>
                        <a:rPr sz="2800" b="1" spc="-1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6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800" b="1" spc="-1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4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83564" y="3339591"/>
            <a:ext cx="685800" cy="127000"/>
          </a:xfrm>
          <a:custGeom>
            <a:avLst/>
            <a:gdLst/>
            <a:ahLst/>
            <a:cxnLst/>
            <a:rect l="l" t="t" r="r" b="b"/>
            <a:pathLst>
              <a:path w="685800" h="127000">
                <a:moveTo>
                  <a:pt x="634949" y="63500"/>
                </a:moveTo>
                <a:lnTo>
                  <a:pt x="609549" y="127000"/>
                </a:lnTo>
                <a:lnTo>
                  <a:pt x="670509" y="76200"/>
                </a:lnTo>
                <a:lnTo>
                  <a:pt x="634949" y="76200"/>
                </a:lnTo>
                <a:lnTo>
                  <a:pt x="634949" y="63500"/>
                </a:lnTo>
                <a:close/>
              </a:path>
              <a:path w="685800" h="127000">
                <a:moveTo>
                  <a:pt x="629869" y="50800"/>
                </a:moveTo>
                <a:lnTo>
                  <a:pt x="0" y="50800"/>
                </a:lnTo>
                <a:lnTo>
                  <a:pt x="0" y="76200"/>
                </a:lnTo>
                <a:lnTo>
                  <a:pt x="629869" y="76200"/>
                </a:lnTo>
                <a:lnTo>
                  <a:pt x="634949" y="63500"/>
                </a:lnTo>
                <a:lnTo>
                  <a:pt x="629869" y="50800"/>
                </a:lnTo>
                <a:close/>
              </a:path>
              <a:path w="685800" h="127000">
                <a:moveTo>
                  <a:pt x="670509" y="50800"/>
                </a:moveTo>
                <a:lnTo>
                  <a:pt x="634949" y="50800"/>
                </a:lnTo>
                <a:lnTo>
                  <a:pt x="634949" y="76200"/>
                </a:lnTo>
                <a:lnTo>
                  <a:pt x="670509" y="76200"/>
                </a:lnTo>
                <a:lnTo>
                  <a:pt x="685749" y="63500"/>
                </a:lnTo>
                <a:lnTo>
                  <a:pt x="670509" y="50800"/>
                </a:lnTo>
                <a:close/>
              </a:path>
              <a:path w="685800" h="127000">
                <a:moveTo>
                  <a:pt x="609549" y="0"/>
                </a:moveTo>
                <a:lnTo>
                  <a:pt x="634949" y="63500"/>
                </a:lnTo>
                <a:lnTo>
                  <a:pt x="634949" y="50800"/>
                </a:lnTo>
                <a:lnTo>
                  <a:pt x="670509" y="50800"/>
                </a:lnTo>
                <a:lnTo>
                  <a:pt x="6095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2406" y="2892678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top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2464" y="3894709"/>
            <a:ext cx="127000" cy="1219200"/>
          </a:xfrm>
          <a:custGeom>
            <a:avLst/>
            <a:gdLst/>
            <a:ahLst/>
            <a:cxnLst/>
            <a:rect l="l" t="t" r="r" b="b"/>
            <a:pathLst>
              <a:path w="127000" h="1219200">
                <a:moveTo>
                  <a:pt x="63500" y="50800"/>
                </a:moveTo>
                <a:lnTo>
                  <a:pt x="50800" y="55880"/>
                </a:lnTo>
                <a:lnTo>
                  <a:pt x="50800" y="1219200"/>
                </a:lnTo>
                <a:lnTo>
                  <a:pt x="76200" y="1219200"/>
                </a:lnTo>
                <a:lnTo>
                  <a:pt x="76200" y="55880"/>
                </a:lnTo>
                <a:lnTo>
                  <a:pt x="63500" y="50800"/>
                </a:lnTo>
                <a:close/>
              </a:path>
              <a:path w="127000" h="1219200">
                <a:moveTo>
                  <a:pt x="63500" y="0"/>
                </a:moveTo>
                <a:lnTo>
                  <a:pt x="0" y="76200"/>
                </a:lnTo>
                <a:lnTo>
                  <a:pt x="50800" y="55880"/>
                </a:lnTo>
                <a:lnTo>
                  <a:pt x="50800" y="50800"/>
                </a:lnTo>
                <a:lnTo>
                  <a:pt x="105833" y="50800"/>
                </a:lnTo>
                <a:lnTo>
                  <a:pt x="63500" y="0"/>
                </a:lnTo>
                <a:close/>
              </a:path>
              <a:path w="127000" h="1219200">
                <a:moveTo>
                  <a:pt x="105833" y="50800"/>
                </a:moveTo>
                <a:lnTo>
                  <a:pt x="76200" y="50800"/>
                </a:lnTo>
                <a:lnTo>
                  <a:pt x="76200" y="55880"/>
                </a:lnTo>
                <a:lnTo>
                  <a:pt x="127000" y="76200"/>
                </a:lnTo>
                <a:lnTo>
                  <a:pt x="105833" y="50800"/>
                </a:lnTo>
                <a:close/>
              </a:path>
              <a:path w="127000" h="1219200">
                <a:moveTo>
                  <a:pt x="63500" y="50800"/>
                </a:moveTo>
                <a:lnTo>
                  <a:pt x="50800" y="50800"/>
                </a:lnTo>
                <a:lnTo>
                  <a:pt x="50800" y="55880"/>
                </a:lnTo>
                <a:lnTo>
                  <a:pt x="63500" y="50800"/>
                </a:lnTo>
                <a:close/>
              </a:path>
              <a:path w="127000" h="1219200">
                <a:moveTo>
                  <a:pt x="76200" y="50800"/>
                </a:moveTo>
                <a:lnTo>
                  <a:pt x="63500" y="50800"/>
                </a:lnTo>
                <a:lnTo>
                  <a:pt x="76200" y="55880"/>
                </a:lnTo>
                <a:lnTo>
                  <a:pt x="762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42779" y="1975167"/>
          <a:ext cx="5579110" cy="3887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2760"/>
                <a:gridCol w="3816350"/>
              </a:tblGrid>
              <a:tr h="484378"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产 生</a:t>
                      </a:r>
                      <a:r>
                        <a:rPr sz="2400" b="1" spc="-4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式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代 码</a:t>
                      </a:r>
                      <a:r>
                        <a:rPr sz="2400" b="1" spc="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段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504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L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i="1" spc="-1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print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1]</a:t>
                      </a:r>
                      <a:r>
                        <a:rPr sz="2400" b="1" spc="-5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);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7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r>
                        <a:rPr sz="2400" b="1" spc="-6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2] = 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2]</a:t>
                      </a:r>
                      <a:r>
                        <a:rPr sz="2000" b="1" spc="-114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r>
                        <a:rPr sz="2000" b="1" i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000" b="1" i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]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8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8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 </a:t>
                      </a:r>
                      <a:r>
                        <a:rPr sz="2400" b="1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 </a:t>
                      </a:r>
                      <a:r>
                        <a:rPr sz="2400" b="1" dirty="0">
                          <a:latin typeface="Symbol" panose="05050102010706020507"/>
                          <a:cs typeface="Symbol" panose="05050102010706020507"/>
                        </a:rPr>
                        <a:t></a:t>
                      </a:r>
                      <a:r>
                        <a:rPr sz="2400" b="1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2] = 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2]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</a:t>
                      </a:r>
                      <a:r>
                        <a:rPr sz="2000" b="1" spc="-15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]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7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2] = </a:t>
                      </a: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 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1]</a:t>
                      </a:r>
                      <a:r>
                        <a:rPr sz="2400" b="1" spc="-114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6912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F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digit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65" dirty="0">
                          <a:latin typeface="Times New Roman" panose="02020603050405020304"/>
                          <a:cs typeface="Times New Roman" panose="02020603050405020304"/>
                        </a:rPr>
                        <a:t>F.va</a:t>
                      </a:r>
                      <a:r>
                        <a:rPr sz="2400" b="1" spc="-65" dirty="0">
                          <a:latin typeface="Times New Roman" panose="02020603050405020304"/>
                          <a:cs typeface="Times New Roman" panose="02020603050405020304"/>
                        </a:rPr>
                        <a:t>l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400" b="1" spc="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digit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.lexval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450086" y="5636123"/>
            <a:ext cx="60261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sta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9433" y="5636123"/>
            <a:ext cx="39814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val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406" y="5645797"/>
            <a:ext cx="330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栈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370" y="6147815"/>
            <a:ext cx="724662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dirty="0" err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注：栈顶位置指示器</a:t>
            </a:r>
            <a:r>
              <a:rPr sz="1800" b="1" spc="-5" dirty="0" err="1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top</a:t>
            </a:r>
            <a:r>
              <a:rPr sz="1800" b="1" dirty="0" err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的修改由原来的分析程序在语义动作执行后去做</a:t>
            </a:r>
            <a:endParaRPr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340741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自下而上的翻译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474978"/>
            <a:ext cx="7532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8345" algn="l"/>
              </a:tabLst>
            </a:pP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例	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简单计算器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的语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法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制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导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定义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改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成栈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操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作</a:t>
            </a:r>
            <a:r>
              <a:rPr sz="2800" b="1" spc="60" dirty="0">
                <a:latin typeface="楷体" panose="02010609060101010101" charset="-122"/>
                <a:cs typeface="楷体" panose="02010609060101010101" charset="-122"/>
              </a:rPr>
              <a:t>代</a:t>
            </a:r>
            <a:r>
              <a:rPr sz="2800" b="1" spc="-15" dirty="0">
                <a:latin typeface="楷体" panose="02010609060101010101" charset="-122"/>
                <a:cs typeface="楷体" panose="02010609060101010101" charset="-122"/>
              </a:rPr>
              <a:t>码</a:t>
            </a:r>
            <a:endParaRPr sz="2800">
              <a:latin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31226" y="2550604"/>
          <a:ext cx="1600200" cy="2819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914400"/>
              </a:tblGrid>
              <a:tr h="5636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4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r>
                        <a:rPr sz="2800" b="1" spc="-1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r>
                        <a:rPr sz="2800" b="1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6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800" b="1" spc="-1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8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4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 .</a:t>
                      </a:r>
                      <a:r>
                        <a:rPr sz="2800" b="1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8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83564" y="3339591"/>
            <a:ext cx="685800" cy="127000"/>
          </a:xfrm>
          <a:custGeom>
            <a:avLst/>
            <a:gdLst/>
            <a:ahLst/>
            <a:cxnLst/>
            <a:rect l="l" t="t" r="r" b="b"/>
            <a:pathLst>
              <a:path w="685800" h="127000">
                <a:moveTo>
                  <a:pt x="634949" y="63500"/>
                </a:moveTo>
                <a:lnTo>
                  <a:pt x="609549" y="127000"/>
                </a:lnTo>
                <a:lnTo>
                  <a:pt x="670509" y="76200"/>
                </a:lnTo>
                <a:lnTo>
                  <a:pt x="634949" y="76200"/>
                </a:lnTo>
                <a:lnTo>
                  <a:pt x="634949" y="63500"/>
                </a:lnTo>
                <a:close/>
              </a:path>
              <a:path w="685800" h="127000">
                <a:moveTo>
                  <a:pt x="629869" y="50800"/>
                </a:moveTo>
                <a:lnTo>
                  <a:pt x="0" y="50800"/>
                </a:lnTo>
                <a:lnTo>
                  <a:pt x="0" y="76200"/>
                </a:lnTo>
                <a:lnTo>
                  <a:pt x="629869" y="76200"/>
                </a:lnTo>
                <a:lnTo>
                  <a:pt x="634949" y="63500"/>
                </a:lnTo>
                <a:lnTo>
                  <a:pt x="629869" y="50800"/>
                </a:lnTo>
                <a:close/>
              </a:path>
              <a:path w="685800" h="127000">
                <a:moveTo>
                  <a:pt x="670509" y="50800"/>
                </a:moveTo>
                <a:lnTo>
                  <a:pt x="634949" y="50800"/>
                </a:lnTo>
                <a:lnTo>
                  <a:pt x="634949" y="76200"/>
                </a:lnTo>
                <a:lnTo>
                  <a:pt x="670509" y="76200"/>
                </a:lnTo>
                <a:lnTo>
                  <a:pt x="685749" y="63500"/>
                </a:lnTo>
                <a:lnTo>
                  <a:pt x="670509" y="50800"/>
                </a:lnTo>
                <a:close/>
              </a:path>
              <a:path w="685800" h="127000">
                <a:moveTo>
                  <a:pt x="609549" y="0"/>
                </a:moveTo>
                <a:lnTo>
                  <a:pt x="634949" y="63500"/>
                </a:lnTo>
                <a:lnTo>
                  <a:pt x="634949" y="50800"/>
                </a:lnTo>
                <a:lnTo>
                  <a:pt x="670509" y="50800"/>
                </a:lnTo>
                <a:lnTo>
                  <a:pt x="6095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2406" y="2892678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top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2464" y="3894709"/>
            <a:ext cx="127000" cy="1219200"/>
          </a:xfrm>
          <a:custGeom>
            <a:avLst/>
            <a:gdLst/>
            <a:ahLst/>
            <a:cxnLst/>
            <a:rect l="l" t="t" r="r" b="b"/>
            <a:pathLst>
              <a:path w="127000" h="1219200">
                <a:moveTo>
                  <a:pt x="63500" y="50800"/>
                </a:moveTo>
                <a:lnTo>
                  <a:pt x="50800" y="55880"/>
                </a:lnTo>
                <a:lnTo>
                  <a:pt x="50800" y="1219200"/>
                </a:lnTo>
                <a:lnTo>
                  <a:pt x="76200" y="1219200"/>
                </a:lnTo>
                <a:lnTo>
                  <a:pt x="76200" y="55880"/>
                </a:lnTo>
                <a:lnTo>
                  <a:pt x="63500" y="50800"/>
                </a:lnTo>
                <a:close/>
              </a:path>
              <a:path w="127000" h="1219200">
                <a:moveTo>
                  <a:pt x="63500" y="0"/>
                </a:moveTo>
                <a:lnTo>
                  <a:pt x="0" y="76200"/>
                </a:lnTo>
                <a:lnTo>
                  <a:pt x="50800" y="55880"/>
                </a:lnTo>
                <a:lnTo>
                  <a:pt x="50800" y="50800"/>
                </a:lnTo>
                <a:lnTo>
                  <a:pt x="105833" y="50800"/>
                </a:lnTo>
                <a:lnTo>
                  <a:pt x="63500" y="0"/>
                </a:lnTo>
                <a:close/>
              </a:path>
              <a:path w="127000" h="1219200">
                <a:moveTo>
                  <a:pt x="105833" y="50800"/>
                </a:moveTo>
                <a:lnTo>
                  <a:pt x="76200" y="50800"/>
                </a:lnTo>
                <a:lnTo>
                  <a:pt x="76200" y="55880"/>
                </a:lnTo>
                <a:lnTo>
                  <a:pt x="127000" y="76200"/>
                </a:lnTo>
                <a:lnTo>
                  <a:pt x="105833" y="50800"/>
                </a:lnTo>
                <a:close/>
              </a:path>
              <a:path w="127000" h="1219200">
                <a:moveTo>
                  <a:pt x="63500" y="50800"/>
                </a:moveTo>
                <a:lnTo>
                  <a:pt x="50800" y="50800"/>
                </a:lnTo>
                <a:lnTo>
                  <a:pt x="50800" y="55880"/>
                </a:lnTo>
                <a:lnTo>
                  <a:pt x="63500" y="50800"/>
                </a:lnTo>
                <a:close/>
              </a:path>
              <a:path w="127000" h="1219200">
                <a:moveTo>
                  <a:pt x="76200" y="50800"/>
                </a:moveTo>
                <a:lnTo>
                  <a:pt x="63500" y="50800"/>
                </a:lnTo>
                <a:lnTo>
                  <a:pt x="76200" y="55880"/>
                </a:lnTo>
                <a:lnTo>
                  <a:pt x="762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42779" y="1975167"/>
          <a:ext cx="5579110" cy="3887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2760"/>
                <a:gridCol w="3816350"/>
              </a:tblGrid>
              <a:tr h="484378"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产 生</a:t>
                      </a:r>
                      <a:r>
                        <a:rPr sz="2400" b="1" spc="-4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式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代 码</a:t>
                      </a:r>
                      <a:r>
                        <a:rPr sz="2400" b="1" spc="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段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504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L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i="1" spc="-1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print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1]</a:t>
                      </a:r>
                      <a:r>
                        <a:rPr sz="2400" b="1" spc="-5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);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7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r>
                        <a:rPr sz="2400" b="1" spc="-6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2] = 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2]</a:t>
                      </a:r>
                      <a:r>
                        <a:rPr sz="2000" b="1" spc="-114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r>
                        <a:rPr sz="2000" b="1" i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000" b="1" i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]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8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E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8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 </a:t>
                      </a:r>
                      <a:r>
                        <a:rPr sz="2400" b="1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 </a:t>
                      </a:r>
                      <a:r>
                        <a:rPr sz="2400" b="1" dirty="0">
                          <a:latin typeface="Symbol" panose="05050102010706020507"/>
                          <a:cs typeface="Symbol" panose="05050102010706020507"/>
                        </a:rPr>
                        <a:t></a:t>
                      </a:r>
                      <a:r>
                        <a:rPr sz="2400" b="1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2] = 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2]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</a:t>
                      </a:r>
                      <a:r>
                        <a:rPr sz="2000" b="1" spc="-15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]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377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2] = </a:t>
                      </a: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 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1]</a:t>
                      </a:r>
                      <a:r>
                        <a:rPr sz="2400" b="1" spc="-114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6912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F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digit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450086" y="5636123"/>
            <a:ext cx="60261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sta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9433" y="5636123"/>
            <a:ext cx="39814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val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406" y="5645797"/>
            <a:ext cx="330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栈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370" y="6147815"/>
            <a:ext cx="724662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dirty="0" err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注：栈顶位置指示器</a:t>
            </a:r>
            <a:r>
              <a:rPr sz="1800" b="1" spc="-5" dirty="0" err="1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top</a:t>
            </a:r>
            <a:r>
              <a:rPr sz="1800" b="1" dirty="0" err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的修改由原来的分析程序在语义动作执行后去做</a:t>
            </a:r>
            <a:endParaRPr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466915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属性的自下而上计算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474978"/>
            <a:ext cx="814514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在自下而上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析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的框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架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中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实</a:t>
            </a:r>
            <a:r>
              <a:rPr sz="2800" b="1" spc="25" dirty="0">
                <a:latin typeface="黑体" panose="02010609060101010101" charset="-122"/>
                <a:cs typeface="黑体" panose="02010609060101010101" charset="-122"/>
              </a:rPr>
              <a:t>现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属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性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定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义的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方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法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>
              <a:latin typeface="黑体" panose="02010609060101010101" charset="-122"/>
              <a:cs typeface="黑体" panose="02010609060101010101" charset="-122"/>
            </a:endParaRPr>
          </a:p>
          <a:p>
            <a:pPr marL="481965" indent="-469900">
              <a:lnSpc>
                <a:spcPct val="100000"/>
              </a:lnSpc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它能实</a:t>
            </a:r>
            <a:r>
              <a:rPr sz="2800" b="1" spc="10" dirty="0">
                <a:latin typeface="黑体" panose="02010609060101010101" charset="-122"/>
                <a:cs typeface="黑体" panose="02010609060101010101" charset="-122"/>
              </a:rPr>
              <a:t>现</a:t>
            </a:r>
            <a:r>
              <a:rPr sz="2800" b="1" spc="5" dirty="0">
                <a:solidFill>
                  <a:srgbClr val="C00000"/>
                </a:solidFill>
                <a:latin typeface="黑体" panose="02010609060101010101" charset="-122"/>
                <a:cs typeface="黑体" panose="02010609060101010101" charset="-122"/>
              </a:rPr>
              <a:t>任</a:t>
            </a:r>
            <a:r>
              <a:rPr sz="2800" b="1" spc="-5" dirty="0">
                <a:solidFill>
                  <a:srgbClr val="C00000"/>
                </a:solidFill>
                <a:latin typeface="黑体" panose="02010609060101010101" charset="-122"/>
                <a:cs typeface="黑体" panose="02010609060101010101" charset="-122"/>
              </a:rPr>
              <a:t>何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基</a:t>
            </a:r>
            <a:r>
              <a:rPr sz="2800" b="1" dirty="0">
                <a:latin typeface="黑体" panose="02010609060101010101" charset="-122"/>
                <a:cs typeface="黑体" panose="02010609060101010101" charset="-122"/>
              </a:rPr>
              <a:t>于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LL(1)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文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法</a:t>
            </a:r>
            <a:r>
              <a:rPr sz="2800" b="1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属性</a:t>
            </a:r>
            <a:r>
              <a:rPr sz="2800" b="1" spc="-5" dirty="0">
                <a:latin typeface="黑体" panose="02010609060101010101" charset="-122"/>
                <a:cs typeface="黑体" panose="02010609060101010101" charset="-122"/>
              </a:rPr>
              <a:t>定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义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CC0000"/>
              </a:buClr>
              <a:buFont typeface="Wingdings" panose="05000000000000000000"/>
              <a:buChar char=""/>
            </a:pPr>
            <a:endParaRPr sz="3100">
              <a:latin typeface="黑体" panose="02010609060101010101" charset="-122"/>
              <a:cs typeface="黑体" panose="02010609060101010101" charset="-122"/>
            </a:endParaRPr>
          </a:p>
          <a:p>
            <a:pPr marL="481965" marR="5080" indent="-469900">
              <a:lnSpc>
                <a:spcPct val="120000"/>
              </a:lnSpc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也能实现</a:t>
            </a:r>
            <a:r>
              <a:rPr sz="2800" b="1" spc="5" dirty="0">
                <a:solidFill>
                  <a:srgbClr val="C00000"/>
                </a:solidFill>
                <a:latin typeface="黑体" panose="02010609060101010101" charset="-122"/>
                <a:cs typeface="黑体" panose="02010609060101010101" charset="-122"/>
              </a:rPr>
              <a:t>许</a:t>
            </a:r>
            <a:r>
              <a:rPr sz="2800" b="1" spc="-10" dirty="0">
                <a:solidFill>
                  <a:srgbClr val="C00000"/>
                </a:solidFill>
                <a:latin typeface="黑体" panose="02010609060101010101" charset="-122"/>
                <a:cs typeface="黑体" panose="02010609060101010101" charset="-122"/>
              </a:rPr>
              <a:t>多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但</a:t>
            </a:r>
            <a:r>
              <a:rPr sz="2800" b="1" dirty="0">
                <a:latin typeface="黑体" panose="02010609060101010101" charset="-122"/>
                <a:cs typeface="黑体" panose="02010609060101010101" charset="-122"/>
              </a:rPr>
              <a:t>不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是所</a:t>
            </a:r>
            <a:r>
              <a:rPr sz="2800" b="1" spc="15" dirty="0">
                <a:latin typeface="黑体" panose="02010609060101010101" charset="-122"/>
                <a:cs typeface="黑体" panose="02010609060101010101" charset="-122"/>
              </a:rPr>
              <a:t>有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基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于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LR(1)</a:t>
            </a:r>
            <a:r>
              <a:rPr sz="28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800" b="1" i="1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属性 定义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575"/>
            <a:ext cx="6892925" cy="597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删除翻译方案中嵌入的</a:t>
            </a:r>
            <a:r>
              <a:rPr sz="3800" spc="-15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动</a:t>
            </a: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作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268" y="1380174"/>
            <a:ext cx="7884159" cy="275018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40"/>
              </a:spcBef>
              <a:tabLst>
                <a:tab pos="507365" algn="l"/>
              </a:tabLst>
            </a:pPr>
            <a:r>
              <a:rPr sz="280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中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缀表达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式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翻译成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后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缀表</a:t>
            </a:r>
            <a:r>
              <a:rPr sz="2800" b="1" spc="30" dirty="0">
                <a:latin typeface="黑体" panose="02010609060101010101" charset="-122"/>
                <a:cs typeface="黑体" panose="02010609060101010101" charset="-122"/>
              </a:rPr>
              <a:t>达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式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508635">
              <a:lnSpc>
                <a:spcPct val="100000"/>
              </a:lnSpc>
              <a:spcBef>
                <a:spcPts val="645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R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508635">
              <a:lnSpc>
                <a:spcPct val="100000"/>
              </a:lnSpc>
              <a:spcBef>
                <a:spcPts val="575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4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print </a:t>
            </a:r>
            <a:r>
              <a:rPr sz="2400" b="1" spc="-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400" b="1" spc="-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400" b="1" spc="-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lang="en-US" sz="2400" b="1" spc="-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400" b="1" spc="-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)}</a:t>
            </a:r>
            <a:r>
              <a:rPr sz="2400" b="1" i="1" spc="-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spc="-75" baseline="-24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4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print </a:t>
            </a:r>
            <a:r>
              <a:rPr sz="2400" b="1" spc="-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400" b="1" spc="-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400" b="1" spc="-50" dirty="0">
                <a:solidFill>
                  <a:srgbClr val="FF0000"/>
                </a:solidFill>
                <a:latin typeface="Symbol" panose="05050102010706020507"/>
                <a:cs typeface="Symbol" panose="05050102010706020507"/>
              </a:rPr>
              <a:t></a:t>
            </a:r>
            <a:r>
              <a:rPr lang="en-US" sz="2400" b="1" spc="-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400" b="1" spc="-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)}</a:t>
            </a:r>
            <a:r>
              <a:rPr sz="2400" b="1" i="1" spc="-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spc="-75" baseline="-24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</a:t>
            </a:r>
            <a:endParaRPr sz="2400" dirty="0">
              <a:latin typeface="Symbol" panose="05050102010706020507"/>
              <a:cs typeface="Symbol" panose="05050102010706020507"/>
            </a:endParaRPr>
          </a:p>
          <a:p>
            <a:pPr marL="508635">
              <a:lnSpc>
                <a:spcPct val="100000"/>
              </a:lnSpc>
              <a:spcBef>
                <a:spcPts val="575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num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print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(num.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val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)}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R="30480" algn="r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在文法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中</a:t>
            </a:r>
            <a:r>
              <a:rPr sz="2400" b="1" spc="-5" dirty="0">
                <a:solidFill>
                  <a:srgbClr val="FF0000"/>
                </a:solidFill>
                <a:latin typeface="楷体" panose="02010609060101010101" charset="-122"/>
                <a:cs typeface="楷体" panose="02010609060101010101" charset="-122"/>
              </a:rPr>
              <a:t>加入产</a:t>
            </a:r>
            <a:r>
              <a:rPr sz="2400" b="1" dirty="0">
                <a:solidFill>
                  <a:srgbClr val="FF0000"/>
                </a:solidFill>
                <a:latin typeface="楷体" panose="02010609060101010101" charset="-122"/>
                <a:cs typeface="楷体" panose="02010609060101010101" charset="-122"/>
              </a:rPr>
              <a:t>生</a:t>
            </a:r>
            <a:r>
              <a:rPr sz="2400" b="1" spc="5" dirty="0">
                <a:solidFill>
                  <a:srgbClr val="FF0000"/>
                </a:solidFill>
                <a:latin typeface="Symbol" panose="05050102010706020507"/>
                <a:cs typeface="Symbol" panose="05050102010706020507"/>
              </a:rPr>
              <a:t></a:t>
            </a:r>
            <a:r>
              <a:rPr sz="2400" b="1" spc="-5" dirty="0">
                <a:solidFill>
                  <a:srgbClr val="FF0000"/>
                </a:solidFill>
                <a:latin typeface="楷体" panose="02010609060101010101" charset="-122"/>
                <a:cs typeface="楷体" panose="02010609060101010101" charset="-122"/>
              </a:rPr>
              <a:t>的标记非终结</a:t>
            </a:r>
            <a:r>
              <a:rPr sz="2400" b="1" dirty="0">
                <a:solidFill>
                  <a:srgbClr val="FF0000"/>
                </a:solidFill>
                <a:latin typeface="楷体" panose="02010609060101010101" charset="-122"/>
                <a:cs typeface="楷体" panose="02010609060101010101" charset="-122"/>
              </a:rPr>
              <a:t>符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，让每个嵌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入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动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  <a:p>
            <a:pPr marR="50165" algn="r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由不同的标记非终结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符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代表，并把该动作放在产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生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式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6583" y="4177665"/>
            <a:ext cx="1804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Symbol" panose="05050102010706020507"/>
                <a:cs typeface="Symbol" panose="05050102010706020507"/>
              </a:rPr>
              <a:t>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的右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端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8588" y="6414008"/>
            <a:ext cx="22097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Verdana" panose="020B0604030504040204"/>
                <a:cs typeface="Verdana" panose="020B0604030504040204"/>
              </a:rPr>
              <a:t>66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540" y="4750054"/>
            <a:ext cx="1148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140" y="5115814"/>
            <a:ext cx="35756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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num {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print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(num.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val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)}  </a:t>
            </a:r>
            <a:r>
              <a:rPr sz="24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2400" b="1" dirty="0">
                <a:solidFill>
                  <a:srgbClr val="FF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Symbol" panose="05050102010706020507"/>
                <a:cs typeface="Symbol" panose="05050102010706020507"/>
              </a:rPr>
              <a:t>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4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print</a:t>
            </a:r>
            <a:r>
              <a:rPr sz="2400" b="1" i="1" spc="-2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7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400" b="1" spc="-7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400" b="1" spc="-7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lang="en-US" sz="2400" b="1" spc="-7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400" b="1" spc="-7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)}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540" y="6213449"/>
            <a:ext cx="2414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400" b="1" spc="-5" dirty="0">
                <a:solidFill>
                  <a:srgbClr val="FF000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Symbol" panose="05050102010706020507"/>
                <a:cs typeface="Symbol" panose="05050102010706020507"/>
              </a:rPr>
              <a:t>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{</a:t>
            </a:r>
            <a:r>
              <a:rPr sz="24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print</a:t>
            </a:r>
            <a:r>
              <a:rPr sz="2400" b="1" i="1" spc="-4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6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400" b="1" spc="-6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400" b="1" spc="-65" dirty="0">
                <a:solidFill>
                  <a:srgbClr val="FF0000"/>
                </a:solidFill>
                <a:latin typeface="Symbol" panose="05050102010706020507"/>
                <a:cs typeface="Symbol" panose="05050102010706020507"/>
              </a:rPr>
              <a:t></a:t>
            </a:r>
            <a:r>
              <a:rPr lang="en-US" sz="2400" b="1" spc="-6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400" b="1" spc="-6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)}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76063" y="4725161"/>
            <a:ext cx="3240405" cy="1512570"/>
          </a:xfrm>
          <a:custGeom>
            <a:avLst/>
            <a:gdLst/>
            <a:ahLst/>
            <a:cxnLst/>
            <a:rect l="l" t="t" r="r" b="b"/>
            <a:pathLst>
              <a:path w="3240404" h="1512570">
                <a:moveTo>
                  <a:pt x="0" y="251968"/>
                </a:moveTo>
                <a:lnTo>
                  <a:pt x="4058" y="206667"/>
                </a:lnTo>
                <a:lnTo>
                  <a:pt x="15759" y="164034"/>
                </a:lnTo>
                <a:lnTo>
                  <a:pt x="34393" y="124779"/>
                </a:lnTo>
                <a:lnTo>
                  <a:pt x="59248" y="89614"/>
                </a:lnTo>
                <a:lnTo>
                  <a:pt x="89614" y="59248"/>
                </a:lnTo>
                <a:lnTo>
                  <a:pt x="124779" y="34393"/>
                </a:lnTo>
                <a:lnTo>
                  <a:pt x="164034" y="15759"/>
                </a:lnTo>
                <a:lnTo>
                  <a:pt x="206667" y="4058"/>
                </a:lnTo>
                <a:lnTo>
                  <a:pt x="251967" y="0"/>
                </a:lnTo>
                <a:lnTo>
                  <a:pt x="2988310" y="0"/>
                </a:lnTo>
                <a:lnTo>
                  <a:pt x="3033614" y="4058"/>
                </a:lnTo>
                <a:lnTo>
                  <a:pt x="3076259" y="15759"/>
                </a:lnTo>
                <a:lnTo>
                  <a:pt x="3115531" y="34393"/>
                </a:lnTo>
                <a:lnTo>
                  <a:pt x="3150716" y="59248"/>
                </a:lnTo>
                <a:lnTo>
                  <a:pt x="3181103" y="89614"/>
                </a:lnTo>
                <a:lnTo>
                  <a:pt x="3205978" y="124779"/>
                </a:lnTo>
                <a:lnTo>
                  <a:pt x="3224629" y="164034"/>
                </a:lnTo>
                <a:lnTo>
                  <a:pt x="3236342" y="206667"/>
                </a:lnTo>
                <a:lnTo>
                  <a:pt x="3240405" y="251968"/>
                </a:lnTo>
                <a:lnTo>
                  <a:pt x="3240405" y="1260119"/>
                </a:lnTo>
                <a:lnTo>
                  <a:pt x="3236342" y="1305422"/>
                </a:lnTo>
                <a:lnTo>
                  <a:pt x="3224629" y="1348060"/>
                </a:lnTo>
                <a:lnTo>
                  <a:pt x="3205978" y="1387324"/>
                </a:lnTo>
                <a:lnTo>
                  <a:pt x="3181103" y="1422499"/>
                </a:lnTo>
                <a:lnTo>
                  <a:pt x="3150716" y="1452875"/>
                </a:lnTo>
                <a:lnTo>
                  <a:pt x="3115531" y="1477740"/>
                </a:lnTo>
                <a:lnTo>
                  <a:pt x="3076259" y="1496383"/>
                </a:lnTo>
                <a:lnTo>
                  <a:pt x="3033614" y="1508090"/>
                </a:lnTo>
                <a:lnTo>
                  <a:pt x="2988310" y="1512150"/>
                </a:lnTo>
                <a:lnTo>
                  <a:pt x="251967" y="1512150"/>
                </a:lnTo>
                <a:lnTo>
                  <a:pt x="206667" y="1508090"/>
                </a:lnTo>
                <a:lnTo>
                  <a:pt x="164034" y="1496383"/>
                </a:lnTo>
                <a:lnTo>
                  <a:pt x="124779" y="1477740"/>
                </a:lnTo>
                <a:lnTo>
                  <a:pt x="89614" y="1452875"/>
                </a:lnTo>
                <a:lnTo>
                  <a:pt x="59248" y="1422499"/>
                </a:lnTo>
                <a:lnTo>
                  <a:pt x="34393" y="1387324"/>
                </a:lnTo>
                <a:lnTo>
                  <a:pt x="15759" y="1348060"/>
                </a:lnTo>
                <a:lnTo>
                  <a:pt x="4058" y="1305422"/>
                </a:lnTo>
                <a:lnTo>
                  <a:pt x="0" y="1260119"/>
                </a:lnTo>
                <a:lnTo>
                  <a:pt x="0" y="251968"/>
                </a:lnTo>
                <a:close/>
              </a:path>
            </a:pathLst>
          </a:custGeom>
          <a:ln w="25399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357117" y="3989323"/>
            <a:ext cx="4650740" cy="113411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4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sz="2400" b="1" dirty="0">
                <a:solidFill>
                  <a:srgbClr val="FF0000"/>
                </a:solidFill>
                <a:latin typeface="楷体" panose="02010609060101010101" charset="-122"/>
                <a:cs typeface="楷体" panose="02010609060101010101" charset="-122"/>
              </a:rPr>
              <a:t>继承属</a:t>
            </a:r>
            <a:r>
              <a:rPr sz="2400" b="1" spc="5" dirty="0">
                <a:solidFill>
                  <a:srgbClr val="FF0000"/>
                </a:solidFill>
                <a:latin typeface="楷体" panose="02010609060101010101" charset="-122"/>
                <a:cs typeface="楷体" panose="02010609060101010101" charset="-122"/>
              </a:rPr>
              <a:t>性</a:t>
            </a:r>
            <a:r>
              <a:rPr sz="24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=&gt;</a:t>
            </a:r>
            <a:r>
              <a:rPr sz="2400" b="1" dirty="0">
                <a:solidFill>
                  <a:srgbClr val="FF0000"/>
                </a:solidFill>
                <a:latin typeface="楷体" panose="02010609060101010101" charset="-122"/>
                <a:cs typeface="楷体" panose="02010609060101010101" charset="-122"/>
              </a:rPr>
              <a:t>综合属性</a:t>
            </a:r>
            <a:r>
              <a:rPr sz="24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950720">
              <a:lnSpc>
                <a:spcPct val="100000"/>
              </a:lnSpc>
              <a:spcBef>
                <a:spcPts val="1485"/>
              </a:spcBef>
            </a:pP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YACC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会按这种方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法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9605" y="5112842"/>
            <a:ext cx="2782570" cy="11080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ct val="98000"/>
              </a:lnSpc>
              <a:spcBef>
                <a:spcPts val="160"/>
              </a:spcBef>
            </a:pP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来处理输入的文法， 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即为嵌入的语义动作 引入</a:t>
            </a:r>
            <a:r>
              <a:rPr sz="2400" b="1" spc="5" dirty="0">
                <a:latin typeface="Symbol" panose="05050102010706020507"/>
                <a:cs typeface="Symbol" panose="05050102010706020507"/>
              </a:rPr>
              <a:t>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产生式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292417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语法制导定义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0723" y="6413187"/>
            <a:ext cx="173355" cy="211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latin typeface="Verdana" panose="020B0604030504040204"/>
                <a:cs typeface="Verdana" panose="020B0604030504040204"/>
              </a:rPr>
            </a:fld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968" y="1337606"/>
            <a:ext cx="8365490" cy="473138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494665" indent="-469900">
              <a:lnSpc>
                <a:spcPct val="100000"/>
              </a:lnSpc>
              <a:spcBef>
                <a:spcPts val="117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94665" algn="l"/>
                <a:tab pos="495300" algn="l"/>
              </a:tabLst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定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义</a:t>
            </a:r>
            <a:endParaRPr sz="2800" dirty="0">
              <a:latin typeface="黑体" panose="02010609060101010101" charset="-122"/>
              <a:cs typeface="黑体" panose="02010609060101010101" charset="-122"/>
            </a:endParaRPr>
          </a:p>
          <a:p>
            <a:pPr marL="933450" lvl="1" indent="-438150">
              <a:lnSpc>
                <a:spcPct val="100000"/>
              </a:lnSpc>
              <a:spcBef>
                <a:spcPts val="93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33450" algn="l"/>
                <a:tab pos="934085" algn="l"/>
              </a:tabLst>
            </a:pPr>
            <a:r>
              <a:rPr sz="2400" b="1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基础的上下文无关文法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  <a:p>
            <a:pPr marL="933450" lvl="1" indent="-438150">
              <a:lnSpc>
                <a:spcPct val="100000"/>
              </a:lnSpc>
              <a:spcBef>
                <a:spcPts val="86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33450" algn="l"/>
                <a:tab pos="934085" algn="l"/>
              </a:tabLst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每个文法符号有一</a:t>
            </a:r>
            <a:r>
              <a:rPr sz="2400" b="1" spc="5" dirty="0">
                <a:latin typeface="楷体" panose="02010609060101010101" charset="-122"/>
                <a:cs typeface="楷体" panose="02010609060101010101" charset="-122"/>
              </a:rPr>
              <a:t>组</a:t>
            </a:r>
            <a:r>
              <a:rPr sz="2400" b="1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属性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  <a:p>
            <a:pPr marL="933450" lvl="1" indent="-438150">
              <a:lnSpc>
                <a:spcPct val="100000"/>
              </a:lnSpc>
              <a:spcBef>
                <a:spcPts val="76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33450" algn="l"/>
                <a:tab pos="934085" algn="l"/>
              </a:tabLst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每个文法产生式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i="1" spc="-60" dirty="0">
                <a:latin typeface="Symbol" panose="05050102010706020507"/>
                <a:cs typeface="Symbol" panose="05050102010706020507"/>
              </a:rPr>
              <a:t>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有一组形式为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  <a:p>
            <a:pPr marL="933450">
              <a:lnSpc>
                <a:spcPct val="100000"/>
              </a:lnSpc>
              <a:spcBef>
                <a:spcPts val="56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…,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i="1" baseline="-24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i="1" spc="307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的</a:t>
            </a:r>
            <a:r>
              <a:rPr sz="2400" b="1" spc="-5" dirty="0">
                <a:solidFill>
                  <a:srgbClr val="C00000"/>
                </a:solidFill>
                <a:latin typeface="楷体" panose="02010609060101010101" charset="-122"/>
                <a:cs typeface="楷体" panose="02010609060101010101" charset="-122"/>
              </a:rPr>
              <a:t>语义规则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其中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sz="24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是函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数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  <a:p>
            <a:pPr marL="933450">
              <a:lnSpc>
                <a:spcPct val="100000"/>
              </a:lnSpc>
              <a:spcBef>
                <a:spcPts val="575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和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…,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i="1" spc="-7" baseline="-24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i="1" spc="300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是该产生式文法符号的属性，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  <a:p>
            <a:pPr marL="933450" lvl="1" indent="-438150">
              <a:lnSpc>
                <a:spcPct val="100000"/>
              </a:lnSpc>
              <a:spcBef>
                <a:spcPts val="865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33450" algn="l"/>
                <a:tab pos="934085" algn="l"/>
              </a:tabLst>
            </a:pPr>
            <a:r>
              <a:rPr sz="2400" b="1" dirty="0">
                <a:latin typeface="黑体" panose="02010609060101010101" charset="-122"/>
                <a:cs typeface="黑体" panose="02010609060101010101" charset="-122"/>
              </a:rPr>
              <a:t>综合属性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(synthesized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attribute)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：如果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是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的属性，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262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33450">
              <a:lnSpc>
                <a:spcPct val="100000"/>
              </a:lnSpc>
              <a:spcBef>
                <a:spcPts val="575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277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…,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i="1" spc="-7" baseline="-24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i="1" spc="277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是产生式右部文法符号的属性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或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的其它属性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  <a:p>
            <a:pPr marL="933450" marR="363220" lvl="1" indent="-437515">
              <a:lnSpc>
                <a:spcPct val="120000"/>
              </a:lnSpc>
              <a:spcBef>
                <a:spcPts val="290"/>
              </a:spcBef>
              <a:buClr>
                <a:srgbClr val="CC0000"/>
              </a:buClr>
              <a:buFont typeface="Wingdings" panose="05000000000000000000"/>
              <a:buChar char=""/>
              <a:tabLst>
                <a:tab pos="933450" algn="l"/>
                <a:tab pos="934085" algn="l"/>
              </a:tabLst>
            </a:pPr>
            <a:r>
              <a:rPr sz="2400" b="1" dirty="0">
                <a:latin typeface="黑体" panose="02010609060101010101" charset="-122"/>
                <a:cs typeface="黑体" panose="02010609060101010101" charset="-122"/>
              </a:rPr>
              <a:t>继承属性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(inherited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attribute)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：如果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是右部某文法符 号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的属性</a:t>
            </a:r>
            <a:endParaRPr sz="2400" dirty="0">
              <a:latin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8" y="2320925"/>
            <a:ext cx="9138920" cy="1548130"/>
          </a:xfrm>
          <a:custGeom>
            <a:avLst/>
            <a:gdLst/>
            <a:ahLst/>
            <a:cxnLst/>
            <a:rect l="l" t="t" r="r" b="b"/>
            <a:pathLst>
              <a:path w="9138920" h="1548129">
                <a:moveTo>
                  <a:pt x="9138539" y="0"/>
                </a:moveTo>
                <a:lnTo>
                  <a:pt x="0" y="0"/>
                </a:lnTo>
                <a:lnTo>
                  <a:pt x="0" y="1548130"/>
                </a:lnTo>
                <a:lnTo>
                  <a:pt x="9138539" y="1548130"/>
                </a:lnTo>
                <a:lnTo>
                  <a:pt x="91385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42642" y="4040393"/>
            <a:ext cx="4776470" cy="1818639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144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5" dirty="0">
                <a:solidFill>
                  <a:srgbClr val="D9D9D9"/>
                </a:solidFill>
                <a:latin typeface="黑体" panose="02010609060101010101" charset="-122"/>
                <a:cs typeface="黑体" panose="02010609060101010101" charset="-122"/>
              </a:rPr>
              <a:t>综</a:t>
            </a:r>
            <a:r>
              <a:rPr sz="2800" b="1" spc="-10" dirty="0">
                <a:solidFill>
                  <a:srgbClr val="D9D9D9"/>
                </a:solidFill>
                <a:latin typeface="黑体" panose="02010609060101010101" charset="-122"/>
                <a:cs typeface="黑体" panose="02010609060101010101" charset="-122"/>
              </a:rPr>
              <a:t>合属性</a:t>
            </a:r>
            <a:r>
              <a:rPr sz="2800" b="1" spc="5" dirty="0">
                <a:solidFill>
                  <a:srgbClr val="D9D9D9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800" b="1" spc="-10" dirty="0">
                <a:solidFill>
                  <a:srgbClr val="D9D9D9"/>
                </a:solidFill>
                <a:latin typeface="黑体" panose="02010609060101010101" charset="-122"/>
                <a:cs typeface="黑体" panose="02010609060101010101" charset="-122"/>
              </a:rPr>
              <a:t>计</a:t>
            </a:r>
            <a:r>
              <a:rPr sz="2800" b="1" spc="-15" dirty="0">
                <a:solidFill>
                  <a:srgbClr val="D9D9D9"/>
                </a:solidFill>
                <a:latin typeface="黑体" panose="02010609060101010101" charset="-122"/>
                <a:cs typeface="黑体" panose="02010609060101010101" charset="-122"/>
              </a:rPr>
              <a:t>算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1965" indent="-469900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5" dirty="0">
                <a:solidFill>
                  <a:srgbClr val="D9D9D9"/>
                </a:solidFill>
                <a:latin typeface="黑体" panose="02010609060101010101" charset="-122"/>
                <a:cs typeface="黑体" panose="02010609060101010101" charset="-122"/>
              </a:rPr>
              <a:t>删</a:t>
            </a:r>
            <a:r>
              <a:rPr sz="2800" b="1" spc="-5" dirty="0">
                <a:solidFill>
                  <a:srgbClr val="D9D9D9"/>
                </a:solidFill>
                <a:latin typeface="黑体" panose="02010609060101010101" charset="-122"/>
                <a:cs typeface="黑体" panose="02010609060101010101" charset="-122"/>
              </a:rPr>
              <a:t>除翻译</a:t>
            </a:r>
            <a:r>
              <a:rPr sz="2800" b="1" spc="5" dirty="0">
                <a:solidFill>
                  <a:srgbClr val="D9D9D9"/>
                </a:solidFill>
                <a:latin typeface="黑体" panose="02010609060101010101" charset="-122"/>
                <a:cs typeface="黑体" panose="02010609060101010101" charset="-122"/>
              </a:rPr>
              <a:t>方</a:t>
            </a:r>
            <a:r>
              <a:rPr sz="2800" b="1" spc="-5" dirty="0">
                <a:solidFill>
                  <a:srgbClr val="D9D9D9"/>
                </a:solidFill>
                <a:latin typeface="黑体" panose="02010609060101010101" charset="-122"/>
                <a:cs typeface="黑体" panose="02010609060101010101" charset="-122"/>
              </a:rPr>
              <a:t>案中嵌</a:t>
            </a:r>
            <a:r>
              <a:rPr sz="2800" b="1" spc="5" dirty="0">
                <a:solidFill>
                  <a:srgbClr val="D9D9D9"/>
                </a:solidFill>
                <a:latin typeface="黑体" panose="02010609060101010101" charset="-122"/>
                <a:cs typeface="黑体" panose="02010609060101010101" charset="-122"/>
              </a:rPr>
              <a:t>入</a:t>
            </a:r>
            <a:r>
              <a:rPr sz="2800" b="1" spc="-5" dirty="0">
                <a:solidFill>
                  <a:srgbClr val="D9D9D9"/>
                </a:solidFill>
                <a:latin typeface="黑体" panose="02010609060101010101" charset="-122"/>
                <a:cs typeface="黑体" panose="02010609060101010101" charset="-122"/>
              </a:rPr>
              <a:t>的动</a:t>
            </a:r>
            <a:r>
              <a:rPr sz="2800" b="1" spc="-15" dirty="0">
                <a:solidFill>
                  <a:srgbClr val="D9D9D9"/>
                </a:solidFill>
                <a:latin typeface="黑体" panose="02010609060101010101" charset="-122"/>
                <a:cs typeface="黑体" panose="02010609060101010101" charset="-122"/>
              </a:rPr>
              <a:t>作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1965" indent="-469900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 panose="05000000000000000000"/>
              <a:buChar char=""/>
              <a:tabLst>
                <a:tab pos="481965" algn="l"/>
                <a:tab pos="482600" algn="l"/>
              </a:tabLst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继</a:t>
            </a:r>
            <a:r>
              <a:rPr sz="2800" b="1" spc="-5" dirty="0">
                <a:latin typeface="黑体" panose="02010609060101010101" charset="-122"/>
                <a:cs typeface="黑体" panose="02010609060101010101" charset="-122"/>
              </a:rPr>
              <a:t>承属性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2800" b="1" spc="-5" dirty="0">
                <a:latin typeface="黑体" panose="02010609060101010101" charset="-122"/>
                <a:cs typeface="黑体" panose="02010609060101010101" charset="-122"/>
              </a:rPr>
              <a:t>计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算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47314" y="2741422"/>
            <a:ext cx="3848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自下而上</a:t>
            </a:r>
            <a:r>
              <a:rPr spc="5" dirty="0"/>
              <a:t>计</a:t>
            </a:r>
            <a:r>
              <a:rPr spc="-20" dirty="0"/>
              <a:t>算</a:t>
            </a:r>
            <a:endParaRPr spc="-2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437451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继承属性在分析栈中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474978"/>
            <a:ext cx="3596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2040" algn="l"/>
              </a:tabLst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情况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属性位置可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预</a:t>
            </a:r>
            <a:r>
              <a:rPr sz="2800" b="1" spc="-15" dirty="0">
                <a:latin typeface="楷体" panose="02010609060101010101" charset="-122"/>
                <a:cs typeface="楷体" panose="02010609060101010101" charset="-122"/>
              </a:rPr>
              <a:t>测</a:t>
            </a:r>
            <a:endParaRPr sz="28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2756027"/>
            <a:ext cx="1887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例</a:t>
            </a:r>
            <a:r>
              <a:rPr sz="2800" b="1" spc="-76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p, q,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r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795" y="3188970"/>
            <a:ext cx="3556635" cy="82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0565" marR="5080" indent="-698500">
              <a:lnSpc>
                <a:spcPct val="110000"/>
              </a:lnSpc>
              <a:spcBef>
                <a:spcPts val="100"/>
              </a:spcBef>
              <a:tabLst>
                <a:tab pos="1101725" algn="l"/>
              </a:tabLst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	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4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}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int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3239" y="3613784"/>
            <a:ext cx="2319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type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integer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568" y="3979544"/>
            <a:ext cx="313880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30480">
              <a:lnSpc>
                <a:spcPct val="110000"/>
              </a:lnSpc>
              <a:spcBef>
                <a:spcPts val="100"/>
              </a:spcBef>
              <a:tabLst>
                <a:tab pos="1223645" algn="l"/>
              </a:tabLst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real {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type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real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} 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4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baseline="-24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.in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i="1" spc="-8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268" y="4784317"/>
            <a:ext cx="4478655" cy="8305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78740" algn="r">
              <a:lnSpc>
                <a:spcPct val="100000"/>
              </a:lnSpc>
              <a:spcBef>
                <a:spcPts val="39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 id {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addtype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(id.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entry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i="1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R="30480" algn="r">
              <a:lnSpc>
                <a:spcPct val="100000"/>
              </a:lnSpc>
              <a:spcBef>
                <a:spcPts val="285"/>
              </a:spcBef>
              <a:tabLst>
                <a:tab pos="1197610" algn="l"/>
              </a:tabLst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id	{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addtype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(id.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entry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i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81776" y="1359230"/>
            <a:ext cx="2457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5046" y="2105659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81525" y="1844675"/>
            <a:ext cx="3253104" cy="542925"/>
          </a:xfrm>
          <a:custGeom>
            <a:avLst/>
            <a:gdLst/>
            <a:ahLst/>
            <a:cxnLst/>
            <a:rect l="l" t="t" r="r" b="b"/>
            <a:pathLst>
              <a:path w="3253104" h="542925">
                <a:moveTo>
                  <a:pt x="1417574" y="20700"/>
                </a:moveTo>
                <a:lnTo>
                  <a:pt x="0" y="542925"/>
                </a:lnTo>
              </a:path>
              <a:path w="3253104" h="542925">
                <a:moveTo>
                  <a:pt x="1836801" y="0"/>
                </a:moveTo>
                <a:lnTo>
                  <a:pt x="3252851" y="517525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937754" y="2807284"/>
            <a:ext cx="10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50630" y="2883484"/>
            <a:ext cx="144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56450" y="2735326"/>
            <a:ext cx="698500" cy="424180"/>
          </a:xfrm>
          <a:custGeom>
            <a:avLst/>
            <a:gdLst/>
            <a:ahLst/>
            <a:cxnLst/>
            <a:rect l="l" t="t" r="r" b="b"/>
            <a:pathLst>
              <a:path w="698500" h="424180">
                <a:moveTo>
                  <a:pt x="698500" y="0"/>
                </a:moveTo>
                <a:lnTo>
                  <a:pt x="0" y="423799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58226" y="2590800"/>
            <a:ext cx="698500" cy="427355"/>
          </a:xfrm>
          <a:custGeom>
            <a:avLst/>
            <a:gdLst/>
            <a:ahLst/>
            <a:cxnLst/>
            <a:rect l="l" t="t" r="r" b="b"/>
            <a:pathLst>
              <a:path w="698500" h="427355">
                <a:moveTo>
                  <a:pt x="0" y="0"/>
                </a:moveTo>
                <a:lnTo>
                  <a:pt x="698500" y="42710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005826" y="2667000"/>
            <a:ext cx="0" cy="447675"/>
          </a:xfrm>
          <a:custGeom>
            <a:avLst/>
            <a:gdLst/>
            <a:ahLst/>
            <a:cxnLst/>
            <a:rect l="l" t="t" r="r" b="b"/>
            <a:pathLst>
              <a:path h="447675">
                <a:moveTo>
                  <a:pt x="0" y="0"/>
                </a:moveTo>
                <a:lnTo>
                  <a:pt x="0" y="447675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936230" y="364578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q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75375" y="3378200"/>
            <a:ext cx="701675" cy="427355"/>
          </a:xfrm>
          <a:custGeom>
            <a:avLst/>
            <a:gdLst/>
            <a:ahLst/>
            <a:cxnLst/>
            <a:rect l="l" t="t" r="r" b="b"/>
            <a:pathLst>
              <a:path w="701675" h="427354">
                <a:moveTo>
                  <a:pt x="701675" y="0"/>
                </a:moveTo>
                <a:lnTo>
                  <a:pt x="0" y="42710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93026" y="3432175"/>
            <a:ext cx="698500" cy="424180"/>
          </a:xfrm>
          <a:custGeom>
            <a:avLst/>
            <a:gdLst/>
            <a:ahLst/>
            <a:cxnLst/>
            <a:rect l="l" t="t" r="r" b="b"/>
            <a:pathLst>
              <a:path w="698500" h="424179">
                <a:moveTo>
                  <a:pt x="0" y="0"/>
                </a:moveTo>
                <a:lnTo>
                  <a:pt x="698500" y="423799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032625" y="3403600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4">
                <a:moveTo>
                  <a:pt x="0" y="0"/>
                </a:moveTo>
                <a:lnTo>
                  <a:pt x="0" y="452374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043548" y="3721989"/>
            <a:ext cx="229235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76200">
              <a:lnSpc>
                <a:spcPct val="100000"/>
              </a:lnSpc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p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01795" y="3026409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int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78325" y="275590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25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154801" y="4103751"/>
            <a:ext cx="0" cy="449580"/>
          </a:xfrm>
          <a:custGeom>
            <a:avLst/>
            <a:gdLst/>
            <a:ahLst/>
            <a:cxnLst/>
            <a:rect l="l" t="t" r="r" b="b"/>
            <a:pathLst>
              <a:path h="449579">
                <a:moveTo>
                  <a:pt x="0" y="0"/>
                </a:moveTo>
                <a:lnTo>
                  <a:pt x="0" y="449199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615048" y="2885313"/>
            <a:ext cx="567690" cy="115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04800">
              <a:lnSpc>
                <a:spcPct val="100000"/>
              </a:lnSpc>
              <a:spcBef>
                <a:spcPts val="100"/>
              </a:spcBef>
              <a:buFont typeface="Symbol" panose="05050102010706020507"/>
              <a:buChar char=""/>
              <a:tabLst>
                <a:tab pos="342265" algn="l"/>
                <a:tab pos="342900" algn="l"/>
              </a:tabLst>
            </a:pPr>
            <a:r>
              <a:rPr sz="3600" b="1" i="1" spc="-7" baseline="-28000" dirty="0">
                <a:latin typeface="Times New Roman" panose="02020603050405020304"/>
                <a:cs typeface="Times New Roman" panose="02020603050405020304"/>
              </a:rPr>
              <a:t>L</a:t>
            </a:r>
            <a:endParaRPr sz="3600" baseline="-28000">
              <a:latin typeface="Times New Roman" panose="02020603050405020304"/>
              <a:cs typeface="Times New Roman" panose="02020603050405020304"/>
            </a:endParaRPr>
          </a:p>
          <a:p>
            <a:pPr marR="63500" algn="r">
              <a:lnSpc>
                <a:spcPct val="100000"/>
              </a:lnSpc>
              <a:spcBef>
                <a:spcPts val="310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87595" y="2123059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Symbol" panose="05050102010706020507"/>
                <a:cs typeface="Symbol" panose="05050102010706020507"/>
              </a:rPr>
              <a:t>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84521" y="2350134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type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45248" y="2199259"/>
            <a:ext cx="1126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  <a:tab pos="927100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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68848" y="3494913"/>
            <a:ext cx="610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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83248" y="2807284"/>
            <a:ext cx="281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948426" y="3189732"/>
            <a:ext cx="746760" cy="496570"/>
          </a:xfrm>
          <a:custGeom>
            <a:avLst/>
            <a:gdLst/>
            <a:ahLst/>
            <a:cxnLst/>
            <a:rect l="l" t="t" r="r" b="b"/>
            <a:pathLst>
              <a:path w="746759" h="496570">
                <a:moveTo>
                  <a:pt x="29972" y="389254"/>
                </a:moveTo>
                <a:lnTo>
                  <a:pt x="0" y="483742"/>
                </a:lnTo>
                <a:lnTo>
                  <a:pt x="98298" y="496188"/>
                </a:lnTo>
                <a:lnTo>
                  <a:pt x="57729" y="467105"/>
                </a:lnTo>
                <a:lnTo>
                  <a:pt x="49529" y="467105"/>
                </a:lnTo>
                <a:lnTo>
                  <a:pt x="35940" y="445642"/>
                </a:lnTo>
                <a:lnTo>
                  <a:pt x="40142" y="442956"/>
                </a:lnTo>
                <a:lnTo>
                  <a:pt x="29972" y="389254"/>
                </a:lnTo>
                <a:close/>
              </a:path>
              <a:path w="746759" h="496570">
                <a:moveTo>
                  <a:pt x="42714" y="456341"/>
                </a:moveTo>
                <a:lnTo>
                  <a:pt x="49529" y="467105"/>
                </a:lnTo>
                <a:lnTo>
                  <a:pt x="53863" y="464334"/>
                </a:lnTo>
                <a:lnTo>
                  <a:pt x="42714" y="456341"/>
                </a:lnTo>
                <a:close/>
              </a:path>
              <a:path w="746759" h="496570">
                <a:moveTo>
                  <a:pt x="53863" y="464334"/>
                </a:moveTo>
                <a:lnTo>
                  <a:pt x="49529" y="467105"/>
                </a:lnTo>
                <a:lnTo>
                  <a:pt x="57729" y="467105"/>
                </a:lnTo>
                <a:lnTo>
                  <a:pt x="53863" y="464334"/>
                </a:lnTo>
                <a:close/>
              </a:path>
              <a:path w="746759" h="496570">
                <a:moveTo>
                  <a:pt x="732917" y="0"/>
                </a:moveTo>
                <a:lnTo>
                  <a:pt x="40142" y="442956"/>
                </a:lnTo>
                <a:lnTo>
                  <a:pt x="42662" y="456258"/>
                </a:lnTo>
                <a:lnTo>
                  <a:pt x="53863" y="464334"/>
                </a:lnTo>
                <a:lnTo>
                  <a:pt x="746505" y="21335"/>
                </a:lnTo>
                <a:lnTo>
                  <a:pt x="732917" y="0"/>
                </a:lnTo>
                <a:close/>
              </a:path>
              <a:path w="746759" h="496570">
                <a:moveTo>
                  <a:pt x="40142" y="442956"/>
                </a:moveTo>
                <a:lnTo>
                  <a:pt x="35940" y="445642"/>
                </a:lnTo>
                <a:lnTo>
                  <a:pt x="42662" y="456258"/>
                </a:lnTo>
                <a:lnTo>
                  <a:pt x="40142" y="442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797675" y="2600705"/>
            <a:ext cx="748665" cy="496570"/>
          </a:xfrm>
          <a:custGeom>
            <a:avLst/>
            <a:gdLst/>
            <a:ahLst/>
            <a:cxnLst/>
            <a:rect l="l" t="t" r="r" b="b"/>
            <a:pathLst>
              <a:path w="748665" h="496569">
                <a:moveTo>
                  <a:pt x="30099" y="389255"/>
                </a:moveTo>
                <a:lnTo>
                  <a:pt x="0" y="483743"/>
                </a:lnTo>
                <a:lnTo>
                  <a:pt x="98425" y="496316"/>
                </a:lnTo>
                <a:lnTo>
                  <a:pt x="57856" y="467233"/>
                </a:lnTo>
                <a:lnTo>
                  <a:pt x="49656" y="467233"/>
                </a:lnTo>
                <a:lnTo>
                  <a:pt x="35941" y="445770"/>
                </a:lnTo>
                <a:lnTo>
                  <a:pt x="40261" y="443013"/>
                </a:lnTo>
                <a:lnTo>
                  <a:pt x="30099" y="389255"/>
                </a:lnTo>
                <a:close/>
              </a:path>
              <a:path w="748665" h="496569">
                <a:moveTo>
                  <a:pt x="40261" y="443013"/>
                </a:moveTo>
                <a:lnTo>
                  <a:pt x="35941" y="445770"/>
                </a:lnTo>
                <a:lnTo>
                  <a:pt x="49656" y="467233"/>
                </a:lnTo>
                <a:lnTo>
                  <a:pt x="53995" y="464464"/>
                </a:lnTo>
                <a:lnTo>
                  <a:pt x="42799" y="456438"/>
                </a:lnTo>
                <a:lnTo>
                  <a:pt x="40261" y="443013"/>
                </a:lnTo>
                <a:close/>
              </a:path>
              <a:path w="748665" h="496569">
                <a:moveTo>
                  <a:pt x="53995" y="464464"/>
                </a:moveTo>
                <a:lnTo>
                  <a:pt x="49656" y="467233"/>
                </a:lnTo>
                <a:lnTo>
                  <a:pt x="57856" y="467233"/>
                </a:lnTo>
                <a:lnTo>
                  <a:pt x="53995" y="464464"/>
                </a:lnTo>
                <a:close/>
              </a:path>
              <a:path w="748665" h="496569">
                <a:moveTo>
                  <a:pt x="734568" y="0"/>
                </a:moveTo>
                <a:lnTo>
                  <a:pt x="40261" y="443013"/>
                </a:lnTo>
                <a:lnTo>
                  <a:pt x="42799" y="456438"/>
                </a:lnTo>
                <a:lnTo>
                  <a:pt x="53995" y="464464"/>
                </a:lnTo>
                <a:lnTo>
                  <a:pt x="748156" y="21463"/>
                </a:lnTo>
                <a:lnTo>
                  <a:pt x="7345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055870" y="1977770"/>
            <a:ext cx="2440305" cy="490855"/>
          </a:xfrm>
          <a:custGeom>
            <a:avLst/>
            <a:gdLst/>
            <a:ahLst/>
            <a:cxnLst/>
            <a:rect l="l" t="t" r="r" b="b"/>
            <a:pathLst>
              <a:path w="2440304" h="490855">
                <a:moveTo>
                  <a:pt x="2383687" y="450520"/>
                </a:moveTo>
                <a:lnTo>
                  <a:pt x="2346198" y="490346"/>
                </a:lnTo>
                <a:lnTo>
                  <a:pt x="2440304" y="459104"/>
                </a:lnTo>
                <a:lnTo>
                  <a:pt x="2436610" y="452374"/>
                </a:lnTo>
                <a:lnTo>
                  <a:pt x="2388361" y="452374"/>
                </a:lnTo>
                <a:lnTo>
                  <a:pt x="2383687" y="450520"/>
                </a:lnTo>
                <a:close/>
              </a:path>
              <a:path w="2440304" h="490855">
                <a:moveTo>
                  <a:pt x="2392952" y="440678"/>
                </a:moveTo>
                <a:lnTo>
                  <a:pt x="2383687" y="450520"/>
                </a:lnTo>
                <a:lnTo>
                  <a:pt x="2388361" y="452374"/>
                </a:lnTo>
                <a:lnTo>
                  <a:pt x="2392952" y="440678"/>
                </a:lnTo>
                <a:close/>
              </a:path>
              <a:path w="2440304" h="490855">
                <a:moveTo>
                  <a:pt x="2392553" y="372109"/>
                </a:moveTo>
                <a:lnTo>
                  <a:pt x="2392959" y="426866"/>
                </a:lnTo>
                <a:lnTo>
                  <a:pt x="2397632" y="428751"/>
                </a:lnTo>
                <a:lnTo>
                  <a:pt x="2388361" y="452374"/>
                </a:lnTo>
                <a:lnTo>
                  <a:pt x="2436610" y="452374"/>
                </a:lnTo>
                <a:lnTo>
                  <a:pt x="2392553" y="372109"/>
                </a:lnTo>
                <a:close/>
              </a:path>
              <a:path w="2440304" h="490855">
                <a:moveTo>
                  <a:pt x="1343406" y="25400"/>
                </a:moveTo>
                <a:lnTo>
                  <a:pt x="1156080" y="25400"/>
                </a:lnTo>
                <a:lnTo>
                  <a:pt x="1182624" y="25780"/>
                </a:lnTo>
                <a:lnTo>
                  <a:pt x="1208913" y="27304"/>
                </a:lnTo>
                <a:lnTo>
                  <a:pt x="1258062" y="32638"/>
                </a:lnTo>
                <a:lnTo>
                  <a:pt x="1304543" y="41528"/>
                </a:lnTo>
                <a:lnTo>
                  <a:pt x="1350771" y="53848"/>
                </a:lnTo>
                <a:lnTo>
                  <a:pt x="1398904" y="69468"/>
                </a:lnTo>
                <a:lnTo>
                  <a:pt x="1451609" y="88264"/>
                </a:lnTo>
                <a:lnTo>
                  <a:pt x="1543430" y="122554"/>
                </a:lnTo>
                <a:lnTo>
                  <a:pt x="1636649" y="156209"/>
                </a:lnTo>
                <a:lnTo>
                  <a:pt x="1680718" y="172465"/>
                </a:lnTo>
                <a:lnTo>
                  <a:pt x="1781175" y="210692"/>
                </a:lnTo>
                <a:lnTo>
                  <a:pt x="2383687" y="450520"/>
                </a:lnTo>
                <a:lnTo>
                  <a:pt x="2392952" y="440678"/>
                </a:lnTo>
                <a:lnTo>
                  <a:pt x="1817497" y="197612"/>
                </a:lnTo>
                <a:lnTo>
                  <a:pt x="1689480" y="148716"/>
                </a:lnTo>
                <a:lnTo>
                  <a:pt x="1645157" y="132333"/>
                </a:lnTo>
                <a:lnTo>
                  <a:pt x="1519554" y="86613"/>
                </a:lnTo>
                <a:lnTo>
                  <a:pt x="1433067" y="54482"/>
                </a:lnTo>
                <a:lnTo>
                  <a:pt x="1382014" y="36956"/>
                </a:lnTo>
                <a:lnTo>
                  <a:pt x="1357629" y="29463"/>
                </a:lnTo>
                <a:lnTo>
                  <a:pt x="1343406" y="25400"/>
                </a:lnTo>
                <a:close/>
              </a:path>
              <a:path w="2440304" h="490855">
                <a:moveTo>
                  <a:pt x="2392959" y="426866"/>
                </a:moveTo>
                <a:lnTo>
                  <a:pt x="2393059" y="440404"/>
                </a:lnTo>
                <a:lnTo>
                  <a:pt x="2397632" y="428751"/>
                </a:lnTo>
                <a:lnTo>
                  <a:pt x="2392959" y="426866"/>
                </a:lnTo>
                <a:close/>
              </a:path>
              <a:path w="2440304" h="490855">
                <a:moveTo>
                  <a:pt x="1155572" y="0"/>
                </a:moveTo>
                <a:lnTo>
                  <a:pt x="1103376" y="2031"/>
                </a:lnTo>
                <a:lnTo>
                  <a:pt x="1053083" y="7746"/>
                </a:lnTo>
                <a:lnTo>
                  <a:pt x="1003172" y="17017"/>
                </a:lnTo>
                <a:lnTo>
                  <a:pt x="951991" y="29717"/>
                </a:lnTo>
                <a:lnTo>
                  <a:pt x="897889" y="45592"/>
                </a:lnTo>
                <a:lnTo>
                  <a:pt x="700658" y="111505"/>
                </a:lnTo>
                <a:lnTo>
                  <a:pt x="620521" y="140334"/>
                </a:lnTo>
                <a:lnTo>
                  <a:pt x="534796" y="172719"/>
                </a:lnTo>
                <a:lnTo>
                  <a:pt x="490092" y="190118"/>
                </a:lnTo>
                <a:lnTo>
                  <a:pt x="349630" y="246506"/>
                </a:lnTo>
                <a:lnTo>
                  <a:pt x="202310" y="308228"/>
                </a:lnTo>
                <a:lnTo>
                  <a:pt x="0" y="396239"/>
                </a:lnTo>
                <a:lnTo>
                  <a:pt x="10287" y="419480"/>
                </a:lnTo>
                <a:lnTo>
                  <a:pt x="212343" y="331469"/>
                </a:lnTo>
                <a:lnTo>
                  <a:pt x="407034" y="250570"/>
                </a:lnTo>
                <a:lnTo>
                  <a:pt x="499363" y="213740"/>
                </a:lnTo>
                <a:lnTo>
                  <a:pt x="587375" y="179831"/>
                </a:lnTo>
                <a:lnTo>
                  <a:pt x="670051" y="149225"/>
                </a:lnTo>
                <a:lnTo>
                  <a:pt x="746505" y="122554"/>
                </a:lnTo>
                <a:lnTo>
                  <a:pt x="877062" y="78866"/>
                </a:lnTo>
                <a:lnTo>
                  <a:pt x="932814" y="61594"/>
                </a:lnTo>
                <a:lnTo>
                  <a:pt x="984250" y="47498"/>
                </a:lnTo>
                <a:lnTo>
                  <a:pt x="1033271" y="36829"/>
                </a:lnTo>
                <a:lnTo>
                  <a:pt x="1081404" y="29590"/>
                </a:lnTo>
                <a:lnTo>
                  <a:pt x="1130553" y="25907"/>
                </a:lnTo>
                <a:lnTo>
                  <a:pt x="1156080" y="25400"/>
                </a:lnTo>
                <a:lnTo>
                  <a:pt x="1343406" y="25400"/>
                </a:lnTo>
                <a:lnTo>
                  <a:pt x="1333627" y="22605"/>
                </a:lnTo>
                <a:lnTo>
                  <a:pt x="1285747" y="11683"/>
                </a:lnTo>
                <a:lnTo>
                  <a:pt x="1236217" y="4190"/>
                </a:lnTo>
                <a:lnTo>
                  <a:pt x="1183004" y="507"/>
                </a:lnTo>
                <a:lnTo>
                  <a:pt x="11555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4" name="object 34"/>
          <p:cNvGrpSpPr/>
          <p:nvPr/>
        </p:nvGrpSpPr>
        <p:grpSpPr>
          <a:xfrm>
            <a:off x="6088126" y="5216525"/>
            <a:ext cx="2313305" cy="889635"/>
            <a:chOff x="6088126" y="5216525"/>
            <a:chExt cx="2313305" cy="889635"/>
          </a:xfrm>
        </p:grpSpPr>
        <p:sp>
          <p:nvSpPr>
            <p:cNvPr id="35" name="object 35"/>
            <p:cNvSpPr/>
            <p:nvPr/>
          </p:nvSpPr>
          <p:spPr>
            <a:xfrm>
              <a:off x="6100826" y="5229225"/>
              <a:ext cx="2287905" cy="864235"/>
            </a:xfrm>
            <a:custGeom>
              <a:avLst/>
              <a:gdLst/>
              <a:ahLst/>
              <a:cxnLst/>
              <a:rect l="l" t="t" r="r" b="b"/>
              <a:pathLst>
                <a:path w="2287904" h="864235">
                  <a:moveTo>
                    <a:pt x="2143505" y="0"/>
                  </a:moveTo>
                  <a:lnTo>
                    <a:pt x="144018" y="0"/>
                  </a:lnTo>
                  <a:lnTo>
                    <a:pt x="98462" y="7345"/>
                  </a:lnTo>
                  <a:lnTo>
                    <a:pt x="58923" y="27797"/>
                  </a:lnTo>
                  <a:lnTo>
                    <a:pt x="27761" y="58978"/>
                  </a:lnTo>
                  <a:lnTo>
                    <a:pt x="7333" y="98511"/>
                  </a:lnTo>
                  <a:lnTo>
                    <a:pt x="0" y="144018"/>
                  </a:lnTo>
                  <a:lnTo>
                    <a:pt x="0" y="720051"/>
                  </a:lnTo>
                  <a:lnTo>
                    <a:pt x="7333" y="765573"/>
                  </a:lnTo>
                  <a:lnTo>
                    <a:pt x="27761" y="805107"/>
                  </a:lnTo>
                  <a:lnTo>
                    <a:pt x="58923" y="836283"/>
                  </a:lnTo>
                  <a:lnTo>
                    <a:pt x="98462" y="856727"/>
                  </a:lnTo>
                  <a:lnTo>
                    <a:pt x="144018" y="864069"/>
                  </a:lnTo>
                  <a:lnTo>
                    <a:pt x="2143505" y="864069"/>
                  </a:lnTo>
                  <a:lnTo>
                    <a:pt x="2189012" y="856727"/>
                  </a:lnTo>
                  <a:lnTo>
                    <a:pt x="2228545" y="836283"/>
                  </a:lnTo>
                  <a:lnTo>
                    <a:pt x="2259726" y="805107"/>
                  </a:lnTo>
                  <a:lnTo>
                    <a:pt x="2280178" y="765573"/>
                  </a:lnTo>
                  <a:lnTo>
                    <a:pt x="2287524" y="720051"/>
                  </a:lnTo>
                  <a:lnTo>
                    <a:pt x="2287524" y="144018"/>
                  </a:lnTo>
                  <a:lnTo>
                    <a:pt x="2280178" y="98511"/>
                  </a:lnTo>
                  <a:lnTo>
                    <a:pt x="2259726" y="58978"/>
                  </a:lnTo>
                  <a:lnTo>
                    <a:pt x="2228545" y="27797"/>
                  </a:lnTo>
                  <a:lnTo>
                    <a:pt x="2189012" y="7345"/>
                  </a:lnTo>
                  <a:lnTo>
                    <a:pt x="214350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100826" y="5229225"/>
              <a:ext cx="2287905" cy="864235"/>
            </a:xfrm>
            <a:custGeom>
              <a:avLst/>
              <a:gdLst/>
              <a:ahLst/>
              <a:cxnLst/>
              <a:rect l="l" t="t" r="r" b="b"/>
              <a:pathLst>
                <a:path w="2287904" h="864235">
                  <a:moveTo>
                    <a:pt x="0" y="144018"/>
                  </a:moveTo>
                  <a:lnTo>
                    <a:pt x="7333" y="98511"/>
                  </a:lnTo>
                  <a:lnTo>
                    <a:pt x="27761" y="58978"/>
                  </a:lnTo>
                  <a:lnTo>
                    <a:pt x="58923" y="27797"/>
                  </a:lnTo>
                  <a:lnTo>
                    <a:pt x="98462" y="7345"/>
                  </a:lnTo>
                  <a:lnTo>
                    <a:pt x="144018" y="0"/>
                  </a:lnTo>
                  <a:lnTo>
                    <a:pt x="2143505" y="0"/>
                  </a:lnTo>
                  <a:lnTo>
                    <a:pt x="2189012" y="7345"/>
                  </a:lnTo>
                  <a:lnTo>
                    <a:pt x="2228545" y="27797"/>
                  </a:lnTo>
                  <a:lnTo>
                    <a:pt x="2259726" y="58978"/>
                  </a:lnTo>
                  <a:lnTo>
                    <a:pt x="2280178" y="98511"/>
                  </a:lnTo>
                  <a:lnTo>
                    <a:pt x="2287524" y="144018"/>
                  </a:lnTo>
                  <a:lnTo>
                    <a:pt x="2287524" y="720051"/>
                  </a:lnTo>
                  <a:lnTo>
                    <a:pt x="2280178" y="765573"/>
                  </a:lnTo>
                  <a:lnTo>
                    <a:pt x="2259726" y="805107"/>
                  </a:lnTo>
                  <a:lnTo>
                    <a:pt x="2228545" y="836283"/>
                  </a:lnTo>
                  <a:lnTo>
                    <a:pt x="2189012" y="856727"/>
                  </a:lnTo>
                  <a:lnTo>
                    <a:pt x="2143505" y="864069"/>
                  </a:lnTo>
                  <a:lnTo>
                    <a:pt x="144018" y="864069"/>
                  </a:lnTo>
                  <a:lnTo>
                    <a:pt x="98462" y="856727"/>
                  </a:lnTo>
                  <a:lnTo>
                    <a:pt x="58923" y="836283"/>
                  </a:lnTo>
                  <a:lnTo>
                    <a:pt x="27761" y="805107"/>
                  </a:lnTo>
                  <a:lnTo>
                    <a:pt x="7333" y="765573"/>
                  </a:lnTo>
                  <a:lnTo>
                    <a:pt x="0" y="720051"/>
                  </a:lnTo>
                  <a:lnTo>
                    <a:pt x="0" y="144018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6313170" y="5292953"/>
            <a:ext cx="18637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marR="5080" indent="-15430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继承属性值已 </a:t>
            </a:r>
            <a:r>
              <a:rPr sz="2400" b="1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在分析栈中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437451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继承属性在分析栈中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474978"/>
            <a:ext cx="3596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2040" algn="l"/>
              </a:tabLst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情况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属性位置可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预</a:t>
            </a:r>
            <a:r>
              <a:rPr sz="2800" b="1" spc="-15" dirty="0">
                <a:latin typeface="楷体" panose="02010609060101010101" charset="-122"/>
                <a:cs typeface="楷体" panose="02010609060101010101" charset="-122"/>
              </a:rPr>
              <a:t>测</a:t>
            </a:r>
            <a:endParaRPr sz="28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268" y="2667127"/>
            <a:ext cx="1887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例</a:t>
            </a:r>
            <a:r>
              <a:rPr sz="2800" b="1" spc="-76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p, q,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r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395" y="3100070"/>
            <a:ext cx="3430270" cy="8242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1101725" algn="l"/>
              </a:tabLst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T	</a:t>
            </a:r>
            <a:r>
              <a:rPr sz="2400" b="1" strike="sngStrike" spc="-5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400" b="1" i="1" strike="sngStrike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trike="sngStrike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trike="sngStrike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i="1" strike="sngStrike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trike="sngStrike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trike="sngStrike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trike="sngStrike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trike="sngStrike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trike="sngStrike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2400" b="1" strike="sngStrike" dirty="0">
                <a:latin typeface="Times New Roman" panose="02020603050405020304"/>
                <a:cs typeface="Times New Roman" panose="02020603050405020304"/>
              </a:rPr>
              <a:t>}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  <a:sym typeface="+mn-ea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int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1644" y="3533139"/>
            <a:ext cx="2319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type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integer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568" y="3979544"/>
            <a:ext cx="313880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30480">
              <a:lnSpc>
                <a:spcPct val="110000"/>
              </a:lnSpc>
              <a:spcBef>
                <a:spcPts val="100"/>
              </a:spcBef>
              <a:tabLst>
                <a:tab pos="1223645" algn="l"/>
              </a:tabLst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real {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type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real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} 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trike="sngStrike" spc="-5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400" b="1" i="1" strike="sngStrike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trike="sngStrike" spc="-7" baseline="-24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i="1" strike="sngStrike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.in</a:t>
            </a:r>
            <a:r>
              <a:rPr sz="2400" b="1" i="1" strike="sngStrike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trike="sngStrike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strike="sngStrike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trike="sngStrike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trike="sngStrike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i="1" strike="sngStrike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trike="sngStrike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268" y="4784317"/>
            <a:ext cx="4478655" cy="8305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78740" algn="r">
              <a:lnSpc>
                <a:spcPct val="100000"/>
              </a:lnSpc>
              <a:spcBef>
                <a:spcPts val="39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 id {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addtype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(id.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entry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i="1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i="1" spc="-114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R="30480" algn="r">
              <a:lnSpc>
                <a:spcPct val="100000"/>
              </a:lnSpc>
              <a:spcBef>
                <a:spcPts val="285"/>
              </a:spcBef>
              <a:tabLst>
                <a:tab pos="1197610" algn="l"/>
              </a:tabLst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id	{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addtype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(id.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entry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i="1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i="1" spc="-9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81776" y="1359230"/>
            <a:ext cx="2457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5046" y="2105659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81525" y="1844675"/>
            <a:ext cx="3253104" cy="542925"/>
          </a:xfrm>
          <a:custGeom>
            <a:avLst/>
            <a:gdLst/>
            <a:ahLst/>
            <a:cxnLst/>
            <a:rect l="l" t="t" r="r" b="b"/>
            <a:pathLst>
              <a:path w="3253104" h="542925">
                <a:moveTo>
                  <a:pt x="1417574" y="20700"/>
                </a:moveTo>
                <a:lnTo>
                  <a:pt x="0" y="542925"/>
                </a:lnTo>
              </a:path>
              <a:path w="3253104" h="542925">
                <a:moveTo>
                  <a:pt x="1836801" y="0"/>
                </a:moveTo>
                <a:lnTo>
                  <a:pt x="3252851" y="517525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937754" y="2807284"/>
            <a:ext cx="10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50630" y="2883484"/>
            <a:ext cx="144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56450" y="2735326"/>
            <a:ext cx="698500" cy="424180"/>
          </a:xfrm>
          <a:custGeom>
            <a:avLst/>
            <a:gdLst/>
            <a:ahLst/>
            <a:cxnLst/>
            <a:rect l="l" t="t" r="r" b="b"/>
            <a:pathLst>
              <a:path w="698500" h="424180">
                <a:moveTo>
                  <a:pt x="698500" y="0"/>
                </a:moveTo>
                <a:lnTo>
                  <a:pt x="0" y="423799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58226" y="2590800"/>
            <a:ext cx="698500" cy="427355"/>
          </a:xfrm>
          <a:custGeom>
            <a:avLst/>
            <a:gdLst/>
            <a:ahLst/>
            <a:cxnLst/>
            <a:rect l="l" t="t" r="r" b="b"/>
            <a:pathLst>
              <a:path w="698500" h="427355">
                <a:moveTo>
                  <a:pt x="0" y="0"/>
                </a:moveTo>
                <a:lnTo>
                  <a:pt x="698500" y="42710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005826" y="2667000"/>
            <a:ext cx="0" cy="447675"/>
          </a:xfrm>
          <a:custGeom>
            <a:avLst/>
            <a:gdLst/>
            <a:ahLst/>
            <a:cxnLst/>
            <a:rect l="l" t="t" r="r" b="b"/>
            <a:pathLst>
              <a:path h="447675">
                <a:moveTo>
                  <a:pt x="0" y="0"/>
                </a:moveTo>
                <a:lnTo>
                  <a:pt x="0" y="447675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936230" y="364578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q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75375" y="3378200"/>
            <a:ext cx="701675" cy="427355"/>
          </a:xfrm>
          <a:custGeom>
            <a:avLst/>
            <a:gdLst/>
            <a:ahLst/>
            <a:cxnLst/>
            <a:rect l="l" t="t" r="r" b="b"/>
            <a:pathLst>
              <a:path w="701675" h="427354">
                <a:moveTo>
                  <a:pt x="701675" y="0"/>
                </a:moveTo>
                <a:lnTo>
                  <a:pt x="0" y="42710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93026" y="3432175"/>
            <a:ext cx="698500" cy="424180"/>
          </a:xfrm>
          <a:custGeom>
            <a:avLst/>
            <a:gdLst/>
            <a:ahLst/>
            <a:cxnLst/>
            <a:rect l="l" t="t" r="r" b="b"/>
            <a:pathLst>
              <a:path w="698500" h="424179">
                <a:moveTo>
                  <a:pt x="0" y="0"/>
                </a:moveTo>
                <a:lnTo>
                  <a:pt x="698500" y="423799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032625" y="3403600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4">
                <a:moveTo>
                  <a:pt x="0" y="0"/>
                </a:moveTo>
                <a:lnTo>
                  <a:pt x="0" y="452374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043548" y="3721989"/>
            <a:ext cx="229235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76200">
              <a:lnSpc>
                <a:spcPct val="100000"/>
              </a:lnSpc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p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01795" y="3026409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int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78325" y="275590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25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154801" y="4103751"/>
            <a:ext cx="0" cy="449580"/>
          </a:xfrm>
          <a:custGeom>
            <a:avLst/>
            <a:gdLst/>
            <a:ahLst/>
            <a:cxnLst/>
            <a:rect l="l" t="t" r="r" b="b"/>
            <a:pathLst>
              <a:path h="449579">
                <a:moveTo>
                  <a:pt x="0" y="0"/>
                </a:moveTo>
                <a:lnTo>
                  <a:pt x="0" y="449199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615048" y="2885313"/>
            <a:ext cx="567690" cy="115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04800">
              <a:lnSpc>
                <a:spcPct val="100000"/>
              </a:lnSpc>
              <a:spcBef>
                <a:spcPts val="100"/>
              </a:spcBef>
              <a:buFont typeface="Symbol" panose="05050102010706020507"/>
              <a:buChar char=""/>
              <a:tabLst>
                <a:tab pos="342265" algn="l"/>
                <a:tab pos="342900" algn="l"/>
              </a:tabLst>
            </a:pPr>
            <a:r>
              <a:rPr sz="3600" b="1" i="1" spc="-7" baseline="-28000" dirty="0">
                <a:latin typeface="Times New Roman" panose="02020603050405020304"/>
                <a:cs typeface="Times New Roman" panose="02020603050405020304"/>
              </a:rPr>
              <a:t>L</a:t>
            </a:r>
            <a:endParaRPr sz="3600" baseline="-28000">
              <a:latin typeface="Times New Roman" panose="02020603050405020304"/>
              <a:cs typeface="Times New Roman" panose="02020603050405020304"/>
            </a:endParaRPr>
          </a:p>
          <a:p>
            <a:pPr marR="63500" algn="r">
              <a:lnSpc>
                <a:spcPct val="100000"/>
              </a:lnSpc>
              <a:spcBef>
                <a:spcPts val="310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87595" y="2123059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Symbol" panose="05050102010706020507"/>
                <a:cs typeface="Symbol" panose="05050102010706020507"/>
              </a:rPr>
              <a:t>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84521" y="2350134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type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45248" y="2199259"/>
            <a:ext cx="1126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  <a:tab pos="927100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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68848" y="3494913"/>
            <a:ext cx="610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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83248" y="2807284"/>
            <a:ext cx="281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948426" y="3189732"/>
            <a:ext cx="746760" cy="496570"/>
          </a:xfrm>
          <a:custGeom>
            <a:avLst/>
            <a:gdLst/>
            <a:ahLst/>
            <a:cxnLst/>
            <a:rect l="l" t="t" r="r" b="b"/>
            <a:pathLst>
              <a:path w="746759" h="496570">
                <a:moveTo>
                  <a:pt x="29972" y="389254"/>
                </a:moveTo>
                <a:lnTo>
                  <a:pt x="0" y="483742"/>
                </a:lnTo>
                <a:lnTo>
                  <a:pt x="98298" y="496188"/>
                </a:lnTo>
                <a:lnTo>
                  <a:pt x="57729" y="467105"/>
                </a:lnTo>
                <a:lnTo>
                  <a:pt x="49529" y="467105"/>
                </a:lnTo>
                <a:lnTo>
                  <a:pt x="35940" y="445642"/>
                </a:lnTo>
                <a:lnTo>
                  <a:pt x="40142" y="442956"/>
                </a:lnTo>
                <a:lnTo>
                  <a:pt x="29972" y="389254"/>
                </a:lnTo>
                <a:close/>
              </a:path>
              <a:path w="746759" h="496570">
                <a:moveTo>
                  <a:pt x="42714" y="456341"/>
                </a:moveTo>
                <a:lnTo>
                  <a:pt x="49529" y="467105"/>
                </a:lnTo>
                <a:lnTo>
                  <a:pt x="53863" y="464334"/>
                </a:lnTo>
                <a:lnTo>
                  <a:pt x="42714" y="456341"/>
                </a:lnTo>
                <a:close/>
              </a:path>
              <a:path w="746759" h="496570">
                <a:moveTo>
                  <a:pt x="53863" y="464334"/>
                </a:moveTo>
                <a:lnTo>
                  <a:pt x="49529" y="467105"/>
                </a:lnTo>
                <a:lnTo>
                  <a:pt x="57729" y="467105"/>
                </a:lnTo>
                <a:lnTo>
                  <a:pt x="53863" y="464334"/>
                </a:lnTo>
                <a:close/>
              </a:path>
              <a:path w="746759" h="496570">
                <a:moveTo>
                  <a:pt x="732917" y="0"/>
                </a:moveTo>
                <a:lnTo>
                  <a:pt x="40142" y="442956"/>
                </a:lnTo>
                <a:lnTo>
                  <a:pt x="42662" y="456258"/>
                </a:lnTo>
                <a:lnTo>
                  <a:pt x="53863" y="464334"/>
                </a:lnTo>
                <a:lnTo>
                  <a:pt x="746505" y="21335"/>
                </a:lnTo>
                <a:lnTo>
                  <a:pt x="732917" y="0"/>
                </a:lnTo>
                <a:close/>
              </a:path>
              <a:path w="746759" h="496570">
                <a:moveTo>
                  <a:pt x="40142" y="442956"/>
                </a:moveTo>
                <a:lnTo>
                  <a:pt x="35940" y="445642"/>
                </a:lnTo>
                <a:lnTo>
                  <a:pt x="42662" y="456258"/>
                </a:lnTo>
                <a:lnTo>
                  <a:pt x="40142" y="442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797675" y="2600705"/>
            <a:ext cx="748665" cy="496570"/>
          </a:xfrm>
          <a:custGeom>
            <a:avLst/>
            <a:gdLst/>
            <a:ahLst/>
            <a:cxnLst/>
            <a:rect l="l" t="t" r="r" b="b"/>
            <a:pathLst>
              <a:path w="748665" h="496569">
                <a:moveTo>
                  <a:pt x="30099" y="389255"/>
                </a:moveTo>
                <a:lnTo>
                  <a:pt x="0" y="483743"/>
                </a:lnTo>
                <a:lnTo>
                  <a:pt x="98425" y="496316"/>
                </a:lnTo>
                <a:lnTo>
                  <a:pt x="57856" y="467233"/>
                </a:lnTo>
                <a:lnTo>
                  <a:pt x="49656" y="467233"/>
                </a:lnTo>
                <a:lnTo>
                  <a:pt x="35941" y="445770"/>
                </a:lnTo>
                <a:lnTo>
                  <a:pt x="40261" y="443013"/>
                </a:lnTo>
                <a:lnTo>
                  <a:pt x="30099" y="389255"/>
                </a:lnTo>
                <a:close/>
              </a:path>
              <a:path w="748665" h="496569">
                <a:moveTo>
                  <a:pt x="40261" y="443013"/>
                </a:moveTo>
                <a:lnTo>
                  <a:pt x="35941" y="445770"/>
                </a:lnTo>
                <a:lnTo>
                  <a:pt x="49656" y="467233"/>
                </a:lnTo>
                <a:lnTo>
                  <a:pt x="53995" y="464464"/>
                </a:lnTo>
                <a:lnTo>
                  <a:pt x="42799" y="456438"/>
                </a:lnTo>
                <a:lnTo>
                  <a:pt x="40261" y="443013"/>
                </a:lnTo>
                <a:close/>
              </a:path>
              <a:path w="748665" h="496569">
                <a:moveTo>
                  <a:pt x="53995" y="464464"/>
                </a:moveTo>
                <a:lnTo>
                  <a:pt x="49656" y="467233"/>
                </a:lnTo>
                <a:lnTo>
                  <a:pt x="57856" y="467233"/>
                </a:lnTo>
                <a:lnTo>
                  <a:pt x="53995" y="464464"/>
                </a:lnTo>
                <a:close/>
              </a:path>
              <a:path w="748665" h="496569">
                <a:moveTo>
                  <a:pt x="734568" y="0"/>
                </a:moveTo>
                <a:lnTo>
                  <a:pt x="40261" y="443013"/>
                </a:lnTo>
                <a:lnTo>
                  <a:pt x="42799" y="456438"/>
                </a:lnTo>
                <a:lnTo>
                  <a:pt x="53995" y="464464"/>
                </a:lnTo>
                <a:lnTo>
                  <a:pt x="748156" y="21463"/>
                </a:lnTo>
                <a:lnTo>
                  <a:pt x="7345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055870" y="1977770"/>
            <a:ext cx="2440305" cy="490855"/>
          </a:xfrm>
          <a:custGeom>
            <a:avLst/>
            <a:gdLst/>
            <a:ahLst/>
            <a:cxnLst/>
            <a:rect l="l" t="t" r="r" b="b"/>
            <a:pathLst>
              <a:path w="2440304" h="490855">
                <a:moveTo>
                  <a:pt x="2383687" y="450520"/>
                </a:moveTo>
                <a:lnTo>
                  <a:pt x="2346198" y="490346"/>
                </a:lnTo>
                <a:lnTo>
                  <a:pt x="2440304" y="459104"/>
                </a:lnTo>
                <a:lnTo>
                  <a:pt x="2436610" y="452374"/>
                </a:lnTo>
                <a:lnTo>
                  <a:pt x="2388361" y="452374"/>
                </a:lnTo>
                <a:lnTo>
                  <a:pt x="2383687" y="450520"/>
                </a:lnTo>
                <a:close/>
              </a:path>
              <a:path w="2440304" h="490855">
                <a:moveTo>
                  <a:pt x="2392952" y="440678"/>
                </a:moveTo>
                <a:lnTo>
                  <a:pt x="2383687" y="450520"/>
                </a:lnTo>
                <a:lnTo>
                  <a:pt x="2388361" y="452374"/>
                </a:lnTo>
                <a:lnTo>
                  <a:pt x="2392952" y="440678"/>
                </a:lnTo>
                <a:close/>
              </a:path>
              <a:path w="2440304" h="490855">
                <a:moveTo>
                  <a:pt x="2392553" y="372109"/>
                </a:moveTo>
                <a:lnTo>
                  <a:pt x="2392959" y="426866"/>
                </a:lnTo>
                <a:lnTo>
                  <a:pt x="2397632" y="428751"/>
                </a:lnTo>
                <a:lnTo>
                  <a:pt x="2388361" y="452374"/>
                </a:lnTo>
                <a:lnTo>
                  <a:pt x="2436610" y="452374"/>
                </a:lnTo>
                <a:lnTo>
                  <a:pt x="2392553" y="372109"/>
                </a:lnTo>
                <a:close/>
              </a:path>
              <a:path w="2440304" h="490855">
                <a:moveTo>
                  <a:pt x="1343406" y="25400"/>
                </a:moveTo>
                <a:lnTo>
                  <a:pt x="1156080" y="25400"/>
                </a:lnTo>
                <a:lnTo>
                  <a:pt x="1182624" y="25780"/>
                </a:lnTo>
                <a:lnTo>
                  <a:pt x="1208913" y="27304"/>
                </a:lnTo>
                <a:lnTo>
                  <a:pt x="1258062" y="32638"/>
                </a:lnTo>
                <a:lnTo>
                  <a:pt x="1304543" y="41528"/>
                </a:lnTo>
                <a:lnTo>
                  <a:pt x="1350771" y="53848"/>
                </a:lnTo>
                <a:lnTo>
                  <a:pt x="1398904" y="69468"/>
                </a:lnTo>
                <a:lnTo>
                  <a:pt x="1451609" y="88264"/>
                </a:lnTo>
                <a:lnTo>
                  <a:pt x="1543430" y="122554"/>
                </a:lnTo>
                <a:lnTo>
                  <a:pt x="1636649" y="156209"/>
                </a:lnTo>
                <a:lnTo>
                  <a:pt x="1680718" y="172465"/>
                </a:lnTo>
                <a:lnTo>
                  <a:pt x="1781175" y="210692"/>
                </a:lnTo>
                <a:lnTo>
                  <a:pt x="2383687" y="450520"/>
                </a:lnTo>
                <a:lnTo>
                  <a:pt x="2392952" y="440678"/>
                </a:lnTo>
                <a:lnTo>
                  <a:pt x="1817497" y="197612"/>
                </a:lnTo>
                <a:lnTo>
                  <a:pt x="1689480" y="148716"/>
                </a:lnTo>
                <a:lnTo>
                  <a:pt x="1645157" y="132333"/>
                </a:lnTo>
                <a:lnTo>
                  <a:pt x="1519554" y="86613"/>
                </a:lnTo>
                <a:lnTo>
                  <a:pt x="1433067" y="54482"/>
                </a:lnTo>
                <a:lnTo>
                  <a:pt x="1382014" y="36956"/>
                </a:lnTo>
                <a:lnTo>
                  <a:pt x="1357629" y="29463"/>
                </a:lnTo>
                <a:lnTo>
                  <a:pt x="1343406" y="25400"/>
                </a:lnTo>
                <a:close/>
              </a:path>
              <a:path w="2440304" h="490855">
                <a:moveTo>
                  <a:pt x="2392959" y="426866"/>
                </a:moveTo>
                <a:lnTo>
                  <a:pt x="2393059" y="440404"/>
                </a:lnTo>
                <a:lnTo>
                  <a:pt x="2397632" y="428751"/>
                </a:lnTo>
                <a:lnTo>
                  <a:pt x="2392959" y="426866"/>
                </a:lnTo>
                <a:close/>
              </a:path>
              <a:path w="2440304" h="490855">
                <a:moveTo>
                  <a:pt x="1155572" y="0"/>
                </a:moveTo>
                <a:lnTo>
                  <a:pt x="1103376" y="2031"/>
                </a:lnTo>
                <a:lnTo>
                  <a:pt x="1053083" y="7746"/>
                </a:lnTo>
                <a:lnTo>
                  <a:pt x="1003172" y="17017"/>
                </a:lnTo>
                <a:lnTo>
                  <a:pt x="951991" y="29717"/>
                </a:lnTo>
                <a:lnTo>
                  <a:pt x="897889" y="45592"/>
                </a:lnTo>
                <a:lnTo>
                  <a:pt x="700658" y="111505"/>
                </a:lnTo>
                <a:lnTo>
                  <a:pt x="620521" y="140334"/>
                </a:lnTo>
                <a:lnTo>
                  <a:pt x="534796" y="172719"/>
                </a:lnTo>
                <a:lnTo>
                  <a:pt x="490092" y="190118"/>
                </a:lnTo>
                <a:lnTo>
                  <a:pt x="349630" y="246506"/>
                </a:lnTo>
                <a:lnTo>
                  <a:pt x="202310" y="308228"/>
                </a:lnTo>
                <a:lnTo>
                  <a:pt x="0" y="396239"/>
                </a:lnTo>
                <a:lnTo>
                  <a:pt x="10287" y="419480"/>
                </a:lnTo>
                <a:lnTo>
                  <a:pt x="212343" y="331469"/>
                </a:lnTo>
                <a:lnTo>
                  <a:pt x="407034" y="250570"/>
                </a:lnTo>
                <a:lnTo>
                  <a:pt x="499363" y="213740"/>
                </a:lnTo>
                <a:lnTo>
                  <a:pt x="587375" y="179831"/>
                </a:lnTo>
                <a:lnTo>
                  <a:pt x="670051" y="149225"/>
                </a:lnTo>
                <a:lnTo>
                  <a:pt x="746505" y="122554"/>
                </a:lnTo>
                <a:lnTo>
                  <a:pt x="877062" y="78866"/>
                </a:lnTo>
                <a:lnTo>
                  <a:pt x="932814" y="61594"/>
                </a:lnTo>
                <a:lnTo>
                  <a:pt x="984250" y="47498"/>
                </a:lnTo>
                <a:lnTo>
                  <a:pt x="1033271" y="36829"/>
                </a:lnTo>
                <a:lnTo>
                  <a:pt x="1081404" y="29590"/>
                </a:lnTo>
                <a:lnTo>
                  <a:pt x="1130553" y="25907"/>
                </a:lnTo>
                <a:lnTo>
                  <a:pt x="1156080" y="25400"/>
                </a:lnTo>
                <a:lnTo>
                  <a:pt x="1343406" y="25400"/>
                </a:lnTo>
                <a:lnTo>
                  <a:pt x="1333627" y="22605"/>
                </a:lnTo>
                <a:lnTo>
                  <a:pt x="1285747" y="11683"/>
                </a:lnTo>
                <a:lnTo>
                  <a:pt x="1236217" y="4190"/>
                </a:lnTo>
                <a:lnTo>
                  <a:pt x="1183004" y="507"/>
                </a:lnTo>
                <a:lnTo>
                  <a:pt x="11555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4" name="object 34"/>
          <p:cNvGrpSpPr/>
          <p:nvPr/>
        </p:nvGrpSpPr>
        <p:grpSpPr>
          <a:xfrm>
            <a:off x="5167376" y="5049773"/>
            <a:ext cx="3839845" cy="1200785"/>
            <a:chOff x="5167376" y="5049773"/>
            <a:chExt cx="3839845" cy="1200785"/>
          </a:xfrm>
        </p:grpSpPr>
        <p:sp>
          <p:nvSpPr>
            <p:cNvPr id="35" name="object 35"/>
            <p:cNvSpPr/>
            <p:nvPr/>
          </p:nvSpPr>
          <p:spPr>
            <a:xfrm>
              <a:off x="5180076" y="5062473"/>
              <a:ext cx="3814445" cy="1175385"/>
            </a:xfrm>
            <a:custGeom>
              <a:avLst/>
              <a:gdLst/>
              <a:ahLst/>
              <a:cxnLst/>
              <a:rect l="l" t="t" r="r" b="b"/>
              <a:pathLst>
                <a:path w="3814445" h="1175385">
                  <a:moveTo>
                    <a:pt x="3618103" y="0"/>
                  </a:moveTo>
                  <a:lnTo>
                    <a:pt x="195707" y="0"/>
                  </a:lnTo>
                  <a:lnTo>
                    <a:pt x="150836" y="5176"/>
                  </a:lnTo>
                  <a:lnTo>
                    <a:pt x="109643" y="19918"/>
                  </a:lnTo>
                  <a:lnTo>
                    <a:pt x="73306" y="43047"/>
                  </a:lnTo>
                  <a:lnTo>
                    <a:pt x="42997" y="73383"/>
                  </a:lnTo>
                  <a:lnTo>
                    <a:pt x="19893" y="109745"/>
                  </a:lnTo>
                  <a:lnTo>
                    <a:pt x="5169" y="150955"/>
                  </a:lnTo>
                  <a:lnTo>
                    <a:pt x="0" y="195834"/>
                  </a:lnTo>
                  <a:lnTo>
                    <a:pt x="0" y="979042"/>
                  </a:lnTo>
                  <a:lnTo>
                    <a:pt x="5169" y="1023934"/>
                  </a:lnTo>
                  <a:lnTo>
                    <a:pt x="19893" y="1065145"/>
                  </a:lnTo>
                  <a:lnTo>
                    <a:pt x="42997" y="1101500"/>
                  </a:lnTo>
                  <a:lnTo>
                    <a:pt x="73306" y="1131822"/>
                  </a:lnTo>
                  <a:lnTo>
                    <a:pt x="109643" y="1154936"/>
                  </a:lnTo>
                  <a:lnTo>
                    <a:pt x="150836" y="1169667"/>
                  </a:lnTo>
                  <a:lnTo>
                    <a:pt x="195707" y="1174838"/>
                  </a:lnTo>
                  <a:lnTo>
                    <a:pt x="3618103" y="1174838"/>
                  </a:lnTo>
                  <a:lnTo>
                    <a:pt x="3662981" y="1169667"/>
                  </a:lnTo>
                  <a:lnTo>
                    <a:pt x="3704191" y="1154936"/>
                  </a:lnTo>
                  <a:lnTo>
                    <a:pt x="3740553" y="1131822"/>
                  </a:lnTo>
                  <a:lnTo>
                    <a:pt x="3770889" y="1101500"/>
                  </a:lnTo>
                  <a:lnTo>
                    <a:pt x="3794018" y="1065145"/>
                  </a:lnTo>
                  <a:lnTo>
                    <a:pt x="3808760" y="1023934"/>
                  </a:lnTo>
                  <a:lnTo>
                    <a:pt x="3813937" y="979042"/>
                  </a:lnTo>
                  <a:lnTo>
                    <a:pt x="3813937" y="195834"/>
                  </a:lnTo>
                  <a:lnTo>
                    <a:pt x="3808760" y="150955"/>
                  </a:lnTo>
                  <a:lnTo>
                    <a:pt x="3794018" y="109745"/>
                  </a:lnTo>
                  <a:lnTo>
                    <a:pt x="3770889" y="73383"/>
                  </a:lnTo>
                  <a:lnTo>
                    <a:pt x="3740553" y="43047"/>
                  </a:lnTo>
                  <a:lnTo>
                    <a:pt x="3704191" y="19918"/>
                  </a:lnTo>
                  <a:lnTo>
                    <a:pt x="3662981" y="5176"/>
                  </a:lnTo>
                  <a:lnTo>
                    <a:pt x="361810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180076" y="5062473"/>
              <a:ext cx="3814445" cy="1175385"/>
            </a:xfrm>
            <a:custGeom>
              <a:avLst/>
              <a:gdLst/>
              <a:ahLst/>
              <a:cxnLst/>
              <a:rect l="l" t="t" r="r" b="b"/>
              <a:pathLst>
                <a:path w="3814445" h="1175385">
                  <a:moveTo>
                    <a:pt x="0" y="195834"/>
                  </a:moveTo>
                  <a:lnTo>
                    <a:pt x="5169" y="150955"/>
                  </a:lnTo>
                  <a:lnTo>
                    <a:pt x="19893" y="109745"/>
                  </a:lnTo>
                  <a:lnTo>
                    <a:pt x="42997" y="73383"/>
                  </a:lnTo>
                  <a:lnTo>
                    <a:pt x="73306" y="43047"/>
                  </a:lnTo>
                  <a:lnTo>
                    <a:pt x="109643" y="19918"/>
                  </a:lnTo>
                  <a:lnTo>
                    <a:pt x="150836" y="5176"/>
                  </a:lnTo>
                  <a:lnTo>
                    <a:pt x="195707" y="0"/>
                  </a:lnTo>
                  <a:lnTo>
                    <a:pt x="3618103" y="0"/>
                  </a:lnTo>
                  <a:lnTo>
                    <a:pt x="3662981" y="5176"/>
                  </a:lnTo>
                  <a:lnTo>
                    <a:pt x="3704191" y="19918"/>
                  </a:lnTo>
                  <a:lnTo>
                    <a:pt x="3740553" y="43047"/>
                  </a:lnTo>
                  <a:lnTo>
                    <a:pt x="3770889" y="73383"/>
                  </a:lnTo>
                  <a:lnTo>
                    <a:pt x="3794018" y="109745"/>
                  </a:lnTo>
                  <a:lnTo>
                    <a:pt x="3808760" y="150955"/>
                  </a:lnTo>
                  <a:lnTo>
                    <a:pt x="3813937" y="195834"/>
                  </a:lnTo>
                  <a:lnTo>
                    <a:pt x="3813937" y="979042"/>
                  </a:lnTo>
                  <a:lnTo>
                    <a:pt x="3808760" y="1023934"/>
                  </a:lnTo>
                  <a:lnTo>
                    <a:pt x="3794018" y="1065145"/>
                  </a:lnTo>
                  <a:lnTo>
                    <a:pt x="3770889" y="1101500"/>
                  </a:lnTo>
                  <a:lnTo>
                    <a:pt x="3740553" y="1131822"/>
                  </a:lnTo>
                  <a:lnTo>
                    <a:pt x="3704191" y="1154936"/>
                  </a:lnTo>
                  <a:lnTo>
                    <a:pt x="3662981" y="1169667"/>
                  </a:lnTo>
                  <a:lnTo>
                    <a:pt x="3618103" y="1174838"/>
                  </a:lnTo>
                  <a:lnTo>
                    <a:pt x="195707" y="1174838"/>
                  </a:lnTo>
                  <a:lnTo>
                    <a:pt x="150836" y="1169667"/>
                  </a:lnTo>
                  <a:lnTo>
                    <a:pt x="109643" y="1154936"/>
                  </a:lnTo>
                  <a:lnTo>
                    <a:pt x="73306" y="1131822"/>
                  </a:lnTo>
                  <a:lnTo>
                    <a:pt x="42997" y="1101500"/>
                  </a:lnTo>
                  <a:lnTo>
                    <a:pt x="19893" y="1065145"/>
                  </a:lnTo>
                  <a:lnTo>
                    <a:pt x="5169" y="1023934"/>
                  </a:lnTo>
                  <a:lnTo>
                    <a:pt x="0" y="979042"/>
                  </a:lnTo>
                  <a:lnTo>
                    <a:pt x="0" y="195834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5390134" y="5098796"/>
            <a:ext cx="33953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607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略去继承属性的计算 </a:t>
            </a:r>
            <a:r>
              <a:rPr sz="2400" b="1" dirty="0">
                <a:solidFill>
                  <a:srgbClr val="FFFF00"/>
                </a:solidFill>
                <a:latin typeface="楷体" panose="02010609060101010101" charset="-122"/>
                <a:cs typeface="楷体" panose="02010609060101010101" charset="-122"/>
              </a:rPr>
              <a:t>引用继承属性的地方改成 </a:t>
            </a:r>
            <a:r>
              <a:rPr sz="2400" b="1" spc="-5" dirty="0">
                <a:solidFill>
                  <a:srgbClr val="FFFF00"/>
                </a:solidFill>
                <a:latin typeface="楷体" panose="02010609060101010101" charset="-122"/>
                <a:cs typeface="楷体" panose="02010609060101010101" charset="-122"/>
              </a:rPr>
              <a:t>引用其他符号的综合属性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437451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继承属性在分析栈中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474978"/>
            <a:ext cx="3596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2040" algn="l"/>
              </a:tabLst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情况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属性位置可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预</a:t>
            </a:r>
            <a:r>
              <a:rPr sz="2800" b="1" spc="-15" dirty="0">
                <a:latin typeface="楷体" panose="02010609060101010101" charset="-122"/>
                <a:cs typeface="楷体" panose="02010609060101010101" charset="-122"/>
              </a:rPr>
              <a:t>测</a:t>
            </a:r>
            <a:endParaRPr sz="28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1776" y="1359230"/>
            <a:ext cx="2457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5046" y="2105659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81525" y="1844675"/>
            <a:ext cx="3253104" cy="542925"/>
          </a:xfrm>
          <a:custGeom>
            <a:avLst/>
            <a:gdLst/>
            <a:ahLst/>
            <a:cxnLst/>
            <a:rect l="l" t="t" r="r" b="b"/>
            <a:pathLst>
              <a:path w="3253104" h="542925">
                <a:moveTo>
                  <a:pt x="1417574" y="20700"/>
                </a:moveTo>
                <a:lnTo>
                  <a:pt x="0" y="542925"/>
                </a:lnTo>
              </a:path>
              <a:path w="3253104" h="542925">
                <a:moveTo>
                  <a:pt x="1836801" y="0"/>
                </a:moveTo>
                <a:lnTo>
                  <a:pt x="3252851" y="517525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937754" y="2807284"/>
            <a:ext cx="10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50630" y="2883484"/>
            <a:ext cx="144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56450" y="2735326"/>
            <a:ext cx="698500" cy="424180"/>
          </a:xfrm>
          <a:custGeom>
            <a:avLst/>
            <a:gdLst/>
            <a:ahLst/>
            <a:cxnLst/>
            <a:rect l="l" t="t" r="r" b="b"/>
            <a:pathLst>
              <a:path w="698500" h="424180">
                <a:moveTo>
                  <a:pt x="698500" y="0"/>
                </a:moveTo>
                <a:lnTo>
                  <a:pt x="0" y="423799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158226" y="2590800"/>
            <a:ext cx="698500" cy="427355"/>
          </a:xfrm>
          <a:custGeom>
            <a:avLst/>
            <a:gdLst/>
            <a:ahLst/>
            <a:cxnLst/>
            <a:rect l="l" t="t" r="r" b="b"/>
            <a:pathLst>
              <a:path w="698500" h="427355">
                <a:moveTo>
                  <a:pt x="0" y="0"/>
                </a:moveTo>
                <a:lnTo>
                  <a:pt x="698500" y="42710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05826" y="2667000"/>
            <a:ext cx="0" cy="447675"/>
          </a:xfrm>
          <a:custGeom>
            <a:avLst/>
            <a:gdLst/>
            <a:ahLst/>
            <a:cxnLst/>
            <a:rect l="l" t="t" r="r" b="b"/>
            <a:pathLst>
              <a:path h="447675">
                <a:moveTo>
                  <a:pt x="0" y="0"/>
                </a:moveTo>
                <a:lnTo>
                  <a:pt x="0" y="447675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936230" y="364578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q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75375" y="3378200"/>
            <a:ext cx="701675" cy="427355"/>
          </a:xfrm>
          <a:custGeom>
            <a:avLst/>
            <a:gdLst/>
            <a:ahLst/>
            <a:cxnLst/>
            <a:rect l="l" t="t" r="r" b="b"/>
            <a:pathLst>
              <a:path w="701675" h="427354">
                <a:moveTo>
                  <a:pt x="701675" y="0"/>
                </a:moveTo>
                <a:lnTo>
                  <a:pt x="0" y="42710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93026" y="3432175"/>
            <a:ext cx="698500" cy="424180"/>
          </a:xfrm>
          <a:custGeom>
            <a:avLst/>
            <a:gdLst/>
            <a:ahLst/>
            <a:cxnLst/>
            <a:rect l="l" t="t" r="r" b="b"/>
            <a:pathLst>
              <a:path w="698500" h="424179">
                <a:moveTo>
                  <a:pt x="0" y="0"/>
                </a:moveTo>
                <a:lnTo>
                  <a:pt x="698500" y="423799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32625" y="3403600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4">
                <a:moveTo>
                  <a:pt x="0" y="0"/>
                </a:moveTo>
                <a:lnTo>
                  <a:pt x="0" y="452374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043548" y="3721989"/>
            <a:ext cx="229235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76200">
              <a:lnSpc>
                <a:spcPct val="100000"/>
              </a:lnSpc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p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01795" y="3026409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int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78325" y="275590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25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54801" y="4103751"/>
            <a:ext cx="0" cy="449580"/>
          </a:xfrm>
          <a:custGeom>
            <a:avLst/>
            <a:gdLst/>
            <a:ahLst/>
            <a:cxnLst/>
            <a:rect l="l" t="t" r="r" b="b"/>
            <a:pathLst>
              <a:path h="449579">
                <a:moveTo>
                  <a:pt x="0" y="0"/>
                </a:moveTo>
                <a:lnTo>
                  <a:pt x="0" y="449199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615048" y="2885313"/>
            <a:ext cx="567690" cy="115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04800">
              <a:lnSpc>
                <a:spcPct val="100000"/>
              </a:lnSpc>
              <a:spcBef>
                <a:spcPts val="100"/>
              </a:spcBef>
              <a:buFont typeface="Symbol" panose="05050102010706020507"/>
              <a:buChar char=""/>
              <a:tabLst>
                <a:tab pos="342265" algn="l"/>
                <a:tab pos="342900" algn="l"/>
              </a:tabLst>
            </a:pPr>
            <a:r>
              <a:rPr sz="3600" b="1" i="1" spc="-7" baseline="-28000" dirty="0">
                <a:latin typeface="Times New Roman" panose="02020603050405020304"/>
                <a:cs typeface="Times New Roman" panose="02020603050405020304"/>
              </a:rPr>
              <a:t>L</a:t>
            </a:r>
            <a:endParaRPr sz="3600" baseline="-28000">
              <a:latin typeface="Times New Roman" panose="02020603050405020304"/>
              <a:cs typeface="Times New Roman" panose="02020603050405020304"/>
            </a:endParaRPr>
          </a:p>
          <a:p>
            <a:pPr marR="63500" algn="r">
              <a:lnSpc>
                <a:spcPct val="100000"/>
              </a:lnSpc>
              <a:spcBef>
                <a:spcPts val="310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87595" y="2123059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Symbol" panose="05050102010706020507"/>
                <a:cs typeface="Symbol" panose="05050102010706020507"/>
              </a:rPr>
              <a:t>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84521" y="2350134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type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45248" y="2199259"/>
            <a:ext cx="1126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  <a:tab pos="927100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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68848" y="3494913"/>
            <a:ext cx="610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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83248" y="2807284"/>
            <a:ext cx="281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48426" y="3189732"/>
            <a:ext cx="746760" cy="496570"/>
          </a:xfrm>
          <a:custGeom>
            <a:avLst/>
            <a:gdLst/>
            <a:ahLst/>
            <a:cxnLst/>
            <a:rect l="l" t="t" r="r" b="b"/>
            <a:pathLst>
              <a:path w="746759" h="496570">
                <a:moveTo>
                  <a:pt x="29972" y="389254"/>
                </a:moveTo>
                <a:lnTo>
                  <a:pt x="0" y="483742"/>
                </a:lnTo>
                <a:lnTo>
                  <a:pt x="98298" y="496188"/>
                </a:lnTo>
                <a:lnTo>
                  <a:pt x="57729" y="467105"/>
                </a:lnTo>
                <a:lnTo>
                  <a:pt x="49529" y="467105"/>
                </a:lnTo>
                <a:lnTo>
                  <a:pt x="35940" y="445642"/>
                </a:lnTo>
                <a:lnTo>
                  <a:pt x="40142" y="442956"/>
                </a:lnTo>
                <a:lnTo>
                  <a:pt x="29972" y="389254"/>
                </a:lnTo>
                <a:close/>
              </a:path>
              <a:path w="746759" h="496570">
                <a:moveTo>
                  <a:pt x="42714" y="456341"/>
                </a:moveTo>
                <a:lnTo>
                  <a:pt x="49529" y="467105"/>
                </a:lnTo>
                <a:lnTo>
                  <a:pt x="53863" y="464334"/>
                </a:lnTo>
                <a:lnTo>
                  <a:pt x="42714" y="456341"/>
                </a:lnTo>
                <a:close/>
              </a:path>
              <a:path w="746759" h="496570">
                <a:moveTo>
                  <a:pt x="53863" y="464334"/>
                </a:moveTo>
                <a:lnTo>
                  <a:pt x="49529" y="467105"/>
                </a:lnTo>
                <a:lnTo>
                  <a:pt x="57729" y="467105"/>
                </a:lnTo>
                <a:lnTo>
                  <a:pt x="53863" y="464334"/>
                </a:lnTo>
                <a:close/>
              </a:path>
              <a:path w="746759" h="496570">
                <a:moveTo>
                  <a:pt x="732917" y="0"/>
                </a:moveTo>
                <a:lnTo>
                  <a:pt x="40142" y="442956"/>
                </a:lnTo>
                <a:lnTo>
                  <a:pt x="42662" y="456258"/>
                </a:lnTo>
                <a:lnTo>
                  <a:pt x="53863" y="464334"/>
                </a:lnTo>
                <a:lnTo>
                  <a:pt x="746505" y="21335"/>
                </a:lnTo>
                <a:lnTo>
                  <a:pt x="732917" y="0"/>
                </a:lnTo>
                <a:close/>
              </a:path>
              <a:path w="746759" h="496570">
                <a:moveTo>
                  <a:pt x="40142" y="442956"/>
                </a:moveTo>
                <a:lnTo>
                  <a:pt x="35940" y="445642"/>
                </a:lnTo>
                <a:lnTo>
                  <a:pt x="42662" y="456258"/>
                </a:lnTo>
                <a:lnTo>
                  <a:pt x="40142" y="442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797675" y="2600705"/>
            <a:ext cx="748665" cy="496570"/>
          </a:xfrm>
          <a:custGeom>
            <a:avLst/>
            <a:gdLst/>
            <a:ahLst/>
            <a:cxnLst/>
            <a:rect l="l" t="t" r="r" b="b"/>
            <a:pathLst>
              <a:path w="748665" h="496569">
                <a:moveTo>
                  <a:pt x="30099" y="389255"/>
                </a:moveTo>
                <a:lnTo>
                  <a:pt x="0" y="483743"/>
                </a:lnTo>
                <a:lnTo>
                  <a:pt x="98425" y="496316"/>
                </a:lnTo>
                <a:lnTo>
                  <a:pt x="57856" y="467233"/>
                </a:lnTo>
                <a:lnTo>
                  <a:pt x="49656" y="467233"/>
                </a:lnTo>
                <a:lnTo>
                  <a:pt x="35941" y="445770"/>
                </a:lnTo>
                <a:lnTo>
                  <a:pt x="40261" y="443013"/>
                </a:lnTo>
                <a:lnTo>
                  <a:pt x="30099" y="389255"/>
                </a:lnTo>
                <a:close/>
              </a:path>
              <a:path w="748665" h="496569">
                <a:moveTo>
                  <a:pt x="40261" y="443013"/>
                </a:moveTo>
                <a:lnTo>
                  <a:pt x="35941" y="445770"/>
                </a:lnTo>
                <a:lnTo>
                  <a:pt x="49656" y="467233"/>
                </a:lnTo>
                <a:lnTo>
                  <a:pt x="53995" y="464464"/>
                </a:lnTo>
                <a:lnTo>
                  <a:pt x="42799" y="456438"/>
                </a:lnTo>
                <a:lnTo>
                  <a:pt x="40261" y="443013"/>
                </a:lnTo>
                <a:close/>
              </a:path>
              <a:path w="748665" h="496569">
                <a:moveTo>
                  <a:pt x="53995" y="464464"/>
                </a:moveTo>
                <a:lnTo>
                  <a:pt x="49656" y="467233"/>
                </a:lnTo>
                <a:lnTo>
                  <a:pt x="57856" y="467233"/>
                </a:lnTo>
                <a:lnTo>
                  <a:pt x="53995" y="464464"/>
                </a:lnTo>
                <a:close/>
              </a:path>
              <a:path w="748665" h="496569">
                <a:moveTo>
                  <a:pt x="734568" y="0"/>
                </a:moveTo>
                <a:lnTo>
                  <a:pt x="40261" y="443013"/>
                </a:lnTo>
                <a:lnTo>
                  <a:pt x="42799" y="456438"/>
                </a:lnTo>
                <a:lnTo>
                  <a:pt x="53995" y="464464"/>
                </a:lnTo>
                <a:lnTo>
                  <a:pt x="748156" y="21463"/>
                </a:lnTo>
                <a:lnTo>
                  <a:pt x="7345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055870" y="1977770"/>
            <a:ext cx="2440305" cy="490855"/>
          </a:xfrm>
          <a:custGeom>
            <a:avLst/>
            <a:gdLst/>
            <a:ahLst/>
            <a:cxnLst/>
            <a:rect l="l" t="t" r="r" b="b"/>
            <a:pathLst>
              <a:path w="2440304" h="490855">
                <a:moveTo>
                  <a:pt x="2383687" y="450520"/>
                </a:moveTo>
                <a:lnTo>
                  <a:pt x="2346198" y="490346"/>
                </a:lnTo>
                <a:lnTo>
                  <a:pt x="2440304" y="459104"/>
                </a:lnTo>
                <a:lnTo>
                  <a:pt x="2436610" y="452374"/>
                </a:lnTo>
                <a:lnTo>
                  <a:pt x="2388361" y="452374"/>
                </a:lnTo>
                <a:lnTo>
                  <a:pt x="2383687" y="450520"/>
                </a:lnTo>
                <a:close/>
              </a:path>
              <a:path w="2440304" h="490855">
                <a:moveTo>
                  <a:pt x="2392952" y="440678"/>
                </a:moveTo>
                <a:lnTo>
                  <a:pt x="2383687" y="450520"/>
                </a:lnTo>
                <a:lnTo>
                  <a:pt x="2388361" y="452374"/>
                </a:lnTo>
                <a:lnTo>
                  <a:pt x="2392952" y="440678"/>
                </a:lnTo>
                <a:close/>
              </a:path>
              <a:path w="2440304" h="490855">
                <a:moveTo>
                  <a:pt x="2392553" y="372109"/>
                </a:moveTo>
                <a:lnTo>
                  <a:pt x="2392959" y="426866"/>
                </a:lnTo>
                <a:lnTo>
                  <a:pt x="2397632" y="428751"/>
                </a:lnTo>
                <a:lnTo>
                  <a:pt x="2388361" y="452374"/>
                </a:lnTo>
                <a:lnTo>
                  <a:pt x="2436610" y="452374"/>
                </a:lnTo>
                <a:lnTo>
                  <a:pt x="2392553" y="372109"/>
                </a:lnTo>
                <a:close/>
              </a:path>
              <a:path w="2440304" h="490855">
                <a:moveTo>
                  <a:pt x="1343406" y="25400"/>
                </a:moveTo>
                <a:lnTo>
                  <a:pt x="1156080" y="25400"/>
                </a:lnTo>
                <a:lnTo>
                  <a:pt x="1182624" y="25780"/>
                </a:lnTo>
                <a:lnTo>
                  <a:pt x="1208913" y="27304"/>
                </a:lnTo>
                <a:lnTo>
                  <a:pt x="1258062" y="32638"/>
                </a:lnTo>
                <a:lnTo>
                  <a:pt x="1304543" y="41528"/>
                </a:lnTo>
                <a:lnTo>
                  <a:pt x="1350771" y="53848"/>
                </a:lnTo>
                <a:lnTo>
                  <a:pt x="1398904" y="69468"/>
                </a:lnTo>
                <a:lnTo>
                  <a:pt x="1451609" y="88264"/>
                </a:lnTo>
                <a:lnTo>
                  <a:pt x="1543430" y="122554"/>
                </a:lnTo>
                <a:lnTo>
                  <a:pt x="1636649" y="156209"/>
                </a:lnTo>
                <a:lnTo>
                  <a:pt x="1680718" y="172465"/>
                </a:lnTo>
                <a:lnTo>
                  <a:pt x="1781175" y="210692"/>
                </a:lnTo>
                <a:lnTo>
                  <a:pt x="2383687" y="450520"/>
                </a:lnTo>
                <a:lnTo>
                  <a:pt x="2392952" y="440678"/>
                </a:lnTo>
                <a:lnTo>
                  <a:pt x="1817497" y="197612"/>
                </a:lnTo>
                <a:lnTo>
                  <a:pt x="1689480" y="148716"/>
                </a:lnTo>
                <a:lnTo>
                  <a:pt x="1645157" y="132333"/>
                </a:lnTo>
                <a:lnTo>
                  <a:pt x="1519554" y="86613"/>
                </a:lnTo>
                <a:lnTo>
                  <a:pt x="1433067" y="54482"/>
                </a:lnTo>
                <a:lnTo>
                  <a:pt x="1382014" y="36956"/>
                </a:lnTo>
                <a:lnTo>
                  <a:pt x="1357629" y="29463"/>
                </a:lnTo>
                <a:lnTo>
                  <a:pt x="1343406" y="25400"/>
                </a:lnTo>
                <a:close/>
              </a:path>
              <a:path w="2440304" h="490855">
                <a:moveTo>
                  <a:pt x="2392959" y="426866"/>
                </a:moveTo>
                <a:lnTo>
                  <a:pt x="2393059" y="440404"/>
                </a:lnTo>
                <a:lnTo>
                  <a:pt x="2397632" y="428751"/>
                </a:lnTo>
                <a:lnTo>
                  <a:pt x="2392959" y="426866"/>
                </a:lnTo>
                <a:close/>
              </a:path>
              <a:path w="2440304" h="490855">
                <a:moveTo>
                  <a:pt x="1155572" y="0"/>
                </a:moveTo>
                <a:lnTo>
                  <a:pt x="1103376" y="2031"/>
                </a:lnTo>
                <a:lnTo>
                  <a:pt x="1053083" y="7746"/>
                </a:lnTo>
                <a:lnTo>
                  <a:pt x="1003172" y="17017"/>
                </a:lnTo>
                <a:lnTo>
                  <a:pt x="951991" y="29717"/>
                </a:lnTo>
                <a:lnTo>
                  <a:pt x="897889" y="45592"/>
                </a:lnTo>
                <a:lnTo>
                  <a:pt x="700658" y="111505"/>
                </a:lnTo>
                <a:lnTo>
                  <a:pt x="620521" y="140334"/>
                </a:lnTo>
                <a:lnTo>
                  <a:pt x="534796" y="172719"/>
                </a:lnTo>
                <a:lnTo>
                  <a:pt x="490092" y="190118"/>
                </a:lnTo>
                <a:lnTo>
                  <a:pt x="349630" y="246506"/>
                </a:lnTo>
                <a:lnTo>
                  <a:pt x="202310" y="308228"/>
                </a:lnTo>
                <a:lnTo>
                  <a:pt x="0" y="396239"/>
                </a:lnTo>
                <a:lnTo>
                  <a:pt x="10287" y="419480"/>
                </a:lnTo>
                <a:lnTo>
                  <a:pt x="212343" y="331469"/>
                </a:lnTo>
                <a:lnTo>
                  <a:pt x="407034" y="250570"/>
                </a:lnTo>
                <a:lnTo>
                  <a:pt x="499363" y="213740"/>
                </a:lnTo>
                <a:lnTo>
                  <a:pt x="587375" y="179831"/>
                </a:lnTo>
                <a:lnTo>
                  <a:pt x="670051" y="149225"/>
                </a:lnTo>
                <a:lnTo>
                  <a:pt x="746505" y="122554"/>
                </a:lnTo>
                <a:lnTo>
                  <a:pt x="877062" y="78866"/>
                </a:lnTo>
                <a:lnTo>
                  <a:pt x="932814" y="61594"/>
                </a:lnTo>
                <a:lnTo>
                  <a:pt x="984250" y="47498"/>
                </a:lnTo>
                <a:lnTo>
                  <a:pt x="1033271" y="36829"/>
                </a:lnTo>
                <a:lnTo>
                  <a:pt x="1081404" y="29590"/>
                </a:lnTo>
                <a:lnTo>
                  <a:pt x="1130553" y="25907"/>
                </a:lnTo>
                <a:lnTo>
                  <a:pt x="1156080" y="25400"/>
                </a:lnTo>
                <a:lnTo>
                  <a:pt x="1343406" y="25400"/>
                </a:lnTo>
                <a:lnTo>
                  <a:pt x="1333627" y="22605"/>
                </a:lnTo>
                <a:lnTo>
                  <a:pt x="1285747" y="11683"/>
                </a:lnTo>
                <a:lnTo>
                  <a:pt x="1236217" y="4190"/>
                </a:lnTo>
                <a:lnTo>
                  <a:pt x="1183004" y="507"/>
                </a:lnTo>
                <a:lnTo>
                  <a:pt x="11555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9" name="object 29"/>
          <p:cNvGrpSpPr/>
          <p:nvPr/>
        </p:nvGrpSpPr>
        <p:grpSpPr>
          <a:xfrm>
            <a:off x="5167376" y="5049773"/>
            <a:ext cx="3839845" cy="1200785"/>
            <a:chOff x="5167376" y="5049773"/>
            <a:chExt cx="3839845" cy="1200785"/>
          </a:xfrm>
        </p:grpSpPr>
        <p:sp>
          <p:nvSpPr>
            <p:cNvPr id="30" name="object 30"/>
            <p:cNvSpPr/>
            <p:nvPr/>
          </p:nvSpPr>
          <p:spPr>
            <a:xfrm>
              <a:off x="5180076" y="5062473"/>
              <a:ext cx="3814445" cy="1175385"/>
            </a:xfrm>
            <a:custGeom>
              <a:avLst/>
              <a:gdLst/>
              <a:ahLst/>
              <a:cxnLst/>
              <a:rect l="l" t="t" r="r" b="b"/>
              <a:pathLst>
                <a:path w="3814445" h="1175385">
                  <a:moveTo>
                    <a:pt x="3618103" y="0"/>
                  </a:moveTo>
                  <a:lnTo>
                    <a:pt x="195707" y="0"/>
                  </a:lnTo>
                  <a:lnTo>
                    <a:pt x="150836" y="5176"/>
                  </a:lnTo>
                  <a:lnTo>
                    <a:pt x="109643" y="19918"/>
                  </a:lnTo>
                  <a:lnTo>
                    <a:pt x="73306" y="43047"/>
                  </a:lnTo>
                  <a:lnTo>
                    <a:pt x="42997" y="73383"/>
                  </a:lnTo>
                  <a:lnTo>
                    <a:pt x="19893" y="109745"/>
                  </a:lnTo>
                  <a:lnTo>
                    <a:pt x="5169" y="150955"/>
                  </a:lnTo>
                  <a:lnTo>
                    <a:pt x="0" y="195834"/>
                  </a:lnTo>
                  <a:lnTo>
                    <a:pt x="0" y="979042"/>
                  </a:lnTo>
                  <a:lnTo>
                    <a:pt x="5169" y="1023934"/>
                  </a:lnTo>
                  <a:lnTo>
                    <a:pt x="19893" y="1065145"/>
                  </a:lnTo>
                  <a:lnTo>
                    <a:pt x="42997" y="1101500"/>
                  </a:lnTo>
                  <a:lnTo>
                    <a:pt x="73306" y="1131822"/>
                  </a:lnTo>
                  <a:lnTo>
                    <a:pt x="109643" y="1154936"/>
                  </a:lnTo>
                  <a:lnTo>
                    <a:pt x="150836" y="1169667"/>
                  </a:lnTo>
                  <a:lnTo>
                    <a:pt x="195707" y="1174838"/>
                  </a:lnTo>
                  <a:lnTo>
                    <a:pt x="3618103" y="1174838"/>
                  </a:lnTo>
                  <a:lnTo>
                    <a:pt x="3662981" y="1169667"/>
                  </a:lnTo>
                  <a:lnTo>
                    <a:pt x="3704191" y="1154936"/>
                  </a:lnTo>
                  <a:lnTo>
                    <a:pt x="3740553" y="1131822"/>
                  </a:lnTo>
                  <a:lnTo>
                    <a:pt x="3770889" y="1101500"/>
                  </a:lnTo>
                  <a:lnTo>
                    <a:pt x="3794018" y="1065145"/>
                  </a:lnTo>
                  <a:lnTo>
                    <a:pt x="3808760" y="1023934"/>
                  </a:lnTo>
                  <a:lnTo>
                    <a:pt x="3813937" y="979042"/>
                  </a:lnTo>
                  <a:lnTo>
                    <a:pt x="3813937" y="195834"/>
                  </a:lnTo>
                  <a:lnTo>
                    <a:pt x="3808760" y="150955"/>
                  </a:lnTo>
                  <a:lnTo>
                    <a:pt x="3794018" y="109745"/>
                  </a:lnTo>
                  <a:lnTo>
                    <a:pt x="3770889" y="73383"/>
                  </a:lnTo>
                  <a:lnTo>
                    <a:pt x="3740553" y="43047"/>
                  </a:lnTo>
                  <a:lnTo>
                    <a:pt x="3704191" y="19918"/>
                  </a:lnTo>
                  <a:lnTo>
                    <a:pt x="3662981" y="5176"/>
                  </a:lnTo>
                  <a:lnTo>
                    <a:pt x="361810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180076" y="5062473"/>
              <a:ext cx="3814445" cy="1175385"/>
            </a:xfrm>
            <a:custGeom>
              <a:avLst/>
              <a:gdLst/>
              <a:ahLst/>
              <a:cxnLst/>
              <a:rect l="l" t="t" r="r" b="b"/>
              <a:pathLst>
                <a:path w="3814445" h="1175385">
                  <a:moveTo>
                    <a:pt x="0" y="195834"/>
                  </a:moveTo>
                  <a:lnTo>
                    <a:pt x="5169" y="150955"/>
                  </a:lnTo>
                  <a:lnTo>
                    <a:pt x="19893" y="109745"/>
                  </a:lnTo>
                  <a:lnTo>
                    <a:pt x="42997" y="73383"/>
                  </a:lnTo>
                  <a:lnTo>
                    <a:pt x="73306" y="43047"/>
                  </a:lnTo>
                  <a:lnTo>
                    <a:pt x="109643" y="19918"/>
                  </a:lnTo>
                  <a:lnTo>
                    <a:pt x="150836" y="5176"/>
                  </a:lnTo>
                  <a:lnTo>
                    <a:pt x="195707" y="0"/>
                  </a:lnTo>
                  <a:lnTo>
                    <a:pt x="3618103" y="0"/>
                  </a:lnTo>
                  <a:lnTo>
                    <a:pt x="3662981" y="5176"/>
                  </a:lnTo>
                  <a:lnTo>
                    <a:pt x="3704191" y="19918"/>
                  </a:lnTo>
                  <a:lnTo>
                    <a:pt x="3740553" y="43047"/>
                  </a:lnTo>
                  <a:lnTo>
                    <a:pt x="3770889" y="73383"/>
                  </a:lnTo>
                  <a:lnTo>
                    <a:pt x="3794018" y="109745"/>
                  </a:lnTo>
                  <a:lnTo>
                    <a:pt x="3808760" y="150955"/>
                  </a:lnTo>
                  <a:lnTo>
                    <a:pt x="3813937" y="195834"/>
                  </a:lnTo>
                  <a:lnTo>
                    <a:pt x="3813937" y="979042"/>
                  </a:lnTo>
                  <a:lnTo>
                    <a:pt x="3808760" y="1023934"/>
                  </a:lnTo>
                  <a:lnTo>
                    <a:pt x="3794018" y="1065145"/>
                  </a:lnTo>
                  <a:lnTo>
                    <a:pt x="3770889" y="1101500"/>
                  </a:lnTo>
                  <a:lnTo>
                    <a:pt x="3740553" y="1131822"/>
                  </a:lnTo>
                  <a:lnTo>
                    <a:pt x="3704191" y="1154936"/>
                  </a:lnTo>
                  <a:lnTo>
                    <a:pt x="3662981" y="1169667"/>
                  </a:lnTo>
                  <a:lnTo>
                    <a:pt x="3618103" y="1174838"/>
                  </a:lnTo>
                  <a:lnTo>
                    <a:pt x="195707" y="1174838"/>
                  </a:lnTo>
                  <a:lnTo>
                    <a:pt x="150836" y="1169667"/>
                  </a:lnTo>
                  <a:lnTo>
                    <a:pt x="109643" y="1154936"/>
                  </a:lnTo>
                  <a:lnTo>
                    <a:pt x="73306" y="1131822"/>
                  </a:lnTo>
                  <a:lnTo>
                    <a:pt x="42997" y="1101500"/>
                  </a:lnTo>
                  <a:lnTo>
                    <a:pt x="19893" y="1065145"/>
                  </a:lnTo>
                  <a:lnTo>
                    <a:pt x="5169" y="1023934"/>
                  </a:lnTo>
                  <a:lnTo>
                    <a:pt x="0" y="979042"/>
                  </a:lnTo>
                  <a:lnTo>
                    <a:pt x="0" y="195834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5696458" y="5098796"/>
            <a:ext cx="2782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略去继承属性的计算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90134" y="5507418"/>
            <a:ext cx="339534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40"/>
              </a:lnSpc>
            </a:pPr>
            <a:r>
              <a:rPr sz="2400" b="1" dirty="0">
                <a:solidFill>
                  <a:srgbClr val="FFFF00"/>
                </a:solidFill>
                <a:latin typeface="楷体" panose="02010609060101010101" charset="-122"/>
                <a:cs typeface="楷体" panose="02010609060101010101" charset="-122"/>
              </a:rPr>
              <a:t>引用继承属性的地方改成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12700">
              <a:lnSpc>
                <a:spcPts val="2840"/>
              </a:lnSpc>
            </a:pPr>
            <a:r>
              <a:rPr sz="2400" b="1" spc="-5" dirty="0">
                <a:solidFill>
                  <a:srgbClr val="FFFF00"/>
                </a:solidFill>
                <a:latin typeface="楷体" panose="02010609060101010101" charset="-122"/>
                <a:cs typeface="楷体" panose="02010609060101010101" charset="-122"/>
              </a:rPr>
              <a:t>引用其他符号的综合属性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205930" y="2437828"/>
          <a:ext cx="3919220" cy="3713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295"/>
                <a:gridCol w="2447925"/>
              </a:tblGrid>
              <a:tr h="51816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产 生</a:t>
                      </a:r>
                      <a:r>
                        <a:rPr sz="2400" b="1" spc="-3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式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859790" algn="l"/>
                          <a:tab pos="1627505" algn="l"/>
                        </a:tabLst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代	码	段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91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D 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5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99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int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] =</a:t>
                      </a:r>
                      <a:r>
                        <a:rPr sz="2400" b="1" spc="-7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integer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99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real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] =</a:t>
                      </a:r>
                      <a:r>
                        <a:rPr sz="2400" b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real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2400" b="1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id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479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addType</a:t>
                      </a:r>
                      <a:r>
                        <a:rPr sz="2400" b="1" spc="-10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400" b="1" spc="-10" dirty="0"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4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400" b="1" spc="-10" dirty="0">
                          <a:latin typeface="Times New Roman" panose="02020603050405020304"/>
                          <a:cs typeface="Times New Roman" panose="02020603050405020304"/>
                        </a:rPr>
                        <a:t>],  </a:t>
                      </a:r>
                      <a:r>
                        <a:rPr sz="2400" b="1" i="1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400" b="1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400" b="1" i="1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400" b="1" dirty="0">
                          <a:solidFill>
                            <a:srgbClr val="3333FF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400" b="1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3]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r>
                        <a:rPr sz="2400" b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29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4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id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479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addType</a:t>
                      </a:r>
                      <a:r>
                        <a:rPr sz="2400" b="1" spc="-10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400" b="1" spc="-10" dirty="0"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4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400" b="1" spc="-10" dirty="0">
                          <a:latin typeface="Times New Roman" panose="02020603050405020304"/>
                          <a:cs typeface="Times New Roman" panose="02020603050405020304"/>
                        </a:rPr>
                        <a:t>],  </a:t>
                      </a:r>
                      <a:r>
                        <a:rPr sz="2400" b="1" i="1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</a:t>
                      </a:r>
                      <a:r>
                        <a:rPr sz="2400" b="1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[</a:t>
                      </a:r>
                      <a:r>
                        <a:rPr sz="2400" b="1" i="1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top</a:t>
                      </a:r>
                      <a:r>
                        <a:rPr sz="2400" b="1" dirty="0">
                          <a:solidFill>
                            <a:srgbClr val="3333FF"/>
                          </a:solidFill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2400" b="1" dirty="0">
                          <a:solidFill>
                            <a:srgbClr val="3333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1]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r>
                        <a:rPr sz="2400" b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437451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继承属性在分析栈中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474978"/>
            <a:ext cx="395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2040" algn="l"/>
              </a:tabLst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情况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属性位置不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可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预</a:t>
            </a:r>
            <a:r>
              <a:rPr sz="2800" b="1" spc="-15" dirty="0">
                <a:latin typeface="楷体" panose="02010609060101010101" charset="-122"/>
                <a:cs typeface="楷体" panose="02010609060101010101" charset="-122"/>
              </a:rPr>
              <a:t>测</a:t>
            </a:r>
            <a:endParaRPr sz="28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1901152"/>
            <a:ext cx="164020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aAC  S </a:t>
            </a:r>
            <a:r>
              <a:rPr sz="2800" b="1" spc="-10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bA</a:t>
            </a:r>
            <a:r>
              <a:rPr sz="2800" b="1" i="1" spc="-5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C  C </a:t>
            </a:r>
            <a:r>
              <a:rPr sz="2800" b="1" spc="-10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c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9121" y="1901152"/>
            <a:ext cx="1709420" cy="15621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68" y="3435141"/>
            <a:ext cx="6971665" cy="979169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b="1" i="1" spc="-10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500" b="1" i="1" spc="-105" dirty="0">
                <a:solidFill>
                  <a:srgbClr val="FF33CC"/>
                </a:solidFill>
                <a:latin typeface="黑体" panose="02010609060101010101" charset="-122"/>
                <a:cs typeface="黑体" panose="02010609060101010101" charset="-122"/>
              </a:rPr>
              <a:t>可能在，也可能不</a:t>
            </a:r>
            <a:r>
              <a:rPr sz="2500" b="1" i="1" spc="-100" dirty="0">
                <a:solidFill>
                  <a:srgbClr val="FF33CC"/>
                </a:solidFill>
                <a:latin typeface="黑体" panose="02010609060101010101" charset="-122"/>
                <a:cs typeface="黑体" panose="02010609060101010101" charset="-122"/>
              </a:rPr>
              <a:t>在</a:t>
            </a:r>
            <a:r>
              <a:rPr sz="2400" b="1" i="1" spc="-10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500" b="1" i="1" spc="-100" dirty="0">
                <a:solidFill>
                  <a:srgbClr val="FF33CC"/>
                </a:solidFill>
                <a:latin typeface="黑体" panose="02010609060101010101" charset="-122"/>
                <a:cs typeface="黑体" panose="02010609060101010101" charset="-122"/>
              </a:rPr>
              <a:t>和</a:t>
            </a:r>
            <a:r>
              <a:rPr sz="2400" b="1" i="1" spc="-10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500" b="1" i="1" spc="-105" dirty="0">
                <a:solidFill>
                  <a:srgbClr val="FF33CC"/>
                </a:solidFill>
                <a:latin typeface="黑体" panose="02010609060101010101" charset="-122"/>
                <a:cs typeface="黑体" panose="02010609060101010101" charset="-122"/>
              </a:rPr>
              <a:t>之间</a:t>
            </a:r>
            <a:r>
              <a:rPr sz="2500" b="1" i="1" spc="-30" dirty="0">
                <a:solidFill>
                  <a:srgbClr val="FF33CC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2400" b="1" i="1" spc="-30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C.i</a:t>
            </a:r>
            <a:r>
              <a:rPr sz="2500" b="1" i="1" spc="-105" dirty="0">
                <a:solidFill>
                  <a:srgbClr val="FF33CC"/>
                </a:solidFill>
                <a:latin typeface="黑体" panose="02010609060101010101" charset="-122"/>
                <a:cs typeface="黑体" panose="02010609060101010101" charset="-122"/>
              </a:rPr>
              <a:t>的值</a:t>
            </a:r>
            <a:r>
              <a:rPr sz="2500" b="1" i="1" spc="-100" dirty="0">
                <a:solidFill>
                  <a:srgbClr val="FF33CC"/>
                </a:solidFill>
                <a:latin typeface="黑体" panose="02010609060101010101" charset="-122"/>
                <a:cs typeface="黑体" panose="02010609060101010101" charset="-122"/>
              </a:rPr>
              <a:t>有</a:t>
            </a:r>
            <a:r>
              <a:rPr sz="2400" b="1" i="1" spc="-5" dirty="0">
                <a:solidFill>
                  <a:srgbClr val="FF33CC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500" b="1" i="1" spc="-105" dirty="0">
                <a:solidFill>
                  <a:srgbClr val="FF33CC"/>
                </a:solidFill>
                <a:latin typeface="黑体" panose="02010609060101010101" charset="-122"/>
                <a:cs typeface="黑体" panose="02010609060101010101" charset="-122"/>
              </a:rPr>
              <a:t>种可能</a:t>
            </a:r>
            <a:endParaRPr sz="25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481965" algn="l"/>
              </a:tabLst>
            </a:pPr>
            <a:r>
              <a:rPr sz="280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增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加标记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非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终结符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使得位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置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可以预</a:t>
            </a:r>
            <a:r>
              <a:rPr sz="2800" b="1" spc="-15" dirty="0">
                <a:latin typeface="楷体" panose="02010609060101010101" charset="-122"/>
                <a:cs typeface="楷体" panose="02010609060101010101" charset="-122"/>
              </a:rPr>
              <a:t>测</a:t>
            </a:r>
            <a:endParaRPr sz="28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668" y="4388888"/>
            <a:ext cx="1956435" cy="20796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800" b="1" spc="-10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aAC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bAB</a:t>
            </a:r>
            <a:r>
              <a:rPr sz="2800" b="1" i="1" spc="-5" dirty="0">
                <a:solidFill>
                  <a:srgbClr val="FF0066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C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935355">
              <a:lnSpc>
                <a:spcPct val="120000"/>
              </a:lnSpc>
            </a:pP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z="2800" b="1" spc="-10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c  </a:t>
            </a:r>
            <a:endParaRPr sz="2800" b="1" i="1" spc="-5" dirty="0">
              <a:latin typeface="Times New Roman" panose="02020603050405020304"/>
              <a:cs typeface="Times New Roman" panose="02020603050405020304"/>
            </a:endParaRPr>
          </a:p>
          <a:p>
            <a:pPr marL="12700" marR="935355">
              <a:lnSpc>
                <a:spcPct val="120000"/>
              </a:lnSpc>
            </a:pPr>
            <a:r>
              <a:rPr sz="2800" b="1" i="1" spc="-5" dirty="0">
                <a:solidFill>
                  <a:srgbClr val="FF0066"/>
                </a:solidFill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2800" b="1" spc="-10" dirty="0">
                <a:solidFill>
                  <a:srgbClr val="FF0066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90" dirty="0">
                <a:solidFill>
                  <a:srgbClr val="FF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FF0066"/>
                </a:solidFill>
                <a:latin typeface="Symbol" panose="05050102010706020507"/>
                <a:cs typeface="Symbol" panose="05050102010706020507"/>
              </a:rPr>
              <a:t></a:t>
            </a:r>
            <a:endParaRPr sz="2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03903" y="4388888"/>
            <a:ext cx="2928620" cy="20745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i="1" spc="-5" dirty="0">
                <a:solidFill>
                  <a:srgbClr val="FF0066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b="1" spc="-5" dirty="0">
                <a:solidFill>
                  <a:srgbClr val="FF0066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5" dirty="0">
                <a:solidFill>
                  <a:srgbClr val="FF0066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800" b="1" spc="-5" dirty="0">
                <a:solidFill>
                  <a:srgbClr val="FF0066"/>
                </a:solidFill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8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spc="-5" dirty="0">
                <a:solidFill>
                  <a:srgbClr val="FF0066"/>
                </a:solidFill>
                <a:latin typeface="Times New Roman" panose="02020603050405020304"/>
                <a:cs typeface="Times New Roman" panose="02020603050405020304"/>
              </a:rPr>
              <a:t>; </a:t>
            </a:r>
            <a:r>
              <a:rPr sz="2800" b="1" i="1" spc="-10" dirty="0">
                <a:solidFill>
                  <a:srgbClr val="FF0066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b="1" spc="-10" dirty="0">
                <a:solidFill>
                  <a:srgbClr val="FF0066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10" dirty="0">
                <a:solidFill>
                  <a:srgbClr val="FF0066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800" b="1" spc="-5" dirty="0">
                <a:solidFill>
                  <a:srgbClr val="FF0066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-35" dirty="0">
                <a:solidFill>
                  <a:srgbClr val="FF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b="1" i="1" spc="-10" dirty="0">
                <a:solidFill>
                  <a:srgbClr val="FF0066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b="1" spc="-10" dirty="0">
                <a:solidFill>
                  <a:srgbClr val="FF0066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10" dirty="0">
                <a:solidFill>
                  <a:srgbClr val="FF0066"/>
                </a:solidFill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800" b="1" spc="-5" dirty="0">
                <a:solidFill>
                  <a:srgbClr val="FF0066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5" dirty="0">
                <a:solidFill>
                  <a:srgbClr val="FF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1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b="1" spc="-1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1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11444" y="1472057"/>
            <a:ext cx="2313305" cy="889635"/>
            <a:chOff x="5711444" y="1472057"/>
            <a:chExt cx="2313305" cy="889635"/>
          </a:xfrm>
        </p:grpSpPr>
        <p:sp>
          <p:nvSpPr>
            <p:cNvPr id="10" name="object 10"/>
            <p:cNvSpPr/>
            <p:nvPr/>
          </p:nvSpPr>
          <p:spPr>
            <a:xfrm>
              <a:off x="5724144" y="1484757"/>
              <a:ext cx="2287905" cy="864235"/>
            </a:xfrm>
            <a:custGeom>
              <a:avLst/>
              <a:gdLst/>
              <a:ahLst/>
              <a:cxnLst/>
              <a:rect l="l" t="t" r="r" b="b"/>
              <a:pathLst>
                <a:path w="2287904" h="864235">
                  <a:moveTo>
                    <a:pt x="2143505" y="0"/>
                  </a:moveTo>
                  <a:lnTo>
                    <a:pt x="144017" y="0"/>
                  </a:ln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0" y="720089"/>
                  </a:lnTo>
                  <a:lnTo>
                    <a:pt x="7345" y="765596"/>
                  </a:lnTo>
                  <a:lnTo>
                    <a:pt x="27797" y="805129"/>
                  </a:lnTo>
                  <a:lnTo>
                    <a:pt x="58978" y="836310"/>
                  </a:lnTo>
                  <a:lnTo>
                    <a:pt x="98511" y="856762"/>
                  </a:lnTo>
                  <a:lnTo>
                    <a:pt x="144017" y="864107"/>
                  </a:lnTo>
                  <a:lnTo>
                    <a:pt x="2143505" y="864107"/>
                  </a:lnTo>
                  <a:lnTo>
                    <a:pt x="2189061" y="856762"/>
                  </a:lnTo>
                  <a:lnTo>
                    <a:pt x="2228600" y="836310"/>
                  </a:lnTo>
                  <a:lnTo>
                    <a:pt x="2259762" y="805129"/>
                  </a:lnTo>
                  <a:lnTo>
                    <a:pt x="2280190" y="765596"/>
                  </a:lnTo>
                  <a:lnTo>
                    <a:pt x="2287524" y="720089"/>
                  </a:lnTo>
                  <a:lnTo>
                    <a:pt x="2287524" y="144017"/>
                  </a:lnTo>
                  <a:lnTo>
                    <a:pt x="2280190" y="98511"/>
                  </a:lnTo>
                  <a:lnTo>
                    <a:pt x="2259762" y="58978"/>
                  </a:lnTo>
                  <a:lnTo>
                    <a:pt x="2228600" y="27797"/>
                  </a:lnTo>
                  <a:lnTo>
                    <a:pt x="2189061" y="7345"/>
                  </a:lnTo>
                  <a:lnTo>
                    <a:pt x="214350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24144" y="1484757"/>
              <a:ext cx="2287905" cy="864235"/>
            </a:xfrm>
            <a:custGeom>
              <a:avLst/>
              <a:gdLst/>
              <a:ahLst/>
              <a:cxnLst/>
              <a:rect l="l" t="t" r="r" b="b"/>
              <a:pathLst>
                <a:path w="2287904" h="864235">
                  <a:moveTo>
                    <a:pt x="0" y="144017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7" y="0"/>
                  </a:lnTo>
                  <a:lnTo>
                    <a:pt x="2143505" y="0"/>
                  </a:lnTo>
                  <a:lnTo>
                    <a:pt x="2189061" y="7345"/>
                  </a:lnTo>
                  <a:lnTo>
                    <a:pt x="2228600" y="27797"/>
                  </a:lnTo>
                  <a:lnTo>
                    <a:pt x="2259762" y="58978"/>
                  </a:lnTo>
                  <a:lnTo>
                    <a:pt x="2280190" y="98511"/>
                  </a:lnTo>
                  <a:lnTo>
                    <a:pt x="2287524" y="144017"/>
                  </a:lnTo>
                  <a:lnTo>
                    <a:pt x="2287524" y="720089"/>
                  </a:lnTo>
                  <a:lnTo>
                    <a:pt x="2280190" y="765596"/>
                  </a:lnTo>
                  <a:lnTo>
                    <a:pt x="2259762" y="805129"/>
                  </a:lnTo>
                  <a:lnTo>
                    <a:pt x="2228600" y="836310"/>
                  </a:lnTo>
                  <a:lnTo>
                    <a:pt x="2189061" y="856762"/>
                  </a:lnTo>
                  <a:lnTo>
                    <a:pt x="2143505" y="864107"/>
                  </a:lnTo>
                  <a:lnTo>
                    <a:pt x="144017" y="864107"/>
                  </a:lnTo>
                  <a:lnTo>
                    <a:pt x="98511" y="856762"/>
                  </a:lnTo>
                  <a:lnTo>
                    <a:pt x="58978" y="836310"/>
                  </a:lnTo>
                  <a:lnTo>
                    <a:pt x="27797" y="805129"/>
                  </a:lnTo>
                  <a:lnTo>
                    <a:pt x="7345" y="765596"/>
                  </a:lnTo>
                  <a:lnTo>
                    <a:pt x="0" y="720089"/>
                  </a:lnTo>
                  <a:lnTo>
                    <a:pt x="0" y="144017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936360" y="1547876"/>
            <a:ext cx="1863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marR="5080" indent="-15430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继承属性值已 在分析栈中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437388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模拟继承属性的计算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474978"/>
            <a:ext cx="4773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sz="280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继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承属性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是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综合属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性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的函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数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5060" y="1901152"/>
            <a:ext cx="1404620" cy="105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aAC  C </a:t>
            </a:r>
            <a:r>
              <a:rPr sz="2800" b="1" spc="-10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c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9121" y="1901152"/>
            <a:ext cx="1739900" cy="10502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b="1" i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b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8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i="1" spc="-4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spc="-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68" y="3437597"/>
            <a:ext cx="8235315" cy="105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2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80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spc="50" dirty="0">
                <a:latin typeface="楷体" panose="02010609060101010101" charset="-122"/>
                <a:cs typeface="楷体" panose="02010609060101010101" charset="-122"/>
              </a:rPr>
              <a:t>增加标记非终结</a:t>
            </a:r>
            <a:r>
              <a:rPr sz="2800" b="1" spc="55" dirty="0">
                <a:latin typeface="楷体" panose="02010609060101010101" charset="-122"/>
                <a:cs typeface="楷体" panose="02010609060101010101" charset="-122"/>
              </a:rPr>
              <a:t>符</a:t>
            </a:r>
            <a:r>
              <a:rPr sz="2800" b="1" spc="50" dirty="0">
                <a:latin typeface="楷体" panose="02010609060101010101" charset="-122"/>
                <a:cs typeface="楷体" panose="02010609060101010101" charset="-122"/>
              </a:rPr>
              <a:t>，</a:t>
            </a:r>
            <a:r>
              <a:rPr sz="2800" b="1" spc="65" dirty="0">
                <a:latin typeface="楷体" panose="02010609060101010101" charset="-122"/>
                <a:cs typeface="楷体" panose="02010609060101010101" charset="-122"/>
              </a:rPr>
              <a:t>把</a:t>
            </a:r>
            <a:r>
              <a:rPr sz="2800" b="1" i="1" spc="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spc="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spc="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b="1" spc="50" dirty="0">
                <a:latin typeface="楷体" panose="02010609060101010101" charset="-122"/>
                <a:cs typeface="楷体" panose="02010609060101010101" charset="-122"/>
              </a:rPr>
              <a:t>的计算移到对</a:t>
            </a:r>
            <a:r>
              <a:rPr sz="2800" b="1" spc="60" dirty="0">
                <a:latin typeface="楷体" panose="02010609060101010101" charset="-122"/>
                <a:cs typeface="楷体" panose="02010609060101010101" charset="-122"/>
              </a:rPr>
              <a:t>标记</a:t>
            </a:r>
            <a:r>
              <a:rPr sz="2800" b="1" spc="-15" dirty="0">
                <a:latin typeface="楷体" panose="02010609060101010101" charset="-122"/>
                <a:cs typeface="楷体" panose="02010609060101010101" charset="-122"/>
              </a:rPr>
              <a:t>非 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终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结符归</a:t>
            </a:r>
            <a:r>
              <a:rPr sz="2800" b="1" spc="5" dirty="0">
                <a:latin typeface="楷体" panose="02010609060101010101" charset="-122"/>
                <a:cs typeface="楷体" panose="02010609060101010101" charset="-122"/>
              </a:rPr>
              <a:t>约</a:t>
            </a:r>
            <a:r>
              <a:rPr sz="2800" b="1" spc="-10" dirty="0">
                <a:latin typeface="楷体" panose="02010609060101010101" charset="-122"/>
                <a:cs typeface="楷体" panose="02010609060101010101" charset="-122"/>
              </a:rPr>
              <a:t>时进</a:t>
            </a:r>
            <a:r>
              <a:rPr sz="2800" b="1" spc="-15" dirty="0">
                <a:latin typeface="楷体" panose="02010609060101010101" charset="-122"/>
                <a:cs typeface="楷体" panose="02010609060101010101" charset="-122"/>
              </a:rPr>
              <a:t>行</a:t>
            </a:r>
            <a:endParaRPr sz="28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5060" y="4461662"/>
            <a:ext cx="1660525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800" b="1" spc="-10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aA</a:t>
            </a:r>
            <a:r>
              <a:rPr sz="28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C  </a:t>
            </a:r>
            <a:r>
              <a:rPr sz="28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800" b="1" spc="-10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</a:t>
            </a:r>
            <a:endParaRPr sz="280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z="2800" b="1" spc="-10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c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03903" y="4461662"/>
            <a:ext cx="2809875" cy="15627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b="1" i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; </a:t>
            </a:r>
            <a:r>
              <a:rPr sz="28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i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8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i="1" spc="2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11444" y="1472057"/>
            <a:ext cx="2762250" cy="889635"/>
            <a:chOff x="5711444" y="1472057"/>
            <a:chExt cx="2762250" cy="889635"/>
          </a:xfrm>
        </p:grpSpPr>
        <p:sp>
          <p:nvSpPr>
            <p:cNvPr id="10" name="object 10"/>
            <p:cNvSpPr/>
            <p:nvPr/>
          </p:nvSpPr>
          <p:spPr>
            <a:xfrm>
              <a:off x="5724144" y="1484757"/>
              <a:ext cx="2736850" cy="864235"/>
            </a:xfrm>
            <a:custGeom>
              <a:avLst/>
              <a:gdLst/>
              <a:ahLst/>
              <a:cxnLst/>
              <a:rect l="l" t="t" r="r" b="b"/>
              <a:pathLst>
                <a:path w="2736850" h="864235">
                  <a:moveTo>
                    <a:pt x="2592324" y="0"/>
                  </a:moveTo>
                  <a:lnTo>
                    <a:pt x="144017" y="0"/>
                  </a:ln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0" y="720089"/>
                  </a:lnTo>
                  <a:lnTo>
                    <a:pt x="7345" y="765596"/>
                  </a:lnTo>
                  <a:lnTo>
                    <a:pt x="27797" y="805129"/>
                  </a:lnTo>
                  <a:lnTo>
                    <a:pt x="58978" y="836310"/>
                  </a:lnTo>
                  <a:lnTo>
                    <a:pt x="98511" y="856762"/>
                  </a:lnTo>
                  <a:lnTo>
                    <a:pt x="144017" y="864107"/>
                  </a:lnTo>
                  <a:lnTo>
                    <a:pt x="2592324" y="864107"/>
                  </a:lnTo>
                  <a:lnTo>
                    <a:pt x="2637830" y="856762"/>
                  </a:lnTo>
                  <a:lnTo>
                    <a:pt x="2677363" y="836310"/>
                  </a:lnTo>
                  <a:lnTo>
                    <a:pt x="2708544" y="805129"/>
                  </a:lnTo>
                  <a:lnTo>
                    <a:pt x="2728996" y="765596"/>
                  </a:lnTo>
                  <a:lnTo>
                    <a:pt x="2736341" y="720089"/>
                  </a:lnTo>
                  <a:lnTo>
                    <a:pt x="2736341" y="144017"/>
                  </a:lnTo>
                  <a:lnTo>
                    <a:pt x="2728996" y="98511"/>
                  </a:lnTo>
                  <a:lnTo>
                    <a:pt x="2708544" y="58978"/>
                  </a:lnTo>
                  <a:lnTo>
                    <a:pt x="2677363" y="27797"/>
                  </a:lnTo>
                  <a:lnTo>
                    <a:pt x="2637830" y="7345"/>
                  </a:lnTo>
                  <a:lnTo>
                    <a:pt x="259232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24144" y="1484757"/>
              <a:ext cx="2736850" cy="864235"/>
            </a:xfrm>
            <a:custGeom>
              <a:avLst/>
              <a:gdLst/>
              <a:ahLst/>
              <a:cxnLst/>
              <a:rect l="l" t="t" r="r" b="b"/>
              <a:pathLst>
                <a:path w="2736850" h="864235">
                  <a:moveTo>
                    <a:pt x="0" y="144017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7" y="0"/>
                  </a:lnTo>
                  <a:lnTo>
                    <a:pt x="2592324" y="0"/>
                  </a:lnTo>
                  <a:lnTo>
                    <a:pt x="2637830" y="7345"/>
                  </a:lnTo>
                  <a:lnTo>
                    <a:pt x="2677363" y="27797"/>
                  </a:lnTo>
                  <a:lnTo>
                    <a:pt x="2708544" y="58978"/>
                  </a:lnTo>
                  <a:lnTo>
                    <a:pt x="2728996" y="98511"/>
                  </a:lnTo>
                  <a:lnTo>
                    <a:pt x="2736341" y="144017"/>
                  </a:lnTo>
                  <a:lnTo>
                    <a:pt x="2736341" y="720089"/>
                  </a:lnTo>
                  <a:lnTo>
                    <a:pt x="2728996" y="765596"/>
                  </a:lnTo>
                  <a:lnTo>
                    <a:pt x="2708544" y="805129"/>
                  </a:lnTo>
                  <a:lnTo>
                    <a:pt x="2677363" y="836310"/>
                  </a:lnTo>
                  <a:lnTo>
                    <a:pt x="2637830" y="856762"/>
                  </a:lnTo>
                  <a:lnTo>
                    <a:pt x="2592324" y="864107"/>
                  </a:lnTo>
                  <a:lnTo>
                    <a:pt x="144017" y="864107"/>
                  </a:lnTo>
                  <a:lnTo>
                    <a:pt x="98511" y="856762"/>
                  </a:lnTo>
                  <a:lnTo>
                    <a:pt x="58978" y="836310"/>
                  </a:lnTo>
                  <a:lnTo>
                    <a:pt x="27797" y="805129"/>
                  </a:lnTo>
                  <a:lnTo>
                    <a:pt x="7345" y="765596"/>
                  </a:lnTo>
                  <a:lnTo>
                    <a:pt x="0" y="720089"/>
                  </a:lnTo>
                  <a:lnTo>
                    <a:pt x="0" y="144017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855334" y="1547876"/>
            <a:ext cx="2476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继承属性不直接等 于某个综合属性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575"/>
            <a:ext cx="6563360" cy="597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简单计算器的语法制导</a:t>
            </a:r>
            <a:r>
              <a:rPr sz="3800" spc="-15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定</a:t>
            </a: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义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4957" y="1376489"/>
            <a:ext cx="6915150" cy="4097654"/>
            <a:chOff x="294957" y="1376489"/>
            <a:chExt cx="6915150" cy="4097654"/>
          </a:xfrm>
        </p:grpSpPr>
        <p:sp>
          <p:nvSpPr>
            <p:cNvPr id="4" name="object 4"/>
            <p:cNvSpPr/>
            <p:nvPr/>
          </p:nvSpPr>
          <p:spPr>
            <a:xfrm>
              <a:off x="309245" y="1390777"/>
              <a:ext cx="6886575" cy="4069079"/>
            </a:xfrm>
            <a:custGeom>
              <a:avLst/>
              <a:gdLst/>
              <a:ahLst/>
              <a:cxnLst/>
              <a:rect l="l" t="t" r="r" b="b"/>
              <a:pathLst>
                <a:path w="6886575" h="4069079">
                  <a:moveTo>
                    <a:pt x="2986024" y="0"/>
                  </a:moveTo>
                  <a:lnTo>
                    <a:pt x="2986024" y="4068699"/>
                  </a:lnTo>
                </a:path>
                <a:path w="6886575" h="4069079">
                  <a:moveTo>
                    <a:pt x="0" y="522224"/>
                  </a:moveTo>
                  <a:lnTo>
                    <a:pt x="6886575" y="522224"/>
                  </a:lnTo>
                </a:path>
                <a:path w="6886575" h="4069079">
                  <a:moveTo>
                    <a:pt x="0" y="1006601"/>
                  </a:moveTo>
                  <a:lnTo>
                    <a:pt x="6886575" y="1006601"/>
                  </a:lnTo>
                </a:path>
                <a:path w="6886575" h="4069079">
                  <a:moveTo>
                    <a:pt x="0" y="1514602"/>
                  </a:moveTo>
                  <a:lnTo>
                    <a:pt x="6886575" y="1514602"/>
                  </a:lnTo>
                </a:path>
                <a:path w="6886575" h="4069079">
                  <a:moveTo>
                    <a:pt x="0" y="2022475"/>
                  </a:moveTo>
                  <a:lnTo>
                    <a:pt x="6886575" y="2022475"/>
                  </a:lnTo>
                </a:path>
                <a:path w="6886575" h="4069079">
                  <a:moveTo>
                    <a:pt x="0" y="2530475"/>
                  </a:moveTo>
                  <a:lnTo>
                    <a:pt x="6886575" y="2530475"/>
                  </a:lnTo>
                </a:path>
                <a:path w="6886575" h="4069079">
                  <a:moveTo>
                    <a:pt x="0" y="3038475"/>
                  </a:moveTo>
                  <a:lnTo>
                    <a:pt x="6886575" y="3038475"/>
                  </a:lnTo>
                </a:path>
                <a:path w="6886575" h="4069079">
                  <a:moveTo>
                    <a:pt x="0" y="3546475"/>
                  </a:moveTo>
                  <a:lnTo>
                    <a:pt x="6886575" y="35464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9245" y="1390777"/>
              <a:ext cx="6886575" cy="4069079"/>
            </a:xfrm>
            <a:custGeom>
              <a:avLst/>
              <a:gdLst/>
              <a:ahLst/>
              <a:cxnLst/>
              <a:rect l="l" t="t" r="r" b="b"/>
              <a:pathLst>
                <a:path w="6886575" h="4069079">
                  <a:moveTo>
                    <a:pt x="14287" y="0"/>
                  </a:moveTo>
                  <a:lnTo>
                    <a:pt x="14287" y="4068699"/>
                  </a:lnTo>
                </a:path>
                <a:path w="6886575" h="4069079">
                  <a:moveTo>
                    <a:pt x="6872224" y="0"/>
                  </a:moveTo>
                  <a:lnTo>
                    <a:pt x="6872224" y="4068699"/>
                  </a:lnTo>
                </a:path>
                <a:path w="6886575" h="4069079">
                  <a:moveTo>
                    <a:pt x="0" y="14224"/>
                  </a:moveTo>
                  <a:lnTo>
                    <a:pt x="6886575" y="14224"/>
                  </a:lnTo>
                </a:path>
                <a:path w="6886575" h="4069079">
                  <a:moveTo>
                    <a:pt x="0" y="4054475"/>
                  </a:moveTo>
                  <a:lnTo>
                    <a:pt x="6886575" y="40544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30555" y="1374419"/>
            <a:ext cx="6188075" cy="198882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560"/>
              </a:spcBef>
              <a:tabLst>
                <a:tab pos="1098550" algn="l"/>
                <a:tab pos="1814830" algn="l"/>
                <a:tab pos="3453765" algn="l"/>
                <a:tab pos="4170045" algn="l"/>
                <a:tab pos="4886325" algn="l"/>
                <a:tab pos="5602605" algn="l"/>
              </a:tabLst>
            </a:pPr>
            <a:r>
              <a:rPr sz="2800" b="1" spc="-15" dirty="0">
                <a:latin typeface="楷体" panose="02010609060101010101" charset="-122"/>
                <a:cs typeface="楷体" panose="02010609060101010101" charset="-122"/>
              </a:rPr>
              <a:t>产	生	式	语	义	规	则</a:t>
            </a:r>
            <a:endParaRPr sz="2800">
              <a:latin typeface="楷体" panose="02010609060101010101" charset="-122"/>
              <a:cs typeface="楷体" panose="02010609060101010101" charset="-122"/>
            </a:endParaRPr>
          </a:p>
          <a:p>
            <a:pPr marL="25400">
              <a:lnSpc>
                <a:spcPct val="100000"/>
              </a:lnSpc>
              <a:spcBef>
                <a:spcPts val="460"/>
              </a:spcBef>
              <a:tabLst>
                <a:tab pos="2997200" algn="l"/>
              </a:tabLst>
            </a:pP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L </a:t>
            </a:r>
            <a:r>
              <a:rPr sz="2800" b="1" spc="-10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n	print</a:t>
            </a:r>
            <a:r>
              <a:rPr sz="28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val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5400">
              <a:lnSpc>
                <a:spcPct val="100000"/>
              </a:lnSpc>
              <a:spcBef>
                <a:spcPts val="455"/>
              </a:spcBef>
              <a:tabLst>
                <a:tab pos="2997200" algn="l"/>
              </a:tabLst>
            </a:pPr>
            <a:r>
              <a:rPr sz="28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75" b="1" baseline="-26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775" b="1" spc="15" baseline="-26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T	</a:t>
            </a:r>
            <a:r>
              <a:rPr sz="28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val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8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75" b="1" baseline="-24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.val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8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5" dirty="0">
                <a:latin typeface="Times New Roman" panose="02020603050405020304"/>
                <a:cs typeface="Times New Roman" panose="02020603050405020304"/>
              </a:rPr>
              <a:t>T.val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5400">
              <a:lnSpc>
                <a:spcPct val="100000"/>
              </a:lnSpc>
              <a:spcBef>
                <a:spcPts val="645"/>
              </a:spcBef>
              <a:tabLst>
                <a:tab pos="2997200" algn="l"/>
              </a:tabLst>
            </a:pP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T	E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val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5" dirty="0">
                <a:latin typeface="Times New Roman" panose="02020603050405020304"/>
                <a:cs typeface="Times New Roman" panose="02020603050405020304"/>
              </a:rPr>
              <a:t>T.val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4950" y="3641801"/>
            <a:ext cx="144780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10" dirty="0">
                <a:latin typeface="Times New Roman" panose="02020603050405020304"/>
                <a:cs typeface="Times New Roman" panose="02020603050405020304"/>
              </a:rPr>
              <a:t>1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255" y="3419297"/>
            <a:ext cx="1671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53795" algn="l"/>
              </a:tabLst>
            </a:pP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T	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</a:t>
            </a:r>
            <a:r>
              <a:rPr sz="280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0158" y="3641801"/>
            <a:ext cx="144780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10" dirty="0">
                <a:latin typeface="Times New Roman" panose="02020603050405020304"/>
                <a:cs typeface="Times New Roman" panose="02020603050405020304"/>
              </a:rPr>
              <a:t>1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5614" y="3419297"/>
            <a:ext cx="3042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5" dirty="0">
                <a:latin typeface="Times New Roman" panose="02020603050405020304"/>
                <a:cs typeface="Times New Roman" panose="02020603050405020304"/>
              </a:rPr>
              <a:t>T.val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val 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</a:t>
            </a:r>
            <a:r>
              <a:rPr sz="2800" b="1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75" dirty="0">
                <a:latin typeface="Times New Roman" panose="02020603050405020304"/>
                <a:cs typeface="Times New Roman" panose="02020603050405020304"/>
              </a:rPr>
              <a:t>F.val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3255" y="3927424"/>
            <a:ext cx="100774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15614" y="3925900"/>
            <a:ext cx="1827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5" dirty="0">
                <a:latin typeface="Times New Roman" panose="02020603050405020304"/>
                <a:cs typeface="Times New Roman" panose="02020603050405020304"/>
              </a:rPr>
              <a:t>T.val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75" dirty="0">
                <a:latin typeface="Times New Roman" panose="02020603050405020304"/>
                <a:cs typeface="Times New Roman" panose="02020603050405020304"/>
              </a:rPr>
              <a:t>F.val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3255" y="4435602"/>
            <a:ext cx="1174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spc="-10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15614" y="4434078"/>
            <a:ext cx="1877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75" dirty="0">
                <a:latin typeface="Times New Roman" panose="02020603050405020304"/>
                <a:cs typeface="Times New Roman" panose="02020603050405020304"/>
              </a:rPr>
              <a:t>F.val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E.val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921121" y="1256030"/>
            <a:ext cx="3056255" cy="1017905"/>
            <a:chOff x="5921121" y="1256030"/>
            <a:chExt cx="3056255" cy="1017905"/>
          </a:xfrm>
        </p:grpSpPr>
        <p:sp>
          <p:nvSpPr>
            <p:cNvPr id="16" name="object 16"/>
            <p:cNvSpPr/>
            <p:nvPr/>
          </p:nvSpPr>
          <p:spPr>
            <a:xfrm>
              <a:off x="5933821" y="1268730"/>
              <a:ext cx="3030855" cy="992505"/>
            </a:xfrm>
            <a:custGeom>
              <a:avLst/>
              <a:gdLst/>
              <a:ahLst/>
              <a:cxnLst/>
              <a:rect l="l" t="t" r="r" b="b"/>
              <a:pathLst>
                <a:path w="3030854" h="992505">
                  <a:moveTo>
                    <a:pt x="2898648" y="0"/>
                  </a:moveTo>
                  <a:lnTo>
                    <a:pt x="1938527" y="0"/>
                  </a:lnTo>
                  <a:lnTo>
                    <a:pt x="1896812" y="6738"/>
                  </a:lnTo>
                  <a:lnTo>
                    <a:pt x="1860588" y="25497"/>
                  </a:lnTo>
                  <a:lnTo>
                    <a:pt x="1832027" y="54095"/>
                  </a:lnTo>
                  <a:lnTo>
                    <a:pt x="1813299" y="90350"/>
                  </a:lnTo>
                  <a:lnTo>
                    <a:pt x="1806575" y="132080"/>
                  </a:lnTo>
                  <a:lnTo>
                    <a:pt x="1806575" y="462025"/>
                  </a:lnTo>
                  <a:lnTo>
                    <a:pt x="0" y="992378"/>
                  </a:lnTo>
                  <a:lnTo>
                    <a:pt x="1806575" y="660146"/>
                  </a:lnTo>
                  <a:lnTo>
                    <a:pt x="3030728" y="660146"/>
                  </a:lnTo>
                  <a:lnTo>
                    <a:pt x="3030728" y="132080"/>
                  </a:lnTo>
                  <a:lnTo>
                    <a:pt x="3023989" y="90350"/>
                  </a:lnTo>
                  <a:lnTo>
                    <a:pt x="3005230" y="54095"/>
                  </a:lnTo>
                  <a:lnTo>
                    <a:pt x="2976632" y="25497"/>
                  </a:lnTo>
                  <a:lnTo>
                    <a:pt x="2940377" y="6738"/>
                  </a:lnTo>
                  <a:lnTo>
                    <a:pt x="2898648" y="0"/>
                  </a:lnTo>
                  <a:close/>
                </a:path>
                <a:path w="3030854" h="992505">
                  <a:moveTo>
                    <a:pt x="3030728" y="660146"/>
                  </a:moveTo>
                  <a:lnTo>
                    <a:pt x="1806575" y="660146"/>
                  </a:lnTo>
                  <a:lnTo>
                    <a:pt x="1813299" y="701861"/>
                  </a:lnTo>
                  <a:lnTo>
                    <a:pt x="1832027" y="738085"/>
                  </a:lnTo>
                  <a:lnTo>
                    <a:pt x="1860588" y="766646"/>
                  </a:lnTo>
                  <a:lnTo>
                    <a:pt x="1896812" y="785374"/>
                  </a:lnTo>
                  <a:lnTo>
                    <a:pt x="1938527" y="792099"/>
                  </a:lnTo>
                  <a:lnTo>
                    <a:pt x="2898648" y="792099"/>
                  </a:lnTo>
                  <a:lnTo>
                    <a:pt x="2940377" y="785374"/>
                  </a:lnTo>
                  <a:lnTo>
                    <a:pt x="2976632" y="766646"/>
                  </a:lnTo>
                  <a:lnTo>
                    <a:pt x="3005230" y="738085"/>
                  </a:lnTo>
                  <a:lnTo>
                    <a:pt x="3023989" y="701861"/>
                  </a:lnTo>
                  <a:lnTo>
                    <a:pt x="3030728" y="6601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933821" y="1268730"/>
              <a:ext cx="3030855" cy="992505"/>
            </a:xfrm>
            <a:custGeom>
              <a:avLst/>
              <a:gdLst/>
              <a:ahLst/>
              <a:cxnLst/>
              <a:rect l="l" t="t" r="r" b="b"/>
              <a:pathLst>
                <a:path w="3030854" h="992505">
                  <a:moveTo>
                    <a:pt x="1806575" y="132080"/>
                  </a:moveTo>
                  <a:lnTo>
                    <a:pt x="1813299" y="90350"/>
                  </a:lnTo>
                  <a:lnTo>
                    <a:pt x="1832027" y="54095"/>
                  </a:lnTo>
                  <a:lnTo>
                    <a:pt x="1860588" y="25497"/>
                  </a:lnTo>
                  <a:lnTo>
                    <a:pt x="1896812" y="6738"/>
                  </a:lnTo>
                  <a:lnTo>
                    <a:pt x="1938527" y="0"/>
                  </a:lnTo>
                  <a:lnTo>
                    <a:pt x="2010536" y="0"/>
                  </a:lnTo>
                  <a:lnTo>
                    <a:pt x="2316606" y="0"/>
                  </a:lnTo>
                  <a:lnTo>
                    <a:pt x="2898648" y="0"/>
                  </a:lnTo>
                  <a:lnTo>
                    <a:pt x="2940377" y="6738"/>
                  </a:lnTo>
                  <a:lnTo>
                    <a:pt x="2976632" y="25497"/>
                  </a:lnTo>
                  <a:lnTo>
                    <a:pt x="3005230" y="54095"/>
                  </a:lnTo>
                  <a:lnTo>
                    <a:pt x="3023989" y="90350"/>
                  </a:lnTo>
                  <a:lnTo>
                    <a:pt x="3030728" y="132080"/>
                  </a:lnTo>
                  <a:lnTo>
                    <a:pt x="3030728" y="462025"/>
                  </a:lnTo>
                  <a:lnTo>
                    <a:pt x="3030728" y="660146"/>
                  </a:lnTo>
                  <a:lnTo>
                    <a:pt x="3023989" y="701861"/>
                  </a:lnTo>
                  <a:lnTo>
                    <a:pt x="3005230" y="738085"/>
                  </a:lnTo>
                  <a:lnTo>
                    <a:pt x="2976632" y="766646"/>
                  </a:lnTo>
                  <a:lnTo>
                    <a:pt x="2940377" y="785374"/>
                  </a:lnTo>
                  <a:lnTo>
                    <a:pt x="2898648" y="792099"/>
                  </a:lnTo>
                  <a:lnTo>
                    <a:pt x="2316606" y="792099"/>
                  </a:lnTo>
                  <a:lnTo>
                    <a:pt x="2010536" y="792099"/>
                  </a:lnTo>
                  <a:lnTo>
                    <a:pt x="1938527" y="792099"/>
                  </a:lnTo>
                  <a:lnTo>
                    <a:pt x="1896812" y="785374"/>
                  </a:lnTo>
                  <a:lnTo>
                    <a:pt x="1860588" y="766646"/>
                  </a:lnTo>
                  <a:lnTo>
                    <a:pt x="1832027" y="738085"/>
                  </a:lnTo>
                  <a:lnTo>
                    <a:pt x="1813299" y="701861"/>
                  </a:lnTo>
                  <a:lnTo>
                    <a:pt x="1806575" y="660146"/>
                  </a:lnTo>
                  <a:lnTo>
                    <a:pt x="0" y="992378"/>
                  </a:lnTo>
                  <a:lnTo>
                    <a:pt x="1806575" y="462025"/>
                  </a:lnTo>
                  <a:lnTo>
                    <a:pt x="1806575" y="13208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881873" y="1280540"/>
            <a:ext cx="94488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9055">
              <a:lnSpc>
                <a:spcPts val="3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的匿 名属性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787642" y="2480182"/>
            <a:ext cx="2317115" cy="1537970"/>
            <a:chOff x="6787642" y="2480182"/>
            <a:chExt cx="2317115" cy="1537970"/>
          </a:xfrm>
        </p:grpSpPr>
        <p:sp>
          <p:nvSpPr>
            <p:cNvPr id="20" name="object 20"/>
            <p:cNvSpPr/>
            <p:nvPr/>
          </p:nvSpPr>
          <p:spPr>
            <a:xfrm>
              <a:off x="6800342" y="2492882"/>
              <a:ext cx="2291715" cy="1512570"/>
            </a:xfrm>
            <a:custGeom>
              <a:avLst/>
              <a:gdLst/>
              <a:ahLst/>
              <a:cxnLst/>
              <a:rect l="l" t="t" r="r" b="b"/>
              <a:pathLst>
                <a:path w="2291715" h="1512570">
                  <a:moveTo>
                    <a:pt x="2039238" y="0"/>
                  </a:moveTo>
                  <a:lnTo>
                    <a:pt x="975994" y="0"/>
                  </a:lnTo>
                  <a:lnTo>
                    <a:pt x="930694" y="4062"/>
                  </a:lnTo>
                  <a:lnTo>
                    <a:pt x="888061" y="15775"/>
                  </a:lnTo>
                  <a:lnTo>
                    <a:pt x="848806" y="34426"/>
                  </a:lnTo>
                  <a:lnTo>
                    <a:pt x="813641" y="59301"/>
                  </a:lnTo>
                  <a:lnTo>
                    <a:pt x="783275" y="89688"/>
                  </a:lnTo>
                  <a:lnTo>
                    <a:pt x="758420" y="124873"/>
                  </a:lnTo>
                  <a:lnTo>
                    <a:pt x="739786" y="164145"/>
                  </a:lnTo>
                  <a:lnTo>
                    <a:pt x="728085" y="206790"/>
                  </a:lnTo>
                  <a:lnTo>
                    <a:pt x="724026" y="252094"/>
                  </a:lnTo>
                  <a:lnTo>
                    <a:pt x="0" y="278256"/>
                  </a:lnTo>
                  <a:lnTo>
                    <a:pt x="724026" y="630046"/>
                  </a:lnTo>
                  <a:lnTo>
                    <a:pt x="724026" y="1260093"/>
                  </a:lnTo>
                  <a:lnTo>
                    <a:pt x="728085" y="1305398"/>
                  </a:lnTo>
                  <a:lnTo>
                    <a:pt x="739786" y="1348043"/>
                  </a:lnTo>
                  <a:lnTo>
                    <a:pt x="758420" y="1387315"/>
                  </a:lnTo>
                  <a:lnTo>
                    <a:pt x="783275" y="1422500"/>
                  </a:lnTo>
                  <a:lnTo>
                    <a:pt x="813641" y="1452887"/>
                  </a:lnTo>
                  <a:lnTo>
                    <a:pt x="848806" y="1477762"/>
                  </a:lnTo>
                  <a:lnTo>
                    <a:pt x="888061" y="1496413"/>
                  </a:lnTo>
                  <a:lnTo>
                    <a:pt x="930694" y="1508126"/>
                  </a:lnTo>
                  <a:lnTo>
                    <a:pt x="975994" y="1512189"/>
                  </a:lnTo>
                  <a:lnTo>
                    <a:pt x="2039238" y="1512189"/>
                  </a:lnTo>
                  <a:lnTo>
                    <a:pt x="2084543" y="1508126"/>
                  </a:lnTo>
                  <a:lnTo>
                    <a:pt x="2127188" y="1496413"/>
                  </a:lnTo>
                  <a:lnTo>
                    <a:pt x="2166460" y="1477762"/>
                  </a:lnTo>
                  <a:lnTo>
                    <a:pt x="2201645" y="1452887"/>
                  </a:lnTo>
                  <a:lnTo>
                    <a:pt x="2232032" y="1422500"/>
                  </a:lnTo>
                  <a:lnTo>
                    <a:pt x="2256907" y="1387315"/>
                  </a:lnTo>
                  <a:lnTo>
                    <a:pt x="2275558" y="1348043"/>
                  </a:lnTo>
                  <a:lnTo>
                    <a:pt x="2287271" y="1305398"/>
                  </a:lnTo>
                  <a:lnTo>
                    <a:pt x="2291333" y="1260093"/>
                  </a:lnTo>
                  <a:lnTo>
                    <a:pt x="2291333" y="252094"/>
                  </a:lnTo>
                  <a:lnTo>
                    <a:pt x="2287271" y="206790"/>
                  </a:lnTo>
                  <a:lnTo>
                    <a:pt x="2275558" y="164145"/>
                  </a:lnTo>
                  <a:lnTo>
                    <a:pt x="2256907" y="124873"/>
                  </a:lnTo>
                  <a:lnTo>
                    <a:pt x="2232032" y="89688"/>
                  </a:lnTo>
                  <a:lnTo>
                    <a:pt x="2201645" y="59301"/>
                  </a:lnTo>
                  <a:lnTo>
                    <a:pt x="2166460" y="34426"/>
                  </a:lnTo>
                  <a:lnTo>
                    <a:pt x="2127188" y="15775"/>
                  </a:lnTo>
                  <a:lnTo>
                    <a:pt x="2084543" y="4062"/>
                  </a:lnTo>
                  <a:lnTo>
                    <a:pt x="20392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800342" y="2492882"/>
              <a:ext cx="2291715" cy="1512570"/>
            </a:xfrm>
            <a:custGeom>
              <a:avLst/>
              <a:gdLst/>
              <a:ahLst/>
              <a:cxnLst/>
              <a:rect l="l" t="t" r="r" b="b"/>
              <a:pathLst>
                <a:path w="2291715" h="1512570">
                  <a:moveTo>
                    <a:pt x="724026" y="252094"/>
                  </a:moveTo>
                  <a:lnTo>
                    <a:pt x="728085" y="206790"/>
                  </a:lnTo>
                  <a:lnTo>
                    <a:pt x="739786" y="164145"/>
                  </a:lnTo>
                  <a:lnTo>
                    <a:pt x="758420" y="124873"/>
                  </a:lnTo>
                  <a:lnTo>
                    <a:pt x="783275" y="89688"/>
                  </a:lnTo>
                  <a:lnTo>
                    <a:pt x="813641" y="59301"/>
                  </a:lnTo>
                  <a:lnTo>
                    <a:pt x="848806" y="34426"/>
                  </a:lnTo>
                  <a:lnTo>
                    <a:pt x="888061" y="15775"/>
                  </a:lnTo>
                  <a:lnTo>
                    <a:pt x="930694" y="4062"/>
                  </a:lnTo>
                  <a:lnTo>
                    <a:pt x="975994" y="0"/>
                  </a:lnTo>
                  <a:lnTo>
                    <a:pt x="985138" y="0"/>
                  </a:lnTo>
                  <a:lnTo>
                    <a:pt x="1377060" y="0"/>
                  </a:lnTo>
                  <a:lnTo>
                    <a:pt x="2039238" y="0"/>
                  </a:lnTo>
                  <a:lnTo>
                    <a:pt x="2084543" y="4062"/>
                  </a:lnTo>
                  <a:lnTo>
                    <a:pt x="2127188" y="15775"/>
                  </a:lnTo>
                  <a:lnTo>
                    <a:pt x="2166460" y="34426"/>
                  </a:lnTo>
                  <a:lnTo>
                    <a:pt x="2201645" y="59301"/>
                  </a:lnTo>
                  <a:lnTo>
                    <a:pt x="2232032" y="89688"/>
                  </a:lnTo>
                  <a:lnTo>
                    <a:pt x="2256907" y="124873"/>
                  </a:lnTo>
                  <a:lnTo>
                    <a:pt x="2275558" y="164145"/>
                  </a:lnTo>
                  <a:lnTo>
                    <a:pt x="2287271" y="206790"/>
                  </a:lnTo>
                  <a:lnTo>
                    <a:pt x="2291333" y="252094"/>
                  </a:lnTo>
                  <a:lnTo>
                    <a:pt x="2291333" y="630046"/>
                  </a:lnTo>
                  <a:lnTo>
                    <a:pt x="2291333" y="1260093"/>
                  </a:lnTo>
                  <a:lnTo>
                    <a:pt x="2287271" y="1305398"/>
                  </a:lnTo>
                  <a:lnTo>
                    <a:pt x="2275558" y="1348043"/>
                  </a:lnTo>
                  <a:lnTo>
                    <a:pt x="2256907" y="1387315"/>
                  </a:lnTo>
                  <a:lnTo>
                    <a:pt x="2232032" y="1422500"/>
                  </a:lnTo>
                  <a:lnTo>
                    <a:pt x="2201645" y="1452887"/>
                  </a:lnTo>
                  <a:lnTo>
                    <a:pt x="2166460" y="1477762"/>
                  </a:lnTo>
                  <a:lnTo>
                    <a:pt x="2127188" y="1496413"/>
                  </a:lnTo>
                  <a:lnTo>
                    <a:pt x="2084543" y="1508126"/>
                  </a:lnTo>
                  <a:lnTo>
                    <a:pt x="2039238" y="1512189"/>
                  </a:lnTo>
                  <a:lnTo>
                    <a:pt x="1377060" y="1512189"/>
                  </a:lnTo>
                  <a:lnTo>
                    <a:pt x="985138" y="1512189"/>
                  </a:lnTo>
                  <a:lnTo>
                    <a:pt x="975994" y="1512189"/>
                  </a:lnTo>
                  <a:lnTo>
                    <a:pt x="930694" y="1508126"/>
                  </a:lnTo>
                  <a:lnTo>
                    <a:pt x="888061" y="1496413"/>
                  </a:lnTo>
                  <a:lnTo>
                    <a:pt x="848806" y="1477762"/>
                  </a:lnTo>
                  <a:lnTo>
                    <a:pt x="813641" y="1452887"/>
                  </a:lnTo>
                  <a:lnTo>
                    <a:pt x="783275" y="1422500"/>
                  </a:lnTo>
                  <a:lnTo>
                    <a:pt x="758420" y="1387315"/>
                  </a:lnTo>
                  <a:lnTo>
                    <a:pt x="739786" y="1348043"/>
                  </a:lnTo>
                  <a:lnTo>
                    <a:pt x="728085" y="1305398"/>
                  </a:lnTo>
                  <a:lnTo>
                    <a:pt x="724026" y="1260093"/>
                  </a:lnTo>
                  <a:lnTo>
                    <a:pt x="724026" y="630046"/>
                  </a:lnTo>
                  <a:lnTo>
                    <a:pt x="0" y="278256"/>
                  </a:lnTo>
                  <a:lnTo>
                    <a:pt x="724026" y="252094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678039" y="2499105"/>
            <a:ext cx="1252220" cy="150431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0"/>
              </a:spcBef>
            </a:pP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对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加下 标以区分 不同的属 性值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38823" y="5576544"/>
            <a:ext cx="8810625" cy="529590"/>
            <a:chOff x="238823" y="5576544"/>
            <a:chExt cx="8810625" cy="529590"/>
          </a:xfrm>
        </p:grpSpPr>
        <p:sp>
          <p:nvSpPr>
            <p:cNvPr id="24" name="object 24"/>
            <p:cNvSpPr/>
            <p:nvPr/>
          </p:nvSpPr>
          <p:spPr>
            <a:xfrm>
              <a:off x="251523" y="5589244"/>
              <a:ext cx="8785225" cy="504190"/>
            </a:xfrm>
            <a:custGeom>
              <a:avLst/>
              <a:gdLst/>
              <a:ahLst/>
              <a:cxnLst/>
              <a:rect l="l" t="t" r="r" b="b"/>
              <a:pathLst>
                <a:path w="8785225" h="504189">
                  <a:moveTo>
                    <a:pt x="8700960" y="0"/>
                  </a:moveTo>
                  <a:lnTo>
                    <a:pt x="84010" y="0"/>
                  </a:lnTo>
                  <a:lnTo>
                    <a:pt x="51306" y="6600"/>
                  </a:lnTo>
                  <a:lnTo>
                    <a:pt x="24603" y="24603"/>
                  </a:lnTo>
                  <a:lnTo>
                    <a:pt x="6600" y="51306"/>
                  </a:lnTo>
                  <a:lnTo>
                    <a:pt x="0" y="84010"/>
                  </a:lnTo>
                  <a:lnTo>
                    <a:pt x="0" y="420039"/>
                  </a:lnTo>
                  <a:lnTo>
                    <a:pt x="6600" y="452738"/>
                  </a:lnTo>
                  <a:lnTo>
                    <a:pt x="24603" y="479442"/>
                  </a:lnTo>
                  <a:lnTo>
                    <a:pt x="51306" y="497447"/>
                  </a:lnTo>
                  <a:lnTo>
                    <a:pt x="84010" y="504050"/>
                  </a:lnTo>
                  <a:lnTo>
                    <a:pt x="8700960" y="504050"/>
                  </a:lnTo>
                  <a:lnTo>
                    <a:pt x="8733653" y="497447"/>
                  </a:lnTo>
                  <a:lnTo>
                    <a:pt x="8760380" y="479442"/>
                  </a:lnTo>
                  <a:lnTo>
                    <a:pt x="8778416" y="452738"/>
                  </a:lnTo>
                  <a:lnTo>
                    <a:pt x="8785034" y="420039"/>
                  </a:lnTo>
                  <a:lnTo>
                    <a:pt x="8785034" y="84010"/>
                  </a:lnTo>
                  <a:lnTo>
                    <a:pt x="8778416" y="51306"/>
                  </a:lnTo>
                  <a:lnTo>
                    <a:pt x="8760380" y="24603"/>
                  </a:lnTo>
                  <a:lnTo>
                    <a:pt x="8733653" y="6600"/>
                  </a:lnTo>
                  <a:lnTo>
                    <a:pt x="870096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51523" y="5589244"/>
              <a:ext cx="8785225" cy="504190"/>
            </a:xfrm>
            <a:custGeom>
              <a:avLst/>
              <a:gdLst/>
              <a:ahLst/>
              <a:cxnLst/>
              <a:rect l="l" t="t" r="r" b="b"/>
              <a:pathLst>
                <a:path w="8785225" h="504189">
                  <a:moveTo>
                    <a:pt x="0" y="84010"/>
                  </a:moveTo>
                  <a:lnTo>
                    <a:pt x="6600" y="51306"/>
                  </a:lnTo>
                  <a:lnTo>
                    <a:pt x="24603" y="24603"/>
                  </a:lnTo>
                  <a:lnTo>
                    <a:pt x="51306" y="6600"/>
                  </a:lnTo>
                  <a:lnTo>
                    <a:pt x="84010" y="0"/>
                  </a:lnTo>
                  <a:lnTo>
                    <a:pt x="8700960" y="0"/>
                  </a:lnTo>
                  <a:lnTo>
                    <a:pt x="8733653" y="6600"/>
                  </a:lnTo>
                  <a:lnTo>
                    <a:pt x="8760380" y="24603"/>
                  </a:lnTo>
                  <a:lnTo>
                    <a:pt x="8778416" y="51306"/>
                  </a:lnTo>
                  <a:lnTo>
                    <a:pt x="8785034" y="84010"/>
                  </a:lnTo>
                  <a:lnTo>
                    <a:pt x="8785034" y="420039"/>
                  </a:lnTo>
                  <a:lnTo>
                    <a:pt x="8778416" y="452738"/>
                  </a:lnTo>
                  <a:lnTo>
                    <a:pt x="8760380" y="479442"/>
                  </a:lnTo>
                  <a:lnTo>
                    <a:pt x="8733653" y="497447"/>
                  </a:lnTo>
                  <a:lnTo>
                    <a:pt x="8700960" y="504050"/>
                  </a:lnTo>
                  <a:lnTo>
                    <a:pt x="84010" y="504050"/>
                  </a:lnTo>
                  <a:lnTo>
                    <a:pt x="51306" y="497447"/>
                  </a:lnTo>
                  <a:lnTo>
                    <a:pt x="24603" y="479442"/>
                  </a:lnTo>
                  <a:lnTo>
                    <a:pt x="6600" y="452738"/>
                  </a:lnTo>
                  <a:lnTo>
                    <a:pt x="0" y="420039"/>
                  </a:lnTo>
                  <a:lnTo>
                    <a:pt x="0" y="8401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09245" y="4977044"/>
            <a:ext cx="8541385" cy="10817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95"/>
              </a:spcBef>
              <a:tabLst>
                <a:tab pos="3173095" algn="l"/>
              </a:tabLst>
            </a:pP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i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digit	</a:t>
            </a:r>
            <a:r>
              <a:rPr sz="2800" b="1" i="1" spc="-80" dirty="0">
                <a:latin typeface="Times New Roman" panose="02020603050405020304"/>
                <a:cs typeface="Times New Roman" panose="02020603050405020304"/>
              </a:rPr>
              <a:t>F.va</a:t>
            </a:r>
            <a:r>
              <a:rPr sz="2800" b="1" spc="-80" dirty="0">
                <a:latin typeface="Times New Roman" panose="02020603050405020304"/>
                <a:cs typeface="Times New Roman" panose="02020603050405020304"/>
              </a:rPr>
              <a:t>l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digit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.lexval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sz="2400" b="1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各文法符号的属性均是综合属性的语法制</a:t>
            </a:r>
            <a:r>
              <a:rPr sz="2400" b="1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导</a:t>
            </a:r>
            <a:r>
              <a:rPr sz="2400" b="1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定义</a:t>
            </a:r>
            <a:r>
              <a:rPr sz="24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——</a:t>
            </a:r>
            <a:r>
              <a:rPr sz="2400" b="1" i="1" spc="-5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i="1" spc="-55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 err="1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属性定义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840723" y="6413187"/>
            <a:ext cx="173355" cy="211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latin typeface="Verdana" panose="020B0604030504040204"/>
                <a:cs typeface="Verdana" panose="020B0604030504040204"/>
              </a:rPr>
            </a:fld>
            <a:endParaRPr sz="12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382016"/>
            <a:ext cx="7310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注释分析树</a:t>
            </a:r>
            <a:r>
              <a:rPr sz="3800" spc="-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annotated</a:t>
            </a:r>
            <a:r>
              <a:rPr spc="-1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parse</a:t>
            </a:r>
            <a:r>
              <a:rPr spc="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tree)</a:t>
            </a:r>
            <a:endParaRPr sz="3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0655" y="5127193"/>
            <a:ext cx="19157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digit.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lexval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80994" y="2636011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2095" y="3267836"/>
            <a:ext cx="1307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val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18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7421" y="312674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0421" y="3844290"/>
            <a:ext cx="1289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val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10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988" y="3844290"/>
            <a:ext cx="1155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val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8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1738" y="4604715"/>
            <a:ext cx="1136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val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8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810" y="5077256"/>
            <a:ext cx="1915795" cy="10922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604520">
              <a:lnSpc>
                <a:spcPct val="100000"/>
              </a:lnSpc>
              <a:spcBef>
                <a:spcPts val="142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val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8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digit.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lexval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8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05376" y="3652901"/>
            <a:ext cx="1054100" cy="306705"/>
          </a:xfrm>
          <a:custGeom>
            <a:avLst/>
            <a:gdLst/>
            <a:ahLst/>
            <a:cxnLst/>
            <a:rect l="l" t="t" r="r" b="b"/>
            <a:pathLst>
              <a:path w="1054100" h="306704">
                <a:moveTo>
                  <a:pt x="0" y="0"/>
                </a:moveTo>
                <a:lnTo>
                  <a:pt x="1054100" y="3063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40226" y="3035300"/>
            <a:ext cx="1054100" cy="306705"/>
          </a:xfrm>
          <a:custGeom>
            <a:avLst/>
            <a:gdLst/>
            <a:ahLst/>
            <a:cxnLst/>
            <a:rect l="l" t="t" r="r" b="b"/>
            <a:pathLst>
              <a:path w="1054100" h="306704">
                <a:moveTo>
                  <a:pt x="0" y="0"/>
                </a:moveTo>
                <a:lnTo>
                  <a:pt x="1054100" y="3064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30426" y="3652901"/>
            <a:ext cx="1054100" cy="306705"/>
          </a:xfrm>
          <a:custGeom>
            <a:avLst/>
            <a:gdLst/>
            <a:ahLst/>
            <a:cxnLst/>
            <a:rect l="l" t="t" r="r" b="b"/>
            <a:pathLst>
              <a:path w="1054100" h="306704">
                <a:moveTo>
                  <a:pt x="1054100" y="0"/>
                </a:moveTo>
                <a:lnTo>
                  <a:pt x="0" y="3063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73577" y="3136900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4">
                <a:moveTo>
                  <a:pt x="0" y="0"/>
                </a:moveTo>
                <a:lnTo>
                  <a:pt x="0" y="2683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060319" y="4587367"/>
            <a:ext cx="1136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val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5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73577" y="3773551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4">
                <a:moveTo>
                  <a:pt x="0" y="0"/>
                </a:moveTo>
                <a:lnTo>
                  <a:pt x="0" y="2682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357117" y="3890264"/>
            <a:ext cx="199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62676" y="45952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Symbol" panose="05050102010706020507"/>
                <a:cs typeface="Symbol" panose="05050102010706020507"/>
              </a:rPr>
              <a:t>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12925" y="4391025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4">
                <a:moveTo>
                  <a:pt x="0" y="0"/>
                </a:moveTo>
                <a:lnTo>
                  <a:pt x="0" y="2683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12925" y="5022850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4">
                <a:moveTo>
                  <a:pt x="0" y="0"/>
                </a:moveTo>
                <a:lnTo>
                  <a:pt x="0" y="2683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12925" y="5624538"/>
            <a:ext cx="0" cy="26987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0"/>
                </a:moveTo>
                <a:lnTo>
                  <a:pt x="0" y="26987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43802" y="4289425"/>
            <a:ext cx="1054100" cy="307975"/>
          </a:xfrm>
          <a:custGeom>
            <a:avLst/>
            <a:gdLst/>
            <a:ahLst/>
            <a:cxnLst/>
            <a:rect l="l" t="t" r="r" b="b"/>
            <a:pathLst>
              <a:path w="1054100" h="307975">
                <a:moveTo>
                  <a:pt x="0" y="0"/>
                </a:moveTo>
                <a:lnTo>
                  <a:pt x="1054100" y="3079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41801" y="4311650"/>
            <a:ext cx="1054100" cy="306705"/>
          </a:xfrm>
          <a:custGeom>
            <a:avLst/>
            <a:gdLst/>
            <a:ahLst/>
            <a:cxnLst/>
            <a:rect l="l" t="t" r="r" b="b"/>
            <a:pathLst>
              <a:path w="1054100" h="306704">
                <a:moveTo>
                  <a:pt x="1054100" y="0"/>
                </a:moveTo>
                <a:lnTo>
                  <a:pt x="0" y="3064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780151" y="4368800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4">
                <a:moveTo>
                  <a:pt x="0" y="0"/>
                </a:moveTo>
                <a:lnTo>
                  <a:pt x="0" y="2683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46551" y="5022850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4">
                <a:moveTo>
                  <a:pt x="0" y="0"/>
                </a:moveTo>
                <a:lnTo>
                  <a:pt x="0" y="2683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718552" y="4949825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4">
                <a:moveTo>
                  <a:pt x="0" y="0"/>
                </a:moveTo>
                <a:lnTo>
                  <a:pt x="0" y="2683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863342" y="5007051"/>
            <a:ext cx="1915795" cy="109918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445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val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5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digit.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lexval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5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37578" y="4549267"/>
            <a:ext cx="1155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val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46551" y="5561076"/>
            <a:ext cx="0" cy="26987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0"/>
                </a:moveTo>
                <a:lnTo>
                  <a:pt x="0" y="26983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0" name="object 30"/>
          <p:cNvGrpSpPr/>
          <p:nvPr/>
        </p:nvGrpSpPr>
        <p:grpSpPr>
          <a:xfrm>
            <a:off x="5840476" y="2408173"/>
            <a:ext cx="3209290" cy="1172210"/>
            <a:chOff x="5840476" y="2408173"/>
            <a:chExt cx="3209290" cy="1172210"/>
          </a:xfrm>
        </p:grpSpPr>
        <p:sp>
          <p:nvSpPr>
            <p:cNvPr id="31" name="object 31"/>
            <p:cNvSpPr/>
            <p:nvPr/>
          </p:nvSpPr>
          <p:spPr>
            <a:xfrm>
              <a:off x="5853176" y="2420873"/>
              <a:ext cx="3183890" cy="1146810"/>
            </a:xfrm>
            <a:custGeom>
              <a:avLst/>
              <a:gdLst/>
              <a:ahLst/>
              <a:cxnLst/>
              <a:rect l="l" t="t" r="r" b="b"/>
              <a:pathLst>
                <a:path w="3183890" h="1146810">
                  <a:moveTo>
                    <a:pt x="2992247" y="0"/>
                  </a:moveTo>
                  <a:lnTo>
                    <a:pt x="191135" y="0"/>
                  </a:lnTo>
                  <a:lnTo>
                    <a:pt x="147317" y="5048"/>
                  </a:lnTo>
                  <a:lnTo>
                    <a:pt x="107089" y="19428"/>
                  </a:lnTo>
                  <a:lnTo>
                    <a:pt x="71599" y="41987"/>
                  </a:lnTo>
                  <a:lnTo>
                    <a:pt x="41997" y="71576"/>
                  </a:lnTo>
                  <a:lnTo>
                    <a:pt x="19431" y="107042"/>
                  </a:lnTo>
                  <a:lnTo>
                    <a:pt x="5049" y="147237"/>
                  </a:lnTo>
                  <a:lnTo>
                    <a:pt x="0" y="191008"/>
                  </a:lnTo>
                  <a:lnTo>
                    <a:pt x="0" y="955166"/>
                  </a:lnTo>
                  <a:lnTo>
                    <a:pt x="5049" y="998984"/>
                  </a:lnTo>
                  <a:lnTo>
                    <a:pt x="19431" y="1039212"/>
                  </a:lnTo>
                  <a:lnTo>
                    <a:pt x="41997" y="1074702"/>
                  </a:lnTo>
                  <a:lnTo>
                    <a:pt x="71599" y="1104304"/>
                  </a:lnTo>
                  <a:lnTo>
                    <a:pt x="107089" y="1126870"/>
                  </a:lnTo>
                  <a:lnTo>
                    <a:pt x="147317" y="1141252"/>
                  </a:lnTo>
                  <a:lnTo>
                    <a:pt x="191135" y="1146302"/>
                  </a:lnTo>
                  <a:lnTo>
                    <a:pt x="2992247" y="1146302"/>
                  </a:lnTo>
                  <a:lnTo>
                    <a:pt x="3036064" y="1141252"/>
                  </a:lnTo>
                  <a:lnTo>
                    <a:pt x="3076292" y="1126870"/>
                  </a:lnTo>
                  <a:lnTo>
                    <a:pt x="3111782" y="1104304"/>
                  </a:lnTo>
                  <a:lnTo>
                    <a:pt x="3141384" y="1074702"/>
                  </a:lnTo>
                  <a:lnTo>
                    <a:pt x="3163950" y="1039212"/>
                  </a:lnTo>
                  <a:lnTo>
                    <a:pt x="3178332" y="998984"/>
                  </a:lnTo>
                  <a:lnTo>
                    <a:pt x="3183381" y="955166"/>
                  </a:lnTo>
                  <a:lnTo>
                    <a:pt x="3183381" y="191008"/>
                  </a:lnTo>
                  <a:lnTo>
                    <a:pt x="3178332" y="147237"/>
                  </a:lnTo>
                  <a:lnTo>
                    <a:pt x="3163950" y="107042"/>
                  </a:lnTo>
                  <a:lnTo>
                    <a:pt x="3141384" y="71576"/>
                  </a:lnTo>
                  <a:lnTo>
                    <a:pt x="3111782" y="41987"/>
                  </a:lnTo>
                  <a:lnTo>
                    <a:pt x="3076292" y="19428"/>
                  </a:lnTo>
                  <a:lnTo>
                    <a:pt x="3036064" y="5048"/>
                  </a:lnTo>
                  <a:lnTo>
                    <a:pt x="299224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853176" y="2420873"/>
              <a:ext cx="3183890" cy="1146810"/>
            </a:xfrm>
            <a:custGeom>
              <a:avLst/>
              <a:gdLst/>
              <a:ahLst/>
              <a:cxnLst/>
              <a:rect l="l" t="t" r="r" b="b"/>
              <a:pathLst>
                <a:path w="3183890" h="1146810">
                  <a:moveTo>
                    <a:pt x="0" y="191008"/>
                  </a:moveTo>
                  <a:lnTo>
                    <a:pt x="5049" y="147237"/>
                  </a:lnTo>
                  <a:lnTo>
                    <a:pt x="19431" y="107042"/>
                  </a:lnTo>
                  <a:lnTo>
                    <a:pt x="41997" y="71576"/>
                  </a:lnTo>
                  <a:lnTo>
                    <a:pt x="71599" y="41987"/>
                  </a:lnTo>
                  <a:lnTo>
                    <a:pt x="107089" y="19428"/>
                  </a:lnTo>
                  <a:lnTo>
                    <a:pt x="147317" y="5048"/>
                  </a:lnTo>
                  <a:lnTo>
                    <a:pt x="191135" y="0"/>
                  </a:lnTo>
                  <a:lnTo>
                    <a:pt x="2992247" y="0"/>
                  </a:lnTo>
                  <a:lnTo>
                    <a:pt x="3036064" y="5048"/>
                  </a:lnTo>
                  <a:lnTo>
                    <a:pt x="3076292" y="19428"/>
                  </a:lnTo>
                  <a:lnTo>
                    <a:pt x="3111782" y="41987"/>
                  </a:lnTo>
                  <a:lnTo>
                    <a:pt x="3141384" y="71576"/>
                  </a:lnTo>
                  <a:lnTo>
                    <a:pt x="3163950" y="107042"/>
                  </a:lnTo>
                  <a:lnTo>
                    <a:pt x="3178332" y="147237"/>
                  </a:lnTo>
                  <a:lnTo>
                    <a:pt x="3183381" y="191008"/>
                  </a:lnTo>
                  <a:lnTo>
                    <a:pt x="3183381" y="955166"/>
                  </a:lnTo>
                  <a:lnTo>
                    <a:pt x="3178332" y="998984"/>
                  </a:lnTo>
                  <a:lnTo>
                    <a:pt x="3163950" y="1039212"/>
                  </a:lnTo>
                  <a:lnTo>
                    <a:pt x="3141384" y="1074702"/>
                  </a:lnTo>
                  <a:lnTo>
                    <a:pt x="3111782" y="1104304"/>
                  </a:lnTo>
                  <a:lnTo>
                    <a:pt x="3076292" y="1126870"/>
                  </a:lnTo>
                  <a:lnTo>
                    <a:pt x="3036064" y="1141252"/>
                  </a:lnTo>
                  <a:lnTo>
                    <a:pt x="2992247" y="1146302"/>
                  </a:lnTo>
                  <a:lnTo>
                    <a:pt x="191135" y="1146302"/>
                  </a:lnTo>
                  <a:lnTo>
                    <a:pt x="147317" y="1141252"/>
                  </a:lnTo>
                  <a:lnTo>
                    <a:pt x="107089" y="1126870"/>
                  </a:lnTo>
                  <a:lnTo>
                    <a:pt x="71599" y="1104304"/>
                  </a:lnTo>
                  <a:lnTo>
                    <a:pt x="41997" y="1074702"/>
                  </a:lnTo>
                  <a:lnTo>
                    <a:pt x="19431" y="1039212"/>
                  </a:lnTo>
                  <a:lnTo>
                    <a:pt x="5049" y="998984"/>
                  </a:lnTo>
                  <a:lnTo>
                    <a:pt x="0" y="955166"/>
                  </a:lnTo>
                  <a:lnTo>
                    <a:pt x="0" y="191008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645668" y="1295037"/>
            <a:ext cx="8126730" cy="153860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481965" algn="l"/>
              </a:tabLst>
            </a:pPr>
            <a:r>
              <a:rPr sz="2800" spc="-5" dirty="0">
                <a:solidFill>
                  <a:srgbClr val="CC0000"/>
                </a:solidFill>
                <a:latin typeface="Wingdings" panose="05000000000000000000"/>
                <a:cs typeface="Wingdings" panose="05000000000000000000"/>
              </a:rPr>
              <a:t></a:t>
            </a:r>
            <a:r>
              <a:rPr sz="2800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结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点的属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性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值都标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注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出来的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析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树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 marL="483235">
              <a:lnSpc>
                <a:spcPct val="100000"/>
              </a:lnSpc>
              <a:spcBef>
                <a:spcPts val="122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8+5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(n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为换行符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的注释分析树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 marL="5355590">
              <a:lnSpc>
                <a:spcPct val="100000"/>
              </a:lnSpc>
              <a:spcBef>
                <a:spcPts val="165"/>
              </a:spcBef>
            </a:pPr>
            <a:r>
              <a:rPr sz="2400" b="1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结点</a:t>
            </a:r>
            <a:r>
              <a:rPr sz="2400" b="1" spc="-5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的</a:t>
            </a:r>
            <a:r>
              <a:rPr sz="2400" b="1" dirty="0">
                <a:solidFill>
                  <a:srgbClr val="FFFF00"/>
                </a:solidFill>
                <a:latin typeface="楷体" panose="02010609060101010101" charset="-122"/>
                <a:cs typeface="楷体" panose="02010609060101010101" charset="-122"/>
              </a:rPr>
              <a:t>综合属</a:t>
            </a:r>
            <a:r>
              <a:rPr sz="2400" b="1" spc="-5" dirty="0">
                <a:solidFill>
                  <a:srgbClr val="FFFF00"/>
                </a:solidFill>
                <a:latin typeface="楷体" panose="02010609060101010101" charset="-122"/>
                <a:cs typeface="楷体" panose="02010609060101010101" charset="-122"/>
              </a:rPr>
              <a:t>性</a:t>
            </a:r>
            <a:r>
              <a:rPr sz="2400" b="1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值可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840723" y="6413187"/>
            <a:ext cx="173355" cy="211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latin typeface="Verdana" panose="020B0604030504040204"/>
                <a:cs typeface="Verdana" panose="020B0604030504040204"/>
              </a:rPr>
            </a:fld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4294967295"/>
          </p:nvPr>
        </p:nvSpPr>
        <p:spPr>
          <a:xfrm>
            <a:off x="3149345" y="6441578"/>
            <a:ext cx="292163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spc="-5" dirty="0"/>
              <a:t>张昱：《编译原理和技术》语法制导的翻译</a:t>
            </a:r>
            <a:endParaRPr spc="-5" dirty="0"/>
          </a:p>
        </p:txBody>
      </p:sp>
      <p:sp>
        <p:nvSpPr>
          <p:cNvPr id="34" name="object 34"/>
          <p:cNvSpPr txBox="1"/>
          <p:nvPr/>
        </p:nvSpPr>
        <p:spPr>
          <a:xfrm>
            <a:off x="5988811" y="2808223"/>
            <a:ext cx="27851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楷体" panose="02010609060101010101" charset="-122"/>
                <a:cs typeface="楷体" panose="02010609060101010101" charset="-122"/>
              </a:rPr>
              <a:t>由子结点的属性值计 算得到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292417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继承属性举例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40723" y="6413187"/>
            <a:ext cx="173355" cy="211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latin typeface="Verdana" panose="020B0604030504040204"/>
                <a:cs typeface="Verdana" panose="020B0604030504040204"/>
              </a:rPr>
            </a:fld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474978"/>
            <a:ext cx="1775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int id, id,</a:t>
            </a:r>
            <a:r>
              <a:rPr sz="28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id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189541" y="1470469"/>
          <a:ext cx="5505449" cy="31988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4370"/>
                <a:gridCol w="3561079"/>
              </a:tblGrid>
              <a:tr h="453897"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805815" algn="l"/>
                          <a:tab pos="1472565" algn="l"/>
                        </a:tabLst>
                      </a:pPr>
                      <a:r>
                        <a:rPr sz="26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产	生	式</a:t>
                      </a:r>
                      <a:endParaRPr sz="2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15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6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语 义 规</a:t>
                      </a:r>
                      <a:r>
                        <a:rPr sz="2600" b="1" spc="-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26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则</a:t>
                      </a:r>
                      <a:endParaRPr sz="2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3898"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b="1" i="1" dirty="0">
                          <a:latin typeface="Times New Roman" panose="02020603050405020304"/>
                          <a:cs typeface="Times New Roman" panose="02020603050405020304"/>
                        </a:rPr>
                        <a:t>D </a:t>
                      </a:r>
                      <a:r>
                        <a:rPr sz="2600" b="1" spc="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600" b="1" spc="-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600" b="1" i="1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6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6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6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6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 </a:t>
                      </a:r>
                      <a:r>
                        <a:rPr sz="26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6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6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600" b="1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6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type</a:t>
                      </a: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3898"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b="1" i="1" spc="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600" b="1" spc="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600" b="1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600" b="1" dirty="0">
                          <a:latin typeface="Times New Roman" panose="02020603050405020304"/>
                          <a:cs typeface="Times New Roman" panose="02020603050405020304"/>
                        </a:rPr>
                        <a:t>int</a:t>
                      </a: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600" b="1" i="1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600" b="1" dirty="0">
                          <a:latin typeface="Times New Roman" panose="02020603050405020304"/>
                          <a:cs typeface="Times New Roman" panose="02020603050405020304"/>
                        </a:rPr>
                        <a:t>. </a:t>
                      </a:r>
                      <a:r>
                        <a:rPr sz="26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type </a:t>
                      </a:r>
                      <a:r>
                        <a:rPr sz="26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6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600" b="1" i="1" dirty="0">
                          <a:latin typeface="Times New Roman" panose="02020603050405020304"/>
                          <a:cs typeface="Times New Roman" panose="02020603050405020304"/>
                        </a:rPr>
                        <a:t>integer</a:t>
                      </a: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3898"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b="1" i="1" spc="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600" b="1" spc="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600" b="1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600" b="1" spc="-15" dirty="0">
                          <a:latin typeface="Times New Roman" panose="02020603050405020304"/>
                          <a:cs typeface="Times New Roman" panose="02020603050405020304"/>
                        </a:rPr>
                        <a:t>real</a:t>
                      </a: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600" b="1" i="1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600" b="1" dirty="0">
                          <a:latin typeface="Times New Roman" panose="02020603050405020304"/>
                          <a:cs typeface="Times New Roman" panose="02020603050405020304"/>
                        </a:rPr>
                        <a:t>. </a:t>
                      </a:r>
                      <a:r>
                        <a:rPr sz="26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type </a:t>
                      </a:r>
                      <a:r>
                        <a:rPr sz="26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6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6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real</a:t>
                      </a: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29386"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b="1" i="1" spc="5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600" b="1" spc="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600" b="1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600" b="1" i="1" spc="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550" b="1" spc="7" baseline="-2500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2600" b="1" spc="5" dirty="0">
                          <a:latin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2600" b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600" b="1" spc="-5" dirty="0">
                          <a:latin typeface="Times New Roman" panose="02020603050405020304"/>
                          <a:cs typeface="Times New Roman" panose="02020603050405020304"/>
                        </a:rPr>
                        <a:t>id</a:t>
                      </a: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6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550" b="1" baseline="-2500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2600" b="1" i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.in </a:t>
                      </a:r>
                      <a:r>
                        <a:rPr sz="2600" b="1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26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600" b="1" i="1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600" b="1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600" b="1" i="1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2600" b="1" dirty="0">
                          <a:latin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6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addType</a:t>
                      </a:r>
                      <a:r>
                        <a:rPr sz="2600" b="1" spc="-10" dirty="0">
                          <a:latin typeface="Times New Roman" panose="02020603050405020304"/>
                          <a:cs typeface="Times New Roman" panose="02020603050405020304"/>
                        </a:rPr>
                        <a:t>(id.</a:t>
                      </a:r>
                      <a:r>
                        <a:rPr sz="26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entry</a:t>
                      </a:r>
                      <a:r>
                        <a:rPr sz="2600" b="1" spc="-10" dirty="0">
                          <a:latin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2600" b="1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600" b="1" i="1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600" b="1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600" b="1" i="1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26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3897"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600" b="1" i="1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600" b="1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600" b="1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600" b="1" spc="-5" dirty="0">
                          <a:latin typeface="Times New Roman" panose="02020603050405020304"/>
                          <a:cs typeface="Times New Roman" panose="02020603050405020304"/>
                        </a:rPr>
                        <a:t>id</a:t>
                      </a: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6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addType</a:t>
                      </a:r>
                      <a:r>
                        <a:rPr sz="2600" b="1" spc="-10" dirty="0">
                          <a:latin typeface="Times New Roman" panose="02020603050405020304"/>
                          <a:cs typeface="Times New Roman" panose="02020603050405020304"/>
                        </a:rPr>
                        <a:t>(id.</a:t>
                      </a:r>
                      <a:r>
                        <a:rPr sz="26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entry</a:t>
                      </a:r>
                      <a:r>
                        <a:rPr sz="2600" b="1" spc="-10" dirty="0">
                          <a:latin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2600" b="1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600" b="1" i="1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600" b="1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2600" b="1" i="1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26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90473" y="4878159"/>
            <a:ext cx="6899275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的综合属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性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20000"/>
              </a:lnSpc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的继承属性，把声明的类型传递给标识符列表 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addType</a:t>
            </a:r>
            <a:r>
              <a:rPr sz="2400" b="1" i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把类型信息加到符号表中的标识符条目里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575"/>
            <a:ext cx="6126480" cy="597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含继承属性的注释分析树</a:t>
            </a:r>
            <a:endParaRPr sz="3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568" y="1295037"/>
            <a:ext cx="6360795" cy="1864360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510"/>
              </a:spcBef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800" b="1" spc="5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775" b="1" spc="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spc="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2775" baseline="-21000">
              <a:latin typeface="Times New Roman" panose="02020603050405020304"/>
              <a:cs typeface="Times New Roman" panose="02020603050405020304"/>
            </a:endParaRPr>
          </a:p>
          <a:p>
            <a:pPr marL="489585">
              <a:lnSpc>
                <a:spcPct val="100000"/>
              </a:lnSpc>
              <a:spcBef>
                <a:spcPts val="1220"/>
              </a:spcBef>
            </a:pP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不能像综合属性那样自下而上标注继承属性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楷体" panose="02010609060101010101" charset="-122"/>
              <a:cs typeface="楷体" panose="02010609060101010101" charset="-122"/>
            </a:endParaRPr>
          </a:p>
          <a:p>
            <a:pPr algn="ctr">
              <a:lnSpc>
                <a:spcPct val="100000"/>
              </a:lnSpc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4736" y="4368165"/>
            <a:ext cx="38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int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283" y="3568065"/>
            <a:ext cx="2001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type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integer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90675" y="3124200"/>
            <a:ext cx="1871980" cy="474980"/>
          </a:xfrm>
          <a:custGeom>
            <a:avLst/>
            <a:gdLst/>
            <a:ahLst/>
            <a:cxnLst/>
            <a:rect l="l" t="t" r="r" b="b"/>
            <a:pathLst>
              <a:path w="1871979" h="474979">
                <a:moveTo>
                  <a:pt x="1871726" y="0"/>
                </a:moveTo>
                <a:lnTo>
                  <a:pt x="0" y="4747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104001" y="4303267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68500" y="4056126"/>
            <a:ext cx="0" cy="419100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592951" y="4075176"/>
            <a:ext cx="1059180" cy="273050"/>
          </a:xfrm>
          <a:custGeom>
            <a:avLst/>
            <a:gdLst/>
            <a:ahLst/>
            <a:cxnLst/>
            <a:rect l="l" t="t" r="r" b="b"/>
            <a:pathLst>
              <a:path w="1059179" h="273050">
                <a:moveTo>
                  <a:pt x="0" y="0"/>
                </a:moveTo>
                <a:lnTo>
                  <a:pt x="1058799" y="2730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87951" y="4071873"/>
            <a:ext cx="1057275" cy="274955"/>
          </a:xfrm>
          <a:custGeom>
            <a:avLst/>
            <a:gdLst/>
            <a:ahLst/>
            <a:cxnLst/>
            <a:rect l="l" t="t" r="r" b="b"/>
            <a:pathLst>
              <a:path w="1057275" h="274954">
                <a:moveTo>
                  <a:pt x="1057275" y="0"/>
                </a:moveTo>
                <a:lnTo>
                  <a:pt x="0" y="274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682230" y="4339539"/>
            <a:ext cx="4324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6298" y="3545840"/>
            <a:ext cx="1748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integer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52900" y="3124200"/>
            <a:ext cx="1871980" cy="474980"/>
          </a:xfrm>
          <a:custGeom>
            <a:avLst/>
            <a:gdLst/>
            <a:ahLst/>
            <a:cxnLst/>
            <a:rect l="l" t="t" r="r" b="b"/>
            <a:pathLst>
              <a:path w="1871979" h="474979">
                <a:moveTo>
                  <a:pt x="0" y="0"/>
                </a:moveTo>
                <a:lnTo>
                  <a:pt x="1871726" y="4747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49550" y="5446776"/>
            <a:ext cx="0" cy="419100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0"/>
                </a:moveTo>
                <a:lnTo>
                  <a:pt x="0" y="41903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49750" y="4767198"/>
            <a:ext cx="0" cy="421005"/>
          </a:xfrm>
          <a:custGeom>
            <a:avLst/>
            <a:gdLst/>
            <a:ahLst/>
            <a:cxnLst/>
            <a:rect l="l" t="t" r="r" b="b"/>
            <a:pathLst>
              <a:path h="421004">
                <a:moveTo>
                  <a:pt x="0" y="0"/>
                </a:moveTo>
                <a:lnTo>
                  <a:pt x="0" y="4207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99251" y="4075176"/>
            <a:ext cx="0" cy="419100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388867" y="4335017"/>
            <a:ext cx="1748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integer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61566" y="5035041"/>
            <a:ext cx="1748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integer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14650" y="4821301"/>
            <a:ext cx="1057275" cy="273050"/>
          </a:xfrm>
          <a:custGeom>
            <a:avLst/>
            <a:gdLst/>
            <a:ahLst/>
            <a:cxnLst/>
            <a:rect l="l" t="t" r="r" b="b"/>
            <a:pathLst>
              <a:path w="1057275" h="273050">
                <a:moveTo>
                  <a:pt x="1057275" y="0"/>
                </a:moveTo>
                <a:lnTo>
                  <a:pt x="0" y="2730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743450" y="4826000"/>
            <a:ext cx="1059180" cy="273050"/>
          </a:xfrm>
          <a:custGeom>
            <a:avLst/>
            <a:gdLst/>
            <a:ahLst/>
            <a:cxnLst/>
            <a:rect l="l" t="t" r="r" b="b"/>
            <a:pathLst>
              <a:path w="1059179" h="273050">
                <a:moveTo>
                  <a:pt x="0" y="0"/>
                </a:moveTo>
                <a:lnTo>
                  <a:pt x="1058926" y="2730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661025" y="5068570"/>
            <a:ext cx="432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40723" y="6413187"/>
            <a:ext cx="173355" cy="211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latin typeface="Verdana" panose="020B0604030504040204"/>
                <a:cs typeface="Verdana" panose="020B0604030504040204"/>
              </a:rPr>
            </a:fld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29839" y="5803798"/>
            <a:ext cx="432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30370" y="4995417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409447"/>
            <a:ext cx="653034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属性依赖图</a:t>
            </a:r>
            <a:r>
              <a:rPr sz="38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(dependence</a:t>
            </a:r>
            <a:r>
              <a:rPr sz="3800" spc="-8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8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graph)</a:t>
            </a:r>
            <a:endParaRPr sz="3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268" y="1295037"/>
            <a:ext cx="5109845" cy="115252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10"/>
              </a:spcBef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800" b="1" spc="5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775" b="1" spc="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spc="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2775" baseline="-21000">
              <a:latin typeface="Times New Roman" panose="02020603050405020304"/>
              <a:cs typeface="Times New Roman" panose="02020603050405020304"/>
            </a:endParaRPr>
          </a:p>
          <a:p>
            <a:pPr marL="476885">
              <a:lnSpc>
                <a:spcPct val="100000"/>
              </a:lnSpc>
              <a:spcBef>
                <a:spcPts val="1220"/>
              </a:spcBef>
            </a:pPr>
            <a:r>
              <a:rPr sz="2400" b="1" spc="-5" dirty="0">
                <a:latin typeface="楷体" panose="02010609060101010101" charset="-122"/>
                <a:cs typeface="楷体" panose="02010609060101010101" charset="-122"/>
              </a:rPr>
              <a:t>分析树（虚线）的依赖图（实</a:t>
            </a:r>
            <a:r>
              <a:rPr sz="2400" b="1" dirty="0">
                <a:latin typeface="楷体" panose="02010609060101010101" charset="-122"/>
                <a:cs typeface="楷体" panose="02010609060101010101" charset="-122"/>
              </a:rPr>
              <a:t>线</a:t>
            </a:r>
            <a:r>
              <a:rPr sz="2400" b="1" spc="-10" dirty="0">
                <a:latin typeface="楷体" panose="02010609060101010101" charset="-122"/>
                <a:cs typeface="楷体" panose="02010609060101010101" charset="-122"/>
              </a:rPr>
              <a:t>）</a:t>
            </a:r>
            <a:endParaRPr sz="24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0536" y="2568066"/>
            <a:ext cx="1072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2400" b="1" spc="-5" dirty="0">
                <a:solidFill>
                  <a:srgbClr val="0000FF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7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47001" y="2568066"/>
            <a:ext cx="1638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5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type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3692" y="2635122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083" y="4367225"/>
            <a:ext cx="381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int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2335" y="3543427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8387" y="3028060"/>
            <a:ext cx="1854835" cy="527050"/>
          </a:xfrm>
          <a:custGeom>
            <a:avLst/>
            <a:gdLst/>
            <a:ahLst/>
            <a:cxnLst/>
            <a:rect l="l" t="t" r="r" b="b"/>
            <a:pathLst>
              <a:path w="1854835" h="527050">
                <a:moveTo>
                  <a:pt x="1854263" y="0"/>
                </a:moveTo>
                <a:lnTo>
                  <a:pt x="0" y="52705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538596" y="4334002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7737" y="4059935"/>
            <a:ext cx="0" cy="465455"/>
          </a:xfrm>
          <a:custGeom>
            <a:avLst/>
            <a:gdLst/>
            <a:ahLst/>
            <a:cxnLst/>
            <a:rect l="l" t="t" r="r" b="b"/>
            <a:pathLst>
              <a:path h="465454">
                <a:moveTo>
                  <a:pt x="0" y="0"/>
                </a:moveTo>
                <a:lnTo>
                  <a:pt x="0" y="46520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37025" y="4078985"/>
            <a:ext cx="2930525" cy="319405"/>
          </a:xfrm>
          <a:custGeom>
            <a:avLst/>
            <a:gdLst/>
            <a:ahLst/>
            <a:cxnLst/>
            <a:rect l="l" t="t" r="r" b="b"/>
            <a:pathLst>
              <a:path w="2930525" h="319404">
                <a:moveTo>
                  <a:pt x="1882775" y="15875"/>
                </a:moveTo>
                <a:lnTo>
                  <a:pt x="2930525" y="319150"/>
                </a:lnTo>
              </a:path>
              <a:path w="2930525" h="319404">
                <a:moveTo>
                  <a:pt x="1047750" y="0"/>
                </a:moveTo>
                <a:lnTo>
                  <a:pt x="0" y="301625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102729" y="4375226"/>
            <a:ext cx="4324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06800" y="3028060"/>
            <a:ext cx="1854200" cy="527050"/>
          </a:xfrm>
          <a:custGeom>
            <a:avLst/>
            <a:gdLst/>
            <a:ahLst/>
            <a:cxnLst/>
            <a:rect l="l" t="t" r="r" b="b"/>
            <a:pathLst>
              <a:path w="1854200" h="527050">
                <a:moveTo>
                  <a:pt x="0" y="0"/>
                </a:moveTo>
                <a:lnTo>
                  <a:pt x="1854200" y="52705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435221" y="3563823"/>
            <a:ext cx="1263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2990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5	</a:t>
            </a:r>
            <a:r>
              <a:rPr sz="3600" b="1" i="1" baseline="1000" dirty="0">
                <a:latin typeface="Times New Roman" panose="02020603050405020304"/>
                <a:cs typeface="Times New Roman" panose="02020603050405020304"/>
              </a:rPr>
              <a:t>L</a:t>
            </a:r>
            <a:endParaRPr sz="3600" baseline="10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50975" y="5599836"/>
            <a:ext cx="1202055" cy="463550"/>
            <a:chOff x="1450975" y="5599836"/>
            <a:chExt cx="1202055" cy="463550"/>
          </a:xfrm>
        </p:grpSpPr>
        <p:sp>
          <p:nvSpPr>
            <p:cNvPr id="17" name="object 17"/>
            <p:cNvSpPr/>
            <p:nvPr/>
          </p:nvSpPr>
          <p:spPr>
            <a:xfrm>
              <a:off x="2216150" y="5599836"/>
              <a:ext cx="0" cy="463550"/>
            </a:xfrm>
            <a:custGeom>
              <a:avLst/>
              <a:gdLst/>
              <a:ahLst/>
              <a:cxnLst/>
              <a:rect l="l" t="t" r="r" b="b"/>
              <a:pathLst>
                <a:path h="463550">
                  <a:moveTo>
                    <a:pt x="0" y="0"/>
                  </a:moveTo>
                  <a:lnTo>
                    <a:pt x="0" y="463549"/>
                  </a:lnTo>
                </a:path>
              </a:pathLst>
            </a:custGeom>
            <a:ln w="254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50975" y="5633199"/>
              <a:ext cx="1202055" cy="250190"/>
            </a:xfrm>
            <a:custGeom>
              <a:avLst/>
              <a:gdLst/>
              <a:ahLst/>
              <a:cxnLst/>
              <a:rect l="l" t="t" r="r" b="b"/>
              <a:pathLst>
                <a:path w="1202055" h="250189">
                  <a:moveTo>
                    <a:pt x="9652" y="2514"/>
                  </a:moveTo>
                  <a:lnTo>
                    <a:pt x="0" y="26022"/>
                  </a:lnTo>
                  <a:lnTo>
                    <a:pt x="9397" y="29832"/>
                  </a:lnTo>
                  <a:lnTo>
                    <a:pt x="19177" y="34315"/>
                  </a:lnTo>
                  <a:lnTo>
                    <a:pt x="30353" y="39624"/>
                  </a:lnTo>
                  <a:lnTo>
                    <a:pt x="42290" y="45554"/>
                  </a:lnTo>
                  <a:lnTo>
                    <a:pt x="54990" y="52133"/>
                  </a:lnTo>
                  <a:lnTo>
                    <a:pt x="165481" y="111290"/>
                  </a:lnTo>
                  <a:lnTo>
                    <a:pt x="202311" y="130403"/>
                  </a:lnTo>
                  <a:lnTo>
                    <a:pt x="240792" y="149644"/>
                  </a:lnTo>
                  <a:lnTo>
                    <a:pt x="280543" y="168516"/>
                  </a:lnTo>
                  <a:lnTo>
                    <a:pt x="321182" y="186563"/>
                  </a:lnTo>
                  <a:lnTo>
                    <a:pt x="362585" y="203301"/>
                  </a:lnTo>
                  <a:lnTo>
                    <a:pt x="404368" y="218211"/>
                  </a:lnTo>
                  <a:lnTo>
                    <a:pt x="445897" y="230797"/>
                  </a:lnTo>
                  <a:lnTo>
                    <a:pt x="487044" y="240614"/>
                  </a:lnTo>
                  <a:lnTo>
                    <a:pt x="527557" y="247065"/>
                  </a:lnTo>
                  <a:lnTo>
                    <a:pt x="567055" y="249745"/>
                  </a:lnTo>
                  <a:lnTo>
                    <a:pt x="586739" y="249567"/>
                  </a:lnTo>
                  <a:lnTo>
                    <a:pt x="627633" y="246265"/>
                  </a:lnTo>
                  <a:lnTo>
                    <a:pt x="669925" y="239763"/>
                  </a:lnTo>
                  <a:lnTo>
                    <a:pt x="713486" y="230378"/>
                  </a:lnTo>
                  <a:lnTo>
                    <a:pt x="736811" y="224370"/>
                  </a:lnTo>
                  <a:lnTo>
                    <a:pt x="568070" y="224370"/>
                  </a:lnTo>
                  <a:lnTo>
                    <a:pt x="549782" y="223647"/>
                  </a:lnTo>
                  <a:lnTo>
                    <a:pt x="492506" y="215785"/>
                  </a:lnTo>
                  <a:lnTo>
                    <a:pt x="452881" y="206362"/>
                  </a:lnTo>
                  <a:lnTo>
                    <a:pt x="412623" y="194183"/>
                  </a:lnTo>
                  <a:lnTo>
                    <a:pt x="372110" y="179755"/>
                  </a:lnTo>
                  <a:lnTo>
                    <a:pt x="331597" y="163347"/>
                  </a:lnTo>
                  <a:lnTo>
                    <a:pt x="291464" y="145580"/>
                  </a:lnTo>
                  <a:lnTo>
                    <a:pt x="252094" y="126923"/>
                  </a:lnTo>
                  <a:lnTo>
                    <a:pt x="213994" y="107873"/>
                  </a:lnTo>
                  <a:lnTo>
                    <a:pt x="177545" y="88887"/>
                  </a:lnTo>
                  <a:lnTo>
                    <a:pt x="66675" y="29552"/>
                  </a:lnTo>
                  <a:lnTo>
                    <a:pt x="53466" y="22796"/>
                  </a:lnTo>
                  <a:lnTo>
                    <a:pt x="41275" y="16725"/>
                  </a:lnTo>
                  <a:lnTo>
                    <a:pt x="29718" y="11176"/>
                  </a:lnTo>
                  <a:lnTo>
                    <a:pt x="18922" y="6324"/>
                  </a:lnTo>
                  <a:lnTo>
                    <a:pt x="9652" y="2514"/>
                  </a:lnTo>
                  <a:close/>
                </a:path>
                <a:path w="1202055" h="250189">
                  <a:moveTo>
                    <a:pt x="1144993" y="40738"/>
                  </a:moveTo>
                  <a:lnTo>
                    <a:pt x="1123569" y="49415"/>
                  </a:lnTo>
                  <a:lnTo>
                    <a:pt x="1031620" y="88480"/>
                  </a:lnTo>
                  <a:lnTo>
                    <a:pt x="948944" y="123151"/>
                  </a:lnTo>
                  <a:lnTo>
                    <a:pt x="905763" y="140411"/>
                  </a:lnTo>
                  <a:lnTo>
                    <a:pt x="861694" y="157187"/>
                  </a:lnTo>
                  <a:lnTo>
                    <a:pt x="817499" y="173062"/>
                  </a:lnTo>
                  <a:lnTo>
                    <a:pt x="773176" y="187426"/>
                  </a:lnTo>
                  <a:lnTo>
                    <a:pt x="729361" y="200088"/>
                  </a:lnTo>
                  <a:lnTo>
                    <a:pt x="686562" y="210515"/>
                  </a:lnTo>
                  <a:lnTo>
                    <a:pt x="645160" y="218274"/>
                  </a:lnTo>
                  <a:lnTo>
                    <a:pt x="605536" y="223050"/>
                  </a:lnTo>
                  <a:lnTo>
                    <a:pt x="568070" y="224370"/>
                  </a:lnTo>
                  <a:lnTo>
                    <a:pt x="736811" y="224370"/>
                  </a:lnTo>
                  <a:lnTo>
                    <a:pt x="780288" y="211823"/>
                  </a:lnTo>
                  <a:lnTo>
                    <a:pt x="825373" y="197231"/>
                  </a:lnTo>
                  <a:lnTo>
                    <a:pt x="870331" y="181102"/>
                  </a:lnTo>
                  <a:lnTo>
                    <a:pt x="914781" y="164160"/>
                  </a:lnTo>
                  <a:lnTo>
                    <a:pt x="958469" y="146748"/>
                  </a:lnTo>
                  <a:lnTo>
                    <a:pt x="1041526" y="111887"/>
                  </a:lnTo>
                  <a:lnTo>
                    <a:pt x="1133348" y="72847"/>
                  </a:lnTo>
                  <a:lnTo>
                    <a:pt x="1153664" y="64612"/>
                  </a:lnTo>
                  <a:lnTo>
                    <a:pt x="1154049" y="50800"/>
                  </a:lnTo>
                  <a:lnTo>
                    <a:pt x="1144993" y="40738"/>
                  </a:lnTo>
                  <a:close/>
                </a:path>
                <a:path w="1202055" h="250189">
                  <a:moveTo>
                    <a:pt x="1198343" y="39001"/>
                  </a:moveTo>
                  <a:lnTo>
                    <a:pt x="1149350" y="39001"/>
                  </a:lnTo>
                  <a:lnTo>
                    <a:pt x="1158748" y="62585"/>
                  </a:lnTo>
                  <a:lnTo>
                    <a:pt x="1153664" y="64612"/>
                  </a:lnTo>
                  <a:lnTo>
                    <a:pt x="1152144" y="119164"/>
                  </a:lnTo>
                  <a:lnTo>
                    <a:pt x="1198343" y="39001"/>
                  </a:lnTo>
                  <a:close/>
                </a:path>
                <a:path w="1202055" h="250189">
                  <a:moveTo>
                    <a:pt x="1149350" y="39001"/>
                  </a:moveTo>
                  <a:lnTo>
                    <a:pt x="1144993" y="40738"/>
                  </a:lnTo>
                  <a:lnTo>
                    <a:pt x="1154049" y="50800"/>
                  </a:lnTo>
                  <a:lnTo>
                    <a:pt x="1153664" y="64612"/>
                  </a:lnTo>
                  <a:lnTo>
                    <a:pt x="1158748" y="62585"/>
                  </a:lnTo>
                  <a:lnTo>
                    <a:pt x="1149350" y="39001"/>
                  </a:lnTo>
                  <a:close/>
                </a:path>
                <a:path w="1202055" h="250189">
                  <a:moveTo>
                    <a:pt x="1108329" y="0"/>
                  </a:moveTo>
                  <a:lnTo>
                    <a:pt x="1144993" y="40738"/>
                  </a:lnTo>
                  <a:lnTo>
                    <a:pt x="1149350" y="39001"/>
                  </a:lnTo>
                  <a:lnTo>
                    <a:pt x="1198343" y="39001"/>
                  </a:lnTo>
                  <a:lnTo>
                    <a:pt x="1201674" y="33223"/>
                  </a:lnTo>
                  <a:lnTo>
                    <a:pt x="11083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3802126" y="4848986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55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4818126" y="4056760"/>
            <a:ext cx="1203325" cy="488950"/>
            <a:chOff x="4818126" y="4056760"/>
            <a:chExt cx="1203325" cy="488950"/>
          </a:xfrm>
        </p:grpSpPr>
        <p:sp>
          <p:nvSpPr>
            <p:cNvPr id="21" name="object 21"/>
            <p:cNvSpPr/>
            <p:nvPr/>
          </p:nvSpPr>
          <p:spPr>
            <a:xfrm>
              <a:off x="5634101" y="4080636"/>
              <a:ext cx="0" cy="465455"/>
            </a:xfrm>
            <a:custGeom>
              <a:avLst/>
              <a:gdLst/>
              <a:ahLst/>
              <a:cxnLst/>
              <a:rect l="l" t="t" r="r" b="b"/>
              <a:pathLst>
                <a:path h="465454">
                  <a:moveTo>
                    <a:pt x="0" y="0"/>
                  </a:moveTo>
                  <a:lnTo>
                    <a:pt x="0" y="465074"/>
                  </a:lnTo>
                </a:path>
              </a:pathLst>
            </a:custGeom>
            <a:ln w="254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818126" y="4056760"/>
              <a:ext cx="1203325" cy="250190"/>
            </a:xfrm>
            <a:custGeom>
              <a:avLst/>
              <a:gdLst/>
              <a:ahLst/>
              <a:cxnLst/>
              <a:rect l="l" t="t" r="r" b="b"/>
              <a:pathLst>
                <a:path w="1203325" h="250189">
                  <a:moveTo>
                    <a:pt x="9525" y="2539"/>
                  </a:moveTo>
                  <a:lnTo>
                    <a:pt x="0" y="26034"/>
                  </a:lnTo>
                  <a:lnTo>
                    <a:pt x="9271" y="29844"/>
                  </a:lnTo>
                  <a:lnTo>
                    <a:pt x="19303" y="34416"/>
                  </a:lnTo>
                  <a:lnTo>
                    <a:pt x="30225" y="39624"/>
                  </a:lnTo>
                  <a:lnTo>
                    <a:pt x="55118" y="52196"/>
                  </a:lnTo>
                  <a:lnTo>
                    <a:pt x="98551" y="75311"/>
                  </a:lnTo>
                  <a:lnTo>
                    <a:pt x="114426" y="83946"/>
                  </a:lnTo>
                  <a:lnTo>
                    <a:pt x="148082" y="101853"/>
                  </a:lnTo>
                  <a:lnTo>
                    <a:pt x="202564" y="130428"/>
                  </a:lnTo>
                  <a:lnTo>
                    <a:pt x="241046" y="149732"/>
                  </a:lnTo>
                  <a:lnTo>
                    <a:pt x="280924" y="168528"/>
                  </a:lnTo>
                  <a:lnTo>
                    <a:pt x="321690" y="186562"/>
                  </a:lnTo>
                  <a:lnTo>
                    <a:pt x="362965" y="203326"/>
                  </a:lnTo>
                  <a:lnTo>
                    <a:pt x="404749" y="218312"/>
                  </a:lnTo>
                  <a:lnTo>
                    <a:pt x="446404" y="230886"/>
                  </a:lnTo>
                  <a:lnTo>
                    <a:pt x="487679" y="240664"/>
                  </a:lnTo>
                  <a:lnTo>
                    <a:pt x="528193" y="247141"/>
                  </a:lnTo>
                  <a:lnTo>
                    <a:pt x="567689" y="249808"/>
                  </a:lnTo>
                  <a:lnTo>
                    <a:pt x="587375" y="249555"/>
                  </a:lnTo>
                  <a:lnTo>
                    <a:pt x="628269" y="246252"/>
                  </a:lnTo>
                  <a:lnTo>
                    <a:pt x="670687" y="239775"/>
                  </a:lnTo>
                  <a:lnTo>
                    <a:pt x="714375" y="230377"/>
                  </a:lnTo>
                  <a:lnTo>
                    <a:pt x="737787" y="224408"/>
                  </a:lnTo>
                  <a:lnTo>
                    <a:pt x="568706" y="224408"/>
                  </a:lnTo>
                  <a:lnTo>
                    <a:pt x="550418" y="223646"/>
                  </a:lnTo>
                  <a:lnTo>
                    <a:pt x="493013" y="215900"/>
                  </a:lnTo>
                  <a:lnTo>
                    <a:pt x="453389" y="206375"/>
                  </a:lnTo>
                  <a:lnTo>
                    <a:pt x="413003" y="194182"/>
                  </a:lnTo>
                  <a:lnTo>
                    <a:pt x="372490" y="179831"/>
                  </a:lnTo>
                  <a:lnTo>
                    <a:pt x="331977" y="163449"/>
                  </a:lnTo>
                  <a:lnTo>
                    <a:pt x="291719" y="145669"/>
                  </a:lnTo>
                  <a:lnTo>
                    <a:pt x="252349" y="127000"/>
                  </a:lnTo>
                  <a:lnTo>
                    <a:pt x="214249" y="107950"/>
                  </a:lnTo>
                  <a:lnTo>
                    <a:pt x="177673" y="88900"/>
                  </a:lnTo>
                  <a:lnTo>
                    <a:pt x="66675" y="29590"/>
                  </a:lnTo>
                  <a:lnTo>
                    <a:pt x="41275" y="16763"/>
                  </a:lnTo>
                  <a:lnTo>
                    <a:pt x="29718" y="11175"/>
                  </a:lnTo>
                  <a:lnTo>
                    <a:pt x="18923" y="6350"/>
                  </a:lnTo>
                  <a:lnTo>
                    <a:pt x="9525" y="2539"/>
                  </a:lnTo>
                  <a:close/>
                </a:path>
                <a:path w="1203325" h="250189">
                  <a:moveTo>
                    <a:pt x="1146544" y="40768"/>
                  </a:moveTo>
                  <a:lnTo>
                    <a:pt x="1125093" y="49530"/>
                  </a:lnTo>
                  <a:lnTo>
                    <a:pt x="950213" y="123189"/>
                  </a:lnTo>
                  <a:lnTo>
                    <a:pt x="906779" y="140462"/>
                  </a:lnTo>
                  <a:lnTo>
                    <a:pt x="862838" y="157225"/>
                  </a:lnTo>
                  <a:lnTo>
                    <a:pt x="818514" y="173100"/>
                  </a:lnTo>
                  <a:lnTo>
                    <a:pt x="774064" y="187451"/>
                  </a:lnTo>
                  <a:lnTo>
                    <a:pt x="730123" y="200151"/>
                  </a:lnTo>
                  <a:lnTo>
                    <a:pt x="687451" y="210565"/>
                  </a:lnTo>
                  <a:lnTo>
                    <a:pt x="645795" y="218312"/>
                  </a:lnTo>
                  <a:lnTo>
                    <a:pt x="606044" y="223138"/>
                  </a:lnTo>
                  <a:lnTo>
                    <a:pt x="568706" y="224408"/>
                  </a:lnTo>
                  <a:lnTo>
                    <a:pt x="737787" y="224408"/>
                  </a:lnTo>
                  <a:lnTo>
                    <a:pt x="781176" y="211836"/>
                  </a:lnTo>
                  <a:lnTo>
                    <a:pt x="826262" y="197231"/>
                  </a:lnTo>
                  <a:lnTo>
                    <a:pt x="871347" y="181101"/>
                  </a:lnTo>
                  <a:lnTo>
                    <a:pt x="915924" y="164211"/>
                  </a:lnTo>
                  <a:lnTo>
                    <a:pt x="959612" y="146812"/>
                  </a:lnTo>
                  <a:lnTo>
                    <a:pt x="1134872" y="72897"/>
                  </a:lnTo>
                  <a:lnTo>
                    <a:pt x="1155186" y="64659"/>
                  </a:lnTo>
                  <a:lnTo>
                    <a:pt x="1155573" y="50800"/>
                  </a:lnTo>
                  <a:lnTo>
                    <a:pt x="1146544" y="40768"/>
                  </a:lnTo>
                  <a:close/>
                </a:path>
                <a:path w="1203325" h="250189">
                  <a:moveTo>
                    <a:pt x="1200019" y="38988"/>
                  </a:moveTo>
                  <a:lnTo>
                    <a:pt x="1150874" y="38988"/>
                  </a:lnTo>
                  <a:lnTo>
                    <a:pt x="1160272" y="62611"/>
                  </a:lnTo>
                  <a:lnTo>
                    <a:pt x="1155186" y="64659"/>
                  </a:lnTo>
                  <a:lnTo>
                    <a:pt x="1153668" y="119125"/>
                  </a:lnTo>
                  <a:lnTo>
                    <a:pt x="1200019" y="38988"/>
                  </a:lnTo>
                  <a:close/>
                </a:path>
                <a:path w="1203325" h="250189">
                  <a:moveTo>
                    <a:pt x="1155573" y="50800"/>
                  </a:moveTo>
                  <a:lnTo>
                    <a:pt x="1155186" y="64659"/>
                  </a:lnTo>
                  <a:lnTo>
                    <a:pt x="1160272" y="62611"/>
                  </a:lnTo>
                  <a:lnTo>
                    <a:pt x="1155573" y="50800"/>
                  </a:lnTo>
                  <a:close/>
                </a:path>
                <a:path w="1203325" h="250189">
                  <a:moveTo>
                    <a:pt x="1150874" y="38988"/>
                  </a:moveTo>
                  <a:lnTo>
                    <a:pt x="1146544" y="40768"/>
                  </a:lnTo>
                  <a:lnTo>
                    <a:pt x="1155573" y="50800"/>
                  </a:lnTo>
                  <a:lnTo>
                    <a:pt x="1150874" y="38988"/>
                  </a:lnTo>
                  <a:close/>
                </a:path>
                <a:path w="1203325" h="250189">
                  <a:moveTo>
                    <a:pt x="1109852" y="0"/>
                  </a:moveTo>
                  <a:lnTo>
                    <a:pt x="1146544" y="40768"/>
                  </a:lnTo>
                  <a:lnTo>
                    <a:pt x="1150874" y="38988"/>
                  </a:lnTo>
                  <a:lnTo>
                    <a:pt x="1200019" y="38988"/>
                  </a:lnTo>
                  <a:lnTo>
                    <a:pt x="1203325" y="33274"/>
                  </a:lnTo>
                  <a:lnTo>
                    <a:pt x="11098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703065" y="4369054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15439" y="5123179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62200" y="4856860"/>
            <a:ext cx="2878455" cy="358775"/>
          </a:xfrm>
          <a:custGeom>
            <a:avLst/>
            <a:gdLst/>
            <a:ahLst/>
            <a:cxnLst/>
            <a:rect l="l" t="t" r="r" b="b"/>
            <a:pathLst>
              <a:path w="2878454" h="358775">
                <a:moveTo>
                  <a:pt x="1047750" y="0"/>
                </a:moveTo>
                <a:lnTo>
                  <a:pt x="0" y="303275"/>
                </a:lnTo>
              </a:path>
              <a:path w="2878454" h="358775">
                <a:moveTo>
                  <a:pt x="1830451" y="57150"/>
                </a:moveTo>
                <a:lnTo>
                  <a:pt x="2878201" y="358775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100573" y="5183504"/>
            <a:ext cx="432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84270" y="5100954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80513" y="5164277"/>
            <a:ext cx="330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10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735326" y="5582411"/>
            <a:ext cx="127000" cy="548005"/>
          </a:xfrm>
          <a:custGeom>
            <a:avLst/>
            <a:gdLst/>
            <a:ahLst/>
            <a:cxnLst/>
            <a:rect l="l" t="t" r="r" b="b"/>
            <a:pathLst>
              <a:path w="127000" h="548004">
                <a:moveTo>
                  <a:pt x="63500" y="50761"/>
                </a:moveTo>
                <a:lnTo>
                  <a:pt x="50801" y="55841"/>
                </a:lnTo>
                <a:lnTo>
                  <a:pt x="50800" y="547649"/>
                </a:lnTo>
                <a:lnTo>
                  <a:pt x="76073" y="547649"/>
                </a:lnTo>
                <a:lnTo>
                  <a:pt x="76198" y="55841"/>
                </a:lnTo>
                <a:lnTo>
                  <a:pt x="63500" y="50761"/>
                </a:lnTo>
                <a:close/>
              </a:path>
              <a:path w="127000" h="548004">
                <a:moveTo>
                  <a:pt x="63500" y="0"/>
                </a:moveTo>
                <a:lnTo>
                  <a:pt x="0" y="76161"/>
                </a:lnTo>
                <a:lnTo>
                  <a:pt x="50800" y="55841"/>
                </a:lnTo>
                <a:lnTo>
                  <a:pt x="50800" y="50761"/>
                </a:lnTo>
                <a:lnTo>
                  <a:pt x="105822" y="50761"/>
                </a:lnTo>
                <a:lnTo>
                  <a:pt x="63500" y="0"/>
                </a:lnTo>
                <a:close/>
              </a:path>
              <a:path w="127000" h="548004">
                <a:moveTo>
                  <a:pt x="105822" y="50761"/>
                </a:moveTo>
                <a:lnTo>
                  <a:pt x="76200" y="50761"/>
                </a:lnTo>
                <a:lnTo>
                  <a:pt x="76200" y="55841"/>
                </a:lnTo>
                <a:lnTo>
                  <a:pt x="127000" y="76161"/>
                </a:lnTo>
                <a:lnTo>
                  <a:pt x="105822" y="50761"/>
                </a:lnTo>
                <a:close/>
              </a:path>
              <a:path w="127000" h="548004">
                <a:moveTo>
                  <a:pt x="63500" y="50761"/>
                </a:moveTo>
                <a:lnTo>
                  <a:pt x="50800" y="50761"/>
                </a:lnTo>
                <a:lnTo>
                  <a:pt x="50800" y="55841"/>
                </a:lnTo>
                <a:lnTo>
                  <a:pt x="63500" y="50761"/>
                </a:lnTo>
                <a:close/>
              </a:path>
              <a:path w="127000" h="548004">
                <a:moveTo>
                  <a:pt x="76200" y="50761"/>
                </a:moveTo>
                <a:lnTo>
                  <a:pt x="63500" y="50761"/>
                </a:lnTo>
                <a:lnTo>
                  <a:pt x="76198" y="55841"/>
                </a:lnTo>
                <a:lnTo>
                  <a:pt x="76200" y="50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822950" y="5261228"/>
            <a:ext cx="89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entry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75829" y="4437379"/>
            <a:ext cx="89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entry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89761" y="5161279"/>
            <a:ext cx="5086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i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9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63644" y="439597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8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29864" y="4391101"/>
            <a:ext cx="509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i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7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27801" y="36052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6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37563" y="3605276"/>
            <a:ext cx="762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type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32150" y="4125595"/>
            <a:ext cx="1051560" cy="355600"/>
          </a:xfrm>
          <a:custGeom>
            <a:avLst/>
            <a:gdLst/>
            <a:ahLst/>
            <a:cxnLst/>
            <a:rect l="l" t="t" r="r" b="b"/>
            <a:pathLst>
              <a:path w="1051560" h="355600">
                <a:moveTo>
                  <a:pt x="55499" y="233171"/>
                </a:moveTo>
                <a:lnTo>
                  <a:pt x="0" y="315340"/>
                </a:lnTo>
                <a:lnTo>
                  <a:pt x="90804" y="355218"/>
                </a:lnTo>
                <a:lnTo>
                  <a:pt x="58263" y="313435"/>
                </a:lnTo>
                <a:lnTo>
                  <a:pt x="52324" y="313435"/>
                </a:lnTo>
                <a:lnTo>
                  <a:pt x="45212" y="289051"/>
                </a:lnTo>
                <a:lnTo>
                  <a:pt x="50113" y="287633"/>
                </a:lnTo>
                <a:lnTo>
                  <a:pt x="55499" y="233171"/>
                </a:lnTo>
                <a:close/>
              </a:path>
              <a:path w="1051560" h="355600">
                <a:moveTo>
                  <a:pt x="48768" y="301244"/>
                </a:moveTo>
                <a:lnTo>
                  <a:pt x="52324" y="313435"/>
                </a:lnTo>
                <a:lnTo>
                  <a:pt x="57171" y="312033"/>
                </a:lnTo>
                <a:lnTo>
                  <a:pt x="48768" y="301244"/>
                </a:lnTo>
                <a:close/>
              </a:path>
              <a:path w="1051560" h="355600">
                <a:moveTo>
                  <a:pt x="57171" y="312033"/>
                </a:moveTo>
                <a:lnTo>
                  <a:pt x="52324" y="313435"/>
                </a:lnTo>
                <a:lnTo>
                  <a:pt x="58263" y="313435"/>
                </a:lnTo>
                <a:lnTo>
                  <a:pt x="57171" y="312033"/>
                </a:lnTo>
                <a:close/>
              </a:path>
              <a:path w="1051560" h="355600">
                <a:moveTo>
                  <a:pt x="1044194" y="0"/>
                </a:moveTo>
                <a:lnTo>
                  <a:pt x="50113" y="287633"/>
                </a:lnTo>
                <a:lnTo>
                  <a:pt x="48768" y="301244"/>
                </a:lnTo>
                <a:lnTo>
                  <a:pt x="57171" y="312033"/>
                </a:lnTo>
                <a:lnTo>
                  <a:pt x="1051305" y="24383"/>
                </a:lnTo>
                <a:lnTo>
                  <a:pt x="1044194" y="0"/>
                </a:lnTo>
                <a:close/>
              </a:path>
              <a:path w="1051560" h="355600">
                <a:moveTo>
                  <a:pt x="50113" y="287633"/>
                </a:moveTo>
                <a:lnTo>
                  <a:pt x="45212" y="289051"/>
                </a:lnTo>
                <a:lnTo>
                  <a:pt x="48768" y="301244"/>
                </a:lnTo>
                <a:lnTo>
                  <a:pt x="50113" y="2876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480175" y="3961765"/>
            <a:ext cx="1686560" cy="575945"/>
          </a:xfrm>
          <a:custGeom>
            <a:avLst/>
            <a:gdLst/>
            <a:ahLst/>
            <a:cxnLst/>
            <a:rect l="l" t="t" r="r" b="b"/>
            <a:pathLst>
              <a:path w="1686559" h="575945">
                <a:moveTo>
                  <a:pt x="57128" y="42394"/>
                </a:moveTo>
                <a:lnTo>
                  <a:pt x="48546" y="52919"/>
                </a:lnTo>
                <a:lnTo>
                  <a:pt x="49586" y="66675"/>
                </a:lnTo>
                <a:lnTo>
                  <a:pt x="1678940" y="575437"/>
                </a:lnTo>
                <a:lnTo>
                  <a:pt x="1686559" y="551180"/>
                </a:lnTo>
                <a:lnTo>
                  <a:pt x="57128" y="42394"/>
                </a:lnTo>
                <a:close/>
              </a:path>
              <a:path w="1686559" h="575945">
                <a:moveTo>
                  <a:pt x="91694" y="0"/>
                </a:moveTo>
                <a:lnTo>
                  <a:pt x="0" y="37846"/>
                </a:lnTo>
                <a:lnTo>
                  <a:pt x="53848" y="121158"/>
                </a:lnTo>
                <a:lnTo>
                  <a:pt x="49586" y="66675"/>
                </a:lnTo>
                <a:lnTo>
                  <a:pt x="44703" y="65151"/>
                </a:lnTo>
                <a:lnTo>
                  <a:pt x="52324" y="40893"/>
                </a:lnTo>
                <a:lnTo>
                  <a:pt x="58351" y="40893"/>
                </a:lnTo>
                <a:lnTo>
                  <a:pt x="91694" y="0"/>
                </a:lnTo>
                <a:close/>
              </a:path>
              <a:path w="1686559" h="575945">
                <a:moveTo>
                  <a:pt x="48517" y="53009"/>
                </a:moveTo>
                <a:lnTo>
                  <a:pt x="44703" y="65151"/>
                </a:lnTo>
                <a:lnTo>
                  <a:pt x="49586" y="66675"/>
                </a:lnTo>
                <a:lnTo>
                  <a:pt x="48517" y="53009"/>
                </a:lnTo>
                <a:close/>
              </a:path>
              <a:path w="1686559" h="575945">
                <a:moveTo>
                  <a:pt x="52324" y="40893"/>
                </a:moveTo>
                <a:lnTo>
                  <a:pt x="48546" y="52919"/>
                </a:lnTo>
                <a:lnTo>
                  <a:pt x="57128" y="42394"/>
                </a:lnTo>
                <a:lnTo>
                  <a:pt x="52324" y="40893"/>
                </a:lnTo>
                <a:close/>
              </a:path>
              <a:path w="1686559" h="575945">
                <a:moveTo>
                  <a:pt x="58351" y="40893"/>
                </a:moveTo>
                <a:lnTo>
                  <a:pt x="52324" y="40893"/>
                </a:lnTo>
                <a:lnTo>
                  <a:pt x="57128" y="42394"/>
                </a:lnTo>
                <a:lnTo>
                  <a:pt x="58351" y="408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99051" y="4750689"/>
            <a:ext cx="1686560" cy="574040"/>
          </a:xfrm>
          <a:custGeom>
            <a:avLst/>
            <a:gdLst/>
            <a:ahLst/>
            <a:cxnLst/>
            <a:rect l="l" t="t" r="r" b="b"/>
            <a:pathLst>
              <a:path w="1686560" h="574039">
                <a:moveTo>
                  <a:pt x="57069" y="42411"/>
                </a:moveTo>
                <a:lnTo>
                  <a:pt x="48457" y="52999"/>
                </a:lnTo>
                <a:lnTo>
                  <a:pt x="48396" y="53198"/>
                </a:lnTo>
                <a:lnTo>
                  <a:pt x="49474" y="66635"/>
                </a:lnTo>
                <a:lnTo>
                  <a:pt x="1678939" y="573913"/>
                </a:lnTo>
                <a:lnTo>
                  <a:pt x="1686433" y="549656"/>
                </a:lnTo>
                <a:lnTo>
                  <a:pt x="57069" y="42411"/>
                </a:lnTo>
                <a:close/>
              </a:path>
              <a:path w="1686560" h="574039">
                <a:moveTo>
                  <a:pt x="91566" y="0"/>
                </a:moveTo>
                <a:lnTo>
                  <a:pt x="0" y="37973"/>
                </a:lnTo>
                <a:lnTo>
                  <a:pt x="53848" y="121158"/>
                </a:lnTo>
                <a:lnTo>
                  <a:pt x="49474" y="66635"/>
                </a:lnTo>
                <a:lnTo>
                  <a:pt x="44703" y="65150"/>
                </a:lnTo>
                <a:lnTo>
                  <a:pt x="52197" y="40893"/>
                </a:lnTo>
                <a:lnTo>
                  <a:pt x="58303" y="40893"/>
                </a:lnTo>
                <a:lnTo>
                  <a:pt x="91566" y="0"/>
                </a:lnTo>
                <a:close/>
              </a:path>
              <a:path w="1686560" h="574039">
                <a:moveTo>
                  <a:pt x="48396" y="53198"/>
                </a:moveTo>
                <a:lnTo>
                  <a:pt x="44703" y="65150"/>
                </a:lnTo>
                <a:lnTo>
                  <a:pt x="49474" y="66635"/>
                </a:lnTo>
                <a:lnTo>
                  <a:pt x="48396" y="53198"/>
                </a:lnTo>
                <a:close/>
              </a:path>
              <a:path w="1686560" h="574039">
                <a:moveTo>
                  <a:pt x="52197" y="40893"/>
                </a:moveTo>
                <a:lnTo>
                  <a:pt x="48457" y="52999"/>
                </a:lnTo>
                <a:lnTo>
                  <a:pt x="57069" y="42411"/>
                </a:lnTo>
                <a:lnTo>
                  <a:pt x="52197" y="40893"/>
                </a:lnTo>
                <a:close/>
              </a:path>
              <a:path w="1686560" h="574039">
                <a:moveTo>
                  <a:pt x="58303" y="40893"/>
                </a:moveTo>
                <a:lnTo>
                  <a:pt x="52197" y="40893"/>
                </a:lnTo>
                <a:lnTo>
                  <a:pt x="57069" y="42411"/>
                </a:lnTo>
                <a:lnTo>
                  <a:pt x="58303" y="408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600200" y="4768469"/>
            <a:ext cx="2720975" cy="355600"/>
          </a:xfrm>
          <a:custGeom>
            <a:avLst/>
            <a:gdLst/>
            <a:ahLst/>
            <a:cxnLst/>
            <a:rect l="l" t="t" r="r" b="b"/>
            <a:pathLst>
              <a:path w="2720975" h="355600">
                <a:moveTo>
                  <a:pt x="1051306" y="24384"/>
                </a:moveTo>
                <a:lnTo>
                  <a:pt x="1044194" y="0"/>
                </a:lnTo>
                <a:lnTo>
                  <a:pt x="50114" y="287642"/>
                </a:lnTo>
                <a:lnTo>
                  <a:pt x="55499" y="233299"/>
                </a:lnTo>
                <a:lnTo>
                  <a:pt x="0" y="315468"/>
                </a:lnTo>
                <a:lnTo>
                  <a:pt x="90805" y="355219"/>
                </a:lnTo>
                <a:lnTo>
                  <a:pt x="58356" y="313563"/>
                </a:lnTo>
                <a:lnTo>
                  <a:pt x="57238" y="312140"/>
                </a:lnTo>
                <a:lnTo>
                  <a:pt x="1051306" y="24384"/>
                </a:lnTo>
                <a:close/>
              </a:path>
              <a:path w="2720975" h="355600">
                <a:moveTo>
                  <a:pt x="2720975" y="107315"/>
                </a:moveTo>
                <a:lnTo>
                  <a:pt x="2627503" y="74168"/>
                </a:lnTo>
                <a:lnTo>
                  <a:pt x="2664256" y="114909"/>
                </a:lnTo>
                <a:lnTo>
                  <a:pt x="2659380" y="116840"/>
                </a:lnTo>
                <a:lnTo>
                  <a:pt x="2625725" y="130683"/>
                </a:lnTo>
                <a:lnTo>
                  <a:pt x="2607945" y="138303"/>
                </a:lnTo>
                <a:lnTo>
                  <a:pt x="2589403" y="146050"/>
                </a:lnTo>
                <a:lnTo>
                  <a:pt x="2550922" y="162687"/>
                </a:lnTo>
                <a:lnTo>
                  <a:pt x="2468118" y="197358"/>
                </a:lnTo>
                <a:lnTo>
                  <a:pt x="2424938" y="214630"/>
                </a:lnTo>
                <a:lnTo>
                  <a:pt x="2380996" y="231394"/>
                </a:lnTo>
                <a:lnTo>
                  <a:pt x="2336673" y="247269"/>
                </a:lnTo>
                <a:lnTo>
                  <a:pt x="2292350" y="261620"/>
                </a:lnTo>
                <a:lnTo>
                  <a:pt x="2248535" y="274193"/>
                </a:lnTo>
                <a:lnTo>
                  <a:pt x="2205736" y="284607"/>
                </a:lnTo>
                <a:lnTo>
                  <a:pt x="2164334" y="292481"/>
                </a:lnTo>
                <a:lnTo>
                  <a:pt x="2124710" y="297180"/>
                </a:lnTo>
                <a:lnTo>
                  <a:pt x="2087245" y="298577"/>
                </a:lnTo>
                <a:lnTo>
                  <a:pt x="2068957" y="297815"/>
                </a:lnTo>
                <a:lnTo>
                  <a:pt x="2011680" y="289941"/>
                </a:lnTo>
                <a:lnTo>
                  <a:pt x="1972056" y="280543"/>
                </a:lnTo>
                <a:lnTo>
                  <a:pt x="1931797" y="268351"/>
                </a:lnTo>
                <a:lnTo>
                  <a:pt x="1891411" y="253873"/>
                </a:lnTo>
                <a:lnTo>
                  <a:pt x="1850771" y="237490"/>
                </a:lnTo>
                <a:lnTo>
                  <a:pt x="1810766" y="219710"/>
                </a:lnTo>
                <a:lnTo>
                  <a:pt x="1771396" y="201041"/>
                </a:lnTo>
                <a:lnTo>
                  <a:pt x="1733296" y="181991"/>
                </a:lnTo>
                <a:lnTo>
                  <a:pt x="1696720" y="163068"/>
                </a:lnTo>
                <a:lnTo>
                  <a:pt x="1585849" y="103632"/>
                </a:lnTo>
                <a:lnTo>
                  <a:pt x="1572641" y="96901"/>
                </a:lnTo>
                <a:lnTo>
                  <a:pt x="1548892" y="85344"/>
                </a:lnTo>
                <a:lnTo>
                  <a:pt x="1538097" y="80518"/>
                </a:lnTo>
                <a:lnTo>
                  <a:pt x="1528826" y="76708"/>
                </a:lnTo>
                <a:lnTo>
                  <a:pt x="1519174" y="100203"/>
                </a:lnTo>
                <a:lnTo>
                  <a:pt x="1528572" y="104013"/>
                </a:lnTo>
                <a:lnTo>
                  <a:pt x="1538478" y="108458"/>
                </a:lnTo>
                <a:lnTo>
                  <a:pt x="1561465" y="119761"/>
                </a:lnTo>
                <a:lnTo>
                  <a:pt x="1574292" y="126365"/>
                </a:lnTo>
                <a:lnTo>
                  <a:pt x="1602486" y="141224"/>
                </a:lnTo>
                <a:lnTo>
                  <a:pt x="1617599" y="149479"/>
                </a:lnTo>
                <a:lnTo>
                  <a:pt x="1684782" y="185420"/>
                </a:lnTo>
                <a:lnTo>
                  <a:pt x="1721612" y="204597"/>
                </a:lnTo>
                <a:lnTo>
                  <a:pt x="1760093" y="223774"/>
                </a:lnTo>
                <a:lnTo>
                  <a:pt x="1799844" y="242697"/>
                </a:lnTo>
                <a:lnTo>
                  <a:pt x="1840484" y="260731"/>
                </a:lnTo>
                <a:lnTo>
                  <a:pt x="1881886" y="277495"/>
                </a:lnTo>
                <a:lnTo>
                  <a:pt x="1923542" y="292354"/>
                </a:lnTo>
                <a:lnTo>
                  <a:pt x="1965198" y="304927"/>
                </a:lnTo>
                <a:lnTo>
                  <a:pt x="2006346" y="314706"/>
                </a:lnTo>
                <a:lnTo>
                  <a:pt x="2046732" y="321183"/>
                </a:lnTo>
                <a:lnTo>
                  <a:pt x="2086229" y="323850"/>
                </a:lnTo>
                <a:lnTo>
                  <a:pt x="2105914" y="323723"/>
                </a:lnTo>
                <a:lnTo>
                  <a:pt x="2146808" y="320421"/>
                </a:lnTo>
                <a:lnTo>
                  <a:pt x="2189099" y="313944"/>
                </a:lnTo>
                <a:lnTo>
                  <a:pt x="2232787" y="304546"/>
                </a:lnTo>
                <a:lnTo>
                  <a:pt x="2255761" y="298577"/>
                </a:lnTo>
                <a:lnTo>
                  <a:pt x="2299462" y="286004"/>
                </a:lnTo>
                <a:lnTo>
                  <a:pt x="2344547" y="271399"/>
                </a:lnTo>
                <a:lnTo>
                  <a:pt x="2389505" y="255270"/>
                </a:lnTo>
                <a:lnTo>
                  <a:pt x="2433955" y="238252"/>
                </a:lnTo>
                <a:lnTo>
                  <a:pt x="2477643" y="220853"/>
                </a:lnTo>
                <a:lnTo>
                  <a:pt x="2560828" y="186055"/>
                </a:lnTo>
                <a:lnTo>
                  <a:pt x="2652649" y="146939"/>
                </a:lnTo>
                <a:lnTo>
                  <a:pt x="2668905" y="140335"/>
                </a:lnTo>
                <a:lnTo>
                  <a:pt x="2672956" y="138760"/>
                </a:lnTo>
                <a:lnTo>
                  <a:pt x="2671445" y="193294"/>
                </a:lnTo>
                <a:lnTo>
                  <a:pt x="2717609" y="113157"/>
                </a:lnTo>
                <a:lnTo>
                  <a:pt x="2720975" y="107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720214" y="3305936"/>
            <a:ext cx="3031490" cy="450215"/>
          </a:xfrm>
          <a:custGeom>
            <a:avLst/>
            <a:gdLst/>
            <a:ahLst/>
            <a:cxnLst/>
            <a:rect l="l" t="t" r="r" b="b"/>
            <a:pathLst>
              <a:path w="3031490" h="450214">
                <a:moveTo>
                  <a:pt x="1566926" y="0"/>
                </a:moveTo>
                <a:lnTo>
                  <a:pt x="1506855" y="1015"/>
                </a:lnTo>
                <a:lnTo>
                  <a:pt x="1445260" y="4063"/>
                </a:lnTo>
                <a:lnTo>
                  <a:pt x="1382141" y="8889"/>
                </a:lnTo>
                <a:lnTo>
                  <a:pt x="1318006" y="15239"/>
                </a:lnTo>
                <a:lnTo>
                  <a:pt x="1253109" y="23240"/>
                </a:lnTo>
                <a:lnTo>
                  <a:pt x="1187704" y="32385"/>
                </a:lnTo>
                <a:lnTo>
                  <a:pt x="1122299" y="42799"/>
                </a:lnTo>
                <a:lnTo>
                  <a:pt x="1057148" y="54228"/>
                </a:lnTo>
                <a:lnTo>
                  <a:pt x="992759" y="66421"/>
                </a:lnTo>
                <a:lnTo>
                  <a:pt x="929259" y="79248"/>
                </a:lnTo>
                <a:lnTo>
                  <a:pt x="867156" y="92583"/>
                </a:lnTo>
                <a:lnTo>
                  <a:pt x="776986" y="113157"/>
                </a:lnTo>
                <a:lnTo>
                  <a:pt x="638302" y="147700"/>
                </a:lnTo>
                <a:lnTo>
                  <a:pt x="587629" y="161289"/>
                </a:lnTo>
                <a:lnTo>
                  <a:pt x="538734" y="175387"/>
                </a:lnTo>
                <a:lnTo>
                  <a:pt x="490855" y="191262"/>
                </a:lnTo>
                <a:lnTo>
                  <a:pt x="444119" y="208279"/>
                </a:lnTo>
                <a:lnTo>
                  <a:pt x="398526" y="226440"/>
                </a:lnTo>
                <a:lnTo>
                  <a:pt x="354330" y="245490"/>
                </a:lnTo>
                <a:lnTo>
                  <a:pt x="311658" y="264922"/>
                </a:lnTo>
                <a:lnTo>
                  <a:pt x="270637" y="284479"/>
                </a:lnTo>
                <a:lnTo>
                  <a:pt x="231394" y="304038"/>
                </a:lnTo>
                <a:lnTo>
                  <a:pt x="194183" y="323342"/>
                </a:lnTo>
                <a:lnTo>
                  <a:pt x="158877" y="342138"/>
                </a:lnTo>
                <a:lnTo>
                  <a:pt x="93283" y="377889"/>
                </a:lnTo>
                <a:lnTo>
                  <a:pt x="67437" y="392049"/>
                </a:lnTo>
                <a:lnTo>
                  <a:pt x="42037" y="405638"/>
                </a:lnTo>
                <a:lnTo>
                  <a:pt x="19685" y="417194"/>
                </a:lnTo>
                <a:lnTo>
                  <a:pt x="9525" y="422148"/>
                </a:lnTo>
                <a:lnTo>
                  <a:pt x="0" y="426593"/>
                </a:lnTo>
                <a:lnTo>
                  <a:pt x="10795" y="449706"/>
                </a:lnTo>
                <a:lnTo>
                  <a:pt x="30861" y="440055"/>
                </a:lnTo>
                <a:lnTo>
                  <a:pt x="42037" y="434339"/>
                </a:lnTo>
                <a:lnTo>
                  <a:pt x="53848" y="427989"/>
                </a:lnTo>
                <a:lnTo>
                  <a:pt x="66293" y="421513"/>
                </a:lnTo>
                <a:lnTo>
                  <a:pt x="79502" y="414400"/>
                </a:lnTo>
                <a:lnTo>
                  <a:pt x="93218" y="406781"/>
                </a:lnTo>
                <a:lnTo>
                  <a:pt x="107568" y="399033"/>
                </a:lnTo>
                <a:lnTo>
                  <a:pt x="122555" y="390779"/>
                </a:lnTo>
                <a:lnTo>
                  <a:pt x="138176" y="382396"/>
                </a:lnTo>
                <a:lnTo>
                  <a:pt x="146536" y="377825"/>
                </a:lnTo>
                <a:lnTo>
                  <a:pt x="206121" y="345820"/>
                </a:lnTo>
                <a:lnTo>
                  <a:pt x="243078" y="326644"/>
                </a:lnTo>
                <a:lnTo>
                  <a:pt x="281940" y="307213"/>
                </a:lnTo>
                <a:lnTo>
                  <a:pt x="322707" y="287782"/>
                </a:lnTo>
                <a:lnTo>
                  <a:pt x="364871" y="268477"/>
                </a:lnTo>
                <a:lnTo>
                  <a:pt x="408432" y="249809"/>
                </a:lnTo>
                <a:lnTo>
                  <a:pt x="453517" y="231901"/>
                </a:lnTo>
                <a:lnTo>
                  <a:pt x="499618" y="215137"/>
                </a:lnTo>
                <a:lnTo>
                  <a:pt x="546735" y="199516"/>
                </a:lnTo>
                <a:lnTo>
                  <a:pt x="594614" y="185674"/>
                </a:lnTo>
                <a:lnTo>
                  <a:pt x="725805" y="151764"/>
                </a:lnTo>
                <a:lnTo>
                  <a:pt x="812419" y="131063"/>
                </a:lnTo>
                <a:lnTo>
                  <a:pt x="872744" y="117348"/>
                </a:lnTo>
                <a:lnTo>
                  <a:pt x="934593" y="104139"/>
                </a:lnTo>
                <a:lnTo>
                  <a:pt x="997839" y="91312"/>
                </a:lnTo>
                <a:lnTo>
                  <a:pt x="1061974" y="79121"/>
                </a:lnTo>
                <a:lnTo>
                  <a:pt x="1126744" y="67817"/>
                </a:lnTo>
                <a:lnTo>
                  <a:pt x="1191641" y="57530"/>
                </a:lnTo>
                <a:lnTo>
                  <a:pt x="1256538" y="48387"/>
                </a:lnTo>
                <a:lnTo>
                  <a:pt x="1321054" y="40512"/>
                </a:lnTo>
                <a:lnTo>
                  <a:pt x="1384681" y="34162"/>
                </a:lnTo>
                <a:lnTo>
                  <a:pt x="1447165" y="29337"/>
                </a:lnTo>
                <a:lnTo>
                  <a:pt x="1508125" y="26415"/>
                </a:lnTo>
                <a:lnTo>
                  <a:pt x="1567434" y="25400"/>
                </a:lnTo>
                <a:lnTo>
                  <a:pt x="1870668" y="25400"/>
                </a:lnTo>
                <a:lnTo>
                  <a:pt x="1867535" y="24891"/>
                </a:lnTo>
                <a:lnTo>
                  <a:pt x="1807083" y="16383"/>
                </a:lnTo>
                <a:lnTo>
                  <a:pt x="1746631" y="9525"/>
                </a:lnTo>
                <a:lnTo>
                  <a:pt x="1686306" y="4317"/>
                </a:lnTo>
                <a:lnTo>
                  <a:pt x="1626489" y="1142"/>
                </a:lnTo>
                <a:lnTo>
                  <a:pt x="1596644" y="253"/>
                </a:lnTo>
                <a:lnTo>
                  <a:pt x="1566926" y="0"/>
                </a:lnTo>
                <a:close/>
              </a:path>
              <a:path w="3031490" h="450214">
                <a:moveTo>
                  <a:pt x="2974920" y="387505"/>
                </a:moveTo>
                <a:lnTo>
                  <a:pt x="2936367" y="426465"/>
                </a:lnTo>
                <a:lnTo>
                  <a:pt x="3031236" y="397637"/>
                </a:lnTo>
                <a:lnTo>
                  <a:pt x="3027043" y="389508"/>
                </a:lnTo>
                <a:lnTo>
                  <a:pt x="2979293" y="389508"/>
                </a:lnTo>
                <a:lnTo>
                  <a:pt x="2978277" y="389000"/>
                </a:lnTo>
                <a:lnTo>
                  <a:pt x="2974920" y="387505"/>
                </a:lnTo>
                <a:close/>
              </a:path>
              <a:path w="3031490" h="450214">
                <a:moveTo>
                  <a:pt x="2984435" y="377889"/>
                </a:moveTo>
                <a:lnTo>
                  <a:pt x="2974920" y="387505"/>
                </a:lnTo>
                <a:lnTo>
                  <a:pt x="2978277" y="389000"/>
                </a:lnTo>
                <a:lnTo>
                  <a:pt x="2979293" y="389508"/>
                </a:lnTo>
                <a:lnTo>
                  <a:pt x="2984435" y="377889"/>
                </a:lnTo>
                <a:close/>
              </a:path>
              <a:path w="3031490" h="450214">
                <a:moveTo>
                  <a:pt x="2985770" y="309499"/>
                </a:moveTo>
                <a:lnTo>
                  <a:pt x="2984754" y="364116"/>
                </a:lnTo>
                <a:lnTo>
                  <a:pt x="2988691" y="365887"/>
                </a:lnTo>
                <a:lnTo>
                  <a:pt x="2989580" y="366268"/>
                </a:lnTo>
                <a:lnTo>
                  <a:pt x="2979293" y="389508"/>
                </a:lnTo>
                <a:lnTo>
                  <a:pt x="3027043" y="389508"/>
                </a:lnTo>
                <a:lnTo>
                  <a:pt x="2985770" y="309499"/>
                </a:lnTo>
                <a:close/>
              </a:path>
              <a:path w="3031490" h="450214">
                <a:moveTo>
                  <a:pt x="1870668" y="25400"/>
                </a:moveTo>
                <a:lnTo>
                  <a:pt x="1567434" y="25400"/>
                </a:lnTo>
                <a:lnTo>
                  <a:pt x="1596389" y="25653"/>
                </a:lnTo>
                <a:lnTo>
                  <a:pt x="1625727" y="26542"/>
                </a:lnTo>
                <a:lnTo>
                  <a:pt x="1684909" y="29717"/>
                </a:lnTo>
                <a:lnTo>
                  <a:pt x="1744472" y="34798"/>
                </a:lnTo>
                <a:lnTo>
                  <a:pt x="1804162" y="41655"/>
                </a:lnTo>
                <a:lnTo>
                  <a:pt x="1863979" y="50037"/>
                </a:lnTo>
                <a:lnTo>
                  <a:pt x="1923669" y="59816"/>
                </a:lnTo>
                <a:lnTo>
                  <a:pt x="1982977" y="70612"/>
                </a:lnTo>
                <a:lnTo>
                  <a:pt x="2041652" y="82423"/>
                </a:lnTo>
                <a:lnTo>
                  <a:pt x="2099691" y="94868"/>
                </a:lnTo>
                <a:lnTo>
                  <a:pt x="2156587" y="107950"/>
                </a:lnTo>
                <a:lnTo>
                  <a:pt x="2266823" y="135000"/>
                </a:lnTo>
                <a:lnTo>
                  <a:pt x="2466848" y="187071"/>
                </a:lnTo>
                <a:lnTo>
                  <a:pt x="2511933" y="199516"/>
                </a:lnTo>
                <a:lnTo>
                  <a:pt x="2555621" y="212851"/>
                </a:lnTo>
                <a:lnTo>
                  <a:pt x="2598293" y="227075"/>
                </a:lnTo>
                <a:lnTo>
                  <a:pt x="2639822" y="241935"/>
                </a:lnTo>
                <a:lnTo>
                  <a:pt x="2680208" y="257175"/>
                </a:lnTo>
                <a:lnTo>
                  <a:pt x="2719070" y="272923"/>
                </a:lnTo>
                <a:lnTo>
                  <a:pt x="2756916" y="288671"/>
                </a:lnTo>
                <a:lnTo>
                  <a:pt x="2793111" y="304419"/>
                </a:lnTo>
                <a:lnTo>
                  <a:pt x="2827909" y="320039"/>
                </a:lnTo>
                <a:lnTo>
                  <a:pt x="2951480" y="377063"/>
                </a:lnTo>
                <a:lnTo>
                  <a:pt x="2974920" y="387505"/>
                </a:lnTo>
                <a:lnTo>
                  <a:pt x="2984435" y="377889"/>
                </a:lnTo>
                <a:lnTo>
                  <a:pt x="2984521" y="376681"/>
                </a:lnTo>
                <a:lnTo>
                  <a:pt x="2984754" y="364116"/>
                </a:lnTo>
                <a:lnTo>
                  <a:pt x="2962148" y="353949"/>
                </a:lnTo>
                <a:lnTo>
                  <a:pt x="2838323" y="296799"/>
                </a:lnTo>
                <a:lnTo>
                  <a:pt x="2803271" y="281177"/>
                </a:lnTo>
                <a:lnTo>
                  <a:pt x="2766695" y="265302"/>
                </a:lnTo>
                <a:lnTo>
                  <a:pt x="2728595" y="249300"/>
                </a:lnTo>
                <a:lnTo>
                  <a:pt x="2689225" y="233552"/>
                </a:lnTo>
                <a:lnTo>
                  <a:pt x="2648458" y="217932"/>
                </a:lnTo>
                <a:lnTo>
                  <a:pt x="2606294" y="202946"/>
                </a:lnTo>
                <a:lnTo>
                  <a:pt x="2563114" y="188595"/>
                </a:lnTo>
                <a:lnTo>
                  <a:pt x="2518664" y="175005"/>
                </a:lnTo>
                <a:lnTo>
                  <a:pt x="2449957" y="156337"/>
                </a:lnTo>
                <a:lnTo>
                  <a:pt x="2272919" y="110362"/>
                </a:lnTo>
                <a:lnTo>
                  <a:pt x="2162302" y="83185"/>
                </a:lnTo>
                <a:lnTo>
                  <a:pt x="2105025" y="70103"/>
                </a:lnTo>
                <a:lnTo>
                  <a:pt x="2046605" y="57403"/>
                </a:lnTo>
                <a:lnTo>
                  <a:pt x="1987550" y="45592"/>
                </a:lnTo>
                <a:lnTo>
                  <a:pt x="1927860" y="34671"/>
                </a:lnTo>
                <a:lnTo>
                  <a:pt x="1870668" y="25400"/>
                </a:lnTo>
                <a:close/>
              </a:path>
              <a:path w="3031490" h="450214">
                <a:moveTo>
                  <a:pt x="2984754" y="364116"/>
                </a:moveTo>
                <a:lnTo>
                  <a:pt x="2984501" y="377741"/>
                </a:lnTo>
                <a:lnTo>
                  <a:pt x="2989580" y="366268"/>
                </a:lnTo>
                <a:lnTo>
                  <a:pt x="2988691" y="365887"/>
                </a:lnTo>
                <a:lnTo>
                  <a:pt x="2984754" y="3641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023364" y="6029620"/>
            <a:ext cx="381635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74366" y="6066196"/>
            <a:ext cx="339661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entry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465330cf-8e5a-4932-ab0a-6b6e166c7d91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8888</Words>
  <Application>WPS 演示</Application>
  <PresentationFormat>全屏显示(4:3)</PresentationFormat>
  <Paragraphs>1590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Arial</vt:lpstr>
      <vt:lpstr>宋体</vt:lpstr>
      <vt:lpstr>Wingdings</vt:lpstr>
      <vt:lpstr>黑体</vt:lpstr>
      <vt:lpstr>Verdana</vt:lpstr>
      <vt:lpstr>微软雅黑</vt:lpstr>
      <vt:lpstr>Wingdings</vt:lpstr>
      <vt:lpstr>Times New Roman</vt:lpstr>
      <vt:lpstr>Symbol</vt:lpstr>
      <vt:lpstr>楷体</vt:lpstr>
      <vt:lpstr>Calibri</vt:lpstr>
      <vt:lpstr>Arial Unicode MS</vt:lpstr>
      <vt:lpstr>Office Theme</vt:lpstr>
      <vt:lpstr>第7章 语法制导的语义计算</vt:lpstr>
      <vt:lpstr>本章内容</vt:lpstr>
      <vt:lpstr>1 语法制导的定义</vt:lpstr>
      <vt:lpstr>语法制导定义</vt:lpstr>
      <vt:lpstr>简单计算器的语法制导定义</vt:lpstr>
      <vt:lpstr>注释分析树(annotated parse tree)</vt:lpstr>
      <vt:lpstr>继承属性举例</vt:lpstr>
      <vt:lpstr>含继承属性的注释分析树</vt:lpstr>
      <vt:lpstr>属性依赖图(dependence graph)</vt:lpstr>
      <vt:lpstr>属性依赖图(dependence graph)</vt:lpstr>
      <vt:lpstr>属性依赖图(dependence graph)</vt:lpstr>
      <vt:lpstr>属性计算次序</vt:lpstr>
      <vt:lpstr>属性计算次序</vt:lpstr>
      <vt:lpstr>语义规则的计算方法</vt:lpstr>
      <vt:lpstr>2 例子</vt:lpstr>
      <vt:lpstr>例	题	1</vt:lpstr>
      <vt:lpstr>例	题	2</vt:lpstr>
      <vt:lpstr>例	题	2</vt:lpstr>
      <vt:lpstr>例	题	2</vt:lpstr>
      <vt:lpstr>例	题	2</vt:lpstr>
      <vt:lpstr>3 自上而下计算</vt:lpstr>
      <vt:lpstr>S 属性定义和 L 属性定义</vt:lpstr>
      <vt:lpstr>L属性定义举例</vt:lpstr>
      <vt:lpstr>翻译方案—内嵌传播的动作</vt:lpstr>
      <vt:lpstr>递归下降翻译程序</vt:lpstr>
      <vt:lpstr>PowerPoint 演示文稿</vt:lpstr>
      <vt:lpstr>4 自下而上计算</vt:lpstr>
      <vt:lpstr>S属性的自下而上计算</vt:lpstr>
      <vt:lpstr>自下而上的翻译</vt:lpstr>
      <vt:lpstr>自下而上的翻译</vt:lpstr>
      <vt:lpstr>自下而上的翻译</vt:lpstr>
      <vt:lpstr>自下而上的翻译</vt:lpstr>
      <vt:lpstr>自下而上的翻译</vt:lpstr>
      <vt:lpstr>自下而上的翻译</vt:lpstr>
      <vt:lpstr>自下而上的翻译</vt:lpstr>
      <vt:lpstr>自下而上的翻译</vt:lpstr>
      <vt:lpstr>自下而上的翻译</vt:lpstr>
      <vt:lpstr>L属性的自下而上计算</vt:lpstr>
      <vt:lpstr>删除翻译方案中嵌入的动作</vt:lpstr>
      <vt:lpstr>4 自下而上计算</vt:lpstr>
      <vt:lpstr>继承属性在分析栈中</vt:lpstr>
      <vt:lpstr>继承属性在分析栈中</vt:lpstr>
      <vt:lpstr>继承属性在分析栈中</vt:lpstr>
      <vt:lpstr>继承属性在分析栈中</vt:lpstr>
      <vt:lpstr>模拟继承属性的计算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词 法 分 析</dc:title>
  <dc:creator>[张昱]</dc:creator>
  <cp:lastModifiedBy>微言、精义</cp:lastModifiedBy>
  <cp:revision>21</cp:revision>
  <dcterms:created xsi:type="dcterms:W3CDTF">2020-11-16T07:02:00Z</dcterms:created>
  <dcterms:modified xsi:type="dcterms:W3CDTF">2020-11-30T12:37:30Z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2020-11-16T00:00:00Z</vt:filetime>
  </property>
  <property fmtid="{D5CDD505-2E9C-101B-9397-08002B2CF9AE}" pid="5" name="KSOProductBuildVer">
    <vt:lpwstr>2052-11.1.0.10132</vt:lpwstr>
  </property>
</Properties>
</file>