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620" r:id="rId3"/>
    <p:sldId id="506" r:id="rId4"/>
    <p:sldId id="508" r:id="rId5"/>
    <p:sldId id="58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18600" cy="6819900"/>
  <p:notesSz cx="9118600" cy="6819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>
      <p:cViewPr varScale="1">
        <p:scale>
          <a:sx n="95" d="100"/>
          <a:sy n="95" d="100"/>
        </p:scale>
        <p:origin x="15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4169"/>
            <a:ext cx="7750810" cy="143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19144"/>
            <a:ext cx="6383020" cy="170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535" y="888491"/>
            <a:ext cx="41402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019" y="1310948"/>
            <a:ext cx="8448560" cy="3529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42507"/>
            <a:ext cx="2917952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42507"/>
            <a:ext cx="2097278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983" y="2535935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164" algn="l"/>
              </a:tabLst>
            </a:pPr>
            <a:r>
              <a:rPr dirty="0"/>
              <a:t>第一章	引论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7311" y="3911346"/>
            <a:ext cx="3402329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95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dirty="0">
                <a:latin typeface="宋体"/>
                <a:cs typeface="宋体"/>
              </a:rPr>
              <a:t>冯欣</a:t>
            </a:r>
            <a:endParaRPr lang="en-US" altLang="zh-CN" sz="2800" dirty="0">
              <a:latin typeface="宋体"/>
              <a:cs typeface="宋体"/>
            </a:endParaRPr>
          </a:p>
          <a:p>
            <a:pPr marR="169545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10" dirty="0" err="1">
                <a:latin typeface="Arial"/>
                <a:cs typeface="Arial"/>
              </a:rPr>
              <a:t>fengxin</a:t>
            </a:r>
            <a:r>
              <a:rPr sz="2800" spc="-355" dirty="0" err="1">
                <a:latin typeface="Arial"/>
                <a:cs typeface="Arial"/>
              </a:rPr>
              <a:t>@</a:t>
            </a:r>
            <a:r>
              <a:rPr lang="en-US" sz="2800" spc="-355" dirty="0" err="1">
                <a:latin typeface="Arial"/>
                <a:cs typeface="Arial"/>
              </a:rPr>
              <a:t>cuc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edu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85" dirty="0" err="1">
                <a:latin typeface="Arial"/>
                <a:cs typeface="Arial"/>
              </a:rPr>
              <a:t>cn</a:t>
            </a:r>
            <a:r>
              <a:rPr sz="2800" spc="-85" dirty="0">
                <a:latin typeface="Arial"/>
                <a:cs typeface="Arial"/>
              </a:rPr>
              <a:t>  </a:t>
            </a:r>
            <a:r>
              <a:rPr lang="en-US" sz="2800" spc="-165" dirty="0">
                <a:latin typeface="Arial"/>
                <a:cs typeface="Arial"/>
              </a:rPr>
              <a:t>18101158108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33171"/>
            <a:ext cx="5969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1</a:t>
            </a:r>
            <a:r>
              <a:rPr dirty="0"/>
              <a:t>程序设计语言与编译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>
                <a:latin typeface="Arial"/>
                <a:cs typeface="Arial"/>
              </a:rPr>
              <a:t>2</a:t>
            </a:r>
            <a:r>
              <a:rPr spc="300" dirty="0">
                <a:latin typeface="Arial"/>
                <a:cs typeface="Arial"/>
              </a:rPr>
              <a:t>)</a:t>
            </a:r>
            <a:r>
              <a:rPr dirty="0"/>
              <a:t>程序设计语言的转换（续）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469446"/>
            <a:ext cx="7879080" cy="39566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翻译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编译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解释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以源程序作为输入，不产生目标程序，一边解 释一边执行。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优点：直观易懂，结构简单，易于实现人机对 </a:t>
            </a:r>
            <a:r>
              <a:rPr sz="2800" dirty="0">
                <a:latin typeface="宋体"/>
                <a:cs typeface="宋体"/>
              </a:rPr>
              <a:t>话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缺点：效率低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507491"/>
            <a:ext cx="345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310948"/>
            <a:ext cx="5745480" cy="36144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编译程序的工作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先看自然语言的翻译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1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识别出句子中的一个个单词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2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分析句子的语法结构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3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根据句子的含义进行初步翻译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4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对译文进行修饰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5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写出最后译文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3855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 编译程序的工作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624892"/>
            <a:ext cx="4278630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词法分析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语法分析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语义分析和中间代码生成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优化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目标代码生成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888491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编译程序的工作</a:t>
            </a:r>
          </a:p>
        </p:txBody>
      </p:sp>
      <p:sp>
        <p:nvSpPr>
          <p:cNvPr id="3" name="object 3"/>
          <p:cNvSpPr/>
          <p:nvPr/>
        </p:nvSpPr>
        <p:spPr>
          <a:xfrm>
            <a:off x="3492639" y="1809495"/>
            <a:ext cx="1600200" cy="467359"/>
          </a:xfrm>
          <a:custGeom>
            <a:avLst/>
            <a:gdLst/>
            <a:ahLst/>
            <a:cxnLst/>
            <a:rect l="l" t="t" r="r" b="b"/>
            <a:pathLst>
              <a:path w="1600200" h="467360">
                <a:moveTo>
                  <a:pt x="0" y="0"/>
                </a:moveTo>
                <a:lnTo>
                  <a:pt x="0" y="467106"/>
                </a:lnTo>
                <a:lnTo>
                  <a:pt x="1600200" y="467106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6707" y="185699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表格管理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893" y="2927350"/>
            <a:ext cx="2616200" cy="1955800"/>
          </a:xfrm>
          <a:custGeom>
            <a:avLst/>
            <a:gdLst/>
            <a:ahLst/>
            <a:cxnLst/>
            <a:rect l="l" t="t" r="r" b="b"/>
            <a:pathLst>
              <a:path w="2616200" h="1955800">
                <a:moveTo>
                  <a:pt x="0" y="0"/>
                </a:moveTo>
                <a:lnTo>
                  <a:pt x="0" y="1930146"/>
                </a:lnTo>
                <a:lnTo>
                  <a:pt x="558546" y="1930146"/>
                </a:lnTo>
                <a:lnTo>
                  <a:pt x="558546" y="0"/>
                </a:lnTo>
                <a:lnTo>
                  <a:pt x="0" y="0"/>
                </a:lnTo>
                <a:close/>
              </a:path>
              <a:path w="2616200" h="1955800">
                <a:moveTo>
                  <a:pt x="2057399" y="25145"/>
                </a:moveTo>
                <a:lnTo>
                  <a:pt x="2057399" y="1955291"/>
                </a:lnTo>
                <a:lnTo>
                  <a:pt x="2615945" y="1955291"/>
                </a:lnTo>
                <a:lnTo>
                  <a:pt x="2615945" y="25145"/>
                </a:lnTo>
                <a:lnTo>
                  <a:pt x="2057399" y="2514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3390" y="2961180"/>
            <a:ext cx="330200" cy="1854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中</a:t>
            </a:r>
            <a:r>
              <a:rPr sz="2400" spc="-5" dirty="0">
                <a:latin typeface="宋体"/>
                <a:cs typeface="宋体"/>
              </a:rPr>
              <a:t>间代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spc="-5" dirty="0">
                <a:latin typeface="宋体"/>
                <a:cs typeface="宋体"/>
              </a:rPr>
              <a:t>生</a:t>
            </a:r>
            <a:r>
              <a:rPr sz="2400" dirty="0">
                <a:latin typeface="宋体"/>
                <a:cs typeface="宋体"/>
              </a:rPr>
              <a:t>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7639" y="3613150"/>
            <a:ext cx="558800" cy="711200"/>
          </a:xfrm>
          <a:custGeom>
            <a:avLst/>
            <a:gdLst/>
            <a:ahLst/>
            <a:cxnLst/>
            <a:rect l="l" t="t" r="r" b="b"/>
            <a:pathLst>
              <a:path w="558800" h="711200">
                <a:moveTo>
                  <a:pt x="0" y="0"/>
                </a:moveTo>
                <a:lnTo>
                  <a:pt x="0" y="710946"/>
                </a:lnTo>
                <a:lnTo>
                  <a:pt x="558545" y="710946"/>
                </a:lnTo>
                <a:lnTo>
                  <a:pt x="558545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9899" y="3647074"/>
            <a:ext cx="330200" cy="6356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优化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1552" y="2986897"/>
            <a:ext cx="330200" cy="18548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目标</a:t>
            </a:r>
            <a:r>
              <a:rPr sz="2400" spc="-5" dirty="0">
                <a:latin typeface="宋体"/>
                <a:cs typeface="宋体"/>
              </a:rPr>
              <a:t>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spc="-5" dirty="0">
                <a:latin typeface="宋体"/>
                <a:cs typeface="宋体"/>
              </a:rPr>
              <a:t>生</a:t>
            </a:r>
            <a:r>
              <a:rPr sz="2400" dirty="0">
                <a:latin typeface="宋体"/>
                <a:cs typeface="宋体"/>
              </a:rPr>
              <a:t>成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21077" y="3074987"/>
            <a:ext cx="1558925" cy="1635125"/>
            <a:chOff x="2421077" y="3074987"/>
            <a:chExt cx="1558925" cy="1635125"/>
          </a:xfrm>
        </p:grpSpPr>
        <p:sp>
          <p:nvSpPr>
            <p:cNvPr id="11" name="object 11"/>
            <p:cNvSpPr/>
            <p:nvPr/>
          </p:nvSpPr>
          <p:spPr>
            <a:xfrm>
              <a:off x="2425839" y="3079750"/>
              <a:ext cx="558800" cy="1625600"/>
            </a:xfrm>
            <a:custGeom>
              <a:avLst/>
              <a:gdLst/>
              <a:ahLst/>
              <a:cxnLst/>
              <a:rect l="l" t="t" r="r" b="b"/>
              <a:pathLst>
                <a:path w="558800" h="1625600">
                  <a:moveTo>
                    <a:pt x="0" y="0"/>
                  </a:moveTo>
                  <a:lnTo>
                    <a:pt x="0" y="1625346"/>
                  </a:lnTo>
                  <a:lnTo>
                    <a:pt x="558545" y="1625346"/>
                  </a:lnTo>
                  <a:lnTo>
                    <a:pt x="558545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6439" y="3079750"/>
              <a:ext cx="558800" cy="1625600"/>
            </a:xfrm>
            <a:custGeom>
              <a:avLst/>
              <a:gdLst/>
              <a:ahLst/>
              <a:cxnLst/>
              <a:rect l="l" t="t" r="r" b="b"/>
              <a:pathLst>
                <a:path w="558800" h="1625600">
                  <a:moveTo>
                    <a:pt x="558545" y="0"/>
                  </a:moveTo>
                  <a:lnTo>
                    <a:pt x="0" y="0"/>
                  </a:lnTo>
                  <a:lnTo>
                    <a:pt x="0" y="1625346"/>
                  </a:lnTo>
                  <a:lnTo>
                    <a:pt x="558545" y="1625346"/>
                  </a:lnTo>
                  <a:lnTo>
                    <a:pt x="55854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8098" y="3113291"/>
            <a:ext cx="330200" cy="15500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语法分</a:t>
            </a:r>
            <a:r>
              <a:rPr sz="2400" spc="-5" dirty="0">
                <a:latin typeface="宋体"/>
                <a:cs typeface="宋体"/>
              </a:rPr>
              <a:t>析</a:t>
            </a:r>
            <a:r>
              <a:rPr sz="2400" dirty="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699" y="3113291"/>
            <a:ext cx="330200" cy="15500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语义分</a:t>
            </a:r>
            <a:r>
              <a:rPr sz="2400" spc="-5" dirty="0">
                <a:latin typeface="宋体"/>
                <a:cs typeface="宋体"/>
              </a:rPr>
              <a:t>析</a:t>
            </a:r>
            <a:r>
              <a:rPr sz="2400" dirty="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039" y="3079750"/>
            <a:ext cx="558800" cy="162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eaVert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词法分</a:t>
            </a:r>
            <a:r>
              <a:rPr sz="2400" spc="-5" dirty="0">
                <a:latin typeface="宋体"/>
                <a:cs typeface="宋体"/>
              </a:rPr>
              <a:t>析</a:t>
            </a:r>
            <a:r>
              <a:rPr sz="2400" dirty="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4639" y="3893565"/>
            <a:ext cx="914400" cy="100330"/>
            <a:chOff x="444639" y="3893565"/>
            <a:chExt cx="914400" cy="100330"/>
          </a:xfrm>
        </p:grpSpPr>
        <p:sp>
          <p:nvSpPr>
            <p:cNvPr id="17" name="object 17"/>
            <p:cNvSpPr/>
            <p:nvPr/>
          </p:nvSpPr>
          <p:spPr>
            <a:xfrm>
              <a:off x="444639" y="3943095"/>
              <a:ext cx="816610" cy="0"/>
            </a:xfrm>
            <a:custGeom>
              <a:avLst/>
              <a:gdLst/>
              <a:ahLst/>
              <a:cxnLst/>
              <a:rect l="l" t="t" r="r" b="b"/>
              <a:pathLst>
                <a:path w="816610">
                  <a:moveTo>
                    <a:pt x="0" y="0"/>
                  </a:moveTo>
                  <a:lnTo>
                    <a:pt x="8161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9217" y="38935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1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1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583067" y="2262123"/>
            <a:ext cx="6329680" cy="3286125"/>
            <a:chOff x="1583067" y="2262123"/>
            <a:chExt cx="6329680" cy="3286125"/>
          </a:xfrm>
        </p:grpSpPr>
        <p:sp>
          <p:nvSpPr>
            <p:cNvPr id="20" name="object 20"/>
            <p:cNvSpPr/>
            <p:nvPr/>
          </p:nvSpPr>
          <p:spPr>
            <a:xfrm>
              <a:off x="1587639" y="2266695"/>
              <a:ext cx="6226810" cy="1676400"/>
            </a:xfrm>
            <a:custGeom>
              <a:avLst/>
              <a:gdLst/>
              <a:ahLst/>
              <a:cxnLst/>
              <a:rect l="l" t="t" r="r" b="b"/>
              <a:pathLst>
                <a:path w="6226809" h="1676400">
                  <a:moveTo>
                    <a:pt x="381000" y="1676400"/>
                  </a:moveTo>
                  <a:lnTo>
                    <a:pt x="838200" y="1676400"/>
                  </a:lnTo>
                </a:path>
                <a:path w="6226809" h="1676400">
                  <a:moveTo>
                    <a:pt x="1371600" y="1676400"/>
                  </a:moveTo>
                  <a:lnTo>
                    <a:pt x="1828800" y="1676400"/>
                  </a:lnTo>
                </a:path>
                <a:path w="6226809" h="1676400">
                  <a:moveTo>
                    <a:pt x="2362200" y="1676400"/>
                  </a:moveTo>
                  <a:lnTo>
                    <a:pt x="2819400" y="1676400"/>
                  </a:lnTo>
                </a:path>
                <a:path w="6226809" h="1676400">
                  <a:moveTo>
                    <a:pt x="3352800" y="1676400"/>
                  </a:moveTo>
                  <a:lnTo>
                    <a:pt x="3810000" y="1676400"/>
                  </a:lnTo>
                </a:path>
                <a:path w="6226809" h="1676400">
                  <a:moveTo>
                    <a:pt x="4343387" y="1676400"/>
                  </a:moveTo>
                  <a:lnTo>
                    <a:pt x="4800587" y="1676400"/>
                  </a:lnTo>
                </a:path>
                <a:path w="6226809" h="1676400">
                  <a:moveTo>
                    <a:pt x="0" y="762000"/>
                  </a:moveTo>
                  <a:lnTo>
                    <a:pt x="1905000" y="0"/>
                  </a:lnTo>
                </a:path>
                <a:path w="6226809" h="1676400">
                  <a:moveTo>
                    <a:pt x="1066800" y="762000"/>
                  </a:moveTo>
                  <a:lnTo>
                    <a:pt x="2209800" y="0"/>
                  </a:lnTo>
                </a:path>
                <a:path w="6226809" h="1676400">
                  <a:moveTo>
                    <a:pt x="2438400" y="0"/>
                  </a:moveTo>
                  <a:lnTo>
                    <a:pt x="2133600" y="762000"/>
                  </a:lnTo>
                </a:path>
                <a:path w="6226809" h="1676400">
                  <a:moveTo>
                    <a:pt x="2743200" y="0"/>
                  </a:moveTo>
                  <a:lnTo>
                    <a:pt x="3048000" y="685800"/>
                  </a:lnTo>
                </a:path>
                <a:path w="6226809" h="1676400">
                  <a:moveTo>
                    <a:pt x="3048000" y="0"/>
                  </a:moveTo>
                  <a:lnTo>
                    <a:pt x="4038587" y="1371600"/>
                  </a:lnTo>
                </a:path>
                <a:path w="6226809" h="1676400">
                  <a:moveTo>
                    <a:pt x="5410187" y="1676400"/>
                  </a:moveTo>
                  <a:lnTo>
                    <a:pt x="6226301" y="1676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2417" y="38935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63839" y="2266695"/>
              <a:ext cx="4876800" cy="3276600"/>
            </a:xfrm>
            <a:custGeom>
              <a:avLst/>
              <a:gdLst/>
              <a:ahLst/>
              <a:cxnLst/>
              <a:rect l="l" t="t" r="r" b="b"/>
              <a:pathLst>
                <a:path w="4876800" h="3276600">
                  <a:moveTo>
                    <a:pt x="3276600" y="0"/>
                  </a:moveTo>
                  <a:lnTo>
                    <a:pt x="4800587" y="685800"/>
                  </a:lnTo>
                </a:path>
                <a:path w="4876800" h="3276600">
                  <a:moveTo>
                    <a:pt x="0" y="2438400"/>
                  </a:moveTo>
                  <a:lnTo>
                    <a:pt x="1828800" y="3276600"/>
                  </a:lnTo>
                </a:path>
                <a:path w="4876800" h="3276600">
                  <a:moveTo>
                    <a:pt x="1143000" y="2438400"/>
                  </a:moveTo>
                  <a:lnTo>
                    <a:pt x="1981200" y="3276600"/>
                  </a:lnTo>
                </a:path>
                <a:path w="4876800" h="3276600">
                  <a:moveTo>
                    <a:pt x="2057400" y="2438400"/>
                  </a:moveTo>
                  <a:lnTo>
                    <a:pt x="2286000" y="3276600"/>
                  </a:lnTo>
                </a:path>
                <a:path w="4876800" h="3276600">
                  <a:moveTo>
                    <a:pt x="2895600" y="2590800"/>
                  </a:moveTo>
                  <a:lnTo>
                    <a:pt x="2590800" y="3276600"/>
                  </a:lnTo>
                </a:path>
                <a:path w="4876800" h="3276600">
                  <a:moveTo>
                    <a:pt x="4114787" y="2057400"/>
                  </a:moveTo>
                  <a:lnTo>
                    <a:pt x="2895600" y="3276600"/>
                  </a:lnTo>
                </a:path>
                <a:path w="4876800" h="3276600">
                  <a:moveTo>
                    <a:pt x="4876787" y="2590800"/>
                  </a:moveTo>
                  <a:lnTo>
                    <a:pt x="3200400" y="3276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1735" y="347319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源程序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5332" y="345262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目标代码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2639" y="5543296"/>
            <a:ext cx="1600200" cy="467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宋体"/>
                <a:cs typeface="宋体"/>
              </a:rPr>
              <a:t>出错处理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807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/>
              <a:t>词法分析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539548"/>
            <a:ext cx="7522209" cy="29305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任务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输入源程序，对构成源程序的字符串进行扫 描和分解，识别出一个个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单</a:t>
            </a:r>
            <a:r>
              <a:rPr sz="2800" spc="-10" dirty="0">
                <a:solidFill>
                  <a:srgbClr val="800000"/>
                </a:solidFill>
                <a:latin typeface="宋体"/>
                <a:cs typeface="宋体"/>
              </a:rPr>
              <a:t>词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单词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是高级语言中有实在意义的最小语法单位， 它由字符构成。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507491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识别右边程序中的单词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335" y="1275968"/>
            <a:ext cx="3155315" cy="2647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宋体"/>
                <a:cs typeface="宋体"/>
              </a:rPr>
              <a:t>基本字：</a:t>
            </a:r>
            <a:endParaRPr sz="3200" dirty="0">
              <a:latin typeface="宋体"/>
              <a:cs typeface="宋体"/>
            </a:endParaRPr>
          </a:p>
          <a:p>
            <a:pPr marL="546100">
              <a:lnSpc>
                <a:spcPct val="100000"/>
              </a:lnSpc>
              <a:spcBef>
                <a:spcPts val="360"/>
              </a:spcBef>
            </a:pPr>
            <a:r>
              <a:rPr lang="en-US" altLang="zh-CN" sz="3200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oid , </a:t>
            </a:r>
            <a:r>
              <a:rPr sz="3200" dirty="0">
                <a:latin typeface="Times New Roman"/>
                <a:cs typeface="Times New Roman"/>
              </a:rPr>
              <a:t>int 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float</a:t>
            </a:r>
            <a:endParaRPr sz="3200" dirty="0">
              <a:latin typeface="Times New Roman"/>
              <a:cs typeface="Times New Roman"/>
            </a:endParaRPr>
          </a:p>
          <a:p>
            <a:pPr marL="355600" indent="-343535">
              <a:lnSpc>
                <a:spcPts val="3620"/>
              </a:lnSpc>
              <a:spcBef>
                <a:spcPts val="116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宋体"/>
                <a:cs typeface="宋体"/>
              </a:rPr>
              <a:t>标识符</a:t>
            </a:r>
            <a:endParaRPr sz="3200" dirty="0">
              <a:latin typeface="宋体"/>
              <a:cs typeface="宋体"/>
            </a:endParaRPr>
          </a:p>
          <a:p>
            <a:pPr marL="622300">
              <a:lnSpc>
                <a:spcPts val="3620"/>
              </a:lnSpc>
            </a:pPr>
            <a:r>
              <a:rPr sz="3200" spc="-5" dirty="0">
                <a:latin typeface="Times New Roman"/>
                <a:cs typeface="Times New Roman"/>
              </a:rPr>
              <a:t>a, b, c, d, x,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y,</a:t>
            </a:r>
            <a:endParaRPr sz="3200" dirty="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jisuan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0135" y="4121434"/>
            <a:ext cx="1202055" cy="12541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5" dirty="0">
                <a:latin typeface="Times New Roman"/>
                <a:cs typeface="Times New Roman"/>
              </a:rPr>
              <a:t>50</a:t>
            </a:r>
            <a:endParaRPr sz="32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994"/>
              </a:spcBef>
            </a:pPr>
            <a:r>
              <a:rPr sz="3200" spc="-10" dirty="0">
                <a:latin typeface="Times New Roman"/>
                <a:cs typeface="Times New Roman"/>
              </a:rPr>
              <a:t>+,-,*,=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335" y="4145762"/>
            <a:ext cx="2348230" cy="23679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宋体"/>
                <a:cs typeface="宋体"/>
              </a:rPr>
              <a:t>整常数</a:t>
            </a:r>
            <a:r>
              <a:rPr sz="3200" spc="265" dirty="0">
                <a:latin typeface="宋体"/>
                <a:cs typeface="宋体"/>
              </a:rPr>
              <a:t> 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宋体"/>
                <a:cs typeface="宋体"/>
              </a:rPr>
              <a:t>运算符</a:t>
            </a:r>
            <a:r>
              <a:rPr sz="3200" spc="265" dirty="0">
                <a:latin typeface="宋体"/>
                <a:cs typeface="宋体"/>
              </a:rPr>
              <a:t> 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宋体"/>
                <a:cs typeface="宋体"/>
              </a:rPr>
              <a:t>界限</a:t>
            </a:r>
            <a:r>
              <a:rPr sz="3200" spc="350" dirty="0">
                <a:latin typeface="宋体"/>
                <a:cs typeface="宋体"/>
              </a:rPr>
              <a:t>符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800"/>
              </a:spcBef>
              <a:tabLst>
                <a:tab pos="638810" algn="l"/>
                <a:tab pos="1138555" algn="l"/>
                <a:tab pos="1454785" algn="l"/>
                <a:tab pos="1759585" algn="l"/>
                <a:tab pos="2199640" algn="l"/>
              </a:tabLst>
            </a:pPr>
            <a:r>
              <a:rPr sz="3200" spc="-5" dirty="0">
                <a:latin typeface="Times New Roman"/>
                <a:cs typeface="Times New Roman"/>
              </a:rPr>
              <a:t>{	}	;	,	(	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921" y="3000749"/>
            <a:ext cx="2596515" cy="294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95"/>
              </a:spcBef>
              <a:tabLst>
                <a:tab pos="1129030" algn="l"/>
              </a:tabLst>
            </a:pPr>
            <a:r>
              <a:rPr lang="en-US" altLang="zh-CN" sz="3200" spc="-5" dirty="0"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oid	jisuan()</a:t>
            </a:r>
            <a:endParaRPr sz="3200" dirty="0">
              <a:latin typeface="Times New Roman"/>
              <a:cs typeface="Times New Roman"/>
            </a:endParaRPr>
          </a:p>
          <a:p>
            <a:pPr marL="316230" marR="502284" indent="-304165">
              <a:lnSpc>
                <a:spcPct val="99900"/>
              </a:lnSpc>
            </a:pPr>
            <a:r>
              <a:rPr sz="3200" spc="-5" dirty="0">
                <a:latin typeface="Times New Roman"/>
                <a:cs typeface="Times New Roman"/>
              </a:rPr>
              <a:t>{int y,c,d;  float x,a,b;  x=a+b*50;</a:t>
            </a:r>
            <a:endParaRPr sz="3200" dirty="0">
              <a:latin typeface="Times New Roman"/>
              <a:cs typeface="Times New Roman"/>
            </a:endParaRPr>
          </a:p>
          <a:p>
            <a:pPr marL="316230">
              <a:lnSpc>
                <a:spcPts val="3835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y=c+)d*(x+b;</a:t>
            </a:r>
            <a:endParaRPr sz="3200" dirty="0">
              <a:latin typeface="Times New Roman"/>
              <a:cs typeface="Times New Roman"/>
            </a:endParaRPr>
          </a:p>
          <a:p>
            <a:pPr marL="316230">
              <a:lnSpc>
                <a:spcPts val="3835"/>
              </a:lnSpc>
            </a:pPr>
            <a:r>
              <a:rPr sz="3200" spc="-5" dirty="0">
                <a:latin typeface="Times New Roman"/>
                <a:cs typeface="Times New Roman"/>
              </a:rPr>
              <a:t>}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385571"/>
            <a:ext cx="3683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2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词法分析（续）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0" y="2025395"/>
            <a:ext cx="818959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词法分析依照词法规则，识别出正确的单词</a:t>
            </a:r>
            <a:r>
              <a:rPr sz="2800" spc="-15" dirty="0">
                <a:latin typeface="宋体"/>
                <a:cs typeface="宋体"/>
              </a:rPr>
              <a:t>，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转换 </a:t>
            </a:r>
            <a:r>
              <a:rPr sz="2800" spc="-5" dirty="0">
                <a:latin typeface="宋体"/>
                <a:cs typeface="宋体"/>
              </a:rPr>
              <a:t>成统一规格，备用。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转换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对基本字、运算符、界限符的转换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标识符的转换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常数的转换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转换完成后的格式：（类号、内码）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描述词法规则的有效工具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正规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式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有限自动机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3855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 编译程序的工作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624892"/>
            <a:ext cx="4278630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词法分析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语法分析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语义分析和中间代码生成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9AFF"/>
                </a:solidFill>
                <a:latin typeface="宋体"/>
                <a:cs typeface="宋体"/>
              </a:rPr>
              <a:t>优化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目标代码生成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807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4" dirty="0">
                <a:latin typeface="Arial"/>
                <a:cs typeface="Arial"/>
              </a:rPr>
              <a:t>2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/>
              <a:t>语法分析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23" y="1310948"/>
            <a:ext cx="8233409" cy="43834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任务：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在词法分析的基础上，根据语言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语法规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，  </a:t>
            </a:r>
            <a:r>
              <a:rPr sz="2800" spc="-5" dirty="0">
                <a:latin typeface="宋体"/>
                <a:cs typeface="宋体"/>
              </a:rPr>
              <a:t>把单词符号组成各类的语法单位：短语、子句、 语句、过程、程序。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语法规则：</a:t>
            </a:r>
            <a:endParaRPr sz="2800">
              <a:latin typeface="宋体"/>
              <a:cs typeface="宋体"/>
            </a:endParaRPr>
          </a:p>
          <a:p>
            <a:pPr marL="755650" marR="358775" lvl="1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语言的规则，又称为文法；规定单词如何构成 短语、语句、过程和程序。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语法规则的表示：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  <a:tab pos="1999614" algn="l"/>
              </a:tabLst>
            </a:pPr>
            <a:r>
              <a:rPr sz="2800" spc="-350" dirty="0">
                <a:latin typeface="Arial"/>
                <a:cs typeface="Arial"/>
              </a:rPr>
              <a:t>BNF</a:t>
            </a:r>
            <a:r>
              <a:rPr sz="2800" spc="-350" dirty="0">
                <a:latin typeface="宋体"/>
                <a:cs typeface="宋体"/>
              </a:rPr>
              <a:t>：	</a:t>
            </a:r>
            <a:r>
              <a:rPr sz="2800" spc="45" dirty="0">
                <a:latin typeface="Arial"/>
                <a:cs typeface="Arial"/>
              </a:rPr>
              <a:t>A::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355" dirty="0">
                <a:latin typeface="Arial"/>
                <a:cs typeface="Arial"/>
              </a:rPr>
              <a:t>=B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62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赋值语句的语法规则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0" y="1310948"/>
            <a:ext cx="2284730" cy="3101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45" dirty="0">
                <a:latin typeface="Arial"/>
                <a:cs typeface="Arial"/>
              </a:rPr>
              <a:t>A::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360" dirty="0">
                <a:latin typeface="Arial"/>
                <a:cs typeface="Arial"/>
              </a:rPr>
              <a:t>=V=E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45" dirty="0">
                <a:latin typeface="Arial"/>
                <a:cs typeface="Arial"/>
              </a:rPr>
              <a:t>E::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275" dirty="0">
                <a:latin typeface="Arial"/>
                <a:cs typeface="Arial"/>
              </a:rPr>
              <a:t>=T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345" dirty="0">
                <a:latin typeface="Arial"/>
                <a:cs typeface="Arial"/>
              </a:rPr>
              <a:t>E+T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100" dirty="0">
                <a:latin typeface="Arial"/>
                <a:cs typeface="Arial"/>
              </a:rPr>
              <a:t>T::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275" dirty="0">
                <a:latin typeface="Arial"/>
                <a:cs typeface="Arial"/>
              </a:rPr>
              <a:t>=F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T*F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100" dirty="0">
                <a:latin typeface="Arial"/>
                <a:cs typeface="Arial"/>
              </a:rPr>
              <a:t>F::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355" dirty="0">
                <a:latin typeface="Arial"/>
                <a:cs typeface="Arial"/>
              </a:rPr>
              <a:t>=V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(E)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62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45" dirty="0">
                <a:latin typeface="Arial"/>
                <a:cs typeface="Arial"/>
              </a:rPr>
              <a:t>V::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=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标识符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C::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=</a:t>
            </a:r>
            <a:r>
              <a:rPr sz="2800" dirty="0">
                <a:latin typeface="宋体"/>
                <a:cs typeface="宋体"/>
              </a:rPr>
              <a:t>常数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2BCB49A-B799-004E-BA95-10CAD8D10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先行课程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FC95AA6-27AB-C34B-8F41-F32B169BB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2117288"/>
            <a:ext cx="5900681" cy="1292662"/>
          </a:xfrm>
        </p:spPr>
        <p:txBody>
          <a:bodyPr/>
          <a:lstStyle/>
          <a:p>
            <a:pPr eaLnBrk="1" hangingPunct="1"/>
            <a:r>
              <a:rPr lang="zh-CN" altLang="en-US" dirty="0"/>
              <a:t>程序设计语言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数据结构</a:t>
            </a:r>
            <a:endParaRPr lang="en-US" altLang="zh-CN" dirty="0"/>
          </a:p>
          <a:p>
            <a:pPr eaLnBrk="1" hangingPunct="1"/>
            <a:r>
              <a:rPr lang="zh-CN" altLang="en-US" dirty="0"/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145894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80771"/>
            <a:ext cx="3683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2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4" dirty="0">
                <a:latin typeface="Arial"/>
                <a:cs typeface="Arial"/>
              </a:rPr>
              <a:t>2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语法分析（续）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23" y="1310948"/>
            <a:ext cx="5508625" cy="3101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语法分析的方法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推导</a:t>
            </a:r>
            <a:r>
              <a:rPr sz="2800" spc="-25" dirty="0">
                <a:latin typeface="宋体"/>
                <a:cs typeface="宋体"/>
              </a:rPr>
              <a:t>（</a:t>
            </a:r>
            <a:r>
              <a:rPr sz="2800" spc="-25" dirty="0">
                <a:latin typeface="Arial"/>
                <a:cs typeface="Arial"/>
              </a:rPr>
              <a:t>der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100" dirty="0">
                <a:latin typeface="Arial"/>
                <a:cs typeface="Arial"/>
              </a:rPr>
              <a:t>ve)</a:t>
            </a:r>
            <a:r>
              <a:rPr sz="2800" spc="-5" dirty="0">
                <a:latin typeface="宋体"/>
                <a:cs typeface="宋体"/>
              </a:rPr>
              <a:t>和归</a:t>
            </a:r>
            <a:r>
              <a:rPr sz="2800" spc="225" dirty="0">
                <a:latin typeface="宋体"/>
                <a:cs typeface="宋体"/>
              </a:rPr>
              <a:t>约</a:t>
            </a:r>
            <a:r>
              <a:rPr sz="2800" spc="5" dirty="0">
                <a:latin typeface="Arial"/>
                <a:cs typeface="Arial"/>
              </a:rPr>
              <a:t>(reduce)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推导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最左推导、最右推导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归约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最右归约、最左归约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</a:rPr>
              <a:t>最右推导，最左归约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335" y="2522240"/>
            <a:ext cx="8620125" cy="247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80365" algn="l"/>
                <a:tab pos="381000" algn="l"/>
                <a:tab pos="1620520" algn="l"/>
                <a:tab pos="2196465" algn="l"/>
              </a:tabLst>
            </a:pPr>
            <a:r>
              <a:rPr sz="4200" spc="-502" baseline="5952" dirty="0">
                <a:latin typeface="Arial"/>
                <a:cs typeface="Arial"/>
              </a:rPr>
              <a:t>A</a:t>
            </a:r>
            <a:r>
              <a:rPr sz="4200" spc="-502" baseline="5952" dirty="0">
                <a:latin typeface="Symbol"/>
                <a:cs typeface="Symbol"/>
              </a:rPr>
              <a:t></a:t>
            </a:r>
            <a:r>
              <a:rPr sz="4200" spc="-502" baseline="5952" dirty="0">
                <a:latin typeface="Arial"/>
                <a:cs typeface="Arial"/>
              </a:rPr>
              <a:t>V=E	</a:t>
            </a:r>
            <a:r>
              <a:rPr sz="4200" baseline="5952" dirty="0">
                <a:latin typeface="Symbol"/>
                <a:cs typeface="Symbol"/>
              </a:rPr>
              <a:t></a:t>
            </a:r>
            <a:r>
              <a:rPr sz="4200" baseline="5952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V=E+T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V=E+T*F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V=E+T*C</a:t>
            </a:r>
            <a:r>
              <a:rPr sz="2800" spc="-50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V=E+T*50</a:t>
            </a:r>
            <a:endParaRPr sz="2800" dirty="0">
              <a:latin typeface="黑体"/>
              <a:cs typeface="黑体"/>
            </a:endParaRPr>
          </a:p>
          <a:p>
            <a:pPr marL="419100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V=E+F*50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V=E+V*50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V=E+b*50</a:t>
            </a:r>
            <a:r>
              <a:rPr sz="2800" spc="-20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V=T+b*50</a:t>
            </a:r>
            <a:endParaRPr sz="2800" dirty="0">
              <a:latin typeface="黑体"/>
              <a:cs typeface="黑体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V=F+b*50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V=V+b*50</a:t>
            </a:r>
            <a:r>
              <a:rPr sz="2800" spc="-15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V=a+b*50</a:t>
            </a:r>
            <a:endParaRPr sz="2800" dirty="0">
              <a:latin typeface="黑体"/>
              <a:cs typeface="黑体"/>
            </a:endParaRPr>
          </a:p>
          <a:p>
            <a:pPr marL="38100">
              <a:lnSpc>
                <a:spcPct val="100000"/>
              </a:lnSpc>
              <a:spcBef>
                <a:spcPts val="1710"/>
              </a:spcBef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x=a+b*50</a:t>
            </a:r>
            <a:endParaRPr sz="2800" dirty="0">
              <a:latin typeface="黑体"/>
              <a:cs typeface="黑体"/>
            </a:endParaRPr>
          </a:p>
          <a:p>
            <a:pPr marL="37465">
              <a:lnSpc>
                <a:spcPct val="100000"/>
              </a:lnSpc>
              <a:spcBef>
                <a:spcPts val="805"/>
              </a:spcBef>
              <a:tabLst>
                <a:tab pos="380365" algn="l"/>
                <a:tab pos="381635" algn="l"/>
              </a:tabLst>
            </a:pP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最左推导，最右归约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2447539"/>
            <a:ext cx="8387080" cy="255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1595120" algn="l"/>
                <a:tab pos="2171065" algn="l"/>
              </a:tabLst>
            </a:pPr>
            <a:r>
              <a:rPr sz="4200" spc="-502" baseline="-5952" dirty="0">
                <a:latin typeface="Arial"/>
                <a:cs typeface="Arial"/>
              </a:rPr>
              <a:t>A</a:t>
            </a:r>
            <a:r>
              <a:rPr sz="4200" spc="-502" baseline="-5952" dirty="0">
                <a:latin typeface="Symbol"/>
                <a:cs typeface="Symbol"/>
              </a:rPr>
              <a:t></a:t>
            </a:r>
            <a:r>
              <a:rPr sz="4200" spc="-502" baseline="-5952" dirty="0">
                <a:latin typeface="Arial"/>
                <a:cs typeface="Arial"/>
              </a:rPr>
              <a:t>V=E	</a:t>
            </a:r>
            <a:r>
              <a:rPr sz="4200" baseline="-5952" dirty="0">
                <a:latin typeface="Symbol"/>
                <a:cs typeface="Symbol"/>
              </a:rPr>
              <a:t></a:t>
            </a:r>
            <a:r>
              <a:rPr sz="4200" baseline="-5952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黑体"/>
                <a:cs typeface="黑体"/>
              </a:rPr>
              <a:t>x=E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x=E+T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x=T+T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x=F+T</a:t>
            </a:r>
            <a:r>
              <a:rPr sz="2800" spc="-75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x=V+T</a:t>
            </a:r>
            <a:endParaRPr sz="2800" dirty="0">
              <a:latin typeface="黑体"/>
              <a:cs typeface="黑体"/>
            </a:endParaRPr>
          </a:p>
          <a:p>
            <a:pPr marL="393700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x=a+T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x=a+T*F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x=a+F*F</a:t>
            </a:r>
            <a:r>
              <a:rPr sz="2800" spc="-20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x=a+V*F</a:t>
            </a:r>
            <a:endParaRPr sz="2800" dirty="0">
              <a:latin typeface="黑体"/>
              <a:cs typeface="黑体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x=a+b*F</a:t>
            </a:r>
            <a:r>
              <a:rPr sz="2800" spc="-10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x=a+b*C</a:t>
            </a:r>
            <a:endParaRPr sz="2800" dirty="0">
              <a:latin typeface="黑体"/>
              <a:cs typeface="黑体"/>
            </a:endParaRPr>
          </a:p>
          <a:p>
            <a:pPr marL="355600" indent="-343535">
              <a:lnSpc>
                <a:spcPct val="100000"/>
              </a:lnSpc>
              <a:spcBef>
                <a:spcPts val="230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x=a+b*50</a:t>
            </a:r>
            <a:endParaRPr sz="2800" dirty="0">
              <a:latin typeface="黑体"/>
              <a:cs typeface="黑体"/>
            </a:endParaRPr>
          </a:p>
          <a:p>
            <a:pPr marL="12065">
              <a:lnSpc>
                <a:spcPct val="100000"/>
              </a:lnSpc>
              <a:spcBef>
                <a:spcPts val="805"/>
              </a:spcBef>
              <a:tabLst>
                <a:tab pos="355600" algn="l"/>
                <a:tab pos="356235" algn="l"/>
              </a:tabLst>
            </a:pP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再如：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23" y="1310948"/>
            <a:ext cx="7099934" cy="3016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625" dirty="0">
                <a:latin typeface="Arial"/>
                <a:cs typeface="Arial"/>
              </a:rPr>
              <a:t>C</a:t>
            </a:r>
            <a:r>
              <a:rPr sz="2800" spc="-5" dirty="0">
                <a:latin typeface="宋体"/>
                <a:cs typeface="宋体"/>
              </a:rPr>
              <a:t>语言语</a:t>
            </a:r>
            <a:r>
              <a:rPr sz="2800" dirty="0">
                <a:latin typeface="宋体"/>
                <a:cs typeface="宋体"/>
              </a:rPr>
              <a:t>句</a:t>
            </a:r>
            <a:r>
              <a:rPr sz="2800" spc="-10" dirty="0">
                <a:latin typeface="宋体"/>
                <a:cs typeface="宋体"/>
              </a:rPr>
              <a:t> </a:t>
            </a:r>
            <a:r>
              <a:rPr sz="2800" spc="-5" dirty="0">
                <a:latin typeface="Arial"/>
                <a:cs typeface="Arial"/>
              </a:rPr>
              <a:t>y=c+)d*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(x+b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分析过</a:t>
            </a:r>
            <a:r>
              <a:rPr sz="2800" spc="225" dirty="0">
                <a:latin typeface="宋体"/>
                <a:cs typeface="宋体"/>
              </a:rPr>
              <a:t>程</a:t>
            </a:r>
            <a:r>
              <a:rPr sz="2800" spc="235" dirty="0">
                <a:latin typeface="Arial"/>
                <a:cs typeface="Arial"/>
              </a:rPr>
              <a:t>(</a:t>
            </a:r>
            <a:r>
              <a:rPr sz="2800" spc="-5" dirty="0">
                <a:latin typeface="宋体"/>
                <a:cs typeface="宋体"/>
              </a:rPr>
              <a:t>最右推导）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Times New Roman"/>
              <a:buChar char="•"/>
              <a:tabLst>
                <a:tab pos="354965" algn="l"/>
                <a:tab pos="356235" algn="l"/>
                <a:tab pos="1595120" algn="l"/>
              </a:tabLst>
            </a:pPr>
            <a:r>
              <a:rPr sz="2800" spc="-335" dirty="0">
                <a:latin typeface="Arial"/>
                <a:cs typeface="Arial"/>
              </a:rPr>
              <a:t>A</a:t>
            </a:r>
            <a:r>
              <a:rPr sz="2800" spc="-335" dirty="0">
                <a:latin typeface="Symbol"/>
                <a:cs typeface="Symbol"/>
              </a:rPr>
              <a:t></a:t>
            </a:r>
            <a:r>
              <a:rPr sz="2800" spc="-335" dirty="0">
                <a:latin typeface="Arial"/>
                <a:cs typeface="Arial"/>
              </a:rPr>
              <a:t>V=E	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V=E+T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V=E+F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V=E+V</a:t>
            </a:r>
            <a:r>
              <a:rPr sz="2800" spc="-45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V=E+b</a:t>
            </a:r>
            <a:endParaRPr sz="2800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V=T+b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V=T*F+b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V=T*V+b</a:t>
            </a:r>
            <a:r>
              <a:rPr sz="2800" spc="-40" dirty="0">
                <a:latin typeface="黑体"/>
                <a:cs typeface="黑体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黑体"/>
                <a:cs typeface="黑体"/>
              </a:rPr>
              <a:t>V=T*x+b</a:t>
            </a:r>
            <a:endParaRPr sz="2800">
              <a:latin typeface="黑体"/>
              <a:cs typeface="黑体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无法得到该语句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故，</a:t>
            </a:r>
            <a:r>
              <a:rPr sz="2800" dirty="0">
                <a:latin typeface="宋体"/>
                <a:cs typeface="宋体"/>
              </a:rPr>
              <a:t>该</a:t>
            </a:r>
            <a:r>
              <a:rPr sz="2800" spc="-630" dirty="0">
                <a:latin typeface="Arial"/>
                <a:cs typeface="Arial"/>
              </a:rPr>
              <a:t>C</a:t>
            </a:r>
            <a:r>
              <a:rPr sz="2800" spc="-5" dirty="0">
                <a:latin typeface="宋体"/>
                <a:cs typeface="宋体"/>
              </a:rPr>
              <a:t>语言语句的语法是错误的。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语法分析的方法（续）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735" y="1822252"/>
            <a:ext cx="7122159" cy="13157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语法分析过程也可以用一棵倒着的树来表示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ts val="296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这棵树叫做语法树</a:t>
            </a:r>
            <a:endParaRPr sz="2800">
              <a:latin typeface="宋体"/>
              <a:cs typeface="宋体"/>
            </a:endParaRPr>
          </a:p>
          <a:p>
            <a:pPr marR="1395095" algn="r">
              <a:lnSpc>
                <a:spcPts val="2480"/>
              </a:lnSpc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3735" y="3279647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010" algn="l"/>
              </a:tabLst>
            </a:pPr>
            <a:r>
              <a:rPr sz="2400" spc="-5" dirty="0">
                <a:latin typeface="Times New Roman"/>
                <a:cs typeface="Times New Roman"/>
              </a:rPr>
              <a:t>V	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4557" y="4346447"/>
            <a:ext cx="2120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6156" y="4346447"/>
            <a:ext cx="14497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1189355" algn="l"/>
              </a:tabLst>
            </a:pPr>
            <a:r>
              <a:rPr sz="2400" dirty="0">
                <a:latin typeface="Times New Roman"/>
                <a:cs typeface="Times New Roman"/>
              </a:rPr>
              <a:t>T	*	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920"/>
              </a:spcBef>
              <a:tabLst>
                <a:tab pos="1232535" algn="l"/>
              </a:tabLst>
            </a:pPr>
            <a:r>
              <a:rPr sz="2400" spc="-5" dirty="0">
                <a:latin typeface="Times New Roman"/>
                <a:cs typeface="Times New Roman"/>
              </a:rPr>
              <a:t>F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2735" y="38130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704" y="3112008"/>
            <a:ext cx="154813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239395" algn="ctr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20"/>
              </a:spcBef>
              <a:tabLst>
                <a:tab pos="655955" algn="l"/>
                <a:tab pos="1360805" algn="l"/>
              </a:tabLst>
            </a:pPr>
            <a:r>
              <a:rPr sz="2400" dirty="0">
                <a:latin typeface="Times New Roman"/>
                <a:cs typeface="Times New Roman"/>
              </a:rPr>
              <a:t>E	+	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4557" y="5398008"/>
            <a:ext cx="245745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0601" y="5398008"/>
            <a:ext cx="245745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1724" y="5565647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16461" y="3028695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787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8448" y="3104895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7048" y="3104895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6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9261" y="35620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59448" y="35620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2848" y="36382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5248" y="35620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3648" y="40954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5248" y="4171696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7448" y="47050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4448" y="47050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1448" y="47050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7448" y="53146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3648" y="59242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1448" y="53146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97648" y="59242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40648" y="53146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4848" y="4095496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304800"/>
                </a:lnTo>
              </a:path>
              <a:path w="533400" h="304800">
                <a:moveTo>
                  <a:pt x="0" y="76200"/>
                </a:moveTo>
                <a:lnTo>
                  <a:pt x="762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7935" y="4270247"/>
            <a:ext cx="290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Eg:x=a+b*50</a:t>
            </a:r>
            <a:r>
              <a:rPr sz="2400" dirty="0">
                <a:latin typeface="宋体"/>
                <a:cs typeface="宋体"/>
              </a:rPr>
              <a:t>的语法树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431291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语法分析的方法（续）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735" y="1091945"/>
            <a:ext cx="4457700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再</a:t>
            </a:r>
            <a:r>
              <a:rPr sz="2800" spc="-10" dirty="0">
                <a:latin typeface="宋体"/>
                <a:cs typeface="宋体"/>
              </a:rPr>
              <a:t>如</a:t>
            </a:r>
            <a:r>
              <a:rPr sz="2800" spc="-5" dirty="0">
                <a:latin typeface="Arial"/>
                <a:cs typeface="Arial"/>
              </a:rPr>
              <a:t>y=c+)d*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(x+b</a:t>
            </a:r>
            <a:r>
              <a:rPr sz="2800" spc="-5" dirty="0">
                <a:latin typeface="宋体"/>
                <a:cs typeface="宋体"/>
              </a:rPr>
              <a:t>的语法树</a:t>
            </a:r>
            <a:endParaRPr sz="2800">
              <a:latin typeface="宋体"/>
              <a:cs typeface="宋体"/>
            </a:endParaRPr>
          </a:p>
          <a:p>
            <a:pPr marR="1244600" algn="r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557" y="49560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135" y="2060447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010" algn="l"/>
              </a:tabLst>
            </a:pPr>
            <a:r>
              <a:rPr sz="2400" spc="-5" dirty="0">
                <a:latin typeface="Times New Roman"/>
                <a:cs typeface="Times New Roman"/>
              </a:rPr>
              <a:t>V	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8329" y="320344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659" y="37368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057" y="1892807"/>
            <a:ext cx="1605915" cy="17018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65405" algn="ctr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320"/>
              </a:spcBef>
              <a:tabLst>
                <a:tab pos="701675" algn="l"/>
                <a:tab pos="1406525" algn="l"/>
              </a:tabLst>
            </a:pPr>
            <a:r>
              <a:rPr sz="2400" dirty="0">
                <a:latin typeface="Times New Roman"/>
                <a:cs typeface="Times New Roman"/>
              </a:rPr>
              <a:t>E	+	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9957" y="3736847"/>
            <a:ext cx="16173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955" algn="l"/>
                <a:tab pos="1341755" algn="l"/>
              </a:tabLst>
            </a:pPr>
            <a:r>
              <a:rPr sz="2400" dirty="0">
                <a:latin typeface="Times New Roman"/>
                <a:cs typeface="Times New Roman"/>
              </a:rPr>
              <a:t>T	*	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1371" y="43464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1861" y="1809495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3861" y="1885695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2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2461" y="1885695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6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4861" y="23428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8261" y="241909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0661" y="234289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6261" y="287629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0261" y="2876295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87" y="3048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2861" y="34858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9848" y="34858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4461" y="40954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4461" y="47050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6048" y="40954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2461" y="3409696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76200"/>
                </a:moveTo>
                <a:lnTo>
                  <a:pt x="76200" y="381000"/>
                </a:lnTo>
              </a:path>
              <a:path w="685800" h="457200">
                <a:moveTo>
                  <a:pt x="76200" y="0"/>
                </a:moveTo>
                <a:lnTo>
                  <a:pt x="6858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43935" y="3744467"/>
            <a:ext cx="246380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注：语法分析对 说明语句的处理 主要是填符号表， 对一般语句的处 理是构造语法树。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25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3855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 编译程序的工作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624892"/>
            <a:ext cx="4278630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词法分析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语法分析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语义分析和中间代码生成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9AFF"/>
                </a:solidFill>
                <a:latin typeface="宋体"/>
                <a:cs typeface="宋体"/>
              </a:rPr>
              <a:t>优化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目标代码生成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431291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3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中间代码生成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0" y="1385624"/>
            <a:ext cx="8557895" cy="44691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任务</a:t>
            </a:r>
            <a:endParaRPr sz="2800">
              <a:latin typeface="宋体"/>
              <a:cs typeface="宋体"/>
            </a:endParaRPr>
          </a:p>
          <a:p>
            <a:pPr marL="355600" marR="5080" indent="3676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对语法分析识别出的各类语法范畴，分析其含义， 进行和初步翻译，产生介于源代码和目标代码之间 的一种代码。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分为两阶段工作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对每种语法范畴进行静态语义检查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若语义正确，就进行中间代码的翻译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中间代码形式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四元式、三元式、逆波兰式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中间代码生成（续）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488948"/>
            <a:ext cx="4989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spc="-105" dirty="0">
                <a:latin typeface="Arial"/>
                <a:cs typeface="Arial"/>
              </a:rPr>
              <a:t>x=a+b*50</a:t>
            </a:r>
            <a:r>
              <a:rPr sz="2800" spc="-5" dirty="0">
                <a:latin typeface="宋体"/>
                <a:cs typeface="宋体"/>
              </a:rPr>
              <a:t>变成中间代码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2942" y="2862198"/>
          <a:ext cx="6400799" cy="2638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序号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算符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左操作数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右操作数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结果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将整常数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转换为实常数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3855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 编译程序的工作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624892"/>
            <a:ext cx="4278630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词法分析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语法分析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语义分析和中间代码生成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优化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目标代码生成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B220543-F96D-844E-852A-C402F8C02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554" y="402565"/>
            <a:ext cx="7715012" cy="608754"/>
          </a:xfrm>
        </p:spPr>
        <p:txBody>
          <a:bodyPr/>
          <a:lstStyle/>
          <a:p>
            <a:pPr eaLnBrk="1" hangingPunct="1"/>
            <a:r>
              <a:rPr lang="en-US" altLang="zh-CN" sz="3978"/>
              <a:t>《</a:t>
            </a:r>
            <a:r>
              <a:rPr lang="zh-CN" altLang="en-US" sz="3978"/>
              <a:t>编译原理</a:t>
            </a:r>
            <a:r>
              <a:rPr lang="en-US" altLang="zh-CN" sz="3978"/>
              <a:t>》</a:t>
            </a:r>
            <a:r>
              <a:rPr lang="zh-CN" altLang="en-US" sz="3978"/>
              <a:t>课程信息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51A287D-B3FF-CD4F-BD56-57B640D62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411" y="1476067"/>
            <a:ext cx="8449098" cy="4260703"/>
          </a:xfrm>
        </p:spPr>
        <p:txBody>
          <a:bodyPr/>
          <a:lstStyle/>
          <a:p>
            <a:pPr>
              <a:defRPr/>
            </a:pPr>
            <a:r>
              <a:rPr lang="zh-CN" altLang="en-US" sz="2784" b="1" dirty="0"/>
              <a:t>教学目的与要求：</a:t>
            </a:r>
          </a:p>
          <a:p>
            <a:pPr eaLnBrk="1" hangingPunct="1">
              <a:buFont typeface="Monotype Sorts" charset="0"/>
              <a:buChar char="n"/>
              <a:defRPr/>
            </a:pPr>
            <a:r>
              <a:rPr lang="en-US" altLang="zh-CN" sz="2784" dirty="0"/>
              <a:t> </a:t>
            </a:r>
            <a:r>
              <a:rPr lang="zh-CN" altLang="zh-CN" sz="2784" dirty="0"/>
              <a:t>通过对本课程的学习，使学生基本掌握编译程序的逻辑结构和构造原理</a:t>
            </a:r>
            <a:endParaRPr lang="en-US" altLang="zh-CN" sz="2784" dirty="0"/>
          </a:p>
          <a:p>
            <a:pPr eaLnBrk="1" hangingPunct="1">
              <a:buFont typeface="Monotype Sorts" charset="0"/>
              <a:buChar char="n"/>
              <a:defRPr/>
            </a:pPr>
            <a:r>
              <a:rPr lang="zh-CN" altLang="zh-CN" sz="2784" dirty="0"/>
              <a:t>对计算机语言的形式定义、高级语言到低级语言的转换有一个清晰的认识</a:t>
            </a:r>
            <a:endParaRPr lang="en-US" altLang="zh-CN" sz="2784" dirty="0"/>
          </a:p>
          <a:p>
            <a:pPr eaLnBrk="1" hangingPunct="1">
              <a:buFont typeface="Monotype Sorts" charset="0"/>
              <a:buChar char="n"/>
              <a:defRPr/>
            </a:pPr>
            <a:r>
              <a:rPr lang="zh-CN" altLang="zh-CN" sz="2784" dirty="0"/>
              <a:t>具有设计、实现、分析和维护编译系统软件的初步能力</a:t>
            </a:r>
            <a:endParaRPr lang="en-US" altLang="zh-CN" sz="2784" dirty="0"/>
          </a:p>
          <a:p>
            <a:pPr eaLnBrk="1" hangingPunct="1">
              <a:buFont typeface="Monotype Sorts" charset="0"/>
              <a:buChar char="n"/>
              <a:defRPr/>
            </a:pPr>
            <a:r>
              <a:rPr lang="zh-CN" altLang="zh-CN" sz="2784" dirty="0"/>
              <a:t>学会形式化描述问题以及正确地使用形式化方法来处理问题。</a:t>
            </a:r>
          </a:p>
          <a:p>
            <a:pPr eaLnBrk="1" hangingPunct="1">
              <a:buFont typeface="Monotype Sorts" charset="0"/>
              <a:buNone/>
              <a:defRPr/>
            </a:pPr>
            <a:endParaRPr lang="zh-CN" altLang="en-US" sz="2784" dirty="0"/>
          </a:p>
        </p:txBody>
      </p:sp>
    </p:spTree>
    <p:extLst>
      <p:ext uri="{BB962C8B-B14F-4D97-AF65-F5344CB8AC3E}">
        <p14:creationId xmlns:p14="http://schemas.microsoft.com/office/powerpoint/2010/main" val="2605025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659891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4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优化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735" y="1539548"/>
            <a:ext cx="7490459" cy="34429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任务</a:t>
            </a:r>
            <a:endParaRPr sz="2800">
              <a:latin typeface="宋体"/>
              <a:cs typeface="宋体"/>
            </a:endParaRPr>
          </a:p>
          <a:p>
            <a:pPr marL="354965" marR="5080" indent="3676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对前面产生的中间代码进行加工变换，以期 在最后阶段能产生更为高效的目标代码。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原则：等价变换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主要方面</a:t>
            </a:r>
            <a:endParaRPr sz="2800">
              <a:latin typeface="宋体"/>
              <a:cs typeface="宋体"/>
            </a:endParaRPr>
          </a:p>
          <a:p>
            <a:pPr marL="354965" marR="5080" indent="3676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公共子表达式的提取、合并已知量、删除无 用语句、循环优化等。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507491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优化（续）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333049"/>
            <a:ext cx="5700395" cy="15201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例如将下面的语句转换成中间代码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(k=1;k&lt;=100;k++)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{m=i+10*k;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35" y="2827313"/>
            <a:ext cx="202120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0700" indent="-521334">
              <a:lnSpc>
                <a:spcPct val="100000"/>
              </a:lnSpc>
              <a:spcBef>
                <a:spcPts val="775"/>
              </a:spcBef>
              <a:buChar char="•"/>
              <a:tabLst>
                <a:tab pos="520700" algn="l"/>
                <a:tab pos="521334" algn="l"/>
              </a:tabLst>
            </a:pPr>
            <a:r>
              <a:rPr sz="2800" spc="-5" dirty="0">
                <a:latin typeface="Times New Roman"/>
                <a:cs typeface="Times New Roman"/>
              </a:rPr>
              <a:t>n=j+10*k;</a:t>
            </a:r>
            <a:endParaRPr sz="2800">
              <a:latin typeface="Times New Roman"/>
              <a:cs typeface="Times New Roman"/>
            </a:endParaRPr>
          </a:p>
          <a:p>
            <a:pPr marL="3422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42265" algn="l"/>
                <a:tab pos="342900" algn="l"/>
              </a:tabLst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2733" y="3203414"/>
            <a:ext cx="296608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K=1;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35000" algn="l"/>
                <a:tab pos="1050290" algn="l"/>
                <a:tab pos="2340610" algn="l"/>
              </a:tabLst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0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5" dirty="0">
                <a:latin typeface="Times New Roman"/>
                <a:cs typeface="Times New Roman"/>
              </a:rPr>
              <a:t>k&lt;=10</a:t>
            </a:r>
            <a:r>
              <a:rPr sz="2800" dirty="0">
                <a:latin typeface="Times New Roman"/>
                <a:cs typeface="Times New Roman"/>
              </a:rPr>
              <a:t>0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812800" marR="565150" indent="-17780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{m=i+10*k;  n=j+10*k;  </a:t>
            </a:r>
            <a:r>
              <a:rPr sz="2800" spc="-10" dirty="0">
                <a:latin typeface="Times New Roman"/>
                <a:cs typeface="Times New Roman"/>
              </a:rPr>
              <a:t>k++;</a:t>
            </a:r>
            <a:endParaRPr sz="2800">
              <a:latin typeface="Times New Roman"/>
              <a:cs typeface="Times New Roman"/>
            </a:endParaRPr>
          </a:p>
          <a:p>
            <a:pPr marL="81280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goto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10;}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6742" y="993775"/>
          <a:ext cx="5715000" cy="5175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序号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ARG1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ARG2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＝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(2)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j&lt;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(9)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(3)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(4)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(5)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(6)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(7)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(8)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(2)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(9)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3923" y="2365248"/>
            <a:ext cx="2405380" cy="301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243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K=1;</a:t>
            </a:r>
            <a:endParaRPr sz="2800">
              <a:latin typeface="Times New Roman"/>
              <a:cs typeface="Times New Roman"/>
            </a:endParaRPr>
          </a:p>
          <a:p>
            <a:pPr marR="309880" algn="ctr">
              <a:lnSpc>
                <a:spcPct val="100000"/>
              </a:lnSpc>
              <a:tabLst>
                <a:tab pos="622935" algn="l"/>
              </a:tabLst>
            </a:pPr>
            <a:r>
              <a:rPr sz="2800" spc="-5" dirty="0">
                <a:latin typeface="Times New Roman"/>
                <a:cs typeface="Times New Roman"/>
              </a:rPr>
              <a:t>10	If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k&lt;=100</a:t>
            </a:r>
            <a:endParaRPr sz="2800">
              <a:latin typeface="Times New Roman"/>
              <a:cs typeface="Times New Roman"/>
            </a:endParaRPr>
          </a:p>
          <a:p>
            <a:pPr marR="1761489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812800" marR="5080" indent="-17780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{m=i+10*k;  n=j+10*k;  </a:t>
            </a:r>
            <a:r>
              <a:rPr sz="2800" spc="-10" dirty="0">
                <a:latin typeface="Times New Roman"/>
                <a:cs typeface="Times New Roman"/>
              </a:rPr>
              <a:t>k++;</a:t>
            </a:r>
            <a:endParaRPr sz="2800">
              <a:latin typeface="Times New Roman"/>
              <a:cs typeface="Times New Roman"/>
            </a:endParaRPr>
          </a:p>
          <a:p>
            <a:pPr marL="81280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goto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10;}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4342" y="499998"/>
          <a:ext cx="6725285" cy="5175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marL="129539" marR="120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序号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ARG1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ARG2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＝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J&lt;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(9)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(4)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33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385571"/>
            <a:ext cx="3454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2</a:t>
            </a:r>
            <a:r>
              <a:rPr dirty="0"/>
              <a:t>编译程序概述 编译程序的工作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624892"/>
            <a:ext cx="4278630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词法分析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语法分析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9AFF"/>
                </a:solidFill>
                <a:latin typeface="宋体"/>
                <a:cs typeface="宋体"/>
              </a:rPr>
              <a:t>语义分析和中间代码生成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9AFF"/>
                </a:solidFill>
                <a:latin typeface="宋体"/>
                <a:cs typeface="宋体"/>
              </a:rPr>
              <a:t>优化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目标代码生成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431291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5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目标代码生成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082348"/>
            <a:ext cx="8380095" cy="48101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任务</a:t>
            </a:r>
            <a:endParaRPr sz="2800">
              <a:latin typeface="宋体"/>
              <a:cs typeface="宋体"/>
            </a:endParaRPr>
          </a:p>
          <a:p>
            <a:pPr marL="354965" marR="5080" indent="1898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把经过优化的中间代码转化成特定机器上的低级语 言代码。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目标代码的形式</a:t>
            </a:r>
            <a:endParaRPr sz="2800">
              <a:latin typeface="宋体"/>
              <a:cs typeface="宋体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绝对指令代</a:t>
            </a:r>
            <a:r>
              <a:rPr sz="2800" spc="300" dirty="0">
                <a:latin typeface="宋体"/>
                <a:cs typeface="宋体"/>
              </a:rPr>
              <a:t>码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可立即执行的目标代码。</a:t>
            </a:r>
            <a:endParaRPr sz="2800">
              <a:latin typeface="宋体"/>
              <a:cs typeface="宋体"/>
            </a:endParaRPr>
          </a:p>
          <a:p>
            <a:pPr marL="755650" marR="151130" lvl="1" indent="-285750" algn="just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汇编指令代码：汇编语言程序，需要通过汇编程 序汇编后才能运行。</a:t>
            </a:r>
            <a:endParaRPr sz="2800">
              <a:latin typeface="宋体"/>
              <a:cs typeface="宋体"/>
            </a:endParaRPr>
          </a:p>
          <a:p>
            <a:pPr marL="755650" marR="151130" lvl="1" indent="-285750" algn="just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可重定位指令代码：先将各目标模块连接起来， 确定变量、常数在主存中的位置，装入主存后才 能成为可以运行的绝对指令代码。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431291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编译程序的工作</a:t>
            </a:r>
          </a:p>
        </p:txBody>
      </p:sp>
      <p:sp>
        <p:nvSpPr>
          <p:cNvPr id="3" name="object 3"/>
          <p:cNvSpPr/>
          <p:nvPr/>
        </p:nvSpPr>
        <p:spPr>
          <a:xfrm>
            <a:off x="3492639" y="1809495"/>
            <a:ext cx="1600200" cy="467359"/>
          </a:xfrm>
          <a:custGeom>
            <a:avLst/>
            <a:gdLst/>
            <a:ahLst/>
            <a:cxnLst/>
            <a:rect l="l" t="t" r="r" b="b"/>
            <a:pathLst>
              <a:path w="1600200" h="467360">
                <a:moveTo>
                  <a:pt x="0" y="0"/>
                </a:moveTo>
                <a:lnTo>
                  <a:pt x="0" y="467106"/>
                </a:lnTo>
                <a:lnTo>
                  <a:pt x="1600200" y="467106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6707" y="185699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表格管理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893" y="2927350"/>
            <a:ext cx="2616200" cy="1955800"/>
          </a:xfrm>
          <a:custGeom>
            <a:avLst/>
            <a:gdLst/>
            <a:ahLst/>
            <a:cxnLst/>
            <a:rect l="l" t="t" r="r" b="b"/>
            <a:pathLst>
              <a:path w="2616200" h="1955800">
                <a:moveTo>
                  <a:pt x="0" y="0"/>
                </a:moveTo>
                <a:lnTo>
                  <a:pt x="0" y="1930146"/>
                </a:lnTo>
                <a:lnTo>
                  <a:pt x="558546" y="1930146"/>
                </a:lnTo>
                <a:lnTo>
                  <a:pt x="558546" y="0"/>
                </a:lnTo>
                <a:lnTo>
                  <a:pt x="0" y="0"/>
                </a:lnTo>
                <a:close/>
              </a:path>
              <a:path w="2616200" h="1955800">
                <a:moveTo>
                  <a:pt x="2057399" y="25145"/>
                </a:moveTo>
                <a:lnTo>
                  <a:pt x="2057399" y="1955291"/>
                </a:lnTo>
                <a:lnTo>
                  <a:pt x="2615945" y="1955291"/>
                </a:lnTo>
                <a:lnTo>
                  <a:pt x="2615945" y="25145"/>
                </a:lnTo>
                <a:lnTo>
                  <a:pt x="2057399" y="2514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3390" y="2961180"/>
            <a:ext cx="330200" cy="1854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中</a:t>
            </a:r>
            <a:r>
              <a:rPr sz="2400" spc="-5" dirty="0">
                <a:latin typeface="宋体"/>
                <a:cs typeface="宋体"/>
              </a:rPr>
              <a:t>间代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spc="-5" dirty="0">
                <a:latin typeface="宋体"/>
                <a:cs typeface="宋体"/>
              </a:rPr>
              <a:t>生</a:t>
            </a:r>
            <a:r>
              <a:rPr sz="2400" dirty="0">
                <a:latin typeface="宋体"/>
                <a:cs typeface="宋体"/>
              </a:rPr>
              <a:t>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7639" y="3613150"/>
            <a:ext cx="558800" cy="711200"/>
          </a:xfrm>
          <a:custGeom>
            <a:avLst/>
            <a:gdLst/>
            <a:ahLst/>
            <a:cxnLst/>
            <a:rect l="l" t="t" r="r" b="b"/>
            <a:pathLst>
              <a:path w="558800" h="711200">
                <a:moveTo>
                  <a:pt x="0" y="0"/>
                </a:moveTo>
                <a:lnTo>
                  <a:pt x="0" y="710946"/>
                </a:lnTo>
                <a:lnTo>
                  <a:pt x="558545" y="710946"/>
                </a:lnTo>
                <a:lnTo>
                  <a:pt x="558545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9899" y="3647074"/>
            <a:ext cx="330200" cy="6356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优化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1552" y="2986897"/>
            <a:ext cx="330200" cy="18548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目标</a:t>
            </a:r>
            <a:r>
              <a:rPr sz="2400" spc="-5" dirty="0">
                <a:latin typeface="宋体"/>
                <a:cs typeface="宋体"/>
              </a:rPr>
              <a:t>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spc="-5" dirty="0">
                <a:latin typeface="宋体"/>
                <a:cs typeface="宋体"/>
              </a:rPr>
              <a:t>生</a:t>
            </a:r>
            <a:r>
              <a:rPr sz="2400" dirty="0">
                <a:latin typeface="宋体"/>
                <a:cs typeface="宋体"/>
              </a:rPr>
              <a:t>成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21077" y="3074987"/>
            <a:ext cx="1558925" cy="1635125"/>
            <a:chOff x="2421077" y="3074987"/>
            <a:chExt cx="1558925" cy="1635125"/>
          </a:xfrm>
        </p:grpSpPr>
        <p:sp>
          <p:nvSpPr>
            <p:cNvPr id="11" name="object 11"/>
            <p:cNvSpPr/>
            <p:nvPr/>
          </p:nvSpPr>
          <p:spPr>
            <a:xfrm>
              <a:off x="2425839" y="3079750"/>
              <a:ext cx="558800" cy="1625600"/>
            </a:xfrm>
            <a:custGeom>
              <a:avLst/>
              <a:gdLst/>
              <a:ahLst/>
              <a:cxnLst/>
              <a:rect l="l" t="t" r="r" b="b"/>
              <a:pathLst>
                <a:path w="558800" h="1625600">
                  <a:moveTo>
                    <a:pt x="0" y="0"/>
                  </a:moveTo>
                  <a:lnTo>
                    <a:pt x="0" y="1625346"/>
                  </a:lnTo>
                  <a:lnTo>
                    <a:pt x="558545" y="1625346"/>
                  </a:lnTo>
                  <a:lnTo>
                    <a:pt x="558545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6439" y="3079750"/>
              <a:ext cx="558800" cy="1625600"/>
            </a:xfrm>
            <a:custGeom>
              <a:avLst/>
              <a:gdLst/>
              <a:ahLst/>
              <a:cxnLst/>
              <a:rect l="l" t="t" r="r" b="b"/>
              <a:pathLst>
                <a:path w="558800" h="1625600">
                  <a:moveTo>
                    <a:pt x="558545" y="0"/>
                  </a:moveTo>
                  <a:lnTo>
                    <a:pt x="0" y="0"/>
                  </a:lnTo>
                  <a:lnTo>
                    <a:pt x="0" y="1625346"/>
                  </a:lnTo>
                  <a:lnTo>
                    <a:pt x="558545" y="1625346"/>
                  </a:lnTo>
                  <a:lnTo>
                    <a:pt x="55854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8098" y="3113291"/>
            <a:ext cx="330200" cy="15500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语法分</a:t>
            </a:r>
            <a:r>
              <a:rPr sz="2400" spc="-5" dirty="0">
                <a:latin typeface="宋体"/>
                <a:cs typeface="宋体"/>
              </a:rPr>
              <a:t>析</a:t>
            </a:r>
            <a:r>
              <a:rPr sz="2400" dirty="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699" y="3113291"/>
            <a:ext cx="330200" cy="15500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语义分</a:t>
            </a:r>
            <a:r>
              <a:rPr sz="2400" spc="-5" dirty="0">
                <a:latin typeface="宋体"/>
                <a:cs typeface="宋体"/>
              </a:rPr>
              <a:t>析</a:t>
            </a:r>
            <a:r>
              <a:rPr sz="2400" dirty="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039" y="3079750"/>
            <a:ext cx="558800" cy="162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eaVert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词法分</a:t>
            </a:r>
            <a:r>
              <a:rPr sz="2400" spc="-5" dirty="0">
                <a:latin typeface="宋体"/>
                <a:cs typeface="宋体"/>
              </a:rPr>
              <a:t>析</a:t>
            </a:r>
            <a:r>
              <a:rPr sz="2400" dirty="0">
                <a:latin typeface="宋体"/>
                <a:cs typeface="宋体"/>
              </a:rPr>
              <a:t>器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4639" y="3893565"/>
            <a:ext cx="914400" cy="100330"/>
            <a:chOff x="444639" y="3893565"/>
            <a:chExt cx="914400" cy="100330"/>
          </a:xfrm>
        </p:grpSpPr>
        <p:sp>
          <p:nvSpPr>
            <p:cNvPr id="17" name="object 17"/>
            <p:cNvSpPr/>
            <p:nvPr/>
          </p:nvSpPr>
          <p:spPr>
            <a:xfrm>
              <a:off x="444639" y="3943095"/>
              <a:ext cx="816610" cy="0"/>
            </a:xfrm>
            <a:custGeom>
              <a:avLst/>
              <a:gdLst/>
              <a:ahLst/>
              <a:cxnLst/>
              <a:rect l="l" t="t" r="r" b="b"/>
              <a:pathLst>
                <a:path w="816610">
                  <a:moveTo>
                    <a:pt x="0" y="0"/>
                  </a:moveTo>
                  <a:lnTo>
                    <a:pt x="8161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9217" y="38935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1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1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583067" y="2262123"/>
            <a:ext cx="6329680" cy="3286125"/>
            <a:chOff x="1583067" y="2262123"/>
            <a:chExt cx="6329680" cy="3286125"/>
          </a:xfrm>
        </p:grpSpPr>
        <p:sp>
          <p:nvSpPr>
            <p:cNvPr id="20" name="object 20"/>
            <p:cNvSpPr/>
            <p:nvPr/>
          </p:nvSpPr>
          <p:spPr>
            <a:xfrm>
              <a:off x="1587639" y="2266695"/>
              <a:ext cx="6226810" cy="1676400"/>
            </a:xfrm>
            <a:custGeom>
              <a:avLst/>
              <a:gdLst/>
              <a:ahLst/>
              <a:cxnLst/>
              <a:rect l="l" t="t" r="r" b="b"/>
              <a:pathLst>
                <a:path w="6226809" h="1676400">
                  <a:moveTo>
                    <a:pt x="381000" y="1676400"/>
                  </a:moveTo>
                  <a:lnTo>
                    <a:pt x="838200" y="1676400"/>
                  </a:lnTo>
                </a:path>
                <a:path w="6226809" h="1676400">
                  <a:moveTo>
                    <a:pt x="1371600" y="1676400"/>
                  </a:moveTo>
                  <a:lnTo>
                    <a:pt x="1828800" y="1676400"/>
                  </a:lnTo>
                </a:path>
                <a:path w="6226809" h="1676400">
                  <a:moveTo>
                    <a:pt x="2362200" y="1676400"/>
                  </a:moveTo>
                  <a:lnTo>
                    <a:pt x="2819400" y="1676400"/>
                  </a:lnTo>
                </a:path>
                <a:path w="6226809" h="1676400">
                  <a:moveTo>
                    <a:pt x="3352800" y="1676400"/>
                  </a:moveTo>
                  <a:lnTo>
                    <a:pt x="3810000" y="1676400"/>
                  </a:lnTo>
                </a:path>
                <a:path w="6226809" h="1676400">
                  <a:moveTo>
                    <a:pt x="4343387" y="1676400"/>
                  </a:moveTo>
                  <a:lnTo>
                    <a:pt x="4800587" y="1676400"/>
                  </a:lnTo>
                </a:path>
                <a:path w="6226809" h="1676400">
                  <a:moveTo>
                    <a:pt x="0" y="762000"/>
                  </a:moveTo>
                  <a:lnTo>
                    <a:pt x="1905000" y="0"/>
                  </a:lnTo>
                </a:path>
                <a:path w="6226809" h="1676400">
                  <a:moveTo>
                    <a:pt x="1066800" y="762000"/>
                  </a:moveTo>
                  <a:lnTo>
                    <a:pt x="2209800" y="0"/>
                  </a:lnTo>
                </a:path>
                <a:path w="6226809" h="1676400">
                  <a:moveTo>
                    <a:pt x="2438400" y="0"/>
                  </a:moveTo>
                  <a:lnTo>
                    <a:pt x="2133600" y="762000"/>
                  </a:lnTo>
                </a:path>
                <a:path w="6226809" h="1676400">
                  <a:moveTo>
                    <a:pt x="2743200" y="0"/>
                  </a:moveTo>
                  <a:lnTo>
                    <a:pt x="3048000" y="685800"/>
                  </a:lnTo>
                </a:path>
                <a:path w="6226809" h="1676400">
                  <a:moveTo>
                    <a:pt x="3048000" y="0"/>
                  </a:moveTo>
                  <a:lnTo>
                    <a:pt x="4038587" y="1371600"/>
                  </a:lnTo>
                </a:path>
                <a:path w="6226809" h="1676400">
                  <a:moveTo>
                    <a:pt x="5410187" y="1676400"/>
                  </a:moveTo>
                  <a:lnTo>
                    <a:pt x="6226301" y="1676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2417" y="38935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63839" y="2266695"/>
              <a:ext cx="4876800" cy="3276600"/>
            </a:xfrm>
            <a:custGeom>
              <a:avLst/>
              <a:gdLst/>
              <a:ahLst/>
              <a:cxnLst/>
              <a:rect l="l" t="t" r="r" b="b"/>
              <a:pathLst>
                <a:path w="4876800" h="3276600">
                  <a:moveTo>
                    <a:pt x="3276600" y="0"/>
                  </a:moveTo>
                  <a:lnTo>
                    <a:pt x="4800587" y="685800"/>
                  </a:lnTo>
                </a:path>
                <a:path w="4876800" h="3276600">
                  <a:moveTo>
                    <a:pt x="0" y="2438400"/>
                  </a:moveTo>
                  <a:lnTo>
                    <a:pt x="1828800" y="3276600"/>
                  </a:lnTo>
                </a:path>
                <a:path w="4876800" h="3276600">
                  <a:moveTo>
                    <a:pt x="1143000" y="2438400"/>
                  </a:moveTo>
                  <a:lnTo>
                    <a:pt x="1981200" y="3276600"/>
                  </a:lnTo>
                </a:path>
                <a:path w="4876800" h="3276600">
                  <a:moveTo>
                    <a:pt x="2057400" y="2438400"/>
                  </a:moveTo>
                  <a:lnTo>
                    <a:pt x="2286000" y="3276600"/>
                  </a:lnTo>
                </a:path>
                <a:path w="4876800" h="3276600">
                  <a:moveTo>
                    <a:pt x="2895600" y="2590800"/>
                  </a:moveTo>
                  <a:lnTo>
                    <a:pt x="2590800" y="3276600"/>
                  </a:lnTo>
                </a:path>
                <a:path w="4876800" h="3276600">
                  <a:moveTo>
                    <a:pt x="4114787" y="2057400"/>
                  </a:moveTo>
                  <a:lnTo>
                    <a:pt x="2895600" y="3276600"/>
                  </a:lnTo>
                </a:path>
                <a:path w="4876800" h="3276600">
                  <a:moveTo>
                    <a:pt x="4876787" y="2590800"/>
                  </a:moveTo>
                  <a:lnTo>
                    <a:pt x="3200400" y="3276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1735" y="347319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源程序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5332" y="345262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目标代码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2639" y="5543296"/>
            <a:ext cx="1600200" cy="467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宋体"/>
                <a:cs typeface="宋体"/>
              </a:rPr>
              <a:t>出错处理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6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表格与表格管理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0" y="1702616"/>
            <a:ext cx="7879080" cy="29311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表格作用：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用来记录源程序的各种信息以及编译过程中的 各种状况。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与编译前三阶段有关的表格有：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符号表、常数表、标号表、分程序入口表、中 间代码表等。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208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204" dirty="0"/>
              <a:t>）符号表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396745"/>
            <a:ext cx="356806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符号表：用来登记 源程序中的常量名、 变量名、数组名、 过程名等，记录它 们的性质、定义和 引用情况。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97742" y="1490599"/>
          <a:ext cx="4038600" cy="220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5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08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整型、变量地址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整型、变量地址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整型、变量地址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391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2</a:t>
            </a:r>
            <a:r>
              <a:rPr spc="-204" dirty="0"/>
              <a:t>）常数表与标号表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033" y="1625345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常数表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935" y="1657349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标号表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8742" y="2336419"/>
          <a:ext cx="990600" cy="1661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值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16742" y="2336419"/>
          <a:ext cx="4343400" cy="155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四元式序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号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4131" y="4171942"/>
            <a:ext cx="32251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（登记各类常量值）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7080" y="4171942"/>
            <a:ext cx="4290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宋体"/>
                <a:cs typeface="宋体"/>
              </a:rPr>
              <a:t>（</a:t>
            </a:r>
            <a:r>
              <a:rPr sz="2800" spc="-5" dirty="0">
                <a:latin typeface="宋体"/>
                <a:cs typeface="宋体"/>
              </a:rPr>
              <a:t>登记标号的定义与应用）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8C449CB-5505-1E4A-87B5-6753B880D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考核方式：</a:t>
            </a:r>
            <a:endParaRPr lang="en-US" altLang="zh-CN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A92D4F1-0CBC-3841-98D9-171ACEB96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2261690"/>
            <a:ext cx="7983387" cy="196977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各部分权重</a:t>
            </a: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endParaRPr lang="zh-CN" altLang="en-US" dirty="0"/>
          </a:p>
          <a:p>
            <a:pPr lvl="1" eaLnBrk="1" hangingPunct="1"/>
            <a:r>
              <a:rPr lang="en-US" altLang="zh-CN" dirty="0"/>
              <a:t> </a:t>
            </a:r>
            <a:r>
              <a:rPr lang="zh-CN" altLang="en-US" sz="2400" dirty="0"/>
              <a:t>平时：</a:t>
            </a:r>
            <a:r>
              <a:rPr lang="en-US" altLang="zh-CN" sz="2400" dirty="0"/>
              <a:t>40%  </a:t>
            </a:r>
            <a:r>
              <a:rPr lang="zh-CN" altLang="en-US" sz="2400" dirty="0"/>
              <a:t>上机、作业、考勤</a:t>
            </a: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r>
              <a:rPr lang="zh-CN" altLang="en-US" sz="2400" dirty="0"/>
              <a:t> 期末： </a:t>
            </a:r>
            <a:r>
              <a:rPr lang="en-US" altLang="zh-CN" sz="2400" dirty="0"/>
              <a:t>60% </a:t>
            </a:r>
            <a:r>
              <a:rPr lang="zh-CN" altLang="en-US" sz="2400" dirty="0"/>
              <a:t>笔试闭卷</a:t>
            </a:r>
            <a:r>
              <a:rPr lang="en-US" altLang="zh-CN" sz="2400" dirty="0"/>
              <a:t> </a:t>
            </a:r>
            <a:r>
              <a:rPr lang="zh-CN" altLang="en-US" sz="2400" dirty="0"/>
              <a:t>（理论知识）</a:t>
            </a:r>
          </a:p>
        </p:txBody>
      </p:sp>
    </p:spTree>
    <p:extLst>
      <p:ext uri="{BB962C8B-B14F-4D97-AF65-F5344CB8AC3E}">
        <p14:creationId xmlns:p14="http://schemas.microsoft.com/office/powerpoint/2010/main" val="2851445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3</a:t>
            </a:r>
            <a:r>
              <a:rPr spc="-204" dirty="0"/>
              <a:t>）入口名表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158" y="1716024"/>
            <a:ext cx="285686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作用：登记过程 的层号，分程序 符号表入口等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16742" y="1719198"/>
          <a:ext cx="4191000" cy="1979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2075" marR="156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INCWA  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0335">
                        <a:lnSpc>
                          <a:spcPts val="3190"/>
                        </a:lnSpc>
                        <a:spcBef>
                          <a:spcPts val="700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二目子程序、四 元式序</a:t>
                      </a:r>
                      <a:r>
                        <a:rPr sz="2800" spc="-10" dirty="0">
                          <a:latin typeface="宋体"/>
                          <a:cs typeface="宋体"/>
                        </a:rPr>
                        <a:t>号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507491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4</a:t>
            </a:r>
            <a:r>
              <a:rPr spc="-204" dirty="0"/>
              <a:t>）中间代码表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41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42" y="1414399"/>
          <a:ext cx="6725920" cy="5175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marL="128905" marR="120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序号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ARG1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ARG2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＝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J&lt;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(9)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(4)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7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出错处理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1795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91795" algn="l"/>
                <a:tab pos="392430" algn="l"/>
              </a:tabLst>
            </a:pPr>
            <a:r>
              <a:rPr dirty="0"/>
              <a:t>任务</a:t>
            </a:r>
          </a:p>
          <a:p>
            <a:pPr marL="391160" marR="215265" indent="367665">
              <a:lnSpc>
                <a:spcPct val="100000"/>
              </a:lnSpc>
              <a:spcBef>
                <a:spcPts val="680"/>
              </a:spcBef>
            </a:pPr>
            <a:r>
              <a:rPr spc="-5" dirty="0"/>
              <a:t>如果源程序有错误，编译程序应设法发现错误， 并报告给用户。</a:t>
            </a:r>
          </a:p>
          <a:p>
            <a:pPr marL="391795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91795" algn="l"/>
                <a:tab pos="392430" algn="l"/>
              </a:tabLst>
            </a:pPr>
            <a:r>
              <a:rPr spc="-5" dirty="0"/>
              <a:t>完成：由专门的出错处理程序来完成</a:t>
            </a:r>
          </a:p>
          <a:p>
            <a:pPr marL="391795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91795" algn="l"/>
                <a:tab pos="392430" algn="l"/>
              </a:tabLst>
            </a:pPr>
            <a:r>
              <a:rPr spc="-5" dirty="0"/>
              <a:t>错误类</a:t>
            </a:r>
            <a:r>
              <a:rPr spc="300" dirty="0"/>
              <a:t>型</a:t>
            </a:r>
            <a:r>
              <a:rPr dirty="0">
                <a:latin typeface="Arial"/>
                <a:cs typeface="Arial"/>
              </a:rPr>
              <a:t>:</a:t>
            </a:r>
          </a:p>
          <a:p>
            <a:pPr marL="791845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宋体"/>
                <a:cs typeface="宋体"/>
              </a:rPr>
              <a:t>语法错</a:t>
            </a:r>
            <a:r>
              <a:rPr sz="2800" spc="300" dirty="0">
                <a:latin typeface="宋体"/>
                <a:cs typeface="宋体"/>
              </a:rPr>
              <a:t>误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在词法分析和语法分析阶段检测出来。</a:t>
            </a:r>
            <a:endParaRPr sz="2800">
              <a:latin typeface="宋体"/>
              <a:cs typeface="宋体"/>
            </a:endParaRPr>
          </a:p>
          <a:p>
            <a:pPr marL="791845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92480" algn="l"/>
              </a:tabLst>
            </a:pPr>
            <a:r>
              <a:rPr sz="2800" spc="-5" dirty="0">
                <a:latin typeface="宋体"/>
                <a:cs typeface="宋体"/>
              </a:rPr>
              <a:t>语义错误：一般在语义分析阶段检测。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50749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8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/>
              <a:t>遍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0" y="1320545"/>
            <a:ext cx="787908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遍：指对源程序或源程序的中间结果从头到尾扫 描一次，并做有关的加工处理，生成新的中间结 果或目标代码的过程。</a:t>
            </a:r>
            <a:endParaRPr sz="2800">
              <a:latin typeface="宋体"/>
              <a:cs typeface="宋体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0000FF"/>
                </a:solidFill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：遍与阶段的含义毫无关系。</a:t>
            </a:r>
            <a:endParaRPr sz="2800">
              <a:latin typeface="宋体"/>
              <a:cs typeface="宋体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一遍扫描</a:t>
            </a:r>
            <a:endParaRPr sz="2800">
              <a:latin typeface="宋体"/>
              <a:cs typeface="宋体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多遍扫描</a:t>
            </a:r>
            <a:endParaRPr sz="2800">
              <a:latin typeface="宋体"/>
              <a:cs typeface="宋体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优点：节省内存空间，提高目标代码质量，使 编译的逻辑结构清晰。</a:t>
            </a:r>
            <a:endParaRPr sz="2800">
              <a:latin typeface="宋体"/>
              <a:cs typeface="宋体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缺点：编译时间较长。</a:t>
            </a:r>
            <a:endParaRPr sz="2800">
              <a:latin typeface="宋体"/>
              <a:cs typeface="宋体"/>
            </a:endParaRPr>
          </a:p>
          <a:p>
            <a:pPr marL="755650" marR="5715" lvl="1" indent="-285750" algn="just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0000FF"/>
                </a:solidFill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：在内存许可情况下，还是遍数尽可能少些 为好。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385" y="801624"/>
            <a:ext cx="50031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一遍扫描（以语法分析为中心）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76437" y="2070100"/>
            <a:ext cx="4495800" cy="3549650"/>
          </a:xfrm>
          <a:custGeom>
            <a:avLst/>
            <a:gdLst/>
            <a:ahLst/>
            <a:cxnLst/>
            <a:rect l="l" t="t" r="r" b="b"/>
            <a:pathLst>
              <a:path w="4495800" h="3549650">
                <a:moveTo>
                  <a:pt x="0" y="0"/>
                </a:moveTo>
                <a:lnTo>
                  <a:pt x="0" y="3549396"/>
                </a:lnTo>
                <a:lnTo>
                  <a:pt x="4495800" y="3549395"/>
                </a:lnTo>
                <a:lnTo>
                  <a:pt x="4495800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8289" y="2195067"/>
            <a:ext cx="1616710" cy="5289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84"/>
              </a:spcBef>
            </a:pPr>
            <a:r>
              <a:rPr sz="2800" spc="-5" dirty="0">
                <a:latin typeface="宋体"/>
                <a:cs typeface="宋体"/>
              </a:rPr>
              <a:t>语法分析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8837" y="4476496"/>
            <a:ext cx="1260475" cy="528955"/>
          </a:xfrm>
          <a:custGeom>
            <a:avLst/>
            <a:gdLst/>
            <a:ahLst/>
            <a:cxnLst/>
            <a:rect l="l" t="t" r="r" b="b"/>
            <a:pathLst>
              <a:path w="1260475" h="528954">
                <a:moveTo>
                  <a:pt x="0" y="0"/>
                </a:moveTo>
                <a:lnTo>
                  <a:pt x="0" y="528827"/>
                </a:lnTo>
                <a:lnTo>
                  <a:pt x="1260347" y="528827"/>
                </a:lnTo>
                <a:lnTo>
                  <a:pt x="1260347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2905" y="4525517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扫描器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9237" y="3562096"/>
            <a:ext cx="990600" cy="13830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6520" marR="173990" algn="just">
              <a:lnSpc>
                <a:spcPct val="100000"/>
              </a:lnSpc>
              <a:spcBef>
                <a:spcPts val="484"/>
              </a:spcBef>
            </a:pPr>
            <a:r>
              <a:rPr sz="2800" dirty="0">
                <a:latin typeface="宋体"/>
                <a:cs typeface="宋体"/>
              </a:rPr>
              <a:t>语义 子程 序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1341" y="2719133"/>
            <a:ext cx="3816985" cy="1757680"/>
            <a:chOff x="2251341" y="2719133"/>
            <a:chExt cx="3816985" cy="1757680"/>
          </a:xfrm>
        </p:grpSpPr>
        <p:sp>
          <p:nvSpPr>
            <p:cNvPr id="9" name="object 9"/>
            <p:cNvSpPr/>
            <p:nvPr/>
          </p:nvSpPr>
          <p:spPr>
            <a:xfrm>
              <a:off x="2297061" y="2723895"/>
              <a:ext cx="722630" cy="1663064"/>
            </a:xfrm>
            <a:custGeom>
              <a:avLst/>
              <a:gdLst/>
              <a:ahLst/>
              <a:cxnLst/>
              <a:rect l="l" t="t" r="r" b="b"/>
              <a:pathLst>
                <a:path w="722630" h="1663064">
                  <a:moveTo>
                    <a:pt x="722375" y="0"/>
                  </a:moveTo>
                  <a:lnTo>
                    <a:pt x="0" y="16626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1341" y="4365244"/>
              <a:ext cx="92710" cy="111760"/>
            </a:xfrm>
            <a:custGeom>
              <a:avLst/>
              <a:gdLst/>
              <a:ahLst/>
              <a:cxnLst/>
              <a:rect l="l" t="t" r="r" b="b"/>
              <a:pathLst>
                <a:path w="92710" h="111760">
                  <a:moveTo>
                    <a:pt x="92202" y="39623"/>
                  </a:moveTo>
                  <a:lnTo>
                    <a:pt x="0" y="0"/>
                  </a:lnTo>
                  <a:lnTo>
                    <a:pt x="6858" y="111251"/>
                  </a:lnTo>
                  <a:lnTo>
                    <a:pt x="92202" y="39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2237" y="2813049"/>
              <a:ext cx="721360" cy="1587500"/>
            </a:xfrm>
            <a:custGeom>
              <a:avLst/>
              <a:gdLst/>
              <a:ahLst/>
              <a:cxnLst/>
              <a:rect l="l" t="t" r="r" b="b"/>
              <a:pathLst>
                <a:path w="721360" h="1587500">
                  <a:moveTo>
                    <a:pt x="0" y="1587246"/>
                  </a:moveTo>
                  <a:lnTo>
                    <a:pt x="72085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131" y="2723895"/>
              <a:ext cx="90805" cy="112395"/>
            </a:xfrm>
            <a:custGeom>
              <a:avLst/>
              <a:gdLst/>
              <a:ahLst/>
              <a:cxnLst/>
              <a:rect l="l" t="t" r="r" b="b"/>
              <a:pathLst>
                <a:path w="90804" h="112394">
                  <a:moveTo>
                    <a:pt x="90677" y="112014"/>
                  </a:moveTo>
                  <a:lnTo>
                    <a:pt x="86867" y="0"/>
                  </a:lnTo>
                  <a:lnTo>
                    <a:pt x="0" y="70866"/>
                  </a:lnTo>
                  <a:lnTo>
                    <a:pt x="90677" y="112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9637" y="2723895"/>
              <a:ext cx="1363345" cy="789940"/>
            </a:xfrm>
            <a:custGeom>
              <a:avLst/>
              <a:gdLst/>
              <a:ahLst/>
              <a:cxnLst/>
              <a:rect l="l" t="t" r="r" b="b"/>
              <a:pathLst>
                <a:path w="1363345" h="789939">
                  <a:moveTo>
                    <a:pt x="0" y="0"/>
                  </a:moveTo>
                  <a:lnTo>
                    <a:pt x="1363218" y="789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56172" y="3469131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112013" y="92963"/>
                  </a:moveTo>
                  <a:lnTo>
                    <a:pt x="50304" y="0"/>
                  </a:lnTo>
                  <a:lnTo>
                    <a:pt x="0" y="86105"/>
                  </a:lnTo>
                  <a:lnTo>
                    <a:pt x="112013" y="92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73511" y="2878581"/>
              <a:ext cx="855980" cy="1141095"/>
            </a:xfrm>
            <a:custGeom>
              <a:avLst/>
              <a:gdLst/>
              <a:ahLst/>
              <a:cxnLst/>
              <a:rect l="l" t="t" r="r" b="b"/>
              <a:pathLst>
                <a:path w="855979" h="1141095">
                  <a:moveTo>
                    <a:pt x="855726" y="114071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5599" y="2800095"/>
              <a:ext cx="100330" cy="110489"/>
            </a:xfrm>
            <a:custGeom>
              <a:avLst/>
              <a:gdLst/>
              <a:ahLst/>
              <a:cxnLst/>
              <a:rect l="l" t="t" r="r" b="b"/>
              <a:pathLst>
                <a:path w="100329" h="110489">
                  <a:moveTo>
                    <a:pt x="99822" y="50292"/>
                  </a:moveTo>
                  <a:lnTo>
                    <a:pt x="0" y="0"/>
                  </a:lnTo>
                  <a:lnTo>
                    <a:pt x="19812" y="110490"/>
                  </a:lnTo>
                  <a:lnTo>
                    <a:pt x="99822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62225" y="5130509"/>
            <a:ext cx="144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编译程序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 rot="17520000">
            <a:off x="1961057" y="2935328"/>
            <a:ext cx="96446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-5" dirty="0">
                <a:latin typeface="宋体"/>
                <a:cs typeface="宋体"/>
              </a:rPr>
              <a:t>取 </a:t>
            </a:r>
            <a:r>
              <a:rPr sz="2400" spc="-10" dirty="0">
                <a:latin typeface="宋体"/>
                <a:cs typeface="宋体"/>
              </a:rPr>
              <a:t>单 </a:t>
            </a:r>
            <a:r>
              <a:rPr sz="2400" dirty="0">
                <a:latin typeface="宋体"/>
                <a:cs typeface="宋体"/>
              </a:rPr>
              <a:t>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 rot="1260000">
            <a:off x="3231934" y="3096205"/>
            <a:ext cx="43195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400" dirty="0">
                <a:latin typeface="宋体"/>
                <a:cs typeface="宋体"/>
              </a:rPr>
              <a:t>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 rot="1260000">
            <a:off x="3100118" y="3436808"/>
            <a:ext cx="43195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400" dirty="0">
                <a:latin typeface="宋体"/>
                <a:cs typeface="宋体"/>
              </a:rPr>
              <a:t>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 rot="1260000">
            <a:off x="2968299" y="3776663"/>
            <a:ext cx="43195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400" dirty="0">
                <a:latin typeface="宋体"/>
                <a:cs typeface="宋体"/>
              </a:rPr>
              <a:t>内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 rot="1260000">
            <a:off x="2836483" y="4117265"/>
            <a:ext cx="43195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400" dirty="0">
                <a:latin typeface="宋体"/>
                <a:cs typeface="宋体"/>
              </a:rPr>
              <a:t>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 rot="1440000">
            <a:off x="5019858" y="2631973"/>
            <a:ext cx="6866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3600" spc="-67" baseline="1157" dirty="0">
                <a:latin typeface="宋体"/>
                <a:cs typeface="宋体"/>
              </a:rPr>
              <a:t>归</a:t>
            </a:r>
            <a:r>
              <a:rPr sz="2400" dirty="0">
                <a:latin typeface="宋体"/>
                <a:cs typeface="宋体"/>
              </a:rPr>
              <a:t>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 rot="3540000">
            <a:off x="4314227" y="3528594"/>
            <a:ext cx="683257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-15" dirty="0">
                <a:latin typeface="宋体"/>
                <a:cs typeface="宋体"/>
              </a:rPr>
              <a:t>返 </a:t>
            </a:r>
            <a:r>
              <a:rPr sz="2400" dirty="0">
                <a:latin typeface="宋体"/>
                <a:cs typeface="宋体"/>
              </a:rPr>
              <a:t>回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15062" y="3969765"/>
            <a:ext cx="1148715" cy="100330"/>
            <a:chOff x="6215062" y="3969765"/>
            <a:chExt cx="1148715" cy="100330"/>
          </a:xfrm>
        </p:grpSpPr>
        <p:sp>
          <p:nvSpPr>
            <p:cNvPr id="26" name="object 26"/>
            <p:cNvSpPr/>
            <p:nvPr/>
          </p:nvSpPr>
          <p:spPr>
            <a:xfrm>
              <a:off x="6219825" y="4019295"/>
              <a:ext cx="1045210" cy="0"/>
            </a:xfrm>
            <a:custGeom>
              <a:avLst/>
              <a:gdLst/>
              <a:ahLst/>
              <a:cxnLst/>
              <a:rect l="l" t="t" r="r" b="b"/>
              <a:pathLst>
                <a:path w="1045209">
                  <a:moveTo>
                    <a:pt x="0" y="0"/>
                  </a:moveTo>
                  <a:lnTo>
                    <a:pt x="10447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3015" y="3969765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71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71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32737" y="3149333"/>
            <a:ext cx="381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目 标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32737" y="4003522"/>
            <a:ext cx="381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代 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733" y="3609594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源程序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76615" y="4045965"/>
            <a:ext cx="100965" cy="100330"/>
          </a:xfrm>
          <a:custGeom>
            <a:avLst/>
            <a:gdLst/>
            <a:ahLst/>
            <a:cxnLst/>
            <a:rect l="l" t="t" r="r" b="b"/>
            <a:pathLst>
              <a:path w="100964" h="100329">
                <a:moveTo>
                  <a:pt x="100584" y="49530"/>
                </a:moveTo>
                <a:lnTo>
                  <a:pt x="0" y="0"/>
                </a:lnTo>
                <a:lnTo>
                  <a:pt x="0" y="99822"/>
                </a:lnTo>
                <a:lnTo>
                  <a:pt x="100584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345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3</a:t>
            </a:r>
            <a:r>
              <a:rPr dirty="0"/>
              <a:t>编译程序生成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30" y="1463348"/>
            <a:ext cx="7168515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1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直接用机器语言编写编译程序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2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用汇编语言编写编译程序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注：编译程序核心部分常用汇编语言编写</a:t>
            </a:r>
            <a:endParaRPr sz="2800">
              <a:latin typeface="宋体"/>
              <a:cs typeface="宋体"/>
            </a:endParaRPr>
          </a:p>
          <a:p>
            <a:pPr marL="342265" marR="2538730" indent="-342265" algn="r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422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3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用高级语言编写编译程序</a:t>
            </a:r>
            <a:endParaRPr sz="2800">
              <a:latin typeface="宋体"/>
              <a:cs typeface="宋体"/>
            </a:endParaRPr>
          </a:p>
          <a:p>
            <a:pPr marL="285750" marR="2494280" lvl="1" indent="-285750" algn="r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285750" algn="l"/>
              </a:tabLst>
            </a:pPr>
            <a:r>
              <a:rPr sz="2800" spc="-5" dirty="0">
                <a:latin typeface="宋体"/>
                <a:cs typeface="宋体"/>
              </a:rPr>
              <a:t>注：这是普遍采用的方法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482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3</a:t>
            </a:r>
            <a:r>
              <a:rPr dirty="0"/>
              <a:t>编译程序生成（续）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310948"/>
            <a:ext cx="8188959" cy="29305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4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自编译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5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编译工</a:t>
            </a:r>
            <a:r>
              <a:rPr sz="2800" spc="310" dirty="0">
                <a:latin typeface="宋体"/>
                <a:cs typeface="宋体"/>
              </a:rPr>
              <a:t>具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5650" marR="314960" indent="-28638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Arial"/>
                <a:cs typeface="Arial"/>
              </a:rPr>
              <a:t>LEX(</a:t>
            </a:r>
            <a:r>
              <a:rPr sz="2800" spc="-5" dirty="0">
                <a:latin typeface="宋体"/>
                <a:cs typeface="宋体"/>
              </a:rPr>
              <a:t>词法分</a:t>
            </a:r>
            <a:r>
              <a:rPr sz="2800" spc="225" dirty="0">
                <a:latin typeface="宋体"/>
                <a:cs typeface="宋体"/>
              </a:rPr>
              <a:t>析</a:t>
            </a:r>
            <a:r>
              <a:rPr sz="2800" spc="235" dirty="0">
                <a:latin typeface="Arial"/>
                <a:cs typeface="Arial"/>
              </a:rPr>
              <a:t>)</a:t>
            </a:r>
            <a:r>
              <a:rPr sz="2800" spc="-10" dirty="0">
                <a:latin typeface="宋体"/>
                <a:cs typeface="宋体"/>
              </a:rPr>
              <a:t>与</a:t>
            </a:r>
            <a:r>
              <a:rPr sz="2800" spc="-350" dirty="0">
                <a:latin typeface="Arial"/>
                <a:cs typeface="Arial"/>
              </a:rPr>
              <a:t>YACC(</a:t>
            </a:r>
            <a:r>
              <a:rPr sz="2800" spc="-5" dirty="0">
                <a:latin typeface="宋体"/>
                <a:cs typeface="宋体"/>
              </a:rPr>
              <a:t>用于自动产</a:t>
            </a:r>
            <a:r>
              <a:rPr sz="2800" spc="-10" dirty="0">
                <a:latin typeface="宋体"/>
                <a:cs typeface="宋体"/>
              </a:rPr>
              <a:t>生</a:t>
            </a:r>
            <a:r>
              <a:rPr sz="2800" spc="-355" dirty="0">
                <a:latin typeface="Arial"/>
                <a:cs typeface="Arial"/>
              </a:rPr>
              <a:t>LALR</a:t>
            </a:r>
            <a:r>
              <a:rPr sz="2800" dirty="0">
                <a:latin typeface="宋体"/>
                <a:cs typeface="宋体"/>
              </a:rPr>
              <a:t>分析 </a:t>
            </a:r>
            <a:r>
              <a:rPr sz="2800" spc="229" dirty="0">
                <a:latin typeface="宋体"/>
                <a:cs typeface="宋体"/>
              </a:rPr>
              <a:t>表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Arial"/>
                <a:cs typeface="Arial"/>
              </a:rPr>
              <a:t>6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5" dirty="0">
                <a:latin typeface="宋体"/>
                <a:cs typeface="宋体"/>
              </a:rPr>
              <a:t>移植（同种语言的编译程序在不同类型的机器之 间移植）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345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4</a:t>
            </a:r>
            <a:r>
              <a:rPr dirty="0"/>
              <a:t>编译程序构造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1396745"/>
            <a:ext cx="818959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在某机器上为某种语言构造编译程序要掌握以下三 方面：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源语言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目标语言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编译方法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本章小结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35" y="2569773"/>
            <a:ext cx="818959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掌握编译程序与高级程序设计语言的关系；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掌握编译分为哪几个阶段；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了解各个阶段完成的主要功能和采用的主要方法。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4637B44-8540-034A-9AA7-1D46A038A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6615" y="794077"/>
            <a:ext cx="6639930" cy="553998"/>
          </a:xfrm>
        </p:spPr>
        <p:txBody>
          <a:bodyPr/>
          <a:lstStyle/>
          <a:p>
            <a:pPr eaLnBrk="1" hangingPunct="1"/>
            <a:r>
              <a:rPr lang="zh-CN" altLang="en-US"/>
              <a:t> 教材及主要参考书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51CC89C-1B43-8F4C-9891-ADB5DEFF8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451" y="1690767"/>
            <a:ext cx="7553987" cy="2142467"/>
          </a:xfrm>
        </p:spPr>
        <p:txBody>
          <a:bodyPr/>
          <a:lstStyle/>
          <a:p>
            <a:pPr marL="606186" indent="-606186"/>
            <a:r>
              <a:rPr lang="zh-CN" altLang="en-US"/>
              <a:t>教材：</a:t>
            </a:r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</a:t>
            </a:r>
            <a:r>
              <a:rPr lang="zh-CN" altLang="en-US"/>
              <a:t>（第</a:t>
            </a:r>
            <a:r>
              <a:rPr lang="en-US" altLang="zh-CN"/>
              <a:t>3</a:t>
            </a:r>
            <a:r>
              <a:rPr lang="zh-CN" altLang="en-US"/>
              <a:t>版），王生原、董渊、吕映芝、蒋维杜等，清华大学出版社，</a:t>
            </a:r>
            <a:r>
              <a:rPr lang="en-US" altLang="zh-CN"/>
              <a:t>2015</a:t>
            </a:r>
          </a:p>
          <a:p>
            <a:pPr marL="606186" indent="-606186"/>
            <a:r>
              <a:rPr lang="zh-CN" altLang="en-US"/>
              <a:t>参考书：</a:t>
            </a:r>
            <a:r>
              <a:rPr lang="en-US" altLang="zh-CN"/>
              <a:t>《</a:t>
            </a:r>
            <a:r>
              <a:rPr lang="zh-CN" altLang="en-US"/>
              <a:t>编译原理</a:t>
            </a:r>
            <a:r>
              <a:rPr lang="en-US" altLang="zh-CN"/>
              <a:t>》 </a:t>
            </a:r>
            <a:r>
              <a:rPr lang="zh-CN" altLang="en-US"/>
              <a:t>（第</a:t>
            </a:r>
            <a:r>
              <a:rPr lang="en-US" altLang="zh-CN"/>
              <a:t>2</a:t>
            </a:r>
            <a:r>
              <a:rPr lang="zh-CN" altLang="en-US"/>
              <a:t>版），</a:t>
            </a:r>
            <a:r>
              <a:rPr lang="en-US" altLang="zh-CN"/>
              <a:t> Alfred V.Aho, Ravi Sethi, Jeffrey D.Ullman, Addison-Wesley,</a:t>
            </a:r>
            <a:r>
              <a:rPr lang="zh-CN" altLang="en-US"/>
              <a:t>机械工业出版社，</a:t>
            </a:r>
            <a:r>
              <a:rPr lang="en-US" altLang="zh-CN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6700976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507491"/>
            <a:ext cx="482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1</a:t>
            </a:r>
            <a:r>
              <a:rPr dirty="0"/>
              <a:t>程序设计语言与编译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930" y="1630226"/>
            <a:ext cx="6811645" cy="36144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150" dirty="0">
                <a:latin typeface="Arial"/>
                <a:cs typeface="Arial"/>
              </a:rPr>
              <a:t>1)</a:t>
            </a:r>
            <a:r>
              <a:rPr sz="2800" spc="-5" dirty="0">
                <a:latin typeface="宋体"/>
                <a:cs typeface="宋体"/>
              </a:rPr>
              <a:t>程序设计语言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高级语言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汇编语言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机器语言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在计算机上如何执行一个高级语言程序？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把高级语言程序翻译成机器语言程序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运行所得的机器语言程序求得计算结果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614171"/>
            <a:ext cx="4826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1</a:t>
            </a:r>
            <a:r>
              <a:rPr dirty="0"/>
              <a:t>程序设计语言与编译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95" dirty="0">
                <a:latin typeface="Arial"/>
                <a:cs typeface="Arial"/>
              </a:rPr>
              <a:t>2)</a:t>
            </a:r>
            <a:r>
              <a:rPr dirty="0"/>
              <a:t>程序设计语言的转换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23" y="1698785"/>
            <a:ext cx="7879080" cy="43815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翻译</a:t>
            </a:r>
            <a:endParaRPr sz="2800">
              <a:latin typeface="宋体"/>
              <a:cs typeface="宋体"/>
            </a:endParaRPr>
          </a:p>
          <a:p>
            <a:pPr marL="755650" marR="5080" lvl="1" indent="-285750" algn="just">
              <a:lnSpc>
                <a:spcPct val="90100"/>
              </a:lnSpc>
              <a:spcBef>
                <a:spcPts val="67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是指能把某种语言的源程序，在不改变语义的 条件下，转换成另一种语言程</a:t>
            </a:r>
            <a:r>
              <a:rPr sz="2800" spc="-10" dirty="0">
                <a:latin typeface="宋体"/>
                <a:cs typeface="宋体"/>
              </a:rPr>
              <a:t>序</a:t>
            </a:r>
            <a:r>
              <a:rPr sz="2800" dirty="0">
                <a:latin typeface="Times New Roman"/>
                <a:cs typeface="Times New Roman"/>
              </a:rPr>
              <a:t>—</a:t>
            </a:r>
            <a:r>
              <a:rPr sz="2800" spc="-10" dirty="0">
                <a:latin typeface="Times New Roman"/>
                <a:cs typeface="Times New Roman"/>
              </a:rPr>
              <a:t>—</a:t>
            </a:r>
            <a:r>
              <a:rPr sz="2800" spc="-5" dirty="0">
                <a:latin typeface="宋体"/>
                <a:cs typeface="宋体"/>
              </a:rPr>
              <a:t>目标语言 程序。</a:t>
            </a:r>
            <a:endParaRPr sz="2800">
              <a:latin typeface="宋体"/>
              <a:cs typeface="宋体"/>
            </a:endParaRPr>
          </a:p>
          <a:p>
            <a:pPr marL="355600" indent="-343535" algn="just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编译</a:t>
            </a:r>
            <a:endParaRPr sz="2800">
              <a:latin typeface="宋体"/>
              <a:cs typeface="宋体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专指由高级语言转换为低级语言</a:t>
            </a:r>
            <a:endParaRPr sz="2800">
              <a:latin typeface="宋体"/>
              <a:cs typeface="宋体"/>
            </a:endParaRPr>
          </a:p>
          <a:p>
            <a:pPr marL="355600" indent="-343535" algn="just">
              <a:lnSpc>
                <a:spcPct val="100000"/>
              </a:lnSpc>
              <a:spcBef>
                <a:spcPts val="34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解释</a:t>
            </a:r>
            <a:endParaRPr sz="2800">
              <a:latin typeface="宋体"/>
              <a:cs typeface="宋体"/>
            </a:endParaRPr>
          </a:p>
          <a:p>
            <a:pPr marL="755015" marR="5080" lvl="1" indent="-285750" algn="just">
              <a:lnSpc>
                <a:spcPct val="90100"/>
              </a:lnSpc>
              <a:spcBef>
                <a:spcPts val="66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接受某高级语言的一个语句输入，进行解释并 控制计算机执行，马上得到这句的执行结果， 然后再接受下一句。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385571"/>
            <a:ext cx="5969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1</a:t>
            </a:r>
            <a:r>
              <a:rPr dirty="0"/>
              <a:t>程序设计语言与编译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>
                <a:latin typeface="Arial"/>
                <a:cs typeface="Arial"/>
              </a:rPr>
              <a:t>2</a:t>
            </a:r>
            <a:r>
              <a:rPr spc="300" dirty="0">
                <a:latin typeface="Arial"/>
                <a:cs typeface="Arial"/>
              </a:rPr>
              <a:t>)</a:t>
            </a:r>
            <a:r>
              <a:rPr dirty="0"/>
              <a:t>程序设计语言的转换（续）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735" y="1750625"/>
            <a:ext cx="5034915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编译的转换过程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两阶段转换：编</a:t>
            </a:r>
            <a:r>
              <a:rPr sz="2800" spc="-10" dirty="0">
                <a:latin typeface="宋体"/>
                <a:cs typeface="宋体"/>
              </a:rPr>
              <a:t>译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dirty="0">
                <a:latin typeface="宋体"/>
                <a:cs typeface="宋体"/>
              </a:rPr>
              <a:t>运行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1839" y="3457702"/>
            <a:ext cx="621030" cy="1628775"/>
          </a:xfrm>
          <a:custGeom>
            <a:avLst/>
            <a:gdLst/>
            <a:ahLst/>
            <a:cxnLst/>
            <a:rect l="l" t="t" r="r" b="b"/>
            <a:pathLst>
              <a:path w="621029" h="1628775">
                <a:moveTo>
                  <a:pt x="0" y="0"/>
                </a:moveTo>
                <a:lnTo>
                  <a:pt x="0" y="1628394"/>
                </a:lnTo>
                <a:lnTo>
                  <a:pt x="621029" y="1628394"/>
                </a:lnTo>
                <a:lnTo>
                  <a:pt x="62102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6063" y="3486499"/>
            <a:ext cx="381635" cy="1448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初</a:t>
            </a:r>
            <a:r>
              <a:rPr sz="2800" spc="-10" dirty="0">
                <a:latin typeface="宋体"/>
                <a:cs typeface="宋体"/>
              </a:rPr>
              <a:t>始</a:t>
            </a:r>
            <a:r>
              <a:rPr sz="2800" dirty="0">
                <a:latin typeface="宋体"/>
                <a:cs typeface="宋体"/>
              </a:rPr>
              <a:t>数据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8941" y="2952495"/>
            <a:ext cx="1047750" cy="2286000"/>
          </a:xfrm>
          <a:custGeom>
            <a:avLst/>
            <a:gdLst/>
            <a:ahLst/>
            <a:cxnLst/>
            <a:rect l="l" t="t" r="r" b="b"/>
            <a:pathLst>
              <a:path w="1047750" h="2286000">
                <a:moveTo>
                  <a:pt x="0" y="0"/>
                </a:moveTo>
                <a:lnTo>
                  <a:pt x="0" y="2286000"/>
                </a:lnTo>
                <a:lnTo>
                  <a:pt x="1047750" y="228600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182" y="2982011"/>
            <a:ext cx="808355" cy="21590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dirty="0">
                <a:latin typeface="宋体"/>
                <a:cs typeface="宋体"/>
              </a:rPr>
              <a:t>运</a:t>
            </a:r>
            <a:r>
              <a:rPr sz="2800" spc="-5" dirty="0">
                <a:latin typeface="宋体"/>
                <a:cs typeface="宋体"/>
              </a:rPr>
              <a:t>行子</a:t>
            </a:r>
            <a:r>
              <a:rPr sz="2800" spc="-10" dirty="0">
                <a:latin typeface="宋体"/>
                <a:cs typeface="宋体"/>
              </a:rPr>
              <a:t>程</a:t>
            </a:r>
            <a:r>
              <a:rPr sz="2800" spc="-5" dirty="0">
                <a:latin typeface="宋体"/>
                <a:cs typeface="宋体"/>
              </a:rPr>
              <a:t>序</a:t>
            </a:r>
            <a:r>
              <a:rPr sz="2800" dirty="0">
                <a:latin typeface="宋体"/>
                <a:cs typeface="宋体"/>
              </a:rPr>
              <a:t>目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标代</a:t>
            </a:r>
            <a:r>
              <a:rPr sz="2800" dirty="0">
                <a:latin typeface="宋体"/>
                <a:cs typeface="宋体"/>
              </a:rPr>
              <a:t>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9796" y="3468370"/>
            <a:ext cx="621030" cy="1770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eaVert" wrap="square" lIns="0" tIns="0" rIns="0" bIns="0" rtlCol="0">
            <a:spAutoFit/>
          </a:bodyPr>
          <a:lstStyle/>
          <a:p>
            <a:pPr marL="41910">
              <a:lnSpc>
                <a:spcPct val="95000"/>
              </a:lnSpc>
            </a:pPr>
            <a:r>
              <a:rPr sz="2800" spc="-5" dirty="0">
                <a:latin typeface="宋体"/>
                <a:cs typeface="宋体"/>
              </a:rPr>
              <a:t>计</a:t>
            </a:r>
            <a:r>
              <a:rPr sz="2800" spc="-10" dirty="0">
                <a:latin typeface="宋体"/>
                <a:cs typeface="宋体"/>
              </a:rPr>
              <a:t>算</a:t>
            </a:r>
            <a:r>
              <a:rPr sz="2800" spc="-5" dirty="0">
                <a:latin typeface="宋体"/>
                <a:cs typeface="宋体"/>
              </a:rPr>
              <a:t>结</a:t>
            </a:r>
            <a:r>
              <a:rPr sz="2800" dirty="0">
                <a:latin typeface="宋体"/>
                <a:cs typeface="宋体"/>
              </a:rPr>
              <a:t>果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16867" y="4199890"/>
            <a:ext cx="2164080" cy="176530"/>
            <a:chOff x="5316867" y="4199890"/>
            <a:chExt cx="2164080" cy="176530"/>
          </a:xfrm>
        </p:grpSpPr>
        <p:sp>
          <p:nvSpPr>
            <p:cNvPr id="10" name="object 10"/>
            <p:cNvSpPr/>
            <p:nvPr/>
          </p:nvSpPr>
          <p:spPr>
            <a:xfrm>
              <a:off x="5321439" y="4324096"/>
              <a:ext cx="511809" cy="1905"/>
            </a:xfrm>
            <a:custGeom>
              <a:avLst/>
              <a:gdLst/>
              <a:ahLst/>
              <a:cxnLst/>
              <a:rect l="l" t="t" r="r" b="b"/>
              <a:pathLst>
                <a:path w="511810" h="1904">
                  <a:moveTo>
                    <a:pt x="0" y="0"/>
                  </a:moveTo>
                  <a:lnTo>
                    <a:pt x="511301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1217" y="4276090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6773" y="4247896"/>
              <a:ext cx="435609" cy="1905"/>
            </a:xfrm>
            <a:custGeom>
              <a:avLst/>
              <a:gdLst/>
              <a:ahLst/>
              <a:cxnLst/>
              <a:rect l="l" t="t" r="r" b="b"/>
              <a:pathLst>
                <a:path w="435609" h="1904">
                  <a:moveTo>
                    <a:pt x="0" y="0"/>
                  </a:moveTo>
                  <a:lnTo>
                    <a:pt x="435101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0351" y="4199890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96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96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156085" y="5535676"/>
            <a:ext cx="2628900" cy="121920"/>
          </a:xfrm>
          <a:custGeom>
            <a:avLst/>
            <a:gdLst/>
            <a:ahLst/>
            <a:cxnLst/>
            <a:rect l="l" t="t" r="r" b="b"/>
            <a:pathLst>
              <a:path w="2628900" h="121920">
                <a:moveTo>
                  <a:pt x="0" y="0"/>
                </a:moveTo>
                <a:lnTo>
                  <a:pt x="42355" y="35942"/>
                </a:lnTo>
                <a:lnTo>
                  <a:pt x="89867" y="49158"/>
                </a:lnTo>
                <a:lnTo>
                  <a:pt x="150107" y="57838"/>
                </a:lnTo>
                <a:lnTo>
                  <a:pt x="219456" y="60960"/>
                </a:lnTo>
                <a:lnTo>
                  <a:pt x="1095755" y="60960"/>
                </a:lnTo>
                <a:lnTo>
                  <a:pt x="1165018" y="64081"/>
                </a:lnTo>
                <a:lnTo>
                  <a:pt x="1225066" y="72761"/>
                </a:lnTo>
                <a:lnTo>
                  <a:pt x="1272351" y="85977"/>
                </a:lnTo>
                <a:lnTo>
                  <a:pt x="1303324" y="102705"/>
                </a:lnTo>
                <a:lnTo>
                  <a:pt x="1314437" y="121920"/>
                </a:lnTo>
                <a:lnTo>
                  <a:pt x="1325629" y="102705"/>
                </a:lnTo>
                <a:lnTo>
                  <a:pt x="1356793" y="85977"/>
                </a:lnTo>
                <a:lnTo>
                  <a:pt x="1404307" y="72761"/>
                </a:lnTo>
                <a:lnTo>
                  <a:pt x="1464551" y="64081"/>
                </a:lnTo>
                <a:lnTo>
                  <a:pt x="1533905" y="60960"/>
                </a:lnTo>
                <a:lnTo>
                  <a:pt x="2410205" y="60960"/>
                </a:lnTo>
                <a:lnTo>
                  <a:pt x="2479468" y="57838"/>
                </a:lnTo>
                <a:lnTo>
                  <a:pt x="2539516" y="49158"/>
                </a:lnTo>
                <a:lnTo>
                  <a:pt x="2586801" y="35942"/>
                </a:lnTo>
                <a:lnTo>
                  <a:pt x="2617774" y="19214"/>
                </a:lnTo>
                <a:lnTo>
                  <a:pt x="262888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9679" y="5602223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运行时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7717" y="3663441"/>
            <a:ext cx="620395" cy="1176655"/>
          </a:xfrm>
          <a:custGeom>
            <a:avLst/>
            <a:gdLst/>
            <a:ahLst/>
            <a:cxnLst/>
            <a:rect l="l" t="t" r="r" b="b"/>
            <a:pathLst>
              <a:path w="620394" h="1176654">
                <a:moveTo>
                  <a:pt x="0" y="0"/>
                </a:moveTo>
                <a:lnTo>
                  <a:pt x="0" y="1176527"/>
                </a:lnTo>
                <a:lnTo>
                  <a:pt x="620268" y="1176527"/>
                </a:lnTo>
                <a:lnTo>
                  <a:pt x="62026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1941" y="3693321"/>
            <a:ext cx="381635" cy="1092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源</a:t>
            </a:r>
            <a:r>
              <a:rPr sz="2800" spc="-10" dirty="0">
                <a:latin typeface="宋体"/>
                <a:cs typeface="宋体"/>
              </a:rPr>
              <a:t>程</a:t>
            </a:r>
            <a:r>
              <a:rPr sz="2800" dirty="0">
                <a:latin typeface="宋体"/>
                <a:cs typeface="宋体"/>
              </a:rPr>
              <a:t>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81009" y="3409696"/>
            <a:ext cx="621030" cy="1611630"/>
          </a:xfrm>
          <a:custGeom>
            <a:avLst/>
            <a:gdLst/>
            <a:ahLst/>
            <a:cxnLst/>
            <a:rect l="l" t="t" r="r" b="b"/>
            <a:pathLst>
              <a:path w="621030" h="1611629">
                <a:moveTo>
                  <a:pt x="0" y="0"/>
                </a:moveTo>
                <a:lnTo>
                  <a:pt x="0" y="1611629"/>
                </a:lnTo>
                <a:lnTo>
                  <a:pt x="621029" y="1611629"/>
                </a:lnTo>
                <a:lnTo>
                  <a:pt x="62102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75995" y="3438493"/>
            <a:ext cx="381635" cy="1448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dirty="0">
                <a:latin typeface="宋体"/>
                <a:cs typeface="宋体"/>
              </a:rPr>
              <a:t>编</a:t>
            </a:r>
            <a:r>
              <a:rPr sz="2800" spc="-10" dirty="0">
                <a:latin typeface="宋体"/>
                <a:cs typeface="宋体"/>
              </a:rPr>
              <a:t>译</a:t>
            </a:r>
            <a:r>
              <a:rPr sz="2800" dirty="0">
                <a:latin typeface="宋体"/>
                <a:cs typeface="宋体"/>
              </a:rPr>
              <a:t>程序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0209" y="3409696"/>
            <a:ext cx="621030" cy="16116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eaVert" wrap="square" lIns="0" tIns="0" rIns="0" bIns="0" rtlCol="0">
            <a:spAutoFit/>
          </a:bodyPr>
          <a:lstStyle/>
          <a:p>
            <a:pPr marL="41275">
              <a:lnSpc>
                <a:spcPct val="95000"/>
              </a:lnSpc>
            </a:pPr>
            <a:r>
              <a:rPr sz="2800" dirty="0">
                <a:latin typeface="宋体"/>
                <a:cs typeface="宋体"/>
              </a:rPr>
              <a:t>目</a:t>
            </a:r>
            <a:r>
              <a:rPr sz="2800" spc="-10" dirty="0">
                <a:latin typeface="宋体"/>
                <a:cs typeface="宋体"/>
              </a:rPr>
              <a:t>标</a:t>
            </a:r>
            <a:r>
              <a:rPr sz="2800" dirty="0">
                <a:latin typeface="宋体"/>
                <a:cs typeface="宋体"/>
              </a:rPr>
              <a:t>代码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78267" y="4218940"/>
            <a:ext cx="1833880" cy="100330"/>
            <a:chOff x="1278267" y="4218940"/>
            <a:chExt cx="1833880" cy="100330"/>
          </a:xfrm>
        </p:grpSpPr>
        <p:sp>
          <p:nvSpPr>
            <p:cNvPr id="22" name="object 22"/>
            <p:cNvSpPr/>
            <p:nvPr/>
          </p:nvSpPr>
          <p:spPr>
            <a:xfrm>
              <a:off x="1282839" y="4266946"/>
              <a:ext cx="1731010" cy="1905"/>
            </a:xfrm>
            <a:custGeom>
              <a:avLst/>
              <a:gdLst/>
              <a:ahLst/>
              <a:cxnLst/>
              <a:rect l="l" t="t" r="r" b="b"/>
              <a:pathLst>
                <a:path w="1731010" h="1904">
                  <a:moveTo>
                    <a:pt x="0" y="0"/>
                  </a:moveTo>
                  <a:lnTo>
                    <a:pt x="511301" y="1524"/>
                  </a:lnTo>
                </a:path>
                <a:path w="1731010" h="1904">
                  <a:moveTo>
                    <a:pt x="1219187" y="0"/>
                  </a:moveTo>
                  <a:lnTo>
                    <a:pt x="1730502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2617" y="4218940"/>
              <a:ext cx="1319530" cy="100330"/>
            </a:xfrm>
            <a:custGeom>
              <a:avLst/>
              <a:gdLst/>
              <a:ahLst/>
              <a:cxnLst/>
              <a:rect l="l" t="t" r="r" b="b"/>
              <a:pathLst>
                <a:path w="1319530" h="100329">
                  <a:moveTo>
                    <a:pt x="99822" y="50292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50292"/>
                  </a:lnTo>
                  <a:close/>
                </a:path>
                <a:path w="1319530" h="100329">
                  <a:moveTo>
                    <a:pt x="1319022" y="50292"/>
                  </a:moveTo>
                  <a:lnTo>
                    <a:pt x="1219200" y="0"/>
                  </a:lnTo>
                  <a:lnTo>
                    <a:pt x="1219200" y="99822"/>
                  </a:lnTo>
                  <a:lnTo>
                    <a:pt x="1319022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978039" y="5389371"/>
            <a:ext cx="2628900" cy="120650"/>
          </a:xfrm>
          <a:custGeom>
            <a:avLst/>
            <a:gdLst/>
            <a:ahLst/>
            <a:cxnLst/>
            <a:rect l="l" t="t" r="r" b="b"/>
            <a:pathLst>
              <a:path w="2628900" h="120650">
                <a:moveTo>
                  <a:pt x="0" y="0"/>
                </a:moveTo>
                <a:lnTo>
                  <a:pt x="42306" y="35673"/>
                </a:lnTo>
                <a:lnTo>
                  <a:pt x="89702" y="48664"/>
                </a:lnTo>
                <a:lnTo>
                  <a:pt x="149717" y="57156"/>
                </a:lnTo>
                <a:lnTo>
                  <a:pt x="218694" y="60198"/>
                </a:lnTo>
                <a:lnTo>
                  <a:pt x="1094994" y="60198"/>
                </a:lnTo>
                <a:lnTo>
                  <a:pt x="1164342" y="63313"/>
                </a:lnTo>
                <a:lnTo>
                  <a:pt x="1224582" y="71951"/>
                </a:lnTo>
                <a:lnTo>
                  <a:pt x="1272094" y="85051"/>
                </a:lnTo>
                <a:lnTo>
                  <a:pt x="1303257" y="101553"/>
                </a:lnTo>
                <a:lnTo>
                  <a:pt x="1314450" y="120395"/>
                </a:lnTo>
                <a:lnTo>
                  <a:pt x="1325636" y="101553"/>
                </a:lnTo>
                <a:lnTo>
                  <a:pt x="1356756" y="85051"/>
                </a:lnTo>
                <a:lnTo>
                  <a:pt x="1404152" y="71951"/>
                </a:lnTo>
                <a:lnTo>
                  <a:pt x="1464167" y="63313"/>
                </a:lnTo>
                <a:lnTo>
                  <a:pt x="1533143" y="60198"/>
                </a:lnTo>
                <a:lnTo>
                  <a:pt x="2409443" y="60198"/>
                </a:lnTo>
                <a:lnTo>
                  <a:pt x="2478792" y="57156"/>
                </a:lnTo>
                <a:lnTo>
                  <a:pt x="2539032" y="48664"/>
                </a:lnTo>
                <a:lnTo>
                  <a:pt x="2586544" y="35673"/>
                </a:lnTo>
                <a:lnTo>
                  <a:pt x="2617707" y="19135"/>
                </a:lnTo>
                <a:lnTo>
                  <a:pt x="2628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55933" y="5455920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编译时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8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233171"/>
            <a:ext cx="5969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Arial"/>
                <a:cs typeface="Arial"/>
              </a:rPr>
              <a:t>1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</a:t>
            </a:r>
            <a:r>
              <a:rPr spc="-61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1</a:t>
            </a:r>
            <a:r>
              <a:rPr dirty="0"/>
              <a:t>程序设计语言与编译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>
                <a:latin typeface="Arial"/>
                <a:cs typeface="Arial"/>
              </a:rPr>
              <a:t>2</a:t>
            </a:r>
            <a:r>
              <a:rPr spc="300" dirty="0">
                <a:latin typeface="Arial"/>
                <a:cs typeface="Arial"/>
              </a:rPr>
              <a:t>)</a:t>
            </a:r>
            <a:r>
              <a:rPr dirty="0"/>
              <a:t>程序设计语言的转换（续）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735" y="1617275"/>
            <a:ext cx="7167880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编译的转换过程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三个阶段的转换：编</a:t>
            </a:r>
            <a:r>
              <a:rPr sz="2800" spc="-10" dirty="0">
                <a:latin typeface="宋体"/>
                <a:cs typeface="宋体"/>
              </a:rPr>
              <a:t>译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dirty="0">
                <a:latin typeface="宋体"/>
                <a:cs typeface="宋体"/>
              </a:rPr>
              <a:t>汇</a:t>
            </a:r>
            <a:r>
              <a:rPr sz="2800" spc="-10" dirty="0">
                <a:latin typeface="宋体"/>
                <a:cs typeface="宋体"/>
              </a:rPr>
              <a:t>编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dirty="0">
                <a:latin typeface="宋体"/>
                <a:cs typeface="宋体"/>
              </a:rPr>
              <a:t>运行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2409" y="3485896"/>
            <a:ext cx="621030" cy="1524000"/>
          </a:xfrm>
          <a:custGeom>
            <a:avLst/>
            <a:gdLst/>
            <a:ahLst/>
            <a:cxnLst/>
            <a:rect l="l" t="t" r="r" b="b"/>
            <a:pathLst>
              <a:path w="621029" h="1524000">
                <a:moveTo>
                  <a:pt x="0" y="0"/>
                </a:moveTo>
                <a:lnTo>
                  <a:pt x="0" y="1524000"/>
                </a:lnTo>
                <a:lnTo>
                  <a:pt x="621029" y="1524000"/>
                </a:lnTo>
                <a:lnTo>
                  <a:pt x="62102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7395" y="3514693"/>
            <a:ext cx="381635" cy="1448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初</a:t>
            </a:r>
            <a:r>
              <a:rPr sz="2800" spc="-10" dirty="0">
                <a:latin typeface="宋体"/>
                <a:cs typeface="宋体"/>
              </a:rPr>
              <a:t>始</a:t>
            </a:r>
            <a:r>
              <a:rPr sz="2800" dirty="0">
                <a:latin typeface="宋体"/>
                <a:cs typeface="宋体"/>
              </a:rPr>
              <a:t>数据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7277" y="3104895"/>
            <a:ext cx="1047750" cy="2209800"/>
          </a:xfrm>
          <a:custGeom>
            <a:avLst/>
            <a:gdLst/>
            <a:ahLst/>
            <a:cxnLst/>
            <a:rect l="l" t="t" r="r" b="b"/>
            <a:pathLst>
              <a:path w="1047750" h="2209800">
                <a:moveTo>
                  <a:pt x="0" y="0"/>
                </a:moveTo>
                <a:lnTo>
                  <a:pt x="0" y="2209800"/>
                </a:lnTo>
                <a:lnTo>
                  <a:pt x="1047750" y="220980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291" y="3133644"/>
            <a:ext cx="808355" cy="18034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dirty="0">
                <a:latin typeface="宋体"/>
                <a:cs typeface="宋体"/>
              </a:rPr>
              <a:t>运</a:t>
            </a:r>
            <a:r>
              <a:rPr sz="2800" spc="-5" dirty="0">
                <a:latin typeface="宋体"/>
                <a:cs typeface="宋体"/>
              </a:rPr>
              <a:t>行子</a:t>
            </a:r>
            <a:r>
              <a:rPr sz="2800" spc="-10" dirty="0">
                <a:latin typeface="宋体"/>
                <a:cs typeface="宋体"/>
              </a:rPr>
              <a:t>程</a:t>
            </a:r>
            <a:r>
              <a:rPr sz="2800" dirty="0">
                <a:latin typeface="宋体"/>
                <a:cs typeface="宋体"/>
              </a:rPr>
              <a:t>序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目</a:t>
            </a:r>
            <a:r>
              <a:rPr sz="2800" spc="-10" dirty="0">
                <a:latin typeface="宋体"/>
                <a:cs typeface="宋体"/>
              </a:rPr>
              <a:t>标</a:t>
            </a:r>
            <a:r>
              <a:rPr sz="2800" dirty="0">
                <a:latin typeface="宋体"/>
                <a:cs typeface="宋体"/>
              </a:rPr>
              <a:t>代码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8396" y="3485896"/>
            <a:ext cx="621030" cy="1676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eaVert" wrap="square" lIns="0" tIns="0" rIns="0" bIns="0" rtlCol="0">
            <a:spAutoFit/>
          </a:bodyPr>
          <a:lstStyle/>
          <a:p>
            <a:pPr marL="41275">
              <a:lnSpc>
                <a:spcPct val="95000"/>
              </a:lnSpc>
            </a:pPr>
            <a:r>
              <a:rPr sz="2800" spc="-5" dirty="0">
                <a:latin typeface="宋体"/>
                <a:cs typeface="宋体"/>
              </a:rPr>
              <a:t>计</a:t>
            </a:r>
            <a:r>
              <a:rPr sz="2800" spc="-10" dirty="0">
                <a:latin typeface="宋体"/>
                <a:cs typeface="宋体"/>
              </a:rPr>
              <a:t>算</a:t>
            </a:r>
            <a:r>
              <a:rPr sz="2800" spc="-5" dirty="0">
                <a:latin typeface="宋体"/>
                <a:cs typeface="宋体"/>
              </a:rPr>
              <a:t>结</a:t>
            </a:r>
            <a:r>
              <a:rPr sz="2800" dirty="0">
                <a:latin typeface="宋体"/>
                <a:cs typeface="宋体"/>
              </a:rPr>
              <a:t>果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8127" y="5467096"/>
            <a:ext cx="2628900" cy="114300"/>
          </a:xfrm>
          <a:custGeom>
            <a:avLst/>
            <a:gdLst/>
            <a:ahLst/>
            <a:cxnLst/>
            <a:rect l="l" t="t" r="r" b="b"/>
            <a:pathLst>
              <a:path w="2628900" h="114300">
                <a:moveTo>
                  <a:pt x="0" y="0"/>
                </a:moveTo>
                <a:lnTo>
                  <a:pt x="42306" y="33613"/>
                </a:lnTo>
                <a:lnTo>
                  <a:pt x="89702" y="46030"/>
                </a:lnTo>
                <a:lnTo>
                  <a:pt x="149717" y="54205"/>
                </a:lnTo>
                <a:lnTo>
                  <a:pt x="218694" y="57150"/>
                </a:lnTo>
                <a:lnTo>
                  <a:pt x="1094994" y="57150"/>
                </a:lnTo>
                <a:lnTo>
                  <a:pt x="1164346" y="60094"/>
                </a:lnTo>
                <a:lnTo>
                  <a:pt x="1224588" y="68269"/>
                </a:lnTo>
                <a:lnTo>
                  <a:pt x="1272098" y="80686"/>
                </a:lnTo>
                <a:lnTo>
                  <a:pt x="1303258" y="96359"/>
                </a:lnTo>
                <a:lnTo>
                  <a:pt x="1314450" y="114300"/>
                </a:lnTo>
                <a:lnTo>
                  <a:pt x="1325636" y="96359"/>
                </a:lnTo>
                <a:lnTo>
                  <a:pt x="1356756" y="80686"/>
                </a:lnTo>
                <a:lnTo>
                  <a:pt x="1404152" y="68269"/>
                </a:lnTo>
                <a:lnTo>
                  <a:pt x="1464167" y="60094"/>
                </a:lnTo>
                <a:lnTo>
                  <a:pt x="1533144" y="57150"/>
                </a:lnTo>
                <a:lnTo>
                  <a:pt x="2409444" y="57150"/>
                </a:lnTo>
                <a:lnTo>
                  <a:pt x="2478796" y="54205"/>
                </a:lnTo>
                <a:lnTo>
                  <a:pt x="2539038" y="46030"/>
                </a:lnTo>
                <a:lnTo>
                  <a:pt x="2586548" y="33613"/>
                </a:lnTo>
                <a:lnTo>
                  <a:pt x="2617708" y="17940"/>
                </a:lnTo>
                <a:lnTo>
                  <a:pt x="26289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1733" y="5479541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运行时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83427" y="4198365"/>
            <a:ext cx="1676400" cy="100330"/>
            <a:chOff x="6083427" y="4198365"/>
            <a:chExt cx="1676400" cy="100330"/>
          </a:xfrm>
        </p:grpSpPr>
        <p:sp>
          <p:nvSpPr>
            <p:cNvPr id="12" name="object 12"/>
            <p:cNvSpPr/>
            <p:nvPr/>
          </p:nvSpPr>
          <p:spPr>
            <a:xfrm>
              <a:off x="6083427" y="4247895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8417" y="4198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55027" y="4247895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09">
                  <a:moveTo>
                    <a:pt x="0" y="0"/>
                  </a:moveTo>
                  <a:lnTo>
                    <a:pt x="2065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0017" y="4198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97039" y="3562096"/>
            <a:ext cx="621030" cy="1371600"/>
          </a:xfrm>
          <a:custGeom>
            <a:avLst/>
            <a:gdLst/>
            <a:ahLst/>
            <a:cxnLst/>
            <a:rect l="l" t="t" r="r" b="b"/>
            <a:pathLst>
              <a:path w="621030" h="1371600">
                <a:moveTo>
                  <a:pt x="0" y="0"/>
                </a:moveTo>
                <a:lnTo>
                  <a:pt x="0" y="1371600"/>
                </a:lnTo>
                <a:lnTo>
                  <a:pt x="621030" y="1371600"/>
                </a:lnTo>
                <a:lnTo>
                  <a:pt x="62103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263" y="3591975"/>
            <a:ext cx="381635" cy="1092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源</a:t>
            </a:r>
            <a:r>
              <a:rPr sz="2800" spc="-10" dirty="0">
                <a:latin typeface="宋体"/>
                <a:cs typeface="宋体"/>
              </a:rPr>
              <a:t>程</a:t>
            </a:r>
            <a:r>
              <a:rPr sz="2800" dirty="0">
                <a:latin typeface="宋体"/>
                <a:cs typeface="宋体"/>
              </a:rPr>
              <a:t>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7639" y="3485896"/>
            <a:ext cx="621030" cy="1524000"/>
          </a:xfrm>
          <a:custGeom>
            <a:avLst/>
            <a:gdLst/>
            <a:ahLst/>
            <a:cxnLst/>
            <a:rect l="l" t="t" r="r" b="b"/>
            <a:pathLst>
              <a:path w="621030" h="1524000">
                <a:moveTo>
                  <a:pt x="0" y="0"/>
                </a:moveTo>
                <a:lnTo>
                  <a:pt x="0" y="1524000"/>
                </a:lnTo>
                <a:lnTo>
                  <a:pt x="621030" y="1524000"/>
                </a:lnTo>
                <a:lnTo>
                  <a:pt x="62103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1863" y="3515455"/>
            <a:ext cx="381635" cy="1448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dirty="0">
                <a:latin typeface="宋体"/>
                <a:cs typeface="宋体"/>
              </a:rPr>
              <a:t>编</a:t>
            </a:r>
            <a:r>
              <a:rPr sz="2800" spc="-10" dirty="0">
                <a:latin typeface="宋体"/>
                <a:cs typeface="宋体"/>
              </a:rPr>
              <a:t>译</a:t>
            </a:r>
            <a:r>
              <a:rPr sz="2800" dirty="0">
                <a:latin typeface="宋体"/>
                <a:cs typeface="宋体"/>
              </a:rPr>
              <a:t>程序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02026" y="3485896"/>
            <a:ext cx="621030" cy="1524000"/>
          </a:xfrm>
          <a:custGeom>
            <a:avLst/>
            <a:gdLst/>
            <a:ahLst/>
            <a:cxnLst/>
            <a:rect l="l" t="t" r="r" b="b"/>
            <a:pathLst>
              <a:path w="621030" h="1524000">
                <a:moveTo>
                  <a:pt x="0" y="0"/>
                </a:moveTo>
                <a:lnTo>
                  <a:pt x="0" y="1524000"/>
                </a:lnTo>
                <a:lnTo>
                  <a:pt x="621029" y="1524000"/>
                </a:lnTo>
                <a:lnTo>
                  <a:pt x="62102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96263" y="3515775"/>
            <a:ext cx="381635" cy="1448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汇编语</a:t>
            </a:r>
            <a:r>
              <a:rPr sz="2800" dirty="0">
                <a:latin typeface="宋体"/>
                <a:cs typeface="宋体"/>
              </a:rPr>
              <a:t>言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06639" y="4198365"/>
            <a:ext cx="304800" cy="100330"/>
            <a:chOff x="1206639" y="4198365"/>
            <a:chExt cx="304800" cy="100330"/>
          </a:xfrm>
        </p:grpSpPr>
        <p:sp>
          <p:nvSpPr>
            <p:cNvPr id="23" name="object 23"/>
            <p:cNvSpPr/>
            <p:nvPr/>
          </p:nvSpPr>
          <p:spPr>
            <a:xfrm>
              <a:off x="1206639" y="4247895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09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1617" y="4198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1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1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978039" y="5238496"/>
            <a:ext cx="1752600" cy="266700"/>
          </a:xfrm>
          <a:custGeom>
            <a:avLst/>
            <a:gdLst/>
            <a:ahLst/>
            <a:cxnLst/>
            <a:rect l="l" t="t" r="r" b="b"/>
            <a:pathLst>
              <a:path w="1752600" h="266700">
                <a:moveTo>
                  <a:pt x="0" y="0"/>
                </a:moveTo>
                <a:lnTo>
                  <a:pt x="7461" y="42251"/>
                </a:lnTo>
                <a:lnTo>
                  <a:pt x="28236" y="78870"/>
                </a:lnTo>
                <a:lnTo>
                  <a:pt x="59911" y="107698"/>
                </a:lnTo>
                <a:lnTo>
                  <a:pt x="100071" y="126577"/>
                </a:lnTo>
                <a:lnTo>
                  <a:pt x="146304" y="133350"/>
                </a:lnTo>
                <a:lnTo>
                  <a:pt x="729996" y="133350"/>
                </a:lnTo>
                <a:lnTo>
                  <a:pt x="776228" y="140122"/>
                </a:lnTo>
                <a:lnTo>
                  <a:pt x="816388" y="159001"/>
                </a:lnTo>
                <a:lnTo>
                  <a:pt x="848063" y="187829"/>
                </a:lnTo>
                <a:lnTo>
                  <a:pt x="868838" y="224448"/>
                </a:lnTo>
                <a:lnTo>
                  <a:pt x="876300" y="266700"/>
                </a:lnTo>
                <a:lnTo>
                  <a:pt x="883761" y="224448"/>
                </a:lnTo>
                <a:lnTo>
                  <a:pt x="904536" y="187829"/>
                </a:lnTo>
                <a:lnTo>
                  <a:pt x="936211" y="159001"/>
                </a:lnTo>
                <a:lnTo>
                  <a:pt x="976371" y="140122"/>
                </a:lnTo>
                <a:lnTo>
                  <a:pt x="1022604" y="133350"/>
                </a:lnTo>
                <a:lnTo>
                  <a:pt x="1606295" y="133350"/>
                </a:lnTo>
                <a:lnTo>
                  <a:pt x="1652528" y="126577"/>
                </a:lnTo>
                <a:lnTo>
                  <a:pt x="1692688" y="107698"/>
                </a:lnTo>
                <a:lnTo>
                  <a:pt x="1724363" y="78870"/>
                </a:lnTo>
                <a:lnTo>
                  <a:pt x="1745138" y="42251"/>
                </a:ln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62335" y="5403341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编译时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92477" y="3481133"/>
            <a:ext cx="1863725" cy="1533525"/>
            <a:chOff x="2192477" y="3481133"/>
            <a:chExt cx="1863725" cy="1533525"/>
          </a:xfrm>
        </p:grpSpPr>
        <p:sp>
          <p:nvSpPr>
            <p:cNvPr id="28" name="object 28"/>
            <p:cNvSpPr/>
            <p:nvPr/>
          </p:nvSpPr>
          <p:spPr>
            <a:xfrm>
              <a:off x="2197239" y="4247896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2217" y="41983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30917" y="3485896"/>
              <a:ext cx="620395" cy="1524000"/>
            </a:xfrm>
            <a:custGeom>
              <a:avLst/>
              <a:gdLst/>
              <a:ahLst/>
              <a:cxnLst/>
              <a:rect l="l" t="t" r="r" b="b"/>
              <a:pathLst>
                <a:path w="620395" h="1524000">
                  <a:moveTo>
                    <a:pt x="0" y="0"/>
                  </a:moveTo>
                  <a:lnTo>
                    <a:pt x="0" y="1524000"/>
                  </a:lnTo>
                  <a:lnTo>
                    <a:pt x="620267" y="1524000"/>
                  </a:lnTo>
                  <a:lnTo>
                    <a:pt x="620267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95609" y="3485896"/>
            <a:ext cx="621030" cy="1524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eaVert" wrap="square" lIns="0" tIns="0" rIns="0" bIns="0" rtlCol="0">
            <a:spAutoFit/>
          </a:bodyPr>
          <a:lstStyle/>
          <a:p>
            <a:pPr marL="41275">
              <a:lnSpc>
                <a:spcPct val="95000"/>
              </a:lnSpc>
            </a:pPr>
            <a:r>
              <a:rPr sz="2800" dirty="0">
                <a:latin typeface="宋体"/>
                <a:cs typeface="宋体"/>
              </a:rPr>
              <a:t>目</a:t>
            </a:r>
            <a:r>
              <a:rPr sz="2800" spc="-10" dirty="0">
                <a:latin typeface="宋体"/>
                <a:cs typeface="宋体"/>
              </a:rPr>
              <a:t>标</a:t>
            </a:r>
            <a:r>
              <a:rPr sz="2800" dirty="0">
                <a:latin typeface="宋体"/>
                <a:cs typeface="宋体"/>
              </a:rPr>
              <a:t>代码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5141" y="3515775"/>
            <a:ext cx="381635" cy="144843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汇</a:t>
            </a:r>
            <a:r>
              <a:rPr sz="2800" spc="-10" dirty="0">
                <a:latin typeface="宋体"/>
                <a:cs typeface="宋体"/>
              </a:rPr>
              <a:t>编</a:t>
            </a:r>
            <a:r>
              <a:rPr sz="2800" dirty="0">
                <a:latin typeface="宋体"/>
                <a:cs typeface="宋体"/>
              </a:rPr>
              <a:t>程序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111639" y="4198365"/>
            <a:ext cx="1219200" cy="100330"/>
            <a:chOff x="3111639" y="4198365"/>
            <a:chExt cx="1219200" cy="100330"/>
          </a:xfrm>
        </p:grpSpPr>
        <p:sp>
          <p:nvSpPr>
            <p:cNvPr id="34" name="object 34"/>
            <p:cNvSpPr/>
            <p:nvPr/>
          </p:nvSpPr>
          <p:spPr>
            <a:xfrm>
              <a:off x="3111639" y="4247895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16617" y="4198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26039" y="4247895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31017" y="4198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883039" y="5238496"/>
            <a:ext cx="1981200" cy="266700"/>
          </a:xfrm>
          <a:custGeom>
            <a:avLst/>
            <a:gdLst/>
            <a:ahLst/>
            <a:cxnLst/>
            <a:rect l="l" t="t" r="r" b="b"/>
            <a:pathLst>
              <a:path w="1981200" h="266700">
                <a:moveTo>
                  <a:pt x="0" y="0"/>
                </a:moveTo>
                <a:lnTo>
                  <a:pt x="8418" y="42251"/>
                </a:lnTo>
                <a:lnTo>
                  <a:pt x="31869" y="78870"/>
                </a:lnTo>
                <a:lnTo>
                  <a:pt x="67647" y="107698"/>
                </a:lnTo>
                <a:lnTo>
                  <a:pt x="113044" y="126577"/>
                </a:lnTo>
                <a:lnTo>
                  <a:pt x="165353" y="133350"/>
                </a:lnTo>
                <a:lnTo>
                  <a:pt x="825245" y="133350"/>
                </a:lnTo>
                <a:lnTo>
                  <a:pt x="877555" y="140122"/>
                </a:lnTo>
                <a:lnTo>
                  <a:pt x="922952" y="159001"/>
                </a:lnTo>
                <a:lnTo>
                  <a:pt x="958730" y="187829"/>
                </a:lnTo>
                <a:lnTo>
                  <a:pt x="982181" y="224448"/>
                </a:lnTo>
                <a:lnTo>
                  <a:pt x="990600" y="266700"/>
                </a:lnTo>
                <a:lnTo>
                  <a:pt x="999018" y="224448"/>
                </a:lnTo>
                <a:lnTo>
                  <a:pt x="1022469" y="187829"/>
                </a:lnTo>
                <a:lnTo>
                  <a:pt x="1058247" y="159001"/>
                </a:lnTo>
                <a:lnTo>
                  <a:pt x="1103644" y="140122"/>
                </a:lnTo>
                <a:lnTo>
                  <a:pt x="1155953" y="133350"/>
                </a:lnTo>
                <a:lnTo>
                  <a:pt x="1815845" y="133350"/>
                </a:lnTo>
                <a:lnTo>
                  <a:pt x="1868155" y="126577"/>
                </a:lnTo>
                <a:lnTo>
                  <a:pt x="1913552" y="107698"/>
                </a:lnTo>
                <a:lnTo>
                  <a:pt x="1949330" y="78870"/>
                </a:lnTo>
                <a:lnTo>
                  <a:pt x="1972781" y="42251"/>
                </a:lnTo>
                <a:lnTo>
                  <a:pt x="1981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67335" y="5403341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汇编时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7438523" y="6428514"/>
            <a:ext cx="142875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211580" algn="l"/>
              </a:tabLst>
            </a:pPr>
            <a:r>
              <a:rPr spc="-5" dirty="0"/>
              <a:t>第一章</a:t>
            </a:r>
            <a:r>
              <a:rPr spc="10" dirty="0"/>
              <a:t> </a:t>
            </a:r>
            <a:r>
              <a:rPr spc="-5" dirty="0"/>
              <a:t>引论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9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1897</Words>
  <Application>Microsoft Macintosh PowerPoint</Application>
  <PresentationFormat>自定义</PresentationFormat>
  <Paragraphs>556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黑体</vt:lpstr>
      <vt:lpstr>宋体</vt:lpstr>
      <vt:lpstr>Arial</vt:lpstr>
      <vt:lpstr>Calibri</vt:lpstr>
      <vt:lpstr>Monotype Sorts</vt:lpstr>
      <vt:lpstr>Symbol</vt:lpstr>
      <vt:lpstr>Times New Roman</vt:lpstr>
      <vt:lpstr>Office Theme</vt:lpstr>
      <vt:lpstr>第一章 引论</vt:lpstr>
      <vt:lpstr>先行课程</vt:lpstr>
      <vt:lpstr>《编译原理》课程信息</vt:lpstr>
      <vt:lpstr>考核方式：</vt:lpstr>
      <vt:lpstr> 教材及主要参考书</vt:lpstr>
      <vt:lpstr>1 . 1程序设计语言与编译</vt:lpstr>
      <vt:lpstr>1 . 1程序设计语言与编译 2)程序设计语言的转换</vt:lpstr>
      <vt:lpstr>1 . 1程序设计语言与编译 2)程序设计语言的转换（续）</vt:lpstr>
      <vt:lpstr>1 . 1程序设计语言与编译 2)程序设计语言的转换（续）</vt:lpstr>
      <vt:lpstr>1 . 1程序设计语言与编译 2)程序设计语言的转换（续）</vt:lpstr>
      <vt:lpstr>1 . 2编译程序概述</vt:lpstr>
      <vt:lpstr>1 . 2编译程序概述 编译程序的工作</vt:lpstr>
      <vt:lpstr>编译程序的工作</vt:lpstr>
      <vt:lpstr>1 . 2编译程序概述 1 . 词法分析</vt:lpstr>
      <vt:lpstr>识别右边程序中的单词</vt:lpstr>
      <vt:lpstr>1 . 2编译程序概述 1 . 词法分析（续）</vt:lpstr>
      <vt:lpstr>1 . 2编译程序概述 编译程序的工作</vt:lpstr>
      <vt:lpstr>1 . 2编译程序概述 2 . 语法分析</vt:lpstr>
      <vt:lpstr>赋值语句的语法规则</vt:lpstr>
      <vt:lpstr>1 . 2编译程序概述 2 . 语法分析（续）</vt:lpstr>
      <vt:lpstr>最右推导，最左归约</vt:lpstr>
      <vt:lpstr>最左推导，最右归约</vt:lpstr>
      <vt:lpstr>再如：</vt:lpstr>
      <vt:lpstr>语法分析的方法（续）</vt:lpstr>
      <vt:lpstr>语法分析的方法（续）</vt:lpstr>
      <vt:lpstr>1 . 2编译程序概述 编译程序的工作</vt:lpstr>
      <vt:lpstr>3 . 中间代码生成</vt:lpstr>
      <vt:lpstr>中间代码生成（续）</vt:lpstr>
      <vt:lpstr>1 . 2编译程序概述 编译程序的工作</vt:lpstr>
      <vt:lpstr>4 . 优化</vt:lpstr>
      <vt:lpstr>优化（续）</vt:lpstr>
      <vt:lpstr>PowerPoint 演示文稿</vt:lpstr>
      <vt:lpstr>PowerPoint 演示文稿</vt:lpstr>
      <vt:lpstr>1 . 2编译程序概述 编译程序的工作</vt:lpstr>
      <vt:lpstr>5 . 目标代码生成</vt:lpstr>
      <vt:lpstr>编译程序的工作</vt:lpstr>
      <vt:lpstr>6 . 表格与表格管理</vt:lpstr>
      <vt:lpstr>1）符号表</vt:lpstr>
      <vt:lpstr>2）常数表与标号表</vt:lpstr>
      <vt:lpstr>3）入口名表</vt:lpstr>
      <vt:lpstr>4）中间代码表</vt:lpstr>
      <vt:lpstr>7 . 出错处理</vt:lpstr>
      <vt:lpstr>8 . 遍</vt:lpstr>
      <vt:lpstr>一遍扫描（以语法分析为中心）</vt:lpstr>
      <vt:lpstr>1 . 3编译程序生成</vt:lpstr>
      <vt:lpstr>1 . 3编译程序生成（续）</vt:lpstr>
      <vt:lpstr>1 . 4编译程序构造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编译原理及编译程序构造</dc:title>
  <dc:creator>db2admin</dc:creator>
  <cp:lastModifiedBy>Microsoft Office User</cp:lastModifiedBy>
  <cp:revision>1</cp:revision>
  <dcterms:created xsi:type="dcterms:W3CDTF">2020-06-16T14:24:11Z</dcterms:created>
  <dcterms:modified xsi:type="dcterms:W3CDTF">2020-09-10T07:07:02Z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2002-11-27T00:00:00Z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2020-06-16T00:00:00Z</vt:filetime>
  </property>
</Properties>
</file>