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6" r:id="rId49"/>
    <p:sldId id="307" r:id="rId50"/>
    <p:sldId id="308" r:id="rId51"/>
    <p:sldId id="309" r:id="rId52"/>
    <p:sldId id="310" r:id="rId53"/>
    <p:sldId id="311" r:id="rId54"/>
    <p:sldId id="320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9118600" cy="6819900"/>
  <p:notesSz cx="9118600" cy="6819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/>
    <p:restoredTop sz="94692"/>
  </p:normalViewPr>
  <p:slideViewPr>
    <p:cSldViewPr>
      <p:cViewPr varScale="1">
        <p:scale>
          <a:sx n="95" d="100"/>
          <a:sy n="95" d="100"/>
        </p:scale>
        <p:origin x="13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4169"/>
            <a:ext cx="7750810" cy="143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19144"/>
            <a:ext cx="6383020" cy="170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0416" y="2535935"/>
            <a:ext cx="539776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869" y="1539548"/>
            <a:ext cx="8308860" cy="402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42507"/>
            <a:ext cx="2917952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42507"/>
            <a:ext cx="2097278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52773" y="6428514"/>
            <a:ext cx="1696084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283" y="253593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3765" algn="l"/>
              </a:tabLst>
            </a:pPr>
            <a:r>
              <a:rPr dirty="0"/>
              <a:t>第二章	编译基础知识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254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>
                <a:latin typeface="Times New Roman"/>
                <a:cs typeface="Times New Roman"/>
              </a:rPr>
              <a:t>2.1	</a:t>
            </a:r>
            <a:r>
              <a:rPr dirty="0"/>
              <a:t>字母表与符号串 一、相关概念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974652"/>
            <a:ext cx="8535670" cy="30162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、句子：</a:t>
            </a:r>
            <a:endParaRPr sz="2800">
              <a:latin typeface="宋体"/>
              <a:cs typeface="宋体"/>
            </a:endParaRPr>
          </a:p>
          <a:p>
            <a:pPr marL="4565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字母表上符合某种规则构成的串。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、语言：</a:t>
            </a:r>
            <a:endParaRPr sz="2800">
              <a:latin typeface="宋体"/>
              <a:cs typeface="宋体"/>
            </a:endParaRPr>
          </a:p>
          <a:p>
            <a:pPr marL="4565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字母表上句子的集合。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ts val="3310"/>
              </a:lnSpc>
              <a:spcBef>
                <a:spcPts val="8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注：约定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a,b,c…</a:t>
            </a:r>
            <a:r>
              <a:rPr sz="2800" spc="-5" dirty="0">
                <a:latin typeface="宋体"/>
                <a:cs typeface="宋体"/>
              </a:rPr>
              <a:t>表示符号；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Symbol"/>
                <a:cs typeface="Symbol"/>
              </a:rPr>
              <a:t>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spc="-5" dirty="0">
                <a:latin typeface="宋体"/>
                <a:cs typeface="宋体"/>
              </a:rPr>
              <a:t>表示符号串；  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A,B,C…</a:t>
            </a:r>
            <a:r>
              <a:rPr sz="2800" spc="-5" dirty="0">
                <a:latin typeface="宋体"/>
                <a:cs typeface="宋体"/>
              </a:rPr>
              <a:t>表示其集合。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5974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>
                <a:latin typeface="Times New Roman"/>
                <a:cs typeface="Times New Roman"/>
              </a:rPr>
              <a:t>2.1	</a:t>
            </a:r>
            <a:r>
              <a:rPr dirty="0"/>
              <a:t>字母表与符号串 二、符号串集合的运算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035" y="1663765"/>
            <a:ext cx="8208645" cy="334327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2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、连接（乘积）运算：</a:t>
            </a:r>
            <a:endParaRPr sz="2800">
              <a:latin typeface="宋体"/>
              <a:cs typeface="宋体"/>
            </a:endParaRPr>
          </a:p>
          <a:p>
            <a:pPr marL="4826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定义：若串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A={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…}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串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B={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767715">
              <a:lnSpc>
                <a:spcPct val="100000"/>
              </a:lnSpc>
              <a:tabLst>
                <a:tab pos="6101080" algn="l"/>
                <a:tab pos="6792595" algn="l"/>
              </a:tabLst>
            </a:pP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…}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则乘</a:t>
            </a:r>
            <a:r>
              <a:rPr sz="2800" spc="-10" dirty="0">
                <a:latin typeface="宋体"/>
                <a:cs typeface="宋体"/>
              </a:rPr>
              <a:t>积</a:t>
            </a:r>
            <a:r>
              <a:rPr sz="2800" spc="-5" dirty="0">
                <a:latin typeface="Times New Roman"/>
                <a:cs typeface="Times New Roman"/>
              </a:rPr>
              <a:t>AB={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	and	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B}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）串集的自身乘积称作串集的方幂</a:t>
            </a:r>
            <a:endParaRPr sz="2800">
              <a:latin typeface="宋体"/>
              <a:cs typeface="宋体"/>
            </a:endParaRPr>
          </a:p>
          <a:p>
            <a:pPr marL="735965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={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735965">
              <a:lnSpc>
                <a:spcPct val="100000"/>
              </a:lnSpc>
              <a:spcBef>
                <a:spcPts val="285"/>
              </a:spcBef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）字母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次方幂是字母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上所有长度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宋体"/>
                <a:cs typeface="宋体"/>
              </a:rPr>
              <a:t>的串集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5974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>
                <a:latin typeface="Times New Roman"/>
                <a:cs typeface="Times New Roman"/>
              </a:rPr>
              <a:t>2.1	</a:t>
            </a:r>
            <a:r>
              <a:rPr dirty="0"/>
              <a:t>字母表与符号串 二、符号串集合的运算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0" y="1517452"/>
            <a:ext cx="6484620" cy="41275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67665" algn="l"/>
                <a:tab pos="368300" algn="l"/>
                <a:tab pos="3111500" algn="l"/>
              </a:tabLst>
            </a:pPr>
            <a:r>
              <a:rPr sz="2800" spc="-5" dirty="0">
                <a:latin typeface="宋体"/>
                <a:cs typeface="宋体"/>
              </a:rPr>
              <a:t>例如：</a:t>
            </a:r>
            <a:r>
              <a:rPr sz="2800" spc="-5" dirty="0">
                <a:latin typeface="Times New Roman"/>
                <a:cs typeface="Times New Roman"/>
              </a:rPr>
              <a:t>A={a,b};	B={c,e,d}</a:t>
            </a:r>
            <a:endParaRPr sz="28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宋体"/>
                <a:cs typeface="宋体"/>
              </a:rPr>
              <a:t>则</a:t>
            </a:r>
            <a:r>
              <a:rPr sz="2800" spc="-5" dirty="0">
                <a:latin typeface="Times New Roman"/>
                <a:cs typeface="Times New Roman"/>
              </a:rPr>
              <a:t>AB={ac,ae,ad,bc,be,bd}</a:t>
            </a:r>
            <a:endParaRPr sz="28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宋体"/>
                <a:cs typeface="宋体"/>
              </a:rPr>
              <a:t>例如：串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{a}</a:t>
            </a:r>
            <a:r>
              <a:rPr sz="2800" spc="-5" dirty="0">
                <a:latin typeface="宋体"/>
                <a:cs typeface="宋体"/>
              </a:rPr>
              <a:t>的各次方幂定义为：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宋体"/>
              <a:cs typeface="宋体"/>
            </a:endParaRPr>
          </a:p>
          <a:p>
            <a:pPr marL="48196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={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=A={a}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……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=AA</a:t>
            </a:r>
            <a:r>
              <a:rPr sz="2850" spc="-7" baseline="23391" dirty="0">
                <a:latin typeface="Times New Roman"/>
                <a:cs typeface="Times New Roman"/>
              </a:rPr>
              <a:t>n-1</a:t>
            </a:r>
            <a:r>
              <a:rPr sz="2800" spc="-5" dirty="0">
                <a:latin typeface="Times New Roman"/>
                <a:cs typeface="Times New Roman"/>
              </a:rPr>
              <a:t>(n&gt;0)={a…a}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511800" cy="11823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1040765" algn="l"/>
              </a:tabLst>
            </a:pPr>
            <a:r>
              <a:rPr dirty="0">
                <a:latin typeface="Times New Roman"/>
                <a:cs typeface="Times New Roman"/>
              </a:rPr>
              <a:t>2.1	</a:t>
            </a:r>
            <a:r>
              <a:rPr dirty="0"/>
              <a:t>字母表与符号串</a:t>
            </a: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/>
              <a:t>三、字母表的闭包与正闭包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02" y="1435165"/>
            <a:ext cx="8312784" cy="501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3567429" indent="-367665">
              <a:lnSpc>
                <a:spcPct val="1216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）字母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的闭包</a:t>
            </a:r>
            <a:r>
              <a:rPr sz="2800" spc="-10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宋体"/>
                <a:cs typeface="宋体"/>
              </a:rPr>
              <a:t>）： 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=A</a:t>
            </a:r>
            <a:r>
              <a:rPr sz="2850" spc="-7" baseline="23391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768350" lvl="1" indent="-286385">
              <a:lnSpc>
                <a:spcPct val="100000"/>
              </a:lnSpc>
              <a:spcBef>
                <a:spcPts val="630"/>
              </a:spcBef>
              <a:buFont typeface="Times New Roman"/>
              <a:buChar char="–"/>
              <a:tabLst>
                <a:tab pos="768985" algn="l"/>
              </a:tabLst>
            </a:pPr>
            <a:r>
              <a:rPr sz="2800" spc="-5" dirty="0">
                <a:latin typeface="宋体"/>
                <a:cs typeface="宋体"/>
              </a:rPr>
              <a:t>即：</a:t>
            </a:r>
            <a:r>
              <a:rPr sz="2800" dirty="0">
                <a:latin typeface="宋体"/>
                <a:cs typeface="宋体"/>
              </a:rPr>
              <a:t>由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上符号组成的所有串的集合（包括空串</a:t>
            </a:r>
            <a:endParaRPr sz="2800">
              <a:latin typeface="宋体"/>
              <a:cs typeface="宋体"/>
            </a:endParaRPr>
          </a:p>
          <a:p>
            <a:pPr marL="76835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宋体"/>
                <a:cs typeface="宋体"/>
              </a:rPr>
              <a:t>）。</a:t>
            </a:r>
            <a:endParaRPr sz="2800">
              <a:latin typeface="宋体"/>
              <a:cs typeface="宋体"/>
            </a:endParaRPr>
          </a:p>
          <a:p>
            <a:pPr marL="367665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）字母</a:t>
            </a:r>
            <a:r>
              <a:rPr sz="280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的正闭包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50" baseline="23391" dirty="0">
                <a:latin typeface="Times New Roman"/>
                <a:cs typeface="Times New Roman"/>
              </a:rPr>
              <a:t>+</a:t>
            </a:r>
            <a:r>
              <a:rPr sz="2800" dirty="0">
                <a:latin typeface="宋体"/>
                <a:cs typeface="宋体"/>
              </a:rPr>
              <a:t>）：</a:t>
            </a:r>
            <a:endParaRPr sz="2800">
              <a:latin typeface="宋体"/>
              <a:cs typeface="宋体"/>
            </a:endParaRPr>
          </a:p>
          <a:p>
            <a:pPr marL="482600">
              <a:lnSpc>
                <a:spcPct val="100000"/>
              </a:lnSpc>
              <a:spcBef>
                <a:spcPts val="725"/>
              </a:spcBef>
              <a:tabLst>
                <a:tab pos="3019425" algn="l"/>
              </a:tabLst>
            </a:pP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1</a:t>
            </a:r>
            <a:r>
              <a:rPr sz="2850" spc="352" baseline="2339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50" spc="-7" baseline="23391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	…=A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-{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768350" marR="169545" lvl="1" indent="-285750">
              <a:lnSpc>
                <a:spcPct val="101400"/>
              </a:lnSpc>
              <a:spcBef>
                <a:spcPts val="585"/>
              </a:spcBef>
              <a:buFont typeface="Times New Roman"/>
              <a:buChar char="–"/>
              <a:tabLst>
                <a:tab pos="768985" algn="l"/>
              </a:tabLst>
            </a:pPr>
            <a:r>
              <a:rPr sz="2800" spc="-5" dirty="0">
                <a:latin typeface="宋体"/>
                <a:cs typeface="宋体"/>
              </a:rPr>
              <a:t>即：</a:t>
            </a:r>
            <a:r>
              <a:rPr sz="2800" dirty="0">
                <a:latin typeface="宋体"/>
                <a:cs typeface="宋体"/>
              </a:rPr>
              <a:t>由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上符号组成的所有串的集合（不包括空 </a:t>
            </a:r>
            <a:r>
              <a:rPr sz="2800" dirty="0">
                <a:latin typeface="宋体"/>
                <a:cs typeface="宋体"/>
              </a:rPr>
              <a:t>串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）。</a:t>
            </a:r>
            <a:endParaRPr sz="2800">
              <a:latin typeface="宋体"/>
              <a:cs typeface="宋体"/>
            </a:endParaRPr>
          </a:p>
          <a:p>
            <a:pPr marL="367665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67665" algn="l"/>
                <a:tab pos="368300" algn="l"/>
                <a:tab pos="1889125" algn="l"/>
              </a:tabLst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）语</a:t>
            </a:r>
            <a:r>
              <a:rPr sz="2800" spc="-10" dirty="0">
                <a:latin typeface="宋体"/>
                <a:cs typeface="宋体"/>
              </a:rPr>
              <a:t>言</a:t>
            </a:r>
            <a:r>
              <a:rPr sz="2800" dirty="0">
                <a:latin typeface="Times New Roman"/>
                <a:cs typeface="Times New Roman"/>
              </a:rPr>
              <a:t>:	</a:t>
            </a:r>
            <a:r>
              <a:rPr sz="2800" spc="-5" dirty="0">
                <a:latin typeface="宋体"/>
                <a:cs typeface="宋体"/>
              </a:rPr>
              <a:t>是字母表上符合某种规则的语句组成的。</a:t>
            </a:r>
            <a:endParaRPr sz="2800">
              <a:latin typeface="宋体"/>
              <a:cs typeface="宋体"/>
            </a:endParaRPr>
          </a:p>
          <a:p>
            <a:pPr marL="768350" lvl="1" indent="-285750">
              <a:lnSpc>
                <a:spcPct val="100000"/>
              </a:lnSpc>
              <a:spcBef>
                <a:spcPts val="850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spc="-5" dirty="0">
                <a:latin typeface="宋体"/>
                <a:cs typeface="宋体"/>
              </a:rPr>
              <a:t>字母表上语言：是字母表上正闭包的子集。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133" y="2535935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14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0546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一、文法的概念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952551"/>
            <a:ext cx="6882765" cy="209931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、文法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2800" spc="-5" dirty="0">
                <a:latin typeface="宋体"/>
                <a:cs typeface="宋体"/>
              </a:rPr>
              <a:t>文法是描述语言的语法结构的形式规则。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例如：我们写这样一个句子：</a:t>
            </a:r>
            <a:endParaRPr sz="28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Young men like pop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music.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0546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一、文法的概念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35" y="1495351"/>
            <a:ext cx="4987290" cy="466852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、文法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其语法规则如下：</a:t>
            </a:r>
            <a:endParaRPr sz="28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55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句</a:t>
            </a:r>
            <a:r>
              <a:rPr sz="2800" dirty="0">
                <a:latin typeface="宋体"/>
                <a:cs typeface="宋体"/>
              </a:rPr>
              <a:t>子</a:t>
            </a: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主</a:t>
            </a:r>
            <a:r>
              <a:rPr sz="2800" spc="-10" dirty="0">
                <a:latin typeface="宋体"/>
                <a:cs typeface="宋体"/>
              </a:rPr>
              <a:t>语</a:t>
            </a:r>
            <a:r>
              <a:rPr sz="2800" spc="-5" dirty="0">
                <a:latin typeface="Times New Roman"/>
                <a:cs typeface="Times New Roman"/>
              </a:rPr>
              <a:t>&gt;&lt;</a:t>
            </a:r>
            <a:r>
              <a:rPr sz="2800" spc="-10" dirty="0">
                <a:latin typeface="宋体"/>
                <a:cs typeface="宋体"/>
              </a:rPr>
              <a:t>谓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主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spc="-10" dirty="0">
                <a:latin typeface="Times New Roman"/>
                <a:cs typeface="Times New Roman"/>
              </a:rPr>
              <a:t>&gt;&lt;</a:t>
            </a:r>
            <a:r>
              <a:rPr sz="2800" dirty="0">
                <a:latin typeface="宋体"/>
                <a:cs typeface="宋体"/>
              </a:rPr>
              <a:t>名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谓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动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spc="-5" dirty="0">
                <a:latin typeface="Times New Roman"/>
                <a:cs typeface="Times New Roman"/>
              </a:rPr>
              <a:t>&gt;&lt;</a:t>
            </a:r>
            <a:r>
              <a:rPr sz="2800" spc="-10" dirty="0">
                <a:latin typeface="宋体"/>
                <a:cs typeface="宋体"/>
              </a:rPr>
              <a:t>宾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宾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spc="-10" dirty="0">
                <a:latin typeface="Times New Roman"/>
                <a:cs typeface="Times New Roman"/>
              </a:rPr>
              <a:t>&gt;&lt;</a:t>
            </a:r>
            <a:r>
              <a:rPr sz="2800" dirty="0">
                <a:latin typeface="宋体"/>
                <a:cs typeface="宋体"/>
              </a:rPr>
              <a:t>名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Young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pop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名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men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music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动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9403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一、文法的概念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222" y="1593652"/>
            <a:ext cx="7592695" cy="48964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、相关概念</a:t>
            </a:r>
            <a:endParaRPr sz="2800">
              <a:latin typeface="宋体"/>
              <a:cs typeface="宋体"/>
            </a:endParaRPr>
          </a:p>
          <a:p>
            <a:pPr marL="3676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(1)</a:t>
            </a:r>
            <a:r>
              <a:rPr sz="2800" spc="-5" dirty="0">
                <a:latin typeface="宋体"/>
                <a:cs typeface="宋体"/>
              </a:rPr>
              <a:t>非终结符</a:t>
            </a:r>
            <a:endParaRPr sz="2800">
              <a:latin typeface="宋体"/>
              <a:cs typeface="宋体"/>
            </a:endParaRPr>
          </a:p>
          <a:p>
            <a:pPr marL="768350" marR="17780" lvl="1" indent="-285750">
              <a:lnSpc>
                <a:spcPct val="105200"/>
              </a:lnSpc>
              <a:spcBef>
                <a:spcPts val="500"/>
              </a:spcBef>
              <a:buFont typeface="Times New Roman"/>
              <a:buChar char="–"/>
              <a:tabLst>
                <a:tab pos="768985" algn="l"/>
              </a:tabLst>
            </a:pPr>
            <a:r>
              <a:rPr sz="2800" spc="-5" dirty="0">
                <a:latin typeface="宋体"/>
                <a:cs typeface="宋体"/>
              </a:rPr>
              <a:t>出现在规则的左部、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&lt;&gt;</a:t>
            </a:r>
            <a:r>
              <a:rPr sz="2800" spc="-5" dirty="0">
                <a:latin typeface="宋体"/>
                <a:cs typeface="宋体"/>
              </a:rPr>
              <a:t>括起来、表示一定 语法概念的词。</a:t>
            </a:r>
            <a:endParaRPr sz="2800">
              <a:latin typeface="宋体"/>
              <a:cs typeface="宋体"/>
            </a:endParaRPr>
          </a:p>
          <a:p>
            <a:pPr marL="768350" lvl="1" indent="-286385" algn="just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68985" algn="l"/>
              </a:tabLst>
            </a:pPr>
            <a:r>
              <a:rPr sz="2800" spc="-5" dirty="0">
                <a:latin typeface="宋体"/>
                <a:cs typeface="宋体"/>
              </a:rPr>
              <a:t>非终结符集合</a:t>
            </a:r>
            <a:r>
              <a:rPr sz="280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宋体"/>
                <a:cs typeface="宋体"/>
              </a:rPr>
              <a:t>表示。</a:t>
            </a:r>
            <a:endParaRPr sz="2800">
              <a:latin typeface="宋体"/>
              <a:cs typeface="宋体"/>
            </a:endParaRPr>
          </a:p>
          <a:p>
            <a:pPr marL="3676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(2)</a:t>
            </a:r>
            <a:r>
              <a:rPr sz="2800" dirty="0">
                <a:latin typeface="宋体"/>
                <a:cs typeface="宋体"/>
              </a:rPr>
              <a:t>终结符</a:t>
            </a:r>
            <a:endParaRPr sz="2800">
              <a:latin typeface="宋体"/>
              <a:cs typeface="宋体"/>
            </a:endParaRPr>
          </a:p>
          <a:p>
            <a:pPr marL="767715" marR="298450" lvl="1" indent="-285750" algn="just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spc="-5" dirty="0">
                <a:latin typeface="宋体"/>
                <a:cs typeface="宋体"/>
              </a:rPr>
              <a:t>语言中不可再分割的字符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包括单个字符 组成的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。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：终结符是组成句子的基本 单位。</a:t>
            </a:r>
            <a:endParaRPr sz="2800">
              <a:latin typeface="宋体"/>
              <a:cs typeface="宋体"/>
            </a:endParaRPr>
          </a:p>
          <a:p>
            <a:pPr marL="767715" lvl="1" indent="-286385" algn="just">
              <a:lnSpc>
                <a:spcPct val="100000"/>
              </a:lnSpc>
              <a:spcBef>
                <a:spcPts val="685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800" spc="-5" dirty="0">
                <a:latin typeface="宋体"/>
                <a:cs typeface="宋体"/>
              </a:rPr>
              <a:t>终结符集合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宋体"/>
                <a:cs typeface="宋体"/>
              </a:rPr>
              <a:t>表示。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9403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一、文法的概念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23" y="1593652"/>
            <a:ext cx="8117205" cy="36207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、相关概念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(3)</a:t>
            </a:r>
            <a:r>
              <a:rPr sz="2800" spc="-5" dirty="0">
                <a:latin typeface="宋体"/>
                <a:cs typeface="宋体"/>
              </a:rPr>
              <a:t>开始符号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85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表示所定义的语法范畴的非终结符。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注：开始符号又称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识别符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号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4965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(4)</a:t>
            </a:r>
            <a:r>
              <a:rPr sz="2800" dirty="0">
                <a:latin typeface="宋体"/>
                <a:cs typeface="宋体"/>
              </a:rPr>
              <a:t>产生式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是用来定义符号串之间关系的一</a:t>
            </a:r>
            <a:r>
              <a:rPr sz="2800" dirty="0">
                <a:latin typeface="宋体"/>
                <a:cs typeface="宋体"/>
              </a:rPr>
              <a:t>组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规则。</a:t>
            </a:r>
            <a:endParaRPr sz="2800">
              <a:latin typeface="宋体"/>
              <a:cs typeface="宋体"/>
            </a:endParaRPr>
          </a:p>
          <a:p>
            <a:pPr marL="755015" lvl="1" indent="-286385">
              <a:lnSpc>
                <a:spcPct val="100000"/>
              </a:lnSpc>
              <a:spcBef>
                <a:spcPts val="72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形式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宋体"/>
                <a:cs typeface="宋体"/>
              </a:rPr>
              <a:t>产</a:t>
            </a:r>
            <a:r>
              <a:rPr sz="2800" spc="-10" dirty="0">
                <a:latin typeface="宋体"/>
                <a:cs typeface="宋体"/>
              </a:rPr>
              <a:t>生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9403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一、文法的概念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0" y="1517452"/>
            <a:ext cx="8233409" cy="338010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、相关概念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）推导</a:t>
            </a:r>
            <a:endParaRPr sz="2800">
              <a:latin typeface="宋体"/>
              <a:cs typeface="宋体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85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推导是从开始符号开始，通过使用产生式的右部 取代左部，最终能产生语言的一个句子的过程。</a:t>
            </a:r>
            <a:endParaRPr sz="2800">
              <a:latin typeface="宋体"/>
              <a:cs typeface="宋体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最左（右）推导：每次使用一个规则，以其右部 取代符号串最左（右）非终结符。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宋体"/>
                <a:cs typeface="宋体"/>
              </a:rPr>
              <a:t>注：最左推导和最右推导称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规范推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导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035" y="40233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2.0	</a:t>
            </a:r>
            <a:r>
              <a:rPr dirty="0"/>
              <a:t>编译基础知识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935" y="1920548"/>
            <a:ext cx="4392930" cy="20770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一、高级语言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程序语言是一个记号系统</a:t>
            </a:r>
            <a:endParaRPr sz="2800">
              <a:latin typeface="宋体"/>
              <a:cs typeface="宋体"/>
            </a:endParaRPr>
          </a:p>
          <a:p>
            <a:pPr marL="1155700" indent="-2286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800" dirty="0">
                <a:latin typeface="宋体"/>
                <a:cs typeface="宋体"/>
              </a:rPr>
              <a:t>语法</a:t>
            </a:r>
            <a:endParaRPr sz="2800">
              <a:latin typeface="宋体"/>
              <a:cs typeface="宋体"/>
            </a:endParaRPr>
          </a:p>
          <a:p>
            <a:pPr marL="1155700" indent="-2286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800" dirty="0">
                <a:latin typeface="宋体"/>
                <a:cs typeface="宋体"/>
              </a:rPr>
              <a:t>语义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9403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一、文法的概念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935" y="1517452"/>
            <a:ext cx="8589645" cy="32575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、相关概念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（</a:t>
            </a:r>
            <a:r>
              <a:rPr sz="2800" spc="-5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宋体"/>
                <a:cs typeface="宋体"/>
              </a:rPr>
              <a:t>）归约</a:t>
            </a:r>
            <a:endParaRPr sz="2800">
              <a:latin typeface="宋体"/>
              <a:cs typeface="宋体"/>
            </a:endParaRPr>
          </a:p>
          <a:p>
            <a:pPr marL="755015" marR="5080" lvl="1" indent="-285750" algn="just">
              <a:lnSpc>
                <a:spcPct val="90100"/>
              </a:lnSpc>
              <a:spcBef>
                <a:spcPts val="89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归约是推导的逆过程，即，从给定的源语言的句子 开始，通过规则的左部取代右部，最终达到开始符 号的过程。</a:t>
            </a:r>
            <a:endParaRPr sz="2800">
              <a:latin typeface="宋体"/>
              <a:cs typeface="宋体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1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dirty="0">
                <a:latin typeface="宋体"/>
                <a:cs typeface="宋体"/>
              </a:rPr>
              <a:t>最</a:t>
            </a:r>
            <a:r>
              <a:rPr sz="2800" spc="-10" dirty="0">
                <a:latin typeface="宋体"/>
                <a:cs typeface="宋体"/>
              </a:rPr>
              <a:t>左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宋体"/>
                <a:cs typeface="宋体"/>
              </a:rPr>
              <a:t>右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归约是最</a:t>
            </a:r>
            <a:r>
              <a:rPr sz="2800" dirty="0">
                <a:latin typeface="宋体"/>
                <a:cs typeface="宋体"/>
              </a:rPr>
              <a:t>右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宋体"/>
                <a:cs typeface="宋体"/>
              </a:rPr>
              <a:t>左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推导的逆过程。</a:t>
            </a:r>
            <a:endParaRPr sz="2800">
              <a:latin typeface="宋体"/>
              <a:cs typeface="宋体"/>
            </a:endParaRPr>
          </a:p>
          <a:p>
            <a:pPr marL="755015" lvl="1" indent="-286385" algn="just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注：最左归约和最右归约称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规范归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约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9403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一、文法的概念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54439" y="4274565"/>
            <a:ext cx="457200" cy="100330"/>
            <a:chOff x="2654439" y="4274565"/>
            <a:chExt cx="457200" cy="100330"/>
          </a:xfrm>
        </p:grpSpPr>
        <p:sp>
          <p:nvSpPr>
            <p:cNvPr id="4" name="object 4"/>
            <p:cNvSpPr/>
            <p:nvPr/>
          </p:nvSpPr>
          <p:spPr>
            <a:xfrm>
              <a:off x="2654439" y="4324095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10">
                  <a:moveTo>
                    <a:pt x="0" y="0"/>
                  </a:moveTo>
                  <a:lnTo>
                    <a:pt x="3589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1817" y="42745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99822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1435" y="1517452"/>
            <a:ext cx="8101965" cy="35515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、相关概念</a:t>
            </a:r>
            <a:endParaRPr sz="2800">
              <a:latin typeface="宋体"/>
              <a:cs typeface="宋体"/>
            </a:endParaRPr>
          </a:p>
          <a:p>
            <a:pPr marL="2032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(7)</a:t>
            </a:r>
            <a:r>
              <a:rPr sz="2800" spc="-5" dirty="0">
                <a:latin typeface="宋体"/>
                <a:cs typeface="宋体"/>
              </a:rPr>
              <a:t>句型、句子和语言</a:t>
            </a:r>
            <a:endParaRPr sz="28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宋体"/>
                <a:cs typeface="宋体"/>
              </a:rPr>
              <a:t>句型：</a:t>
            </a:r>
            <a:endParaRPr sz="2800">
              <a:latin typeface="宋体"/>
              <a:cs typeface="宋体"/>
            </a:endParaRPr>
          </a:p>
          <a:p>
            <a:pPr marL="767715" marR="17780" indent="-285750">
              <a:lnSpc>
                <a:spcPct val="101400"/>
              </a:lnSpc>
              <a:spcBef>
                <a:spcPts val="459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句型是从文法的开始符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开始，每步推导（包 </a:t>
            </a:r>
            <a:r>
              <a:rPr sz="2800" dirty="0">
                <a:latin typeface="宋体"/>
                <a:cs typeface="宋体"/>
              </a:rPr>
              <a:t>括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步推导）所得到的字符串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482600">
              <a:lnSpc>
                <a:spcPct val="100000"/>
              </a:lnSpc>
              <a:spcBef>
                <a:spcPts val="675"/>
              </a:spcBef>
              <a:tabLst>
                <a:tab pos="2279015" algn="l"/>
                <a:tab pos="2654935" algn="l"/>
              </a:tabLst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记作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3600" baseline="17361" dirty="0">
                <a:latin typeface="Times New Roman"/>
                <a:cs typeface="Times New Roman"/>
              </a:rPr>
              <a:t>*	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，其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endParaRPr sz="2850" baseline="23391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80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宋体"/>
                <a:cs typeface="宋体"/>
              </a:rPr>
              <a:t>句子：是仅含终结符的句型。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21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869" y="520410"/>
            <a:ext cx="8097520" cy="551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  <a:buSzPct val="96428"/>
              <a:buFont typeface="Times New Roman"/>
              <a:buChar char="•"/>
              <a:tabLst>
                <a:tab pos="138430" algn="l"/>
              </a:tabLst>
            </a:pPr>
            <a:r>
              <a:rPr sz="2800" spc="-5" dirty="0">
                <a:latin typeface="宋体"/>
                <a:cs typeface="宋体"/>
              </a:rPr>
              <a:t>例如：根据英语的语法规则，看能否用最左推导得 </a:t>
            </a:r>
            <a:r>
              <a:rPr sz="2800" dirty="0">
                <a:latin typeface="宋体"/>
                <a:cs typeface="宋体"/>
              </a:rPr>
              <a:t>出</a:t>
            </a:r>
            <a:r>
              <a:rPr sz="2800" spc="-5" dirty="0">
                <a:latin typeface="Times New Roman"/>
                <a:cs typeface="Times New Roman"/>
              </a:rPr>
              <a:t>“Young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music”</a:t>
            </a:r>
            <a:r>
              <a:rPr sz="2800" spc="-5" dirty="0">
                <a:latin typeface="宋体"/>
                <a:cs typeface="宋体"/>
              </a:rPr>
              <a:t>是个语法正确的句子；  在推导过程中有哪些句型。</a:t>
            </a:r>
            <a:endParaRPr sz="2800">
              <a:latin typeface="宋体"/>
              <a:cs typeface="宋体"/>
            </a:endParaRPr>
          </a:p>
          <a:p>
            <a:pPr marL="431165" lvl="1" indent="-343535">
              <a:lnSpc>
                <a:spcPct val="100000"/>
              </a:lnSpc>
              <a:spcBef>
                <a:spcPts val="1614"/>
              </a:spcBef>
              <a:buFont typeface="Times New Roman"/>
              <a:buChar char="•"/>
              <a:tabLst>
                <a:tab pos="431165" algn="l"/>
                <a:tab pos="431800" algn="l"/>
              </a:tabLst>
            </a:pPr>
            <a:r>
              <a:rPr sz="2800" spc="-5" dirty="0">
                <a:latin typeface="宋体"/>
                <a:cs typeface="宋体"/>
              </a:rPr>
              <a:t>语法规则为：</a:t>
            </a:r>
            <a:endParaRPr sz="2800">
              <a:latin typeface="宋体"/>
              <a:cs typeface="宋体"/>
            </a:endParaRPr>
          </a:p>
          <a:p>
            <a:pPr marL="545465">
              <a:lnSpc>
                <a:spcPct val="100000"/>
              </a:lnSpc>
              <a:spcBef>
                <a:spcPts val="55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句</a:t>
            </a:r>
            <a:r>
              <a:rPr sz="2800" dirty="0">
                <a:latin typeface="宋体"/>
                <a:cs typeface="宋体"/>
              </a:rPr>
              <a:t>子</a:t>
            </a: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主</a:t>
            </a:r>
            <a:r>
              <a:rPr sz="2800" spc="-10" dirty="0">
                <a:latin typeface="宋体"/>
                <a:cs typeface="宋体"/>
              </a:rPr>
              <a:t>语</a:t>
            </a:r>
            <a:r>
              <a:rPr sz="2800" spc="-5" dirty="0">
                <a:latin typeface="Times New Roman"/>
                <a:cs typeface="Times New Roman"/>
              </a:rPr>
              <a:t>&gt;&lt;</a:t>
            </a:r>
            <a:r>
              <a:rPr sz="2800" spc="-10" dirty="0">
                <a:latin typeface="宋体"/>
                <a:cs typeface="宋体"/>
              </a:rPr>
              <a:t>谓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831215" lvl="2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831850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主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spc="-10" dirty="0">
                <a:latin typeface="Times New Roman"/>
                <a:cs typeface="Times New Roman"/>
              </a:rPr>
              <a:t>&gt;&lt;</a:t>
            </a:r>
            <a:r>
              <a:rPr sz="2800" dirty="0">
                <a:latin typeface="宋体"/>
                <a:cs typeface="宋体"/>
              </a:rPr>
              <a:t>名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谓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动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spc="-5" dirty="0">
                <a:latin typeface="Times New Roman"/>
                <a:cs typeface="Times New Roman"/>
              </a:rPr>
              <a:t>&gt;&lt;</a:t>
            </a:r>
            <a:r>
              <a:rPr sz="2800" spc="-10" dirty="0">
                <a:latin typeface="宋体"/>
                <a:cs typeface="宋体"/>
              </a:rPr>
              <a:t>宾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831215" lvl="2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831850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宾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spc="-10" dirty="0">
                <a:latin typeface="Times New Roman"/>
                <a:cs typeface="Times New Roman"/>
              </a:rPr>
              <a:t>&gt;&lt;</a:t>
            </a:r>
            <a:r>
              <a:rPr sz="2800" dirty="0">
                <a:latin typeface="宋体"/>
                <a:cs typeface="宋体"/>
              </a:rPr>
              <a:t>名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831215" lvl="2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831850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Young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pop</a:t>
            </a:r>
            <a:endParaRPr sz="2800">
              <a:latin typeface="Times New Roman"/>
              <a:cs typeface="Times New Roman"/>
            </a:endParaRPr>
          </a:p>
          <a:p>
            <a:pPr marL="831215" lvl="2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831850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名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men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Times New Roman"/>
                <a:cs typeface="Times New Roman"/>
              </a:rPr>
              <a:t> music</a:t>
            </a:r>
            <a:endParaRPr sz="2800">
              <a:latin typeface="Times New Roman"/>
              <a:cs typeface="Times New Roman"/>
            </a:endParaRPr>
          </a:p>
          <a:p>
            <a:pPr marL="831215" lvl="2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831850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动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22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735" y="507491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对上句的最左推导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4789" y="1218746"/>
            <a:ext cx="6043295" cy="4640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句</a:t>
            </a:r>
            <a:r>
              <a:rPr sz="2800" spc="-10" dirty="0">
                <a:latin typeface="宋体"/>
                <a:cs typeface="宋体"/>
              </a:rPr>
              <a:t>子</a:t>
            </a: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主</a:t>
            </a:r>
            <a:r>
              <a:rPr sz="2800" spc="-10" dirty="0">
                <a:latin typeface="宋体"/>
                <a:cs typeface="宋体"/>
              </a:rPr>
              <a:t>语</a:t>
            </a:r>
            <a:r>
              <a:rPr sz="2800" spc="-5" dirty="0">
                <a:latin typeface="Times New Roman"/>
                <a:cs typeface="Times New Roman"/>
              </a:rPr>
              <a:t>&gt;&lt;</a:t>
            </a:r>
            <a:r>
              <a:rPr sz="2800" spc="-10" dirty="0">
                <a:latin typeface="宋体"/>
                <a:cs typeface="宋体"/>
              </a:rPr>
              <a:t>谓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spc="-5" dirty="0">
                <a:latin typeface="Times New Roman"/>
                <a:cs typeface="Times New Roman"/>
              </a:rPr>
              <a:t>&gt;&lt;</a:t>
            </a:r>
            <a:r>
              <a:rPr sz="2800" spc="-10" dirty="0">
                <a:latin typeface="宋体"/>
                <a:cs typeface="宋体"/>
              </a:rPr>
              <a:t>名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谓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Young &lt;</a:t>
            </a:r>
            <a:r>
              <a:rPr sz="2800" dirty="0">
                <a:latin typeface="宋体"/>
                <a:cs typeface="宋体"/>
              </a:rPr>
              <a:t>名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Times New Roman"/>
                <a:cs typeface="Times New Roman"/>
              </a:rPr>
              <a:t> &lt;</a:t>
            </a:r>
            <a:r>
              <a:rPr sz="2800" dirty="0">
                <a:latin typeface="宋体"/>
                <a:cs typeface="宋体"/>
              </a:rPr>
              <a:t>谓</a:t>
            </a:r>
            <a:r>
              <a:rPr sz="2800" spc="-1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Young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 &lt;</a:t>
            </a:r>
            <a:r>
              <a:rPr sz="2800" dirty="0">
                <a:latin typeface="宋体"/>
                <a:cs typeface="宋体"/>
              </a:rPr>
              <a:t>谓</a:t>
            </a:r>
            <a:r>
              <a:rPr sz="2800" spc="-1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Young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动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spc="-5" dirty="0">
                <a:latin typeface="Times New Roman"/>
                <a:cs typeface="Times New Roman"/>
              </a:rPr>
              <a:t>&gt;&lt;</a:t>
            </a:r>
            <a:r>
              <a:rPr sz="2800" spc="-10" dirty="0">
                <a:latin typeface="宋体"/>
                <a:cs typeface="宋体"/>
              </a:rPr>
              <a:t>宾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670"/>
              </a:spcBef>
              <a:tabLst>
                <a:tab pos="2829560" algn="l"/>
              </a:tabLst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Young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	like&lt;</a:t>
            </a:r>
            <a:r>
              <a:rPr sz="2800" dirty="0">
                <a:latin typeface="宋体"/>
                <a:cs typeface="宋体"/>
              </a:rPr>
              <a:t>宾</a:t>
            </a:r>
            <a:r>
              <a:rPr sz="2800" spc="-1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680"/>
              </a:spcBef>
              <a:tabLst>
                <a:tab pos="2829560" algn="l"/>
              </a:tabLst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Young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	like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形容词</a:t>
            </a:r>
            <a:r>
              <a:rPr sz="2800" spc="-10" dirty="0">
                <a:latin typeface="Times New Roman"/>
                <a:cs typeface="Times New Roman"/>
              </a:rPr>
              <a:t>&gt;&lt;</a:t>
            </a:r>
            <a:r>
              <a:rPr sz="2800" dirty="0">
                <a:latin typeface="宋体"/>
                <a:cs typeface="宋体"/>
              </a:rPr>
              <a:t>名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675"/>
              </a:spcBef>
              <a:tabLst>
                <a:tab pos="2829560" algn="l"/>
                <a:tab pos="3540125" algn="l"/>
              </a:tabLst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Young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	like	pop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名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680"/>
              </a:spcBef>
              <a:tabLst>
                <a:tab pos="2741295" algn="l"/>
                <a:tab pos="3451860" algn="l"/>
              </a:tabLst>
            </a:pP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Young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men	like	pop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music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5239" y="2114295"/>
            <a:ext cx="0" cy="3483610"/>
          </a:xfrm>
          <a:custGeom>
            <a:avLst/>
            <a:gdLst/>
            <a:ahLst/>
            <a:cxnLst/>
            <a:rect l="l" t="t" r="r" b="b"/>
            <a:pathLst>
              <a:path h="3483610">
                <a:moveTo>
                  <a:pt x="0" y="0"/>
                </a:moveTo>
                <a:lnTo>
                  <a:pt x="0" y="3483102"/>
                </a:lnTo>
              </a:path>
            </a:pathLst>
          </a:custGeom>
          <a:ln w="9144">
            <a:solidFill>
              <a:srgbClr val="0000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5709" y="5595873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29">
                <a:moveTo>
                  <a:pt x="99822" y="0"/>
                </a:moveTo>
                <a:lnTo>
                  <a:pt x="0" y="0"/>
                </a:lnTo>
                <a:lnTo>
                  <a:pt x="49530" y="99822"/>
                </a:lnTo>
                <a:lnTo>
                  <a:pt x="99822" y="0"/>
                </a:lnTo>
                <a:close/>
              </a:path>
            </a:pathLst>
          </a:custGeom>
          <a:solidFill>
            <a:srgbClr val="00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6364" y="2905410"/>
            <a:ext cx="330200" cy="12446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spc="5" dirty="0">
                <a:latin typeface="宋体"/>
                <a:cs typeface="宋体"/>
              </a:rPr>
              <a:t>最</a:t>
            </a:r>
            <a:r>
              <a:rPr sz="2400" spc="-5" dirty="0">
                <a:latin typeface="宋体"/>
                <a:cs typeface="宋体"/>
              </a:rPr>
              <a:t>左推</a:t>
            </a:r>
            <a:r>
              <a:rPr sz="2400" dirty="0">
                <a:latin typeface="宋体"/>
                <a:cs typeface="宋体"/>
              </a:rPr>
              <a:t>导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19896" y="2038095"/>
            <a:ext cx="100330" cy="3733800"/>
            <a:chOff x="8319896" y="2038095"/>
            <a:chExt cx="100330" cy="3733800"/>
          </a:xfrm>
        </p:grpSpPr>
        <p:sp>
          <p:nvSpPr>
            <p:cNvPr id="8" name="object 8"/>
            <p:cNvSpPr/>
            <p:nvPr/>
          </p:nvSpPr>
          <p:spPr>
            <a:xfrm>
              <a:off x="8369426" y="2136393"/>
              <a:ext cx="0" cy="3636010"/>
            </a:xfrm>
            <a:custGeom>
              <a:avLst/>
              <a:gdLst/>
              <a:ahLst/>
              <a:cxnLst/>
              <a:rect l="l" t="t" r="r" b="b"/>
              <a:pathLst>
                <a:path h="3636010">
                  <a:moveTo>
                    <a:pt x="0" y="363550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19896" y="2038095"/>
              <a:ext cx="100330" cy="100965"/>
            </a:xfrm>
            <a:custGeom>
              <a:avLst/>
              <a:gdLst/>
              <a:ahLst/>
              <a:cxnLst/>
              <a:rect l="l" t="t" r="r" b="b"/>
              <a:pathLst>
                <a:path w="100329" h="100964">
                  <a:moveTo>
                    <a:pt x="99834" y="100584"/>
                  </a:moveTo>
                  <a:lnTo>
                    <a:pt x="49529" y="0"/>
                  </a:lnTo>
                  <a:lnTo>
                    <a:pt x="0" y="100584"/>
                  </a:lnTo>
                  <a:lnTo>
                    <a:pt x="99834" y="100584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94365" y="2524410"/>
            <a:ext cx="330200" cy="124460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dirty="0">
                <a:latin typeface="宋体"/>
                <a:cs typeface="宋体"/>
              </a:rPr>
              <a:t>最</a:t>
            </a:r>
            <a:r>
              <a:rPr sz="2400" spc="5" dirty="0">
                <a:latin typeface="宋体"/>
                <a:cs typeface="宋体"/>
              </a:rPr>
              <a:t>右</a:t>
            </a:r>
            <a:r>
              <a:rPr sz="2400" spc="-10" dirty="0">
                <a:latin typeface="宋体"/>
                <a:cs typeface="宋体"/>
              </a:rPr>
              <a:t>归</a:t>
            </a:r>
            <a:r>
              <a:rPr sz="2400" dirty="0">
                <a:latin typeface="宋体"/>
                <a:cs typeface="宋体"/>
              </a:rPr>
              <a:t>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23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583691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用图示化方式表示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2333" y="1856993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句</a:t>
            </a:r>
            <a:r>
              <a:rPr sz="2800" dirty="0">
                <a:latin typeface="宋体"/>
                <a:cs typeface="宋体"/>
              </a:rPr>
              <a:t>子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8037" y="2542796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主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5797" y="2542796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谓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3039" y="2342895"/>
            <a:ext cx="2819400" cy="457200"/>
          </a:xfrm>
          <a:custGeom>
            <a:avLst/>
            <a:gdLst/>
            <a:ahLst/>
            <a:cxnLst/>
            <a:rect l="l" t="t" r="r" b="b"/>
            <a:pathLst>
              <a:path w="2819400" h="457200">
                <a:moveTo>
                  <a:pt x="1066800" y="0"/>
                </a:moveTo>
                <a:lnTo>
                  <a:pt x="0" y="381000"/>
                </a:lnTo>
              </a:path>
              <a:path w="2819400" h="457200">
                <a:moveTo>
                  <a:pt x="1066800" y="0"/>
                </a:moveTo>
                <a:lnTo>
                  <a:pt x="2819387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935" y="3457194"/>
            <a:ext cx="14928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1155" y="3457194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名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6639" y="3028695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9906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2026" y="3028695"/>
            <a:ext cx="1067435" cy="533400"/>
          </a:xfrm>
          <a:custGeom>
            <a:avLst/>
            <a:gdLst/>
            <a:ahLst/>
            <a:cxnLst/>
            <a:rect l="l" t="t" r="r" b="b"/>
            <a:pathLst>
              <a:path w="1067435" h="533400">
                <a:moveTo>
                  <a:pt x="0" y="0"/>
                </a:moveTo>
                <a:lnTo>
                  <a:pt x="1066812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38935" y="3457194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动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69039" y="3028695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838187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5827" y="3028695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64231" y="3457194"/>
            <a:ext cx="2890520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宾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751964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	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名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64427" y="394309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02627" y="394309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1839" y="3943096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1933" y="5759194"/>
            <a:ext cx="994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Young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45039" y="3866896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69443" y="5718046"/>
            <a:ext cx="635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men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69039" y="3866896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64487" y="5794246"/>
            <a:ext cx="558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like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46901" y="4933696"/>
            <a:ext cx="1905" cy="838200"/>
          </a:xfrm>
          <a:custGeom>
            <a:avLst/>
            <a:gdLst/>
            <a:ahLst/>
            <a:cxnLst/>
            <a:rect l="l" t="t" r="r" b="b"/>
            <a:pathLst>
              <a:path w="1904" h="838200">
                <a:moveTo>
                  <a:pt x="0" y="0"/>
                </a:moveTo>
                <a:lnTo>
                  <a:pt x="1524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2935" y="5794246"/>
            <a:ext cx="559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pop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55127" y="4933696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41443" y="5794246"/>
            <a:ext cx="873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music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24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933" y="1018793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sz="2800" spc="-10" dirty="0">
                <a:solidFill>
                  <a:srgbClr val="000000"/>
                </a:solidFill>
              </a:rPr>
              <a:t>句</a:t>
            </a:r>
            <a:r>
              <a:rPr sz="2800" dirty="0">
                <a:solidFill>
                  <a:srgbClr val="000000"/>
                </a:solidFill>
              </a:rPr>
              <a:t>子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5637" y="1704596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主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3397" y="1704596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谓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535" y="2822447"/>
            <a:ext cx="1283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宋体"/>
                <a:cs typeface="宋体"/>
              </a:rPr>
              <a:t>形容</a:t>
            </a:r>
            <a:r>
              <a:rPr sz="2400" dirty="0">
                <a:latin typeface="宋体"/>
                <a:cs typeface="宋体"/>
              </a:rPr>
              <a:t>词</a:t>
            </a:r>
            <a:r>
              <a:rPr sz="2400" dirty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8735" y="2618993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名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6573" y="2618993"/>
            <a:ext cx="1137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动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1902" y="2618993"/>
            <a:ext cx="2890520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宾</a:t>
            </a:r>
            <a:r>
              <a:rPr sz="2800" dirty="0">
                <a:latin typeface="宋体"/>
                <a:cs typeface="宋体"/>
              </a:rPr>
              <a:t>语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751964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形容</a:t>
            </a:r>
            <a:r>
              <a:rPr sz="2800" spc="-1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	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名</a:t>
            </a:r>
            <a:r>
              <a:rPr sz="2800" dirty="0">
                <a:latin typeface="宋体"/>
                <a:cs typeface="宋体"/>
              </a:rPr>
              <a:t>词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30639" y="1504696"/>
            <a:ext cx="2819400" cy="457200"/>
          </a:xfrm>
          <a:custGeom>
            <a:avLst/>
            <a:gdLst/>
            <a:ahLst/>
            <a:cxnLst/>
            <a:rect l="l" t="t" r="r" b="b"/>
            <a:pathLst>
              <a:path w="2819400" h="457200">
                <a:moveTo>
                  <a:pt x="1066800" y="0"/>
                </a:moveTo>
                <a:lnTo>
                  <a:pt x="0" y="381000"/>
                </a:lnTo>
              </a:path>
              <a:path w="2819400" h="457200">
                <a:moveTo>
                  <a:pt x="1066800" y="0"/>
                </a:moveTo>
                <a:lnTo>
                  <a:pt x="2819387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239" y="2190495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990599" y="0"/>
                </a:moveTo>
                <a:lnTo>
                  <a:pt x="0" y="5333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9639" y="2190495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0"/>
                </a:moveTo>
                <a:lnTo>
                  <a:pt x="10668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6639" y="2190495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838187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3427" y="2190495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2027" y="310489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0227" y="310489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439" y="3104895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2639" y="3028695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6639" y="3028695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5827" y="4095496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88427" y="4095496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88272" y="4828794"/>
            <a:ext cx="87566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men  </a:t>
            </a:r>
            <a:r>
              <a:rPr sz="2800" spc="-5" dirty="0">
                <a:latin typeface="Times New Roman"/>
                <a:cs typeface="Times New Roman"/>
              </a:rPr>
              <a:t>music  </a:t>
            </a:r>
            <a:r>
              <a:rPr sz="2800" dirty="0">
                <a:latin typeface="Times New Roman"/>
                <a:cs typeface="Times New Roman"/>
              </a:rPr>
              <a:t>men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7090" y="4828794"/>
            <a:ext cx="203898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  <a:tabLst>
                <a:tab pos="1285875" algn="l"/>
              </a:tabLst>
            </a:pPr>
            <a:r>
              <a:rPr sz="2800" spc="-5" dirty="0">
                <a:latin typeface="Times New Roman"/>
                <a:cs typeface="Times New Roman"/>
              </a:rPr>
              <a:t>like	pop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56030" algn="l"/>
              </a:tabLst>
            </a:pPr>
            <a:r>
              <a:rPr sz="2800" spc="-5" dirty="0">
                <a:latin typeface="Times New Roman"/>
                <a:cs typeface="Times New Roman"/>
              </a:rPr>
              <a:t>like	pop</a:t>
            </a:r>
            <a:endParaRPr sz="28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tabLst>
                <a:tab pos="1137285" algn="l"/>
              </a:tabLst>
            </a:pPr>
            <a:r>
              <a:rPr sz="2800" spc="-5" dirty="0">
                <a:latin typeface="Times New Roman"/>
                <a:cs typeface="Times New Roman"/>
              </a:rPr>
              <a:t>lik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Times New Roman"/>
                <a:cs typeface="Times New Roman"/>
              </a:rPr>
              <a:t>young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1299" y="4828794"/>
            <a:ext cx="934719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59055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music  man  music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933" y="4828794"/>
            <a:ext cx="215963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094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Young  Young  Pop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………………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8041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5" y="607166"/>
            <a:ext cx="8534400" cy="343598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一、文法的概念</a:t>
            </a:r>
            <a:endParaRPr sz="36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54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、相关概念</a:t>
            </a:r>
            <a:endParaRPr sz="2800">
              <a:latin typeface="宋体"/>
              <a:cs typeface="宋体"/>
            </a:endParaRPr>
          </a:p>
          <a:p>
            <a:pPr marL="647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(7)</a:t>
            </a:r>
            <a:r>
              <a:rPr sz="2800" spc="-5" dirty="0">
                <a:latin typeface="宋体"/>
                <a:cs typeface="宋体"/>
              </a:rPr>
              <a:t>句型、句子和语言</a:t>
            </a:r>
            <a:endParaRPr sz="2800">
              <a:latin typeface="宋体"/>
              <a:cs typeface="宋体"/>
            </a:endParaRPr>
          </a:p>
          <a:p>
            <a:pPr marL="812800" indent="-342900">
              <a:lnSpc>
                <a:spcPct val="100000"/>
              </a:lnSpc>
              <a:spcBef>
                <a:spcPts val="855"/>
              </a:spcBef>
              <a:buFont typeface="Times New Roman"/>
              <a:buChar char="•"/>
              <a:tabLst>
                <a:tab pos="812165" algn="l"/>
                <a:tab pos="812800" algn="l"/>
              </a:tabLst>
            </a:pPr>
            <a:r>
              <a:rPr sz="2800" spc="-5" dirty="0">
                <a:latin typeface="宋体"/>
                <a:cs typeface="宋体"/>
              </a:rPr>
              <a:t>语言：</a:t>
            </a:r>
            <a:endParaRPr sz="2800">
              <a:latin typeface="宋体"/>
              <a:cs typeface="宋体"/>
            </a:endParaRPr>
          </a:p>
          <a:p>
            <a:pPr marL="1212215" marR="5080" indent="-285750">
              <a:lnSpc>
                <a:spcPct val="105200"/>
              </a:lnSpc>
              <a:spcBef>
                <a:spcPts val="33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语言是</a:t>
            </a:r>
            <a:r>
              <a:rPr sz="2800" spc="-10" dirty="0">
                <a:latin typeface="宋体"/>
                <a:cs typeface="宋体"/>
              </a:rPr>
              <a:t>由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开始通</a:t>
            </a:r>
            <a:r>
              <a:rPr sz="2800" dirty="0">
                <a:latin typeface="宋体"/>
                <a:cs typeface="宋体"/>
              </a:rPr>
              <a:t>过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步</a:t>
            </a:r>
            <a:r>
              <a:rPr sz="2800" spc="-10" dirty="0">
                <a:latin typeface="宋体"/>
                <a:cs typeface="宋体"/>
              </a:rPr>
              <a:t>或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步以上推导所得的句 子的集合。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045" y="4007571"/>
            <a:ext cx="7364095" cy="1039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3180" indent="278765">
              <a:lnSpc>
                <a:spcPct val="118800"/>
              </a:lnSpc>
              <a:spcBef>
                <a:spcPts val="95"/>
              </a:spcBef>
              <a:tabLst>
                <a:tab pos="5024755" algn="l"/>
              </a:tabLst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记为：</a:t>
            </a:r>
            <a:r>
              <a:rPr sz="2800" spc="-5" dirty="0">
                <a:latin typeface="Times New Roman"/>
                <a:cs typeface="Times New Roman"/>
              </a:rPr>
              <a:t>L(G)</a:t>
            </a:r>
            <a:r>
              <a:rPr sz="2800" dirty="0">
                <a:latin typeface="宋体"/>
                <a:cs typeface="宋体"/>
              </a:rPr>
              <a:t>。</a:t>
            </a:r>
            <a:r>
              <a:rPr sz="2800" spc="-5" dirty="0">
                <a:latin typeface="Times New Roman"/>
                <a:cs typeface="Times New Roman"/>
              </a:rPr>
              <a:t>L(G)={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|S	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}  (8)</a:t>
            </a:r>
            <a:r>
              <a:rPr sz="2800" spc="-5" dirty="0">
                <a:latin typeface="宋体"/>
                <a:cs typeface="宋体"/>
              </a:rPr>
              <a:t>文法规则的递归定义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330" y="5043228"/>
            <a:ext cx="671131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75"/>
              </a:spcBef>
              <a:buFont typeface="Times New Roman"/>
              <a:buChar char="–"/>
              <a:tabLst>
                <a:tab pos="298450" algn="l"/>
              </a:tabLst>
            </a:pPr>
            <a:r>
              <a:rPr sz="2800" spc="-5" dirty="0">
                <a:latin typeface="宋体"/>
                <a:cs typeface="宋体"/>
              </a:rPr>
              <a:t>非终结符的定义中包含了非终结符自身。</a:t>
            </a:r>
            <a:endParaRPr sz="2800">
              <a:latin typeface="宋体"/>
              <a:cs typeface="宋体"/>
            </a:endParaRPr>
          </a:p>
          <a:p>
            <a:pPr marL="298450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298450" algn="l"/>
              </a:tabLst>
            </a:pPr>
            <a:r>
              <a:rPr sz="2800" spc="-5" dirty="0">
                <a:latin typeface="宋体"/>
                <a:cs typeface="宋体"/>
              </a:rPr>
              <a:t>使用文法的递归定义要谨慎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16639" y="4274565"/>
            <a:ext cx="609600" cy="100330"/>
            <a:chOff x="5016639" y="4274565"/>
            <a:chExt cx="609600" cy="100330"/>
          </a:xfrm>
        </p:grpSpPr>
        <p:sp>
          <p:nvSpPr>
            <p:cNvPr id="7" name="object 7"/>
            <p:cNvSpPr/>
            <p:nvPr/>
          </p:nvSpPr>
          <p:spPr>
            <a:xfrm>
              <a:off x="5016639" y="4324095"/>
              <a:ext cx="511809" cy="0"/>
            </a:xfrm>
            <a:custGeom>
              <a:avLst/>
              <a:gdLst/>
              <a:ahLst/>
              <a:cxnLst/>
              <a:rect l="l" t="t" r="r" b="b"/>
              <a:pathLst>
                <a:path w="511810">
                  <a:moveTo>
                    <a:pt x="0" y="0"/>
                  </a:moveTo>
                  <a:lnTo>
                    <a:pt x="51130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6417" y="4274565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09" y="4953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09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16531" y="4041647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26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335" y="1495351"/>
            <a:ext cx="5622925" cy="414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638300" indent="-354965">
              <a:lnSpc>
                <a:spcPct val="125400"/>
              </a:lnSpc>
              <a:spcBef>
                <a:spcPts val="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例如：字母</a:t>
            </a:r>
            <a:r>
              <a:rPr sz="2800" spc="-1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{0,1}, </a:t>
            </a:r>
            <a:r>
              <a:rPr sz="2800" spc="-5" dirty="0">
                <a:latin typeface="宋体"/>
                <a:cs typeface="宋体"/>
              </a:rPr>
              <a:t>语法规则为：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2204085" algn="l"/>
              </a:tabLst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整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	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spc="-5" dirty="0">
                <a:latin typeface="Times New Roman"/>
                <a:cs typeface="Times New Roman"/>
              </a:rPr>
              <a:t>&gt;&lt;</a:t>
            </a:r>
            <a:r>
              <a:rPr sz="2800" spc="-10" dirty="0">
                <a:latin typeface="宋体"/>
                <a:cs typeface="宋体"/>
              </a:rPr>
              <a:t>整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&gt;|&lt;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dirty="0">
                <a:latin typeface="宋体"/>
                <a:cs typeface="宋体"/>
              </a:rPr>
              <a:t>字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dirty="0">
                <a:latin typeface="宋体"/>
                <a:cs typeface="宋体"/>
              </a:rPr>
              <a:t>字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→0|1</a:t>
            </a:r>
            <a:endParaRPr sz="2800">
              <a:latin typeface="Times New Roman"/>
              <a:cs typeface="Times New Roman"/>
            </a:endParaRPr>
          </a:p>
          <a:p>
            <a:pPr marL="355600" marR="1638300" indent="-355600">
              <a:lnSpc>
                <a:spcPts val="4210"/>
              </a:lnSpc>
              <a:spcBef>
                <a:spcPts val="11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再如：字母</a:t>
            </a:r>
            <a:r>
              <a:rPr sz="2800" spc="-1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{0,1}, </a:t>
            </a:r>
            <a:r>
              <a:rPr sz="2800" spc="-5" dirty="0">
                <a:latin typeface="宋体"/>
                <a:cs typeface="宋体"/>
              </a:rPr>
              <a:t>语法规则为：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整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spc="-5" dirty="0">
                <a:latin typeface="Times New Roman"/>
                <a:cs typeface="Times New Roman"/>
              </a:rPr>
              <a:t>&gt;&lt;</a:t>
            </a:r>
            <a:r>
              <a:rPr sz="2800" spc="-10" dirty="0">
                <a:latin typeface="宋体"/>
                <a:cs typeface="宋体"/>
              </a:rPr>
              <a:t>整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dirty="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dirty="0">
                <a:latin typeface="宋体"/>
                <a:cs typeface="宋体"/>
              </a:rPr>
              <a:t>字</a:t>
            </a:r>
            <a:r>
              <a:rPr sz="2800" dirty="0">
                <a:latin typeface="Times New Roman"/>
                <a:cs typeface="Times New Roman"/>
              </a:rPr>
              <a:t>&gt;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→ </a:t>
            </a:r>
            <a:r>
              <a:rPr sz="2800" spc="-5" dirty="0">
                <a:latin typeface="Times New Roman"/>
                <a:cs typeface="Times New Roman"/>
              </a:rPr>
              <a:t>0|1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27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9403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一、文法的概念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22" y="1517452"/>
            <a:ext cx="7400290" cy="46462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、相关概念</a:t>
            </a:r>
            <a:endParaRPr sz="2800">
              <a:latin typeface="宋体"/>
              <a:cs typeface="宋体"/>
            </a:endParaRPr>
          </a:p>
          <a:p>
            <a:pPr marL="29273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(8)</a:t>
            </a:r>
            <a:r>
              <a:rPr sz="2800" spc="-5" dirty="0">
                <a:latin typeface="宋体"/>
                <a:cs typeface="宋体"/>
              </a:rPr>
              <a:t>文法规则的扩充表示</a:t>
            </a:r>
            <a:endParaRPr sz="28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spc="-5" dirty="0">
                <a:latin typeface="宋体"/>
                <a:cs typeface="宋体"/>
              </a:rPr>
              <a:t>扩充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BNF</a:t>
            </a:r>
            <a:r>
              <a:rPr sz="2800" dirty="0">
                <a:latin typeface="宋体"/>
                <a:cs typeface="宋体"/>
              </a:rPr>
              <a:t>表示</a:t>
            </a:r>
            <a:endParaRPr sz="2800">
              <a:latin typeface="宋体"/>
              <a:cs typeface="宋体"/>
            </a:endParaRPr>
          </a:p>
          <a:p>
            <a:pPr marL="36830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67665" algn="l"/>
                <a:tab pos="368935" algn="l"/>
              </a:tabLst>
            </a:pPr>
            <a:r>
              <a:rPr sz="2800" dirty="0">
                <a:latin typeface="Times New Roman"/>
                <a:cs typeface="Times New Roman"/>
              </a:rPr>
              <a:t>()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——</a:t>
            </a:r>
            <a:r>
              <a:rPr sz="2800" spc="-5" dirty="0">
                <a:latin typeface="宋体"/>
                <a:cs typeface="宋体"/>
              </a:rPr>
              <a:t>提因子</a:t>
            </a:r>
            <a:endParaRPr sz="2800">
              <a:latin typeface="宋体"/>
              <a:cs typeface="宋体"/>
            </a:endParaRPr>
          </a:p>
          <a:p>
            <a:pPr marL="482600">
              <a:lnSpc>
                <a:spcPct val="100000"/>
              </a:lnSpc>
              <a:spcBef>
                <a:spcPts val="725"/>
              </a:spcBef>
              <a:tabLst>
                <a:tab pos="3491229" algn="l"/>
              </a:tabLst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例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宋体"/>
                <a:cs typeface="宋体"/>
              </a:rPr>
              <a:t>把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ax|ay|az	</a:t>
            </a:r>
            <a:r>
              <a:rPr sz="2800" spc="-5" dirty="0">
                <a:latin typeface="宋体"/>
                <a:cs typeface="宋体"/>
              </a:rPr>
              <a:t>改写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a(x|y|z)</a:t>
            </a:r>
            <a:endParaRPr sz="280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{} </a:t>
            </a: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spc="-5" dirty="0">
                <a:latin typeface="宋体"/>
                <a:cs typeface="宋体"/>
              </a:rPr>
              <a:t>重复次数的指定</a:t>
            </a:r>
            <a:endParaRPr sz="2800">
              <a:latin typeface="宋体"/>
              <a:cs typeface="宋体"/>
            </a:endParaRPr>
          </a:p>
          <a:p>
            <a:pPr marL="4826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例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宋体"/>
                <a:cs typeface="宋体"/>
              </a:rPr>
              <a:t>标识</a:t>
            </a:r>
            <a:r>
              <a:rPr sz="2800" spc="-10" dirty="0">
                <a:latin typeface="宋体"/>
                <a:cs typeface="宋体"/>
              </a:rPr>
              <a:t>符</a:t>
            </a: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宋体"/>
                <a:cs typeface="宋体"/>
              </a:rPr>
              <a:t>字</a:t>
            </a:r>
            <a:r>
              <a:rPr sz="2800" spc="-10" dirty="0">
                <a:latin typeface="宋体"/>
                <a:cs typeface="宋体"/>
              </a:rPr>
              <a:t>母</a:t>
            </a:r>
            <a:r>
              <a:rPr sz="2800" spc="-5" dirty="0">
                <a:latin typeface="Times New Roman"/>
                <a:cs typeface="Times New Roman"/>
              </a:rPr>
              <a:t>&gt;{&lt;</a:t>
            </a:r>
            <a:r>
              <a:rPr sz="2800" dirty="0">
                <a:latin typeface="宋体"/>
                <a:cs typeface="宋体"/>
              </a:rPr>
              <a:t>字</a:t>
            </a:r>
            <a:r>
              <a:rPr sz="2800" spc="-10" dirty="0">
                <a:latin typeface="宋体"/>
                <a:cs typeface="宋体"/>
              </a:rPr>
              <a:t>母</a:t>
            </a:r>
            <a:r>
              <a:rPr sz="2800" spc="-5" dirty="0">
                <a:latin typeface="Times New Roman"/>
                <a:cs typeface="Times New Roman"/>
              </a:rPr>
              <a:t>&gt;|&lt;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spc="-5" dirty="0">
                <a:latin typeface="Times New Roman"/>
                <a:cs typeface="Times New Roman"/>
              </a:rPr>
              <a:t>&gt;}</a:t>
            </a:r>
            <a:r>
              <a:rPr sz="2850" spc="-7" baseline="23391" dirty="0">
                <a:latin typeface="Times New Roman"/>
                <a:cs typeface="Times New Roman"/>
              </a:rPr>
              <a:t>5</a:t>
            </a:r>
            <a:r>
              <a:rPr sz="2850" spc="-7" baseline="-20467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[]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——</a:t>
            </a:r>
            <a:r>
              <a:rPr sz="2800" spc="-5" dirty="0">
                <a:latin typeface="宋体"/>
                <a:cs typeface="宋体"/>
              </a:rPr>
              <a:t>任选符号</a:t>
            </a:r>
            <a:endParaRPr sz="2800">
              <a:latin typeface="宋体"/>
              <a:cs typeface="宋体"/>
            </a:endParaRPr>
          </a:p>
          <a:p>
            <a:pPr marL="4826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例</a:t>
            </a:r>
            <a:r>
              <a:rPr sz="2800" spc="-10" dirty="0">
                <a:latin typeface="Times New Roman"/>
                <a:cs typeface="Times New Roman"/>
              </a:rPr>
              <a:t>:&lt;</a:t>
            </a:r>
            <a:r>
              <a:rPr sz="2800" dirty="0">
                <a:latin typeface="宋体"/>
                <a:cs typeface="宋体"/>
              </a:rPr>
              <a:t>整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[+|-]&lt;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spc="-5" dirty="0">
                <a:latin typeface="Times New Roman"/>
                <a:cs typeface="Times New Roman"/>
              </a:rPr>
              <a:t>&gt;{&lt;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10" dirty="0">
                <a:latin typeface="宋体"/>
                <a:cs typeface="宋体"/>
              </a:rPr>
              <a:t>字</a:t>
            </a:r>
            <a:r>
              <a:rPr sz="2800" spc="-5" dirty="0">
                <a:latin typeface="Times New Roman"/>
                <a:cs typeface="Times New Roman"/>
              </a:rPr>
              <a:t>&gt;}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9403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一、文法的概念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517452"/>
            <a:ext cx="8245475" cy="19907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、相关概念</a:t>
            </a:r>
            <a:endParaRPr sz="2800">
              <a:latin typeface="宋体"/>
              <a:cs typeface="宋体"/>
            </a:endParaRPr>
          </a:p>
          <a:p>
            <a:pPr marL="54673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(9)</a:t>
            </a:r>
            <a:r>
              <a:rPr sz="2800" spc="-5" dirty="0">
                <a:latin typeface="宋体"/>
                <a:cs typeface="宋体"/>
              </a:rPr>
              <a:t>元语言符号</a:t>
            </a:r>
            <a:endParaRPr sz="2800">
              <a:latin typeface="宋体"/>
              <a:cs typeface="宋体"/>
            </a:endParaRPr>
          </a:p>
          <a:p>
            <a:pPr marL="812800">
              <a:lnSpc>
                <a:spcPts val="3335"/>
              </a:lnSpc>
              <a:spcBef>
                <a:spcPts val="725"/>
              </a:spcBef>
            </a:pPr>
            <a:r>
              <a:rPr sz="2800" spc="-5" dirty="0">
                <a:latin typeface="宋体"/>
                <a:cs typeface="宋体"/>
              </a:rPr>
              <a:t>用来说明文法符号之间关系的符号，如，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宋体"/>
                <a:cs typeface="宋体"/>
              </a:rPr>
              <a:t>和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335"/>
              </a:lnSpc>
            </a:pPr>
            <a:r>
              <a:rPr sz="2800" spc="-5" dirty="0">
                <a:latin typeface="Times New Roman"/>
                <a:cs typeface="Times New Roman"/>
              </a:rPr>
              <a:t>“|”</a:t>
            </a:r>
            <a:r>
              <a:rPr sz="2800" spc="-5" dirty="0">
                <a:latin typeface="宋体"/>
                <a:cs typeface="宋体"/>
              </a:rPr>
              <a:t>称为元语言符号。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55473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2.0	</a:t>
            </a:r>
            <a:r>
              <a:rPr dirty="0"/>
              <a:t>编译基础知识（续）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775"/>
              </a:spcBef>
            </a:pPr>
            <a:r>
              <a:rPr spc="-5" dirty="0"/>
              <a:t>二、语法</a:t>
            </a:r>
          </a:p>
          <a:p>
            <a:pPr marL="473709" marR="508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任何语言程序都可以看成是一定字符集（字母表） 上的字符串。</a:t>
            </a:r>
          </a:p>
          <a:p>
            <a:pPr marL="474345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语法使得这串字符形成一个形式上正确的程序。</a:t>
            </a:r>
          </a:p>
          <a:p>
            <a:pPr marL="474345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语法＝词法规则＋语法规则</a:t>
            </a:r>
          </a:p>
          <a:p>
            <a:pPr marL="474345" indent="-3429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例如：</a:t>
            </a:r>
            <a:r>
              <a:rPr spc="-5" dirty="0">
                <a:latin typeface="Times New Roman"/>
                <a:cs typeface="Times New Roman"/>
              </a:rPr>
              <a:t>0.5*x1+c</a:t>
            </a:r>
          </a:p>
          <a:p>
            <a:pPr marL="874394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875030" algn="l"/>
              </a:tabLst>
            </a:pPr>
            <a:r>
              <a:rPr sz="2800" spc="-5" dirty="0">
                <a:latin typeface="Times New Roman"/>
                <a:cs typeface="Times New Roman"/>
              </a:rPr>
              <a:t>0.5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x1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10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宋体"/>
                <a:cs typeface="宋体"/>
              </a:rPr>
              <a:t>是语言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单词符号</a:t>
            </a:r>
            <a:endParaRPr sz="2800">
              <a:latin typeface="宋体"/>
              <a:cs typeface="宋体"/>
            </a:endParaRPr>
          </a:p>
          <a:p>
            <a:pPr marL="874394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875030" algn="l"/>
              </a:tabLst>
            </a:pPr>
            <a:r>
              <a:rPr sz="2800" spc="-5" dirty="0">
                <a:latin typeface="Times New Roman"/>
                <a:cs typeface="Times New Roman"/>
              </a:rPr>
              <a:t>0.5*x1+c</a:t>
            </a:r>
            <a:r>
              <a:rPr sz="2800" spc="-5" dirty="0">
                <a:latin typeface="宋体"/>
                <a:cs typeface="宋体"/>
              </a:rPr>
              <a:t>是语言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语法单位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5118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二、文法与语言的形式定义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25" y="1517452"/>
            <a:ext cx="7200900" cy="41275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Chomsky</a:t>
            </a:r>
            <a:r>
              <a:rPr sz="2800" spc="-5" dirty="0">
                <a:latin typeface="宋体"/>
                <a:cs typeface="宋体"/>
              </a:rPr>
              <a:t>对文法的定义</a:t>
            </a:r>
            <a:endParaRPr sz="2800">
              <a:latin typeface="宋体"/>
              <a:cs typeface="宋体"/>
            </a:endParaRPr>
          </a:p>
          <a:p>
            <a:pPr marL="25400" marR="17780" indent="533400">
              <a:lnSpc>
                <a:spcPct val="120200"/>
              </a:lnSpc>
            </a:pPr>
            <a:r>
              <a:rPr sz="2800" spc="-5" dirty="0">
                <a:latin typeface="宋体"/>
                <a:cs typeface="宋体"/>
              </a:rPr>
              <a:t>从形式上说文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是一个四元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,P,S)  2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Chomsky</a:t>
            </a:r>
            <a:r>
              <a:rPr sz="2800" spc="-5" dirty="0">
                <a:latin typeface="宋体"/>
                <a:cs typeface="宋体"/>
              </a:rPr>
              <a:t>对文法的分类</a:t>
            </a:r>
            <a:endParaRPr sz="2800">
              <a:latin typeface="宋体"/>
              <a:cs typeface="宋体"/>
            </a:endParaRPr>
          </a:p>
          <a:p>
            <a:pPr marL="5588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根据对产生式施加的限制，可分为</a:t>
            </a:r>
            <a:endParaRPr sz="2800">
              <a:latin typeface="宋体"/>
              <a:cs typeface="宋体"/>
            </a:endParaRPr>
          </a:p>
          <a:p>
            <a:pPr marL="76835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68985" algn="l"/>
              </a:tabLst>
            </a:pP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型文法</a:t>
            </a:r>
            <a:endParaRPr sz="2800">
              <a:latin typeface="宋体"/>
              <a:cs typeface="宋体"/>
            </a:endParaRPr>
          </a:p>
          <a:p>
            <a:pPr marL="76835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68985" algn="l"/>
              </a:tabLst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型文法</a:t>
            </a:r>
            <a:endParaRPr sz="2800">
              <a:latin typeface="宋体"/>
              <a:cs typeface="宋体"/>
            </a:endParaRPr>
          </a:p>
          <a:p>
            <a:pPr marL="76835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68985" algn="l"/>
              </a:tabLst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型文法</a:t>
            </a:r>
            <a:endParaRPr sz="2800">
              <a:latin typeface="宋体"/>
              <a:cs typeface="宋体"/>
            </a:endParaRPr>
          </a:p>
          <a:p>
            <a:pPr marL="768350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68985" algn="l"/>
              </a:tabLst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型文法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174497"/>
            <a:ext cx="55118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二、文法与语言的形式定义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22" y="1669852"/>
            <a:ext cx="8100059" cy="44907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Chomsky</a:t>
            </a:r>
            <a:r>
              <a:rPr sz="2800" spc="-5" dirty="0">
                <a:latin typeface="宋体"/>
                <a:cs typeface="宋体"/>
              </a:rPr>
              <a:t>对文法的分类</a:t>
            </a:r>
            <a:endParaRPr sz="28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680"/>
              </a:spcBef>
              <a:tabLst>
                <a:tab pos="707390" algn="l"/>
              </a:tabLst>
            </a:pPr>
            <a:r>
              <a:rPr sz="2800" dirty="0">
                <a:latin typeface="Times New Roman"/>
                <a:cs typeface="Times New Roman"/>
              </a:rPr>
              <a:t>(1)	</a:t>
            </a:r>
            <a:r>
              <a:rPr sz="2800" spc="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型文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短语文法或无限制文法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68300" marR="17780" indent="-343535">
              <a:lnSpc>
                <a:spcPct val="100000"/>
              </a:lnSpc>
              <a:spcBef>
                <a:spcPts val="72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Symbol"/>
                <a:cs typeface="Symbol"/>
              </a:rPr>
              <a:t>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spc="-5" dirty="0">
                <a:latin typeface="Symbol"/>
                <a:cs typeface="Symbol"/>
              </a:rPr>
              <a:t>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50" spc="307" baseline="2339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并至少含有一个非终结 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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a)</a:t>
            </a:r>
            <a:r>
              <a:rPr sz="2800" spc="-10" dirty="0">
                <a:latin typeface="宋体"/>
                <a:cs typeface="宋体"/>
              </a:rPr>
              <a:t>识</a:t>
            </a:r>
            <a:r>
              <a:rPr sz="2800" dirty="0">
                <a:latin typeface="宋体"/>
                <a:cs typeface="宋体"/>
              </a:rPr>
              <a:t>别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型语言的自动机称为图灵</a:t>
            </a:r>
            <a:r>
              <a:rPr sz="2800" spc="-10" dirty="0">
                <a:latin typeface="宋体"/>
                <a:cs typeface="宋体"/>
              </a:rPr>
              <a:t>机</a:t>
            </a:r>
            <a:r>
              <a:rPr sz="2800" dirty="0">
                <a:latin typeface="Times New Roman"/>
                <a:cs typeface="Times New Roman"/>
              </a:rPr>
              <a:t>(TM).</a:t>
            </a:r>
            <a:endParaRPr sz="280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b)0</a:t>
            </a:r>
            <a:r>
              <a:rPr sz="2800" spc="-5" dirty="0">
                <a:latin typeface="宋体"/>
                <a:cs typeface="宋体"/>
              </a:rPr>
              <a:t>型文法是对产生式限制最少的文法。</a:t>
            </a:r>
            <a:endParaRPr sz="2800">
              <a:latin typeface="宋体"/>
              <a:cs typeface="宋体"/>
            </a:endParaRPr>
          </a:p>
          <a:p>
            <a:pPr marL="3676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c)</a:t>
            </a:r>
            <a:r>
              <a:rPr sz="2800" spc="-10" dirty="0">
                <a:latin typeface="宋体"/>
                <a:cs typeface="宋体"/>
              </a:rPr>
              <a:t>任</a:t>
            </a:r>
            <a:r>
              <a:rPr sz="2800" dirty="0">
                <a:latin typeface="宋体"/>
                <a:cs typeface="宋体"/>
              </a:rPr>
              <a:t>何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型语言都是递归可枚举的。</a:t>
            </a:r>
            <a:endParaRPr sz="2800">
              <a:latin typeface="宋体"/>
              <a:cs typeface="宋体"/>
            </a:endParaRPr>
          </a:p>
          <a:p>
            <a:pPr marL="368300" marR="139065" indent="-343535">
              <a:lnSpc>
                <a:spcPct val="105200"/>
              </a:lnSpc>
              <a:spcBef>
                <a:spcPts val="50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d)</a:t>
            </a:r>
            <a:r>
              <a:rPr sz="2800" spc="-10" dirty="0">
                <a:latin typeface="宋体"/>
                <a:cs typeface="宋体"/>
              </a:rPr>
              <a:t>对</a:t>
            </a:r>
            <a:r>
              <a:rPr sz="2800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宋体"/>
                <a:cs typeface="宋体"/>
              </a:rPr>
              <a:t>型文法产生式的形式作某些限制，可得到其 他类型文法的定义。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52773" y="6409182"/>
            <a:ext cx="16706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8915" algn="l"/>
              </a:tabLst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第二章</a:t>
            </a:r>
            <a:r>
              <a:rPr sz="1400" spc="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基础知识</a:t>
            </a:r>
            <a:r>
              <a:rPr sz="1400" dirty="0">
                <a:solidFill>
                  <a:srgbClr val="0033CC"/>
                </a:solidFill>
                <a:latin typeface="宋体"/>
                <a:cs typeface="宋体"/>
              </a:rPr>
              <a:t>	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5118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二、文法与语言的形式定义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468" y="1517452"/>
            <a:ext cx="8668385" cy="47307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Chomsky</a:t>
            </a:r>
            <a:r>
              <a:rPr sz="2800" spc="-5" dirty="0">
                <a:latin typeface="宋体"/>
                <a:cs typeface="宋体"/>
              </a:rPr>
              <a:t>对文法的分类</a:t>
            </a:r>
            <a:endParaRPr sz="2800">
              <a:latin typeface="宋体"/>
              <a:cs typeface="宋体"/>
            </a:endParaRPr>
          </a:p>
          <a:p>
            <a:pPr marL="1016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(2)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型文法</a:t>
            </a:r>
            <a:endParaRPr sz="2800">
              <a:latin typeface="宋体"/>
              <a:cs typeface="宋体"/>
            </a:endParaRPr>
          </a:p>
          <a:p>
            <a:pPr marL="634365" indent="-533400">
              <a:lnSpc>
                <a:spcPct val="100000"/>
              </a:lnSpc>
              <a:spcBef>
                <a:spcPts val="725"/>
              </a:spcBef>
              <a:buChar char="•"/>
              <a:tabLst>
                <a:tab pos="634365" algn="l"/>
                <a:tab pos="635000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Symbol"/>
                <a:cs typeface="Symbol"/>
              </a:rPr>
              <a:t>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除可能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外均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|&gt;=|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|,</a:t>
            </a:r>
            <a:r>
              <a:rPr sz="2800" dirty="0">
                <a:latin typeface="宋体"/>
                <a:cs typeface="宋体"/>
              </a:rPr>
              <a:t>若有</a:t>
            </a:r>
            <a:endParaRPr sz="2800">
              <a:latin typeface="宋体"/>
              <a:cs typeface="宋体"/>
            </a:endParaRPr>
          </a:p>
          <a:p>
            <a:pPr marL="63436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，规</a:t>
            </a:r>
            <a:r>
              <a:rPr sz="2800" spc="-10" dirty="0">
                <a:latin typeface="宋体"/>
                <a:cs typeface="宋体"/>
              </a:rPr>
              <a:t>定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不得出现在产生式右</a:t>
            </a:r>
            <a:r>
              <a:rPr sz="2800" dirty="0">
                <a:latin typeface="宋体"/>
                <a:cs typeface="宋体"/>
              </a:rPr>
              <a:t>部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34365" indent="-53403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634365" algn="l"/>
                <a:tab pos="635000" algn="l"/>
              </a:tabLst>
            </a:pPr>
            <a:r>
              <a:rPr sz="2800" spc="-5" dirty="0">
                <a:latin typeface="宋体"/>
                <a:cs typeface="宋体"/>
              </a:rPr>
              <a:t>或者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spc="-5" dirty="0">
                <a:latin typeface="Symbol"/>
                <a:cs typeface="Symbol"/>
              </a:rPr>
              <a:t>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除可能</a:t>
            </a:r>
            <a:r>
              <a:rPr sz="2800" dirty="0">
                <a:latin typeface="宋体"/>
                <a:cs typeface="宋体"/>
              </a:rPr>
              <a:t>有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外均有</a:t>
            </a:r>
            <a:endParaRPr sz="2800">
              <a:latin typeface="宋体"/>
              <a:cs typeface="宋体"/>
            </a:endParaRPr>
          </a:p>
          <a:p>
            <a:pPr marL="634365">
              <a:lnSpc>
                <a:spcPct val="100000"/>
              </a:lnSpc>
            </a:pP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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宋体"/>
                <a:cs typeface="宋体"/>
              </a:rPr>
              <a:t>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Symbol"/>
                <a:cs typeface="Symbol"/>
              </a:rPr>
              <a:t>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50" spc="345" baseline="2339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,A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23391" dirty="0">
                <a:latin typeface="Times New Roman"/>
                <a:cs typeface="Times New Roman"/>
              </a:rPr>
              <a:t>+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34365" marR="106680" indent="-533400">
              <a:lnSpc>
                <a:spcPct val="100600"/>
              </a:lnSpc>
              <a:spcBef>
                <a:spcPts val="610"/>
              </a:spcBef>
              <a:buFont typeface="Times New Roman"/>
              <a:buChar char="•"/>
              <a:tabLst>
                <a:tab pos="634365" algn="l"/>
                <a:tab pos="635000" algn="l"/>
                <a:tab pos="203835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a)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型文法又称为长度增加文法、上下文有关文 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;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b)</a:t>
            </a:r>
            <a:r>
              <a:rPr sz="2800" dirty="0">
                <a:latin typeface="宋体"/>
                <a:cs typeface="宋体"/>
              </a:rPr>
              <a:t>识别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型语言的自动机称为线性界限自动机 </a:t>
            </a:r>
            <a:r>
              <a:rPr sz="2800" dirty="0">
                <a:latin typeface="Times New Roman"/>
                <a:cs typeface="Times New Roman"/>
              </a:rPr>
              <a:t>(LBA)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;	</a:t>
            </a:r>
            <a:r>
              <a:rPr sz="2800" spc="-5" dirty="0">
                <a:latin typeface="Times New Roman"/>
                <a:cs typeface="Times New Roman"/>
              </a:rPr>
              <a:t>c)1</a:t>
            </a:r>
            <a:r>
              <a:rPr sz="2800" spc="-5" dirty="0">
                <a:latin typeface="宋体"/>
                <a:cs typeface="宋体"/>
              </a:rPr>
              <a:t>型文法意味着，对非终结符进行替换时 务必考虑上下文，并且，一般不允许替换</a:t>
            </a:r>
            <a:r>
              <a:rPr sz="2800" dirty="0">
                <a:latin typeface="宋体"/>
                <a:cs typeface="宋体"/>
              </a:rPr>
              <a:t>成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，除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692" y="6222461"/>
            <a:ext cx="30257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非是开始符号产</a:t>
            </a:r>
            <a:r>
              <a:rPr sz="2800" spc="-10" dirty="0">
                <a:latin typeface="宋体"/>
                <a:cs typeface="宋体"/>
              </a:rPr>
              <a:t>生</a:t>
            </a: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554735"/>
            <a:ext cx="254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1</a:t>
            </a:r>
            <a:r>
              <a:rPr dirty="0"/>
              <a:t>型文法举例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97" y="1525811"/>
            <a:ext cx="4534535" cy="42602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393065" algn="l"/>
                <a:tab pos="394335" algn="l"/>
              </a:tabLst>
            </a:pPr>
            <a:r>
              <a:rPr sz="2800" spc="-5" dirty="0">
                <a:latin typeface="宋体"/>
                <a:cs typeface="宋体"/>
              </a:rPr>
              <a:t>设文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(V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,P,S)</a:t>
            </a:r>
            <a:r>
              <a:rPr sz="2800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930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{S,B,E},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-89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{a,b,e}</a:t>
            </a:r>
            <a:endParaRPr sz="2800">
              <a:latin typeface="Times New Roman"/>
              <a:cs typeface="Times New Roman"/>
            </a:endParaRPr>
          </a:p>
          <a:p>
            <a:pPr marL="482600" indent="-432434">
              <a:lnSpc>
                <a:spcPct val="100000"/>
              </a:lnSpc>
              <a:spcBef>
                <a:spcPts val="390"/>
              </a:spcBef>
              <a:buFont typeface="Times New Roman"/>
              <a:buChar char="•"/>
              <a:tabLst>
                <a:tab pos="482600" algn="l"/>
                <a:tab pos="483234" algn="l"/>
                <a:tab pos="2379345" algn="l"/>
              </a:tabLst>
            </a:pPr>
            <a:r>
              <a:rPr sz="2800" spc="-10" dirty="0">
                <a:latin typeface="宋体"/>
                <a:cs typeface="宋体"/>
              </a:rPr>
              <a:t>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:	(0) 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aSBE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340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(1)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aBE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340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(2) EB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340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(3) aB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ab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340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(4) bB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bb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340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(5) 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340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(6) eE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ee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5118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 二、文法与语言的形式定义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768" y="1822252"/>
            <a:ext cx="8604885" cy="39560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Chomsky</a:t>
            </a:r>
            <a:r>
              <a:rPr sz="2800" spc="-5" dirty="0">
                <a:latin typeface="宋体"/>
                <a:cs typeface="宋体"/>
              </a:rPr>
              <a:t>对文法的分类</a:t>
            </a:r>
            <a:endParaRPr sz="280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680"/>
              </a:spcBef>
              <a:tabLst>
                <a:tab pos="745490" algn="l"/>
              </a:tabLst>
            </a:pPr>
            <a:r>
              <a:rPr sz="2800" dirty="0">
                <a:latin typeface="Times New Roman"/>
                <a:cs typeface="Times New Roman"/>
              </a:rPr>
              <a:t>(3)	</a:t>
            </a:r>
            <a:r>
              <a:rPr sz="2800" spc="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型文法</a:t>
            </a:r>
            <a:endParaRPr sz="2800">
              <a:latin typeface="宋体"/>
              <a:cs typeface="宋体"/>
            </a:endParaRPr>
          </a:p>
          <a:p>
            <a:pPr marL="596265" indent="-533400">
              <a:lnSpc>
                <a:spcPct val="100000"/>
              </a:lnSpc>
              <a:spcBef>
                <a:spcPts val="725"/>
              </a:spcBef>
              <a:buChar char="•"/>
              <a:tabLst>
                <a:tab pos="596265" algn="l"/>
                <a:tab pos="596900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中产生式具有形式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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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96265" marR="81280" indent="-533400"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  <a:tabLst>
                <a:tab pos="596265" algn="l"/>
                <a:tab pos="59690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a)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型文法对产生式的要求是：产生式左部一定 是非终结符，产生式右部可以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宋体"/>
                <a:cs typeface="宋体"/>
              </a:rPr>
              <a:t>或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；非 </a:t>
            </a:r>
            <a:r>
              <a:rPr sz="2800" spc="-5" dirty="0">
                <a:latin typeface="宋体"/>
                <a:cs typeface="宋体"/>
              </a:rPr>
              <a:t>终结符的替换不必考虑上下</a:t>
            </a:r>
            <a:r>
              <a:rPr sz="2800" dirty="0">
                <a:latin typeface="宋体"/>
                <a:cs typeface="宋体"/>
              </a:rPr>
              <a:t>文</a:t>
            </a:r>
            <a:r>
              <a:rPr sz="2800" dirty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596265" indent="-534035">
              <a:lnSpc>
                <a:spcPct val="100000"/>
              </a:lnSpc>
              <a:spcBef>
                <a:spcPts val="680"/>
              </a:spcBef>
              <a:buChar char="•"/>
              <a:tabLst>
                <a:tab pos="596265" algn="l"/>
                <a:tab pos="596900" algn="l"/>
              </a:tabLst>
            </a:pPr>
            <a:r>
              <a:rPr sz="2800" dirty="0">
                <a:latin typeface="Times New Roman"/>
                <a:cs typeface="Times New Roman"/>
              </a:rPr>
              <a:t>b)</a:t>
            </a:r>
            <a:r>
              <a:rPr sz="2800" spc="-10" dirty="0">
                <a:latin typeface="宋体"/>
                <a:cs typeface="宋体"/>
              </a:rPr>
              <a:t>识</a:t>
            </a:r>
            <a:r>
              <a:rPr sz="2800" dirty="0">
                <a:latin typeface="宋体"/>
                <a:cs typeface="宋体"/>
              </a:rPr>
              <a:t>别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型语言的自动机称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下推自动</a:t>
            </a:r>
            <a:r>
              <a:rPr sz="2800" spc="-10" dirty="0">
                <a:solidFill>
                  <a:srgbClr val="800000"/>
                </a:solidFill>
                <a:latin typeface="宋体"/>
                <a:cs typeface="宋体"/>
              </a:rPr>
              <a:t>机</a:t>
            </a:r>
            <a:r>
              <a:rPr sz="2800" dirty="0">
                <a:latin typeface="Times New Roman"/>
                <a:cs typeface="Times New Roman"/>
              </a:rPr>
              <a:t>(PDA);</a:t>
            </a:r>
            <a:endParaRPr sz="2800">
              <a:latin typeface="Times New Roman"/>
              <a:cs typeface="Times New Roman"/>
            </a:endParaRPr>
          </a:p>
          <a:p>
            <a:pPr marL="596265" indent="-534035">
              <a:lnSpc>
                <a:spcPct val="100000"/>
              </a:lnSpc>
              <a:spcBef>
                <a:spcPts val="675"/>
              </a:spcBef>
              <a:buChar char="•"/>
              <a:tabLst>
                <a:tab pos="596265" algn="l"/>
                <a:tab pos="596900" algn="l"/>
              </a:tabLst>
            </a:pPr>
            <a:r>
              <a:rPr sz="2800" spc="-5" dirty="0">
                <a:latin typeface="Times New Roman"/>
                <a:cs typeface="Times New Roman"/>
              </a:rPr>
              <a:t>c) 2</a:t>
            </a:r>
            <a:r>
              <a:rPr sz="2800" spc="-5" dirty="0">
                <a:latin typeface="宋体"/>
                <a:cs typeface="宋体"/>
              </a:rPr>
              <a:t>型文法也称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上下文无关文法。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554735"/>
            <a:ext cx="254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r>
              <a:rPr dirty="0"/>
              <a:t>型文法举例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97" y="1517452"/>
            <a:ext cx="4872355" cy="41338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93065" algn="l"/>
                <a:tab pos="394335" algn="l"/>
              </a:tabLst>
            </a:pPr>
            <a:r>
              <a:rPr sz="2800" spc="-5" dirty="0">
                <a:latin typeface="宋体"/>
                <a:cs typeface="宋体"/>
              </a:rPr>
              <a:t>设文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(V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,P,S)</a:t>
            </a:r>
            <a:r>
              <a:rPr sz="2800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930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{S,A,B},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-44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{a,b}</a:t>
            </a:r>
            <a:endParaRPr sz="2800">
              <a:latin typeface="Times New Roman"/>
              <a:cs typeface="Times New Roman"/>
            </a:endParaRPr>
          </a:p>
          <a:p>
            <a:pPr marL="482600" indent="-432434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482600" algn="l"/>
                <a:tab pos="483234" algn="l"/>
                <a:tab pos="2379345" algn="l"/>
              </a:tabLst>
            </a:pPr>
            <a:r>
              <a:rPr sz="2800" spc="-10" dirty="0">
                <a:latin typeface="宋体"/>
                <a:cs typeface="宋体"/>
              </a:rPr>
              <a:t>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:	(0) 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aB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680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(1)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bA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675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(2)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675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(3)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bAA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675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(4)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2349500" indent="-2299335">
              <a:lnSpc>
                <a:spcPct val="100000"/>
              </a:lnSpc>
              <a:spcBef>
                <a:spcPts val="680"/>
              </a:spcBef>
              <a:buChar char="•"/>
              <a:tabLst>
                <a:tab pos="2349500" algn="l"/>
                <a:tab pos="2350135" algn="l"/>
              </a:tabLst>
            </a:pPr>
            <a:r>
              <a:rPr sz="2800" spc="-5" dirty="0">
                <a:latin typeface="Times New Roman"/>
                <a:cs typeface="Times New Roman"/>
              </a:rPr>
              <a:t>(5) </a:t>
            </a:r>
            <a:r>
              <a:rPr sz="2800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bS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12801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35" y="706373"/>
            <a:ext cx="9072880" cy="566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二、文法与语言的形式定义</a:t>
            </a:r>
            <a:endParaRPr sz="3600">
              <a:latin typeface="宋体"/>
              <a:cs typeface="宋体"/>
            </a:endParaRPr>
          </a:p>
          <a:p>
            <a:pPr marL="101600">
              <a:lnSpc>
                <a:spcPct val="100000"/>
              </a:lnSpc>
              <a:spcBef>
                <a:spcPts val="6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Chomsky</a:t>
            </a:r>
            <a:r>
              <a:rPr sz="2800" spc="-5" dirty="0">
                <a:latin typeface="宋体"/>
                <a:cs typeface="宋体"/>
              </a:rPr>
              <a:t>对文法的分类</a:t>
            </a:r>
            <a:endParaRPr sz="2800">
              <a:latin typeface="宋体"/>
              <a:cs typeface="宋体"/>
            </a:endParaRPr>
          </a:p>
          <a:p>
            <a:pPr marL="101600">
              <a:lnSpc>
                <a:spcPct val="100000"/>
              </a:lnSpc>
              <a:spcBef>
                <a:spcPts val="340"/>
              </a:spcBef>
              <a:tabLst>
                <a:tab pos="1079500" algn="l"/>
              </a:tabLst>
            </a:pPr>
            <a:r>
              <a:rPr sz="2800" dirty="0">
                <a:latin typeface="Times New Roman"/>
                <a:cs typeface="Times New Roman"/>
              </a:rPr>
              <a:t>(4)	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型文法</a:t>
            </a:r>
            <a:endParaRPr sz="2800">
              <a:latin typeface="宋体"/>
              <a:cs typeface="宋体"/>
            </a:endParaRPr>
          </a:p>
          <a:p>
            <a:pPr marL="635000" marR="106680" indent="-534035">
              <a:lnSpc>
                <a:spcPts val="3020"/>
              </a:lnSpc>
              <a:spcBef>
                <a:spcPts val="770"/>
              </a:spcBef>
              <a:buChar char="•"/>
              <a:tabLst>
                <a:tab pos="634365" algn="l"/>
                <a:tab pos="635000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中产生式具有形式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B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，或</a:t>
            </a:r>
            <a:r>
              <a:rPr sz="2800" spc="-10" dirty="0">
                <a:latin typeface="宋体"/>
                <a:cs typeface="宋体"/>
              </a:rPr>
              <a:t>者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， 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50" spc="-7" baseline="-20467" dirty="0">
                <a:latin typeface="宋体"/>
                <a:cs typeface="宋体"/>
              </a:rPr>
              <a:t>，</a:t>
            </a:r>
            <a:r>
              <a:rPr sz="2800" spc="-5" dirty="0">
                <a:latin typeface="Symbol"/>
                <a:cs typeface="Symbol"/>
              </a:rPr>
              <a:t>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634365" marR="638810" indent="-533400" algn="just">
              <a:lnSpc>
                <a:spcPts val="3190"/>
              </a:lnSpc>
              <a:spcBef>
                <a:spcPts val="505"/>
              </a:spcBef>
              <a:buFont typeface="Times New Roman"/>
              <a:buChar char="•"/>
              <a:tabLst>
                <a:tab pos="635000" algn="l"/>
              </a:tabLst>
            </a:pPr>
            <a:r>
              <a:rPr sz="2800" dirty="0">
                <a:latin typeface="宋体"/>
                <a:cs typeface="宋体"/>
              </a:rPr>
              <a:t>注：</a:t>
            </a:r>
            <a:r>
              <a:rPr sz="2800" spc="-75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a)3</a:t>
            </a:r>
            <a:r>
              <a:rPr sz="2800" spc="-5" dirty="0">
                <a:latin typeface="宋体"/>
                <a:cs typeface="宋体"/>
              </a:rPr>
              <a:t>型文法也称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正规文</a:t>
            </a:r>
            <a:r>
              <a:rPr sz="2800" spc="-10" dirty="0">
                <a:solidFill>
                  <a:srgbClr val="800000"/>
                </a:solidFill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RG</a:t>
            </a:r>
            <a:r>
              <a:rPr sz="2800" spc="-5" dirty="0">
                <a:latin typeface="宋体"/>
                <a:cs typeface="宋体"/>
              </a:rPr>
              <a:t>、右线性文法或 左线性文法；</a:t>
            </a:r>
            <a:endParaRPr sz="2800">
              <a:latin typeface="宋体"/>
              <a:cs typeface="宋体"/>
            </a:endParaRPr>
          </a:p>
          <a:p>
            <a:pPr marL="634365" marR="608330" indent="-533400" algn="just">
              <a:lnSpc>
                <a:spcPct val="91200"/>
              </a:lnSpc>
              <a:spcBef>
                <a:spcPts val="390"/>
              </a:spcBef>
              <a:buFont typeface="Times New Roman"/>
              <a:buChar char="•"/>
              <a:tabLst>
                <a:tab pos="724535" algn="l"/>
              </a:tabLst>
            </a:pPr>
            <a:r>
              <a:rPr dirty="0"/>
              <a:t>	</a:t>
            </a:r>
            <a:r>
              <a:rPr sz="2800" dirty="0">
                <a:latin typeface="Times New Roman"/>
                <a:cs typeface="Times New Roman"/>
              </a:rPr>
              <a:t>b)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型文法中的产生式要么均是右线性产生式，要 么是左线性产生式，不能既有左线性产生式，又有 右线性产生式；若所有产生式均是左线性，则称为 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左线性文法</a:t>
            </a:r>
            <a:r>
              <a:rPr sz="2800" spc="-5" dirty="0">
                <a:latin typeface="宋体"/>
                <a:cs typeface="宋体"/>
              </a:rPr>
              <a:t>；若所有产生式均是右线性，则称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solidFill>
                  <a:srgbClr val="800000"/>
                </a:solidFill>
                <a:latin typeface="宋体"/>
                <a:cs typeface="宋体"/>
              </a:rPr>
              <a:t>右 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线性文</a:t>
            </a:r>
            <a:r>
              <a:rPr sz="2800" spc="-10" dirty="0">
                <a:solidFill>
                  <a:srgbClr val="800000"/>
                </a:solidFill>
                <a:latin typeface="宋体"/>
                <a:cs typeface="宋体"/>
              </a:rPr>
              <a:t>法</a:t>
            </a:r>
            <a:r>
              <a:rPr sz="2800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634365" indent="-534035" algn="just">
              <a:lnSpc>
                <a:spcPct val="100000"/>
              </a:lnSpc>
              <a:spcBef>
                <a:spcPts val="180"/>
              </a:spcBef>
              <a:buChar char="•"/>
              <a:tabLst>
                <a:tab pos="635000" algn="l"/>
              </a:tabLst>
            </a:pPr>
            <a:r>
              <a:rPr sz="2800" spc="-5" dirty="0">
                <a:latin typeface="Times New Roman"/>
                <a:cs typeface="Times New Roman"/>
              </a:rPr>
              <a:t>c)</a:t>
            </a:r>
            <a:r>
              <a:rPr sz="2800" spc="-10" dirty="0">
                <a:latin typeface="宋体"/>
                <a:cs typeface="宋体"/>
              </a:rPr>
              <a:t>识</a:t>
            </a:r>
            <a:r>
              <a:rPr sz="2800" dirty="0">
                <a:latin typeface="宋体"/>
                <a:cs typeface="宋体"/>
              </a:rPr>
              <a:t>别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型语言的自动机称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800000"/>
                </a:solidFill>
                <a:latin typeface="宋体"/>
                <a:cs typeface="宋体"/>
              </a:rPr>
              <a:t>有限状态自动机。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55473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35" y="1714049"/>
            <a:ext cx="7334250" cy="20389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二、文法与语言的形式定义</a:t>
            </a:r>
            <a:endParaRPr sz="2800">
              <a:latin typeface="宋体"/>
              <a:cs typeface="宋体"/>
            </a:endParaRPr>
          </a:p>
          <a:p>
            <a:pPr marL="292100">
              <a:lnSpc>
                <a:spcPct val="100000"/>
              </a:lnSpc>
              <a:spcBef>
                <a:spcPts val="505"/>
              </a:spcBef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型语言</a:t>
            </a:r>
            <a:endParaRPr sz="2800">
              <a:latin typeface="宋体"/>
              <a:cs typeface="宋体"/>
            </a:endParaRPr>
          </a:p>
          <a:p>
            <a:pPr marL="4819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由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型文法生成的语言成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型语言。</a:t>
            </a:r>
            <a:endParaRPr sz="2800">
              <a:latin typeface="宋体"/>
              <a:cs typeface="宋体"/>
            </a:endParaRPr>
          </a:p>
          <a:p>
            <a:pPr marL="481965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记为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L(G)</a:t>
            </a:r>
            <a:r>
              <a:rPr sz="2800" dirty="0">
                <a:latin typeface="宋体"/>
                <a:cs typeface="宋体"/>
              </a:rPr>
              <a:t>；</a:t>
            </a:r>
            <a:r>
              <a:rPr sz="2800" dirty="0">
                <a:latin typeface="Times New Roman"/>
                <a:cs typeface="Times New Roman"/>
              </a:rPr>
              <a:t>L(G)={w|w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r>
              <a:rPr sz="2850" spc="307" baseline="2339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975" dirty="0">
                <a:latin typeface="Symbol"/>
                <a:cs typeface="Symbol"/>
              </a:rPr>
              <a:t></a:t>
            </a:r>
            <a:r>
              <a:rPr sz="3000" spc="-1462" baseline="29166" dirty="0">
                <a:latin typeface="Times New Roman"/>
                <a:cs typeface="Times New Roman"/>
              </a:rPr>
              <a:t>+</a:t>
            </a:r>
            <a:r>
              <a:rPr sz="3000" spc="450" baseline="291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950" y="765055"/>
            <a:ext cx="50984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indent="-125730">
              <a:lnSpc>
                <a:spcPct val="100000"/>
              </a:lnSpc>
              <a:spcBef>
                <a:spcPts val="100"/>
              </a:spcBef>
              <a:buSzPct val="96428"/>
              <a:buFont typeface="Times New Roman"/>
              <a:buChar char="•"/>
              <a:tabLst>
                <a:tab pos="163830" algn="l"/>
              </a:tabLst>
            </a:pPr>
            <a:r>
              <a:rPr sz="2800" dirty="0">
                <a:latin typeface="宋体"/>
                <a:cs typeface="宋体"/>
              </a:rPr>
              <a:t>例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：设文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({S},{a,b},P,S)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025" y="1283955"/>
            <a:ext cx="1577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indent="-21399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13995" algn="l"/>
              </a:tabLst>
            </a:pPr>
            <a:r>
              <a:rPr sz="2800" spc="-10" dirty="0">
                <a:latin typeface="宋体"/>
                <a:cs typeface="宋体"/>
              </a:rPr>
              <a:t>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025" y="1710980"/>
            <a:ext cx="125095" cy="10515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535" y="1198158"/>
            <a:ext cx="3075940" cy="21678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042795" indent="-504825">
              <a:lnSpc>
                <a:spcPct val="100000"/>
              </a:lnSpc>
              <a:spcBef>
                <a:spcPts val="775"/>
              </a:spcBef>
              <a:buAutoNum type="arabicParenBoth"/>
              <a:tabLst>
                <a:tab pos="2043430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2012950" indent="-505459">
              <a:lnSpc>
                <a:spcPct val="100000"/>
              </a:lnSpc>
              <a:spcBef>
                <a:spcPts val="680"/>
              </a:spcBef>
              <a:buAutoNum type="arabicParenBoth"/>
              <a:tabLst>
                <a:tab pos="2013585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2012950" indent="-505459">
              <a:lnSpc>
                <a:spcPct val="100000"/>
              </a:lnSpc>
              <a:spcBef>
                <a:spcPts val="675"/>
              </a:spcBef>
              <a:buAutoNum type="arabicParenBoth"/>
              <a:tabLst>
                <a:tab pos="2013585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95"/>
              </a:spcBef>
            </a:pPr>
            <a:r>
              <a:rPr sz="2800" spc="-5" dirty="0">
                <a:latin typeface="Times New Roman"/>
                <a:cs typeface="Times New Roman"/>
              </a:rPr>
              <a:t>L(G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)={a</a:t>
            </a:r>
            <a:r>
              <a:rPr sz="2850" spc="-7" baseline="23391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(a|b)|i&gt;=0}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934" y="3792476"/>
            <a:ext cx="5187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indent="-21399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52095" algn="l"/>
              </a:tabLst>
            </a:pPr>
            <a:r>
              <a:rPr sz="2800" dirty="0">
                <a:latin typeface="宋体"/>
                <a:cs typeface="宋体"/>
              </a:rPr>
              <a:t>例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：设文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＝</a:t>
            </a:r>
            <a:r>
              <a:rPr sz="2800" dirty="0">
                <a:latin typeface="Times New Roman"/>
                <a:cs typeface="Times New Roman"/>
              </a:rPr>
              <a:t>({S},{a,b},P,S)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042" y="4311382"/>
            <a:ext cx="1577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indent="-21399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13995" algn="l"/>
              </a:tabLst>
            </a:pPr>
            <a:r>
              <a:rPr sz="2800" spc="-10" dirty="0">
                <a:latin typeface="宋体"/>
                <a:cs typeface="宋体"/>
              </a:rPr>
              <a:t>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036" y="4824204"/>
            <a:ext cx="1250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2164" y="4225584"/>
            <a:ext cx="3335654" cy="17310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125345" indent="-504825">
              <a:lnSpc>
                <a:spcPct val="100000"/>
              </a:lnSpc>
              <a:spcBef>
                <a:spcPts val="775"/>
              </a:spcBef>
              <a:buAutoNum type="arabicParenBoth"/>
              <a:tabLst>
                <a:tab pos="2125345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aSb</a:t>
            </a:r>
            <a:endParaRPr sz="2800">
              <a:latin typeface="Times New Roman"/>
              <a:cs typeface="Times New Roman"/>
            </a:endParaRPr>
          </a:p>
          <a:p>
            <a:pPr marL="2005330" indent="-505459">
              <a:lnSpc>
                <a:spcPct val="100000"/>
              </a:lnSpc>
              <a:spcBef>
                <a:spcPts val="680"/>
              </a:spcBef>
              <a:buAutoNum type="arabicParenBoth"/>
              <a:tabLst>
                <a:tab pos="2005964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ab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89"/>
              </a:spcBef>
            </a:pPr>
            <a:r>
              <a:rPr sz="2800" spc="-5" dirty="0">
                <a:latin typeface="Times New Roman"/>
                <a:cs typeface="Times New Roman"/>
              </a:rPr>
              <a:t>L(G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)={a</a:t>
            </a:r>
            <a:r>
              <a:rPr sz="2850" spc="-7" baseline="2339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50" spc="-7" baseline="2339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|n&gt;=1}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55473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2.2	</a:t>
            </a:r>
            <a:r>
              <a:rPr dirty="0"/>
              <a:t>文法与语言的关系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635" y="1996748"/>
            <a:ext cx="8265795" cy="3086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二、文法与语言的形式定义</a:t>
            </a:r>
            <a:endParaRPr sz="2800">
              <a:latin typeface="宋体"/>
              <a:cs typeface="宋体"/>
            </a:endParaRPr>
          </a:p>
          <a:p>
            <a:pPr marL="3937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宋体"/>
                <a:cs typeface="宋体"/>
              </a:rPr>
              <a:t>注意：在词法分析和语法分析中对产生式有限制：</a:t>
            </a:r>
            <a:endParaRPr sz="2800">
              <a:latin typeface="宋体"/>
              <a:cs typeface="宋体"/>
            </a:endParaRPr>
          </a:p>
          <a:p>
            <a:pPr marL="793750" lvl="1" indent="-286385">
              <a:lnSpc>
                <a:spcPct val="100000"/>
              </a:lnSpc>
              <a:spcBef>
                <a:spcPts val="550"/>
              </a:spcBef>
              <a:buFont typeface="Times New Roman"/>
              <a:buChar char="–"/>
              <a:tabLst>
                <a:tab pos="793750" algn="l"/>
              </a:tabLst>
            </a:pPr>
            <a:r>
              <a:rPr sz="2800" spc="-5" dirty="0">
                <a:latin typeface="宋体"/>
                <a:cs typeface="宋体"/>
              </a:rPr>
              <a:t>不存</a:t>
            </a:r>
            <a:r>
              <a:rPr sz="2800" dirty="0">
                <a:latin typeface="宋体"/>
                <a:cs typeface="宋体"/>
              </a:rPr>
              <a:t>在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产生式</a:t>
            </a:r>
            <a:endParaRPr sz="2800">
              <a:latin typeface="宋体"/>
              <a:cs typeface="宋体"/>
            </a:endParaRPr>
          </a:p>
          <a:p>
            <a:pPr marL="793750" lvl="1" indent="-286385">
              <a:lnSpc>
                <a:spcPct val="100000"/>
              </a:lnSpc>
              <a:spcBef>
                <a:spcPts val="630"/>
              </a:spcBef>
              <a:buFont typeface="Times New Roman"/>
              <a:buChar char="–"/>
              <a:tabLst>
                <a:tab pos="794385" algn="l"/>
              </a:tabLst>
            </a:pPr>
            <a:r>
              <a:rPr sz="2800" spc="-5" dirty="0">
                <a:latin typeface="宋体"/>
                <a:cs typeface="宋体"/>
              </a:rPr>
              <a:t>产生式中出现的任何非终结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必须有用。</a:t>
            </a:r>
            <a:endParaRPr sz="2800">
              <a:latin typeface="宋体"/>
              <a:cs typeface="宋体"/>
            </a:endParaRPr>
          </a:p>
          <a:p>
            <a:pPr marL="1193800" lvl="2" indent="-229235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1194435" algn="l"/>
                <a:tab pos="6295390" algn="l"/>
              </a:tabLst>
            </a:pPr>
            <a:r>
              <a:rPr sz="2800" spc="-5" dirty="0">
                <a:latin typeface="宋体"/>
                <a:cs typeface="宋体"/>
              </a:rPr>
              <a:t>从开始符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出发，存在推</a:t>
            </a:r>
            <a:r>
              <a:rPr sz="2800" dirty="0">
                <a:latin typeface="宋体"/>
                <a:cs typeface="宋体"/>
              </a:rPr>
              <a:t>导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195" dirty="0">
                <a:latin typeface="Symbol"/>
                <a:cs typeface="Symbol"/>
              </a:rPr>
              <a:t></a:t>
            </a:r>
            <a:r>
              <a:rPr sz="3000" spc="-1792" baseline="8333" dirty="0">
                <a:latin typeface="Times New Roman"/>
                <a:cs typeface="Times New Roman"/>
              </a:rPr>
              <a:t>*	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Symbol"/>
                <a:cs typeface="Symbol"/>
              </a:rPr>
              <a:t></a:t>
            </a:r>
            <a:endParaRPr sz="2800">
              <a:latin typeface="Symbol"/>
              <a:cs typeface="Symbol"/>
            </a:endParaRPr>
          </a:p>
          <a:p>
            <a:pPr marL="1193165" lvl="2" indent="-229235">
              <a:lnSpc>
                <a:spcPct val="100000"/>
              </a:lnSpc>
              <a:spcBef>
                <a:spcPts val="675"/>
              </a:spcBef>
              <a:buChar char="•"/>
              <a:tabLst>
                <a:tab pos="1193800" algn="l"/>
                <a:tab pos="6483350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必须能推导出终结符串。</a:t>
            </a:r>
            <a:r>
              <a:rPr sz="2800" dirty="0">
                <a:latin typeface="宋体"/>
                <a:cs typeface="宋体"/>
              </a:rPr>
              <a:t>即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120" dirty="0">
                <a:latin typeface="Symbol"/>
                <a:cs typeface="Symbol"/>
              </a:rPr>
              <a:t></a:t>
            </a:r>
            <a:r>
              <a:rPr sz="3000" spc="-1679" baseline="20833" dirty="0">
                <a:latin typeface="Times New Roman"/>
                <a:cs typeface="Times New Roman"/>
              </a:rPr>
              <a:t>+	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dirty="0">
                <a:latin typeface="Times New Roman"/>
                <a:cs typeface="Times New Roman"/>
              </a:rPr>
              <a:t> ; 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endParaRPr sz="2850" baseline="233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63093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2.0	</a:t>
            </a:r>
            <a:r>
              <a:rPr dirty="0"/>
              <a:t>编译基础知识（续）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35" y="1561649"/>
            <a:ext cx="8589645" cy="449353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二、语法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、单词符号</a:t>
            </a:r>
            <a:endParaRPr sz="28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语言中具有独立意义的最基本结构。</a:t>
            </a:r>
            <a:endParaRPr sz="28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词法规则</a:t>
            </a:r>
            <a:endParaRPr sz="2800" dirty="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 err="1">
                <a:latin typeface="宋体"/>
                <a:cs typeface="宋体"/>
              </a:rPr>
              <a:t>词法规则规定了字母表中</a:t>
            </a:r>
            <a:r>
              <a:rPr lang="zh-CN" altLang="en-US" sz="2800" spc="-5" dirty="0">
                <a:latin typeface="宋体"/>
                <a:cs typeface="宋体"/>
              </a:rPr>
              <a:t>哪</a:t>
            </a:r>
            <a:r>
              <a:rPr sz="2800" spc="-5" dirty="0" err="1">
                <a:latin typeface="宋体"/>
                <a:cs typeface="宋体"/>
              </a:rPr>
              <a:t>些字符串是单词符号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755015" marR="361315" lvl="1" indent="-285750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单词符号一般包括：常数、标识符、基本字、算 符、界限符等。</a:t>
            </a:r>
            <a:endParaRPr sz="2800" dirty="0">
              <a:latin typeface="宋体"/>
              <a:cs typeface="宋体"/>
            </a:endParaRPr>
          </a:p>
          <a:p>
            <a:pPr marL="755015" marR="361315" lvl="1" indent="-285750">
              <a:lnSpc>
                <a:spcPct val="100000"/>
              </a:lnSpc>
              <a:spcBef>
                <a:spcPts val="68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我们用正规式和有限自动机理论来描述词法结构 和进行词法分析。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2.3	</a:t>
            </a:r>
            <a:r>
              <a:rPr dirty="0"/>
              <a:t>文法构造与文法简化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40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2.3	</a:t>
            </a:r>
            <a:r>
              <a:rPr dirty="0"/>
              <a:t>文法构造与文法简化 一、如何由语言构造文法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5" y="1609343"/>
            <a:ext cx="6014720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ts val="3335"/>
              </a:lnSpc>
              <a:spcBef>
                <a:spcPts val="10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宋体"/>
                <a:cs typeface="宋体"/>
              </a:rPr>
              <a:t>例</a:t>
            </a:r>
            <a:r>
              <a:rPr sz="2800" spc="-5" dirty="0">
                <a:latin typeface="Times New Roman"/>
                <a:cs typeface="Times New Roman"/>
              </a:rPr>
              <a:t>2.6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={a</a:t>
            </a:r>
            <a:r>
              <a:rPr sz="2850" spc="-7" baseline="23391" dirty="0">
                <a:latin typeface="Times New Roman"/>
                <a:cs typeface="Times New Roman"/>
              </a:rPr>
              <a:t>2n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50" spc="-7" baseline="2339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|n&gt;=1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spc="-5" dirty="0">
                <a:latin typeface="Times New Roman"/>
                <a:cs typeface="Times New Roman"/>
              </a:rPr>
              <a:t>a,b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ts val="3335"/>
              </a:lnSpc>
            </a:pPr>
            <a:r>
              <a:rPr sz="2800" spc="-5" dirty="0">
                <a:latin typeface="宋体"/>
                <a:cs typeface="宋体"/>
              </a:rPr>
              <a:t>试构造生</a:t>
            </a:r>
            <a:r>
              <a:rPr sz="2800" dirty="0">
                <a:latin typeface="宋体"/>
                <a:cs typeface="宋体"/>
              </a:rPr>
              <a:t>成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的上下文无关文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endParaRPr sz="2850" baseline="-20467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解：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spc="-5" dirty="0">
                <a:latin typeface="Times New Roman"/>
                <a:cs typeface="Times New Roman"/>
              </a:rPr>
              <a:t>n=1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50" spc="345" baseline="-20467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=aab</a:t>
            </a:r>
            <a:endParaRPr sz="2800">
              <a:latin typeface="Times New Roman"/>
              <a:cs typeface="Times New Roman"/>
            </a:endParaRPr>
          </a:p>
          <a:p>
            <a:pPr marL="1092200" marR="1810385">
              <a:lnSpc>
                <a:spcPct val="120200"/>
              </a:lnSpc>
            </a:pPr>
            <a:r>
              <a:rPr sz="2800" spc="-5" dirty="0">
                <a:latin typeface="Times New Roman"/>
                <a:cs typeface="Times New Roman"/>
              </a:rPr>
              <a:t>n=2</a:t>
            </a:r>
            <a:r>
              <a:rPr sz="2800" spc="-5" dirty="0">
                <a:latin typeface="宋体"/>
                <a:cs typeface="宋体"/>
              </a:rPr>
              <a:t>，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=aaaabb  n=3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=aaaaaabbb</a:t>
            </a:r>
            <a:endParaRPr sz="28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Times New Roman"/>
                <a:cs typeface="Times New Roman"/>
              </a:rPr>
              <a:t>……</a:t>
            </a:r>
            <a:endParaRPr sz="280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宋体"/>
                <a:cs typeface="宋体"/>
              </a:rPr>
              <a:t>所以得：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aaSb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80"/>
              </a:spcBef>
              <a:tabLst>
                <a:tab pos="2190115" algn="l"/>
              </a:tabLst>
            </a:pPr>
            <a:r>
              <a:rPr sz="2800" dirty="0">
                <a:latin typeface="Times New Roman"/>
                <a:cs typeface="Times New Roman"/>
              </a:rPr>
              <a:t>–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2.3	</a:t>
            </a:r>
            <a:r>
              <a:rPr dirty="0"/>
              <a:t>文法构造与文法简化 一、如何由语言构造文法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35" y="1893569"/>
            <a:ext cx="7955280" cy="344360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80365" marR="30480" indent="-342900">
              <a:lnSpc>
                <a:spcPts val="3310"/>
              </a:lnSpc>
              <a:spcBef>
                <a:spcPts val="254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宋体"/>
                <a:cs typeface="宋体"/>
              </a:rPr>
              <a:t>例</a:t>
            </a:r>
            <a:r>
              <a:rPr sz="2800" spc="-5" dirty="0">
                <a:latin typeface="Times New Roman"/>
                <a:cs typeface="Times New Roman"/>
              </a:rPr>
              <a:t>2.7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={a</a:t>
            </a:r>
            <a:r>
              <a:rPr sz="2850" spc="-7" baseline="23391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50" spc="-7" baseline="23391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50" spc="-7" baseline="23391" dirty="0">
                <a:latin typeface="Times New Roman"/>
                <a:cs typeface="Times New Roman"/>
              </a:rPr>
              <a:t>k</a:t>
            </a:r>
            <a:r>
              <a:rPr sz="2850" spc="330" baseline="2339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i,j,k&gt;=1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spc="-5" dirty="0">
                <a:latin typeface="Times New Roman"/>
                <a:cs typeface="Times New Roman"/>
              </a:rPr>
              <a:t>a,b,c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}</a:t>
            </a:r>
            <a:r>
              <a:rPr sz="2800" spc="-5" dirty="0">
                <a:latin typeface="宋体"/>
                <a:cs typeface="宋体"/>
              </a:rPr>
              <a:t>试构造 </a:t>
            </a:r>
            <a:r>
              <a:rPr sz="2800" dirty="0">
                <a:latin typeface="宋体"/>
                <a:cs typeface="宋体"/>
              </a:rPr>
              <a:t>生</a:t>
            </a:r>
            <a:r>
              <a:rPr sz="2800" spc="-10" dirty="0">
                <a:latin typeface="宋体"/>
                <a:cs typeface="宋体"/>
              </a:rPr>
              <a:t>成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的文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endParaRPr sz="2850" baseline="-20467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宋体"/>
                <a:cs typeface="宋体"/>
              </a:rPr>
              <a:t>解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748665" marR="6075680" algn="just">
              <a:lnSpc>
                <a:spcPct val="120200"/>
              </a:lnSpc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  </a:t>
            </a:r>
            <a:r>
              <a:rPr sz="2800" dirty="0">
                <a:latin typeface="Times New Roman"/>
                <a:cs typeface="Times New Roman"/>
              </a:rPr>
              <a:t>B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bB 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bC</a:t>
            </a:r>
            <a:endParaRPr sz="2800">
              <a:latin typeface="Times New Roman"/>
              <a:cs typeface="Times New Roman"/>
            </a:endParaRPr>
          </a:p>
          <a:p>
            <a:pPr marL="748665" algn="just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cC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80415"/>
            <a:ext cx="5397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2.3	</a:t>
            </a:r>
            <a:r>
              <a:rPr dirty="0"/>
              <a:t>文法构造与文法简化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35" y="599335"/>
            <a:ext cx="8348980" cy="2915285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40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一、如何由语言构造文法</a:t>
            </a:r>
            <a:endParaRPr sz="3600">
              <a:latin typeface="宋体"/>
              <a:cs typeface="宋体"/>
            </a:endParaRPr>
          </a:p>
          <a:p>
            <a:pPr marL="533400" marR="30480" indent="-343535">
              <a:lnSpc>
                <a:spcPts val="3310"/>
              </a:lnSpc>
              <a:spcBef>
                <a:spcPts val="1745"/>
              </a:spcBef>
              <a:buFont typeface="Times New Roman"/>
              <a:buChar char="•"/>
              <a:tabLst>
                <a:tab pos="532765" algn="l"/>
                <a:tab pos="533400" algn="l"/>
              </a:tabLst>
            </a:pPr>
            <a:r>
              <a:rPr sz="2800" dirty="0">
                <a:latin typeface="宋体"/>
                <a:cs typeface="宋体"/>
              </a:rPr>
              <a:t>例</a:t>
            </a:r>
            <a:r>
              <a:rPr sz="2800" spc="-5" dirty="0">
                <a:latin typeface="Times New Roman"/>
                <a:cs typeface="Times New Roman"/>
              </a:rPr>
              <a:t>2.8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={</a:t>
            </a:r>
            <a:r>
              <a:rPr sz="2800" spc="-5" dirty="0">
                <a:latin typeface="Symbol"/>
                <a:cs typeface="Symbol"/>
              </a:rPr>
              <a:t>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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(a,b)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r>
              <a:rPr sz="2850" spc="322" baseline="2339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spc="-5" dirty="0">
                <a:latin typeface="Symbol"/>
                <a:cs typeface="Symbol"/>
              </a:rPr>
              <a:t></a:t>
            </a:r>
            <a:r>
              <a:rPr sz="2800" spc="-5" dirty="0">
                <a:latin typeface="宋体"/>
                <a:cs typeface="宋体"/>
              </a:rPr>
              <a:t>中含有相同个数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b}</a:t>
            </a:r>
            <a:r>
              <a:rPr sz="2800" spc="-5" dirty="0">
                <a:latin typeface="宋体"/>
                <a:cs typeface="宋体"/>
              </a:rPr>
              <a:t>试构造生</a:t>
            </a:r>
            <a:r>
              <a:rPr sz="2800" dirty="0">
                <a:latin typeface="宋体"/>
                <a:cs typeface="宋体"/>
              </a:rPr>
              <a:t>成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的上下文无关文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50" spc="-7" baseline="-20467" dirty="0">
                <a:latin typeface="Times New Roman"/>
                <a:cs typeface="Times New Roman"/>
              </a:rPr>
              <a:t>3</a:t>
            </a:r>
            <a:endParaRPr sz="2850" baseline="-20467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宋体"/>
                <a:cs typeface="宋体"/>
              </a:rPr>
              <a:t>解：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  <a:p>
            <a:pPr marL="9906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bB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436" y="3488735"/>
            <a:ext cx="2019300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bS |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aAA  </a:t>
            </a:r>
            <a:r>
              <a:rPr sz="2800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bBB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5751" y="3590546"/>
            <a:ext cx="185420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(0) 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  <a:p>
            <a:pPr marL="469900" indent="-457834">
              <a:lnSpc>
                <a:spcPct val="100000"/>
              </a:lnSpc>
              <a:buAutoNum type="arabicParenBoth"/>
              <a:tabLst>
                <a:tab pos="470534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aSbS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470534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bSaS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2.3	</a:t>
            </a:r>
            <a:r>
              <a:rPr dirty="0"/>
              <a:t>文法构造与文法简化 一、如何由语言构造文法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35" y="1533143"/>
            <a:ext cx="8307070" cy="26752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68300" marR="17780" indent="-343535">
              <a:lnSpc>
                <a:spcPts val="3310"/>
              </a:lnSpc>
              <a:spcBef>
                <a:spcPts val="254"/>
              </a:spcBef>
            </a:pPr>
            <a:r>
              <a:rPr sz="2800" spc="-5" dirty="0">
                <a:latin typeface="宋体"/>
                <a:cs typeface="宋体"/>
              </a:rPr>
              <a:t>例：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Times New Roman"/>
                <a:cs typeface="Times New Roman"/>
              </a:rPr>
              <a:t>={</a:t>
            </a:r>
            <a:r>
              <a:rPr sz="2800" spc="-5" dirty="0">
                <a:latin typeface="Symbol"/>
                <a:cs typeface="Symbol"/>
              </a:rPr>
              <a:t>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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(0,1)</a:t>
            </a:r>
            <a:r>
              <a:rPr sz="2850" baseline="23391" dirty="0">
                <a:latin typeface="Times New Roman"/>
                <a:cs typeface="Times New Roman"/>
              </a:rPr>
              <a:t>*</a:t>
            </a:r>
            <a:r>
              <a:rPr sz="2850" spc="330" baseline="2339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spc="-5" dirty="0">
                <a:latin typeface="Symbol"/>
                <a:cs typeface="Symbol"/>
              </a:rPr>
              <a:t>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的个数为偶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dirty="0">
                <a:latin typeface="宋体"/>
                <a:cs typeface="宋体"/>
              </a:rPr>
              <a:t>试构造 生</a:t>
            </a:r>
            <a:r>
              <a:rPr sz="2800" spc="-10" dirty="0">
                <a:latin typeface="宋体"/>
                <a:cs typeface="宋体"/>
              </a:rPr>
              <a:t>成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50" spc="-7" baseline="-20467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的文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50" spc="-7" baseline="-20467" dirty="0">
                <a:latin typeface="Times New Roman"/>
                <a:cs typeface="Times New Roman"/>
              </a:rPr>
              <a:t>4</a:t>
            </a:r>
            <a:endParaRPr sz="2850" baseline="-20467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宋体"/>
                <a:cs typeface="宋体"/>
              </a:rPr>
              <a:t>解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  <a:p>
            <a:pPr marL="735965" marR="4940300">
              <a:lnSpc>
                <a:spcPts val="5050"/>
              </a:lnSpc>
              <a:spcBef>
                <a:spcPts val="450"/>
              </a:spcBef>
              <a:tabLst>
                <a:tab pos="2223770" algn="l"/>
              </a:tabLst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0S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80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1A  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0A ,	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1S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2.3	</a:t>
            </a:r>
            <a:r>
              <a:rPr dirty="0"/>
              <a:t>文法构造与文法简化 二、文法的简化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25" y="1495351"/>
            <a:ext cx="8589010" cy="398399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950"/>
              </a:spcBef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、为什么要进行文法的简化？</a:t>
            </a:r>
            <a:endParaRPr sz="2800">
              <a:latin typeface="宋体"/>
              <a:cs typeface="宋体"/>
            </a:endParaRPr>
          </a:p>
          <a:p>
            <a:pPr marL="354965" marR="48260" indent="-342900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由于同一语言可以用不同的文法来描述，显然应当 选择产生式的个数最少，最符合语言特征的来描述。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在文法中，有些产生式对推导不起作用，要删除掉：</a:t>
            </a:r>
            <a:endParaRPr sz="2800">
              <a:latin typeface="宋体"/>
              <a:cs typeface="宋体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如某个产生式在推导过程中永远不会被用到，即 由开始符号推导，永远推不到的左部的非终结符。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再如永远导不出终结符串的产生式。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55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如形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的产生式。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2.3	</a:t>
            </a:r>
            <a:r>
              <a:rPr dirty="0"/>
              <a:t>文法构造与文法简化 二、文法的简化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825"/>
              </a:spcBef>
            </a:pPr>
            <a:r>
              <a:rPr dirty="0">
                <a:latin typeface="Times New Roman"/>
                <a:cs typeface="Times New Roman"/>
              </a:rPr>
              <a:t>2</a:t>
            </a:r>
            <a:r>
              <a:rPr spc="-5" dirty="0"/>
              <a:t>、简化步骤：</a:t>
            </a:r>
          </a:p>
          <a:p>
            <a:pPr marL="474345" indent="-342900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查找有无形</a:t>
            </a:r>
            <a:r>
              <a:rPr spc="-10" dirty="0"/>
              <a:t>如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spc="-5" dirty="0"/>
              <a:t>的产生式，若有则删除；</a:t>
            </a:r>
          </a:p>
          <a:p>
            <a:pPr marL="473709" marR="361315" indent="-342900">
              <a:lnSpc>
                <a:spcPct val="100000"/>
              </a:lnSpc>
              <a:spcBef>
                <a:spcPts val="805"/>
              </a:spcBef>
              <a:buFont typeface="Times New Roman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若某个产生式在推导过程中永远不会被用到，删 除它；</a:t>
            </a:r>
          </a:p>
          <a:p>
            <a:pPr marL="473709" marR="508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若某个产生式在推导过程中不能从中导出终结符， 删除它；</a:t>
            </a:r>
          </a:p>
          <a:p>
            <a:pPr marL="474345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474345" algn="l"/>
                <a:tab pos="474980" algn="l"/>
              </a:tabLst>
            </a:pPr>
            <a:r>
              <a:rPr spc="-5" dirty="0"/>
              <a:t>最后，整理所有剩余产生式，就得到简化的文法。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269365" algn="l"/>
              </a:tabLst>
            </a:pPr>
            <a:r>
              <a:rPr dirty="0">
                <a:latin typeface="Times New Roman"/>
                <a:cs typeface="Times New Roman"/>
              </a:rPr>
              <a:t>2.3	</a:t>
            </a:r>
            <a:r>
              <a:rPr dirty="0"/>
              <a:t>文法构造与文法简化 二、文法的简化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47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5085" y="1959495"/>
          <a:ext cx="8253095" cy="2461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719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055"/>
                        </a:lnSpc>
                        <a:buFont typeface="Times New Roman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800" dirty="0">
                          <a:latin typeface="宋体"/>
                          <a:cs typeface="宋体"/>
                        </a:rPr>
                        <a:t>例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800" spc="-5" dirty="0">
                          <a:latin typeface="宋体"/>
                          <a:cs typeface="宋体"/>
                        </a:rPr>
                        <a:t>：化简下面的文法。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18"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2668905" algn="l"/>
                        </a:tabLst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– (0)S</a:t>
                      </a:r>
                      <a:r>
                        <a:rPr sz="28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Be	(1)S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(2)A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(3)A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22"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2590165" algn="l"/>
                        </a:tabLst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8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(4)A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(5)B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Ce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(6)B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(7)C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209"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– (8)D</a:t>
                      </a:r>
                      <a:r>
                        <a:rPr sz="28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74650" indent="-343535">
                        <a:lnSpc>
                          <a:spcPts val="3315"/>
                        </a:lnSpc>
                        <a:spcBef>
                          <a:spcPts val="675"/>
                        </a:spcBef>
                        <a:buChar char="•"/>
                        <a:tabLst>
                          <a:tab pos="374015" algn="l"/>
                          <a:tab pos="375285" algn="l"/>
                          <a:tab pos="2534285" algn="l"/>
                        </a:tabLst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(0) S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Be	(1)A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502920">
                        <a:lnSpc>
                          <a:spcPts val="331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(2)A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515620">
                        <a:lnSpc>
                          <a:spcPts val="331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(3)B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2.4	</a:t>
            </a:r>
            <a:r>
              <a:rPr dirty="0"/>
              <a:t>语法树与文法的二义性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48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35" y="478535"/>
            <a:ext cx="5397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2.4	</a:t>
            </a:r>
            <a:r>
              <a:rPr dirty="0"/>
              <a:t>语法树与文法的二义性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35" y="1637849"/>
            <a:ext cx="7879080" cy="29946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一、语法树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、定义：</a:t>
            </a:r>
            <a:endParaRPr sz="2800">
              <a:latin typeface="宋体"/>
              <a:cs typeface="宋体"/>
            </a:endParaRPr>
          </a:p>
          <a:p>
            <a:pPr marL="755650" indent="-285750">
              <a:lnSpc>
                <a:spcPct val="100000"/>
              </a:lnSpc>
              <a:spcBef>
                <a:spcPts val="85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用来表示语言句子结构的树。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、作用：</a:t>
            </a:r>
            <a:endParaRPr sz="2800">
              <a:latin typeface="宋体"/>
              <a:cs typeface="宋体"/>
            </a:endParaRPr>
          </a:p>
          <a:p>
            <a:pPr marL="755650" marR="5080" indent="-285750">
              <a:lnSpc>
                <a:spcPct val="100000"/>
              </a:lnSpc>
              <a:spcBef>
                <a:spcPts val="85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使用语法树可以使语法分析过程直观、形象， 易于判断文法二义性。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49403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2.0	</a:t>
            </a:r>
            <a:r>
              <a:rPr dirty="0"/>
              <a:t>编译基础知识（续） 二、语法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35" y="1517452"/>
            <a:ext cx="7522209" cy="49187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、单词符号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、语法单位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表达式、子句、语句、函数、过程、程序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语法规则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规定了如何从单词符号来形成语法单位。</a:t>
            </a:r>
            <a:endParaRPr sz="2800">
              <a:latin typeface="宋体"/>
              <a:cs typeface="宋体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现在多数程序语言使用上下文无关文法来描 述语法规则。</a:t>
            </a:r>
            <a:endParaRPr sz="2800">
              <a:latin typeface="宋体"/>
              <a:cs typeface="宋体"/>
            </a:endParaRPr>
          </a:p>
          <a:p>
            <a:pPr marL="755015" marR="5080" lvl="1" indent="-285750" algn="just">
              <a:lnSpc>
                <a:spcPct val="100000"/>
              </a:lnSpc>
              <a:spcBef>
                <a:spcPts val="68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语言的词法规则和语法规则定义了程序的形 式结构，是判断输入字符串是否构成一个形 式上正确的程序的依据。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2.4	</a:t>
            </a:r>
            <a:r>
              <a:rPr dirty="0"/>
              <a:t>语法树与文法的二义性 一、语法树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517452"/>
            <a:ext cx="8314690" cy="30226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例如，有一</a:t>
            </a:r>
            <a:r>
              <a:rPr sz="2800" spc="-10" dirty="0">
                <a:latin typeface="宋体"/>
                <a:cs typeface="宋体"/>
              </a:rPr>
              <a:t>个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型文法</a:t>
            </a:r>
            <a:endParaRPr sz="28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G= </a:t>
            </a:r>
            <a:r>
              <a:rPr sz="2800" dirty="0">
                <a:latin typeface="Times New Roman"/>
                <a:cs typeface="Times New Roman"/>
              </a:rPr>
              <a:t>({S,A,B},{a,b},P,S),</a:t>
            </a:r>
            <a:r>
              <a:rPr sz="2800" dirty="0">
                <a:latin typeface="宋体"/>
                <a:cs typeface="宋体"/>
              </a:rPr>
              <a:t>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P: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  <a:tabLst>
                <a:tab pos="3156585" algn="l"/>
                <a:tab pos="5883275" algn="l"/>
              </a:tabLst>
            </a:pPr>
            <a:r>
              <a:rPr sz="2800" dirty="0">
                <a:latin typeface="Times New Roman"/>
                <a:cs typeface="Times New Roman"/>
              </a:rPr>
              <a:t>– (0) S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aB|bA	</a:t>
            </a:r>
            <a:r>
              <a:rPr sz="2800" spc="-5" dirty="0">
                <a:latin typeface="Times New Roman"/>
                <a:cs typeface="Times New Roman"/>
              </a:rPr>
              <a:t>(1)A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a|aS|bAA	</a:t>
            </a:r>
            <a:r>
              <a:rPr sz="2800" spc="-5" dirty="0">
                <a:latin typeface="Times New Roman"/>
                <a:cs typeface="Times New Roman"/>
              </a:rPr>
              <a:t>(2)B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b|bS|aBB</a:t>
            </a:r>
            <a:endParaRPr sz="2800">
              <a:latin typeface="Times New Roman"/>
              <a:cs typeface="Times New Roman"/>
            </a:endParaRPr>
          </a:p>
          <a:p>
            <a:pPr marL="444500" indent="-432434"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  <a:tabLst>
                <a:tab pos="444500" algn="l"/>
                <a:tab pos="445134" algn="l"/>
              </a:tabLst>
            </a:pPr>
            <a:r>
              <a:rPr sz="2800" spc="-5" dirty="0">
                <a:latin typeface="宋体"/>
                <a:cs typeface="宋体"/>
              </a:rPr>
              <a:t>采用最左推导产生句</a:t>
            </a:r>
            <a:r>
              <a:rPr sz="2800" dirty="0">
                <a:latin typeface="宋体"/>
                <a:cs typeface="宋体"/>
              </a:rPr>
              <a:t>子</a:t>
            </a:r>
            <a:r>
              <a:rPr sz="2800" spc="-5" dirty="0">
                <a:latin typeface="Times New Roman"/>
                <a:cs typeface="Times New Roman"/>
              </a:rPr>
              <a:t>aabbab: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Times New Roman"/>
                <a:cs typeface="Times New Roman"/>
              </a:rPr>
              <a:t>– 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aabSB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aabbAB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aabbaB</a:t>
            </a:r>
            <a:endParaRPr sz="2800">
              <a:latin typeface="Times New Roman"/>
              <a:cs typeface="Times New Roman"/>
            </a:endParaRPr>
          </a:p>
          <a:p>
            <a:pPr marL="755650">
              <a:lnSpc>
                <a:spcPct val="100000"/>
              </a:lnSpc>
            </a:pP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aabbab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7621" y="841248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434" y="1430256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618" y="1430256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7941" y="1263141"/>
            <a:ext cx="702310" cy="432434"/>
          </a:xfrm>
          <a:custGeom>
            <a:avLst/>
            <a:gdLst/>
            <a:ahLst/>
            <a:cxnLst/>
            <a:rect l="l" t="t" r="r" b="b"/>
            <a:pathLst>
              <a:path w="702310" h="432435">
                <a:moveTo>
                  <a:pt x="701802" y="0"/>
                </a:moveTo>
                <a:lnTo>
                  <a:pt x="0" y="43205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0367" y="1263141"/>
            <a:ext cx="841375" cy="323850"/>
          </a:xfrm>
          <a:custGeom>
            <a:avLst/>
            <a:gdLst/>
            <a:ahLst/>
            <a:cxnLst/>
            <a:rect l="l" t="t" r="r" b="b"/>
            <a:pathLst>
              <a:path w="841375" h="323850">
                <a:moveTo>
                  <a:pt x="0" y="0"/>
                </a:moveTo>
                <a:lnTo>
                  <a:pt x="841248" y="3238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33935" y="2151125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8843" y="2151125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4234" y="2151125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3039" y="1809495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9839" y="1885695"/>
            <a:ext cx="13335" cy="349250"/>
          </a:xfrm>
          <a:custGeom>
            <a:avLst/>
            <a:gdLst/>
            <a:ahLst/>
            <a:cxnLst/>
            <a:rect l="l" t="t" r="r" b="b"/>
            <a:pathLst>
              <a:path w="13335" h="349250">
                <a:moveTo>
                  <a:pt x="0" y="0"/>
                </a:moveTo>
                <a:lnTo>
                  <a:pt x="12953" y="3489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239" y="1809495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95935" y="306552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4358" y="3065525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2169" y="2571495"/>
            <a:ext cx="331470" cy="525780"/>
          </a:xfrm>
          <a:custGeom>
            <a:avLst/>
            <a:gdLst/>
            <a:ahLst/>
            <a:cxnLst/>
            <a:rect l="l" t="t" r="r" b="b"/>
            <a:pathLst>
              <a:path w="331470" h="525780">
                <a:moveTo>
                  <a:pt x="331470" y="0"/>
                </a:moveTo>
                <a:lnTo>
                  <a:pt x="0" y="5257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2239" y="2557017"/>
            <a:ext cx="421005" cy="540385"/>
          </a:xfrm>
          <a:custGeom>
            <a:avLst/>
            <a:gdLst/>
            <a:ahLst/>
            <a:cxnLst/>
            <a:rect l="l" t="t" r="r" b="b"/>
            <a:pathLst>
              <a:path w="421004" h="540385">
                <a:moveTo>
                  <a:pt x="0" y="0"/>
                </a:moveTo>
                <a:lnTo>
                  <a:pt x="420623" y="54025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2239" y="3409696"/>
            <a:ext cx="421005" cy="539750"/>
          </a:xfrm>
          <a:custGeom>
            <a:avLst/>
            <a:gdLst/>
            <a:ahLst/>
            <a:cxnLst/>
            <a:rect l="l" t="t" r="r" b="b"/>
            <a:pathLst>
              <a:path w="421004" h="539750">
                <a:moveTo>
                  <a:pt x="420623" y="0"/>
                </a:moveTo>
                <a:lnTo>
                  <a:pt x="0" y="5394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1839" y="3485896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69039" y="4269994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5289" y="2831592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24665" y="2557017"/>
            <a:ext cx="140970" cy="432434"/>
          </a:xfrm>
          <a:custGeom>
            <a:avLst/>
            <a:gdLst/>
            <a:ahLst/>
            <a:cxnLst/>
            <a:rect l="l" t="t" r="r" b="b"/>
            <a:pathLst>
              <a:path w="140970" h="432435">
                <a:moveTo>
                  <a:pt x="0" y="0"/>
                </a:moveTo>
                <a:lnTo>
                  <a:pt x="140969" y="43205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696335" y="1066800"/>
            <a:ext cx="793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back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935" y="3827526"/>
            <a:ext cx="873633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algn="ctr">
              <a:lnSpc>
                <a:spcPct val="100000"/>
              </a:lnSpc>
              <a:spcBef>
                <a:spcPts val="100"/>
              </a:spcBef>
              <a:tabLst>
                <a:tab pos="1249045" algn="l"/>
              </a:tabLst>
            </a:pPr>
            <a:r>
              <a:rPr sz="2800" dirty="0">
                <a:latin typeface="Times New Roman"/>
                <a:cs typeface="Times New Roman"/>
              </a:rPr>
              <a:t>b	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1378585" algn="ctr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aabSB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aabbAB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aabbaB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aabbab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2.4	</a:t>
            </a:r>
            <a:r>
              <a:rPr dirty="0"/>
              <a:t>语法树与文法的二义性 一、语法树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058" y="1898452"/>
            <a:ext cx="8023859" cy="29527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、语法树中的概念</a:t>
            </a:r>
            <a:endParaRPr sz="2800">
              <a:latin typeface="宋体"/>
              <a:cs typeface="宋体"/>
            </a:endParaRPr>
          </a:p>
          <a:p>
            <a:pPr marL="354965" marR="359410" indent="-342900">
              <a:lnSpc>
                <a:spcPct val="105200"/>
              </a:lnSpc>
              <a:spcBef>
                <a:spcPts val="505"/>
              </a:spcBef>
              <a:buClr>
                <a:srgbClr val="000000"/>
              </a:buClr>
              <a:buSzPct val="96428"/>
              <a:buAutoNum type="arabicPlain"/>
              <a:tabLst>
                <a:tab pos="902969" algn="l"/>
              </a:tabLst>
            </a:pPr>
            <a:r>
              <a:rPr sz="2800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子</a:t>
            </a:r>
            <a:r>
              <a:rPr sz="28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树</a:t>
            </a:r>
            <a:r>
              <a:rPr sz="2800" spc="-5" dirty="0">
                <a:latin typeface="宋体"/>
                <a:cs typeface="宋体"/>
              </a:rPr>
              <a:t>：除叶子结点之外的任意结点连同它的 所有子孙结点构成子树。</a:t>
            </a:r>
            <a:endParaRPr sz="2800">
              <a:latin typeface="宋体"/>
              <a:cs typeface="宋体"/>
            </a:endParaRPr>
          </a:p>
          <a:p>
            <a:pPr marL="902335" indent="-890269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96428"/>
              <a:buAutoNum type="arabicPlain"/>
              <a:tabLst>
                <a:tab pos="902969" algn="l"/>
              </a:tabLst>
            </a:pPr>
            <a:r>
              <a:rPr sz="28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修剪子</a:t>
            </a:r>
            <a:r>
              <a:rPr sz="28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树</a:t>
            </a:r>
            <a:r>
              <a:rPr sz="2800" spc="-5" dirty="0">
                <a:latin typeface="宋体"/>
                <a:cs typeface="宋体"/>
              </a:rPr>
              <a:t>：剪去子树树根的所有孩子。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105200"/>
              </a:lnSpc>
              <a:spcBef>
                <a:spcPts val="500"/>
              </a:spcBef>
              <a:buClr>
                <a:srgbClr val="000000"/>
              </a:buClr>
              <a:buSzPct val="96428"/>
              <a:buAutoNum type="arabicPlain"/>
              <a:tabLst>
                <a:tab pos="902969" algn="l"/>
              </a:tabLst>
            </a:pPr>
            <a:r>
              <a:rPr sz="2800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句</a:t>
            </a:r>
            <a:r>
              <a:rPr sz="28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型</a:t>
            </a:r>
            <a:r>
              <a:rPr sz="2800" spc="-5" dirty="0">
                <a:latin typeface="宋体"/>
                <a:cs typeface="宋体"/>
              </a:rPr>
              <a:t>：在一棵语法树生长过程中的任何时刻， 所有那些叶子结点排列起来就是一个句型。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2.4	</a:t>
            </a:r>
            <a:r>
              <a:rPr dirty="0"/>
              <a:t>语法树与文法的二义性 一、语法树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517452"/>
            <a:ext cx="8411845" cy="44056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、语法树中的概念</a:t>
            </a:r>
            <a:endParaRPr sz="2800">
              <a:latin typeface="宋体"/>
              <a:cs typeface="宋体"/>
            </a:endParaRPr>
          </a:p>
          <a:p>
            <a:pPr marL="354965" marR="393065" indent="-342900">
              <a:lnSpc>
                <a:spcPct val="105200"/>
              </a:lnSpc>
              <a:spcBef>
                <a:spcPts val="505"/>
              </a:spcBef>
              <a:buClr>
                <a:srgbClr val="000000"/>
              </a:buClr>
              <a:buSzPct val="96428"/>
              <a:buAutoNum type="arabicPlain" startAt="4"/>
              <a:tabLst>
                <a:tab pos="902969" algn="l"/>
              </a:tabLst>
            </a:pPr>
            <a:r>
              <a:rPr sz="2800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短</a:t>
            </a:r>
            <a:r>
              <a:rPr sz="28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语</a:t>
            </a:r>
            <a:r>
              <a:rPr sz="2800" spc="-5" dirty="0">
                <a:latin typeface="宋体"/>
                <a:cs typeface="宋体"/>
              </a:rPr>
              <a:t>：子树的末端符号自左到右连成串，相对 于子树树根而言称为短语。</a:t>
            </a:r>
            <a:endParaRPr sz="2800">
              <a:latin typeface="宋体"/>
              <a:cs typeface="宋体"/>
            </a:endParaRPr>
          </a:p>
          <a:p>
            <a:pPr marL="755650" lvl="1" indent="-286385">
              <a:lnSpc>
                <a:spcPts val="3275"/>
              </a:lnSpc>
              <a:spcBef>
                <a:spcPts val="675"/>
              </a:spcBef>
              <a:buClr>
                <a:srgbClr val="000000"/>
              </a:buClr>
              <a:buFont typeface="Times New Roman"/>
              <a:buChar char="•"/>
              <a:tabLst>
                <a:tab pos="755015" algn="l"/>
                <a:tab pos="755650" algn="l"/>
              </a:tabLst>
            </a:pPr>
            <a:r>
              <a:rPr sz="28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简单短语（直接短语</a:t>
            </a:r>
            <a:r>
              <a:rPr sz="2800" u="heavy" spc="-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）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spc="-5" dirty="0">
                <a:latin typeface="宋体"/>
                <a:cs typeface="宋体"/>
              </a:rPr>
              <a:t>若短语是某子树根经过</a:t>
            </a:r>
            <a:endParaRPr sz="2800">
              <a:latin typeface="宋体"/>
              <a:cs typeface="宋体"/>
            </a:endParaRPr>
          </a:p>
          <a:p>
            <a:pPr marL="755015">
              <a:lnSpc>
                <a:spcPts val="3275"/>
              </a:lnSpc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步推导得到的，则称之为该子树根的简单短语。</a:t>
            </a:r>
            <a:endParaRPr sz="2800">
              <a:latin typeface="宋体"/>
              <a:cs typeface="宋体"/>
            </a:endParaRPr>
          </a:p>
          <a:p>
            <a:pPr marL="755650" marR="183515" lvl="1" indent="-286385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Times New Roman"/>
              <a:buChar char="•"/>
              <a:tabLst>
                <a:tab pos="755015" algn="l"/>
                <a:tab pos="755650" algn="l"/>
              </a:tabLst>
            </a:pPr>
            <a:r>
              <a:rPr sz="28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句型的短</a:t>
            </a:r>
            <a:r>
              <a:rPr sz="2800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宋体"/>
                <a:cs typeface="宋体"/>
              </a:rPr>
              <a:t>语</a:t>
            </a:r>
            <a:r>
              <a:rPr sz="2800" spc="-5" dirty="0">
                <a:latin typeface="宋体"/>
                <a:cs typeface="宋体"/>
              </a:rPr>
              <a:t>：该句型中哪些符号串可构成某子树 根的短语。</a:t>
            </a:r>
            <a:endParaRPr sz="2800">
              <a:latin typeface="宋体"/>
              <a:cs typeface="宋体"/>
            </a:endParaRPr>
          </a:p>
          <a:p>
            <a:pPr marL="902335" indent="-890269">
              <a:lnSpc>
                <a:spcPct val="100000"/>
              </a:lnSpc>
              <a:spcBef>
                <a:spcPts val="509"/>
              </a:spcBef>
              <a:buSzPct val="96428"/>
              <a:buAutoNum type="arabicPlain" startAt="4"/>
              <a:tabLst>
                <a:tab pos="902969" algn="l"/>
              </a:tabLst>
            </a:pPr>
            <a:r>
              <a:rPr sz="2800" spc="-5" dirty="0">
                <a:latin typeface="宋体"/>
                <a:cs typeface="宋体"/>
              </a:rPr>
              <a:t>句柄：句型中的最左简单短语。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800" spc="-5" dirty="0">
                <a:latin typeface="宋体"/>
                <a:cs typeface="宋体"/>
              </a:rPr>
              <a:t>注：句柄是最左归约时要寻找的简单短语。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7621" y="841248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434" y="1430256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618" y="1430256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7941" y="1263141"/>
            <a:ext cx="702310" cy="432434"/>
          </a:xfrm>
          <a:custGeom>
            <a:avLst/>
            <a:gdLst/>
            <a:ahLst/>
            <a:cxnLst/>
            <a:rect l="l" t="t" r="r" b="b"/>
            <a:pathLst>
              <a:path w="702310" h="432435">
                <a:moveTo>
                  <a:pt x="701802" y="0"/>
                </a:moveTo>
                <a:lnTo>
                  <a:pt x="0" y="43205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0367" y="1263141"/>
            <a:ext cx="841375" cy="323850"/>
          </a:xfrm>
          <a:custGeom>
            <a:avLst/>
            <a:gdLst/>
            <a:ahLst/>
            <a:cxnLst/>
            <a:rect l="l" t="t" r="r" b="b"/>
            <a:pathLst>
              <a:path w="841375" h="323850">
                <a:moveTo>
                  <a:pt x="0" y="0"/>
                </a:moveTo>
                <a:lnTo>
                  <a:pt x="841248" y="3238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33935" y="2151125"/>
            <a:ext cx="18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8843" y="2151125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4234" y="2151125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3039" y="1809495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9839" y="1885695"/>
            <a:ext cx="13335" cy="349250"/>
          </a:xfrm>
          <a:custGeom>
            <a:avLst/>
            <a:gdLst/>
            <a:ahLst/>
            <a:cxnLst/>
            <a:rect l="l" t="t" r="r" b="b"/>
            <a:pathLst>
              <a:path w="13335" h="349250">
                <a:moveTo>
                  <a:pt x="0" y="0"/>
                </a:moveTo>
                <a:lnTo>
                  <a:pt x="12953" y="3489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2239" y="1809495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95935" y="306552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4358" y="3065525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2169" y="2571495"/>
            <a:ext cx="331470" cy="525780"/>
          </a:xfrm>
          <a:custGeom>
            <a:avLst/>
            <a:gdLst/>
            <a:ahLst/>
            <a:cxnLst/>
            <a:rect l="l" t="t" r="r" b="b"/>
            <a:pathLst>
              <a:path w="331470" h="525780">
                <a:moveTo>
                  <a:pt x="331470" y="0"/>
                </a:moveTo>
                <a:lnTo>
                  <a:pt x="0" y="5257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2239" y="2557017"/>
            <a:ext cx="421005" cy="540385"/>
          </a:xfrm>
          <a:custGeom>
            <a:avLst/>
            <a:gdLst/>
            <a:ahLst/>
            <a:cxnLst/>
            <a:rect l="l" t="t" r="r" b="b"/>
            <a:pathLst>
              <a:path w="421004" h="540385">
                <a:moveTo>
                  <a:pt x="0" y="0"/>
                </a:moveTo>
                <a:lnTo>
                  <a:pt x="420623" y="54025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2239" y="3409696"/>
            <a:ext cx="421005" cy="539750"/>
          </a:xfrm>
          <a:custGeom>
            <a:avLst/>
            <a:gdLst/>
            <a:ahLst/>
            <a:cxnLst/>
            <a:rect l="l" t="t" r="r" b="b"/>
            <a:pathLst>
              <a:path w="421004" h="539750">
                <a:moveTo>
                  <a:pt x="420623" y="0"/>
                </a:moveTo>
                <a:lnTo>
                  <a:pt x="0" y="5394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1839" y="3485896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69039" y="4269994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3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5289" y="2831592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24665" y="2557017"/>
            <a:ext cx="140970" cy="432434"/>
          </a:xfrm>
          <a:custGeom>
            <a:avLst/>
            <a:gdLst/>
            <a:ahLst/>
            <a:cxnLst/>
            <a:rect l="l" t="t" r="r" b="b"/>
            <a:pathLst>
              <a:path w="140970" h="432435">
                <a:moveTo>
                  <a:pt x="0" y="0"/>
                </a:moveTo>
                <a:lnTo>
                  <a:pt x="140969" y="43205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696335" y="1066800"/>
            <a:ext cx="793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back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935" y="3827526"/>
            <a:ext cx="873633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algn="ctr">
              <a:lnSpc>
                <a:spcPct val="100000"/>
              </a:lnSpc>
              <a:spcBef>
                <a:spcPts val="100"/>
              </a:spcBef>
              <a:tabLst>
                <a:tab pos="1249045" algn="l"/>
              </a:tabLst>
            </a:pPr>
            <a:r>
              <a:rPr sz="2800" dirty="0">
                <a:latin typeface="Times New Roman"/>
                <a:cs typeface="Times New Roman"/>
              </a:rPr>
              <a:t>b	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1378585" algn="ctr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aabSB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aabbAB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aabbaB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aabbab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4463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2.4	</a:t>
            </a:r>
            <a:r>
              <a:rPr dirty="0"/>
              <a:t>语法树与文法的二义性 二、文法的二义性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495351"/>
            <a:ext cx="8233409" cy="254762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、句子二义性：</a:t>
            </a:r>
            <a:endParaRPr sz="2800">
              <a:latin typeface="宋体"/>
              <a:cs typeface="宋体"/>
            </a:endParaRPr>
          </a:p>
          <a:p>
            <a:pPr marL="755650" marR="5080" indent="-285750">
              <a:lnSpc>
                <a:spcPct val="100000"/>
              </a:lnSpc>
              <a:spcBef>
                <a:spcPts val="85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如果文法的一个句子存在对应的两棵或两棵以上 的语法树，则该句子是二义的。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、文法二义性：</a:t>
            </a:r>
            <a:endParaRPr sz="2800">
              <a:latin typeface="宋体"/>
              <a:cs typeface="宋体"/>
            </a:endParaRPr>
          </a:p>
          <a:p>
            <a:pPr marL="755650" indent="-285750">
              <a:lnSpc>
                <a:spcPct val="100000"/>
              </a:lnSpc>
              <a:spcBef>
                <a:spcPts val="855"/>
              </a:spcBef>
              <a:buFont typeface="Times New Roman"/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包含二义性句子的文法是二义文法。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2.4	</a:t>
            </a:r>
            <a:r>
              <a:rPr dirty="0"/>
              <a:t>语法树与文法的二义性 二、文法的二义性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30" y="1739965"/>
            <a:ext cx="7172959" cy="345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81380" indent="-354965">
              <a:lnSpc>
                <a:spcPct val="1216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例如：文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G=({E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spc="5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{+,*,(,),i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E) </a:t>
            </a:r>
            <a:r>
              <a:rPr sz="2800" spc="-5" dirty="0">
                <a:latin typeface="宋体"/>
                <a:cs typeface="宋体"/>
              </a:rPr>
              <a:t>其中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E+E</a:t>
            </a:r>
            <a:r>
              <a:rPr sz="2800" dirty="0">
                <a:latin typeface="Times New Roman"/>
                <a:cs typeface="Times New Roman"/>
              </a:rPr>
              <a:t> 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E*E</a:t>
            </a:r>
            <a:r>
              <a:rPr sz="2800" dirty="0">
                <a:latin typeface="Times New Roman"/>
                <a:cs typeface="Times New Roman"/>
              </a:rPr>
              <a:t> 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(E)</a:t>
            </a:r>
            <a:r>
              <a:rPr sz="2800" dirty="0">
                <a:latin typeface="Times New Roman"/>
                <a:cs typeface="Times New Roman"/>
              </a:rPr>
              <a:t> 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4090"/>
              </a:lnSpc>
              <a:spcBef>
                <a:spcPts val="155"/>
              </a:spcBef>
            </a:pPr>
            <a:r>
              <a:rPr sz="2800" spc="-5" dirty="0">
                <a:latin typeface="宋体"/>
                <a:cs typeface="宋体"/>
              </a:rPr>
              <a:t>问：对于句子</a:t>
            </a:r>
            <a:r>
              <a:rPr sz="2800" dirty="0">
                <a:latin typeface="宋体"/>
                <a:cs typeface="宋体"/>
              </a:rPr>
              <a:t>（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i+</a:t>
            </a:r>
            <a:r>
              <a:rPr sz="2800" spc="-10" dirty="0">
                <a:latin typeface="Times New Roman"/>
                <a:cs typeface="Times New Roman"/>
              </a:rPr>
              <a:t> i)</a:t>
            </a:r>
            <a:r>
              <a:rPr sz="2800" spc="-5" dirty="0">
                <a:latin typeface="宋体"/>
                <a:cs typeface="宋体"/>
              </a:rPr>
              <a:t>有几种最左推导 </a:t>
            </a:r>
            <a:r>
              <a:rPr sz="2800" dirty="0">
                <a:latin typeface="宋体"/>
                <a:cs typeface="宋体"/>
              </a:rPr>
              <a:t>解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(E+E)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(E*E+E)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i*E+E)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00"/>
              </a:lnSpc>
            </a:pP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 i*i+E)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 i* i+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i)</a:t>
            </a:r>
            <a:endParaRPr sz="28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-76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(E*E)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 i*E)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 i*E+E)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 i*i+E)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 i* i+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731" y="831342"/>
            <a:ext cx="1546860" cy="119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858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  <a:tabLst>
                <a:tab pos="664210" algn="l"/>
                <a:tab pos="1414780" algn="l"/>
              </a:tabLst>
            </a:pPr>
            <a:r>
              <a:rPr sz="2800" dirty="0">
                <a:latin typeface="Times New Roman"/>
                <a:cs typeface="Times New Roman"/>
              </a:rPr>
              <a:t>(	E	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731" y="2517663"/>
            <a:ext cx="1639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  <a:tab pos="1409065" algn="l"/>
              </a:tabLst>
            </a:pPr>
            <a:r>
              <a:rPr sz="2800" dirty="0">
                <a:latin typeface="Times New Roman"/>
                <a:cs typeface="Times New Roman"/>
              </a:rPr>
              <a:t>E	+	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28" y="3370326"/>
            <a:ext cx="1616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  <a:tab pos="1385570" algn="l"/>
              </a:tabLst>
            </a:pPr>
            <a:r>
              <a:rPr sz="2800" dirty="0">
                <a:latin typeface="Times New Roman"/>
                <a:cs typeface="Times New Roman"/>
              </a:rPr>
              <a:t>E	*	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3481" y="3370326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9882" y="4270245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497" y="4284727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3839" y="1199896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7239" y="1199896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0" y="0"/>
                </a:moveTo>
                <a:lnTo>
                  <a:pt x="7620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9639" y="119989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0"/>
                </a:moveTo>
                <a:lnTo>
                  <a:pt x="609600" y="4571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3839" y="2038095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6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9639" y="20380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5839" y="1961895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0"/>
                </a:moveTo>
                <a:lnTo>
                  <a:pt x="53340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4239" y="2952495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7639" y="2876295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0"/>
                </a:moveTo>
                <a:lnTo>
                  <a:pt x="76200" y="609600"/>
                </a:lnTo>
              </a:path>
              <a:path w="685800" h="609600">
                <a:moveTo>
                  <a:pt x="76200" y="76200"/>
                </a:moveTo>
                <a:lnTo>
                  <a:pt x="68580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5439" y="2952495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1839" y="3714496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9639" y="3714496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15413" y="1898142"/>
            <a:ext cx="24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1067" y="2641093"/>
            <a:ext cx="15468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210" algn="l"/>
                <a:tab pos="1414780" algn="l"/>
              </a:tabLst>
            </a:pPr>
            <a:r>
              <a:rPr sz="2800" dirty="0">
                <a:latin typeface="Times New Roman"/>
                <a:cs typeface="Times New Roman"/>
              </a:rPr>
              <a:t>(	E	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1067" y="3584463"/>
            <a:ext cx="15278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  <a:tab pos="1296670" algn="l"/>
              </a:tabLst>
            </a:pPr>
            <a:r>
              <a:rPr sz="2800" dirty="0">
                <a:latin typeface="Times New Roman"/>
                <a:cs typeface="Times New Roman"/>
              </a:rPr>
              <a:t>E	*	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73911" y="4513351"/>
            <a:ext cx="1639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  <a:tab pos="1409065" algn="l"/>
              </a:tabLst>
            </a:pPr>
            <a:r>
              <a:rPr sz="2800" dirty="0">
                <a:latin typeface="Times New Roman"/>
                <a:cs typeface="Times New Roman"/>
              </a:rPr>
              <a:t>E	+	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94865" y="5413270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2481" y="5427751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70919" y="226669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04307" y="2266695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0" y="0"/>
                </a:moveTo>
                <a:lnTo>
                  <a:pt x="762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6707" y="2266695"/>
            <a:ext cx="610235" cy="457200"/>
          </a:xfrm>
          <a:custGeom>
            <a:avLst/>
            <a:gdLst/>
            <a:ahLst/>
            <a:cxnLst/>
            <a:rect l="l" t="t" r="r" b="b"/>
            <a:pathLst>
              <a:path w="610235" h="457200">
                <a:moveTo>
                  <a:pt x="0" y="0"/>
                </a:moveTo>
                <a:lnTo>
                  <a:pt x="609612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0919" y="3104895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609587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56707" y="310489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32919" y="3028695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0"/>
                </a:moveTo>
                <a:lnTo>
                  <a:pt x="53340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99201" y="4095496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32601" y="4019296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0"/>
                </a:moveTo>
                <a:lnTo>
                  <a:pt x="76200" y="609600"/>
                </a:lnTo>
              </a:path>
              <a:path w="685800" h="609600">
                <a:moveTo>
                  <a:pt x="76200" y="76200"/>
                </a:moveTo>
                <a:lnTo>
                  <a:pt x="68580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1839" y="4019296"/>
            <a:ext cx="97155" cy="533400"/>
          </a:xfrm>
          <a:custGeom>
            <a:avLst/>
            <a:gdLst/>
            <a:ahLst/>
            <a:cxnLst/>
            <a:rect l="l" t="t" r="r" b="b"/>
            <a:pathLst>
              <a:path w="97154" h="533400">
                <a:moveTo>
                  <a:pt x="96773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6801" y="4857496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199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4601" y="4857496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75705" y="4437164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57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2.4	</a:t>
            </a:r>
            <a:r>
              <a:rPr dirty="0"/>
              <a:t>语法树与文法的二义性 二、文法二义性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35" y="1822252"/>
            <a:ext cx="7833359" cy="338010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）二义性会给语法分析带来不确定性。</a:t>
            </a:r>
            <a:endParaRPr sz="2800">
              <a:latin typeface="宋体"/>
              <a:cs typeface="宋体"/>
            </a:endParaRPr>
          </a:p>
          <a:p>
            <a:pPr marL="355600" marR="5080" indent="367665">
              <a:lnSpc>
                <a:spcPct val="102699"/>
              </a:lnSpc>
              <a:spcBef>
                <a:spcPts val="590"/>
              </a:spcBef>
              <a:buSzPct val="96428"/>
              <a:buFont typeface="Times New Roman"/>
              <a:buAutoNum type="arabicPlain" startAt="2"/>
              <a:tabLst>
                <a:tab pos="1258570" algn="l"/>
              </a:tabLst>
            </a:pPr>
            <a:r>
              <a:rPr sz="2800" spc="-5" dirty="0">
                <a:latin typeface="宋体"/>
                <a:cs typeface="宋体"/>
              </a:rPr>
              <a:t>文法的二义性是不可判定的，即不存在算 法，能够在有限步数内确切判定一个文法是否为 二义文法。</a:t>
            </a:r>
            <a:endParaRPr sz="2800">
              <a:latin typeface="宋体"/>
              <a:cs typeface="宋体"/>
            </a:endParaRPr>
          </a:p>
          <a:p>
            <a:pPr marL="1257935" indent="-535305">
              <a:lnSpc>
                <a:spcPct val="100000"/>
              </a:lnSpc>
              <a:spcBef>
                <a:spcPts val="500"/>
              </a:spcBef>
              <a:buSzPct val="96428"/>
              <a:buFont typeface="Times New Roman"/>
              <a:buAutoNum type="arabicPlain" startAt="2"/>
              <a:tabLst>
                <a:tab pos="1258570" algn="l"/>
              </a:tabLst>
            </a:pPr>
            <a:r>
              <a:rPr sz="2800" spc="-5" dirty="0">
                <a:latin typeface="宋体"/>
                <a:cs typeface="宋体"/>
              </a:rPr>
              <a:t>若要证明是二义性，只要举出一例即可。</a:t>
            </a:r>
            <a:endParaRPr sz="2800">
              <a:latin typeface="宋体"/>
              <a:cs typeface="宋体"/>
            </a:endParaRPr>
          </a:p>
          <a:p>
            <a:pPr marL="355600" marR="169545" indent="367665">
              <a:lnSpc>
                <a:spcPct val="105400"/>
              </a:lnSpc>
              <a:spcBef>
                <a:spcPts val="495"/>
              </a:spcBef>
              <a:buSzPct val="96428"/>
              <a:buFont typeface="Times New Roman"/>
              <a:buAutoNum type="arabicPlain" startAt="2"/>
              <a:tabLst>
                <a:tab pos="1258570" algn="l"/>
              </a:tabLst>
            </a:pPr>
            <a:r>
              <a:rPr sz="2800" spc="-5" dirty="0">
                <a:latin typeface="宋体"/>
                <a:cs typeface="宋体"/>
              </a:rPr>
              <a:t>若能控制文法的二义性，即加入人为的附 加条件，则二义文法的存在并非坏事。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250697"/>
            <a:ext cx="53975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2.4	</a:t>
            </a:r>
            <a:r>
              <a:rPr dirty="0"/>
              <a:t>语法树与文法的二义性 二、文法的二义性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59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7520" y="2132944"/>
          <a:ext cx="3892550" cy="94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3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– S</a:t>
                      </a:r>
                      <a:r>
                        <a:rPr sz="2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then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else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89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– S</a:t>
                      </a:r>
                      <a:r>
                        <a:rPr sz="2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if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5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5"/>
                        </a:lnSpc>
                        <a:spcBef>
                          <a:spcPts val="32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then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3315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9335" y="1603248"/>
            <a:ext cx="8544560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例如：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-5" dirty="0">
                <a:latin typeface="宋体"/>
                <a:cs typeface="宋体"/>
              </a:rPr>
              <a:t>语句结构采用下面的产生式：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3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050">
              <a:latin typeface="宋体"/>
              <a:cs typeface="宋体"/>
            </a:endParaRPr>
          </a:p>
          <a:p>
            <a:pPr marL="368300" marR="1844039" lvl="1" indent="100965">
              <a:lnSpc>
                <a:spcPct val="118800"/>
              </a:lnSpc>
              <a:buChar char="–"/>
              <a:tabLst>
                <a:tab pos="756285" algn="l"/>
                <a:tab pos="3526790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宋体"/>
                <a:cs typeface="宋体"/>
              </a:rPr>
              <a:t>其他语</a:t>
            </a:r>
            <a:r>
              <a:rPr sz="2800" dirty="0">
                <a:latin typeface="宋体"/>
                <a:cs typeface="宋体"/>
              </a:rPr>
              <a:t>句	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5" dirty="0">
                <a:latin typeface="宋体"/>
                <a:cs typeface="宋体"/>
              </a:rPr>
              <a:t>具体条件表达式 判断它是不是二义性文法？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844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宋体"/>
                <a:cs typeface="宋体"/>
              </a:rPr>
              <a:t>解法：只要找到一个例子，一个句子有两个语法树， 就可以证明它是二义性文法。</a:t>
            </a:r>
            <a:endParaRPr sz="2800">
              <a:latin typeface="宋体"/>
              <a:cs typeface="宋体"/>
            </a:endParaRPr>
          </a:p>
          <a:p>
            <a:pPr marL="844550" lvl="1" indent="-375285">
              <a:lnSpc>
                <a:spcPct val="100000"/>
              </a:lnSpc>
              <a:spcBef>
                <a:spcPts val="509"/>
              </a:spcBef>
              <a:buFont typeface="Times New Roman"/>
              <a:buChar char="–"/>
              <a:tabLst>
                <a:tab pos="844550" algn="l"/>
                <a:tab pos="845185" algn="l"/>
                <a:tab pos="2305050" algn="l"/>
                <a:tab pos="2818130" algn="l"/>
                <a:tab pos="3608070" algn="l"/>
                <a:tab pos="4426585" algn="l"/>
                <a:tab pos="6262370" algn="l"/>
              </a:tabLst>
            </a:pPr>
            <a:r>
              <a:rPr sz="2800" spc="-5" dirty="0">
                <a:latin typeface="宋体"/>
                <a:cs typeface="宋体"/>
              </a:rPr>
              <a:t>例如：</a:t>
            </a:r>
            <a:r>
              <a:rPr sz="2800" spc="-5" dirty="0">
                <a:latin typeface="Times New Roman"/>
                <a:cs typeface="Times New Roman"/>
              </a:rPr>
              <a:t>if	c1	then	if c2	then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s1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else	s2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5" y="24993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2.0	</a:t>
            </a:r>
            <a:r>
              <a:rPr dirty="0"/>
              <a:t>编译基础知识（续）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35" y="929948"/>
            <a:ext cx="8233409" cy="52374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三、语义</a:t>
            </a:r>
            <a:endParaRPr sz="2800">
              <a:latin typeface="宋体"/>
              <a:cs typeface="宋体"/>
            </a:endParaRPr>
          </a:p>
          <a:p>
            <a:pPr marL="755650" marR="5080" indent="-285750" algn="just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对于一个语言来说，不仅要给出它的词法、语法 规则，而且要定义它的单词符号和语法单位的意 </a:t>
            </a:r>
            <a:r>
              <a:rPr sz="2800" dirty="0">
                <a:latin typeface="宋体"/>
                <a:cs typeface="宋体"/>
              </a:rPr>
              <a:t>义。</a:t>
            </a:r>
            <a:endParaRPr sz="2800">
              <a:latin typeface="宋体"/>
              <a:cs typeface="宋体"/>
            </a:endParaRPr>
          </a:p>
          <a:p>
            <a:pPr marL="755650" indent="-285750" algn="just">
              <a:lnSpc>
                <a:spcPct val="100000"/>
              </a:lnSpc>
              <a:spcBef>
                <a:spcPts val="68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离开语义，语言只是一堆符号的集合。</a:t>
            </a:r>
            <a:endParaRPr sz="2800">
              <a:latin typeface="宋体"/>
              <a:cs typeface="宋体"/>
            </a:endParaRPr>
          </a:p>
          <a:p>
            <a:pPr marL="755650" marR="5080" indent="-285750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各种语言中有形式上完全相同的语法单位，含义 却不尽相同。</a:t>
            </a:r>
            <a:endParaRPr sz="2800">
              <a:latin typeface="宋体"/>
              <a:cs typeface="宋体"/>
            </a:endParaRPr>
          </a:p>
          <a:p>
            <a:pPr marL="755650" marR="5080" indent="-285750">
              <a:lnSpc>
                <a:spcPct val="100000"/>
              </a:lnSpc>
              <a:spcBef>
                <a:spcPts val="68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对某种语言，可以定义一个程序的意义的一组规 则称为语义规则。</a:t>
            </a:r>
            <a:endParaRPr sz="2800">
              <a:latin typeface="宋体"/>
              <a:cs typeface="宋体"/>
            </a:endParaRPr>
          </a:p>
          <a:p>
            <a:pPr marL="755650" marR="5080" indent="-285750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目前，大多数编译程序使用基于属性文法的语法 制导翻译方法来分析语义。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813" y="307848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288" y="1050799"/>
            <a:ext cx="1804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  <a:tab pos="1177925" algn="l"/>
              </a:tabLst>
            </a:pP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	C	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881" y="2831600"/>
            <a:ext cx="360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c2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090" y="1050799"/>
            <a:ext cx="3984625" cy="238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0">
              <a:lnSpc>
                <a:spcPct val="100000"/>
              </a:lnSpc>
              <a:spcBef>
                <a:spcPts val="100"/>
              </a:spcBef>
              <a:tabLst>
                <a:tab pos="2458720" algn="l"/>
                <a:tab pos="3367404" algn="l"/>
              </a:tabLst>
            </a:pP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5" dirty="0">
                <a:latin typeface="Times New Roman"/>
                <a:cs typeface="Times New Roman"/>
              </a:rPr>
              <a:t>else	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92480" algn="l"/>
                <a:tab pos="1364615" algn="l"/>
                <a:tab pos="1957070" algn="l"/>
                <a:tab pos="2924810" algn="l"/>
                <a:tab pos="3655695" algn="l"/>
              </a:tabLst>
            </a:pP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1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	C	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n	S	</a:t>
            </a:r>
            <a:r>
              <a:rPr sz="2800" spc="-5" dirty="0">
                <a:latin typeface="Times New Roman"/>
                <a:cs typeface="Times New Roman"/>
              </a:rPr>
              <a:t>s2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R="753110" algn="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s1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8639" y="15138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533400"/>
                </a:lnTo>
              </a:path>
              <a:path w="609600" h="609600">
                <a:moveTo>
                  <a:pt x="609600" y="0"/>
                </a:moveTo>
                <a:lnTo>
                  <a:pt x="41148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2026" y="2428239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4985" y="2428239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7719" y="675640"/>
            <a:ext cx="2026920" cy="457200"/>
          </a:xfrm>
          <a:custGeom>
            <a:avLst/>
            <a:gdLst/>
            <a:ahLst/>
            <a:cxnLst/>
            <a:rect l="l" t="t" r="r" b="b"/>
            <a:pathLst>
              <a:path w="2026920" h="457200">
                <a:moveTo>
                  <a:pt x="0" y="0"/>
                </a:moveTo>
                <a:lnTo>
                  <a:pt x="274307" y="457200"/>
                </a:lnTo>
              </a:path>
              <a:path w="2026920" h="457200">
                <a:moveTo>
                  <a:pt x="152400" y="0"/>
                </a:moveTo>
                <a:lnTo>
                  <a:pt x="1112520" y="457200"/>
                </a:lnTo>
              </a:path>
              <a:path w="2026920" h="457200">
                <a:moveTo>
                  <a:pt x="198119" y="0"/>
                </a:moveTo>
                <a:lnTo>
                  <a:pt x="202692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439" y="67564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706880" y="0"/>
                </a:moveTo>
                <a:lnTo>
                  <a:pt x="1325880" y="457200"/>
                </a:lnTo>
              </a:path>
              <a:path w="1752600" h="457200">
                <a:moveTo>
                  <a:pt x="1752600" y="0"/>
                </a:moveTo>
                <a:lnTo>
                  <a:pt x="762000" y="457200"/>
                </a:lnTo>
              </a:path>
              <a:path w="1752600" h="457200">
                <a:moveTo>
                  <a:pt x="1676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0639" y="1437639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533400" y="609600"/>
                </a:lnTo>
              </a:path>
              <a:path w="1143000" h="685800">
                <a:moveTo>
                  <a:pt x="76200" y="0"/>
                </a:moveTo>
                <a:lnTo>
                  <a:pt x="11430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3239" y="1437639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228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4239" y="1513839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00935" y="3208019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8858" y="4894341"/>
            <a:ext cx="361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8421" y="3950971"/>
            <a:ext cx="2534285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735" algn="l"/>
                <a:tab pos="1177290" algn="l"/>
                <a:tab pos="2322830" algn="l"/>
              </a:tabLst>
            </a:pP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	C	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n	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  <a:tabLst>
                <a:tab pos="1047115" algn="l"/>
                <a:tab pos="1639570" algn="l"/>
              </a:tabLst>
            </a:pPr>
            <a:r>
              <a:rPr sz="2800" spc="-5" dirty="0">
                <a:latin typeface="Times New Roman"/>
                <a:cs typeface="Times New Roman"/>
              </a:rPr>
              <a:t>if	</a:t>
            </a:r>
            <a:r>
              <a:rPr sz="2800" dirty="0">
                <a:latin typeface="Times New Roman"/>
                <a:cs typeface="Times New Roman"/>
              </a:rPr>
              <a:t>C	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43165" y="4894341"/>
            <a:ext cx="1772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5150" algn="l"/>
                <a:tab pos="1561465" algn="l"/>
              </a:tabLst>
            </a:pP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5" dirty="0">
                <a:latin typeface="Times New Roman"/>
                <a:cs typeface="Times New Roman"/>
              </a:rPr>
              <a:t>els</a:t>
            </a:r>
            <a:r>
              <a:rPr sz="2800" dirty="0">
                <a:latin typeface="Times New Roman"/>
                <a:cs typeface="Times New Roman"/>
              </a:rPr>
              <a:t>e	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0078" y="5732555"/>
            <a:ext cx="360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c2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4094" y="5794260"/>
            <a:ext cx="340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50027" y="3562096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0"/>
                </a:moveTo>
                <a:lnTo>
                  <a:pt x="381000" y="533400"/>
                </a:lnTo>
              </a:path>
              <a:path w="1295400" h="533400">
                <a:moveTo>
                  <a:pt x="7620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26227" y="5329173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75372" y="5238496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59439" y="3562096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838200" y="0"/>
                </a:moveTo>
                <a:lnTo>
                  <a:pt x="685800" y="457200"/>
                </a:lnTo>
              </a:path>
              <a:path w="838200" h="457200">
                <a:moveTo>
                  <a:pt x="7620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3639" y="4247896"/>
            <a:ext cx="4759960" cy="838200"/>
          </a:xfrm>
          <a:custGeom>
            <a:avLst/>
            <a:gdLst/>
            <a:ahLst/>
            <a:cxnLst/>
            <a:rect l="l" t="t" r="r" b="b"/>
            <a:pathLst>
              <a:path w="4759959" h="838200">
                <a:moveTo>
                  <a:pt x="2971787" y="76200"/>
                </a:moveTo>
                <a:lnTo>
                  <a:pt x="1295400" y="685800"/>
                </a:lnTo>
              </a:path>
              <a:path w="4759959" h="838200">
                <a:moveTo>
                  <a:pt x="3047987" y="76200"/>
                </a:moveTo>
                <a:lnTo>
                  <a:pt x="1828787" y="762000"/>
                </a:lnTo>
              </a:path>
              <a:path w="4759959" h="838200">
                <a:moveTo>
                  <a:pt x="3124187" y="152400"/>
                </a:moveTo>
                <a:lnTo>
                  <a:pt x="3311651" y="700277"/>
                </a:lnTo>
              </a:path>
              <a:path w="4759959" h="838200">
                <a:moveTo>
                  <a:pt x="3124187" y="76200"/>
                </a:moveTo>
                <a:lnTo>
                  <a:pt x="2590787" y="762000"/>
                </a:lnTo>
              </a:path>
              <a:path w="4759959" h="838200">
                <a:moveTo>
                  <a:pt x="3200387" y="152400"/>
                </a:moveTo>
                <a:lnTo>
                  <a:pt x="4759451" y="776477"/>
                </a:lnTo>
              </a:path>
              <a:path w="4759959" h="838200">
                <a:moveTo>
                  <a:pt x="1447800" y="0"/>
                </a:moveTo>
                <a:lnTo>
                  <a:pt x="0" y="838200"/>
                </a:lnTo>
              </a:path>
              <a:path w="4759959" h="838200">
                <a:moveTo>
                  <a:pt x="3124187" y="76200"/>
                </a:moveTo>
                <a:lnTo>
                  <a:pt x="3886187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558663" y="5870446"/>
            <a:ext cx="340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19946" y="5314696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60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35" y="58369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小结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35" y="1600200"/>
            <a:ext cx="5140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0000"/>
                </a:solidFill>
              </a:rPr>
              <a:t>、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Chomsky</a:t>
            </a:r>
            <a:r>
              <a:rPr sz="3200" spc="-5" dirty="0">
                <a:solidFill>
                  <a:srgbClr val="000000"/>
                </a:solidFill>
              </a:rPr>
              <a:t>文法：</a:t>
            </a:r>
            <a:r>
              <a:rPr sz="3200" spc="-84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（重点）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248" y="2114545"/>
            <a:ext cx="8530590" cy="2951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0" marR="49530" indent="-286385">
              <a:lnSpc>
                <a:spcPct val="100000"/>
              </a:lnSpc>
              <a:spcBef>
                <a:spcPts val="95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3200" spc="-5" dirty="0" err="1">
                <a:latin typeface="宋体"/>
                <a:cs typeface="宋体"/>
              </a:rPr>
              <a:t>主要掌握上下文无关文法和正规文法</a:t>
            </a:r>
            <a:endParaRPr lang="en-US" sz="3200" spc="-5" dirty="0">
              <a:latin typeface="宋体"/>
              <a:cs typeface="宋体"/>
            </a:endParaRPr>
          </a:p>
          <a:p>
            <a:pPr marL="469265" marR="4953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endParaRPr sz="3200" dirty="0">
              <a:latin typeface="宋体"/>
              <a:cs typeface="宋体"/>
            </a:endParaRPr>
          </a:p>
          <a:p>
            <a:pPr marR="1692910" algn="ctr">
              <a:lnSpc>
                <a:spcPts val="3625"/>
              </a:lnSpc>
            </a:pP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宋体"/>
                <a:cs typeface="宋体"/>
              </a:rPr>
              <a:t>、由语言构造文法：</a:t>
            </a:r>
            <a:r>
              <a:rPr sz="3200" spc="-840" dirty="0">
                <a:latin typeface="宋体"/>
                <a:cs typeface="宋体"/>
              </a:rPr>
              <a:t> </a:t>
            </a:r>
            <a:r>
              <a:rPr sz="3200" spc="-5" dirty="0">
                <a:latin typeface="宋体"/>
                <a:cs typeface="宋体"/>
              </a:rPr>
              <a:t>（重点＋难点）</a:t>
            </a:r>
            <a:endParaRPr sz="3200" dirty="0">
              <a:latin typeface="宋体"/>
              <a:cs typeface="宋体"/>
            </a:endParaRPr>
          </a:p>
          <a:p>
            <a:pPr marL="755650" marR="1610360" indent="-756285">
              <a:lnSpc>
                <a:spcPct val="100000"/>
              </a:lnSpc>
              <a:spcBef>
                <a:spcPts val="204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3200" spc="-5" dirty="0">
                <a:latin typeface="宋体"/>
                <a:cs typeface="宋体"/>
              </a:rPr>
              <a:t>包括上下文无关文法和正规文法</a:t>
            </a:r>
            <a:endParaRPr sz="3200" dirty="0">
              <a:latin typeface="宋体"/>
              <a:cs typeface="宋体"/>
            </a:endParaRPr>
          </a:p>
          <a:p>
            <a:pPr marL="12700">
              <a:lnSpc>
                <a:spcPts val="3729"/>
              </a:lnSpc>
            </a:pPr>
            <a:endParaRPr sz="3200" dirty="0">
              <a:latin typeface="宋体"/>
              <a:cs typeface="宋体"/>
            </a:endParaRPr>
          </a:p>
          <a:p>
            <a:pPr marL="12700">
              <a:lnSpc>
                <a:spcPts val="3804"/>
              </a:lnSpc>
            </a:pPr>
            <a:r>
              <a:rPr lang="en-US" altLang="zh-CN" sz="3200" spc="-5" dirty="0"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宋体"/>
                <a:cs typeface="宋体"/>
              </a:rPr>
              <a:t>、判断文法二义性。</a:t>
            </a:r>
            <a:endParaRPr sz="3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55473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dirty="0">
                <a:latin typeface="Times New Roman"/>
                <a:cs typeface="Times New Roman"/>
              </a:rPr>
              <a:t>2.0	</a:t>
            </a:r>
            <a:r>
              <a:rPr dirty="0"/>
              <a:t>编译基础知识（续）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135" y="1472945"/>
            <a:ext cx="7479030" cy="352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对于高级程序设计语言及其编译程序来说，语 言的语法定义是很重要的。本章主要介绍语法 结构的形式描述问题，编译原理的主要内容也 可以归结为应用形式语言理论，并将它贯串于 词法分析和语法分析两个阶段。</a:t>
            </a:r>
            <a:endParaRPr sz="2800">
              <a:latin typeface="宋体"/>
              <a:cs typeface="宋体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本章重点讨论正规文法、上下文无关文法及其 对应的有限自动机和下推自动机，以及在构造 编译程序时如何应用。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183" y="2535935"/>
            <a:ext cx="425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>
                <a:latin typeface="Times New Roman"/>
                <a:cs typeface="Times New Roman"/>
              </a:rPr>
              <a:t>2.1	</a:t>
            </a:r>
            <a:r>
              <a:rPr dirty="0"/>
              <a:t>字母表与符号串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8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535" y="326135"/>
            <a:ext cx="425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>
                <a:latin typeface="Times New Roman"/>
                <a:cs typeface="Times New Roman"/>
              </a:rPr>
              <a:t>2.1	</a:t>
            </a:r>
            <a:r>
              <a:rPr dirty="0"/>
              <a:t>字母表与符号串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  <a:tabLst>
                <a:tab pos="1478915" algn="l"/>
              </a:tabLst>
            </a:pPr>
            <a:r>
              <a:rPr spc="-5" dirty="0"/>
              <a:t>第二章</a:t>
            </a:r>
            <a:r>
              <a:rPr spc="10" dirty="0"/>
              <a:t> </a:t>
            </a:r>
            <a:r>
              <a:rPr spc="-5" dirty="0"/>
              <a:t>基础知识	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335" y="952049"/>
            <a:ext cx="8034655" cy="46024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一、相关概念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、字母表</a:t>
            </a:r>
            <a:endParaRPr sz="2800">
              <a:latin typeface="宋体"/>
              <a:cs typeface="宋体"/>
            </a:endParaRPr>
          </a:p>
          <a:p>
            <a:pPr marL="755650" indent="-285750">
              <a:lnSpc>
                <a:spcPct val="100000"/>
              </a:lnSpc>
              <a:spcBef>
                <a:spcPts val="85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是符号的非空有穷集合。</a:t>
            </a:r>
            <a:endParaRPr sz="2800">
              <a:latin typeface="宋体"/>
              <a:cs typeface="宋体"/>
            </a:endParaRPr>
          </a:p>
          <a:p>
            <a:pPr marL="755650" indent="-285750">
              <a:lnSpc>
                <a:spcPct val="100000"/>
              </a:lnSpc>
              <a:spcBef>
                <a:spcPts val="50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Σ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宋体"/>
                <a:cs typeface="宋体"/>
              </a:rPr>
              <a:t>表示。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、符号：</a:t>
            </a:r>
            <a:endParaRPr sz="2800">
              <a:latin typeface="宋体"/>
              <a:cs typeface="宋体"/>
            </a:endParaRPr>
          </a:p>
          <a:p>
            <a:pPr marL="5461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宋体"/>
                <a:cs typeface="宋体"/>
              </a:rPr>
              <a:t>是语言中最基本的不可再分的单位。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、符号串：</a:t>
            </a:r>
            <a:endParaRPr sz="2800">
              <a:latin typeface="宋体"/>
              <a:cs typeface="宋体"/>
            </a:endParaRPr>
          </a:p>
          <a:p>
            <a:pPr marL="755650" indent="-286385">
              <a:lnSpc>
                <a:spcPct val="100000"/>
              </a:lnSpc>
              <a:spcBef>
                <a:spcPts val="85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符号串是字母表中符号组成的有穷序列。</a:t>
            </a:r>
            <a:endParaRPr sz="2800">
              <a:latin typeface="宋体"/>
              <a:cs typeface="宋体"/>
            </a:endParaRPr>
          </a:p>
          <a:p>
            <a:pPr marL="755650" indent="-286385">
              <a:lnSpc>
                <a:spcPct val="100000"/>
              </a:lnSpc>
              <a:spcBef>
                <a:spcPts val="555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-5" dirty="0">
                <a:latin typeface="宋体"/>
                <a:cs typeface="宋体"/>
              </a:rPr>
              <a:t>空串：不含有任何符号的串称作空串，记</a:t>
            </a:r>
            <a:r>
              <a:rPr sz="2800" dirty="0">
                <a:latin typeface="宋体"/>
                <a:cs typeface="宋体"/>
              </a:rPr>
              <a:t>作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3155</Words>
  <Application>Microsoft Macintosh PowerPoint</Application>
  <PresentationFormat>自定义</PresentationFormat>
  <Paragraphs>545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6" baseType="lpstr">
      <vt:lpstr>宋体</vt:lpstr>
      <vt:lpstr>Calibri</vt:lpstr>
      <vt:lpstr>Symbol</vt:lpstr>
      <vt:lpstr>Times New Roman</vt:lpstr>
      <vt:lpstr>Office Theme</vt:lpstr>
      <vt:lpstr>第二章 编译基础知识</vt:lpstr>
      <vt:lpstr>2.0 编译基础知识</vt:lpstr>
      <vt:lpstr>2.0 编译基础知识（续）</vt:lpstr>
      <vt:lpstr>2.0 编译基础知识（续）</vt:lpstr>
      <vt:lpstr>2.0 编译基础知识（续） 二、语法</vt:lpstr>
      <vt:lpstr>2.0 编译基础知识（续）</vt:lpstr>
      <vt:lpstr>2.0 编译基础知识（续）</vt:lpstr>
      <vt:lpstr>2.1 字母表与符号串</vt:lpstr>
      <vt:lpstr>2.1 字母表与符号串</vt:lpstr>
      <vt:lpstr>2.1 字母表与符号串 一、相关概念</vt:lpstr>
      <vt:lpstr>2.1 字母表与符号串 二、符号串集合的运算</vt:lpstr>
      <vt:lpstr>2.1 字母表与符号串 二、符号串集合的运算</vt:lpstr>
      <vt:lpstr>2.1 字母表与符号串 三、字母表的闭包与正闭包</vt:lpstr>
      <vt:lpstr>2.2 文法与语言的关系</vt:lpstr>
      <vt:lpstr>2.2 文法与语言的关系 一、文法的概念</vt:lpstr>
      <vt:lpstr>2.2 文法与语言的关系 一、文法的概念</vt:lpstr>
      <vt:lpstr>2.2 文法与语言的关系 一、文法的概念</vt:lpstr>
      <vt:lpstr>2.2 文法与语言的关系 一、文法的概念</vt:lpstr>
      <vt:lpstr>2.2 文法与语言的关系 一、文法的概念</vt:lpstr>
      <vt:lpstr>2.2 文法与语言的关系 一、文法的概念</vt:lpstr>
      <vt:lpstr>2.2 文法与语言的关系 一、文法的概念</vt:lpstr>
      <vt:lpstr>PowerPoint 演示文稿</vt:lpstr>
      <vt:lpstr>对上句的最左推导</vt:lpstr>
      <vt:lpstr>用图示化方式表示</vt:lpstr>
      <vt:lpstr>&lt;句子&gt;</vt:lpstr>
      <vt:lpstr>2.2 文法与语言的关系</vt:lpstr>
      <vt:lpstr>PowerPoint 演示文稿</vt:lpstr>
      <vt:lpstr>2.2 文法与语言的关系 一、文法的概念</vt:lpstr>
      <vt:lpstr>2.2 文法与语言的关系 一、文法的概念</vt:lpstr>
      <vt:lpstr>2.2 文法与语言的关系 二、文法与语言的形式定义</vt:lpstr>
      <vt:lpstr>2.2 文法与语言的关系 二、文法与语言的形式定义</vt:lpstr>
      <vt:lpstr>2.2 文法与语言的关系 二、文法与语言的形式定义</vt:lpstr>
      <vt:lpstr>1型文法举例</vt:lpstr>
      <vt:lpstr>2.2 文法与语言的关系 二、文法与语言的形式定义</vt:lpstr>
      <vt:lpstr>2型文法举例</vt:lpstr>
      <vt:lpstr>2.2 文法与语言的关系</vt:lpstr>
      <vt:lpstr>2.2 文法与语言的关系</vt:lpstr>
      <vt:lpstr>PowerPoint 演示文稿</vt:lpstr>
      <vt:lpstr>2.2 文法与语言的关系</vt:lpstr>
      <vt:lpstr>2.3 文法构造与文法简化</vt:lpstr>
      <vt:lpstr>2.3 文法构造与文法简化 一、如何由语言构造文法</vt:lpstr>
      <vt:lpstr>2.3 文法构造与文法简化 一、如何由语言构造文法</vt:lpstr>
      <vt:lpstr>2.3 文法构造与文法简化</vt:lpstr>
      <vt:lpstr>2.3 文法构造与文法简化 一、如何由语言构造文法</vt:lpstr>
      <vt:lpstr>2.3 文法构造与文法简化 二、文法的简化</vt:lpstr>
      <vt:lpstr>2.3 文法构造与文法简化 二、文法的简化</vt:lpstr>
      <vt:lpstr>2.3 文法构造与文法简化 二、文法的简化</vt:lpstr>
      <vt:lpstr>2.4 语法树与文法的二义性</vt:lpstr>
      <vt:lpstr>2.4 语法树与文法的二义性</vt:lpstr>
      <vt:lpstr>2.4 语法树与文法的二义性 一、语法树</vt:lpstr>
      <vt:lpstr>back</vt:lpstr>
      <vt:lpstr>2.4 语法树与文法的二义性 一、语法树</vt:lpstr>
      <vt:lpstr>2.4 语法树与文法的二义性 一、语法树</vt:lpstr>
      <vt:lpstr>back</vt:lpstr>
      <vt:lpstr>2.4 语法树与文法的二义性 二、文法的二义性</vt:lpstr>
      <vt:lpstr>2.4 语法树与文法的二义性 二、文法的二义性</vt:lpstr>
      <vt:lpstr>PowerPoint 演示文稿</vt:lpstr>
      <vt:lpstr>2.4 语法树与文法的二义性 二、文法二义性</vt:lpstr>
      <vt:lpstr>2.4 语法树与文法的二义性 二、文法的二义性</vt:lpstr>
      <vt:lpstr>PowerPoint 演示文稿</vt:lpstr>
      <vt:lpstr>1、Chomsky文法： （重点）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编译基础知识</dc:title>
  <dc:creator>fz</dc:creator>
  <cp:lastModifiedBy>Microsoft Office User</cp:lastModifiedBy>
  <cp:revision>2</cp:revision>
  <dcterms:created xsi:type="dcterms:W3CDTF">2020-09-07T12:48:21Z</dcterms:created>
  <dcterms:modified xsi:type="dcterms:W3CDTF">2020-09-11T01:51:12Z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2003-09-27T00:00:00Z</vt:filetime>
  </property>
  <property fmtid="{D5CDD505-2E9C-101B-9397-08002B2CF9AE}" pid="3" name="Creator">
    <vt:lpwstr>Acrobat PDFMaker 5.0 for PowerPoint</vt:lpwstr>
  </property>
  <property fmtid="{D5CDD505-2E9C-101B-9397-08002B2CF9AE}" pid="4" name="LastSaved">
    <vt:filetime>2020-09-07T00:00:00Z</vt:filetime>
  </property>
</Properties>
</file>