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第九章  操作系统接口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3566160"/>
            <a:ext cx="10546715" cy="2876550"/>
          </a:xfrm>
        </p:spPr>
        <p:txBody>
          <a:bodyPr/>
          <a:lstStyle/>
          <a:p>
            <a:pPr algn="l"/>
            <a:r>
              <a:rPr lang="zh-CN" altLang="en-US"/>
              <a:t>操作系统是计算机系统资源的管理者。</a:t>
            </a:r>
            <a:endParaRPr lang="zh-CN" altLang="en-US"/>
          </a:p>
          <a:p>
            <a:pPr algn="l"/>
            <a:r>
              <a:rPr lang="zh-CN" altLang="en-US"/>
              <a:t>用户程序或者OS的外层软件，对系统资源的操作，需要向操作系统申请服务。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操作系统提供接口，方便用户使用计算机。</a:t>
            </a:r>
            <a:endParaRPr lang="zh-CN" altLang="en-US"/>
          </a:p>
          <a:p>
            <a:pPr algn="l"/>
            <a:r>
              <a:rPr lang="zh-CN" altLang="en-US"/>
              <a:t>用户接口和程序接口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/>
              <a:t>用户接口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3566160"/>
            <a:ext cx="10546715" cy="2876550"/>
          </a:xfrm>
        </p:spPr>
        <p:txBody>
          <a:bodyPr/>
          <a:lstStyle/>
          <a:p>
            <a:pPr algn="l"/>
            <a:r>
              <a:rPr lang="zh-CN" altLang="en-US"/>
              <a:t>操作系统是计算机系统资源的管理者。</a:t>
            </a:r>
            <a:endParaRPr lang="zh-CN" altLang="en-US"/>
          </a:p>
          <a:p>
            <a:pPr algn="l"/>
            <a:r>
              <a:rPr lang="zh-CN" altLang="en-US"/>
              <a:t>用户程序或者OS的外层软件，对系统资源的操作，需要向操作系统申请服务。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操作系统提供接口，方便用户使用计算机。</a:t>
            </a:r>
            <a:endParaRPr lang="zh-CN" altLang="en-US"/>
          </a:p>
          <a:p>
            <a:pPr algn="l"/>
            <a:r>
              <a:rPr lang="zh-CN" altLang="en-US"/>
              <a:t>用户接口和程序接口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字符显示联机用户接口</a:t>
            </a:r>
            <a:endParaRPr lang="zh-CN" altLang="en-US" sz="2800"/>
          </a:p>
          <a:p>
            <a:pPr lvl="1"/>
            <a:r>
              <a:rPr lang="zh-CN" altLang="en-US" sz="2800"/>
              <a:t>命令行</a:t>
            </a:r>
            <a:endParaRPr lang="zh-CN" altLang="en-US" sz="2800"/>
          </a:p>
          <a:p>
            <a:pPr lvl="1"/>
            <a:r>
              <a:rPr lang="zh-CN" altLang="en-US" sz="2800"/>
              <a:t>批命令</a:t>
            </a:r>
            <a:endParaRPr lang="zh-CN" altLang="en-US" sz="2800"/>
          </a:p>
          <a:p>
            <a:r>
              <a:rPr lang="zh-CN" altLang="en-US" sz="2800"/>
              <a:t>图形化联机用户接口</a:t>
            </a:r>
            <a:endParaRPr lang="zh-CN" altLang="en-US" sz="2800"/>
          </a:p>
          <a:p>
            <a:pPr lvl="1"/>
            <a:r>
              <a:rPr lang="zh-CN" altLang="en-US" sz="2800"/>
              <a:t>GUI</a:t>
            </a:r>
            <a:endParaRPr lang="zh-CN" altLang="en-US" sz="2800"/>
          </a:p>
          <a:p>
            <a:pPr lvl="1"/>
            <a:r>
              <a:rPr lang="zh-CN" altLang="en-US" sz="2800"/>
              <a:t>WIMP</a:t>
            </a:r>
            <a:endParaRPr lang="zh-CN" altLang="en-US" sz="2800"/>
          </a:p>
          <a:p>
            <a:pPr lvl="0"/>
            <a:r>
              <a:rPr lang="zh-CN" altLang="en-US" sz="2800"/>
              <a:t>（多通道）自然人机界面</a:t>
            </a:r>
            <a:endParaRPr lang="zh-CN" altLang="en-US" sz="2800"/>
          </a:p>
          <a:p>
            <a:pPr lvl="0"/>
            <a:r>
              <a:rPr lang="zh-CN" altLang="en-US" sz="2800"/>
              <a:t>脑机接口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4  </a:t>
            </a:r>
            <a:r>
              <a:rPr lang="zh-CN" altLang="en-US"/>
              <a:t>系统调用的概念和类型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3566160"/>
            <a:ext cx="10546715" cy="2876550"/>
          </a:xfrm>
        </p:spPr>
        <p:txBody>
          <a:bodyPr/>
          <a:lstStyle/>
          <a:p>
            <a:pPr algn="l"/>
            <a:r>
              <a:rPr lang="zh-CN" altLang="en-US"/>
              <a:t>程序接口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由系统调用组成：提供要用户程序与操作系统内核之间的接口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  </a:t>
            </a:r>
            <a:r>
              <a:t>系统调用的基本概念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系统程序，应用程序</a:t>
            </a:r>
            <a:endParaRPr lang="zh-CN" altLang="en-US" sz="2000"/>
          </a:p>
          <a:p>
            <a:pPr lvl="1"/>
            <a:r>
              <a:rPr lang="zh-CN" altLang="en-US" sz="2000"/>
              <a:t>系统态（核心态），用户态</a:t>
            </a:r>
            <a:endParaRPr lang="zh-CN" altLang="en-US" sz="2000"/>
          </a:p>
          <a:p>
            <a:pPr lvl="1"/>
            <a:r>
              <a:rPr lang="zh-CN" altLang="en-US" sz="2000"/>
              <a:t>特权指令，非特权指令（硬件层面的限制）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系统调用</a:t>
            </a:r>
            <a:endParaRPr lang="zh-CN" altLang="en-US" sz="2000"/>
          </a:p>
          <a:p>
            <a:pPr lvl="1"/>
            <a:r>
              <a:rPr lang="zh-CN" altLang="en-US" sz="2000"/>
              <a:t>与一般过程调用不同</a:t>
            </a:r>
            <a:endParaRPr lang="zh-CN" altLang="en-US" sz="2000"/>
          </a:p>
          <a:p>
            <a:pPr lvl="1"/>
            <a:r>
              <a:rPr lang="zh-CN" altLang="en-US" sz="2000"/>
              <a:t>1 运行在不同的系统状态</a:t>
            </a:r>
            <a:endParaRPr lang="zh-CN" altLang="en-US" sz="2000"/>
          </a:p>
          <a:p>
            <a:pPr lvl="1"/>
            <a:r>
              <a:rPr lang="zh-CN" altLang="en-US" sz="2000"/>
              <a:t>2 状态转换：被系统调用所调用的程序运行在系统态</a:t>
            </a:r>
            <a:endParaRPr lang="zh-CN" altLang="en-US" sz="2000"/>
          </a:p>
          <a:p>
            <a:pPr lvl="1"/>
            <a:r>
              <a:rPr lang="zh-CN" altLang="en-US" sz="2000"/>
              <a:t>3 返回问题：返回时可能引起操过心调度</a:t>
            </a:r>
            <a:endParaRPr lang="zh-CN" altLang="en-US" sz="2000"/>
          </a:p>
          <a:p>
            <a:pPr lvl="1"/>
            <a:r>
              <a:rPr lang="zh-CN" altLang="en-US" sz="2000"/>
              <a:t>4 嵌套调用：通常有深度限制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中断机制</a:t>
            </a:r>
            <a:endParaRPr lang="zh-CN" altLang="en-US" sz="2400"/>
          </a:p>
          <a:p>
            <a:pPr lvl="1"/>
            <a:r>
              <a:rPr lang="zh-CN" altLang="en-US" sz="2400"/>
              <a:t>系统调用是通过中断机制实现的。</a:t>
            </a:r>
            <a:endParaRPr lang="zh-CN" altLang="en-US" sz="2400"/>
          </a:p>
          <a:p>
            <a:pPr lvl="1"/>
            <a:r>
              <a:rPr lang="zh-CN" altLang="en-US" sz="2400"/>
              <a:t>所有系统调用通过一个中断入口。</a:t>
            </a:r>
            <a:endParaRPr lang="zh-CN" altLang="en-US" sz="2400"/>
          </a:p>
          <a:p>
            <a:pPr lvl="1"/>
            <a:r>
              <a:rPr lang="zh-CN" altLang="en-US" sz="2400"/>
              <a:t>如 </a:t>
            </a:r>
            <a:r>
              <a:rPr lang="en-US" altLang="zh-CN" sz="2400"/>
              <a:t>MS-DOS   </a:t>
            </a:r>
            <a:r>
              <a:rPr lang="zh-CN" altLang="en-US" sz="2400"/>
              <a:t>INT21H</a:t>
            </a:r>
            <a:endParaRPr lang="zh-CN" altLang="en-US" sz="2400"/>
          </a:p>
          <a:p>
            <a:pPr lvl="1"/>
            <a:endParaRPr lang="zh-CN" altLang="en-US" sz="2400"/>
          </a:p>
          <a:p>
            <a:pPr lvl="0"/>
            <a:r>
              <a:rPr lang="zh-CN" altLang="en-US" sz="2400"/>
              <a:t>系统调用的类型</a:t>
            </a:r>
            <a:endParaRPr lang="zh-CN" altLang="en-US" sz="2400"/>
          </a:p>
          <a:p>
            <a:pPr lvl="1"/>
            <a:r>
              <a:rPr lang="zh-CN" altLang="en-US" sz="2400"/>
              <a:t>进程控制类</a:t>
            </a:r>
            <a:endParaRPr lang="zh-CN" altLang="en-US" sz="2400"/>
          </a:p>
          <a:p>
            <a:pPr lvl="1"/>
            <a:r>
              <a:rPr lang="zh-CN" altLang="en-US" sz="2400"/>
              <a:t>文件操作类</a:t>
            </a:r>
            <a:endParaRPr lang="zh-CN" altLang="en-US" sz="2400"/>
          </a:p>
          <a:p>
            <a:pPr lvl="1"/>
            <a:r>
              <a:rPr lang="zh-CN" altLang="en-US" sz="2400"/>
              <a:t>进程通讯类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系统调用的实现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陷入机制：陷入硬件机构，陷入处理程序。</a:t>
            </a:r>
            <a:endParaRPr lang="zh-CN" altLang="en-US" sz="2400"/>
          </a:p>
          <a:p>
            <a:pPr lvl="1"/>
            <a:r>
              <a:rPr lang="zh-CN" altLang="en-US" sz="2400"/>
              <a:t>用户程序使用OS的系统调用时，产生一条指令，发生中断，陷入硬件机构，启动处理程序。</a:t>
            </a:r>
            <a:endParaRPr lang="zh-CN" altLang="en-US" sz="2400"/>
          </a:p>
          <a:p>
            <a:pPr lvl="1"/>
            <a:endParaRPr lang="zh-CN" altLang="en-US" sz="2400"/>
          </a:p>
          <a:p>
            <a:pPr lvl="0"/>
            <a:r>
              <a:rPr lang="zh-CN" altLang="en-US" sz="2400"/>
              <a:t>设置系统调用号和参数</a:t>
            </a:r>
            <a:endParaRPr lang="zh-CN" altLang="en-US" sz="2400"/>
          </a:p>
          <a:p>
            <a:pPr lvl="0"/>
            <a:r>
              <a:rPr lang="zh-CN" altLang="en-US" sz="2400"/>
              <a:t>执行系统调用命令，</a:t>
            </a:r>
            <a:endParaRPr lang="zh-CN" altLang="en-US" sz="2400"/>
          </a:p>
          <a:p>
            <a:pPr lvl="0"/>
            <a:r>
              <a:rPr lang="zh-CN" altLang="en-US" sz="2400"/>
              <a:t>转为系统态  </a:t>
            </a:r>
            <a:r>
              <a:rPr lang="en-US" altLang="zh-CN" sz="2400"/>
              <a:t>-  </a:t>
            </a:r>
            <a:r>
              <a:rPr sz="2400"/>
              <a:t>保存现场  </a:t>
            </a:r>
            <a:r>
              <a:rPr lang="en-US" altLang="zh-CN" sz="2400"/>
              <a:t>-  </a:t>
            </a:r>
            <a:r>
              <a:rPr sz="2400"/>
              <a:t>传递参数  </a:t>
            </a:r>
            <a:r>
              <a:rPr lang="en-US" altLang="zh-CN" sz="2400"/>
              <a:t>- </a:t>
            </a:r>
            <a:r>
              <a:rPr sz="2400"/>
              <a:t>分析参数并转向相应处理子程序 </a:t>
            </a:r>
            <a:r>
              <a:rPr lang="en-US" altLang="zh-CN" sz="2400"/>
              <a:t>- </a:t>
            </a:r>
            <a:r>
              <a:rPr sz="2400"/>
              <a:t>返回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第九章  操作系统接口</vt:lpstr>
      <vt:lpstr>1  用户接口</vt:lpstr>
      <vt:lpstr>用户接口</vt:lpstr>
      <vt:lpstr>4  系统调用的概念和类型</vt:lpstr>
      <vt:lpstr>4.1  系统调用的基本概念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</cp:lastModifiedBy>
  <cp:revision>32</cp:revision>
  <dcterms:created xsi:type="dcterms:W3CDTF">2019-06-19T02:08:00Z</dcterms:created>
  <dcterms:modified xsi:type="dcterms:W3CDTF">2019-11-28T03:51:51Z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