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7" y="3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曹 伯谱" userId="4b91c252c3cca020" providerId="LiveId" clId="{BB075C2C-7A74-4EB0-AB1B-E804FE1FE0A2}"/>
  </pc:docChgLst>
  <pc:docChgLst>
    <pc:chgData name="曹 伯谱" userId="4b91c252c3cca020" providerId="LiveId" clId="{786D2985-1508-43A9-911D-D736B20AA2A1}"/>
    <pc:docChg chg="modSld">
      <pc:chgData name="曹 伯谱" userId="4b91c252c3cca020" providerId="LiveId" clId="{786D2985-1508-43A9-911D-D736B20AA2A1}" dt="2019-04-29T00:20:51.387" v="41" actId="6549"/>
      <pc:docMkLst>
        <pc:docMk/>
      </pc:docMkLst>
      <pc:sldChg chg="modSp">
        <pc:chgData name="曹 伯谱" userId="4b91c252c3cca020" providerId="LiveId" clId="{786D2985-1508-43A9-911D-D736B20AA2A1}" dt="2019-04-29T00:20:51.387" v="41" actId="6549"/>
        <pc:sldMkLst>
          <pc:docMk/>
          <pc:sldMk cId="137351135" sldId="260"/>
        </pc:sldMkLst>
        <pc:spChg chg="mod">
          <ac:chgData name="曹 伯谱" userId="4b91c252c3cca020" providerId="LiveId" clId="{786D2985-1508-43A9-911D-D736B20AA2A1}" dt="2019-04-29T00:20:51.387" v="41" actId="6549"/>
          <ac:spMkLst>
            <pc:docMk/>
            <pc:sldMk cId="137351135" sldId="260"/>
            <ac:spMk id="1024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ARP</a:t>
            </a:r>
            <a:r>
              <a:rPr lang="zh-CN" altLang="en-US" sz="4800" dirty="0"/>
              <a:t>与</a:t>
            </a:r>
            <a:r>
              <a:rPr lang="en-US" altLang="zh-CN" sz="4800" dirty="0"/>
              <a:t>IP</a:t>
            </a:r>
            <a:r>
              <a:rPr lang="zh-CN" altLang="en-US" sz="4800" dirty="0"/>
              <a:t>包分析</a:t>
            </a:r>
          </a:p>
        </p:txBody>
      </p:sp>
    </p:spTree>
    <p:extLst>
      <p:ext uri="{BB962C8B-B14F-4D97-AF65-F5344CB8AC3E}">
        <p14:creationId xmlns:p14="http://schemas.microsoft.com/office/powerpoint/2010/main" val="169689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838200"/>
            <a:ext cx="8305800" cy="5257800"/>
          </a:xfrm>
        </p:spPr>
        <p:txBody>
          <a:bodyPr>
            <a:normAutofit lnSpcReduction="10000"/>
          </a:bodyPr>
          <a:lstStyle/>
          <a:p>
            <a:pPr lvl="1" eaLnBrk="1" hangingPunct="1">
              <a:buFont typeface="Wingdings" pitchFamily="2" charset="2"/>
              <a:buNone/>
              <a:defRPr/>
            </a:pPr>
            <a:r>
              <a:rPr kumimoji="1" lang="zh-CN" altLang="en-US" sz="3200" b="1" dirty="0">
                <a:solidFill>
                  <a:schemeClr val="folHlink"/>
                </a:solidFill>
              </a:rPr>
              <a:t>一、实验目的：</a:t>
            </a:r>
          </a:p>
          <a:p>
            <a:pPr lvl="1" eaLnBrk="1" hangingPunct="1">
              <a:lnSpc>
                <a:spcPct val="150000"/>
              </a:lnSpc>
              <a:spcBef>
                <a:spcPct val="45000"/>
              </a:spcBef>
              <a:buFont typeface="Wingdings" pitchFamily="2" charset="2"/>
              <a:buNone/>
              <a:defRPr/>
            </a:pPr>
            <a:r>
              <a:rPr kumimoji="1" lang="en-US" altLang="zh-CN" sz="2800" b="1" dirty="0"/>
              <a:t>1</a:t>
            </a:r>
            <a:r>
              <a:rPr kumimoji="1" lang="zh-CN" altLang="en-US" sz="2800" b="1" dirty="0"/>
              <a:t>、熟悉掌握</a:t>
            </a:r>
            <a:r>
              <a:rPr kumimoji="1" lang="en-US" altLang="zh-CN" sz="2800" b="1" dirty="0" err="1"/>
              <a:t>Wireshark</a:t>
            </a:r>
            <a:r>
              <a:rPr kumimoji="1" lang="zh-CN" altLang="en-US" sz="2800" b="1" dirty="0"/>
              <a:t>的使用方法；</a:t>
            </a:r>
          </a:p>
          <a:p>
            <a:pPr lvl="1" eaLnBrk="1" hangingPunct="1">
              <a:lnSpc>
                <a:spcPct val="150000"/>
              </a:lnSpc>
              <a:spcBef>
                <a:spcPct val="45000"/>
              </a:spcBef>
              <a:buFont typeface="Wingdings" pitchFamily="2" charset="2"/>
              <a:buNone/>
              <a:defRPr/>
            </a:pPr>
            <a:r>
              <a:rPr kumimoji="1" lang="en-US" altLang="zh-CN" sz="2800" b="1" dirty="0"/>
              <a:t>2</a:t>
            </a:r>
            <a:r>
              <a:rPr kumimoji="1" lang="zh-CN" altLang="en-US" sz="2800" b="1" dirty="0"/>
              <a:t>、理解</a:t>
            </a:r>
            <a:r>
              <a:rPr kumimoji="1" lang="en-US" altLang="zh-CN" sz="2800" b="1" dirty="0"/>
              <a:t>ARP</a:t>
            </a:r>
            <a:r>
              <a:rPr kumimoji="1" lang="zh-CN" altLang="en-US" sz="2800" b="1" dirty="0"/>
              <a:t>原理与</a:t>
            </a:r>
            <a:r>
              <a:rPr kumimoji="1" lang="en-US" altLang="zh-CN" sz="2800" b="1" dirty="0"/>
              <a:t>IP</a:t>
            </a:r>
            <a:r>
              <a:rPr kumimoji="1" lang="zh-CN" altLang="en-US" sz="2800" b="1" dirty="0"/>
              <a:t>报文的报头结构。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kumimoji="1" lang="zh-CN" altLang="en-US" sz="3200" b="1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kumimoji="1" lang="zh-CN" altLang="en-US" sz="3200" b="1" dirty="0">
                <a:solidFill>
                  <a:schemeClr val="folHlink"/>
                </a:solidFill>
              </a:rPr>
              <a:t>二、实验配置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1" lang="zh-CN" altLang="en-US" sz="2800" b="1" dirty="0"/>
              <a:t>与因特网连接的计算机；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1" lang="zh-CN" altLang="en-US" sz="2800" b="1" dirty="0"/>
              <a:t>主机操作系统为</a:t>
            </a:r>
            <a:r>
              <a:rPr kumimoji="1" lang="en-US" altLang="zh-CN" sz="2800" b="1" dirty="0"/>
              <a:t>windows</a:t>
            </a:r>
            <a:r>
              <a:rPr kumimoji="1" lang="zh-CN" altLang="en-US" sz="2800" b="1" dirty="0"/>
              <a:t>；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1" lang="en-US" altLang="zh-CN" sz="2800" b="1" dirty="0" err="1"/>
              <a:t>Wireshark</a:t>
            </a:r>
            <a:r>
              <a:rPr kumimoji="1" lang="zh-CN" altLang="en-US" sz="2800" b="1" dirty="0"/>
              <a:t>、</a:t>
            </a:r>
            <a:r>
              <a:rPr kumimoji="1" lang="en-US" altLang="zh-CN" sz="2800" b="1" dirty="0"/>
              <a:t>IE</a:t>
            </a:r>
            <a:r>
              <a:rPr kumimoji="1" lang="zh-CN" altLang="en-US" sz="2800" b="1" dirty="0"/>
              <a:t>等软件</a:t>
            </a:r>
            <a:r>
              <a:rPr kumimoji="1" lang="zh-CN" altLang="en-US" sz="3200" b="1" dirty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939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0850" y="304800"/>
            <a:ext cx="8464550" cy="60960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zh-CN" altLang="en-US" sz="3200" b="1" dirty="0">
                <a:solidFill>
                  <a:schemeClr val="folHlink"/>
                </a:solidFill>
              </a:rPr>
              <a:t>三、实验步骤：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启动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Wireshark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，开始抓包；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在命令提示符中清除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ARP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缓存；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进行网络操作，操作结束后，单击软件中的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stop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按钮，停止包的抓获；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单击选中相应的数据包，在树形视图面板中看它各层协议首部的详细信息。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要求分析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ARP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包、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包。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针对运行结果，仔细观察数据包信息，完成实验报告。</a:t>
            </a:r>
          </a:p>
        </p:txBody>
      </p:sp>
    </p:spTree>
    <p:extLst>
      <p:ext uri="{BB962C8B-B14F-4D97-AF65-F5344CB8AC3E}">
        <p14:creationId xmlns:p14="http://schemas.microsoft.com/office/powerpoint/2010/main" val="104446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333872"/>
            <a:ext cx="8610600" cy="4399384"/>
          </a:xfrm>
        </p:spPr>
        <p:txBody>
          <a:bodyPr>
            <a:noAutofit/>
          </a:bodyPr>
          <a:lstStyle/>
          <a:p>
            <a:pPr marL="609600" indent="-609600">
              <a:spcAft>
                <a:spcPct val="30000"/>
              </a:spcAft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找到一个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ARP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请求分组，和对它的响应分组，观察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ARP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包的封装层次，是否所有的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ARP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请求都是广播包？</a:t>
            </a:r>
          </a:p>
          <a:p>
            <a:pPr marL="609600" indent="-609600" eaLnBrk="1" hangingPunct="1">
              <a:spcAft>
                <a:spcPct val="30000"/>
              </a:spcAft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找到一个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包，观察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层首部，分析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首部各字段值，并说明其含义，例如该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协议版本号是多少？首部长度是几个字节？整个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数据报长度是多少字节？源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地址和目的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地址各是什么？等等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尽量全面。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spcAft>
                <a:spcPct val="30000"/>
              </a:spcAft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根据抓到的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IP Header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内容，计算校验和，并验证。</a:t>
            </a:r>
          </a:p>
        </p:txBody>
      </p:sp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38795"/>
            <a:ext cx="8385175" cy="669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folHlink"/>
                </a:solidFill>
              </a:rPr>
              <a:t>四、实验报告内容</a:t>
            </a:r>
          </a:p>
        </p:txBody>
      </p:sp>
    </p:spTree>
    <p:extLst>
      <p:ext uri="{BB962C8B-B14F-4D97-AF65-F5344CB8AC3E}">
        <p14:creationId xmlns:p14="http://schemas.microsoft.com/office/powerpoint/2010/main" val="13735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64704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关于工具的具体使用可查阅其帮助文档，或借助搜索引擎查找相关资料。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将分析的数据包详细信息进行截图，粘贴在实验报告中。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1460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</TotalTime>
  <Words>283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Lucida Sans Unicode</vt:lpstr>
      <vt:lpstr>Verdana</vt:lpstr>
      <vt:lpstr>Wingdings</vt:lpstr>
      <vt:lpstr>Wingdings 2</vt:lpstr>
      <vt:lpstr>Wingdings 3</vt:lpstr>
      <vt:lpstr>聚合</vt:lpstr>
      <vt:lpstr>实验3</vt:lpstr>
      <vt:lpstr>PowerPoint 演示文稿</vt:lpstr>
      <vt:lpstr>PowerPoint 演示文稿</vt:lpstr>
      <vt:lpstr>四、实验报告内容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Zero</dc:creator>
  <cp:lastModifiedBy>caoyizhen</cp:lastModifiedBy>
  <cp:revision>27</cp:revision>
  <dcterms:created xsi:type="dcterms:W3CDTF">2012-04-22T13:15:36Z</dcterms:created>
  <dcterms:modified xsi:type="dcterms:W3CDTF">2019-04-29T00:20:54Z</dcterms:modified>
</cp:coreProperties>
</file>