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37"/>
  </p:handoutMasterIdLst>
  <p:sldIdLst>
    <p:sldId id="256" r:id="rId3"/>
    <p:sldId id="258" r:id="rId5"/>
    <p:sldId id="468" r:id="rId6"/>
    <p:sldId id="261" r:id="rId7"/>
    <p:sldId id="262" r:id="rId8"/>
    <p:sldId id="272" r:id="rId9"/>
    <p:sldId id="273" r:id="rId10"/>
    <p:sldId id="276" r:id="rId11"/>
    <p:sldId id="279" r:id="rId12"/>
    <p:sldId id="280" r:id="rId13"/>
    <p:sldId id="281" r:id="rId14"/>
    <p:sldId id="282" r:id="rId15"/>
    <p:sldId id="283" r:id="rId16"/>
    <p:sldId id="284" r:id="rId17"/>
    <p:sldId id="285" r:id="rId18"/>
    <p:sldId id="286" r:id="rId19"/>
    <p:sldId id="287" r:id="rId20"/>
    <p:sldId id="290" r:id="rId21"/>
    <p:sldId id="291" r:id="rId22"/>
    <p:sldId id="292" r:id="rId23"/>
    <p:sldId id="293" r:id="rId24"/>
    <p:sldId id="294" r:id="rId25"/>
    <p:sldId id="295" r:id="rId26"/>
    <p:sldId id="296" r:id="rId27"/>
    <p:sldId id="297" r:id="rId28"/>
    <p:sldId id="298" r:id="rId29"/>
    <p:sldId id="299" r:id="rId30"/>
    <p:sldId id="300" r:id="rId31"/>
    <p:sldId id="301" r:id="rId32"/>
    <p:sldId id="303" r:id="rId33"/>
    <p:sldId id="304" r:id="rId34"/>
    <p:sldId id="305" r:id="rId35"/>
    <p:sldId id="306" r:id="rId36"/>
    <p:sldId id="307" r:id="rId37"/>
    <p:sldId id="308" r:id="rId38"/>
    <p:sldId id="309" r:id="rId39"/>
    <p:sldId id="310" r:id="rId40"/>
    <p:sldId id="311" r:id="rId41"/>
    <p:sldId id="312" r:id="rId42"/>
    <p:sldId id="313" r:id="rId43"/>
    <p:sldId id="314" r:id="rId44"/>
    <p:sldId id="315" r:id="rId45"/>
    <p:sldId id="316" r:id="rId46"/>
    <p:sldId id="317" r:id="rId47"/>
    <p:sldId id="319" r:id="rId48"/>
    <p:sldId id="320" r:id="rId49"/>
    <p:sldId id="321" r:id="rId50"/>
    <p:sldId id="322" r:id="rId51"/>
    <p:sldId id="323" r:id="rId52"/>
    <p:sldId id="324" r:id="rId53"/>
    <p:sldId id="325" r:id="rId54"/>
    <p:sldId id="326" r:id="rId55"/>
    <p:sldId id="327" r:id="rId56"/>
    <p:sldId id="328" r:id="rId57"/>
    <p:sldId id="329" r:id="rId58"/>
    <p:sldId id="330" r:id="rId59"/>
    <p:sldId id="331" r:id="rId60"/>
    <p:sldId id="332" r:id="rId61"/>
    <p:sldId id="333" r:id="rId62"/>
    <p:sldId id="334" r:id="rId63"/>
    <p:sldId id="337" r:id="rId64"/>
    <p:sldId id="338" r:id="rId65"/>
    <p:sldId id="339" r:id="rId66"/>
    <p:sldId id="396" r:id="rId67"/>
    <p:sldId id="398" r:id="rId68"/>
    <p:sldId id="399" r:id="rId69"/>
    <p:sldId id="400" r:id="rId70"/>
    <p:sldId id="401" r:id="rId71"/>
    <p:sldId id="402" r:id="rId72"/>
    <p:sldId id="403" r:id="rId73"/>
    <p:sldId id="404" r:id="rId74"/>
    <p:sldId id="405" r:id="rId75"/>
    <p:sldId id="406" r:id="rId76"/>
    <p:sldId id="407" r:id="rId77"/>
    <p:sldId id="408" r:id="rId78"/>
    <p:sldId id="409" r:id="rId79"/>
    <p:sldId id="410" r:id="rId80"/>
    <p:sldId id="411" r:id="rId81"/>
    <p:sldId id="412" r:id="rId82"/>
    <p:sldId id="413" r:id="rId83"/>
    <p:sldId id="341" r:id="rId84"/>
    <p:sldId id="343" r:id="rId85"/>
    <p:sldId id="344" r:id="rId86"/>
    <p:sldId id="345" r:id="rId87"/>
    <p:sldId id="346" r:id="rId88"/>
    <p:sldId id="347" r:id="rId89"/>
    <p:sldId id="348" r:id="rId90"/>
    <p:sldId id="349" r:id="rId91"/>
    <p:sldId id="350" r:id="rId92"/>
    <p:sldId id="351" r:id="rId93"/>
    <p:sldId id="352" r:id="rId94"/>
    <p:sldId id="353" r:id="rId95"/>
    <p:sldId id="354" r:id="rId96"/>
    <p:sldId id="355" r:id="rId97"/>
    <p:sldId id="356" r:id="rId98"/>
    <p:sldId id="357" r:id="rId99"/>
    <p:sldId id="358" r:id="rId100"/>
    <p:sldId id="359" r:id="rId101"/>
    <p:sldId id="360" r:id="rId102"/>
    <p:sldId id="361" r:id="rId103"/>
    <p:sldId id="362" r:id="rId104"/>
    <p:sldId id="363" r:id="rId105"/>
    <p:sldId id="364" r:id="rId106"/>
    <p:sldId id="365" r:id="rId107"/>
    <p:sldId id="366" r:id="rId108"/>
    <p:sldId id="367" r:id="rId109"/>
    <p:sldId id="368" r:id="rId110"/>
    <p:sldId id="369" r:id="rId111"/>
    <p:sldId id="370" r:id="rId112"/>
    <p:sldId id="371" r:id="rId113"/>
    <p:sldId id="372" r:id="rId114"/>
    <p:sldId id="373" r:id="rId115"/>
    <p:sldId id="374" r:id="rId116"/>
    <p:sldId id="375" r:id="rId117"/>
    <p:sldId id="376" r:id="rId118"/>
    <p:sldId id="377" r:id="rId119"/>
    <p:sldId id="378" r:id="rId120"/>
    <p:sldId id="379" r:id="rId121"/>
    <p:sldId id="380" r:id="rId122"/>
    <p:sldId id="381" r:id="rId123"/>
    <p:sldId id="382" r:id="rId124"/>
    <p:sldId id="383" r:id="rId125"/>
    <p:sldId id="384" r:id="rId126"/>
    <p:sldId id="385" r:id="rId127"/>
    <p:sldId id="386" r:id="rId128"/>
    <p:sldId id="387" r:id="rId129"/>
    <p:sldId id="388" r:id="rId130"/>
    <p:sldId id="389" r:id="rId131"/>
    <p:sldId id="390" r:id="rId132"/>
    <p:sldId id="391" r:id="rId133"/>
    <p:sldId id="392" r:id="rId134"/>
    <p:sldId id="393" r:id="rId135"/>
    <p:sldId id="394" r:id="rId136"/>
  </p:sldIdLst>
  <p:sldSz cx="9906000" cy="6858000" type="A4"/>
  <p:notesSz cx="7010400" cy="92964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FF"/>
    <a:srgbClr val="66FF66"/>
    <a:srgbClr val="0000CC"/>
    <a:srgbClr val="0000FF"/>
    <a:srgbClr val="FFFF66"/>
    <a:srgbClr val="000099"/>
    <a:srgbClr val="00FF00"/>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4129" autoAdjust="0"/>
    <p:restoredTop sz="88929" autoAdjust="0"/>
  </p:normalViewPr>
  <p:slideViewPr>
    <p:cSldViewPr>
      <p:cViewPr>
        <p:scale>
          <a:sx n="55" d="100"/>
          <a:sy n="55" d="100"/>
        </p:scale>
        <p:origin x="-2298" y="-996"/>
      </p:cViewPr>
      <p:guideLst>
        <p:guide orient="horz" pos="2160"/>
        <p:guide pos="3118"/>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56" d="100"/>
          <a:sy n="56" d="100"/>
        </p:scale>
        <p:origin x="-1830" y="-96"/>
      </p:cViewPr>
      <p:guideLst>
        <p:guide orient="horz" pos="2928"/>
        <p:guide pos="2207"/>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0" Type="http://schemas.openxmlformats.org/officeDocument/2006/relationships/tableStyles" Target="tableStyles.xml"/><Relationship Id="rId14" Type="http://schemas.openxmlformats.org/officeDocument/2006/relationships/slide" Target="slides/slide11.xml"/><Relationship Id="rId139" Type="http://schemas.openxmlformats.org/officeDocument/2006/relationships/viewProps" Target="viewProps.xml"/><Relationship Id="rId138" Type="http://schemas.openxmlformats.org/officeDocument/2006/relationships/presProps" Target="presProps.xml"/><Relationship Id="rId137" Type="http://schemas.openxmlformats.org/officeDocument/2006/relationships/handoutMaster" Target="handoutMasters/handoutMaster1.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a:latin typeface="宋体" panose="02010600030101010101" pitchFamily="2" charset="-122"/>
              </a:defRPr>
            </a:lvl1pPr>
          </a:lstStyle>
          <a:p>
            <a:endParaRPr lang="zh-CN" altLang="en-US"/>
          </a:p>
        </p:txBody>
      </p:sp>
      <p:sp>
        <p:nvSpPr>
          <p:cNvPr id="25603"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latin typeface="宋体" panose="02010600030101010101" pitchFamily="2" charset="-122"/>
              </a:defRPr>
            </a:lvl1pPr>
          </a:lstStyle>
          <a:p>
            <a:endParaRPr lang="en-US" altLang="zh-CN"/>
          </a:p>
        </p:txBody>
      </p:sp>
      <p:sp>
        <p:nvSpPr>
          <p:cNvPr id="25604"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latin typeface="宋体" panose="02010600030101010101" pitchFamily="2" charset="-122"/>
              </a:defRPr>
            </a:lvl1pPr>
          </a:lstStyle>
          <a:p>
            <a:endParaRPr lang="en-US" altLang="zh-CN"/>
          </a:p>
        </p:txBody>
      </p:sp>
      <p:sp>
        <p:nvSpPr>
          <p:cNvPr id="25605"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latin typeface="宋体" panose="02010600030101010101" pitchFamily="2" charset="-122"/>
              </a:defRPr>
            </a:lvl1pPr>
          </a:lstStyle>
          <a:p>
            <a:fld id="{E4C64EE1-592A-45A9-9E8D-8A110C604C90}" type="slidenum">
              <a:rPr lang="zh-CN" altLang="en-US"/>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a:latin typeface="宋体" panose="02010600030101010101" pitchFamily="2" charset="-122"/>
              </a:defRPr>
            </a:lvl1pPr>
          </a:lstStyle>
          <a:p>
            <a:endParaRPr lang="zh-CN" altLang="en-US"/>
          </a:p>
        </p:txBody>
      </p:sp>
      <p:sp>
        <p:nvSpPr>
          <p:cNvPr id="23555"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latin typeface="宋体" panose="02010600030101010101" pitchFamily="2" charset="-122"/>
              </a:defRPr>
            </a:lvl1pPr>
          </a:lstStyle>
          <a:p>
            <a:endParaRPr lang="en-US" altLang="zh-CN"/>
          </a:p>
        </p:txBody>
      </p:sp>
      <p:sp>
        <p:nvSpPr>
          <p:cNvPr id="23556" name="Rectangle 4"/>
          <p:cNvSpPr>
            <a:spLocks noGrp="1" noRot="1" noChangeAspect="1" noChangeArrowheads="1" noTextEdit="1"/>
          </p:cNvSpPr>
          <p:nvPr>
            <p:ph type="sldImg" idx="2"/>
          </p:nvPr>
        </p:nvSpPr>
        <p:spPr bwMode="auto">
          <a:xfrm>
            <a:off x="987425" y="696913"/>
            <a:ext cx="5035550" cy="3486150"/>
          </a:xfrm>
          <a:prstGeom prst="rect">
            <a:avLst/>
          </a:prstGeom>
          <a:no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557"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smtClean="0"/>
              <a:t>单击此处编辑母版文本样式</a:t>
            </a:r>
            <a:endParaRPr lang="en-US" altLang="zh-CN" smtClean="0"/>
          </a:p>
          <a:p>
            <a:pPr lvl="1"/>
            <a:r>
              <a:rPr lang="en-US" altLang="zh-CN" smtClean="0"/>
              <a:t>5656</a:t>
            </a:r>
            <a:endParaRPr lang="en-US" altLang="zh-CN" smtClean="0"/>
          </a:p>
          <a:p>
            <a:pPr lvl="2"/>
            <a:r>
              <a:rPr lang="zh-CN" altLang="en-US" smtClean="0"/>
              <a:t>第三级</a:t>
            </a:r>
            <a:endParaRPr lang="en-US" altLang="zh-CN" smtClean="0"/>
          </a:p>
          <a:p>
            <a:pPr lvl="3"/>
            <a:r>
              <a:rPr lang="zh-CN" altLang="en-US" smtClean="0"/>
              <a:t>第四级</a:t>
            </a:r>
            <a:endParaRPr lang="en-US" altLang="zh-CN" smtClean="0"/>
          </a:p>
          <a:p>
            <a:pPr lvl="4"/>
            <a:r>
              <a:rPr lang="zh-CN" altLang="en-US" smtClean="0"/>
              <a:t>第五级</a:t>
            </a:r>
            <a:endParaRPr lang="en-US" altLang="zh-CN" smtClean="0"/>
          </a:p>
        </p:txBody>
      </p:sp>
      <p:sp>
        <p:nvSpPr>
          <p:cNvPr id="23558"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latin typeface="宋体" panose="02010600030101010101" pitchFamily="2" charset="-122"/>
              </a:defRPr>
            </a:lvl1pPr>
          </a:lstStyle>
          <a:p>
            <a:endParaRPr lang="en-US" altLang="zh-CN"/>
          </a:p>
        </p:txBody>
      </p:sp>
      <p:sp>
        <p:nvSpPr>
          <p:cNvPr id="23559"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latin typeface="宋体" panose="02010600030101010101" pitchFamily="2" charset="-122"/>
              </a:defRPr>
            </a:lvl1pPr>
          </a:lstStyle>
          <a:p>
            <a:fld id="{8DA2099C-E03D-4BEA-80BD-EC59252D8E32}"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0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9.xml"/></Relationships>
</file>

<file path=ppt/notesSlides/_rels/notesSlide10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1.xml"/></Relationships>
</file>

<file path=ppt/notesSlides/_rels/notesSlide10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2.xml"/></Relationships>
</file>

<file path=ppt/notesSlides/_rels/notesSlide10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3.xml"/></Relationships>
</file>

<file path=ppt/notesSlides/_rels/notesSlide10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4.xml"/></Relationships>
</file>

<file path=ppt/notesSlides/_rels/notesSlide10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5.xml"/></Relationships>
</file>

<file path=ppt/notesSlides/_rels/notesSlide10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6.xml"/></Relationships>
</file>

<file path=ppt/notesSlides/_rels/notesSlide10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7.xml"/></Relationships>
</file>

<file path=ppt/notesSlides/_rels/notesSlide10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8.xml"/></Relationships>
</file>

<file path=ppt/notesSlides/_rels/notesSlide10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1.xml"/></Relationships>
</file>

<file path=ppt/notesSlides/_rels/notesSlide1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2.xml"/></Relationships>
</file>

<file path=ppt/notesSlides/_rels/notesSlide1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5.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7.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9.xml"/></Relationships>
</file>

<file path=ppt/notesSlides/_rels/notesSlide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0.xml"/></Relationships>
</file>

<file path=ppt/notesSlides/_rels/notesSlide9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1.xml"/></Relationships>
</file>

<file path=ppt/notesSlides/_rels/notesSlide9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2.xml"/></Relationships>
</file>

<file path=ppt/notesSlides/_rels/notesSlide9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3.xml"/></Relationships>
</file>

<file path=ppt/notesSlides/_rels/notesSlide9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4.xml"/></Relationships>
</file>

<file path=ppt/notesSlides/_rels/notesSlide9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5.xml"/></Relationships>
</file>

<file path=ppt/notesSlides/_rels/notesSlide9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6.xml"/></Relationships>
</file>

<file path=ppt/notesSlides/_rels/notesSlide9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7.xml"/></Relationships>
</file>

<file path=ppt/notesSlides/_rels/notesSlide9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396C443-04BC-4639-B5F7-E14A7E3E0041}" type="slidenum">
              <a:rPr lang="zh-CN" altLang="en-US"/>
            </a:fld>
            <a:endParaRPr lang="en-US" altLang="zh-CN"/>
          </a:p>
        </p:txBody>
      </p:sp>
      <p:sp>
        <p:nvSpPr>
          <p:cNvPr id="24578" name="Rectangle 2"/>
          <p:cNvSpPr>
            <a:spLocks noGrp="1" noRot="1" noChangeAspect="1" noChangeArrowheads="1" noTextEdit="1"/>
          </p:cNvSpPr>
          <p:nvPr>
            <p:ph type="sldImg"/>
          </p:nvPr>
        </p:nvSpPr>
        <p:spPr/>
      </p:sp>
      <p:sp>
        <p:nvSpPr>
          <p:cNvPr id="2457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4CAF7FD-C945-4753-AA9D-9B87B52C7BBC}" type="slidenum">
              <a:rPr lang="en-US" altLang="zh-CN"/>
            </a:fld>
            <a:endParaRPr lang="en-US" altLang="zh-CN"/>
          </a:p>
        </p:txBody>
      </p:sp>
      <p:sp>
        <p:nvSpPr>
          <p:cNvPr id="321538" name="Rectangle 2"/>
          <p:cNvSpPr>
            <a:spLocks noGrp="1" noRot="1" noChangeAspect="1" noChangeArrowheads="1" noTextEdit="1"/>
          </p:cNvSpPr>
          <p:nvPr>
            <p:ph type="sldImg"/>
          </p:nvPr>
        </p:nvSpPr>
        <p:spPr/>
      </p:sp>
      <p:sp>
        <p:nvSpPr>
          <p:cNvPr id="3215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0E02C3C-FDCE-4514-B34B-EC3E049BBA4D}" type="slidenum">
              <a:rPr lang="en-US" altLang="zh-CN"/>
            </a:fld>
            <a:endParaRPr lang="en-US" altLang="zh-CN"/>
          </a:p>
        </p:txBody>
      </p:sp>
      <p:sp>
        <p:nvSpPr>
          <p:cNvPr id="274434" name="Rectangle 2"/>
          <p:cNvSpPr>
            <a:spLocks noGrp="1" noRot="1" noChangeAspect="1" noChangeArrowheads="1" noTextEdit="1"/>
          </p:cNvSpPr>
          <p:nvPr>
            <p:ph type="sldImg"/>
          </p:nvPr>
        </p:nvSpPr>
        <p:spPr/>
      </p:sp>
      <p:sp>
        <p:nvSpPr>
          <p:cNvPr id="2744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BD700DA-426B-4B1B-99AA-F0433054AEAD}" type="slidenum">
              <a:rPr lang="en-US" altLang="zh-CN"/>
            </a:fld>
            <a:endParaRPr lang="en-US" altLang="zh-CN"/>
          </a:p>
        </p:txBody>
      </p:sp>
      <p:sp>
        <p:nvSpPr>
          <p:cNvPr id="275458" name="Rectangle 2"/>
          <p:cNvSpPr>
            <a:spLocks noGrp="1" noRot="1" noChangeAspect="1" noChangeArrowheads="1" noTextEdit="1"/>
          </p:cNvSpPr>
          <p:nvPr>
            <p:ph type="sldImg"/>
          </p:nvPr>
        </p:nvSpPr>
        <p:spPr/>
      </p:sp>
      <p:sp>
        <p:nvSpPr>
          <p:cNvPr id="2754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EF36DE0-9DF4-47A6-A4AF-DC7C11C7FE1E}" type="slidenum">
              <a:rPr lang="en-US" altLang="zh-CN"/>
            </a:fld>
            <a:endParaRPr lang="en-US" altLang="zh-CN"/>
          </a:p>
        </p:txBody>
      </p:sp>
      <p:sp>
        <p:nvSpPr>
          <p:cNvPr id="276482" name="Rectangle 2"/>
          <p:cNvSpPr>
            <a:spLocks noGrp="1" noRot="1" noChangeAspect="1" noChangeArrowheads="1" noTextEdit="1"/>
          </p:cNvSpPr>
          <p:nvPr>
            <p:ph type="sldImg"/>
          </p:nvPr>
        </p:nvSpPr>
        <p:spPr/>
      </p:sp>
      <p:sp>
        <p:nvSpPr>
          <p:cNvPr id="2764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EF36DE0-9DF4-47A6-A4AF-DC7C11C7FE1E}" type="slidenum">
              <a:rPr lang="en-US" altLang="zh-CN"/>
            </a:fld>
            <a:endParaRPr lang="en-US" altLang="zh-CN"/>
          </a:p>
        </p:txBody>
      </p:sp>
      <p:sp>
        <p:nvSpPr>
          <p:cNvPr id="276482" name="Rectangle 2"/>
          <p:cNvSpPr>
            <a:spLocks noGrp="1" noRot="1" noChangeAspect="1" noChangeArrowheads="1" noTextEdit="1"/>
          </p:cNvSpPr>
          <p:nvPr>
            <p:ph type="sldImg"/>
          </p:nvPr>
        </p:nvSpPr>
        <p:spPr/>
      </p:sp>
      <p:sp>
        <p:nvSpPr>
          <p:cNvPr id="2764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B666421-0D73-4A8C-BEE9-A8797E6C0678}" type="slidenum">
              <a:rPr lang="en-US" altLang="zh-CN"/>
            </a:fld>
            <a:endParaRPr lang="en-US" altLang="zh-CN"/>
          </a:p>
        </p:txBody>
      </p:sp>
      <p:sp>
        <p:nvSpPr>
          <p:cNvPr id="277506" name="Rectangle 2"/>
          <p:cNvSpPr>
            <a:spLocks noGrp="1" noRot="1" noChangeAspect="1" noChangeArrowheads="1" noTextEdit="1"/>
          </p:cNvSpPr>
          <p:nvPr>
            <p:ph type="sldImg"/>
          </p:nvPr>
        </p:nvSpPr>
        <p:spPr/>
      </p:sp>
      <p:sp>
        <p:nvSpPr>
          <p:cNvPr id="2775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3F94E99-34AB-4C80-9623-A96548A40A3F}" type="slidenum">
              <a:rPr lang="en-US" altLang="zh-CN"/>
            </a:fld>
            <a:endParaRPr lang="en-US" altLang="zh-CN"/>
          </a:p>
        </p:txBody>
      </p:sp>
      <p:sp>
        <p:nvSpPr>
          <p:cNvPr id="278530" name="Rectangle 2"/>
          <p:cNvSpPr>
            <a:spLocks noGrp="1" noRot="1" noChangeAspect="1" noChangeArrowheads="1" noTextEdit="1"/>
          </p:cNvSpPr>
          <p:nvPr>
            <p:ph type="sldImg"/>
          </p:nvPr>
        </p:nvSpPr>
        <p:spPr/>
      </p:sp>
      <p:sp>
        <p:nvSpPr>
          <p:cNvPr id="2785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B457D03-52E6-4C4A-B89F-9D5100BCF774}" type="slidenum">
              <a:rPr lang="en-US" altLang="zh-CN"/>
            </a:fld>
            <a:endParaRPr lang="en-US" altLang="zh-CN"/>
          </a:p>
        </p:txBody>
      </p:sp>
      <p:sp>
        <p:nvSpPr>
          <p:cNvPr id="279554" name="Rectangle 2"/>
          <p:cNvSpPr>
            <a:spLocks noGrp="1" noRot="1" noChangeAspect="1" noChangeArrowheads="1" noTextEdit="1"/>
          </p:cNvSpPr>
          <p:nvPr>
            <p:ph type="sldImg"/>
          </p:nvPr>
        </p:nvSpPr>
        <p:spPr/>
      </p:sp>
      <p:sp>
        <p:nvSpPr>
          <p:cNvPr id="2795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46B88E6-21DA-4F1D-BFD3-7D81601353C0}" type="slidenum">
              <a:rPr lang="en-US" altLang="zh-CN"/>
            </a:fld>
            <a:endParaRPr lang="en-US" altLang="zh-CN"/>
          </a:p>
        </p:txBody>
      </p:sp>
      <p:sp>
        <p:nvSpPr>
          <p:cNvPr id="280578" name="Rectangle 2"/>
          <p:cNvSpPr>
            <a:spLocks noGrp="1" noRot="1" noChangeAspect="1" noChangeArrowheads="1" noTextEdit="1"/>
          </p:cNvSpPr>
          <p:nvPr>
            <p:ph type="sldImg"/>
          </p:nvPr>
        </p:nvSpPr>
        <p:spPr/>
      </p:sp>
      <p:sp>
        <p:nvSpPr>
          <p:cNvPr id="2805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32EA4F2-8EDD-42AD-A666-FFEAD9D48571}" type="slidenum">
              <a:rPr lang="en-US" altLang="zh-CN"/>
            </a:fld>
            <a:endParaRPr lang="en-US" altLang="zh-CN"/>
          </a:p>
        </p:txBody>
      </p:sp>
      <p:sp>
        <p:nvSpPr>
          <p:cNvPr id="281602" name="Rectangle 2"/>
          <p:cNvSpPr>
            <a:spLocks noGrp="1" noRot="1" noChangeAspect="1" noChangeArrowheads="1" noTextEdit="1"/>
          </p:cNvSpPr>
          <p:nvPr>
            <p:ph type="sldImg"/>
          </p:nvPr>
        </p:nvSpPr>
        <p:spPr/>
      </p:sp>
      <p:sp>
        <p:nvSpPr>
          <p:cNvPr id="2816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081363C-D0A0-43F3-8EC0-00D60E98E321}" type="slidenum">
              <a:rPr lang="en-US" altLang="zh-CN"/>
            </a:fld>
            <a:endParaRPr lang="en-US" altLang="zh-CN"/>
          </a:p>
        </p:txBody>
      </p:sp>
      <p:sp>
        <p:nvSpPr>
          <p:cNvPr id="284674" name="Rectangle 2"/>
          <p:cNvSpPr>
            <a:spLocks noGrp="1" noRot="1" noChangeAspect="1" noChangeArrowheads="1" noTextEdit="1"/>
          </p:cNvSpPr>
          <p:nvPr>
            <p:ph type="sldImg"/>
          </p:nvPr>
        </p:nvSpPr>
        <p:spPr/>
      </p:sp>
      <p:sp>
        <p:nvSpPr>
          <p:cNvPr id="2846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98DC91F-70ED-458E-BAB9-C671610F7BC9}" type="slidenum">
              <a:rPr lang="en-US" altLang="zh-CN"/>
            </a:fld>
            <a:endParaRPr lang="en-US" altLang="zh-CN"/>
          </a:p>
        </p:txBody>
      </p:sp>
      <p:sp>
        <p:nvSpPr>
          <p:cNvPr id="323586" name="Rectangle 2"/>
          <p:cNvSpPr>
            <a:spLocks noGrp="1" noRot="1" noChangeAspect="1" noChangeArrowheads="1" noTextEdit="1"/>
          </p:cNvSpPr>
          <p:nvPr>
            <p:ph type="sldImg"/>
          </p:nvPr>
        </p:nvSpPr>
        <p:spPr/>
      </p:sp>
      <p:sp>
        <p:nvSpPr>
          <p:cNvPr id="3235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732ADEF-7B4E-4B9D-881E-B560CE86F079}" type="slidenum">
              <a:rPr lang="en-US" altLang="zh-CN"/>
            </a:fld>
            <a:endParaRPr lang="en-US" altLang="zh-CN"/>
          </a:p>
        </p:txBody>
      </p:sp>
      <p:sp>
        <p:nvSpPr>
          <p:cNvPr id="285698" name="Rectangle 2"/>
          <p:cNvSpPr>
            <a:spLocks noGrp="1" noRot="1" noChangeAspect="1" noChangeArrowheads="1" noTextEdit="1"/>
          </p:cNvSpPr>
          <p:nvPr>
            <p:ph type="sldImg"/>
          </p:nvPr>
        </p:nvSpPr>
        <p:spPr/>
      </p:sp>
      <p:sp>
        <p:nvSpPr>
          <p:cNvPr id="2856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6D73A74-1722-44BA-B1B2-5500129478FD}" type="slidenum">
              <a:rPr lang="en-US" altLang="zh-CN"/>
            </a:fld>
            <a:endParaRPr lang="en-US" altLang="zh-CN"/>
          </a:p>
        </p:txBody>
      </p:sp>
      <p:sp>
        <p:nvSpPr>
          <p:cNvPr id="290818" name="Rectangle 2"/>
          <p:cNvSpPr>
            <a:spLocks noGrp="1" noRot="1" noChangeAspect="1" noChangeArrowheads="1" noTextEdit="1"/>
          </p:cNvSpPr>
          <p:nvPr>
            <p:ph type="sldImg"/>
          </p:nvPr>
        </p:nvSpPr>
        <p:spPr/>
      </p:sp>
      <p:sp>
        <p:nvSpPr>
          <p:cNvPr id="2908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702F77B-D340-416C-8228-E55FDA73257F}" type="slidenum">
              <a:rPr lang="en-US" altLang="zh-CN"/>
            </a:fld>
            <a:endParaRPr lang="en-US" altLang="zh-CN"/>
          </a:p>
        </p:txBody>
      </p:sp>
      <p:sp>
        <p:nvSpPr>
          <p:cNvPr id="291842" name="Rectangle 2"/>
          <p:cNvSpPr>
            <a:spLocks noGrp="1" noRot="1" noChangeAspect="1" noChangeArrowheads="1" noTextEdit="1"/>
          </p:cNvSpPr>
          <p:nvPr>
            <p:ph type="sldImg"/>
          </p:nvPr>
        </p:nvSpPr>
        <p:spPr/>
      </p:sp>
      <p:sp>
        <p:nvSpPr>
          <p:cNvPr id="2918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E2A80B3-C0A5-413B-893E-AEC8AE2A60F3}" type="slidenum">
              <a:rPr lang="en-US" altLang="zh-CN"/>
            </a:fld>
            <a:endParaRPr lang="en-US" altLang="zh-CN"/>
          </a:p>
        </p:txBody>
      </p:sp>
      <p:sp>
        <p:nvSpPr>
          <p:cNvPr id="327682" name="Rectangle 2"/>
          <p:cNvSpPr>
            <a:spLocks noGrp="1" noRot="1" noChangeAspect="1" noChangeArrowheads="1" noTextEdit="1"/>
          </p:cNvSpPr>
          <p:nvPr>
            <p:ph type="sldImg"/>
          </p:nvPr>
        </p:nvSpPr>
        <p:spPr/>
      </p:sp>
      <p:sp>
        <p:nvSpPr>
          <p:cNvPr id="3276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01E3C24-B2DE-474F-9D4E-5031B58F49A3}" type="slidenum">
              <a:rPr lang="en-US" altLang="zh-CN"/>
            </a:fld>
            <a:endParaRPr lang="en-US" altLang="zh-CN"/>
          </a:p>
        </p:txBody>
      </p:sp>
      <p:sp>
        <p:nvSpPr>
          <p:cNvPr id="329730" name="Rectangle 2"/>
          <p:cNvSpPr>
            <a:spLocks noGrp="1" noRot="1" noChangeAspect="1" noChangeArrowheads="1" noTextEdit="1"/>
          </p:cNvSpPr>
          <p:nvPr>
            <p:ph type="sldImg"/>
          </p:nvPr>
        </p:nvSpPr>
        <p:spPr/>
      </p:sp>
      <p:sp>
        <p:nvSpPr>
          <p:cNvPr id="3297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03F02B4-BF08-4FFA-9A60-301F9E595FC1}" type="slidenum">
              <a:rPr lang="en-US" altLang="zh-CN"/>
            </a:fld>
            <a:endParaRPr lang="en-US" altLang="zh-CN"/>
          </a:p>
        </p:txBody>
      </p:sp>
      <p:sp>
        <p:nvSpPr>
          <p:cNvPr id="331778" name="Rectangle 2"/>
          <p:cNvSpPr>
            <a:spLocks noGrp="1" noRot="1" noChangeAspect="1" noChangeArrowheads="1" noTextEdit="1"/>
          </p:cNvSpPr>
          <p:nvPr>
            <p:ph type="sldImg"/>
          </p:nvPr>
        </p:nvSpPr>
        <p:spPr/>
      </p:sp>
      <p:sp>
        <p:nvSpPr>
          <p:cNvPr id="3317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03F02B4-BF08-4FFA-9A60-301F9E595FC1}" type="slidenum">
              <a:rPr lang="en-US" altLang="zh-CN"/>
            </a:fld>
            <a:endParaRPr lang="en-US" altLang="zh-CN"/>
          </a:p>
        </p:txBody>
      </p:sp>
      <p:sp>
        <p:nvSpPr>
          <p:cNvPr id="331778" name="Rectangle 2"/>
          <p:cNvSpPr>
            <a:spLocks noGrp="1" noRot="1" noChangeAspect="1" noChangeArrowheads="1" noTextEdit="1"/>
          </p:cNvSpPr>
          <p:nvPr>
            <p:ph type="sldImg"/>
          </p:nvPr>
        </p:nvSpPr>
        <p:spPr/>
      </p:sp>
      <p:sp>
        <p:nvSpPr>
          <p:cNvPr id="3317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B0153AC-7D3C-4E63-ABF1-831CDADCC2CA}" type="slidenum">
              <a:rPr lang="en-US" altLang="zh-CN"/>
            </a:fld>
            <a:endParaRPr lang="en-US" altLang="zh-CN"/>
          </a:p>
        </p:txBody>
      </p:sp>
      <p:sp>
        <p:nvSpPr>
          <p:cNvPr id="333826" name="Rectangle 2"/>
          <p:cNvSpPr>
            <a:spLocks noGrp="1" noRot="1" noChangeAspect="1" noChangeArrowheads="1" noTextEdit="1"/>
          </p:cNvSpPr>
          <p:nvPr>
            <p:ph type="sldImg"/>
          </p:nvPr>
        </p:nvSpPr>
        <p:spPr/>
      </p:sp>
      <p:sp>
        <p:nvSpPr>
          <p:cNvPr id="3338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1851235-BE85-4B90-B8D9-72D2F36701A4}" type="slidenum">
              <a:rPr lang="en-US" altLang="zh-CN"/>
            </a:fld>
            <a:endParaRPr lang="en-US" altLang="zh-CN"/>
          </a:p>
        </p:txBody>
      </p:sp>
      <p:sp>
        <p:nvSpPr>
          <p:cNvPr id="345090" name="Rectangle 2"/>
          <p:cNvSpPr>
            <a:spLocks noGrp="1" noRot="1" noChangeAspect="1" noChangeArrowheads="1" noTextEdit="1"/>
          </p:cNvSpPr>
          <p:nvPr>
            <p:ph type="sldImg"/>
          </p:nvPr>
        </p:nvSpPr>
        <p:spPr/>
      </p:sp>
      <p:sp>
        <p:nvSpPr>
          <p:cNvPr id="3450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648F961-5313-4AFB-B385-855AF8B683DC}" type="slidenum">
              <a:rPr lang="en-US" altLang="zh-CN"/>
            </a:fld>
            <a:endParaRPr lang="en-US" altLang="zh-CN"/>
          </a:p>
        </p:txBody>
      </p:sp>
      <p:sp>
        <p:nvSpPr>
          <p:cNvPr id="346114" name="Rectangle 2"/>
          <p:cNvSpPr>
            <a:spLocks noGrp="1" noRot="1" noChangeAspect="1" noChangeArrowheads="1" noTextEdit="1"/>
          </p:cNvSpPr>
          <p:nvPr>
            <p:ph type="sldImg"/>
          </p:nvPr>
        </p:nvSpPr>
        <p:spPr/>
      </p:sp>
      <p:sp>
        <p:nvSpPr>
          <p:cNvPr id="3461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0D77C8D-EFA3-4FC1-901C-C373B1E4C9E5}" type="slidenum">
              <a:rPr lang="en-US" altLang="zh-CN"/>
            </a:fld>
            <a:endParaRPr lang="en-US" altLang="zh-CN"/>
          </a:p>
        </p:txBody>
      </p:sp>
      <p:sp>
        <p:nvSpPr>
          <p:cNvPr id="339970" name="Rectangle 2"/>
          <p:cNvSpPr>
            <a:spLocks noGrp="1" noRot="1" noChangeAspect="1" noChangeArrowheads="1" noTextEdit="1"/>
          </p:cNvSpPr>
          <p:nvPr>
            <p:ph type="sldImg"/>
          </p:nvPr>
        </p:nvSpPr>
        <p:spPr/>
      </p:sp>
      <p:sp>
        <p:nvSpPr>
          <p:cNvPr id="3399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396C443-04BC-4639-B5F7-E14A7E3E0041}" type="slidenum">
              <a:rPr lang="zh-CN" altLang="en-US"/>
            </a:fld>
            <a:endParaRPr lang="en-US" altLang="zh-CN"/>
          </a:p>
        </p:txBody>
      </p:sp>
      <p:sp>
        <p:nvSpPr>
          <p:cNvPr id="24578" name="Rectangle 2"/>
          <p:cNvSpPr>
            <a:spLocks noGrp="1" noRot="1" noChangeAspect="1" noChangeArrowheads="1" noTextEdit="1"/>
          </p:cNvSpPr>
          <p:nvPr>
            <p:ph type="sldImg"/>
          </p:nvPr>
        </p:nvSpPr>
        <p:spPr/>
      </p:sp>
      <p:sp>
        <p:nvSpPr>
          <p:cNvPr id="2457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2C16872-0AE9-4F3F-AD21-1B5FC4BDA1AA}" type="slidenum">
              <a:rPr lang="en-US" altLang="zh-CN"/>
            </a:fld>
            <a:endParaRPr lang="en-US" altLang="zh-CN"/>
          </a:p>
        </p:txBody>
      </p:sp>
      <p:sp>
        <p:nvSpPr>
          <p:cNvPr id="342018" name="Rectangle 2"/>
          <p:cNvSpPr>
            <a:spLocks noGrp="1" noRot="1" noChangeAspect="1" noChangeArrowheads="1" noTextEdit="1"/>
          </p:cNvSpPr>
          <p:nvPr>
            <p:ph type="sldImg"/>
          </p:nvPr>
        </p:nvSpPr>
        <p:spPr/>
      </p:sp>
      <p:sp>
        <p:nvSpPr>
          <p:cNvPr id="3420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C1D802A-9949-43DE-A3F8-40C41E9B677D}" type="slidenum">
              <a:rPr lang="en-US" altLang="zh-CN"/>
            </a:fld>
            <a:endParaRPr lang="en-US" altLang="zh-CN"/>
          </a:p>
        </p:txBody>
      </p:sp>
      <p:sp>
        <p:nvSpPr>
          <p:cNvPr id="350210" name="Rectangle 2"/>
          <p:cNvSpPr>
            <a:spLocks noGrp="1" noRot="1" noChangeAspect="1" noChangeArrowheads="1" noTextEdit="1"/>
          </p:cNvSpPr>
          <p:nvPr>
            <p:ph type="sldImg"/>
          </p:nvPr>
        </p:nvSpPr>
        <p:spPr/>
      </p:sp>
      <p:sp>
        <p:nvSpPr>
          <p:cNvPr id="3502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FC5ADF6-5157-479A-913E-0CAFC747B65A}" type="slidenum">
              <a:rPr lang="en-US" altLang="zh-CN"/>
            </a:fld>
            <a:endParaRPr lang="en-US" altLang="zh-CN"/>
          </a:p>
        </p:txBody>
      </p:sp>
      <p:sp>
        <p:nvSpPr>
          <p:cNvPr id="351234" name="Rectangle 2"/>
          <p:cNvSpPr>
            <a:spLocks noGrp="1" noRot="1" noChangeAspect="1" noChangeArrowheads="1" noTextEdit="1"/>
          </p:cNvSpPr>
          <p:nvPr>
            <p:ph type="sldImg"/>
          </p:nvPr>
        </p:nvSpPr>
        <p:spPr/>
      </p:sp>
      <p:sp>
        <p:nvSpPr>
          <p:cNvPr id="3512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CBCB99F-07E3-4992-9D17-385D5D716B0D}" type="slidenum">
              <a:rPr lang="en-US" altLang="zh-CN"/>
            </a:fld>
            <a:endParaRPr lang="en-US" altLang="zh-CN"/>
          </a:p>
        </p:txBody>
      </p:sp>
      <p:sp>
        <p:nvSpPr>
          <p:cNvPr id="352258" name="Rectangle 2"/>
          <p:cNvSpPr>
            <a:spLocks noGrp="1" noRot="1" noChangeAspect="1" noChangeArrowheads="1" noTextEdit="1"/>
          </p:cNvSpPr>
          <p:nvPr>
            <p:ph type="sldImg"/>
          </p:nvPr>
        </p:nvSpPr>
        <p:spPr/>
      </p:sp>
      <p:sp>
        <p:nvSpPr>
          <p:cNvPr id="3522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7BE0ED5-0D77-46BF-8F16-43D6C728B48A}" type="slidenum">
              <a:rPr lang="en-US" altLang="zh-CN"/>
            </a:fld>
            <a:endParaRPr lang="en-US" altLang="zh-CN"/>
          </a:p>
        </p:txBody>
      </p:sp>
      <p:sp>
        <p:nvSpPr>
          <p:cNvPr id="354306" name="Rectangle 2"/>
          <p:cNvSpPr>
            <a:spLocks noGrp="1" noRot="1" noChangeAspect="1" noChangeArrowheads="1" noTextEdit="1"/>
          </p:cNvSpPr>
          <p:nvPr>
            <p:ph type="sldImg"/>
          </p:nvPr>
        </p:nvSpPr>
        <p:spPr/>
      </p:sp>
      <p:sp>
        <p:nvSpPr>
          <p:cNvPr id="3543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4C5DD5A-299F-4462-8D7C-6EE537579D72}" type="slidenum">
              <a:rPr lang="en-US" altLang="zh-CN"/>
            </a:fld>
            <a:endParaRPr lang="en-US" altLang="zh-CN"/>
          </a:p>
        </p:txBody>
      </p:sp>
      <p:sp>
        <p:nvSpPr>
          <p:cNvPr id="187394" name="Rectangle 2"/>
          <p:cNvSpPr>
            <a:spLocks noGrp="1" noRot="1" noChangeAspect="1" noChangeArrowheads="1" noTextEdit="1"/>
          </p:cNvSpPr>
          <p:nvPr>
            <p:ph type="sldImg"/>
          </p:nvPr>
        </p:nvSpPr>
        <p:spPr/>
      </p:sp>
      <p:sp>
        <p:nvSpPr>
          <p:cNvPr id="1873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4C5DD5A-299F-4462-8D7C-6EE537579D72}" type="slidenum">
              <a:rPr lang="en-US" altLang="zh-CN"/>
            </a:fld>
            <a:endParaRPr lang="en-US" altLang="zh-CN"/>
          </a:p>
        </p:txBody>
      </p:sp>
      <p:sp>
        <p:nvSpPr>
          <p:cNvPr id="187394" name="Rectangle 2"/>
          <p:cNvSpPr>
            <a:spLocks noGrp="1" noRot="1" noChangeAspect="1" noChangeArrowheads="1" noTextEdit="1"/>
          </p:cNvSpPr>
          <p:nvPr>
            <p:ph type="sldImg"/>
          </p:nvPr>
        </p:nvSpPr>
        <p:spPr/>
      </p:sp>
      <p:sp>
        <p:nvSpPr>
          <p:cNvPr id="1873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4C5DD5A-299F-4462-8D7C-6EE537579D72}" type="slidenum">
              <a:rPr lang="en-US" altLang="zh-CN"/>
            </a:fld>
            <a:endParaRPr lang="en-US" altLang="zh-CN"/>
          </a:p>
        </p:txBody>
      </p:sp>
      <p:sp>
        <p:nvSpPr>
          <p:cNvPr id="187394" name="Rectangle 2"/>
          <p:cNvSpPr>
            <a:spLocks noGrp="1" noRot="1" noChangeAspect="1" noChangeArrowheads="1" noTextEdit="1"/>
          </p:cNvSpPr>
          <p:nvPr>
            <p:ph type="sldImg"/>
          </p:nvPr>
        </p:nvSpPr>
        <p:spPr/>
      </p:sp>
      <p:sp>
        <p:nvSpPr>
          <p:cNvPr id="187395"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D47FF53-B6BC-4FB0-B8C0-889A8A60AD40}" type="slidenum">
              <a:rPr lang="en-US" altLang="zh-CN"/>
            </a:fld>
            <a:endParaRPr lang="en-US" altLang="zh-CN"/>
          </a:p>
        </p:txBody>
      </p:sp>
      <p:sp>
        <p:nvSpPr>
          <p:cNvPr id="189442" name="Rectangle 2"/>
          <p:cNvSpPr>
            <a:spLocks noGrp="1" noRot="1" noChangeAspect="1" noChangeArrowheads="1" noTextEdit="1"/>
          </p:cNvSpPr>
          <p:nvPr>
            <p:ph type="sldImg"/>
          </p:nvPr>
        </p:nvSpPr>
        <p:spPr/>
      </p:sp>
      <p:sp>
        <p:nvSpPr>
          <p:cNvPr id="1894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D6764D3-A62A-4B8A-9354-DC552765430B}" type="slidenum">
              <a:rPr lang="en-US" altLang="zh-CN"/>
            </a:fld>
            <a:endParaRPr lang="en-US" altLang="zh-CN"/>
          </a:p>
        </p:txBody>
      </p:sp>
      <p:sp>
        <p:nvSpPr>
          <p:cNvPr id="190466" name="Rectangle 2"/>
          <p:cNvSpPr>
            <a:spLocks noGrp="1" noRot="1" noChangeAspect="1" noChangeArrowheads="1" noTextEdit="1"/>
          </p:cNvSpPr>
          <p:nvPr>
            <p:ph type="sldImg"/>
          </p:nvPr>
        </p:nvSpPr>
        <p:spPr/>
      </p:sp>
      <p:sp>
        <p:nvSpPr>
          <p:cNvPr id="1904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1F4740B-8717-423A-A154-2F468A31106C}" type="slidenum">
              <a:rPr lang="en-US" altLang="zh-CN"/>
            </a:fld>
            <a:endParaRPr lang="en-US" altLang="zh-CN"/>
          </a:p>
        </p:txBody>
      </p:sp>
      <p:sp>
        <p:nvSpPr>
          <p:cNvPr id="186370" name="Rectangle 2"/>
          <p:cNvSpPr>
            <a:spLocks noGrp="1" noRot="1" noChangeAspect="1" noChangeArrowheads="1" noTextEdit="1"/>
          </p:cNvSpPr>
          <p:nvPr>
            <p:ph type="sldImg"/>
          </p:nvPr>
        </p:nvSpPr>
        <p:spPr/>
      </p:sp>
      <p:sp>
        <p:nvSpPr>
          <p:cNvPr id="1863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6677FC5-2808-4AB1-B8E5-92ACB335AB22}" type="slidenum">
              <a:rPr lang="en-US" altLang="zh-CN"/>
            </a:fld>
            <a:endParaRPr lang="en-US" altLang="zh-CN"/>
          </a:p>
        </p:txBody>
      </p:sp>
      <p:sp>
        <p:nvSpPr>
          <p:cNvPr id="191490" name="Rectangle 2"/>
          <p:cNvSpPr>
            <a:spLocks noGrp="1" noRot="1" noChangeAspect="1" noChangeArrowheads="1" noTextEdit="1"/>
          </p:cNvSpPr>
          <p:nvPr>
            <p:ph type="sldImg"/>
          </p:nvPr>
        </p:nvSpPr>
        <p:spPr/>
      </p:sp>
      <p:sp>
        <p:nvSpPr>
          <p:cNvPr id="1914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C336F7C-A9A7-4153-AED7-75B3E6122C85}" type="slidenum">
              <a:rPr lang="en-US" altLang="zh-CN"/>
            </a:fld>
            <a:endParaRPr lang="en-US" altLang="zh-CN"/>
          </a:p>
        </p:txBody>
      </p:sp>
      <p:sp>
        <p:nvSpPr>
          <p:cNvPr id="192514" name="Rectangle 2"/>
          <p:cNvSpPr>
            <a:spLocks noGrp="1" noRot="1" noChangeAspect="1" noChangeArrowheads="1" noTextEdit="1"/>
          </p:cNvSpPr>
          <p:nvPr>
            <p:ph type="sldImg"/>
          </p:nvPr>
        </p:nvSpPr>
        <p:spPr/>
      </p:sp>
      <p:sp>
        <p:nvSpPr>
          <p:cNvPr id="1925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936975F-86C1-4116-A293-C394825A6893}" type="slidenum">
              <a:rPr lang="en-US" altLang="zh-CN"/>
            </a:fld>
            <a:endParaRPr lang="en-US" altLang="zh-CN"/>
          </a:p>
        </p:txBody>
      </p:sp>
      <p:sp>
        <p:nvSpPr>
          <p:cNvPr id="194562" name="Rectangle 2"/>
          <p:cNvSpPr>
            <a:spLocks noGrp="1" noRot="1" noChangeAspect="1" noChangeArrowheads="1" noTextEdit="1"/>
          </p:cNvSpPr>
          <p:nvPr>
            <p:ph type="sldImg"/>
          </p:nvPr>
        </p:nvSpPr>
        <p:spPr/>
      </p:sp>
      <p:sp>
        <p:nvSpPr>
          <p:cNvPr id="1945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2885278-4DED-493A-B33A-67310273D1EE}" type="slidenum">
              <a:rPr lang="en-US" altLang="zh-CN"/>
            </a:fld>
            <a:endParaRPr lang="en-US" altLang="zh-CN"/>
          </a:p>
        </p:txBody>
      </p:sp>
      <p:sp>
        <p:nvSpPr>
          <p:cNvPr id="195586" name="Rectangle 2"/>
          <p:cNvSpPr>
            <a:spLocks noGrp="1" noRot="1" noChangeAspect="1" noChangeArrowheads="1" noTextEdit="1"/>
          </p:cNvSpPr>
          <p:nvPr>
            <p:ph type="sldImg"/>
          </p:nvPr>
        </p:nvSpPr>
        <p:spPr/>
      </p:sp>
      <p:sp>
        <p:nvSpPr>
          <p:cNvPr id="1955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08D5A29-2F5D-41A7-AF3A-75D7D8FE468F}" type="slidenum">
              <a:rPr lang="en-US" altLang="zh-CN"/>
            </a:fld>
            <a:endParaRPr lang="en-US" altLang="zh-CN"/>
          </a:p>
        </p:txBody>
      </p:sp>
      <p:sp>
        <p:nvSpPr>
          <p:cNvPr id="196610" name="Rectangle 2"/>
          <p:cNvSpPr>
            <a:spLocks noGrp="1" noRot="1" noChangeAspect="1" noChangeArrowheads="1" noTextEdit="1"/>
          </p:cNvSpPr>
          <p:nvPr>
            <p:ph type="sldImg"/>
          </p:nvPr>
        </p:nvSpPr>
        <p:spPr/>
      </p:sp>
      <p:sp>
        <p:nvSpPr>
          <p:cNvPr id="1966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E092731-3ABC-4926-BA92-1BAEB626A87B}" type="slidenum">
              <a:rPr lang="en-US" altLang="zh-CN"/>
            </a:fld>
            <a:endParaRPr lang="en-US" altLang="zh-CN"/>
          </a:p>
        </p:txBody>
      </p:sp>
      <p:sp>
        <p:nvSpPr>
          <p:cNvPr id="197634" name="Rectangle 2"/>
          <p:cNvSpPr>
            <a:spLocks noGrp="1" noRot="1" noChangeAspect="1" noChangeArrowheads="1" noTextEdit="1"/>
          </p:cNvSpPr>
          <p:nvPr>
            <p:ph type="sldImg"/>
          </p:nvPr>
        </p:nvSpPr>
        <p:spPr/>
      </p:sp>
      <p:sp>
        <p:nvSpPr>
          <p:cNvPr id="197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B2025CE-B141-4D8D-BF96-772BCABB2584}" type="slidenum">
              <a:rPr lang="en-US" altLang="zh-CN"/>
            </a:fld>
            <a:endParaRPr lang="en-US" altLang="zh-CN"/>
          </a:p>
        </p:txBody>
      </p:sp>
      <p:sp>
        <p:nvSpPr>
          <p:cNvPr id="198658" name="Rectangle 2"/>
          <p:cNvSpPr>
            <a:spLocks noGrp="1" noRot="1" noChangeAspect="1" noChangeArrowheads="1" noTextEdit="1"/>
          </p:cNvSpPr>
          <p:nvPr>
            <p:ph type="sldImg"/>
          </p:nvPr>
        </p:nvSpPr>
        <p:spPr/>
      </p:sp>
      <p:sp>
        <p:nvSpPr>
          <p:cNvPr id="1986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93A8EAE-5D91-4B84-84CC-A90E0ADE1D9A}" type="slidenum">
              <a:rPr lang="en-US" altLang="zh-CN"/>
            </a:fld>
            <a:endParaRPr lang="en-US" altLang="zh-CN"/>
          </a:p>
        </p:txBody>
      </p:sp>
      <p:sp>
        <p:nvSpPr>
          <p:cNvPr id="199682" name="Rectangle 2"/>
          <p:cNvSpPr>
            <a:spLocks noGrp="1" noRot="1" noChangeAspect="1" noChangeArrowheads="1" noTextEdit="1"/>
          </p:cNvSpPr>
          <p:nvPr>
            <p:ph type="sldImg"/>
          </p:nvPr>
        </p:nvSpPr>
        <p:spPr/>
      </p:sp>
      <p:sp>
        <p:nvSpPr>
          <p:cNvPr id="1996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5CE9527-F50F-48E9-864F-0C8ADC158468}" type="slidenum">
              <a:rPr lang="en-US" altLang="zh-CN"/>
            </a:fld>
            <a:endParaRPr lang="en-US" altLang="zh-CN"/>
          </a:p>
        </p:txBody>
      </p:sp>
      <p:sp>
        <p:nvSpPr>
          <p:cNvPr id="200706" name="Rectangle 2"/>
          <p:cNvSpPr>
            <a:spLocks noGrp="1" noRot="1" noChangeAspect="1" noChangeArrowheads="1" noTextEdit="1"/>
          </p:cNvSpPr>
          <p:nvPr>
            <p:ph type="sldImg"/>
          </p:nvPr>
        </p:nvSpPr>
        <p:spPr/>
      </p:sp>
      <p:sp>
        <p:nvSpPr>
          <p:cNvPr id="2007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3D47C55-2FFF-454B-8B9A-6E04F90AB220}" type="slidenum">
              <a:rPr lang="en-US" altLang="zh-CN"/>
            </a:fld>
            <a:endParaRPr lang="en-US" altLang="zh-CN"/>
          </a:p>
        </p:txBody>
      </p:sp>
      <p:sp>
        <p:nvSpPr>
          <p:cNvPr id="364546" name="Rectangle 2"/>
          <p:cNvSpPr>
            <a:spLocks noGrp="1" noRot="1" noChangeAspect="1" noChangeArrowheads="1" noTextEdit="1"/>
          </p:cNvSpPr>
          <p:nvPr>
            <p:ph type="sldImg"/>
          </p:nvPr>
        </p:nvSpPr>
        <p:spPr/>
      </p:sp>
      <p:sp>
        <p:nvSpPr>
          <p:cNvPr id="3645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F6F8AF1-78D2-4088-8685-D3872DBCFFE3}" type="slidenum">
              <a:rPr lang="en-US" altLang="zh-CN"/>
            </a:fld>
            <a:endParaRPr lang="en-US" altLang="zh-CN"/>
          </a:p>
        </p:txBody>
      </p:sp>
      <p:sp>
        <p:nvSpPr>
          <p:cNvPr id="305154" name="Rectangle 2"/>
          <p:cNvSpPr>
            <a:spLocks noGrp="1" noRot="1" noChangeAspect="1" noChangeArrowheads="1" noTextEdit="1"/>
          </p:cNvSpPr>
          <p:nvPr>
            <p:ph type="sldImg"/>
          </p:nvPr>
        </p:nvSpPr>
        <p:spPr/>
      </p:sp>
      <p:sp>
        <p:nvSpPr>
          <p:cNvPr id="3051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FB1E307-0AAA-4342-A048-505FBB1C239F}" type="slidenum">
              <a:rPr lang="en-US" altLang="zh-CN"/>
            </a:fld>
            <a:endParaRPr lang="en-US" altLang="zh-CN"/>
          </a:p>
        </p:txBody>
      </p:sp>
      <p:sp>
        <p:nvSpPr>
          <p:cNvPr id="366594" name="Rectangle 2"/>
          <p:cNvSpPr>
            <a:spLocks noGrp="1" noRot="1" noChangeAspect="1" noChangeArrowheads="1" noTextEdit="1"/>
          </p:cNvSpPr>
          <p:nvPr>
            <p:ph type="sldImg"/>
          </p:nvPr>
        </p:nvSpPr>
        <p:spPr/>
      </p:sp>
      <p:sp>
        <p:nvSpPr>
          <p:cNvPr id="3665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ADC2940-E125-42C9-A015-95CE0A84BA77}" type="slidenum">
              <a:rPr lang="en-US" altLang="zh-CN"/>
            </a:fld>
            <a:endParaRPr lang="en-US" altLang="zh-CN"/>
          </a:p>
        </p:txBody>
      </p:sp>
      <p:sp>
        <p:nvSpPr>
          <p:cNvPr id="201730" name="Rectangle 2"/>
          <p:cNvSpPr>
            <a:spLocks noGrp="1" noRot="1" noChangeAspect="1" noChangeArrowheads="1" noTextEdit="1"/>
          </p:cNvSpPr>
          <p:nvPr>
            <p:ph type="sldImg"/>
          </p:nvPr>
        </p:nvSpPr>
        <p:spPr/>
      </p:sp>
      <p:sp>
        <p:nvSpPr>
          <p:cNvPr id="2017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AE1E114-D161-47FC-AD88-E383143AD4D6}" type="slidenum">
              <a:rPr lang="en-US" altLang="zh-CN"/>
            </a:fld>
            <a:endParaRPr lang="en-US" altLang="zh-CN"/>
          </a:p>
        </p:txBody>
      </p:sp>
      <p:sp>
        <p:nvSpPr>
          <p:cNvPr id="202754" name="Rectangle 2"/>
          <p:cNvSpPr>
            <a:spLocks noGrp="1" noRot="1" noChangeAspect="1" noChangeArrowheads="1" noTextEdit="1"/>
          </p:cNvSpPr>
          <p:nvPr>
            <p:ph type="sldImg"/>
          </p:nvPr>
        </p:nvSpPr>
        <p:spPr/>
      </p:sp>
      <p:sp>
        <p:nvSpPr>
          <p:cNvPr id="2027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1AB164B-68BA-4FD1-BFFB-593EE20E3A01}" type="slidenum">
              <a:rPr lang="en-US" altLang="zh-CN"/>
            </a:fld>
            <a:endParaRPr lang="en-US" altLang="zh-CN"/>
          </a:p>
        </p:txBody>
      </p:sp>
      <p:sp>
        <p:nvSpPr>
          <p:cNvPr id="204802" name="Rectangle 2"/>
          <p:cNvSpPr>
            <a:spLocks noGrp="1" noRot="1" noChangeAspect="1" noChangeArrowheads="1" noTextEdit="1"/>
          </p:cNvSpPr>
          <p:nvPr>
            <p:ph type="sldImg"/>
          </p:nvPr>
        </p:nvSpPr>
        <p:spPr/>
      </p:sp>
      <p:sp>
        <p:nvSpPr>
          <p:cNvPr id="2048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068DA74-6949-45C3-93CC-90E5969F9DC3}" type="slidenum">
              <a:rPr lang="en-US" altLang="zh-CN"/>
            </a:fld>
            <a:endParaRPr lang="en-US" altLang="zh-CN"/>
          </a:p>
        </p:txBody>
      </p:sp>
      <p:sp>
        <p:nvSpPr>
          <p:cNvPr id="205826" name="Rectangle 2"/>
          <p:cNvSpPr>
            <a:spLocks noGrp="1" noRot="1" noChangeAspect="1" noChangeArrowheads="1" noTextEdit="1"/>
          </p:cNvSpPr>
          <p:nvPr>
            <p:ph type="sldImg"/>
          </p:nvPr>
        </p:nvSpPr>
        <p:spPr/>
      </p:sp>
      <p:sp>
        <p:nvSpPr>
          <p:cNvPr id="2058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28B8A24-F9C8-42C7-8A70-70CEE7EA191D}" type="slidenum">
              <a:rPr lang="en-US" altLang="zh-CN"/>
            </a:fld>
            <a:endParaRPr lang="en-US" altLang="zh-CN"/>
          </a:p>
        </p:txBody>
      </p:sp>
      <p:sp>
        <p:nvSpPr>
          <p:cNvPr id="206850" name="Rectangle 2"/>
          <p:cNvSpPr>
            <a:spLocks noGrp="1" noRot="1" noChangeAspect="1" noChangeArrowheads="1" noTextEdit="1"/>
          </p:cNvSpPr>
          <p:nvPr>
            <p:ph type="sldImg"/>
          </p:nvPr>
        </p:nvSpPr>
        <p:spPr/>
      </p:sp>
      <p:sp>
        <p:nvSpPr>
          <p:cNvPr id="2068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583F115-D9E6-4D85-B891-ACF2EDAA160E}" type="slidenum">
              <a:rPr lang="en-US" altLang="zh-CN"/>
            </a:fld>
            <a:endParaRPr lang="en-US" altLang="zh-CN"/>
          </a:p>
        </p:txBody>
      </p:sp>
      <p:sp>
        <p:nvSpPr>
          <p:cNvPr id="207874" name="Rectangle 2"/>
          <p:cNvSpPr>
            <a:spLocks noGrp="1" noRot="1" noChangeAspect="1" noChangeArrowheads="1" noTextEdit="1"/>
          </p:cNvSpPr>
          <p:nvPr>
            <p:ph type="sldImg"/>
          </p:nvPr>
        </p:nvSpPr>
        <p:spPr/>
      </p:sp>
      <p:sp>
        <p:nvSpPr>
          <p:cNvPr id="2078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6127587-F175-449A-801A-8F78200B8152}" type="slidenum">
              <a:rPr lang="en-US" altLang="zh-CN"/>
            </a:fld>
            <a:endParaRPr lang="en-US" altLang="zh-CN"/>
          </a:p>
        </p:txBody>
      </p:sp>
      <p:sp>
        <p:nvSpPr>
          <p:cNvPr id="208898" name="Rectangle 2"/>
          <p:cNvSpPr>
            <a:spLocks noGrp="1" noRot="1" noChangeAspect="1" noChangeArrowheads="1" noTextEdit="1"/>
          </p:cNvSpPr>
          <p:nvPr>
            <p:ph type="sldImg"/>
          </p:nvPr>
        </p:nvSpPr>
        <p:spPr/>
      </p:sp>
      <p:sp>
        <p:nvSpPr>
          <p:cNvPr id="2088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E0EAA12-D355-4362-AB0E-81E5FDB943A9}" type="slidenum">
              <a:rPr lang="en-US" altLang="zh-CN"/>
            </a:fld>
            <a:endParaRPr lang="en-US" altLang="zh-CN"/>
          </a:p>
        </p:txBody>
      </p:sp>
      <p:sp>
        <p:nvSpPr>
          <p:cNvPr id="209922" name="Rectangle 2"/>
          <p:cNvSpPr>
            <a:spLocks noGrp="1" noRot="1" noChangeAspect="1" noChangeArrowheads="1" noTextEdit="1"/>
          </p:cNvSpPr>
          <p:nvPr>
            <p:ph type="sldImg"/>
          </p:nvPr>
        </p:nvSpPr>
        <p:spPr/>
      </p:sp>
      <p:sp>
        <p:nvSpPr>
          <p:cNvPr id="2099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883E107-570B-46DF-A5E5-8030F34D4458}" type="slidenum">
              <a:rPr lang="en-US" altLang="zh-CN"/>
            </a:fld>
            <a:endParaRPr lang="en-US" altLang="zh-CN"/>
          </a:p>
        </p:txBody>
      </p:sp>
      <p:sp>
        <p:nvSpPr>
          <p:cNvPr id="225282" name="Rectangle 2"/>
          <p:cNvSpPr>
            <a:spLocks noGrp="1" noRot="1" noChangeAspect="1" noChangeArrowheads="1" noTextEdit="1"/>
          </p:cNvSpPr>
          <p:nvPr>
            <p:ph type="sldImg"/>
          </p:nvPr>
        </p:nvSpPr>
        <p:spPr/>
      </p:sp>
      <p:sp>
        <p:nvSpPr>
          <p:cNvPr id="2252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F6F8AF1-78D2-4088-8685-D3872DBCFFE3}" type="slidenum">
              <a:rPr lang="en-US" altLang="zh-CN"/>
            </a:fld>
            <a:endParaRPr lang="en-US" altLang="zh-CN"/>
          </a:p>
        </p:txBody>
      </p:sp>
      <p:sp>
        <p:nvSpPr>
          <p:cNvPr id="305154" name="Rectangle 2"/>
          <p:cNvSpPr>
            <a:spLocks noGrp="1" noRot="1" noChangeAspect="1" noChangeArrowheads="1" noTextEdit="1"/>
          </p:cNvSpPr>
          <p:nvPr>
            <p:ph type="sldImg"/>
          </p:nvPr>
        </p:nvSpPr>
        <p:spPr/>
      </p:sp>
      <p:sp>
        <p:nvSpPr>
          <p:cNvPr id="3051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736B3BC-51B1-4B04-9A42-62DAE4C32B5E}" type="slidenum">
              <a:rPr lang="en-US" altLang="zh-CN"/>
            </a:fld>
            <a:endParaRPr lang="en-US" altLang="zh-CN"/>
          </a:p>
        </p:txBody>
      </p:sp>
      <p:sp>
        <p:nvSpPr>
          <p:cNvPr id="227330" name="Rectangle 2"/>
          <p:cNvSpPr>
            <a:spLocks noGrp="1" noRot="1" noChangeAspect="1" noChangeArrowheads="1" noTextEdit="1"/>
          </p:cNvSpPr>
          <p:nvPr>
            <p:ph type="sldImg"/>
          </p:nvPr>
        </p:nvSpPr>
        <p:spPr/>
      </p:sp>
      <p:sp>
        <p:nvSpPr>
          <p:cNvPr id="2273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D5244FC-F90C-4ABE-BF34-B8442F8279E1}" type="slidenum">
              <a:rPr lang="en-US" altLang="zh-CN"/>
            </a:fld>
            <a:endParaRPr lang="en-US" altLang="zh-CN"/>
          </a:p>
        </p:txBody>
      </p:sp>
      <p:sp>
        <p:nvSpPr>
          <p:cNvPr id="229378" name="Rectangle 2"/>
          <p:cNvSpPr>
            <a:spLocks noGrp="1" noRot="1" noChangeAspect="1" noChangeArrowheads="1" noTextEdit="1"/>
          </p:cNvSpPr>
          <p:nvPr>
            <p:ph type="sldImg"/>
          </p:nvPr>
        </p:nvSpPr>
        <p:spPr/>
      </p:sp>
      <p:sp>
        <p:nvSpPr>
          <p:cNvPr id="2293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FB136E5-549C-438D-97E5-2E907A7F0731}" type="slidenum">
              <a:rPr lang="en-US" altLang="zh-CN"/>
            </a:fld>
            <a:endParaRPr lang="en-US" altLang="zh-CN"/>
          </a:p>
        </p:txBody>
      </p:sp>
      <p:sp>
        <p:nvSpPr>
          <p:cNvPr id="377858" name="Rectangle 2"/>
          <p:cNvSpPr>
            <a:spLocks noGrp="1" noRot="1" noChangeAspect="1" noChangeArrowheads="1" noTextEdit="1"/>
          </p:cNvSpPr>
          <p:nvPr>
            <p:ph type="sldImg"/>
          </p:nvPr>
        </p:nvSpPr>
        <p:spPr/>
      </p:sp>
      <p:sp>
        <p:nvSpPr>
          <p:cNvPr id="3778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A833EC6-C4F3-487C-ABAA-F4A85115DD85}" type="slidenum">
              <a:rPr lang="en-US" altLang="zh-CN"/>
            </a:fld>
            <a:endParaRPr lang="en-US" altLang="zh-CN"/>
          </a:p>
        </p:txBody>
      </p:sp>
      <p:sp>
        <p:nvSpPr>
          <p:cNvPr id="378882" name="Rectangle 2"/>
          <p:cNvSpPr>
            <a:spLocks noGrp="1" noRot="1" noChangeAspect="1" noChangeArrowheads="1" noTextEdit="1"/>
          </p:cNvSpPr>
          <p:nvPr>
            <p:ph type="sldImg"/>
          </p:nvPr>
        </p:nvSpPr>
        <p:spPr/>
      </p:sp>
      <p:sp>
        <p:nvSpPr>
          <p:cNvPr id="3788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F5C1CA0-D570-404B-9C46-DBA3355A574A}" type="slidenum">
              <a:rPr lang="en-US" altLang="zh-CN"/>
            </a:fld>
            <a:endParaRPr lang="en-US" altLang="zh-CN"/>
          </a:p>
        </p:txBody>
      </p:sp>
      <p:sp>
        <p:nvSpPr>
          <p:cNvPr id="232450" name="Rectangle 2"/>
          <p:cNvSpPr>
            <a:spLocks noGrp="1" noRot="1" noChangeAspect="1" noChangeArrowheads="1" noTextEdit="1"/>
          </p:cNvSpPr>
          <p:nvPr>
            <p:ph type="sldImg"/>
          </p:nvPr>
        </p:nvSpPr>
        <p:spPr/>
      </p:sp>
      <p:sp>
        <p:nvSpPr>
          <p:cNvPr id="2324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A4C91FE-31F0-4314-95CA-68F3B5AAB424}" type="slidenum">
              <a:rPr lang="en-US" altLang="zh-CN"/>
            </a:fld>
            <a:endParaRPr lang="en-US" altLang="zh-CN"/>
          </a:p>
        </p:txBody>
      </p:sp>
      <p:sp>
        <p:nvSpPr>
          <p:cNvPr id="380930" name="Rectangle 2"/>
          <p:cNvSpPr>
            <a:spLocks noGrp="1" noRot="1" noChangeAspect="1" noChangeArrowheads="1" noTextEdit="1"/>
          </p:cNvSpPr>
          <p:nvPr>
            <p:ph type="sldImg"/>
          </p:nvPr>
        </p:nvSpPr>
        <p:spPr/>
      </p:sp>
      <p:sp>
        <p:nvSpPr>
          <p:cNvPr id="3809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A9E0011-1584-46E1-924A-4B0214494036}" type="slidenum">
              <a:rPr lang="en-US" altLang="zh-CN"/>
            </a:fld>
            <a:endParaRPr lang="en-US" altLang="zh-CN"/>
          </a:p>
        </p:txBody>
      </p:sp>
      <p:sp>
        <p:nvSpPr>
          <p:cNvPr id="233474" name="Rectangle 2"/>
          <p:cNvSpPr>
            <a:spLocks noGrp="1" noRot="1" noChangeAspect="1" noChangeArrowheads="1" noTextEdit="1"/>
          </p:cNvSpPr>
          <p:nvPr>
            <p:ph type="sldImg"/>
          </p:nvPr>
        </p:nvSpPr>
        <p:spPr/>
      </p:sp>
      <p:sp>
        <p:nvSpPr>
          <p:cNvPr id="2334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D6EF9E2-FF6F-4C53-87E4-8461E5DD1E07}" type="slidenum">
              <a:rPr lang="en-US" altLang="zh-CN"/>
            </a:fld>
            <a:endParaRPr lang="en-US" altLang="zh-CN"/>
          </a:p>
        </p:txBody>
      </p:sp>
      <p:sp>
        <p:nvSpPr>
          <p:cNvPr id="234498" name="Rectangle 2"/>
          <p:cNvSpPr>
            <a:spLocks noGrp="1" noRot="1" noChangeAspect="1" noChangeArrowheads="1" noTextEdit="1"/>
          </p:cNvSpPr>
          <p:nvPr>
            <p:ph type="sldImg"/>
          </p:nvPr>
        </p:nvSpPr>
        <p:spPr/>
      </p:sp>
      <p:sp>
        <p:nvSpPr>
          <p:cNvPr id="2344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A78289B-38DA-4EDB-B4CE-606DE8339B31}" type="slidenum">
              <a:rPr lang="en-US" altLang="zh-CN"/>
            </a:fld>
            <a:endParaRPr lang="en-US" altLang="zh-CN"/>
          </a:p>
        </p:txBody>
      </p:sp>
      <p:sp>
        <p:nvSpPr>
          <p:cNvPr id="237570" name="Rectangle 2"/>
          <p:cNvSpPr>
            <a:spLocks noGrp="1" noRot="1" noChangeAspect="1" noChangeArrowheads="1" noTextEdit="1"/>
          </p:cNvSpPr>
          <p:nvPr>
            <p:ph type="sldImg"/>
          </p:nvPr>
        </p:nvSpPr>
        <p:spPr/>
      </p:sp>
      <p:sp>
        <p:nvSpPr>
          <p:cNvPr id="2375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AEADE02-BD4D-477A-A66B-EE16B3824D0F}" type="slidenum">
              <a:rPr lang="en-US" altLang="zh-CN"/>
            </a:fld>
            <a:endParaRPr lang="en-US" altLang="zh-CN"/>
          </a:p>
        </p:txBody>
      </p:sp>
      <p:sp>
        <p:nvSpPr>
          <p:cNvPr id="238594" name="Rectangle 2"/>
          <p:cNvSpPr>
            <a:spLocks noGrp="1" noRot="1" noChangeAspect="1" noChangeArrowheads="1" noTextEdit="1"/>
          </p:cNvSpPr>
          <p:nvPr>
            <p:ph type="sldImg"/>
          </p:nvPr>
        </p:nvSpPr>
        <p:spPr/>
      </p:sp>
      <p:sp>
        <p:nvSpPr>
          <p:cNvPr id="2385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682DC04-060A-4333-91EC-476ECF23B24D}" type="slidenum">
              <a:rPr lang="en-US" altLang="zh-CN"/>
            </a:fld>
            <a:endParaRPr lang="en-US" altLang="zh-CN"/>
          </a:p>
        </p:txBody>
      </p:sp>
      <p:sp>
        <p:nvSpPr>
          <p:cNvPr id="397314" name="Rectangle 2"/>
          <p:cNvSpPr>
            <a:spLocks noGrp="1" noRot="1" noChangeAspect="1" noChangeArrowheads="1" noTextEdit="1"/>
          </p:cNvSpPr>
          <p:nvPr>
            <p:ph type="sldImg"/>
          </p:nvPr>
        </p:nvSpPr>
        <p:spPr/>
      </p:sp>
      <p:sp>
        <p:nvSpPr>
          <p:cNvPr id="3973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E72C422-65E6-4961-99FA-7F6E2F807D07}" type="slidenum">
              <a:rPr lang="en-US" altLang="zh-CN"/>
            </a:fld>
            <a:endParaRPr lang="en-US" altLang="zh-CN"/>
          </a:p>
        </p:txBody>
      </p:sp>
      <p:sp>
        <p:nvSpPr>
          <p:cNvPr id="239618" name="Rectangle 2"/>
          <p:cNvSpPr>
            <a:spLocks noGrp="1" noRot="1" noChangeAspect="1" noChangeArrowheads="1" noTextEdit="1"/>
          </p:cNvSpPr>
          <p:nvPr>
            <p:ph type="sldImg"/>
          </p:nvPr>
        </p:nvSpPr>
        <p:spPr/>
      </p:sp>
      <p:sp>
        <p:nvSpPr>
          <p:cNvPr id="2396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AC65C1E-4B37-4B30-B046-114BC48A7C9D}" type="slidenum">
              <a:rPr lang="en-US" altLang="zh-CN"/>
            </a:fld>
            <a:endParaRPr lang="en-US" altLang="zh-CN"/>
          </a:p>
        </p:txBody>
      </p:sp>
      <p:sp>
        <p:nvSpPr>
          <p:cNvPr id="384002" name="Rectangle 2"/>
          <p:cNvSpPr>
            <a:spLocks noGrp="1" noRot="1" noChangeAspect="1" noChangeArrowheads="1" noTextEdit="1"/>
          </p:cNvSpPr>
          <p:nvPr>
            <p:ph type="sldImg"/>
          </p:nvPr>
        </p:nvSpPr>
        <p:spPr/>
      </p:sp>
      <p:sp>
        <p:nvSpPr>
          <p:cNvPr id="3840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F2EF69D-A574-4486-BA0A-BB5670DBE115}" type="slidenum">
              <a:rPr lang="en-US" altLang="zh-CN"/>
            </a:fld>
            <a:endParaRPr lang="en-US" altLang="zh-CN"/>
          </a:p>
        </p:txBody>
      </p:sp>
      <p:sp>
        <p:nvSpPr>
          <p:cNvPr id="385026" name="Rectangle 2"/>
          <p:cNvSpPr>
            <a:spLocks noGrp="1" noRot="1" noChangeAspect="1" noChangeArrowheads="1" noTextEdit="1"/>
          </p:cNvSpPr>
          <p:nvPr>
            <p:ph type="sldImg"/>
          </p:nvPr>
        </p:nvSpPr>
        <p:spPr/>
      </p:sp>
      <p:sp>
        <p:nvSpPr>
          <p:cNvPr id="3850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5EAE26A-63EC-43AC-BBC4-93A0118371AC}" type="slidenum">
              <a:rPr lang="en-US" altLang="zh-CN"/>
            </a:fld>
            <a:endParaRPr lang="en-US" altLang="zh-CN"/>
          </a:p>
        </p:txBody>
      </p:sp>
      <p:sp>
        <p:nvSpPr>
          <p:cNvPr id="389122" name="Rectangle 2"/>
          <p:cNvSpPr>
            <a:spLocks noGrp="1" noRot="1" noChangeAspect="1" noChangeArrowheads="1" noTextEdit="1"/>
          </p:cNvSpPr>
          <p:nvPr>
            <p:ph type="sldImg"/>
          </p:nvPr>
        </p:nvSpPr>
        <p:spPr/>
      </p:sp>
      <p:sp>
        <p:nvSpPr>
          <p:cNvPr id="3891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CE41505-D7A8-4838-BF06-5F421C97A052}" type="slidenum">
              <a:rPr lang="en-US" altLang="zh-CN"/>
            </a:fld>
            <a:endParaRPr lang="en-US" altLang="zh-CN"/>
          </a:p>
        </p:txBody>
      </p:sp>
      <p:sp>
        <p:nvSpPr>
          <p:cNvPr id="387074" name="Rectangle 2"/>
          <p:cNvSpPr>
            <a:spLocks noGrp="1" noRot="1" noChangeAspect="1" noChangeArrowheads="1" noTextEdit="1"/>
          </p:cNvSpPr>
          <p:nvPr>
            <p:ph type="sldImg"/>
          </p:nvPr>
        </p:nvSpPr>
        <p:spPr/>
      </p:sp>
      <p:sp>
        <p:nvSpPr>
          <p:cNvPr id="3870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6C6B84B-4AD7-4776-B0C4-EC45B172BB78}" type="slidenum">
              <a:rPr lang="en-US" altLang="zh-CN"/>
            </a:fld>
            <a:endParaRPr lang="en-US" altLang="zh-CN"/>
          </a:p>
        </p:txBody>
      </p:sp>
      <p:sp>
        <p:nvSpPr>
          <p:cNvPr id="241666" name="Rectangle 2"/>
          <p:cNvSpPr>
            <a:spLocks noGrp="1" noRot="1" noChangeAspect="1" noChangeArrowheads="1" noTextEdit="1"/>
          </p:cNvSpPr>
          <p:nvPr>
            <p:ph type="sldImg"/>
          </p:nvPr>
        </p:nvSpPr>
        <p:spPr/>
      </p:sp>
      <p:sp>
        <p:nvSpPr>
          <p:cNvPr id="241667"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052210C-0E60-463B-AEBC-A1B179D74AD1}" type="slidenum">
              <a:rPr lang="en-US" altLang="zh-CN"/>
            </a:fld>
            <a:endParaRPr lang="en-US" altLang="zh-CN"/>
          </a:p>
        </p:txBody>
      </p:sp>
      <p:sp>
        <p:nvSpPr>
          <p:cNvPr id="242690" name="Rectangle 2"/>
          <p:cNvSpPr>
            <a:spLocks noGrp="1" noRot="1" noChangeAspect="1" noChangeArrowheads="1" noTextEdit="1"/>
          </p:cNvSpPr>
          <p:nvPr>
            <p:ph type="sldImg"/>
          </p:nvPr>
        </p:nvSpPr>
        <p:spPr/>
      </p:sp>
      <p:sp>
        <p:nvSpPr>
          <p:cNvPr id="2426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052210C-0E60-463B-AEBC-A1B179D74AD1}" type="slidenum">
              <a:rPr lang="en-US" altLang="zh-CN"/>
            </a:fld>
            <a:endParaRPr lang="en-US" altLang="zh-CN"/>
          </a:p>
        </p:txBody>
      </p:sp>
      <p:sp>
        <p:nvSpPr>
          <p:cNvPr id="242690" name="Rectangle 2"/>
          <p:cNvSpPr>
            <a:spLocks noGrp="1" noRot="1" noChangeAspect="1" noChangeArrowheads="1" noTextEdit="1"/>
          </p:cNvSpPr>
          <p:nvPr>
            <p:ph type="sldImg"/>
          </p:nvPr>
        </p:nvSpPr>
        <p:spPr/>
      </p:sp>
      <p:sp>
        <p:nvSpPr>
          <p:cNvPr id="2426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5D1C108-629E-4D03-B240-F08D863515CB}" type="slidenum">
              <a:rPr lang="en-US" altLang="zh-CN"/>
            </a:fld>
            <a:endParaRPr lang="en-US" altLang="zh-CN"/>
          </a:p>
        </p:txBody>
      </p:sp>
      <p:sp>
        <p:nvSpPr>
          <p:cNvPr id="243714" name="Rectangle 2"/>
          <p:cNvSpPr>
            <a:spLocks noGrp="1" noRot="1" noChangeAspect="1" noChangeArrowheads="1" noTextEdit="1"/>
          </p:cNvSpPr>
          <p:nvPr>
            <p:ph type="sldImg"/>
          </p:nvPr>
        </p:nvSpPr>
        <p:spPr/>
      </p:sp>
      <p:sp>
        <p:nvSpPr>
          <p:cNvPr id="2437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B1017C9-1228-4590-BA87-E40A7F16FB9D}" type="slidenum">
              <a:rPr lang="en-US" altLang="zh-CN"/>
            </a:fld>
            <a:endParaRPr lang="en-US" altLang="zh-CN"/>
          </a:p>
        </p:txBody>
      </p:sp>
      <p:sp>
        <p:nvSpPr>
          <p:cNvPr id="244738" name="Rectangle 2"/>
          <p:cNvSpPr>
            <a:spLocks noGrp="1" noRot="1" noChangeAspect="1" noChangeArrowheads="1" noTextEdit="1"/>
          </p:cNvSpPr>
          <p:nvPr>
            <p:ph type="sldImg"/>
          </p:nvPr>
        </p:nvSpPr>
        <p:spPr/>
      </p:sp>
      <p:sp>
        <p:nvSpPr>
          <p:cNvPr id="2447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857AC52-D1C3-48EC-A81E-8D01F3F62898}" type="slidenum">
              <a:rPr lang="en-US" altLang="zh-CN"/>
            </a:fld>
            <a:endParaRPr lang="en-US" altLang="zh-CN"/>
          </a:p>
        </p:txBody>
      </p:sp>
      <p:sp>
        <p:nvSpPr>
          <p:cNvPr id="317442" name="Rectangle 2"/>
          <p:cNvSpPr>
            <a:spLocks noGrp="1" noRot="1" noChangeAspect="1" noChangeArrowheads="1" noTextEdit="1"/>
          </p:cNvSpPr>
          <p:nvPr>
            <p:ph type="sldImg"/>
          </p:nvPr>
        </p:nvSpPr>
        <p:spPr/>
      </p:sp>
      <p:sp>
        <p:nvSpPr>
          <p:cNvPr id="3174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5694DB1-5F52-4722-A95C-C150312DF597}" type="slidenum">
              <a:rPr lang="en-US" altLang="zh-CN"/>
            </a:fld>
            <a:endParaRPr lang="en-US" altLang="zh-CN"/>
          </a:p>
        </p:txBody>
      </p:sp>
      <p:sp>
        <p:nvSpPr>
          <p:cNvPr id="245762" name="Rectangle 2"/>
          <p:cNvSpPr>
            <a:spLocks noGrp="1" noRot="1" noChangeAspect="1" noChangeArrowheads="1" noTextEdit="1"/>
          </p:cNvSpPr>
          <p:nvPr>
            <p:ph type="sldImg"/>
          </p:nvPr>
        </p:nvSpPr>
        <p:spPr/>
      </p:sp>
      <p:sp>
        <p:nvSpPr>
          <p:cNvPr id="2457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05DE623-3052-40A6-B78A-DD05A9E7D51E}" type="slidenum">
              <a:rPr lang="en-US" altLang="zh-CN"/>
            </a:fld>
            <a:endParaRPr lang="en-US" altLang="zh-CN"/>
          </a:p>
        </p:txBody>
      </p:sp>
      <p:sp>
        <p:nvSpPr>
          <p:cNvPr id="246786" name="Rectangle 2"/>
          <p:cNvSpPr>
            <a:spLocks noGrp="1" noRot="1" noChangeAspect="1" noChangeArrowheads="1" noTextEdit="1"/>
          </p:cNvSpPr>
          <p:nvPr>
            <p:ph type="sldImg"/>
          </p:nvPr>
        </p:nvSpPr>
        <p:spPr/>
      </p:sp>
      <p:sp>
        <p:nvSpPr>
          <p:cNvPr id="2467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9766728-B252-41C5-90E9-40B0C8966AF6}" type="slidenum">
              <a:rPr lang="en-US" altLang="zh-CN"/>
            </a:fld>
            <a:endParaRPr lang="en-US" altLang="zh-CN"/>
          </a:p>
        </p:txBody>
      </p:sp>
      <p:sp>
        <p:nvSpPr>
          <p:cNvPr id="247810" name="Rectangle 2"/>
          <p:cNvSpPr>
            <a:spLocks noGrp="1" noRot="1" noChangeAspect="1" noChangeArrowheads="1" noTextEdit="1"/>
          </p:cNvSpPr>
          <p:nvPr>
            <p:ph type="sldImg"/>
          </p:nvPr>
        </p:nvSpPr>
        <p:spPr/>
      </p:sp>
      <p:sp>
        <p:nvSpPr>
          <p:cNvPr id="2478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E2FC111-C6DE-47B1-B849-3943AD5F8E68}" type="slidenum">
              <a:rPr lang="en-US" altLang="zh-CN"/>
            </a:fld>
            <a:endParaRPr lang="en-US" altLang="zh-CN"/>
          </a:p>
        </p:txBody>
      </p:sp>
      <p:sp>
        <p:nvSpPr>
          <p:cNvPr id="248834" name="Rectangle 2"/>
          <p:cNvSpPr>
            <a:spLocks noGrp="1" noRot="1" noChangeAspect="1" noChangeArrowheads="1" noTextEdit="1"/>
          </p:cNvSpPr>
          <p:nvPr>
            <p:ph type="sldImg"/>
          </p:nvPr>
        </p:nvSpPr>
        <p:spPr/>
      </p:sp>
      <p:sp>
        <p:nvSpPr>
          <p:cNvPr id="2488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1C66053-7803-4649-9CEF-A262AE90BF12}" type="slidenum">
              <a:rPr lang="en-US" altLang="zh-CN"/>
            </a:fld>
            <a:endParaRPr lang="en-US" altLang="zh-CN"/>
          </a:p>
        </p:txBody>
      </p:sp>
      <p:sp>
        <p:nvSpPr>
          <p:cNvPr id="249858" name="Rectangle 2"/>
          <p:cNvSpPr>
            <a:spLocks noGrp="1" noRot="1" noChangeAspect="1" noChangeArrowheads="1" noTextEdit="1"/>
          </p:cNvSpPr>
          <p:nvPr>
            <p:ph type="sldImg"/>
          </p:nvPr>
        </p:nvSpPr>
        <p:spPr/>
      </p:sp>
      <p:sp>
        <p:nvSpPr>
          <p:cNvPr id="2498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FD2ED36-0F65-45F1-9138-DE577447BBEC}" type="slidenum">
              <a:rPr lang="en-US" altLang="zh-CN"/>
            </a:fld>
            <a:endParaRPr lang="en-US" altLang="zh-CN"/>
          </a:p>
        </p:txBody>
      </p:sp>
      <p:sp>
        <p:nvSpPr>
          <p:cNvPr id="250882" name="Rectangle 2"/>
          <p:cNvSpPr>
            <a:spLocks noGrp="1" noRot="1" noChangeAspect="1" noChangeArrowheads="1" noTextEdit="1"/>
          </p:cNvSpPr>
          <p:nvPr>
            <p:ph type="sldImg"/>
          </p:nvPr>
        </p:nvSpPr>
        <p:spPr/>
      </p:sp>
      <p:sp>
        <p:nvSpPr>
          <p:cNvPr id="2508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8C734B4-1234-4A7E-8BA8-25A61A3CFC21}" type="slidenum">
              <a:rPr lang="en-US" altLang="zh-CN"/>
            </a:fld>
            <a:endParaRPr lang="en-US" altLang="zh-CN"/>
          </a:p>
        </p:txBody>
      </p:sp>
      <p:sp>
        <p:nvSpPr>
          <p:cNvPr id="251906" name="Rectangle 2"/>
          <p:cNvSpPr>
            <a:spLocks noGrp="1" noRot="1" noChangeAspect="1" noChangeArrowheads="1" noTextEdit="1"/>
          </p:cNvSpPr>
          <p:nvPr>
            <p:ph type="sldImg"/>
          </p:nvPr>
        </p:nvSpPr>
        <p:spPr/>
      </p:sp>
      <p:sp>
        <p:nvSpPr>
          <p:cNvPr id="2519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8C734B4-1234-4A7E-8BA8-25A61A3CFC21}" type="slidenum">
              <a:rPr lang="en-US" altLang="zh-CN"/>
            </a:fld>
            <a:endParaRPr lang="en-US" altLang="zh-CN"/>
          </a:p>
        </p:txBody>
      </p:sp>
      <p:sp>
        <p:nvSpPr>
          <p:cNvPr id="251906" name="Rectangle 2"/>
          <p:cNvSpPr>
            <a:spLocks noGrp="1" noRot="1" noChangeAspect="1" noChangeArrowheads="1" noTextEdit="1"/>
          </p:cNvSpPr>
          <p:nvPr>
            <p:ph type="sldImg"/>
          </p:nvPr>
        </p:nvSpPr>
        <p:spPr/>
      </p:sp>
      <p:sp>
        <p:nvSpPr>
          <p:cNvPr id="2519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12EBD8F-6F19-4EFE-BF73-77BB26470F4E}" type="slidenum">
              <a:rPr lang="en-US" altLang="zh-CN"/>
            </a:fld>
            <a:endParaRPr lang="en-US" altLang="zh-CN"/>
          </a:p>
        </p:txBody>
      </p:sp>
      <p:sp>
        <p:nvSpPr>
          <p:cNvPr id="252930" name="Rectangle 2"/>
          <p:cNvSpPr>
            <a:spLocks noGrp="1" noRot="1" noChangeAspect="1" noChangeArrowheads="1" noTextEdit="1"/>
          </p:cNvSpPr>
          <p:nvPr>
            <p:ph type="sldImg"/>
          </p:nvPr>
        </p:nvSpPr>
        <p:spPr/>
      </p:sp>
      <p:sp>
        <p:nvSpPr>
          <p:cNvPr id="2529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C3D3496-1C0A-4DF1-B1A8-F03A4FB43450}" type="slidenum">
              <a:rPr lang="en-US" altLang="zh-CN"/>
            </a:fld>
            <a:endParaRPr lang="en-US" altLang="zh-CN"/>
          </a:p>
        </p:txBody>
      </p:sp>
      <p:sp>
        <p:nvSpPr>
          <p:cNvPr id="253954" name="Rectangle 2"/>
          <p:cNvSpPr>
            <a:spLocks noGrp="1" noRot="1" noChangeAspect="1" noChangeArrowheads="1" noTextEdit="1"/>
          </p:cNvSpPr>
          <p:nvPr>
            <p:ph type="sldImg"/>
          </p:nvPr>
        </p:nvSpPr>
        <p:spPr/>
      </p:sp>
      <p:sp>
        <p:nvSpPr>
          <p:cNvPr id="2539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7DF7DA4-D68C-44C0-B9F1-6162F9407AA6}" type="slidenum">
              <a:rPr lang="en-US" altLang="zh-CN"/>
            </a:fld>
            <a:endParaRPr lang="en-US" altLang="zh-CN"/>
          </a:p>
        </p:txBody>
      </p:sp>
      <p:sp>
        <p:nvSpPr>
          <p:cNvPr id="319490" name="Rectangle 2"/>
          <p:cNvSpPr>
            <a:spLocks noGrp="1" noRot="1" noChangeAspect="1" noChangeArrowheads="1" noTextEdit="1"/>
          </p:cNvSpPr>
          <p:nvPr>
            <p:ph type="sldImg"/>
          </p:nvPr>
        </p:nvSpPr>
        <p:spPr/>
      </p:sp>
      <p:sp>
        <p:nvSpPr>
          <p:cNvPr id="3194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C3D3496-1C0A-4DF1-B1A8-F03A4FB43450}" type="slidenum">
              <a:rPr lang="en-US" altLang="zh-CN"/>
            </a:fld>
            <a:endParaRPr lang="en-US" altLang="zh-CN"/>
          </a:p>
        </p:txBody>
      </p:sp>
      <p:sp>
        <p:nvSpPr>
          <p:cNvPr id="253954" name="Rectangle 2"/>
          <p:cNvSpPr>
            <a:spLocks noGrp="1" noRot="1" noChangeAspect="1" noChangeArrowheads="1" noTextEdit="1"/>
          </p:cNvSpPr>
          <p:nvPr>
            <p:ph type="sldImg"/>
          </p:nvPr>
        </p:nvSpPr>
        <p:spPr/>
      </p:sp>
      <p:sp>
        <p:nvSpPr>
          <p:cNvPr id="2539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8A304D7-8932-4204-86CF-52D51FB0CF1B}" type="slidenum">
              <a:rPr lang="en-US" altLang="zh-CN"/>
            </a:fld>
            <a:endParaRPr lang="en-US" altLang="zh-CN"/>
          </a:p>
        </p:txBody>
      </p:sp>
      <p:sp>
        <p:nvSpPr>
          <p:cNvPr id="254978" name="Rectangle 2"/>
          <p:cNvSpPr>
            <a:spLocks noGrp="1" noRot="1" noChangeAspect="1" noChangeArrowheads="1" noTextEdit="1"/>
          </p:cNvSpPr>
          <p:nvPr>
            <p:ph type="sldImg"/>
          </p:nvPr>
        </p:nvSpPr>
        <p:spPr/>
      </p:sp>
      <p:sp>
        <p:nvSpPr>
          <p:cNvPr id="2549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669EBC4-98E1-4732-88E6-9A292CD6315A}" type="slidenum">
              <a:rPr lang="en-US" altLang="zh-CN"/>
            </a:fld>
            <a:endParaRPr lang="en-US" altLang="zh-CN"/>
          </a:p>
        </p:txBody>
      </p:sp>
      <p:sp>
        <p:nvSpPr>
          <p:cNvPr id="256002" name="Rectangle 2"/>
          <p:cNvSpPr>
            <a:spLocks noGrp="1" noRot="1" noChangeAspect="1" noChangeArrowheads="1" noTextEdit="1"/>
          </p:cNvSpPr>
          <p:nvPr>
            <p:ph type="sldImg"/>
          </p:nvPr>
        </p:nvSpPr>
        <p:spPr/>
      </p:sp>
      <p:sp>
        <p:nvSpPr>
          <p:cNvPr id="2560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9A2E044-7A5C-4215-ACC7-DFFEFAFA1A26}" type="slidenum">
              <a:rPr lang="en-US" altLang="zh-CN"/>
            </a:fld>
            <a:endParaRPr lang="en-US" altLang="zh-CN"/>
          </a:p>
        </p:txBody>
      </p:sp>
      <p:sp>
        <p:nvSpPr>
          <p:cNvPr id="257026" name="Rectangle 2"/>
          <p:cNvSpPr>
            <a:spLocks noGrp="1" noRot="1" noChangeAspect="1" noChangeArrowheads="1" noTextEdit="1"/>
          </p:cNvSpPr>
          <p:nvPr>
            <p:ph type="sldImg"/>
          </p:nvPr>
        </p:nvSpPr>
        <p:spPr/>
      </p:sp>
      <p:sp>
        <p:nvSpPr>
          <p:cNvPr id="2570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A5815CA-0C9F-4C33-BCB1-3DA82C08D12E}" type="slidenum">
              <a:rPr lang="en-US" altLang="zh-CN"/>
            </a:fld>
            <a:endParaRPr lang="en-US" altLang="zh-CN"/>
          </a:p>
        </p:txBody>
      </p:sp>
      <p:sp>
        <p:nvSpPr>
          <p:cNvPr id="258050" name="Rectangle 2"/>
          <p:cNvSpPr>
            <a:spLocks noGrp="1" noRot="1" noChangeAspect="1" noChangeArrowheads="1" noTextEdit="1"/>
          </p:cNvSpPr>
          <p:nvPr>
            <p:ph type="sldImg"/>
          </p:nvPr>
        </p:nvSpPr>
        <p:spPr/>
      </p:sp>
      <p:sp>
        <p:nvSpPr>
          <p:cNvPr id="2580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C185870-A4CF-41A3-9179-3D668E7E0155}" type="slidenum">
              <a:rPr lang="en-US" altLang="zh-CN"/>
            </a:fld>
            <a:endParaRPr lang="en-US" altLang="zh-CN"/>
          </a:p>
        </p:txBody>
      </p:sp>
      <p:sp>
        <p:nvSpPr>
          <p:cNvPr id="259074" name="Rectangle 2"/>
          <p:cNvSpPr>
            <a:spLocks noGrp="1" noRot="1" noChangeAspect="1" noChangeArrowheads="1" noTextEdit="1"/>
          </p:cNvSpPr>
          <p:nvPr>
            <p:ph type="sldImg"/>
          </p:nvPr>
        </p:nvSpPr>
        <p:spPr/>
      </p:sp>
      <p:sp>
        <p:nvSpPr>
          <p:cNvPr id="2590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F5305F7-620A-43A4-9A8F-E6EE3074E54C}" type="slidenum">
              <a:rPr lang="en-US" altLang="zh-CN"/>
            </a:fld>
            <a:endParaRPr lang="en-US" altLang="zh-CN"/>
          </a:p>
        </p:txBody>
      </p:sp>
      <p:sp>
        <p:nvSpPr>
          <p:cNvPr id="260098" name="Rectangle 2"/>
          <p:cNvSpPr>
            <a:spLocks noGrp="1" noRot="1" noChangeAspect="1" noChangeArrowheads="1" noTextEdit="1"/>
          </p:cNvSpPr>
          <p:nvPr>
            <p:ph type="sldImg"/>
          </p:nvPr>
        </p:nvSpPr>
        <p:spPr/>
      </p:sp>
      <p:sp>
        <p:nvSpPr>
          <p:cNvPr id="2600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DCEA96B-E657-40B4-AE3D-1C81E19DACCC}" type="slidenum">
              <a:rPr lang="en-US" altLang="zh-CN"/>
            </a:fld>
            <a:endParaRPr lang="en-US" altLang="zh-CN"/>
          </a:p>
        </p:txBody>
      </p:sp>
      <p:sp>
        <p:nvSpPr>
          <p:cNvPr id="261122" name="Rectangle 2"/>
          <p:cNvSpPr>
            <a:spLocks noGrp="1" noRot="1" noChangeAspect="1" noChangeArrowheads="1" noTextEdit="1"/>
          </p:cNvSpPr>
          <p:nvPr>
            <p:ph type="sldImg"/>
          </p:nvPr>
        </p:nvSpPr>
        <p:spPr/>
      </p:sp>
      <p:sp>
        <p:nvSpPr>
          <p:cNvPr id="2611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99A4DC6-1A4D-4A11-9D75-22D803432468}" type="slidenum">
              <a:rPr lang="en-US" altLang="zh-CN"/>
            </a:fld>
            <a:endParaRPr lang="en-US" altLang="zh-CN"/>
          </a:p>
        </p:txBody>
      </p:sp>
      <p:sp>
        <p:nvSpPr>
          <p:cNvPr id="262146" name="Rectangle 2"/>
          <p:cNvSpPr>
            <a:spLocks noGrp="1" noRot="1" noChangeAspect="1" noChangeArrowheads="1" noTextEdit="1"/>
          </p:cNvSpPr>
          <p:nvPr>
            <p:ph type="sldImg"/>
          </p:nvPr>
        </p:nvSpPr>
        <p:spPr/>
      </p:sp>
      <p:sp>
        <p:nvSpPr>
          <p:cNvPr id="2621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BA2B163-A93E-4B4D-BCA2-CFDE1658F4C0}" type="slidenum">
              <a:rPr lang="en-US" altLang="zh-CN"/>
            </a:fld>
            <a:endParaRPr lang="en-US" altLang="zh-CN"/>
          </a:p>
        </p:txBody>
      </p:sp>
      <p:sp>
        <p:nvSpPr>
          <p:cNvPr id="263170" name="Rectangle 2"/>
          <p:cNvSpPr>
            <a:spLocks noGrp="1" noRot="1" noChangeAspect="1" noChangeArrowheads="1" noTextEdit="1"/>
          </p:cNvSpPr>
          <p:nvPr>
            <p:ph type="sldImg"/>
          </p:nvPr>
        </p:nvSpPr>
        <p:spPr/>
      </p:sp>
      <p:sp>
        <p:nvSpPr>
          <p:cNvPr id="2631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7DF7DA4-D68C-44C0-B9F1-6162F9407AA6}" type="slidenum">
              <a:rPr lang="en-US" altLang="zh-CN"/>
            </a:fld>
            <a:endParaRPr lang="en-US" altLang="zh-CN"/>
          </a:p>
        </p:txBody>
      </p:sp>
      <p:sp>
        <p:nvSpPr>
          <p:cNvPr id="319490" name="Rectangle 2"/>
          <p:cNvSpPr>
            <a:spLocks noGrp="1" noRot="1" noChangeAspect="1" noChangeArrowheads="1" noTextEdit="1"/>
          </p:cNvSpPr>
          <p:nvPr>
            <p:ph type="sldImg"/>
          </p:nvPr>
        </p:nvSpPr>
        <p:spPr/>
      </p:sp>
      <p:sp>
        <p:nvSpPr>
          <p:cNvPr id="3194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12F913F-A2E4-43E4-AD6D-49A1BF00F4BD}" type="slidenum">
              <a:rPr lang="en-US" altLang="zh-CN"/>
            </a:fld>
            <a:endParaRPr lang="en-US" altLang="zh-CN"/>
          </a:p>
        </p:txBody>
      </p:sp>
      <p:sp>
        <p:nvSpPr>
          <p:cNvPr id="264194" name="Rectangle 2"/>
          <p:cNvSpPr>
            <a:spLocks noGrp="1" noRot="1" noChangeAspect="1" noChangeArrowheads="1" noTextEdit="1"/>
          </p:cNvSpPr>
          <p:nvPr>
            <p:ph type="sldImg"/>
          </p:nvPr>
        </p:nvSpPr>
        <p:spPr/>
      </p:sp>
      <p:sp>
        <p:nvSpPr>
          <p:cNvPr id="2641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B088012-BA83-446B-A7DE-C84285F2F0A6}" type="slidenum">
              <a:rPr lang="en-US" altLang="zh-CN"/>
            </a:fld>
            <a:endParaRPr lang="en-US" altLang="zh-CN"/>
          </a:p>
        </p:txBody>
      </p:sp>
      <p:sp>
        <p:nvSpPr>
          <p:cNvPr id="265218" name="Rectangle 2"/>
          <p:cNvSpPr>
            <a:spLocks noGrp="1" noRot="1" noChangeAspect="1" noChangeArrowheads="1" noTextEdit="1"/>
          </p:cNvSpPr>
          <p:nvPr>
            <p:ph type="sldImg"/>
          </p:nvPr>
        </p:nvSpPr>
        <p:spPr/>
      </p:sp>
      <p:sp>
        <p:nvSpPr>
          <p:cNvPr id="2652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88DC558-AB38-4AE6-B606-53EB354F965C}" type="slidenum">
              <a:rPr lang="en-US" altLang="zh-CN"/>
            </a:fld>
            <a:endParaRPr lang="en-US" altLang="zh-CN"/>
          </a:p>
        </p:txBody>
      </p:sp>
      <p:sp>
        <p:nvSpPr>
          <p:cNvPr id="266242" name="Rectangle 2"/>
          <p:cNvSpPr>
            <a:spLocks noGrp="1" noRot="1" noChangeAspect="1" noChangeArrowheads="1" noTextEdit="1"/>
          </p:cNvSpPr>
          <p:nvPr>
            <p:ph type="sldImg"/>
          </p:nvPr>
        </p:nvSpPr>
        <p:spPr/>
      </p:sp>
      <p:sp>
        <p:nvSpPr>
          <p:cNvPr id="2662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DE79B73-B8E0-482B-865A-0758133B536D}" type="slidenum">
              <a:rPr lang="en-US" altLang="zh-CN"/>
            </a:fld>
            <a:endParaRPr lang="en-US" altLang="zh-CN"/>
          </a:p>
        </p:txBody>
      </p:sp>
      <p:sp>
        <p:nvSpPr>
          <p:cNvPr id="267266" name="Rectangle 2"/>
          <p:cNvSpPr>
            <a:spLocks noGrp="1" noRot="1" noChangeAspect="1" noChangeArrowheads="1" noTextEdit="1"/>
          </p:cNvSpPr>
          <p:nvPr>
            <p:ph type="sldImg"/>
          </p:nvPr>
        </p:nvSpPr>
        <p:spPr/>
      </p:sp>
      <p:sp>
        <p:nvSpPr>
          <p:cNvPr id="2672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283EE4E-517D-45E9-A0ED-D63996FA5A5B}" type="slidenum">
              <a:rPr lang="en-US" altLang="zh-CN"/>
            </a:fld>
            <a:endParaRPr lang="en-US" altLang="zh-CN"/>
          </a:p>
        </p:txBody>
      </p:sp>
      <p:sp>
        <p:nvSpPr>
          <p:cNvPr id="268290" name="Rectangle 2"/>
          <p:cNvSpPr>
            <a:spLocks noGrp="1" noRot="1" noChangeAspect="1" noChangeArrowheads="1" noTextEdit="1"/>
          </p:cNvSpPr>
          <p:nvPr>
            <p:ph type="sldImg"/>
          </p:nvPr>
        </p:nvSpPr>
        <p:spPr/>
      </p:sp>
      <p:sp>
        <p:nvSpPr>
          <p:cNvPr id="2682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26D80B2-0670-4416-9043-2E0DC51C5AEF}" type="slidenum">
              <a:rPr lang="en-US" altLang="zh-CN"/>
            </a:fld>
            <a:endParaRPr lang="en-US" altLang="zh-CN"/>
          </a:p>
        </p:txBody>
      </p:sp>
      <p:sp>
        <p:nvSpPr>
          <p:cNvPr id="269314" name="Rectangle 2"/>
          <p:cNvSpPr>
            <a:spLocks noGrp="1" noRot="1" noChangeAspect="1" noChangeArrowheads="1" noTextEdit="1"/>
          </p:cNvSpPr>
          <p:nvPr>
            <p:ph type="sldImg"/>
          </p:nvPr>
        </p:nvSpPr>
        <p:spPr/>
      </p:sp>
      <p:sp>
        <p:nvSpPr>
          <p:cNvPr id="2693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E9CE3AF-6B66-4E1B-8142-A7F4E39E268C}" type="slidenum">
              <a:rPr lang="en-US" altLang="zh-CN"/>
            </a:fld>
            <a:endParaRPr lang="en-US" altLang="zh-CN"/>
          </a:p>
        </p:txBody>
      </p:sp>
      <p:sp>
        <p:nvSpPr>
          <p:cNvPr id="270338" name="Rectangle 2"/>
          <p:cNvSpPr>
            <a:spLocks noGrp="1" noRot="1" noChangeAspect="1" noChangeArrowheads="1" noTextEdit="1"/>
          </p:cNvSpPr>
          <p:nvPr>
            <p:ph type="sldImg"/>
          </p:nvPr>
        </p:nvSpPr>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653B78E-8CD2-4619-B242-A3DE5A5A2D59}" type="slidenum">
              <a:rPr lang="en-US" altLang="zh-CN"/>
            </a:fld>
            <a:endParaRPr lang="en-US" altLang="zh-CN"/>
          </a:p>
        </p:txBody>
      </p:sp>
      <p:sp>
        <p:nvSpPr>
          <p:cNvPr id="271362" name="Rectangle 2"/>
          <p:cNvSpPr>
            <a:spLocks noGrp="1" noRot="1" noChangeAspect="1" noChangeArrowheads="1" noTextEdit="1"/>
          </p:cNvSpPr>
          <p:nvPr>
            <p:ph type="sldImg"/>
          </p:nvPr>
        </p:nvSpPr>
        <p:spPr/>
      </p:sp>
      <p:sp>
        <p:nvSpPr>
          <p:cNvPr id="2713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803F78F-2F75-4602-A4C7-30880D57EEEE}" type="slidenum">
              <a:rPr lang="en-US" altLang="zh-CN"/>
            </a:fld>
            <a:endParaRPr lang="en-US" altLang="zh-CN"/>
          </a:p>
        </p:txBody>
      </p:sp>
      <p:sp>
        <p:nvSpPr>
          <p:cNvPr id="272386" name="Rectangle 2"/>
          <p:cNvSpPr>
            <a:spLocks noGrp="1" noRot="1" noChangeAspect="1" noChangeArrowheads="1" noTextEdit="1"/>
          </p:cNvSpPr>
          <p:nvPr>
            <p:ph type="sldImg"/>
          </p:nvPr>
        </p:nvSpPr>
        <p:spPr/>
      </p:sp>
      <p:sp>
        <p:nvSpPr>
          <p:cNvPr id="2723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FB883E8-22F5-4B56-AD16-D6B1708CA298}" type="slidenum">
              <a:rPr lang="en-US" altLang="zh-CN"/>
            </a:fld>
            <a:endParaRPr lang="en-US" altLang="zh-CN"/>
          </a:p>
        </p:txBody>
      </p:sp>
      <p:sp>
        <p:nvSpPr>
          <p:cNvPr id="273410" name="Rectangle 2"/>
          <p:cNvSpPr>
            <a:spLocks noGrp="1" noRot="1" noChangeAspect="1" noChangeArrowheads="1" noTextEdit="1"/>
          </p:cNvSpPr>
          <p:nvPr>
            <p:ph type="sldImg"/>
          </p:nvPr>
        </p:nvSpPr>
        <p:spPr/>
      </p:sp>
      <p:sp>
        <p:nvSpPr>
          <p:cNvPr id="273411"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742950" y="685800"/>
            <a:ext cx="8420100" cy="2127250"/>
          </a:xfrm>
        </p:spPr>
        <p:txBody>
          <a:bodyPr/>
          <a:lstStyle>
            <a:lvl1pPr algn="ctr">
              <a:defRPr sz="5400" b="1">
                <a:solidFill>
                  <a:srgbClr val="333399"/>
                </a:solidFill>
                <a:latin typeface="黑体" panose="02010609060101010101" pitchFamily="2" charset="-122"/>
                <a:ea typeface="黑体" panose="02010609060101010101" pitchFamily="2" charset="-122"/>
              </a:defRPr>
            </a:lvl1pPr>
          </a:lstStyle>
          <a:p>
            <a:pPr lvl="0"/>
            <a:r>
              <a:rPr lang="zh-CN" altLang="en-US" noProof="0" dirty="0" smtClean="0"/>
              <a:t>单击此处编辑母版标题样式</a:t>
            </a:r>
            <a:endParaRPr lang="en-US" altLang="zh-CN" noProof="0" dirty="0" smtClean="0"/>
          </a:p>
        </p:txBody>
      </p:sp>
      <p:sp>
        <p:nvSpPr>
          <p:cNvPr id="16387" name="Rectangle 3"/>
          <p:cNvSpPr>
            <a:spLocks noGrp="1" noChangeArrowheads="1"/>
          </p:cNvSpPr>
          <p:nvPr>
            <p:ph type="subTitle" idx="1"/>
          </p:nvPr>
        </p:nvSpPr>
        <p:spPr>
          <a:xfrm>
            <a:off x="1485900" y="3270250"/>
            <a:ext cx="6934200" cy="2209800"/>
          </a:xfrm>
        </p:spPr>
        <p:txBody>
          <a:bodyPr/>
          <a:lstStyle>
            <a:lvl1pPr marL="0" indent="0" algn="ctr">
              <a:buFont typeface="Wingdings" panose="05000000000000000000" pitchFamily="2" charset="2"/>
              <a:buNone/>
              <a:defRPr sz="3600" b="1">
                <a:latin typeface="黑体" panose="02010609060101010101" pitchFamily="2" charset="-122"/>
                <a:ea typeface="黑体" panose="02010609060101010101" pitchFamily="2" charset="-122"/>
              </a:defRPr>
            </a:lvl1pPr>
          </a:lstStyle>
          <a:p>
            <a:pPr lvl="0"/>
            <a:r>
              <a:rPr lang="zh-CN" altLang="en-US" noProof="0" dirty="0" smtClean="0"/>
              <a:t>单击此处编辑母版副标题样式</a:t>
            </a:r>
            <a:endParaRPr lang="en-US" altLang="zh-CN" noProof="0" dirty="0" smtClean="0"/>
          </a:p>
        </p:txBody>
      </p:sp>
      <p:sp>
        <p:nvSpPr>
          <p:cNvPr id="16388" name="Rectangle 4"/>
          <p:cNvSpPr>
            <a:spLocks noGrp="1" noChangeArrowheads="1"/>
          </p:cNvSpPr>
          <p:nvPr>
            <p:ph type="dt" sz="half" idx="2"/>
          </p:nvPr>
        </p:nvSpPr>
        <p:spPr/>
        <p:txBody>
          <a:bodyPr/>
          <a:lstStyle>
            <a:lvl1pPr>
              <a:defRPr/>
            </a:lvl1pPr>
          </a:lstStyle>
          <a:p>
            <a:endParaRPr lang="en-US" altLang="zh-CN"/>
          </a:p>
        </p:txBody>
      </p:sp>
      <p:sp>
        <p:nvSpPr>
          <p:cNvPr id="16389" name="Rectangle 5"/>
          <p:cNvSpPr>
            <a:spLocks noGrp="1" noChangeArrowheads="1"/>
          </p:cNvSpPr>
          <p:nvPr>
            <p:ph type="ftr" sz="quarter" idx="3"/>
          </p:nvPr>
        </p:nvSpPr>
        <p:spPr/>
        <p:txBody>
          <a:bodyPr/>
          <a:lstStyle>
            <a:lvl1pPr>
              <a:defRPr/>
            </a:lvl1pPr>
          </a:lstStyle>
          <a:p>
            <a:endParaRPr lang="en-US" altLang="zh-CN"/>
          </a:p>
        </p:txBody>
      </p:sp>
      <p:sp>
        <p:nvSpPr>
          <p:cNvPr id="16390" name="Rectangle 6"/>
          <p:cNvSpPr>
            <a:spLocks noGrp="1" noChangeArrowheads="1"/>
          </p:cNvSpPr>
          <p:nvPr>
            <p:ph type="sldNum" sz="quarter" idx="4"/>
          </p:nvPr>
        </p:nvSpPr>
        <p:spPr/>
        <p:txBody>
          <a:bodyPr/>
          <a:lstStyle>
            <a:lvl1pPr>
              <a:defRPr/>
            </a:lvl1pPr>
          </a:lstStyle>
          <a:p>
            <a:fld id="{AC80574E-8B94-4515-ADE1-BF6C35829DF0}" type="slidenum">
              <a:rPr lang="zh-CN" altLang="en-US"/>
            </a:fld>
            <a:endParaRPr lang="en-US" altLang="zh-CN"/>
          </a:p>
        </p:txBody>
      </p:sp>
      <p:sp>
        <p:nvSpPr>
          <p:cNvPr id="16392" name="Rectangle 8" descr="Gold bar"/>
          <p:cNvSpPr>
            <a:spLocks noChangeArrowheads="1"/>
          </p:cNvSpPr>
          <p:nvPr/>
        </p:nvSpPr>
        <p:spPr bwMode="auto">
          <a:xfrm>
            <a:off x="247650" y="2889250"/>
            <a:ext cx="3109913" cy="2016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3" name="Rectangle 9" descr="Orange bar"/>
          <p:cNvSpPr>
            <a:spLocks noChangeArrowheads="1"/>
          </p:cNvSpPr>
          <p:nvPr/>
        </p:nvSpPr>
        <p:spPr bwMode="auto">
          <a:xfrm>
            <a:off x="3357563" y="2889250"/>
            <a:ext cx="3108325" cy="2016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4" name="Rectangle 10" descr="Slate bar"/>
          <p:cNvSpPr>
            <a:spLocks noChangeArrowheads="1"/>
          </p:cNvSpPr>
          <p:nvPr/>
        </p:nvSpPr>
        <p:spPr bwMode="auto">
          <a:xfrm>
            <a:off x="6465888" y="2889250"/>
            <a:ext cx="3109912" cy="201613"/>
          </a:xfrm>
          <a:prstGeom prst="rect">
            <a:avLst/>
          </a:prstGeom>
          <a:solidFill>
            <a:srgbClr val="333399"/>
          </a:solidFill>
          <a:ln>
            <a:noFill/>
          </a:ln>
          <a:effectLst/>
        </p:spPr>
        <p:txBody>
          <a:bodyPr wrap="none" anchor="ctr"/>
          <a:lstStyle/>
          <a:p>
            <a:endParaRPr lang="zh-CN" altLang="en-US">
              <a:solidFill>
                <a:srgbClr val="333399"/>
              </a:solidFill>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4FEF2C3-09B7-48D6-BCFF-274B159605E4}" type="slidenum">
              <a:rPr lang="zh-CN" altLang="en-US"/>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anose="02010609060101010101" pitchFamily="2" charset="-122"/>
              </a:defRPr>
            </a:lvl1p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2236A91-AB49-49FF-BD59-8386391FD12B}" type="slidenum">
              <a:rPr lang="zh-CN" altLang="en-US"/>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81850" y="277813"/>
            <a:ext cx="2379662"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95300" y="277813"/>
            <a:ext cx="6534150" cy="585311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98FACEB-921B-4428-A32E-7A6FF935A2DD}" type="slidenum">
              <a:rPr lang="zh-CN" altLang="en-US"/>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88504" y="188640"/>
            <a:ext cx="8915400" cy="79208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95300" y="1196752"/>
            <a:ext cx="4381500" cy="4934173"/>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quarter" idx="2"/>
          </p:nvPr>
        </p:nvSpPr>
        <p:spPr>
          <a:xfrm>
            <a:off x="5029200" y="1196752"/>
            <a:ext cx="4381500" cy="2376587"/>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内容占位符 4"/>
          <p:cNvSpPr>
            <a:spLocks noGrp="1"/>
          </p:cNvSpPr>
          <p:nvPr>
            <p:ph sz="quarter" idx="3"/>
          </p:nvPr>
        </p:nvSpPr>
        <p:spPr>
          <a:xfrm>
            <a:off x="5029200" y="3754339"/>
            <a:ext cx="4381500" cy="2376586"/>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日期占位符 5"/>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7099300" y="6248400"/>
            <a:ext cx="2311400" cy="457200"/>
          </a:xfrm>
        </p:spPr>
        <p:txBody>
          <a:bodyPr/>
          <a:lstStyle>
            <a:lvl1pPr>
              <a:defRPr/>
            </a:lvl1pPr>
          </a:lstStyle>
          <a:p>
            <a:fld id="{3C52F4D9-41EC-423B-B963-42D1C41ACCC5}" type="slidenum">
              <a:rPr lang="zh-CN" altLang="en-US"/>
            </a:fld>
            <a:endParaRPr lang="en-US" altLang="zh-CN"/>
          </a:p>
        </p:txBody>
      </p:sp>
      <p:sp>
        <p:nvSpPr>
          <p:cNvPr id="9" name="Line 8"/>
          <p:cNvSpPr>
            <a:spLocks noChangeShapeType="1"/>
          </p:cNvSpPr>
          <p:nvPr userDrawn="1"/>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1"/>
            <a:ext cx="8915400" cy="79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95300" y="1196752"/>
            <a:ext cx="4381500" cy="4934173"/>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剪贴画占位符 3"/>
          <p:cNvSpPr>
            <a:spLocks noGrp="1"/>
          </p:cNvSpPr>
          <p:nvPr>
            <p:ph type="clipArt" sz="half" idx="2" hasCustomPrompt="1"/>
          </p:nvPr>
        </p:nvSpPr>
        <p:spPr>
          <a:xfrm>
            <a:off x="5029200" y="1196752"/>
            <a:ext cx="4381500" cy="4934173"/>
          </a:xfrm>
        </p:spPr>
        <p:txBody>
          <a:bodyPr/>
          <a:lstStyle/>
          <a:p>
            <a:r>
              <a:rPr lang="zh-CN" altLang="en-US" smtClean="0"/>
              <a:t>单击图标添加剪 贴画</a:t>
            </a:r>
            <a:endParaRPr lang="zh-CN" altLang="en-US"/>
          </a:p>
        </p:txBody>
      </p:sp>
      <p:sp>
        <p:nvSpPr>
          <p:cNvPr id="5" name="日期占位符 4"/>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7099300" y="6248400"/>
            <a:ext cx="2311400" cy="457200"/>
          </a:xfrm>
        </p:spPr>
        <p:txBody>
          <a:bodyPr/>
          <a:lstStyle>
            <a:lvl1pPr>
              <a:defRPr/>
            </a:lvl1pPr>
          </a:lstStyle>
          <a:p>
            <a:fld id="{966CAE82-64C7-4E5B-88D2-F38A61F120C5}" type="slidenum">
              <a:rPr lang="zh-CN" altLang="en-US"/>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anose="0201060906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95300" y="1196752"/>
            <a:ext cx="9066212" cy="4934173"/>
          </a:xfrm>
        </p:spPr>
        <p:txBody>
          <a:bodyPr/>
          <a:lstStyle>
            <a:lvl1pPr>
              <a:lnSpc>
                <a:spcPct val="110000"/>
              </a:lnSpc>
              <a:spcBef>
                <a:spcPts val="600"/>
              </a:spcBef>
              <a:defRPr sz="3200" b="1">
                <a:solidFill>
                  <a:schemeClr val="tx1"/>
                </a:solidFill>
                <a:latin typeface="+mn-lt"/>
                <a:ea typeface="黑体" panose="02010609060101010101" pitchFamily="2" charset="-122"/>
              </a:defRPr>
            </a:lvl1pPr>
            <a:lvl2pPr>
              <a:lnSpc>
                <a:spcPct val="110000"/>
              </a:lnSpc>
              <a:spcBef>
                <a:spcPts val="600"/>
              </a:spcBef>
              <a:defRPr sz="2800" b="1">
                <a:solidFill>
                  <a:schemeClr val="tx1"/>
                </a:solidFill>
                <a:latin typeface="+mn-lt"/>
                <a:ea typeface="黑体" panose="02010609060101010101" pitchFamily="2" charset="-122"/>
              </a:defRPr>
            </a:lvl2pPr>
            <a:lvl3pPr>
              <a:lnSpc>
                <a:spcPct val="110000"/>
              </a:lnSpc>
              <a:spcBef>
                <a:spcPts val="600"/>
              </a:spcBef>
              <a:defRPr sz="2400" b="1">
                <a:solidFill>
                  <a:schemeClr val="tx1"/>
                </a:solidFill>
                <a:latin typeface="+mn-lt"/>
                <a:ea typeface="黑体" panose="02010609060101010101" pitchFamily="2" charset="-122"/>
              </a:defRPr>
            </a:lvl3pPr>
            <a:lvl4pPr>
              <a:lnSpc>
                <a:spcPct val="110000"/>
              </a:lnSpc>
              <a:spcBef>
                <a:spcPts val="600"/>
              </a:spcBef>
              <a:defRPr sz="2000" b="1">
                <a:solidFill>
                  <a:schemeClr val="tx1"/>
                </a:solidFill>
                <a:latin typeface="+mn-lt"/>
                <a:ea typeface="黑体" panose="02010609060101010101" pitchFamily="2" charset="-122"/>
              </a:defRPr>
            </a:lvl4pPr>
            <a:lvl5pPr>
              <a:lnSpc>
                <a:spcPct val="110000"/>
              </a:lnSpc>
              <a:spcBef>
                <a:spcPts val="600"/>
              </a:spcBef>
              <a:defRPr sz="2000" b="1">
                <a:solidFill>
                  <a:schemeClr val="tx1"/>
                </a:solidFill>
                <a:latin typeface="+mn-lt"/>
                <a:ea typeface="黑体" panose="02010609060101010101" pitchFamily="2"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lvl1pPr>
              <a:defRPr/>
            </a:lvl1pPr>
          </a:lstStyle>
          <a:p>
            <a:endParaRPr lang="en-US" altLang="zh-CN" dirty="0"/>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AC79822-BC0D-4DE8-A7E5-90A3732A2B82}" type="slidenum">
              <a:rPr lang="zh-CN" altLang="en-US"/>
            </a:fld>
            <a:endParaRPr lang="en-US" altLang="zh-CN"/>
          </a:p>
        </p:txBody>
      </p:sp>
      <p:sp>
        <p:nvSpPr>
          <p:cNvPr id="7" name="Line 8"/>
          <p:cNvSpPr>
            <a:spLocks noChangeShapeType="1"/>
          </p:cNvSpPr>
          <p:nvPr userDrawn="1"/>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634858" cy="1362075"/>
          </a:xfrm>
        </p:spPr>
        <p:txBody>
          <a:bodyPr anchor="t"/>
          <a:lstStyle>
            <a:lvl1pPr algn="l">
              <a:defRPr sz="4400" b="1" cap="all">
                <a:solidFill>
                  <a:srgbClr val="333399"/>
                </a:solidFill>
                <a:latin typeface="+mn-lt"/>
                <a:ea typeface="黑体" panose="02010609060101010101" pitchFamily="2" charset="-122"/>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82638" y="2906713"/>
            <a:ext cx="8634858"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3F47B36-077D-42FE-9DED-0C77CB87E4B3}" type="slidenum">
              <a:rPr lang="zh-CN" altLang="en-US"/>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anose="0201060906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95300" y="1196752"/>
            <a:ext cx="4460304" cy="4934173"/>
          </a:xfrm>
        </p:spPr>
        <p:txBody>
          <a:bodyPr/>
          <a:lstStyle>
            <a:lvl1pPr>
              <a:defRPr sz="2800" b="1">
                <a:solidFill>
                  <a:schemeClr val="tx1"/>
                </a:solidFill>
                <a:latin typeface="+mn-lt"/>
                <a:ea typeface="黑体" panose="02010609060101010101" pitchFamily="2" charset="-122"/>
              </a:defRPr>
            </a:lvl1pPr>
            <a:lvl2pPr>
              <a:buClr>
                <a:schemeClr val="accent2"/>
              </a:buClr>
              <a:defRPr sz="2400" b="1">
                <a:solidFill>
                  <a:schemeClr val="tx1"/>
                </a:solidFill>
                <a:latin typeface="+mn-lt"/>
                <a:ea typeface="黑体" panose="02010609060101010101" pitchFamily="2" charset="-122"/>
              </a:defRPr>
            </a:lvl2pPr>
            <a:lvl3pPr>
              <a:defRPr sz="2000" b="1">
                <a:solidFill>
                  <a:schemeClr val="tx1"/>
                </a:solidFill>
                <a:latin typeface="+mn-lt"/>
                <a:ea typeface="黑体" panose="02010609060101010101" pitchFamily="2" charset="-122"/>
              </a:defRPr>
            </a:lvl3pPr>
            <a:lvl4pPr>
              <a:defRPr sz="1800" b="1">
                <a:solidFill>
                  <a:schemeClr val="tx1"/>
                </a:solidFill>
                <a:latin typeface="+mn-lt"/>
                <a:ea typeface="黑体" panose="02010609060101010101" pitchFamily="2" charset="-122"/>
              </a:defRPr>
            </a:lvl4pPr>
            <a:lvl5pPr>
              <a:buClr>
                <a:srgbClr val="333399"/>
              </a:buClr>
              <a:defRPr sz="1800" b="1">
                <a:solidFill>
                  <a:schemeClr val="tx1"/>
                </a:solidFill>
                <a:latin typeface="+mn-lt"/>
                <a:ea typeface="黑体" panose="02010609060101010101" pitchFamily="2" charset="-122"/>
              </a:defRPr>
            </a:lvl5pPr>
            <a:lvl6pPr>
              <a:defRPr sz="1800"/>
            </a:lvl6pPr>
            <a:lvl7pPr>
              <a:defRPr sz="1800"/>
            </a:lvl7pPr>
            <a:lvl8pPr>
              <a:defRPr sz="1800"/>
            </a:lvl8pPr>
            <a:lvl9pPr>
              <a:defRPr sz="18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half" idx="2"/>
          </p:nvPr>
        </p:nvSpPr>
        <p:spPr>
          <a:xfrm>
            <a:off x="5101208" y="1196752"/>
            <a:ext cx="4460304" cy="4934173"/>
          </a:xfrm>
        </p:spPr>
        <p:txBody>
          <a:bodyPr/>
          <a:lstStyle>
            <a:lvl1pPr>
              <a:defRPr sz="2800" b="1">
                <a:solidFill>
                  <a:schemeClr val="tx1"/>
                </a:solidFill>
                <a:latin typeface="+mn-lt"/>
                <a:ea typeface="黑体" panose="02010609060101010101" pitchFamily="2" charset="-122"/>
              </a:defRPr>
            </a:lvl1pPr>
            <a:lvl2pPr>
              <a:buClr>
                <a:schemeClr val="accent2"/>
              </a:buClr>
              <a:defRPr sz="2400" b="1">
                <a:solidFill>
                  <a:schemeClr val="tx1"/>
                </a:solidFill>
                <a:latin typeface="+mn-lt"/>
                <a:ea typeface="黑体" panose="02010609060101010101" pitchFamily="2" charset="-122"/>
              </a:defRPr>
            </a:lvl2pPr>
            <a:lvl3pPr>
              <a:defRPr sz="2000" b="1">
                <a:solidFill>
                  <a:schemeClr val="tx1"/>
                </a:solidFill>
                <a:latin typeface="+mn-lt"/>
                <a:ea typeface="黑体" panose="02010609060101010101" pitchFamily="2" charset="-122"/>
              </a:defRPr>
            </a:lvl3pPr>
            <a:lvl4pPr>
              <a:defRPr sz="1800" b="1">
                <a:solidFill>
                  <a:schemeClr val="tx1"/>
                </a:solidFill>
                <a:latin typeface="+mn-lt"/>
                <a:ea typeface="黑体" panose="02010609060101010101" pitchFamily="2" charset="-122"/>
              </a:defRPr>
            </a:lvl4pPr>
            <a:lvl5pPr>
              <a:buClr>
                <a:srgbClr val="333399"/>
              </a:buClr>
              <a:defRPr sz="1800" b="1">
                <a:solidFill>
                  <a:schemeClr val="tx1"/>
                </a:solidFill>
                <a:latin typeface="+mn-lt"/>
                <a:ea typeface="黑体" panose="02010609060101010101" pitchFamily="2" charset="-122"/>
              </a:defRPr>
            </a:lvl5pPr>
            <a:lvl6pPr>
              <a:defRPr sz="1800"/>
            </a:lvl6pPr>
            <a:lvl7pPr>
              <a:defRPr sz="1800"/>
            </a:lvl7pPr>
            <a:lvl8pPr>
              <a:defRPr sz="1800"/>
            </a:lvl8pPr>
            <a:lvl9pPr>
              <a:defRPr sz="18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0B52295-AD8D-47A8-A4D5-D2F6B9F48E3F}" type="slidenum">
              <a:rPr lang="zh-CN" altLang="en-US"/>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anose="02010609060101010101" pitchFamily="2" charset="-122"/>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95299" y="1207874"/>
            <a:ext cx="4455513" cy="639762"/>
          </a:xfrm>
        </p:spPr>
        <p:txBody>
          <a:bodyPr anchor="b"/>
          <a:lstStyle>
            <a:lvl1pPr marL="0" indent="0">
              <a:buNone/>
              <a:defRPr sz="2800" b="1">
                <a:latin typeface="+mn-lt"/>
                <a:ea typeface="黑体" panose="02010609060101010101"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4" name="内容占位符 3"/>
          <p:cNvSpPr>
            <a:spLocks noGrp="1"/>
          </p:cNvSpPr>
          <p:nvPr>
            <p:ph sz="half" idx="2"/>
          </p:nvPr>
        </p:nvSpPr>
        <p:spPr>
          <a:xfrm>
            <a:off x="495299" y="1872534"/>
            <a:ext cx="4455513" cy="4292770"/>
          </a:xfrm>
        </p:spPr>
        <p:txBody>
          <a:bodyPr/>
          <a:lstStyle>
            <a:lvl1pPr>
              <a:defRPr sz="2800" b="1">
                <a:solidFill>
                  <a:schemeClr val="tx1"/>
                </a:solidFill>
                <a:latin typeface="+mn-lt"/>
                <a:ea typeface="黑体" panose="02010609060101010101" pitchFamily="2" charset="-122"/>
              </a:defRPr>
            </a:lvl1pPr>
            <a:lvl2pPr>
              <a:defRPr sz="2400" b="1">
                <a:solidFill>
                  <a:schemeClr val="tx1"/>
                </a:solidFill>
                <a:latin typeface="+mn-lt"/>
                <a:ea typeface="黑体" panose="02010609060101010101" pitchFamily="2" charset="-122"/>
              </a:defRPr>
            </a:lvl2pPr>
            <a:lvl3pPr>
              <a:defRPr sz="2000" b="1">
                <a:solidFill>
                  <a:schemeClr val="tx1"/>
                </a:solidFill>
                <a:latin typeface="+mn-lt"/>
                <a:ea typeface="黑体" panose="02010609060101010101" pitchFamily="2" charset="-122"/>
              </a:defRPr>
            </a:lvl3pPr>
            <a:lvl4pPr>
              <a:defRPr sz="1800" b="1">
                <a:solidFill>
                  <a:schemeClr val="tx1"/>
                </a:solidFill>
                <a:latin typeface="+mn-lt"/>
                <a:ea typeface="黑体" panose="02010609060101010101" pitchFamily="2" charset="-122"/>
              </a:defRPr>
            </a:lvl4pPr>
            <a:lvl5pPr>
              <a:defRPr sz="1800" b="1">
                <a:solidFill>
                  <a:schemeClr val="tx1"/>
                </a:solidFill>
                <a:latin typeface="+mn-lt"/>
                <a:ea typeface="黑体" panose="02010609060101010101" pitchFamily="2" charset="-122"/>
              </a:defRPr>
            </a:lvl5pPr>
            <a:lvl6pPr>
              <a:defRPr sz="1600"/>
            </a:lvl6pPr>
            <a:lvl7pPr>
              <a:defRPr sz="1600"/>
            </a:lvl7pPr>
            <a:lvl8pPr>
              <a:defRPr sz="1600"/>
            </a:lvl8pPr>
            <a:lvl9pPr>
              <a:defRPr sz="16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5104383" y="1207874"/>
            <a:ext cx="4457129" cy="639762"/>
          </a:xfrm>
        </p:spPr>
        <p:txBody>
          <a:bodyPr anchor="b"/>
          <a:lstStyle>
            <a:lvl1pPr marL="0" indent="0">
              <a:buNone/>
              <a:defRPr sz="2800" b="1">
                <a:latin typeface="+mn-lt"/>
                <a:ea typeface="黑体" panose="02010609060101010101"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6" name="内容占位符 5"/>
          <p:cNvSpPr>
            <a:spLocks noGrp="1"/>
          </p:cNvSpPr>
          <p:nvPr>
            <p:ph sz="quarter" idx="4"/>
          </p:nvPr>
        </p:nvSpPr>
        <p:spPr>
          <a:xfrm>
            <a:off x="5104383" y="1872534"/>
            <a:ext cx="4457129" cy="4292770"/>
          </a:xfrm>
        </p:spPr>
        <p:txBody>
          <a:bodyPr/>
          <a:lstStyle>
            <a:lvl1pPr>
              <a:defRPr sz="2800" b="1">
                <a:solidFill>
                  <a:schemeClr val="tx1"/>
                </a:solidFill>
                <a:latin typeface="+mn-lt"/>
                <a:ea typeface="黑体" panose="02010609060101010101" pitchFamily="2" charset="-122"/>
              </a:defRPr>
            </a:lvl1pPr>
            <a:lvl2pPr>
              <a:defRPr sz="2400" b="1">
                <a:solidFill>
                  <a:schemeClr val="tx1"/>
                </a:solidFill>
                <a:latin typeface="+mn-lt"/>
                <a:ea typeface="黑体" panose="02010609060101010101" pitchFamily="2" charset="-122"/>
              </a:defRPr>
            </a:lvl2pPr>
            <a:lvl3pPr>
              <a:defRPr sz="2000" b="1">
                <a:solidFill>
                  <a:schemeClr val="tx1"/>
                </a:solidFill>
                <a:latin typeface="+mn-lt"/>
                <a:ea typeface="黑体" panose="02010609060101010101" pitchFamily="2" charset="-122"/>
              </a:defRPr>
            </a:lvl3pPr>
            <a:lvl4pPr>
              <a:defRPr sz="1800" b="1">
                <a:solidFill>
                  <a:schemeClr val="tx1"/>
                </a:solidFill>
                <a:latin typeface="+mn-lt"/>
                <a:ea typeface="黑体" panose="02010609060101010101" pitchFamily="2" charset="-122"/>
              </a:defRPr>
            </a:lvl4pPr>
            <a:lvl5pPr>
              <a:defRPr sz="1800" b="1">
                <a:solidFill>
                  <a:schemeClr val="tx1"/>
                </a:solidFill>
                <a:latin typeface="+mn-lt"/>
                <a:ea typeface="黑体" panose="02010609060101010101" pitchFamily="2" charset="-122"/>
              </a:defRPr>
            </a:lvl5pPr>
            <a:lvl6pPr>
              <a:defRPr sz="1600"/>
            </a:lvl6pPr>
            <a:lvl7pPr>
              <a:defRPr sz="1600"/>
            </a:lvl7pPr>
            <a:lvl8pPr>
              <a:defRPr sz="1600"/>
            </a:lvl8pPr>
            <a:lvl9pPr>
              <a:defRPr sz="16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AC03054-A18C-4CF4-8FEF-67B6C74EC7CF}" type="slidenum">
              <a:rPr lang="zh-CN" altLang="en-US"/>
            </a:fld>
            <a:endParaRPr lang="en-US" altLang="zh-CN"/>
          </a:p>
        </p:txBody>
      </p:sp>
      <p:sp>
        <p:nvSpPr>
          <p:cNvPr id="10" name="Line 8"/>
          <p:cNvSpPr>
            <a:spLocks noChangeShapeType="1"/>
          </p:cNvSpPr>
          <p:nvPr userDrawn="1"/>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anose="02010609060101010101" pitchFamily="2" charset="-122"/>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95299" y="1207874"/>
            <a:ext cx="9066213" cy="639762"/>
          </a:xfrm>
        </p:spPr>
        <p:txBody>
          <a:bodyPr anchor="b"/>
          <a:lstStyle>
            <a:lvl1pPr marL="0" indent="0">
              <a:buNone/>
              <a:defRPr sz="3200" b="1">
                <a:latin typeface="+mn-lt"/>
                <a:ea typeface="黑体" panose="02010609060101010101"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4" name="内容占位符 3"/>
          <p:cNvSpPr>
            <a:spLocks noGrp="1"/>
          </p:cNvSpPr>
          <p:nvPr>
            <p:ph sz="half" idx="2"/>
          </p:nvPr>
        </p:nvSpPr>
        <p:spPr>
          <a:xfrm>
            <a:off x="495299" y="1872534"/>
            <a:ext cx="4455513" cy="4292770"/>
          </a:xfrm>
        </p:spPr>
        <p:txBody>
          <a:bodyPr/>
          <a:lstStyle>
            <a:lvl1pPr>
              <a:defRPr sz="2800" b="1">
                <a:solidFill>
                  <a:schemeClr val="tx1"/>
                </a:solidFill>
                <a:latin typeface="+mn-lt"/>
                <a:ea typeface="黑体" panose="02010609060101010101" pitchFamily="2" charset="-122"/>
              </a:defRPr>
            </a:lvl1pPr>
            <a:lvl2pPr>
              <a:defRPr sz="2400" b="1">
                <a:solidFill>
                  <a:schemeClr val="tx1"/>
                </a:solidFill>
                <a:latin typeface="+mn-lt"/>
                <a:ea typeface="黑体" panose="02010609060101010101" pitchFamily="2" charset="-122"/>
              </a:defRPr>
            </a:lvl2pPr>
            <a:lvl3pPr>
              <a:defRPr sz="2000" b="1">
                <a:solidFill>
                  <a:schemeClr val="tx1"/>
                </a:solidFill>
                <a:latin typeface="+mn-lt"/>
                <a:ea typeface="黑体" panose="02010609060101010101" pitchFamily="2" charset="-122"/>
              </a:defRPr>
            </a:lvl3pPr>
            <a:lvl4pPr>
              <a:defRPr sz="1800" b="1">
                <a:solidFill>
                  <a:schemeClr val="tx1"/>
                </a:solidFill>
                <a:latin typeface="+mn-lt"/>
                <a:ea typeface="黑体" panose="02010609060101010101" pitchFamily="2" charset="-122"/>
              </a:defRPr>
            </a:lvl4pPr>
            <a:lvl5pPr>
              <a:defRPr sz="1800" b="1">
                <a:solidFill>
                  <a:schemeClr val="tx1"/>
                </a:solidFill>
                <a:latin typeface="+mn-lt"/>
                <a:ea typeface="黑体" panose="02010609060101010101" pitchFamily="2" charset="-122"/>
              </a:defRPr>
            </a:lvl5pPr>
            <a:lvl6pPr>
              <a:defRPr sz="1600"/>
            </a:lvl6pPr>
            <a:lvl7pPr>
              <a:defRPr sz="1600"/>
            </a:lvl7pPr>
            <a:lvl8pPr>
              <a:defRPr sz="1600"/>
            </a:lvl8pPr>
            <a:lvl9pPr>
              <a:defRPr sz="16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6" name="内容占位符 5"/>
          <p:cNvSpPr>
            <a:spLocks noGrp="1"/>
          </p:cNvSpPr>
          <p:nvPr>
            <p:ph sz="quarter" idx="4"/>
          </p:nvPr>
        </p:nvSpPr>
        <p:spPr>
          <a:xfrm>
            <a:off x="5104383" y="1872534"/>
            <a:ext cx="4457129" cy="4292770"/>
          </a:xfrm>
        </p:spPr>
        <p:txBody>
          <a:bodyPr/>
          <a:lstStyle>
            <a:lvl1pPr>
              <a:defRPr sz="2800" b="1">
                <a:solidFill>
                  <a:schemeClr val="tx1"/>
                </a:solidFill>
                <a:latin typeface="+mn-lt"/>
                <a:ea typeface="黑体" panose="02010609060101010101" pitchFamily="2" charset="-122"/>
              </a:defRPr>
            </a:lvl1pPr>
            <a:lvl2pPr>
              <a:defRPr sz="2400" b="1">
                <a:solidFill>
                  <a:schemeClr val="tx1"/>
                </a:solidFill>
                <a:latin typeface="+mn-lt"/>
                <a:ea typeface="黑体" panose="02010609060101010101" pitchFamily="2" charset="-122"/>
              </a:defRPr>
            </a:lvl2pPr>
            <a:lvl3pPr>
              <a:defRPr sz="2000" b="1">
                <a:solidFill>
                  <a:schemeClr val="tx1"/>
                </a:solidFill>
                <a:latin typeface="+mn-lt"/>
                <a:ea typeface="黑体" panose="02010609060101010101" pitchFamily="2" charset="-122"/>
              </a:defRPr>
            </a:lvl3pPr>
            <a:lvl4pPr>
              <a:defRPr sz="1800" b="1">
                <a:solidFill>
                  <a:schemeClr val="tx1"/>
                </a:solidFill>
                <a:latin typeface="+mn-lt"/>
                <a:ea typeface="黑体" panose="02010609060101010101" pitchFamily="2" charset="-122"/>
              </a:defRPr>
            </a:lvl4pPr>
            <a:lvl5pPr>
              <a:defRPr sz="1800" b="1">
                <a:solidFill>
                  <a:schemeClr val="tx1"/>
                </a:solidFill>
                <a:latin typeface="+mn-lt"/>
                <a:ea typeface="黑体" panose="02010609060101010101" pitchFamily="2" charset="-122"/>
              </a:defRPr>
            </a:lvl5pPr>
            <a:lvl6pPr>
              <a:defRPr sz="1600"/>
            </a:lvl6pPr>
            <a:lvl7pPr>
              <a:defRPr sz="1600"/>
            </a:lvl7pPr>
            <a:lvl8pPr>
              <a:defRPr sz="1600"/>
            </a:lvl8pPr>
            <a:lvl9pPr>
              <a:defRPr sz="16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AC03054-A18C-4CF4-8FEF-67B6C74EC7CF}" type="slidenum">
              <a:rPr lang="zh-CN" altLang="en-US"/>
            </a:fld>
            <a:endParaRPr lang="en-US" altLang="zh-CN"/>
          </a:p>
        </p:txBody>
      </p:sp>
      <p:sp>
        <p:nvSpPr>
          <p:cNvPr id="10" name="Line 8"/>
          <p:cNvSpPr>
            <a:spLocks noChangeShapeType="1"/>
          </p:cNvSpPr>
          <p:nvPr userDrawn="1"/>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anose="02010609060101010101" pitchFamily="2" charset="-122"/>
              </a:defRPr>
            </a:lvl1p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14338B79-8FD5-46F1-8A19-651A319ADB19}" type="slidenum">
              <a:rPr lang="zh-CN" altLang="en-US"/>
            </a:fld>
            <a:endParaRPr lang="en-US" altLang="zh-CN"/>
          </a:p>
        </p:txBody>
      </p:sp>
      <p:sp>
        <p:nvSpPr>
          <p:cNvPr id="6" name="Line 8"/>
          <p:cNvSpPr>
            <a:spLocks noChangeShapeType="1"/>
          </p:cNvSpPr>
          <p:nvPr userDrawn="1"/>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37DC1DE-D772-415A-B75D-6C2A3BBF0EE5}" type="slidenum">
              <a:rPr lang="zh-CN" altLang="en-US"/>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3500" y="273050"/>
            <a:ext cx="568801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FB74B41-85B4-4984-A2A4-801BFDC62CF6}" type="slidenum">
              <a:rPr lang="zh-CN" altLang="en-US"/>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1.png"/><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495300" y="188640"/>
            <a:ext cx="9066212"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lvl="0"/>
            <a:r>
              <a:rPr lang="zh-CN" altLang="en-US" dirty="0" smtClean="0"/>
              <a:t>单击此处编辑母版标题样式</a:t>
            </a:r>
            <a:endParaRPr lang="en-US" altLang="zh-CN" dirty="0" smtClean="0"/>
          </a:p>
        </p:txBody>
      </p:sp>
      <p:sp>
        <p:nvSpPr>
          <p:cNvPr id="15363" name="Rectangle 3"/>
          <p:cNvSpPr>
            <a:spLocks noGrp="1" noChangeArrowheads="1"/>
          </p:cNvSpPr>
          <p:nvPr>
            <p:ph type="body" idx="1"/>
          </p:nvPr>
        </p:nvSpPr>
        <p:spPr bwMode="auto">
          <a:xfrm>
            <a:off x="495300" y="1196752"/>
            <a:ext cx="9066212" cy="4934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dirty="0" smtClean="0"/>
              <a:t>单击此处编辑母版文本样式</a:t>
            </a:r>
            <a:endParaRPr lang="en-US" altLang="zh-CN" dirty="0" smtClean="0"/>
          </a:p>
          <a:p>
            <a:pPr lvl="1"/>
            <a:r>
              <a:rPr lang="zh-CN" altLang="en-US" dirty="0" smtClean="0"/>
              <a:t>第二级</a:t>
            </a:r>
            <a:endParaRPr lang="en-US" altLang="zh-CN" dirty="0" smtClean="0"/>
          </a:p>
          <a:p>
            <a:pPr lvl="2"/>
            <a:r>
              <a:rPr lang="zh-CN" altLang="en-US" dirty="0" smtClean="0"/>
              <a:t>第三级</a:t>
            </a:r>
            <a:endParaRPr lang="en-US" altLang="zh-CN" dirty="0" smtClean="0"/>
          </a:p>
          <a:p>
            <a:pPr lvl="3"/>
            <a:r>
              <a:rPr lang="zh-CN" altLang="en-US" dirty="0" smtClean="0"/>
              <a:t>第四级</a:t>
            </a:r>
            <a:endParaRPr lang="en-US" altLang="zh-CN" dirty="0" smtClean="0"/>
          </a:p>
          <a:p>
            <a:pPr lvl="4"/>
            <a:r>
              <a:rPr lang="zh-CN" altLang="en-US" dirty="0" smtClean="0"/>
              <a:t>第五级</a:t>
            </a:r>
            <a:endParaRPr lang="en-US" altLang="zh-CN" dirty="0" smtClean="0"/>
          </a:p>
        </p:txBody>
      </p:sp>
      <p:sp>
        <p:nvSpPr>
          <p:cNvPr id="15364" name="Rectangle 4"/>
          <p:cNvSpPr>
            <a:spLocks noGrp="1" noChangeArrowheads="1"/>
          </p:cNvSpPr>
          <p:nvPr>
            <p:ph type="dt" sz="half" idx="2"/>
          </p:nvPr>
        </p:nvSpPr>
        <p:spPr bwMode="auto">
          <a:xfrm>
            <a:off x="495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000">
                <a:ea typeface="宋体" panose="02010600030101010101" pitchFamily="2" charset="-122"/>
              </a:defRPr>
            </a:lvl1pPr>
          </a:lstStyle>
          <a:p>
            <a:endParaRPr lang="en-US" altLang="zh-CN" dirty="0"/>
          </a:p>
        </p:txBody>
      </p:sp>
      <p:sp>
        <p:nvSpPr>
          <p:cNvPr id="15365" name="Rectangle 5"/>
          <p:cNvSpPr>
            <a:spLocks noGrp="1" noChangeArrowheads="1"/>
          </p:cNvSpPr>
          <p:nvPr>
            <p:ph type="ftr" sz="quarter" idx="3"/>
          </p:nvPr>
        </p:nvSpPr>
        <p:spPr bwMode="auto">
          <a:xfrm>
            <a:off x="3384550" y="6356176"/>
            <a:ext cx="3136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defRPr sz="1000">
                <a:ea typeface="宋体" panose="02010600030101010101" pitchFamily="2" charset="-122"/>
              </a:defRPr>
            </a:lvl1pPr>
          </a:lstStyle>
          <a:p>
            <a:endParaRPr lang="en-US" altLang="zh-CN"/>
          </a:p>
        </p:txBody>
      </p:sp>
      <p:sp>
        <p:nvSpPr>
          <p:cNvPr id="15366" name="Rectangle 6"/>
          <p:cNvSpPr>
            <a:spLocks noGrp="1" noChangeArrowheads="1"/>
          </p:cNvSpPr>
          <p:nvPr>
            <p:ph type="sldNum" sz="quarter" idx="4"/>
          </p:nvPr>
        </p:nvSpPr>
        <p:spPr bwMode="auto">
          <a:xfrm>
            <a:off x="7099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000">
                <a:ea typeface="宋体" panose="02010600030101010101" pitchFamily="2" charset="-122"/>
              </a:defRPr>
            </a:lvl1pPr>
          </a:lstStyle>
          <a:p>
            <a:fld id="{67B052E9-C54A-4603-AE2F-EB72B006DB6C}" type="slidenum">
              <a:rPr lang="zh-CN" altLang="en-US"/>
            </a:fld>
            <a:endParaRPr lang="en-US" altLang="zh-CN"/>
          </a:p>
        </p:txBody>
      </p:sp>
      <p:sp>
        <p:nvSpPr>
          <p:cNvPr id="15367" name="Rectangle 7" descr="Gold bar"/>
          <p:cNvSpPr>
            <a:spLocks noChangeArrowheads="1"/>
          </p:cNvSpPr>
          <p:nvPr/>
        </p:nvSpPr>
        <p:spPr bwMode="auto">
          <a:xfrm>
            <a:off x="0" y="0"/>
            <a:ext cx="247650" cy="2286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anose="02020603050405020304" pitchFamily="18" charset="0"/>
              <a:ea typeface="宋体" panose="02010600030101010101" pitchFamily="2" charset="-122"/>
            </a:endParaRPr>
          </a:p>
        </p:txBody>
      </p:sp>
      <p:sp>
        <p:nvSpPr>
          <p:cNvPr id="15369" name="Rectangle 9" descr="Orange bar"/>
          <p:cNvSpPr>
            <a:spLocks noChangeArrowheads="1"/>
          </p:cNvSpPr>
          <p:nvPr/>
        </p:nvSpPr>
        <p:spPr bwMode="auto">
          <a:xfrm>
            <a:off x="0" y="2286000"/>
            <a:ext cx="247650" cy="2286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anose="02020603050405020304" pitchFamily="18" charset="0"/>
              <a:ea typeface="宋体" panose="02010600030101010101" pitchFamily="2" charset="-122"/>
            </a:endParaRPr>
          </a:p>
        </p:txBody>
      </p:sp>
      <p:sp>
        <p:nvSpPr>
          <p:cNvPr id="15370" name="Rectangle 10" descr="Slate bar"/>
          <p:cNvSpPr>
            <a:spLocks noChangeArrowheads="1"/>
          </p:cNvSpPr>
          <p:nvPr/>
        </p:nvSpPr>
        <p:spPr bwMode="auto">
          <a:xfrm>
            <a:off x="0" y="4572000"/>
            <a:ext cx="247650" cy="2286000"/>
          </a:xfrm>
          <a:prstGeom prst="rect">
            <a:avLst/>
          </a:prstGeom>
          <a:solidFill>
            <a:srgbClr val="333399"/>
          </a:solidFill>
          <a:ln>
            <a:noFill/>
          </a:ln>
          <a:effectLst/>
        </p:spPr>
        <p:txBody>
          <a:bodyPr wrap="none" anchor="ctr"/>
          <a:lstStyle/>
          <a:p>
            <a:pPr algn="ctr" eaLnBrk="1" hangingPunct="1"/>
            <a:endParaRPr lang="zh-CN" altLang="en-US" sz="2400">
              <a:latin typeface="Times New Roman" panose="02020603050405020304" pitchFamily="18" charset="0"/>
              <a:ea typeface="宋体" panose="02010600030101010101" pitchFamily="2" charset="-122"/>
            </a:endParaRPr>
          </a:p>
        </p:txBody>
      </p:sp>
      <p:pic>
        <p:nvPicPr>
          <p:cNvPr id="13" name="Picture 2" descr="computer networking 的图像结果"/>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8724609" y="188640"/>
            <a:ext cx="1124935" cy="812453"/>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5" descr="https://publicrelationssydney.com.au/wp-content/uploads/2013/01/shutterstock_80434384.jpg"/>
          <p:cNvSpPr>
            <a:spLocks noChangeAspect="1" noChangeArrowheads="1"/>
          </p:cNvSpPr>
          <p:nvPr userDrawn="1"/>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iming>
    <p:tnLst>
      <p:par>
        <p:cTn id="1" dur="indefinite" restart="never" nodeType="tmRoot"/>
      </p:par>
    </p:tnLst>
  </p:timing>
  <p:txStyles>
    <p:titleStyle>
      <a:lvl1pPr algn="l" rtl="0" eaLnBrk="1" fontAlgn="base" hangingPunct="1">
        <a:spcBef>
          <a:spcPct val="0"/>
        </a:spcBef>
        <a:spcAft>
          <a:spcPct val="0"/>
        </a:spcAft>
        <a:defRPr sz="4400" b="1">
          <a:solidFill>
            <a:srgbClr val="333399"/>
          </a:solidFill>
          <a:latin typeface="+mn-lt"/>
          <a:ea typeface="黑体" panose="02010609060101010101" pitchFamily="2" charset="-122"/>
          <a:cs typeface="+mj-cs"/>
        </a:defRPr>
      </a:lvl1pPr>
      <a:lvl2pPr algn="l" rtl="0" eaLnBrk="1" fontAlgn="base" hangingPunct="1">
        <a:spcBef>
          <a:spcPct val="0"/>
        </a:spcBef>
        <a:spcAft>
          <a:spcPct val="0"/>
        </a:spcAft>
        <a:defRPr sz="4400">
          <a:solidFill>
            <a:schemeClr val="tx2"/>
          </a:solidFill>
          <a:latin typeface="Times New Roman" panose="02020603050405020304" pitchFamily="18" charset="0"/>
        </a:defRPr>
      </a:lvl2pPr>
      <a:lvl3pPr algn="l" rtl="0" eaLnBrk="1" fontAlgn="base" hangingPunct="1">
        <a:spcBef>
          <a:spcPct val="0"/>
        </a:spcBef>
        <a:spcAft>
          <a:spcPct val="0"/>
        </a:spcAft>
        <a:defRPr sz="4400">
          <a:solidFill>
            <a:schemeClr val="tx2"/>
          </a:solidFill>
          <a:latin typeface="Times New Roman" panose="02020603050405020304" pitchFamily="18" charset="0"/>
        </a:defRPr>
      </a:lvl3pPr>
      <a:lvl4pPr algn="l" rtl="0" eaLnBrk="1" fontAlgn="base" hangingPunct="1">
        <a:spcBef>
          <a:spcPct val="0"/>
        </a:spcBef>
        <a:spcAft>
          <a:spcPct val="0"/>
        </a:spcAft>
        <a:defRPr sz="4400">
          <a:solidFill>
            <a:schemeClr val="tx2"/>
          </a:solidFill>
          <a:latin typeface="Times New Roman" panose="02020603050405020304" pitchFamily="18" charset="0"/>
        </a:defRPr>
      </a:lvl4pPr>
      <a:lvl5pPr algn="l" rtl="0" eaLnBrk="1" fontAlgn="base" hangingPunct="1">
        <a:spcBef>
          <a:spcPct val="0"/>
        </a:spcBef>
        <a:spcAft>
          <a:spcPct val="0"/>
        </a:spcAft>
        <a:defRPr sz="4400">
          <a:solidFill>
            <a:schemeClr val="tx2"/>
          </a:solidFill>
          <a:latin typeface="Times New Roman" panose="02020603050405020304" pitchFamily="18" charset="0"/>
        </a:defRPr>
      </a:lvl5pPr>
      <a:lvl6pPr marL="457200" algn="l" rtl="0" eaLnBrk="1" fontAlgn="base" hangingPunct="1">
        <a:spcBef>
          <a:spcPct val="0"/>
        </a:spcBef>
        <a:spcAft>
          <a:spcPct val="0"/>
        </a:spcAft>
        <a:defRPr sz="4400">
          <a:solidFill>
            <a:schemeClr val="tx2"/>
          </a:solidFill>
          <a:latin typeface="Times New Roman" panose="02020603050405020304" pitchFamily="18" charset="0"/>
        </a:defRPr>
      </a:lvl6pPr>
      <a:lvl7pPr marL="914400" algn="l" rtl="0" eaLnBrk="1" fontAlgn="base" hangingPunct="1">
        <a:spcBef>
          <a:spcPct val="0"/>
        </a:spcBef>
        <a:spcAft>
          <a:spcPct val="0"/>
        </a:spcAft>
        <a:defRPr sz="4400">
          <a:solidFill>
            <a:schemeClr val="tx2"/>
          </a:solidFill>
          <a:latin typeface="Times New Roman" panose="02020603050405020304" pitchFamily="18" charset="0"/>
        </a:defRPr>
      </a:lvl7pPr>
      <a:lvl8pPr marL="1371600" algn="l" rtl="0" eaLnBrk="1" fontAlgn="base" hangingPunct="1">
        <a:spcBef>
          <a:spcPct val="0"/>
        </a:spcBef>
        <a:spcAft>
          <a:spcPct val="0"/>
        </a:spcAft>
        <a:defRPr sz="4400">
          <a:solidFill>
            <a:schemeClr val="tx2"/>
          </a:solidFill>
          <a:latin typeface="Times New Roman" panose="02020603050405020304" pitchFamily="18" charset="0"/>
        </a:defRPr>
      </a:lvl8pPr>
      <a:lvl9pPr marL="1828800" algn="l" rtl="0" eaLnBrk="1" fontAlgn="base" hangingPunct="1">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1" fontAlgn="base" hangingPunct="1">
        <a:spcBef>
          <a:spcPct val="20000"/>
        </a:spcBef>
        <a:spcAft>
          <a:spcPct val="0"/>
        </a:spcAft>
        <a:buClr>
          <a:srgbClr val="333399"/>
        </a:buClr>
        <a:buSzPct val="75000"/>
        <a:buFont typeface="Wingdings" panose="05000000000000000000" pitchFamily="2" charset="2"/>
        <a:buChar char="n"/>
        <a:defRPr sz="3200" b="1">
          <a:solidFill>
            <a:schemeClr val="tx1"/>
          </a:solidFill>
          <a:latin typeface="+mn-lt"/>
          <a:ea typeface="黑体" panose="02010609060101010101" pitchFamily="2" charset="-122"/>
          <a:cs typeface="+mn-cs"/>
        </a:defRPr>
      </a:lvl1pPr>
      <a:lvl2pPr marL="742950" indent="-285750" algn="l" rtl="0" eaLnBrk="1" fontAlgn="base" hangingPunct="1">
        <a:spcBef>
          <a:spcPct val="20000"/>
        </a:spcBef>
        <a:spcAft>
          <a:spcPct val="0"/>
        </a:spcAft>
        <a:buClr>
          <a:schemeClr val="accent2"/>
        </a:buClr>
        <a:buSzPct val="70000"/>
        <a:buFont typeface="Wingdings" panose="05000000000000000000" pitchFamily="2" charset="2"/>
        <a:buChar char="n"/>
        <a:defRPr sz="2800" b="1">
          <a:solidFill>
            <a:schemeClr val="tx1"/>
          </a:solidFill>
          <a:latin typeface="+mn-lt"/>
          <a:ea typeface="黑体" panose="02010609060101010101" pitchFamily="2" charset="-122"/>
        </a:defRPr>
      </a:lvl2pPr>
      <a:lvl3pPr marL="1143000" indent="-228600" algn="l" rtl="0" eaLnBrk="1" fontAlgn="base" hangingPunct="1">
        <a:spcBef>
          <a:spcPct val="20000"/>
        </a:spcBef>
        <a:spcAft>
          <a:spcPct val="0"/>
        </a:spcAft>
        <a:buClr>
          <a:srgbClr val="333399"/>
        </a:buClr>
        <a:buSzPct val="65000"/>
        <a:buFont typeface="Wingdings" panose="05000000000000000000" pitchFamily="2" charset="2"/>
        <a:buChar char="p"/>
        <a:defRPr sz="2400" b="1">
          <a:solidFill>
            <a:schemeClr val="tx1"/>
          </a:solidFill>
          <a:latin typeface="+mn-lt"/>
          <a:ea typeface="黑体" panose="02010609060101010101" pitchFamily="2" charset="-122"/>
        </a:defRPr>
      </a:lvl3pPr>
      <a:lvl4pPr marL="1600200" indent="-228600" algn="l" rtl="0" eaLnBrk="1" fontAlgn="base" hangingPunct="1">
        <a:spcBef>
          <a:spcPct val="20000"/>
        </a:spcBef>
        <a:spcAft>
          <a:spcPct val="0"/>
        </a:spcAft>
        <a:buClr>
          <a:schemeClr val="bg2"/>
        </a:buClr>
        <a:buSzPct val="65000"/>
        <a:buFont typeface="Wingdings" panose="05000000000000000000" pitchFamily="2" charset="2"/>
        <a:buChar char="n"/>
        <a:defRPr sz="2000" b="1">
          <a:solidFill>
            <a:schemeClr val="tx1"/>
          </a:solidFill>
          <a:latin typeface="+mn-lt"/>
          <a:ea typeface="黑体" panose="02010609060101010101" pitchFamily="2" charset="-122"/>
        </a:defRPr>
      </a:lvl4pPr>
      <a:lvl5pPr marL="2057400" indent="-228600" algn="l" rtl="0" eaLnBrk="1" fontAlgn="base" hangingPunct="1">
        <a:spcBef>
          <a:spcPct val="20000"/>
        </a:spcBef>
        <a:spcAft>
          <a:spcPct val="0"/>
        </a:spcAft>
        <a:buClr>
          <a:srgbClr val="333399"/>
        </a:buClr>
        <a:buSzPct val="60000"/>
        <a:buFont typeface="Wingdings" panose="05000000000000000000" pitchFamily="2" charset="2"/>
        <a:buChar char="n"/>
        <a:defRPr sz="2000" b="1">
          <a:solidFill>
            <a:schemeClr val="tx1"/>
          </a:solidFill>
          <a:latin typeface="+mn-lt"/>
          <a:ea typeface="黑体" panose="02010609060101010101" pitchFamily="2" charset="-122"/>
        </a:defRPr>
      </a:lvl5pPr>
      <a:lvl6pPr marL="25146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8.xml"/><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2.wmf"/></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7.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8.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6" Type="http://schemas.openxmlformats.org/officeDocument/2006/relationships/notesSlide" Target="../notesSlides/notesSlide109.xml"/><Relationship Id="rId5" Type="http://schemas.openxmlformats.org/officeDocument/2006/relationships/vmlDrawing" Target="../drawings/vmlDrawing5.vml"/><Relationship Id="rId4" Type="http://schemas.openxmlformats.org/officeDocument/2006/relationships/slideLayout" Target="../slideLayouts/slideLayout7.xml"/><Relationship Id="rId3" Type="http://schemas.openxmlformats.org/officeDocument/2006/relationships/oleObject" Target="../embeddings/oleObject6.bin"/><Relationship Id="rId2" Type="http://schemas.openxmlformats.org/officeDocument/2006/relationships/image" Target="../media/image13.wmf"/><Relationship Id="rId1" Type="http://schemas.openxmlformats.org/officeDocument/2006/relationships/oleObject" Target="../embeddings/oleObject5.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5" Type="http://schemas.openxmlformats.org/officeDocument/2006/relationships/notesSlide" Target="../notesSlides/notesSlide111.xml"/><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13.wmf"/><Relationship Id="rId1" Type="http://schemas.openxmlformats.org/officeDocument/2006/relationships/oleObject" Target="../embeddings/oleObject7.bin"/></Relationships>
</file>

<file path=ppt/slides/_rels/slide133.xml.rels><?xml version="1.0" encoding="UTF-8" standalone="yes"?>
<Relationships xmlns="http://schemas.openxmlformats.org/package/2006/relationships"><Relationship Id="rId5" Type="http://schemas.openxmlformats.org/officeDocument/2006/relationships/notesSlide" Target="../notesSlides/notesSlide112.xml"/><Relationship Id="rId4" Type="http://schemas.openxmlformats.org/officeDocument/2006/relationships/vmlDrawing" Target="../drawings/vmlDrawing7.vml"/><Relationship Id="rId3" Type="http://schemas.openxmlformats.org/officeDocument/2006/relationships/slideLayout" Target="../slideLayouts/slideLayout7.xml"/><Relationship Id="rId2" Type="http://schemas.openxmlformats.org/officeDocument/2006/relationships/image" Target="../media/image13.wmf"/><Relationship Id="rId1" Type="http://schemas.openxmlformats.org/officeDocument/2006/relationships/oleObject" Target="../embeddings/oleObject8.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image" Target="../media/image8.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7.xml"/><Relationship Id="rId2" Type="http://schemas.openxmlformats.org/officeDocument/2006/relationships/image" Target="../media/image9.wmf"/><Relationship Id="rId1" Type="http://schemas.openxmlformats.org/officeDocument/2006/relationships/image" Target="../media/image2.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vmlDrawing" Target="../drawings/vmlDrawing1.vml"/><Relationship Id="rId4" Type="http://schemas.openxmlformats.org/officeDocument/2006/relationships/slideLayout" Target="../slideLayouts/slideLayout8.xml"/><Relationship Id="rId3" Type="http://schemas.openxmlformats.org/officeDocument/2006/relationships/image" Target="../media/image10.wmf"/><Relationship Id="rId2" Type="http://schemas.openxmlformats.org/officeDocument/2006/relationships/oleObject" Target="../embeddings/oleObject1.bin"/><Relationship Id="rId1" Type="http://schemas.openxmlformats.org/officeDocument/2006/relationships/image" Target="../media/image2.w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6" Type="http://schemas.openxmlformats.org/officeDocument/2006/relationships/notesSlide" Target="../notesSlides/notesSlide23.xml"/><Relationship Id="rId5" Type="http://schemas.openxmlformats.org/officeDocument/2006/relationships/vmlDrawing" Target="../drawings/vmlDrawing2.vml"/><Relationship Id="rId4" Type="http://schemas.openxmlformats.org/officeDocument/2006/relationships/slideLayout" Target="../slideLayouts/slideLayout8.xml"/><Relationship Id="rId3" Type="http://schemas.openxmlformats.org/officeDocument/2006/relationships/image" Target="../media/image10.wmf"/><Relationship Id="rId2" Type="http://schemas.openxmlformats.org/officeDocument/2006/relationships/oleObject" Target="../embeddings/oleObject2.bin"/><Relationship Id="rId1" Type="http://schemas.openxmlformats.org/officeDocument/2006/relationships/image" Target="../media/image2.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4" Type="http://schemas.openxmlformats.org/officeDocument/2006/relationships/notesSlide" Target="../notesSlides/notesSlide39.xml"/><Relationship Id="rId3" Type="http://schemas.openxmlformats.org/officeDocument/2006/relationships/slideLayout" Target="../slideLayouts/slideLayout8.xml"/><Relationship Id="rId2" Type="http://schemas.openxmlformats.org/officeDocument/2006/relationships/image" Target="../media/image9.wmf"/><Relationship Id="rId1" Type="http://schemas.openxmlformats.org/officeDocument/2006/relationships/image" Target="../media/image2.wmf"/></Relationships>
</file>

<file path=ppt/slides/_rels/slide46.xml.rels><?xml version="1.0" encoding="UTF-8" standalone="yes"?>
<Relationships xmlns="http://schemas.openxmlformats.org/package/2006/relationships"><Relationship Id="rId4" Type="http://schemas.openxmlformats.org/officeDocument/2006/relationships/notesSlide" Target="../notesSlides/notesSlide40.xml"/><Relationship Id="rId3" Type="http://schemas.openxmlformats.org/officeDocument/2006/relationships/slideLayout" Target="../slideLayouts/slideLayout8.xml"/><Relationship Id="rId2" Type="http://schemas.openxmlformats.org/officeDocument/2006/relationships/image" Target="../media/image9.wmf"/><Relationship Id="rId1" Type="http://schemas.openxmlformats.org/officeDocument/2006/relationships/image" Target="../media/image2.wmf"/></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7.xml"/><Relationship Id="rId1" Type="http://schemas.openxmlformats.org/officeDocument/2006/relationships/image" Target="../media/image2.wmf"/></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image" Target="../media/image2.wmf"/></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5" Type="http://schemas.openxmlformats.org/officeDocument/2006/relationships/notesSlide" Target="../notesSlides/notesSlide62.xml"/><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12.wmf"/><Relationship Id="rId1" Type="http://schemas.openxmlformats.org/officeDocument/2006/relationships/oleObject" Target="../embeddings/oleObject3.bin"/></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4.wmf"/></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5" Type="http://schemas.openxmlformats.org/officeDocument/2006/relationships/notesSlide" Target="../notesSlides/notesSlide74.xml"/><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13.wmf"/><Relationship Id="rId1" Type="http://schemas.openxmlformats.org/officeDocument/2006/relationships/oleObject" Target="../embeddings/oleObject4.bin"/></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zh-CN" altLang="en-US" dirty="0" smtClean="0"/>
              <a:t>第</a:t>
            </a:r>
            <a:r>
              <a:rPr lang="zh-CN" altLang="en-US" sz="4000" dirty="0" smtClean="0"/>
              <a:t> </a:t>
            </a:r>
            <a:r>
              <a:rPr lang="en-US" altLang="zh-CN" dirty="0" smtClean="0"/>
              <a:t>1</a:t>
            </a:r>
            <a:r>
              <a:rPr lang="en-US" altLang="zh-CN" sz="4000" dirty="0" smtClean="0"/>
              <a:t> </a:t>
            </a:r>
            <a:r>
              <a:rPr lang="zh-CN" altLang="en-US" dirty="0" smtClean="0"/>
              <a:t>章   概述</a:t>
            </a:r>
            <a:endParaRPr lang="zh-CN" altLang="en-US" dirty="0">
              <a:ea typeface="宋体" panose="02010600030101010101" pitchFamily="2" charset="-122"/>
            </a:endParaRPr>
          </a:p>
        </p:txBody>
      </p:sp>
      <p:sp>
        <p:nvSpPr>
          <p:cNvPr id="2051" name="Rectangle 3"/>
          <p:cNvSpPr>
            <a:spLocks noGrp="1" noChangeArrowheads="1"/>
          </p:cNvSpPr>
          <p:nvPr>
            <p:ph type="subTitle" idx="1"/>
          </p:nvPr>
        </p:nvSpPr>
        <p:spPr/>
        <p:txBody>
          <a:bodyPr/>
          <a:lstStyle/>
          <a:p>
            <a:endParaRPr lang="zh-CN" altLang="en-US">
              <a:ea typeface="宋体" panose="02010600030101010101" pitchFamily="2" charset="-122"/>
            </a:endParaRPr>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p:txBody>
          <a:bodyPr/>
          <a:lstStyle/>
          <a:p>
            <a:r>
              <a:rPr lang="en-US" altLang="zh-CN" sz="3600" dirty="0"/>
              <a:t>1.2.2  </a:t>
            </a:r>
            <a:r>
              <a:rPr lang="zh-CN" altLang="zh-CN" sz="3600" dirty="0"/>
              <a:t>互联网基础结构发展的三个</a:t>
            </a:r>
            <a:r>
              <a:rPr lang="zh-CN" altLang="zh-CN" sz="3600" dirty="0" smtClean="0"/>
              <a:t>阶段</a:t>
            </a:r>
            <a:endParaRPr lang="zh-CN" altLang="en-US" sz="3600" dirty="0"/>
          </a:p>
        </p:txBody>
      </p:sp>
      <p:sp>
        <p:nvSpPr>
          <p:cNvPr id="303107" name="Rectangle 3"/>
          <p:cNvSpPr>
            <a:spLocks noGrp="1" noChangeArrowheads="1"/>
          </p:cNvSpPr>
          <p:nvPr>
            <p:ph idx="1"/>
          </p:nvPr>
        </p:nvSpPr>
        <p:spPr/>
        <p:txBody>
          <a:bodyPr/>
          <a:lstStyle/>
          <a:p>
            <a:r>
              <a:rPr lang="zh-CN" altLang="en-US" sz="2800" dirty="0" smtClean="0">
                <a:solidFill>
                  <a:srgbClr val="FF0000"/>
                </a:solidFill>
              </a:rPr>
              <a:t>第</a:t>
            </a:r>
            <a:r>
              <a:rPr lang="zh-CN" altLang="en-US" sz="2800" dirty="0">
                <a:solidFill>
                  <a:srgbClr val="FF0000"/>
                </a:solidFill>
              </a:rPr>
              <a:t>三</a:t>
            </a:r>
            <a:r>
              <a:rPr lang="zh-CN" altLang="en-US" sz="2800" dirty="0" smtClean="0">
                <a:solidFill>
                  <a:srgbClr val="FF0000"/>
                </a:solidFill>
              </a:rPr>
              <a:t>阶段：</a:t>
            </a:r>
            <a:r>
              <a:rPr lang="zh-CN" altLang="en-US" sz="2800" dirty="0"/>
              <a:t>逐渐形成了多层次 </a:t>
            </a:r>
            <a:r>
              <a:rPr lang="en-US" altLang="zh-CN" sz="2800" dirty="0"/>
              <a:t>ISP </a:t>
            </a:r>
            <a:r>
              <a:rPr lang="zh-CN" altLang="en-US" sz="2800" dirty="0"/>
              <a:t>结构</a:t>
            </a:r>
            <a:r>
              <a:rPr lang="zh-CN" altLang="en-US" sz="2800" dirty="0" smtClean="0"/>
              <a:t>的互联网。 </a:t>
            </a:r>
            <a:endParaRPr lang="en-US" altLang="zh-CN" sz="2800" dirty="0" smtClean="0"/>
          </a:p>
          <a:p>
            <a:r>
              <a:rPr lang="zh-CN" altLang="en-US" sz="2800" dirty="0"/>
              <a:t>出现</a:t>
            </a:r>
            <a:r>
              <a:rPr lang="zh-CN" altLang="en-US" sz="2800" dirty="0" smtClean="0"/>
              <a:t>了</a:t>
            </a:r>
            <a:r>
              <a:rPr lang="zh-CN" altLang="en-US" sz="2800" dirty="0">
                <a:solidFill>
                  <a:srgbClr val="0000CC"/>
                </a:solidFill>
              </a:rPr>
              <a:t>互联网服务提供者 </a:t>
            </a:r>
            <a:r>
              <a:rPr lang="en-US" altLang="zh-CN" sz="2800" dirty="0">
                <a:solidFill>
                  <a:srgbClr val="0000CC"/>
                </a:solidFill>
              </a:rPr>
              <a:t>ISP</a:t>
            </a:r>
            <a:r>
              <a:rPr lang="en-US" altLang="zh-CN" sz="2800" dirty="0"/>
              <a:t> (Internet Service Provider)</a:t>
            </a:r>
            <a:r>
              <a:rPr lang="zh-CN" altLang="en-US" sz="2800" dirty="0" smtClean="0"/>
              <a:t>。</a:t>
            </a:r>
            <a:endParaRPr lang="en-US" altLang="zh-CN" sz="2800" dirty="0" smtClean="0"/>
          </a:p>
          <a:p>
            <a:r>
              <a:rPr lang="zh-CN" altLang="zh-CN" sz="2800" dirty="0"/>
              <a:t>任何机构和个人只要向</a:t>
            </a:r>
            <a:r>
              <a:rPr lang="zh-CN" altLang="zh-CN" sz="2800" dirty="0" smtClean="0"/>
              <a:t>某个</a:t>
            </a:r>
            <a:r>
              <a:rPr lang="en-US" altLang="zh-CN" sz="2800" dirty="0" smtClean="0"/>
              <a:t> ISP </a:t>
            </a:r>
            <a:r>
              <a:rPr lang="zh-CN" altLang="zh-CN" sz="2800" dirty="0" smtClean="0"/>
              <a:t>交纳</a:t>
            </a:r>
            <a:r>
              <a:rPr lang="zh-CN" altLang="zh-CN" sz="2800" dirty="0"/>
              <a:t>规定的费用，就</a:t>
            </a:r>
            <a:r>
              <a:rPr lang="zh-CN" altLang="zh-CN" sz="2800" dirty="0" smtClean="0"/>
              <a:t>可</a:t>
            </a:r>
            <a:r>
              <a:rPr lang="zh-CN" altLang="en-US" sz="2800" dirty="0" smtClean="0"/>
              <a:t>从</a:t>
            </a:r>
            <a:r>
              <a:rPr lang="zh-CN" altLang="zh-CN" sz="2800" dirty="0" smtClean="0"/>
              <a:t>该</a:t>
            </a:r>
            <a:r>
              <a:rPr lang="en-US" altLang="zh-CN" sz="2800" dirty="0" smtClean="0"/>
              <a:t> ISP </a:t>
            </a:r>
            <a:r>
              <a:rPr lang="zh-CN" altLang="zh-CN" sz="2800" dirty="0" smtClean="0"/>
              <a:t>获取</a:t>
            </a:r>
            <a:r>
              <a:rPr lang="zh-CN" altLang="zh-CN" sz="2800" dirty="0"/>
              <a:t>所</a:t>
            </a:r>
            <a:r>
              <a:rPr lang="zh-CN" altLang="zh-CN" sz="2800" dirty="0" smtClean="0"/>
              <a:t>需</a:t>
            </a:r>
            <a:r>
              <a:rPr lang="en-US" altLang="zh-CN" sz="2800" dirty="0" smtClean="0"/>
              <a:t> IP </a:t>
            </a:r>
            <a:r>
              <a:rPr lang="zh-CN" altLang="zh-CN" sz="2800" dirty="0" smtClean="0"/>
              <a:t>地址</a:t>
            </a:r>
            <a:r>
              <a:rPr lang="zh-CN" altLang="zh-CN" sz="2800" dirty="0"/>
              <a:t>的使用权，并可通过</a:t>
            </a:r>
            <a:r>
              <a:rPr lang="zh-CN" altLang="zh-CN" sz="2800" dirty="0" smtClean="0"/>
              <a:t>该</a:t>
            </a:r>
            <a:r>
              <a:rPr lang="en-US" altLang="zh-CN" sz="2800" dirty="0" smtClean="0"/>
              <a:t> ISP </a:t>
            </a:r>
            <a:r>
              <a:rPr lang="zh-CN" altLang="zh-CN" sz="2800" dirty="0" smtClean="0"/>
              <a:t>接入</a:t>
            </a:r>
            <a:r>
              <a:rPr lang="zh-CN" altLang="zh-CN" sz="2800" dirty="0"/>
              <a:t>到</a:t>
            </a:r>
            <a:r>
              <a:rPr lang="zh-CN" altLang="zh-CN" sz="2800" dirty="0" smtClean="0"/>
              <a:t>互联网</a:t>
            </a:r>
            <a:r>
              <a:rPr lang="zh-CN" altLang="en-US" sz="2800" dirty="0" smtClean="0"/>
              <a:t>。</a:t>
            </a:r>
            <a:endParaRPr lang="en-US" altLang="zh-CN" sz="2800" dirty="0" smtClean="0"/>
          </a:p>
          <a:p>
            <a:r>
              <a:rPr lang="zh-CN" altLang="zh-CN" sz="2800" dirty="0"/>
              <a:t>根据提供服务的覆盖面积大小以及所拥有</a:t>
            </a:r>
            <a:r>
              <a:rPr lang="zh-CN" altLang="zh-CN" sz="2800" dirty="0" smtClean="0"/>
              <a:t>的</a:t>
            </a:r>
            <a:r>
              <a:rPr lang="en-US" altLang="zh-CN" sz="2800" dirty="0" smtClean="0"/>
              <a:t> IP </a:t>
            </a:r>
            <a:r>
              <a:rPr lang="zh-CN" altLang="zh-CN" sz="2800" dirty="0" smtClean="0"/>
              <a:t>地址</a:t>
            </a:r>
            <a:r>
              <a:rPr lang="zh-CN" altLang="zh-CN" sz="2800" dirty="0"/>
              <a:t>数目的不同，</a:t>
            </a:r>
            <a:r>
              <a:rPr lang="en-US" altLang="zh-CN" sz="2800" dirty="0" smtClean="0"/>
              <a:t>ISP </a:t>
            </a:r>
            <a:r>
              <a:rPr lang="zh-CN" altLang="zh-CN" sz="2800" dirty="0" smtClean="0"/>
              <a:t>也</a:t>
            </a:r>
            <a:r>
              <a:rPr lang="zh-CN" altLang="zh-CN" sz="2800" dirty="0"/>
              <a:t>分成为</a:t>
            </a:r>
            <a:r>
              <a:rPr lang="zh-CN" altLang="zh-CN" sz="2800" dirty="0">
                <a:solidFill>
                  <a:srgbClr val="0000CC"/>
                </a:solidFill>
              </a:rPr>
              <a:t>不同层次</a:t>
            </a:r>
            <a:r>
              <a:rPr lang="zh-CN" altLang="zh-CN" sz="2800" dirty="0" smtClean="0">
                <a:solidFill>
                  <a:srgbClr val="0000CC"/>
                </a:solidFill>
              </a:rPr>
              <a:t>的</a:t>
            </a:r>
            <a:r>
              <a:rPr lang="en-US" altLang="zh-CN" sz="2800" dirty="0" smtClean="0">
                <a:solidFill>
                  <a:srgbClr val="0000CC"/>
                </a:solidFill>
              </a:rPr>
              <a:t> ISP</a:t>
            </a:r>
            <a:r>
              <a:rPr lang="zh-CN" altLang="zh-CN" sz="2800" dirty="0"/>
              <a:t>：</a:t>
            </a:r>
            <a:r>
              <a:rPr lang="zh-CN" altLang="zh-CN" sz="2800" dirty="0" smtClean="0">
                <a:solidFill>
                  <a:srgbClr val="FF0000"/>
                </a:solidFill>
              </a:rPr>
              <a:t>主干</a:t>
            </a:r>
            <a:r>
              <a:rPr lang="en-US" altLang="zh-CN" sz="2800" dirty="0" smtClean="0">
                <a:solidFill>
                  <a:srgbClr val="FF0000"/>
                </a:solidFill>
              </a:rPr>
              <a:t> ISP</a:t>
            </a:r>
            <a:r>
              <a:rPr lang="zh-CN" altLang="zh-CN" sz="2800" dirty="0">
                <a:solidFill>
                  <a:srgbClr val="FF0000"/>
                </a:solidFill>
              </a:rPr>
              <a:t>、</a:t>
            </a:r>
            <a:r>
              <a:rPr lang="zh-CN" altLang="zh-CN" sz="2800" dirty="0" smtClean="0">
                <a:solidFill>
                  <a:srgbClr val="FF0000"/>
                </a:solidFill>
              </a:rPr>
              <a:t>地区</a:t>
            </a:r>
            <a:r>
              <a:rPr lang="en-US" altLang="zh-CN" sz="2800" dirty="0" smtClean="0">
                <a:solidFill>
                  <a:srgbClr val="FF0000"/>
                </a:solidFill>
              </a:rPr>
              <a:t> ISP </a:t>
            </a:r>
            <a:r>
              <a:rPr lang="zh-CN" altLang="zh-CN" sz="2800" dirty="0" smtClean="0"/>
              <a:t>和</a:t>
            </a:r>
            <a:r>
              <a:rPr lang="en-US" altLang="zh-CN" sz="2800" dirty="0" smtClean="0"/>
              <a:t> </a:t>
            </a:r>
            <a:r>
              <a:rPr lang="zh-CN" altLang="zh-CN" sz="2800" dirty="0" smtClean="0">
                <a:solidFill>
                  <a:srgbClr val="FF0000"/>
                </a:solidFill>
              </a:rPr>
              <a:t>本地</a:t>
            </a:r>
            <a:r>
              <a:rPr lang="en-US" altLang="zh-CN" sz="2800" dirty="0" smtClean="0">
                <a:solidFill>
                  <a:srgbClr val="FF0000"/>
                </a:solidFill>
              </a:rPr>
              <a:t> ISP</a:t>
            </a:r>
            <a:r>
              <a:rPr lang="zh-CN" altLang="zh-CN" sz="2800" dirty="0">
                <a:solidFill>
                  <a:srgbClr val="FF0000"/>
                </a:solidFill>
              </a:rPr>
              <a:t>。</a:t>
            </a:r>
            <a:endParaRPr lang="zh-CN" altLang="en-US" sz="2800" dirty="0">
              <a:solidFill>
                <a:srgbClr val="FF0000"/>
              </a:solidFill>
            </a:endParaRPr>
          </a:p>
          <a:p>
            <a:endParaRPr lang="zh-CN" altLang="en-US" sz="2800"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algn="ctr"/>
            <a:r>
              <a:rPr lang="zh-CN" altLang="en-US"/>
              <a:t>五层协议的体系结构 </a:t>
            </a:r>
            <a:endParaRPr lang="zh-CN" altLang="en-US"/>
          </a:p>
        </p:txBody>
      </p:sp>
      <p:sp>
        <p:nvSpPr>
          <p:cNvPr id="114691" name="Rectangle 3"/>
          <p:cNvSpPr>
            <a:spLocks noGrp="1" noChangeArrowheads="1"/>
          </p:cNvSpPr>
          <p:nvPr>
            <p:ph type="body" idx="4294967295"/>
          </p:nvPr>
        </p:nvSpPr>
        <p:spPr>
          <a:xfrm>
            <a:off x="3728864" y="1773261"/>
            <a:ext cx="5845175" cy="3167063"/>
          </a:xfrm>
        </p:spPr>
        <p:txBody>
          <a:bodyPr/>
          <a:lstStyle/>
          <a:p>
            <a:pPr>
              <a:lnSpc>
                <a:spcPct val="125000"/>
              </a:lnSpc>
            </a:pPr>
            <a:r>
              <a:rPr lang="zh-CN" altLang="en-US" sz="2800" dirty="0" smtClean="0"/>
              <a:t>应用层 </a:t>
            </a:r>
            <a:r>
              <a:rPr lang="en-US" altLang="zh-CN" sz="2800" dirty="0" smtClean="0"/>
              <a:t>(</a:t>
            </a:r>
            <a:r>
              <a:rPr lang="en-US" altLang="zh-CN" sz="2800" dirty="0"/>
              <a:t>application layer) </a:t>
            </a:r>
            <a:endParaRPr lang="en-US" altLang="zh-CN" sz="2800" dirty="0"/>
          </a:p>
          <a:p>
            <a:pPr>
              <a:lnSpc>
                <a:spcPct val="125000"/>
              </a:lnSpc>
            </a:pPr>
            <a:r>
              <a:rPr lang="zh-CN" altLang="en-US" sz="2800" dirty="0" smtClean="0"/>
              <a:t>运输层 </a:t>
            </a:r>
            <a:r>
              <a:rPr lang="en-US" altLang="zh-CN" sz="2800" dirty="0" smtClean="0"/>
              <a:t>(</a:t>
            </a:r>
            <a:r>
              <a:rPr lang="en-US" altLang="zh-CN" sz="2800" dirty="0"/>
              <a:t>transport layer) </a:t>
            </a:r>
            <a:endParaRPr lang="en-US" altLang="zh-CN" sz="2800" dirty="0"/>
          </a:p>
          <a:p>
            <a:pPr>
              <a:lnSpc>
                <a:spcPct val="125000"/>
              </a:lnSpc>
            </a:pPr>
            <a:r>
              <a:rPr lang="zh-CN" altLang="en-US" sz="2800" dirty="0" smtClean="0"/>
              <a:t>网络层 </a:t>
            </a:r>
            <a:r>
              <a:rPr lang="en-US" altLang="zh-CN" sz="2800" dirty="0" smtClean="0"/>
              <a:t>(</a:t>
            </a:r>
            <a:r>
              <a:rPr lang="en-US" altLang="zh-CN" sz="2800" dirty="0"/>
              <a:t>network layer) </a:t>
            </a:r>
            <a:endParaRPr lang="en-US" altLang="zh-CN" sz="2800" dirty="0"/>
          </a:p>
          <a:p>
            <a:pPr>
              <a:lnSpc>
                <a:spcPct val="125000"/>
              </a:lnSpc>
            </a:pPr>
            <a:r>
              <a:rPr lang="zh-CN" altLang="en-US" sz="2800" dirty="0" smtClean="0"/>
              <a:t>数据链路层 </a:t>
            </a:r>
            <a:r>
              <a:rPr lang="en-US" altLang="zh-CN" sz="2800" dirty="0" smtClean="0"/>
              <a:t>(</a:t>
            </a:r>
            <a:r>
              <a:rPr lang="en-US" altLang="zh-CN" sz="2800" dirty="0"/>
              <a:t>data link layer) </a:t>
            </a:r>
            <a:endParaRPr lang="en-US" altLang="zh-CN" sz="2800" dirty="0"/>
          </a:p>
          <a:p>
            <a:pPr>
              <a:lnSpc>
                <a:spcPct val="125000"/>
              </a:lnSpc>
            </a:pPr>
            <a:r>
              <a:rPr lang="zh-CN" altLang="en-US" sz="2800" dirty="0" smtClean="0"/>
              <a:t>物理层 </a:t>
            </a:r>
            <a:r>
              <a:rPr lang="en-US" altLang="zh-CN" sz="2800" dirty="0" smtClean="0"/>
              <a:t>(</a:t>
            </a:r>
            <a:r>
              <a:rPr lang="en-US" altLang="zh-CN" sz="2800" dirty="0"/>
              <a:t>physical layer) </a:t>
            </a:r>
            <a:endParaRPr lang="en-US" altLang="zh-CN" sz="2800" dirty="0"/>
          </a:p>
        </p:txBody>
      </p:sp>
      <p:sp>
        <p:nvSpPr>
          <p:cNvPr id="114692" name="Text Box 4"/>
          <p:cNvSpPr txBox="1">
            <a:spLocks noChangeArrowheads="1"/>
          </p:cNvSpPr>
          <p:nvPr/>
        </p:nvSpPr>
        <p:spPr bwMode="auto">
          <a:xfrm>
            <a:off x="1429147" y="3741761"/>
            <a:ext cx="121058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a:solidFill>
                  <a:srgbClr val="000099"/>
                </a:solidFill>
                <a:latin typeface="+mn-lt"/>
                <a:ea typeface="黑体" panose="02010609060101010101" pitchFamily="2" charset="-122"/>
              </a:rPr>
              <a:t>数据链路层</a:t>
            </a:r>
            <a:endParaRPr kumimoji="1" lang="zh-CN" altLang="en-US" sz="1600" b="1">
              <a:solidFill>
                <a:srgbClr val="000099"/>
              </a:solidFill>
              <a:latin typeface="+mn-lt"/>
              <a:ea typeface="黑体" panose="02010609060101010101" pitchFamily="2" charset="-122"/>
            </a:endParaRPr>
          </a:p>
        </p:txBody>
      </p:sp>
      <p:grpSp>
        <p:nvGrpSpPr>
          <p:cNvPr id="114693" name="Group 5"/>
          <p:cNvGrpSpPr/>
          <p:nvPr/>
        </p:nvGrpSpPr>
        <p:grpSpPr bwMode="auto">
          <a:xfrm>
            <a:off x="1157421" y="1628800"/>
            <a:ext cx="2079228" cy="3240087"/>
            <a:chOff x="673" y="1389"/>
            <a:chExt cx="1535" cy="2041"/>
          </a:xfrm>
        </p:grpSpPr>
        <p:sp>
          <p:nvSpPr>
            <p:cNvPr id="114694" name="AutoShape 6"/>
            <p:cNvSpPr>
              <a:spLocks noChangeArrowheads="1"/>
            </p:cNvSpPr>
            <p:nvPr/>
          </p:nvSpPr>
          <p:spPr bwMode="auto">
            <a:xfrm>
              <a:off x="673" y="1389"/>
              <a:ext cx="1535" cy="2041"/>
            </a:xfrm>
            <a:prstGeom prst="cube">
              <a:avLst>
                <a:gd name="adj" fmla="val 9250"/>
              </a:avLst>
            </a:prstGeom>
            <a:solidFill>
              <a:schemeClr val="bg1"/>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4695" name="Freeform 7"/>
            <p:cNvSpPr/>
            <p:nvPr/>
          </p:nvSpPr>
          <p:spPr bwMode="auto">
            <a:xfrm>
              <a:off x="673" y="2920"/>
              <a:ext cx="1535" cy="134"/>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4696" name="Freeform 8"/>
            <p:cNvSpPr/>
            <p:nvPr/>
          </p:nvSpPr>
          <p:spPr bwMode="auto">
            <a:xfrm>
              <a:off x="673" y="2530"/>
              <a:ext cx="1535" cy="134"/>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4697" name="Freeform 9"/>
            <p:cNvSpPr/>
            <p:nvPr/>
          </p:nvSpPr>
          <p:spPr bwMode="auto">
            <a:xfrm>
              <a:off x="673" y="2147"/>
              <a:ext cx="1535" cy="13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4698" name="Freeform 10"/>
            <p:cNvSpPr/>
            <p:nvPr/>
          </p:nvSpPr>
          <p:spPr bwMode="auto">
            <a:xfrm>
              <a:off x="673" y="1765"/>
              <a:ext cx="1535" cy="134"/>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sp>
        <p:nvSpPr>
          <p:cNvPr id="114699" name="Text Box 11"/>
          <p:cNvSpPr txBox="1">
            <a:spLocks noChangeArrowheads="1"/>
          </p:cNvSpPr>
          <p:nvPr/>
        </p:nvSpPr>
        <p:spPr bwMode="auto">
          <a:xfrm>
            <a:off x="815181" y="1916137"/>
            <a:ext cx="166584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anose="02010609060101010101" pitchFamily="2" charset="-122"/>
              </a:rPr>
              <a:t>5        </a:t>
            </a:r>
            <a:r>
              <a:rPr kumimoji="1" lang="zh-CN" altLang="en-US" sz="2000" b="1">
                <a:solidFill>
                  <a:srgbClr val="000099"/>
                </a:solidFill>
                <a:latin typeface="+mn-lt"/>
                <a:ea typeface="黑体" panose="02010609060101010101" pitchFamily="2" charset="-122"/>
              </a:rPr>
              <a:t>应用层</a:t>
            </a:r>
            <a:endParaRPr kumimoji="1" lang="zh-CN" altLang="en-US" sz="2000" b="1">
              <a:solidFill>
                <a:srgbClr val="000099"/>
              </a:solidFill>
              <a:latin typeface="+mn-lt"/>
              <a:ea typeface="黑体" panose="02010609060101010101" pitchFamily="2" charset="-122"/>
            </a:endParaRPr>
          </a:p>
        </p:txBody>
      </p:sp>
      <p:sp>
        <p:nvSpPr>
          <p:cNvPr id="114700" name="Text Box 12"/>
          <p:cNvSpPr txBox="1">
            <a:spLocks noChangeArrowheads="1"/>
          </p:cNvSpPr>
          <p:nvPr/>
        </p:nvSpPr>
        <p:spPr bwMode="auto">
          <a:xfrm>
            <a:off x="815181" y="2527325"/>
            <a:ext cx="166584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anose="02010609060101010101" pitchFamily="2" charset="-122"/>
              </a:rPr>
              <a:t>4        </a:t>
            </a:r>
            <a:r>
              <a:rPr kumimoji="1" lang="zh-CN" altLang="en-US" sz="2000" b="1">
                <a:solidFill>
                  <a:srgbClr val="000099"/>
                </a:solidFill>
                <a:latin typeface="+mn-lt"/>
                <a:ea typeface="黑体" panose="02010609060101010101" pitchFamily="2" charset="-122"/>
              </a:rPr>
              <a:t>运输层</a:t>
            </a:r>
            <a:endParaRPr kumimoji="1" lang="zh-CN" altLang="en-US" sz="2000" b="1">
              <a:solidFill>
                <a:srgbClr val="000099"/>
              </a:solidFill>
              <a:latin typeface="+mn-lt"/>
              <a:ea typeface="黑体" panose="02010609060101010101" pitchFamily="2" charset="-122"/>
            </a:endParaRPr>
          </a:p>
        </p:txBody>
      </p:sp>
      <p:sp>
        <p:nvSpPr>
          <p:cNvPr id="114701" name="Text Box 13"/>
          <p:cNvSpPr txBox="1">
            <a:spLocks noChangeArrowheads="1"/>
          </p:cNvSpPr>
          <p:nvPr/>
        </p:nvSpPr>
        <p:spPr bwMode="auto">
          <a:xfrm>
            <a:off x="815181" y="3140099"/>
            <a:ext cx="166584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99"/>
                </a:solidFill>
                <a:latin typeface="+mn-lt"/>
                <a:ea typeface="黑体" panose="02010609060101010101" pitchFamily="2" charset="-122"/>
              </a:rPr>
              <a:t>3        </a:t>
            </a:r>
            <a:r>
              <a:rPr kumimoji="1" lang="zh-CN" altLang="en-US" sz="2000" b="1" dirty="0">
                <a:solidFill>
                  <a:srgbClr val="000099"/>
                </a:solidFill>
                <a:latin typeface="+mn-lt"/>
                <a:ea typeface="黑体" panose="02010609060101010101" pitchFamily="2" charset="-122"/>
              </a:rPr>
              <a:t>网络层</a:t>
            </a:r>
            <a:endParaRPr kumimoji="1" lang="zh-CN" altLang="en-US" sz="2000" b="1" dirty="0">
              <a:solidFill>
                <a:srgbClr val="000099"/>
              </a:solidFill>
              <a:latin typeface="+mn-lt"/>
              <a:ea typeface="黑体" panose="02010609060101010101" pitchFamily="2" charset="-122"/>
            </a:endParaRPr>
          </a:p>
        </p:txBody>
      </p:sp>
      <p:sp>
        <p:nvSpPr>
          <p:cNvPr id="114702" name="Text Box 14"/>
          <p:cNvSpPr txBox="1">
            <a:spLocks noChangeArrowheads="1"/>
          </p:cNvSpPr>
          <p:nvPr/>
        </p:nvSpPr>
        <p:spPr bwMode="auto">
          <a:xfrm>
            <a:off x="815181" y="3752875"/>
            <a:ext cx="189987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99"/>
                </a:solidFill>
                <a:latin typeface="+mn-lt"/>
                <a:ea typeface="黑体" panose="02010609060101010101" pitchFamily="2" charset="-122"/>
              </a:rPr>
              <a:t>2    </a:t>
            </a:r>
            <a:r>
              <a:rPr kumimoji="1" lang="zh-CN" altLang="en-US" sz="2000" b="1" dirty="0">
                <a:solidFill>
                  <a:srgbClr val="000099"/>
                </a:solidFill>
                <a:latin typeface="+mn-lt"/>
                <a:ea typeface="黑体" panose="02010609060101010101" pitchFamily="2" charset="-122"/>
              </a:rPr>
              <a:t>数据链路层</a:t>
            </a:r>
            <a:endParaRPr kumimoji="1" lang="zh-CN" altLang="en-US" sz="2000" b="1" dirty="0">
              <a:solidFill>
                <a:srgbClr val="000099"/>
              </a:solidFill>
              <a:latin typeface="+mn-lt"/>
              <a:ea typeface="黑体" panose="02010609060101010101" pitchFamily="2" charset="-122"/>
            </a:endParaRPr>
          </a:p>
        </p:txBody>
      </p:sp>
      <p:sp>
        <p:nvSpPr>
          <p:cNvPr id="114703" name="Text Box 15"/>
          <p:cNvSpPr txBox="1">
            <a:spLocks noChangeArrowheads="1"/>
          </p:cNvSpPr>
          <p:nvPr/>
        </p:nvSpPr>
        <p:spPr bwMode="auto">
          <a:xfrm>
            <a:off x="815181" y="4365650"/>
            <a:ext cx="166584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99"/>
                </a:solidFill>
                <a:latin typeface="+mn-lt"/>
                <a:ea typeface="黑体" panose="02010609060101010101" pitchFamily="2" charset="-122"/>
              </a:rPr>
              <a:t>1        </a:t>
            </a:r>
            <a:r>
              <a:rPr kumimoji="1" lang="zh-CN" altLang="en-US" sz="2000" b="1" dirty="0">
                <a:solidFill>
                  <a:srgbClr val="000099"/>
                </a:solidFill>
                <a:latin typeface="+mn-lt"/>
                <a:ea typeface="黑体" panose="02010609060101010101" pitchFamily="2" charset="-122"/>
              </a:rPr>
              <a:t>物理层</a:t>
            </a:r>
            <a:endParaRPr kumimoji="1" lang="zh-CN" altLang="en-US" sz="2000" b="1" dirty="0">
              <a:solidFill>
                <a:srgbClr val="000099"/>
              </a:solidFill>
              <a:latin typeface="+mn-lt"/>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691">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14699"/>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14691">
                                            <p:txEl>
                                              <p:pRg st="1" end="1"/>
                                            </p:txEl>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11470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4691">
                                            <p:txEl>
                                              <p:pRg st="2" end="2"/>
                                            </p:txEl>
                                          </p:spTgt>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114701"/>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14691">
                                            <p:txEl>
                                              <p:pRg st="3" end="3"/>
                                            </p:txEl>
                                          </p:spTgt>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grpId="0" nodeType="afterEffect">
                                  <p:stCondLst>
                                    <p:cond delay="0"/>
                                  </p:stCondLst>
                                  <p:childTnLst>
                                    <p:set>
                                      <p:cBhvr>
                                        <p:cTn id="30" dur="1" fill="hold">
                                          <p:stCondLst>
                                            <p:cond delay="0"/>
                                          </p:stCondLst>
                                        </p:cTn>
                                        <p:tgtEl>
                                          <p:spTgt spid="11470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4691">
                                            <p:txEl>
                                              <p:pRg st="4" end="4"/>
                                            </p:txEl>
                                          </p:spTgt>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grpId="0" nodeType="afterEffect">
                                  <p:stCondLst>
                                    <p:cond delay="0"/>
                                  </p:stCondLst>
                                  <p:childTnLst>
                                    <p:set>
                                      <p:cBhvr>
                                        <p:cTn id="37" dur="1" fill="hold">
                                          <p:stCondLst>
                                            <p:cond delay="0"/>
                                          </p:stCondLst>
                                        </p:cTn>
                                        <p:tgtEl>
                                          <p:spTgt spid="1147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build="p"/>
      <p:bldP spid="114699" grpId="0"/>
      <p:bldP spid="114700" grpId="0"/>
      <p:bldP spid="114701" grpId="0"/>
      <p:bldP spid="114702" grpId="0"/>
      <p:bldP spid="114703"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endParaRPr lang="zh-CN" altLang="en-US"/>
          </a:p>
        </p:txBody>
      </p:sp>
      <p:sp>
        <p:nvSpPr>
          <p:cNvPr id="115715" name="AutoShape 3"/>
          <p:cNvSpPr>
            <a:spLocks noChangeArrowheads="1"/>
          </p:cNvSpPr>
          <p:nvPr/>
        </p:nvSpPr>
        <p:spPr bwMode="auto">
          <a:xfrm rot="-5400000">
            <a:off x="4756283" y="870050"/>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16" name="AutoShape 4"/>
          <p:cNvSpPr>
            <a:spLocks noChangeArrowheads="1"/>
          </p:cNvSpPr>
          <p:nvPr/>
        </p:nvSpPr>
        <p:spPr bwMode="auto">
          <a:xfrm>
            <a:off x="577850" y="2559943"/>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17" name="Text Box 5"/>
          <p:cNvSpPr txBox="1">
            <a:spLocks noChangeArrowheads="1"/>
          </p:cNvSpPr>
          <p:nvPr/>
        </p:nvSpPr>
        <p:spPr bwMode="auto">
          <a:xfrm>
            <a:off x="1064568" y="2739332"/>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endParaRPr kumimoji="1" lang="en-US" altLang="zh-CN" sz="2000" b="1">
              <a:solidFill>
                <a:srgbClr val="333399"/>
              </a:solidFill>
            </a:endParaRPr>
          </a:p>
        </p:txBody>
      </p:sp>
      <p:sp>
        <p:nvSpPr>
          <p:cNvPr id="115718" name="Text Box 6"/>
          <p:cNvSpPr txBox="1">
            <a:spLocks noChangeArrowheads="1"/>
          </p:cNvSpPr>
          <p:nvPr/>
        </p:nvSpPr>
        <p:spPr bwMode="auto">
          <a:xfrm>
            <a:off x="1064568" y="3366394"/>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endParaRPr kumimoji="1" lang="en-US" altLang="zh-CN" sz="2000" b="1">
              <a:solidFill>
                <a:srgbClr val="333399"/>
              </a:solidFill>
            </a:endParaRPr>
          </a:p>
        </p:txBody>
      </p:sp>
      <p:sp>
        <p:nvSpPr>
          <p:cNvPr id="115719" name="Text Box 7"/>
          <p:cNvSpPr txBox="1">
            <a:spLocks noChangeArrowheads="1"/>
          </p:cNvSpPr>
          <p:nvPr/>
        </p:nvSpPr>
        <p:spPr bwMode="auto">
          <a:xfrm>
            <a:off x="1064568" y="39236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endParaRPr kumimoji="1" lang="en-US" altLang="zh-CN" sz="2000" b="1">
              <a:solidFill>
                <a:srgbClr val="333399"/>
              </a:solidFill>
            </a:endParaRPr>
          </a:p>
        </p:txBody>
      </p:sp>
      <p:sp>
        <p:nvSpPr>
          <p:cNvPr id="115720" name="Text Box 8"/>
          <p:cNvSpPr txBox="1">
            <a:spLocks noChangeArrowheads="1"/>
          </p:cNvSpPr>
          <p:nvPr/>
        </p:nvSpPr>
        <p:spPr bwMode="auto">
          <a:xfrm>
            <a:off x="1064568" y="44824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endParaRPr kumimoji="1" lang="en-US" altLang="zh-CN" sz="2000" b="1">
              <a:solidFill>
                <a:srgbClr val="333399"/>
              </a:solidFill>
            </a:endParaRPr>
          </a:p>
        </p:txBody>
      </p:sp>
      <p:sp>
        <p:nvSpPr>
          <p:cNvPr id="115721" name="Text Box 9"/>
          <p:cNvSpPr txBox="1">
            <a:spLocks noChangeArrowheads="1"/>
          </p:cNvSpPr>
          <p:nvPr/>
        </p:nvSpPr>
        <p:spPr bwMode="auto">
          <a:xfrm>
            <a:off x="1064568" y="5049144"/>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endParaRPr kumimoji="1" lang="en-US" altLang="zh-CN" sz="2000" b="1">
              <a:solidFill>
                <a:srgbClr val="333399"/>
              </a:solidFill>
            </a:endParaRPr>
          </a:p>
        </p:txBody>
      </p:sp>
      <p:sp>
        <p:nvSpPr>
          <p:cNvPr id="115722" name="Freeform 10"/>
          <p:cNvSpPr/>
          <p:nvPr/>
        </p:nvSpPr>
        <p:spPr bwMode="auto">
          <a:xfrm>
            <a:off x="577850" y="3161606"/>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23" name="Freeform 11"/>
          <p:cNvSpPr/>
          <p:nvPr/>
        </p:nvSpPr>
        <p:spPr bwMode="auto">
          <a:xfrm>
            <a:off x="588169" y="3736281"/>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24" name="Freeform 12"/>
          <p:cNvSpPr/>
          <p:nvPr/>
        </p:nvSpPr>
        <p:spPr bwMode="auto">
          <a:xfrm>
            <a:off x="564092" y="4312544"/>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25" name="Freeform 13"/>
          <p:cNvSpPr/>
          <p:nvPr/>
        </p:nvSpPr>
        <p:spPr bwMode="auto">
          <a:xfrm>
            <a:off x="564092" y="4904682"/>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26" name="AutoShape 14"/>
          <p:cNvSpPr>
            <a:spLocks noChangeArrowheads="1"/>
          </p:cNvSpPr>
          <p:nvPr/>
        </p:nvSpPr>
        <p:spPr bwMode="auto">
          <a:xfrm>
            <a:off x="8543925" y="2526607"/>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27" name="Text Box 15"/>
          <p:cNvSpPr txBox="1">
            <a:spLocks noChangeArrowheads="1"/>
          </p:cNvSpPr>
          <p:nvPr/>
        </p:nvSpPr>
        <p:spPr bwMode="auto">
          <a:xfrm>
            <a:off x="8585200" y="27044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endParaRPr kumimoji="1" lang="en-US" altLang="zh-CN" sz="2000" b="1">
              <a:solidFill>
                <a:srgbClr val="333399"/>
              </a:solidFill>
            </a:endParaRPr>
          </a:p>
        </p:txBody>
      </p:sp>
      <p:sp>
        <p:nvSpPr>
          <p:cNvPr id="115728" name="Text Box 16"/>
          <p:cNvSpPr txBox="1">
            <a:spLocks noChangeArrowheads="1"/>
          </p:cNvSpPr>
          <p:nvPr/>
        </p:nvSpPr>
        <p:spPr bwMode="auto">
          <a:xfrm>
            <a:off x="8585200" y="333146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endParaRPr kumimoji="1" lang="en-US" altLang="zh-CN" sz="2000" b="1">
              <a:solidFill>
                <a:srgbClr val="333399"/>
              </a:solidFill>
            </a:endParaRPr>
          </a:p>
        </p:txBody>
      </p:sp>
      <p:sp>
        <p:nvSpPr>
          <p:cNvPr id="115729" name="Text Box 17"/>
          <p:cNvSpPr txBox="1">
            <a:spLocks noChangeArrowheads="1"/>
          </p:cNvSpPr>
          <p:nvPr/>
        </p:nvSpPr>
        <p:spPr bwMode="auto">
          <a:xfrm>
            <a:off x="8585200" y="3888682"/>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endParaRPr kumimoji="1" lang="en-US" altLang="zh-CN" sz="2000" b="1">
              <a:solidFill>
                <a:srgbClr val="333399"/>
              </a:solidFill>
            </a:endParaRPr>
          </a:p>
        </p:txBody>
      </p:sp>
      <p:sp>
        <p:nvSpPr>
          <p:cNvPr id="115730" name="Text Box 18"/>
          <p:cNvSpPr txBox="1">
            <a:spLocks noChangeArrowheads="1"/>
          </p:cNvSpPr>
          <p:nvPr/>
        </p:nvSpPr>
        <p:spPr bwMode="auto">
          <a:xfrm>
            <a:off x="8585200" y="444906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endParaRPr kumimoji="1" lang="en-US" altLang="zh-CN" sz="2000" b="1">
              <a:solidFill>
                <a:srgbClr val="333399"/>
              </a:solidFill>
            </a:endParaRPr>
          </a:p>
        </p:txBody>
      </p:sp>
      <p:sp>
        <p:nvSpPr>
          <p:cNvPr id="115731" name="Text Box 19"/>
          <p:cNvSpPr txBox="1">
            <a:spLocks noChangeArrowheads="1"/>
          </p:cNvSpPr>
          <p:nvPr/>
        </p:nvSpPr>
        <p:spPr bwMode="auto">
          <a:xfrm>
            <a:off x="8585200" y="501421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endParaRPr kumimoji="1" lang="en-US" altLang="zh-CN" sz="2000" b="1">
              <a:solidFill>
                <a:srgbClr val="333399"/>
              </a:solidFill>
            </a:endParaRPr>
          </a:p>
        </p:txBody>
      </p:sp>
      <p:sp>
        <p:nvSpPr>
          <p:cNvPr id="115732" name="Freeform 20"/>
          <p:cNvSpPr/>
          <p:nvPr/>
        </p:nvSpPr>
        <p:spPr bwMode="auto">
          <a:xfrm>
            <a:off x="8543925" y="3126681"/>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33" name="Freeform 21"/>
          <p:cNvSpPr/>
          <p:nvPr/>
        </p:nvSpPr>
        <p:spPr bwMode="auto">
          <a:xfrm>
            <a:off x="8554244" y="3701356"/>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34" name="Freeform 22"/>
          <p:cNvSpPr/>
          <p:nvPr/>
        </p:nvSpPr>
        <p:spPr bwMode="auto">
          <a:xfrm>
            <a:off x="8530167" y="4277619"/>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35" name="Freeform 23"/>
          <p:cNvSpPr/>
          <p:nvPr/>
        </p:nvSpPr>
        <p:spPr bwMode="auto">
          <a:xfrm>
            <a:off x="8530167" y="4869757"/>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36"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dirty="0">
                <a:solidFill>
                  <a:srgbClr val="C00000"/>
                </a:solidFill>
                <a:ea typeface="黑体" panose="02010609060101010101" pitchFamily="2" charset="-122"/>
              </a:rPr>
              <a:t>主机</a:t>
            </a:r>
            <a:r>
              <a:rPr kumimoji="1" lang="zh-CN" altLang="en-US" sz="1050" b="1" dirty="0">
                <a:solidFill>
                  <a:srgbClr val="C00000"/>
                </a:solidFill>
                <a:ea typeface="黑体" panose="02010609060101010101" pitchFamily="2" charset="-122"/>
              </a:rPr>
              <a:t> </a:t>
            </a:r>
            <a:r>
              <a:rPr kumimoji="1" lang="en-US" altLang="zh-CN" sz="2400" b="1" dirty="0">
                <a:solidFill>
                  <a:srgbClr val="C00000"/>
                </a:solidFill>
                <a:ea typeface="黑体" panose="02010609060101010101" pitchFamily="2" charset="-122"/>
              </a:rPr>
              <a:t>1</a:t>
            </a:r>
            <a:endParaRPr kumimoji="1" lang="en-US" altLang="zh-CN" sz="2400" b="1" dirty="0">
              <a:solidFill>
                <a:srgbClr val="C00000"/>
              </a:solidFill>
              <a:ea typeface="黑体" panose="02010609060101010101" pitchFamily="2" charset="-122"/>
            </a:endParaRPr>
          </a:p>
        </p:txBody>
      </p:sp>
      <p:sp>
        <p:nvSpPr>
          <p:cNvPr id="115737" name="AutoShape 25"/>
          <p:cNvSpPr>
            <a:spLocks noChangeArrowheads="1"/>
          </p:cNvSpPr>
          <p:nvPr/>
        </p:nvSpPr>
        <p:spPr bwMode="auto">
          <a:xfrm>
            <a:off x="8703866" y="2029719"/>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38" name="Text Box 26"/>
          <p:cNvSpPr txBox="1">
            <a:spLocks noChangeArrowheads="1"/>
          </p:cNvSpPr>
          <p:nvPr/>
        </p:nvSpPr>
        <p:spPr bwMode="auto">
          <a:xfrm>
            <a:off x="8696987" y="2134494"/>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15739" name="AutoShape 27"/>
          <p:cNvSpPr>
            <a:spLocks noChangeArrowheads="1"/>
          </p:cNvSpPr>
          <p:nvPr/>
        </p:nvSpPr>
        <p:spPr bwMode="auto">
          <a:xfrm>
            <a:off x="583010" y="2072581"/>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40" name="Text Box 28"/>
          <p:cNvSpPr txBox="1">
            <a:spLocks noChangeArrowheads="1"/>
          </p:cNvSpPr>
          <p:nvPr/>
        </p:nvSpPr>
        <p:spPr bwMode="auto">
          <a:xfrm>
            <a:off x="605367" y="2193232"/>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15741" name="AutoShape 29"/>
          <p:cNvSpPr>
            <a:spLocks noChangeArrowheads="1"/>
          </p:cNvSpPr>
          <p:nvPr/>
        </p:nvSpPr>
        <p:spPr bwMode="auto">
          <a:xfrm flipV="1">
            <a:off x="708554" y="2547243"/>
            <a:ext cx="213254" cy="361950"/>
          </a:xfrm>
          <a:prstGeom prst="upArrow">
            <a:avLst>
              <a:gd name="adj1" fmla="val 50000"/>
              <a:gd name="adj2" fmla="val 45968"/>
            </a:avLst>
          </a:prstGeom>
          <a:solidFill>
            <a:schemeClr val="hlink"/>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15742" name="Text Box 30"/>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C00000"/>
                </a:solidFill>
                <a:ea typeface="黑体" panose="02010609060101010101" pitchFamily="2" charset="-122"/>
              </a:rPr>
              <a:t>主机</a:t>
            </a:r>
            <a:r>
              <a:rPr kumimoji="1" lang="zh-CN" altLang="en-US" sz="1050" b="1">
                <a:solidFill>
                  <a:srgbClr val="C00000"/>
                </a:solidFill>
                <a:ea typeface="黑体" panose="02010609060101010101" pitchFamily="2" charset="-122"/>
              </a:rPr>
              <a:t> </a:t>
            </a:r>
            <a:r>
              <a:rPr kumimoji="1" lang="en-US" altLang="zh-CN" sz="2400" b="1">
                <a:solidFill>
                  <a:srgbClr val="C00000"/>
                </a:solidFill>
                <a:ea typeface="黑体" panose="02010609060101010101" pitchFamily="2" charset="-122"/>
              </a:rPr>
              <a:t>2</a:t>
            </a:r>
            <a:endParaRPr kumimoji="1" lang="en-US" altLang="zh-CN" sz="2400" b="1">
              <a:solidFill>
                <a:srgbClr val="C00000"/>
              </a:solidFill>
              <a:ea typeface="黑体" panose="02010609060101010101" pitchFamily="2" charset="-122"/>
            </a:endParaRPr>
          </a:p>
        </p:txBody>
      </p:sp>
      <p:sp>
        <p:nvSpPr>
          <p:cNvPr id="115743" name="Text Box 31"/>
          <p:cNvSpPr txBox="1">
            <a:spLocks noChangeArrowheads="1"/>
          </p:cNvSpPr>
          <p:nvPr/>
        </p:nvSpPr>
        <p:spPr bwMode="auto">
          <a:xfrm>
            <a:off x="1754187" y="2061468"/>
            <a:ext cx="418576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dirty="0">
                <a:solidFill>
                  <a:srgbClr val="333399"/>
                </a:solidFill>
                <a:ea typeface="黑体" panose="02010609060101010101" pitchFamily="2" charset="-122"/>
              </a:rPr>
              <a:t>应用进程数据先传送到应用层</a:t>
            </a:r>
            <a:endParaRPr kumimoji="1" lang="zh-CN" altLang="en-US" sz="2400" b="1" dirty="0">
              <a:solidFill>
                <a:srgbClr val="333399"/>
              </a:solidFill>
              <a:ea typeface="黑体" panose="02010609060101010101" pitchFamily="2" charset="-122"/>
            </a:endParaRPr>
          </a:p>
        </p:txBody>
      </p:sp>
      <p:sp>
        <p:nvSpPr>
          <p:cNvPr id="115744" name="Text Box 32"/>
          <p:cNvSpPr txBox="1">
            <a:spLocks noChangeArrowheads="1"/>
          </p:cNvSpPr>
          <p:nvPr/>
        </p:nvSpPr>
        <p:spPr bwMode="auto">
          <a:xfrm>
            <a:off x="1754188" y="2631381"/>
            <a:ext cx="494237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dirty="0">
                <a:solidFill>
                  <a:srgbClr val="333399"/>
                </a:solidFill>
                <a:ea typeface="黑体" panose="02010609060101010101" pitchFamily="2" charset="-122"/>
              </a:rPr>
              <a:t>加上应用层首部，成为应用层 </a:t>
            </a:r>
            <a:r>
              <a:rPr kumimoji="1" lang="en-US" altLang="zh-CN" sz="2400" b="1" dirty="0">
                <a:solidFill>
                  <a:srgbClr val="333399"/>
                </a:solidFill>
                <a:ea typeface="黑体" panose="02010609060101010101" pitchFamily="2" charset="-122"/>
              </a:rPr>
              <a:t>PDU</a:t>
            </a:r>
            <a:endParaRPr kumimoji="1" lang="en-US" altLang="zh-CN" sz="2400" b="1" dirty="0">
              <a:solidFill>
                <a:srgbClr val="333399"/>
              </a:solidFill>
              <a:ea typeface="黑体" panose="02010609060101010101" pitchFamily="2" charset="-122"/>
            </a:endParaRPr>
          </a:p>
        </p:txBody>
      </p:sp>
      <p:sp>
        <p:nvSpPr>
          <p:cNvPr id="2" name="矩形 1"/>
          <p:cNvSpPr/>
          <p:nvPr/>
        </p:nvSpPr>
        <p:spPr>
          <a:xfrm>
            <a:off x="1784648" y="3125984"/>
            <a:ext cx="6336704" cy="1311128"/>
          </a:xfrm>
          <a:prstGeom prst="rect">
            <a:avLst/>
          </a:prstGeom>
          <a:solidFill>
            <a:srgbClr val="CCFFFF"/>
          </a:solidFill>
          <a:ln>
            <a:solidFill>
              <a:srgbClr val="000099"/>
            </a:solidFill>
          </a:ln>
        </p:spPr>
        <p:txBody>
          <a:bodyPr wrap="square">
            <a:spAutoFit/>
          </a:bodyPr>
          <a:lstStyle/>
          <a:p>
            <a:pPr>
              <a:lnSpc>
                <a:spcPct val="110000"/>
              </a:lnSpc>
            </a:pPr>
            <a:r>
              <a:rPr kumimoji="1" lang="en-US" altLang="zh-CN" sz="2400" b="1" dirty="0">
                <a:solidFill>
                  <a:srgbClr val="000099"/>
                </a:solidFill>
                <a:ea typeface="黑体" panose="02010609060101010101" pitchFamily="2" charset="-122"/>
              </a:rPr>
              <a:t>PDU (Protocol Data Unit)</a:t>
            </a:r>
            <a:r>
              <a:rPr kumimoji="1" lang="zh-CN" altLang="en-US" sz="2400" b="1" dirty="0">
                <a:solidFill>
                  <a:srgbClr val="000099"/>
                </a:solidFill>
                <a:ea typeface="黑体" panose="02010609060101010101" pitchFamily="2" charset="-122"/>
              </a:rPr>
              <a:t>：</a:t>
            </a:r>
            <a:r>
              <a:rPr kumimoji="1" lang="zh-CN" altLang="en-US" sz="2400" b="1" dirty="0" smtClean="0">
                <a:solidFill>
                  <a:srgbClr val="000099"/>
                </a:solidFill>
                <a:ea typeface="黑体" panose="02010609060101010101" pitchFamily="2" charset="-122"/>
              </a:rPr>
              <a:t>协议数据单元。</a:t>
            </a:r>
            <a:endParaRPr kumimoji="1" lang="en-US" altLang="zh-CN" sz="2400" b="1" dirty="0" smtClean="0">
              <a:solidFill>
                <a:srgbClr val="000099"/>
              </a:solidFill>
              <a:ea typeface="黑体" panose="02010609060101010101" pitchFamily="2" charset="-122"/>
            </a:endParaRPr>
          </a:p>
          <a:p>
            <a:pPr>
              <a:lnSpc>
                <a:spcPct val="110000"/>
              </a:lnSpc>
            </a:pPr>
            <a:r>
              <a:rPr kumimoji="1" lang="en-US" altLang="zh-CN" sz="2400" b="1" dirty="0" smtClean="0">
                <a:solidFill>
                  <a:srgbClr val="000099"/>
                </a:solidFill>
                <a:ea typeface="黑体" panose="02010609060101010101" pitchFamily="2" charset="-122"/>
              </a:rPr>
              <a:t>OSI </a:t>
            </a:r>
            <a:r>
              <a:rPr kumimoji="1" lang="zh-CN" altLang="zh-CN" sz="2400" b="1" dirty="0" smtClean="0">
                <a:solidFill>
                  <a:srgbClr val="000099"/>
                </a:solidFill>
                <a:ea typeface="黑体" panose="02010609060101010101" pitchFamily="2" charset="-122"/>
              </a:rPr>
              <a:t>参考</a:t>
            </a:r>
            <a:r>
              <a:rPr kumimoji="1" lang="zh-CN" altLang="zh-CN" sz="2400" b="1" dirty="0">
                <a:solidFill>
                  <a:srgbClr val="000099"/>
                </a:solidFill>
                <a:ea typeface="黑体" panose="02010609060101010101" pitchFamily="2" charset="-122"/>
              </a:rPr>
              <a:t>模型把</a:t>
            </a:r>
            <a:r>
              <a:rPr kumimoji="1" lang="zh-CN" altLang="zh-CN" sz="2400" b="1" dirty="0">
                <a:solidFill>
                  <a:srgbClr val="C00000"/>
                </a:solidFill>
                <a:ea typeface="黑体" panose="02010609060101010101" pitchFamily="2" charset="-122"/>
              </a:rPr>
              <a:t>对等层次</a:t>
            </a:r>
            <a:r>
              <a:rPr kumimoji="1" lang="zh-CN" altLang="zh-CN" sz="2400" b="1" dirty="0">
                <a:solidFill>
                  <a:srgbClr val="000099"/>
                </a:solidFill>
                <a:ea typeface="黑体" panose="02010609060101010101" pitchFamily="2" charset="-122"/>
              </a:rPr>
              <a:t>之间传送的数据单位称为该层的</a:t>
            </a:r>
            <a:r>
              <a:rPr kumimoji="1" lang="zh-CN" altLang="zh-CN" sz="2400" b="1" dirty="0" smtClean="0">
                <a:solidFill>
                  <a:srgbClr val="000099"/>
                </a:solidFill>
                <a:ea typeface="黑体" panose="02010609060101010101" pitchFamily="2" charset="-122"/>
              </a:rPr>
              <a:t>协议数据单元</a:t>
            </a:r>
            <a:r>
              <a:rPr kumimoji="1" lang="en-US" altLang="zh-CN" sz="2400" b="1" dirty="0" smtClean="0">
                <a:solidFill>
                  <a:srgbClr val="000099"/>
                </a:solidFill>
                <a:ea typeface="黑体" panose="02010609060101010101" pitchFamily="2" charset="-122"/>
              </a:rPr>
              <a:t> PDU</a:t>
            </a:r>
            <a:r>
              <a:rPr kumimoji="1" lang="zh-CN" altLang="en-US" sz="2400" b="1" dirty="0" smtClean="0">
                <a:solidFill>
                  <a:srgbClr val="000099"/>
                </a:solidFill>
                <a:ea typeface="黑体" panose="02010609060101010101" pitchFamily="2" charset="-122"/>
              </a:rPr>
              <a:t>。</a:t>
            </a:r>
            <a:endParaRPr kumimoji="1" lang="en-US" altLang="zh-CN" sz="2400" b="1" dirty="0">
              <a:solidFill>
                <a:srgbClr val="000099"/>
              </a:solidFill>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5743"/>
                                        </p:tgtEl>
                                        <p:attrNameLst>
                                          <p:attrName>style.visibility</p:attrName>
                                        </p:attrNameLst>
                                      </p:cBhvr>
                                      <p:to>
                                        <p:strVal val="visible"/>
                                      </p:to>
                                    </p:set>
                                  </p:childTnLst>
                                </p:cTn>
                              </p:par>
                            </p:childTnLst>
                          </p:cTn>
                        </p:par>
                        <p:par>
                          <p:cTn id="7" fill="hold">
                            <p:stCondLst>
                              <p:cond delay="0"/>
                            </p:stCondLst>
                            <p:childTnLst>
                              <p:par>
                                <p:cTn id="8" presetID="22" presetClass="entr" presetSubtype="1" fill="hold" grpId="0" nodeType="afterEffect">
                                  <p:stCondLst>
                                    <p:cond delay="0"/>
                                  </p:stCondLst>
                                  <p:childTnLst>
                                    <p:set>
                                      <p:cBhvr>
                                        <p:cTn id="9" dur="1" fill="hold">
                                          <p:stCondLst>
                                            <p:cond delay="0"/>
                                          </p:stCondLst>
                                        </p:cTn>
                                        <p:tgtEl>
                                          <p:spTgt spid="115741"/>
                                        </p:tgtEl>
                                        <p:attrNameLst>
                                          <p:attrName>style.visibility</p:attrName>
                                        </p:attrNameLst>
                                      </p:cBhvr>
                                      <p:to>
                                        <p:strVal val="visible"/>
                                      </p:to>
                                    </p:set>
                                    <p:animEffect transition="in" filter="wipe(up)">
                                      <p:cBhvr>
                                        <p:cTn id="10" dur="1000"/>
                                        <p:tgtEl>
                                          <p:spTgt spid="115741"/>
                                        </p:tgtEl>
                                      </p:cBhvr>
                                    </p:animEffect>
                                  </p:childTnLst>
                                </p:cTn>
                              </p:par>
                            </p:childTnLst>
                          </p:cTn>
                        </p:par>
                        <p:par>
                          <p:cTn id="11" fill="hold">
                            <p:stCondLst>
                              <p:cond delay="1000"/>
                            </p:stCondLst>
                            <p:childTnLst>
                              <p:par>
                                <p:cTn id="12" presetID="1" presetClass="entr" presetSubtype="0" fill="hold" grpId="0" nodeType="afterEffect">
                                  <p:stCondLst>
                                    <p:cond delay="0"/>
                                  </p:stCondLst>
                                  <p:childTnLst>
                                    <p:set>
                                      <p:cBhvr>
                                        <p:cTn id="13" dur="1" fill="hold">
                                          <p:stCondLst>
                                            <p:cond delay="0"/>
                                          </p:stCondLst>
                                        </p:cTn>
                                        <p:tgtEl>
                                          <p:spTgt spid="115744"/>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41" grpId="0" animBg="1"/>
      <p:bldP spid="115743" grpId="0"/>
      <p:bldP spid="115744" grpId="0"/>
      <p:bldP spid="2"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endParaRPr lang="zh-CN" altLang="en-US"/>
          </a:p>
        </p:txBody>
      </p:sp>
      <p:sp>
        <p:nvSpPr>
          <p:cNvPr id="116739" name="AutoShape 3"/>
          <p:cNvSpPr>
            <a:spLocks noChangeArrowheads="1"/>
          </p:cNvSpPr>
          <p:nvPr/>
        </p:nvSpPr>
        <p:spPr bwMode="auto">
          <a:xfrm rot="-5400000">
            <a:off x="4756283" y="870050"/>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40" name="AutoShape 4"/>
          <p:cNvSpPr>
            <a:spLocks noChangeArrowheads="1"/>
          </p:cNvSpPr>
          <p:nvPr/>
        </p:nvSpPr>
        <p:spPr bwMode="auto">
          <a:xfrm>
            <a:off x="577850" y="2559943"/>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41" name="Text Box 5"/>
          <p:cNvSpPr txBox="1">
            <a:spLocks noChangeArrowheads="1"/>
          </p:cNvSpPr>
          <p:nvPr/>
        </p:nvSpPr>
        <p:spPr bwMode="auto">
          <a:xfrm>
            <a:off x="1025266" y="2739332"/>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endParaRPr kumimoji="1" lang="en-US" altLang="zh-CN" sz="2000" b="1">
              <a:solidFill>
                <a:srgbClr val="333399"/>
              </a:solidFill>
            </a:endParaRPr>
          </a:p>
        </p:txBody>
      </p:sp>
      <p:sp>
        <p:nvSpPr>
          <p:cNvPr id="116742" name="Text Box 6"/>
          <p:cNvSpPr txBox="1">
            <a:spLocks noChangeArrowheads="1"/>
          </p:cNvSpPr>
          <p:nvPr/>
        </p:nvSpPr>
        <p:spPr bwMode="auto">
          <a:xfrm>
            <a:off x="1025266" y="3366394"/>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endParaRPr kumimoji="1" lang="en-US" altLang="zh-CN" sz="2000" b="1">
              <a:solidFill>
                <a:srgbClr val="333399"/>
              </a:solidFill>
            </a:endParaRPr>
          </a:p>
        </p:txBody>
      </p:sp>
      <p:sp>
        <p:nvSpPr>
          <p:cNvPr id="116743" name="Text Box 7"/>
          <p:cNvSpPr txBox="1">
            <a:spLocks noChangeArrowheads="1"/>
          </p:cNvSpPr>
          <p:nvPr/>
        </p:nvSpPr>
        <p:spPr bwMode="auto">
          <a:xfrm>
            <a:off x="1025266" y="39236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endParaRPr kumimoji="1" lang="en-US" altLang="zh-CN" sz="2000" b="1">
              <a:solidFill>
                <a:srgbClr val="333399"/>
              </a:solidFill>
            </a:endParaRPr>
          </a:p>
        </p:txBody>
      </p:sp>
      <p:sp>
        <p:nvSpPr>
          <p:cNvPr id="116744" name="Text Box 8"/>
          <p:cNvSpPr txBox="1">
            <a:spLocks noChangeArrowheads="1"/>
          </p:cNvSpPr>
          <p:nvPr/>
        </p:nvSpPr>
        <p:spPr bwMode="auto">
          <a:xfrm>
            <a:off x="1025266" y="44824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endParaRPr kumimoji="1" lang="en-US" altLang="zh-CN" sz="2000" b="1">
              <a:solidFill>
                <a:srgbClr val="333399"/>
              </a:solidFill>
            </a:endParaRPr>
          </a:p>
        </p:txBody>
      </p:sp>
      <p:sp>
        <p:nvSpPr>
          <p:cNvPr id="116745" name="Text Box 9"/>
          <p:cNvSpPr txBox="1">
            <a:spLocks noChangeArrowheads="1"/>
          </p:cNvSpPr>
          <p:nvPr/>
        </p:nvSpPr>
        <p:spPr bwMode="auto">
          <a:xfrm>
            <a:off x="1025266" y="5049144"/>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endParaRPr kumimoji="1" lang="en-US" altLang="zh-CN" sz="2000" b="1">
              <a:solidFill>
                <a:srgbClr val="333399"/>
              </a:solidFill>
            </a:endParaRPr>
          </a:p>
        </p:txBody>
      </p:sp>
      <p:sp>
        <p:nvSpPr>
          <p:cNvPr id="116746" name="Freeform 10"/>
          <p:cNvSpPr/>
          <p:nvPr/>
        </p:nvSpPr>
        <p:spPr bwMode="auto">
          <a:xfrm>
            <a:off x="577850" y="3161606"/>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47" name="Freeform 11"/>
          <p:cNvSpPr/>
          <p:nvPr/>
        </p:nvSpPr>
        <p:spPr bwMode="auto">
          <a:xfrm>
            <a:off x="588169" y="3736281"/>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48" name="Freeform 12"/>
          <p:cNvSpPr/>
          <p:nvPr/>
        </p:nvSpPr>
        <p:spPr bwMode="auto">
          <a:xfrm>
            <a:off x="564092" y="4312544"/>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49" name="Freeform 13"/>
          <p:cNvSpPr/>
          <p:nvPr/>
        </p:nvSpPr>
        <p:spPr bwMode="auto">
          <a:xfrm>
            <a:off x="564092" y="4904682"/>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50" name="AutoShape 14"/>
          <p:cNvSpPr>
            <a:spLocks noChangeArrowheads="1"/>
          </p:cNvSpPr>
          <p:nvPr/>
        </p:nvSpPr>
        <p:spPr bwMode="auto">
          <a:xfrm>
            <a:off x="8543925" y="2526607"/>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51" name="Text Box 15"/>
          <p:cNvSpPr txBox="1">
            <a:spLocks noChangeArrowheads="1"/>
          </p:cNvSpPr>
          <p:nvPr/>
        </p:nvSpPr>
        <p:spPr bwMode="auto">
          <a:xfrm>
            <a:off x="8585200" y="27044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endParaRPr kumimoji="1" lang="en-US" altLang="zh-CN" sz="2000" b="1">
              <a:solidFill>
                <a:srgbClr val="333399"/>
              </a:solidFill>
            </a:endParaRPr>
          </a:p>
        </p:txBody>
      </p:sp>
      <p:sp>
        <p:nvSpPr>
          <p:cNvPr id="116752" name="Text Box 16"/>
          <p:cNvSpPr txBox="1">
            <a:spLocks noChangeArrowheads="1"/>
          </p:cNvSpPr>
          <p:nvPr/>
        </p:nvSpPr>
        <p:spPr bwMode="auto">
          <a:xfrm>
            <a:off x="8585200" y="333146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endParaRPr kumimoji="1" lang="en-US" altLang="zh-CN" sz="2000" b="1">
              <a:solidFill>
                <a:srgbClr val="333399"/>
              </a:solidFill>
            </a:endParaRPr>
          </a:p>
        </p:txBody>
      </p:sp>
      <p:sp>
        <p:nvSpPr>
          <p:cNvPr id="116753" name="Text Box 17"/>
          <p:cNvSpPr txBox="1">
            <a:spLocks noChangeArrowheads="1"/>
          </p:cNvSpPr>
          <p:nvPr/>
        </p:nvSpPr>
        <p:spPr bwMode="auto">
          <a:xfrm>
            <a:off x="8585200" y="3888682"/>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endParaRPr kumimoji="1" lang="en-US" altLang="zh-CN" sz="2000" b="1">
              <a:solidFill>
                <a:srgbClr val="333399"/>
              </a:solidFill>
            </a:endParaRPr>
          </a:p>
        </p:txBody>
      </p:sp>
      <p:sp>
        <p:nvSpPr>
          <p:cNvPr id="116754" name="Text Box 18"/>
          <p:cNvSpPr txBox="1">
            <a:spLocks noChangeArrowheads="1"/>
          </p:cNvSpPr>
          <p:nvPr/>
        </p:nvSpPr>
        <p:spPr bwMode="auto">
          <a:xfrm>
            <a:off x="8585200" y="444906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endParaRPr kumimoji="1" lang="en-US" altLang="zh-CN" sz="2000" b="1">
              <a:solidFill>
                <a:srgbClr val="333399"/>
              </a:solidFill>
            </a:endParaRPr>
          </a:p>
        </p:txBody>
      </p:sp>
      <p:sp>
        <p:nvSpPr>
          <p:cNvPr id="116755" name="Text Box 19"/>
          <p:cNvSpPr txBox="1">
            <a:spLocks noChangeArrowheads="1"/>
          </p:cNvSpPr>
          <p:nvPr/>
        </p:nvSpPr>
        <p:spPr bwMode="auto">
          <a:xfrm>
            <a:off x="8585200" y="501421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endParaRPr kumimoji="1" lang="en-US" altLang="zh-CN" sz="2000" b="1">
              <a:solidFill>
                <a:srgbClr val="333399"/>
              </a:solidFill>
            </a:endParaRPr>
          </a:p>
        </p:txBody>
      </p:sp>
      <p:sp>
        <p:nvSpPr>
          <p:cNvPr id="116756" name="Freeform 20"/>
          <p:cNvSpPr/>
          <p:nvPr/>
        </p:nvSpPr>
        <p:spPr bwMode="auto">
          <a:xfrm>
            <a:off x="8543925" y="3126681"/>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57" name="Freeform 21"/>
          <p:cNvSpPr/>
          <p:nvPr/>
        </p:nvSpPr>
        <p:spPr bwMode="auto">
          <a:xfrm>
            <a:off x="8554244" y="3701356"/>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58" name="Freeform 22"/>
          <p:cNvSpPr/>
          <p:nvPr/>
        </p:nvSpPr>
        <p:spPr bwMode="auto">
          <a:xfrm>
            <a:off x="8530167" y="4277619"/>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59" name="Freeform 23"/>
          <p:cNvSpPr/>
          <p:nvPr/>
        </p:nvSpPr>
        <p:spPr bwMode="auto">
          <a:xfrm>
            <a:off x="8530167" y="4869757"/>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60"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dirty="0">
                <a:solidFill>
                  <a:srgbClr val="C00000"/>
                </a:solidFill>
                <a:ea typeface="黑体" panose="02010609060101010101" pitchFamily="2" charset="-122"/>
              </a:rPr>
              <a:t>主机</a:t>
            </a:r>
            <a:r>
              <a:rPr kumimoji="1" lang="zh-CN" altLang="en-US" sz="1050" b="1" dirty="0">
                <a:solidFill>
                  <a:srgbClr val="C00000"/>
                </a:solidFill>
                <a:ea typeface="黑体" panose="02010609060101010101" pitchFamily="2" charset="-122"/>
              </a:rPr>
              <a:t> </a:t>
            </a:r>
            <a:r>
              <a:rPr kumimoji="1" lang="en-US" altLang="zh-CN" sz="2400" b="1" dirty="0">
                <a:solidFill>
                  <a:srgbClr val="C00000"/>
                </a:solidFill>
                <a:ea typeface="黑体" panose="02010609060101010101" pitchFamily="2" charset="-122"/>
              </a:rPr>
              <a:t>1</a:t>
            </a:r>
            <a:endParaRPr kumimoji="1" lang="en-US" altLang="zh-CN" sz="2400" b="1" dirty="0">
              <a:solidFill>
                <a:srgbClr val="C00000"/>
              </a:solidFill>
              <a:ea typeface="黑体" panose="02010609060101010101" pitchFamily="2" charset="-122"/>
            </a:endParaRPr>
          </a:p>
        </p:txBody>
      </p:sp>
      <p:sp>
        <p:nvSpPr>
          <p:cNvPr id="116761" name="AutoShape 25"/>
          <p:cNvSpPr>
            <a:spLocks noChangeArrowheads="1"/>
          </p:cNvSpPr>
          <p:nvPr/>
        </p:nvSpPr>
        <p:spPr bwMode="auto">
          <a:xfrm>
            <a:off x="8703866" y="2029719"/>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62" name="Text Box 26"/>
          <p:cNvSpPr txBox="1">
            <a:spLocks noChangeArrowheads="1"/>
          </p:cNvSpPr>
          <p:nvPr/>
        </p:nvSpPr>
        <p:spPr bwMode="auto">
          <a:xfrm>
            <a:off x="8696987" y="2134494"/>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16763" name="AutoShape 27"/>
          <p:cNvSpPr>
            <a:spLocks noChangeArrowheads="1"/>
          </p:cNvSpPr>
          <p:nvPr/>
        </p:nvSpPr>
        <p:spPr bwMode="auto">
          <a:xfrm>
            <a:off x="583010" y="2072581"/>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64" name="Text Box 28"/>
          <p:cNvSpPr txBox="1">
            <a:spLocks noChangeArrowheads="1"/>
          </p:cNvSpPr>
          <p:nvPr/>
        </p:nvSpPr>
        <p:spPr bwMode="auto">
          <a:xfrm>
            <a:off x="605367" y="2193232"/>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16765" name="AutoShape 29"/>
          <p:cNvSpPr>
            <a:spLocks noChangeArrowheads="1"/>
          </p:cNvSpPr>
          <p:nvPr/>
        </p:nvSpPr>
        <p:spPr bwMode="auto">
          <a:xfrm flipV="1">
            <a:off x="708554" y="3066356"/>
            <a:ext cx="213254" cy="361950"/>
          </a:xfrm>
          <a:prstGeom prst="upArrow">
            <a:avLst>
              <a:gd name="adj1" fmla="val 50000"/>
              <a:gd name="adj2" fmla="val 45968"/>
            </a:avLst>
          </a:prstGeom>
          <a:solidFill>
            <a:schemeClr val="hlink"/>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16766" name="Text Box 30"/>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C00000"/>
                </a:solidFill>
                <a:ea typeface="黑体" panose="02010609060101010101" pitchFamily="2" charset="-122"/>
              </a:rPr>
              <a:t>主机</a:t>
            </a:r>
            <a:r>
              <a:rPr kumimoji="1" lang="zh-CN" altLang="en-US" sz="1050" b="1">
                <a:solidFill>
                  <a:srgbClr val="C00000"/>
                </a:solidFill>
                <a:ea typeface="黑体" panose="02010609060101010101" pitchFamily="2" charset="-122"/>
              </a:rPr>
              <a:t> </a:t>
            </a:r>
            <a:r>
              <a:rPr kumimoji="1" lang="en-US" altLang="zh-CN" sz="2400" b="1">
                <a:solidFill>
                  <a:srgbClr val="C00000"/>
                </a:solidFill>
                <a:ea typeface="黑体" panose="02010609060101010101" pitchFamily="2" charset="-122"/>
              </a:rPr>
              <a:t>2</a:t>
            </a:r>
            <a:endParaRPr kumimoji="1" lang="en-US" altLang="zh-CN" sz="2400" b="1">
              <a:solidFill>
                <a:srgbClr val="C00000"/>
              </a:solidFill>
              <a:ea typeface="黑体" panose="02010609060101010101" pitchFamily="2" charset="-122"/>
            </a:endParaRPr>
          </a:p>
        </p:txBody>
      </p:sp>
      <p:sp>
        <p:nvSpPr>
          <p:cNvPr id="116767" name="Text Box 31"/>
          <p:cNvSpPr txBox="1">
            <a:spLocks noChangeArrowheads="1"/>
          </p:cNvSpPr>
          <p:nvPr/>
        </p:nvSpPr>
        <p:spPr bwMode="auto">
          <a:xfrm>
            <a:off x="1754188" y="2780606"/>
            <a:ext cx="408316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dirty="0">
                <a:solidFill>
                  <a:srgbClr val="333399"/>
                </a:solidFill>
                <a:ea typeface="黑体" panose="02010609060101010101" pitchFamily="2" charset="-122"/>
              </a:rPr>
              <a:t>应用层 </a:t>
            </a:r>
            <a:r>
              <a:rPr kumimoji="1" lang="en-US" altLang="zh-CN" sz="2400" b="1" dirty="0">
                <a:solidFill>
                  <a:srgbClr val="333399"/>
                </a:solidFill>
                <a:ea typeface="黑体" panose="02010609060101010101" pitchFamily="2" charset="-122"/>
              </a:rPr>
              <a:t>PDU </a:t>
            </a:r>
            <a:r>
              <a:rPr kumimoji="1" lang="zh-CN" altLang="en-US" sz="2400" b="1" dirty="0">
                <a:solidFill>
                  <a:srgbClr val="333399"/>
                </a:solidFill>
                <a:ea typeface="黑体" panose="02010609060101010101" pitchFamily="2" charset="-122"/>
              </a:rPr>
              <a:t>再传送到运输层</a:t>
            </a:r>
            <a:endParaRPr kumimoji="1" lang="zh-CN" altLang="en-US" sz="2400" b="1" dirty="0">
              <a:solidFill>
                <a:srgbClr val="333399"/>
              </a:solidFill>
              <a:ea typeface="黑体" panose="02010609060101010101" pitchFamily="2" charset="-122"/>
            </a:endParaRPr>
          </a:p>
        </p:txBody>
      </p:sp>
      <p:sp>
        <p:nvSpPr>
          <p:cNvPr id="116768" name="Text Box 32"/>
          <p:cNvSpPr txBox="1">
            <a:spLocks noChangeArrowheads="1"/>
          </p:cNvSpPr>
          <p:nvPr/>
        </p:nvSpPr>
        <p:spPr bwMode="auto">
          <a:xfrm>
            <a:off x="1754187" y="3312418"/>
            <a:ext cx="480131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333399"/>
                </a:solidFill>
                <a:ea typeface="黑体" panose="02010609060101010101" pitchFamily="2" charset="-122"/>
              </a:rPr>
              <a:t>加上运输层首部，成为运输层报文</a:t>
            </a:r>
            <a:endParaRPr kumimoji="1" lang="zh-CN" altLang="en-US" sz="3600" b="1">
              <a:solidFill>
                <a:srgbClr val="333399"/>
              </a:solidFill>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500"/>
                                  </p:stCondLst>
                                  <p:childTnLst>
                                    <p:set>
                                      <p:cBhvr>
                                        <p:cTn id="6" dur="1" fill="hold">
                                          <p:stCondLst>
                                            <p:cond delay="0"/>
                                          </p:stCondLst>
                                        </p:cTn>
                                        <p:tgtEl>
                                          <p:spTgt spid="116765"/>
                                        </p:tgtEl>
                                        <p:attrNameLst>
                                          <p:attrName>style.visibility</p:attrName>
                                        </p:attrNameLst>
                                      </p:cBhvr>
                                      <p:to>
                                        <p:strVal val="visible"/>
                                      </p:to>
                                    </p:set>
                                    <p:animEffect transition="in" filter="wipe(up)">
                                      <p:cBhvr>
                                        <p:cTn id="7" dur="1000"/>
                                        <p:tgtEl>
                                          <p:spTgt spid="116765"/>
                                        </p:tgtEl>
                                      </p:cBhvr>
                                    </p:animEffect>
                                  </p:childTnLst>
                                </p:cTn>
                              </p:par>
                            </p:childTnLst>
                          </p:cTn>
                        </p:par>
                        <p:par>
                          <p:cTn id="8" fill="hold">
                            <p:stCondLst>
                              <p:cond delay="1500"/>
                            </p:stCondLst>
                            <p:childTnLst>
                              <p:par>
                                <p:cTn id="9" presetID="1" presetClass="entr" presetSubtype="0" fill="hold" grpId="0" nodeType="afterEffect">
                                  <p:stCondLst>
                                    <p:cond delay="0"/>
                                  </p:stCondLst>
                                  <p:childTnLst>
                                    <p:set>
                                      <p:cBhvr>
                                        <p:cTn id="10" dur="1" fill="hold">
                                          <p:stCondLst>
                                            <p:cond delay="0"/>
                                          </p:stCondLst>
                                        </p:cTn>
                                        <p:tgtEl>
                                          <p:spTgt spid="1167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65" grpId="0" animBg="1"/>
      <p:bldP spid="116768"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endParaRPr lang="zh-CN" altLang="en-US"/>
          </a:p>
        </p:txBody>
      </p:sp>
      <p:sp>
        <p:nvSpPr>
          <p:cNvPr id="117763" name="AutoShape 3"/>
          <p:cNvSpPr>
            <a:spLocks noChangeArrowheads="1"/>
          </p:cNvSpPr>
          <p:nvPr/>
        </p:nvSpPr>
        <p:spPr bwMode="auto">
          <a:xfrm rot="-5400000">
            <a:off x="4756283" y="870050"/>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64" name="AutoShape 4"/>
          <p:cNvSpPr>
            <a:spLocks noChangeArrowheads="1"/>
          </p:cNvSpPr>
          <p:nvPr/>
        </p:nvSpPr>
        <p:spPr bwMode="auto">
          <a:xfrm>
            <a:off x="577850" y="2559943"/>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65" name="Text Box 5"/>
          <p:cNvSpPr txBox="1">
            <a:spLocks noChangeArrowheads="1"/>
          </p:cNvSpPr>
          <p:nvPr/>
        </p:nvSpPr>
        <p:spPr bwMode="auto">
          <a:xfrm>
            <a:off x="1025266" y="2739332"/>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dirty="0">
                <a:solidFill>
                  <a:srgbClr val="333399"/>
                </a:solidFill>
              </a:rPr>
              <a:t>5</a:t>
            </a:r>
            <a:endParaRPr kumimoji="1" lang="en-US" altLang="zh-CN" sz="2000" b="1" dirty="0">
              <a:solidFill>
                <a:srgbClr val="333399"/>
              </a:solidFill>
            </a:endParaRPr>
          </a:p>
        </p:txBody>
      </p:sp>
      <p:sp>
        <p:nvSpPr>
          <p:cNvPr id="117766" name="Text Box 6"/>
          <p:cNvSpPr txBox="1">
            <a:spLocks noChangeArrowheads="1"/>
          </p:cNvSpPr>
          <p:nvPr/>
        </p:nvSpPr>
        <p:spPr bwMode="auto">
          <a:xfrm>
            <a:off x="1025266" y="3366394"/>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endParaRPr kumimoji="1" lang="en-US" altLang="zh-CN" sz="2000" b="1">
              <a:solidFill>
                <a:srgbClr val="333399"/>
              </a:solidFill>
            </a:endParaRPr>
          </a:p>
        </p:txBody>
      </p:sp>
      <p:sp>
        <p:nvSpPr>
          <p:cNvPr id="117767" name="Text Box 7"/>
          <p:cNvSpPr txBox="1">
            <a:spLocks noChangeArrowheads="1"/>
          </p:cNvSpPr>
          <p:nvPr/>
        </p:nvSpPr>
        <p:spPr bwMode="auto">
          <a:xfrm>
            <a:off x="1025266" y="39236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endParaRPr kumimoji="1" lang="en-US" altLang="zh-CN" sz="2000" b="1">
              <a:solidFill>
                <a:srgbClr val="333399"/>
              </a:solidFill>
            </a:endParaRPr>
          </a:p>
        </p:txBody>
      </p:sp>
      <p:sp>
        <p:nvSpPr>
          <p:cNvPr id="117768" name="Text Box 8"/>
          <p:cNvSpPr txBox="1">
            <a:spLocks noChangeArrowheads="1"/>
          </p:cNvSpPr>
          <p:nvPr/>
        </p:nvSpPr>
        <p:spPr bwMode="auto">
          <a:xfrm>
            <a:off x="1025266" y="44824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endParaRPr kumimoji="1" lang="en-US" altLang="zh-CN" sz="2000" b="1">
              <a:solidFill>
                <a:srgbClr val="333399"/>
              </a:solidFill>
            </a:endParaRPr>
          </a:p>
        </p:txBody>
      </p:sp>
      <p:sp>
        <p:nvSpPr>
          <p:cNvPr id="117769" name="Text Box 9"/>
          <p:cNvSpPr txBox="1">
            <a:spLocks noChangeArrowheads="1"/>
          </p:cNvSpPr>
          <p:nvPr/>
        </p:nvSpPr>
        <p:spPr bwMode="auto">
          <a:xfrm>
            <a:off x="1025266" y="5049144"/>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endParaRPr kumimoji="1" lang="en-US" altLang="zh-CN" sz="2000" b="1">
              <a:solidFill>
                <a:srgbClr val="333399"/>
              </a:solidFill>
            </a:endParaRPr>
          </a:p>
        </p:txBody>
      </p:sp>
      <p:sp>
        <p:nvSpPr>
          <p:cNvPr id="117770" name="Freeform 10"/>
          <p:cNvSpPr/>
          <p:nvPr/>
        </p:nvSpPr>
        <p:spPr bwMode="auto">
          <a:xfrm>
            <a:off x="577850" y="3161606"/>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71" name="Freeform 11"/>
          <p:cNvSpPr/>
          <p:nvPr/>
        </p:nvSpPr>
        <p:spPr bwMode="auto">
          <a:xfrm>
            <a:off x="588169" y="3736281"/>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72" name="Freeform 12"/>
          <p:cNvSpPr/>
          <p:nvPr/>
        </p:nvSpPr>
        <p:spPr bwMode="auto">
          <a:xfrm>
            <a:off x="564092" y="4312544"/>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73" name="Freeform 13"/>
          <p:cNvSpPr/>
          <p:nvPr/>
        </p:nvSpPr>
        <p:spPr bwMode="auto">
          <a:xfrm>
            <a:off x="564092" y="4904682"/>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74" name="AutoShape 14"/>
          <p:cNvSpPr>
            <a:spLocks noChangeArrowheads="1"/>
          </p:cNvSpPr>
          <p:nvPr/>
        </p:nvSpPr>
        <p:spPr bwMode="auto">
          <a:xfrm>
            <a:off x="8543925" y="2526607"/>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75" name="Text Box 15"/>
          <p:cNvSpPr txBox="1">
            <a:spLocks noChangeArrowheads="1"/>
          </p:cNvSpPr>
          <p:nvPr/>
        </p:nvSpPr>
        <p:spPr bwMode="auto">
          <a:xfrm>
            <a:off x="8585200" y="27044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endParaRPr kumimoji="1" lang="en-US" altLang="zh-CN" sz="2000" b="1">
              <a:solidFill>
                <a:srgbClr val="333399"/>
              </a:solidFill>
            </a:endParaRPr>
          </a:p>
        </p:txBody>
      </p:sp>
      <p:sp>
        <p:nvSpPr>
          <p:cNvPr id="117776" name="Text Box 16"/>
          <p:cNvSpPr txBox="1">
            <a:spLocks noChangeArrowheads="1"/>
          </p:cNvSpPr>
          <p:nvPr/>
        </p:nvSpPr>
        <p:spPr bwMode="auto">
          <a:xfrm>
            <a:off x="8585200" y="333146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endParaRPr kumimoji="1" lang="en-US" altLang="zh-CN" sz="2000" b="1">
              <a:solidFill>
                <a:srgbClr val="333399"/>
              </a:solidFill>
            </a:endParaRPr>
          </a:p>
        </p:txBody>
      </p:sp>
      <p:sp>
        <p:nvSpPr>
          <p:cNvPr id="117777" name="Text Box 17"/>
          <p:cNvSpPr txBox="1">
            <a:spLocks noChangeArrowheads="1"/>
          </p:cNvSpPr>
          <p:nvPr/>
        </p:nvSpPr>
        <p:spPr bwMode="auto">
          <a:xfrm>
            <a:off x="8585200" y="3888682"/>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endParaRPr kumimoji="1" lang="en-US" altLang="zh-CN" sz="2000" b="1">
              <a:solidFill>
                <a:srgbClr val="333399"/>
              </a:solidFill>
            </a:endParaRPr>
          </a:p>
        </p:txBody>
      </p:sp>
      <p:sp>
        <p:nvSpPr>
          <p:cNvPr id="117778" name="Text Box 18"/>
          <p:cNvSpPr txBox="1">
            <a:spLocks noChangeArrowheads="1"/>
          </p:cNvSpPr>
          <p:nvPr/>
        </p:nvSpPr>
        <p:spPr bwMode="auto">
          <a:xfrm>
            <a:off x="8585200" y="444906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endParaRPr kumimoji="1" lang="en-US" altLang="zh-CN" sz="2000" b="1">
              <a:solidFill>
                <a:srgbClr val="333399"/>
              </a:solidFill>
            </a:endParaRPr>
          </a:p>
        </p:txBody>
      </p:sp>
      <p:sp>
        <p:nvSpPr>
          <p:cNvPr id="117779" name="Text Box 19"/>
          <p:cNvSpPr txBox="1">
            <a:spLocks noChangeArrowheads="1"/>
          </p:cNvSpPr>
          <p:nvPr/>
        </p:nvSpPr>
        <p:spPr bwMode="auto">
          <a:xfrm>
            <a:off x="8585200" y="501421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endParaRPr kumimoji="1" lang="en-US" altLang="zh-CN" sz="2000" b="1">
              <a:solidFill>
                <a:srgbClr val="333399"/>
              </a:solidFill>
            </a:endParaRPr>
          </a:p>
        </p:txBody>
      </p:sp>
      <p:sp>
        <p:nvSpPr>
          <p:cNvPr id="117780" name="Freeform 20"/>
          <p:cNvSpPr/>
          <p:nvPr/>
        </p:nvSpPr>
        <p:spPr bwMode="auto">
          <a:xfrm>
            <a:off x="8543925" y="3126681"/>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81" name="Freeform 21"/>
          <p:cNvSpPr/>
          <p:nvPr/>
        </p:nvSpPr>
        <p:spPr bwMode="auto">
          <a:xfrm>
            <a:off x="8554244" y="3701356"/>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82" name="Freeform 22"/>
          <p:cNvSpPr/>
          <p:nvPr/>
        </p:nvSpPr>
        <p:spPr bwMode="auto">
          <a:xfrm>
            <a:off x="8530167" y="4277619"/>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83" name="Freeform 23"/>
          <p:cNvSpPr/>
          <p:nvPr/>
        </p:nvSpPr>
        <p:spPr bwMode="auto">
          <a:xfrm>
            <a:off x="8530167" y="4869757"/>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84"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dirty="0">
                <a:solidFill>
                  <a:srgbClr val="C00000"/>
                </a:solidFill>
                <a:ea typeface="黑体" panose="02010609060101010101" pitchFamily="2" charset="-122"/>
              </a:rPr>
              <a:t>主机</a:t>
            </a:r>
            <a:r>
              <a:rPr kumimoji="1" lang="zh-CN" altLang="en-US" sz="1050" b="1" dirty="0">
                <a:solidFill>
                  <a:srgbClr val="C00000"/>
                </a:solidFill>
                <a:ea typeface="黑体" panose="02010609060101010101" pitchFamily="2" charset="-122"/>
              </a:rPr>
              <a:t> </a:t>
            </a:r>
            <a:r>
              <a:rPr kumimoji="1" lang="en-US" altLang="zh-CN" sz="2400" b="1" dirty="0">
                <a:solidFill>
                  <a:srgbClr val="C00000"/>
                </a:solidFill>
                <a:ea typeface="黑体" panose="02010609060101010101" pitchFamily="2" charset="-122"/>
              </a:rPr>
              <a:t>1</a:t>
            </a:r>
            <a:endParaRPr kumimoji="1" lang="en-US" altLang="zh-CN" sz="2400" b="1" dirty="0">
              <a:solidFill>
                <a:srgbClr val="C00000"/>
              </a:solidFill>
              <a:ea typeface="黑体" panose="02010609060101010101" pitchFamily="2" charset="-122"/>
            </a:endParaRPr>
          </a:p>
        </p:txBody>
      </p:sp>
      <p:sp>
        <p:nvSpPr>
          <p:cNvPr id="117785" name="AutoShape 25"/>
          <p:cNvSpPr>
            <a:spLocks noChangeArrowheads="1"/>
          </p:cNvSpPr>
          <p:nvPr/>
        </p:nvSpPr>
        <p:spPr bwMode="auto">
          <a:xfrm>
            <a:off x="8703866" y="2029719"/>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86" name="Text Box 26"/>
          <p:cNvSpPr txBox="1">
            <a:spLocks noChangeArrowheads="1"/>
          </p:cNvSpPr>
          <p:nvPr/>
        </p:nvSpPr>
        <p:spPr bwMode="auto">
          <a:xfrm>
            <a:off x="8696987" y="2134494"/>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17787" name="AutoShape 27"/>
          <p:cNvSpPr>
            <a:spLocks noChangeArrowheads="1"/>
          </p:cNvSpPr>
          <p:nvPr/>
        </p:nvSpPr>
        <p:spPr bwMode="auto">
          <a:xfrm>
            <a:off x="583010" y="2072581"/>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88" name="Text Box 28"/>
          <p:cNvSpPr txBox="1">
            <a:spLocks noChangeArrowheads="1"/>
          </p:cNvSpPr>
          <p:nvPr/>
        </p:nvSpPr>
        <p:spPr bwMode="auto">
          <a:xfrm>
            <a:off x="605367" y="2193232"/>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17789" name="AutoShape 29"/>
          <p:cNvSpPr>
            <a:spLocks noChangeArrowheads="1"/>
          </p:cNvSpPr>
          <p:nvPr/>
        </p:nvSpPr>
        <p:spPr bwMode="auto">
          <a:xfrm flipV="1">
            <a:off x="708554" y="3642618"/>
            <a:ext cx="213254" cy="361950"/>
          </a:xfrm>
          <a:prstGeom prst="upArrow">
            <a:avLst>
              <a:gd name="adj1" fmla="val 50000"/>
              <a:gd name="adj2" fmla="val 45968"/>
            </a:avLst>
          </a:prstGeom>
          <a:solidFill>
            <a:schemeClr val="hlink"/>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17790" name="Text Box 30"/>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C00000"/>
                </a:solidFill>
                <a:ea typeface="黑体" panose="02010609060101010101" pitchFamily="2" charset="-122"/>
              </a:rPr>
              <a:t>主机</a:t>
            </a:r>
            <a:r>
              <a:rPr kumimoji="1" lang="zh-CN" altLang="en-US" sz="1050" b="1">
                <a:solidFill>
                  <a:srgbClr val="C00000"/>
                </a:solidFill>
                <a:ea typeface="黑体" panose="02010609060101010101" pitchFamily="2" charset="-122"/>
              </a:rPr>
              <a:t> </a:t>
            </a:r>
            <a:r>
              <a:rPr kumimoji="1" lang="en-US" altLang="zh-CN" sz="2400" b="1">
                <a:solidFill>
                  <a:srgbClr val="C00000"/>
                </a:solidFill>
                <a:ea typeface="黑体" panose="02010609060101010101" pitchFamily="2" charset="-122"/>
              </a:rPr>
              <a:t>2</a:t>
            </a:r>
            <a:endParaRPr kumimoji="1" lang="en-US" altLang="zh-CN" sz="2400" b="1">
              <a:solidFill>
                <a:srgbClr val="C00000"/>
              </a:solidFill>
              <a:ea typeface="黑体" panose="02010609060101010101" pitchFamily="2" charset="-122"/>
            </a:endParaRPr>
          </a:p>
        </p:txBody>
      </p:sp>
      <p:sp>
        <p:nvSpPr>
          <p:cNvPr id="117791" name="Text Box 31"/>
          <p:cNvSpPr txBox="1">
            <a:spLocks noChangeArrowheads="1"/>
          </p:cNvSpPr>
          <p:nvPr/>
        </p:nvSpPr>
        <p:spPr bwMode="auto">
          <a:xfrm>
            <a:off x="1676797" y="3337818"/>
            <a:ext cx="387798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333399"/>
                </a:solidFill>
                <a:ea typeface="黑体" panose="02010609060101010101" pitchFamily="2" charset="-122"/>
              </a:rPr>
              <a:t>运输层报文再传送到网络层</a:t>
            </a:r>
            <a:endParaRPr kumimoji="1" lang="zh-CN" altLang="en-US" sz="2400" b="1">
              <a:solidFill>
                <a:srgbClr val="333399"/>
              </a:solidFill>
              <a:ea typeface="黑体" panose="02010609060101010101" pitchFamily="2" charset="-122"/>
            </a:endParaRPr>
          </a:p>
        </p:txBody>
      </p:sp>
      <p:sp>
        <p:nvSpPr>
          <p:cNvPr id="117792" name="Text Box 32"/>
          <p:cNvSpPr txBox="1">
            <a:spLocks noChangeArrowheads="1"/>
          </p:cNvSpPr>
          <p:nvPr/>
        </p:nvSpPr>
        <p:spPr bwMode="auto">
          <a:xfrm>
            <a:off x="1676797" y="3933131"/>
            <a:ext cx="617912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333399"/>
                </a:solidFill>
                <a:ea typeface="黑体" panose="02010609060101010101" pitchFamily="2" charset="-122"/>
              </a:rPr>
              <a:t>加上网络层首部，成为 </a:t>
            </a:r>
            <a:r>
              <a:rPr kumimoji="1" lang="en-US" altLang="zh-CN" sz="2400" b="1">
                <a:solidFill>
                  <a:srgbClr val="333399"/>
                </a:solidFill>
                <a:ea typeface="黑体" panose="02010609060101010101" pitchFamily="2" charset="-122"/>
              </a:rPr>
              <a:t>IP </a:t>
            </a:r>
            <a:r>
              <a:rPr kumimoji="1" lang="zh-CN" altLang="en-US" sz="2400" b="1">
                <a:solidFill>
                  <a:srgbClr val="333399"/>
                </a:solidFill>
                <a:ea typeface="黑体" panose="02010609060101010101" pitchFamily="2" charset="-122"/>
              </a:rPr>
              <a:t>数据报（或分组）</a:t>
            </a:r>
            <a:endParaRPr kumimoji="1" lang="zh-CN" altLang="en-US" sz="2400" b="1">
              <a:solidFill>
                <a:srgbClr val="333399"/>
              </a:solidFill>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500"/>
                                  </p:stCondLst>
                                  <p:childTnLst>
                                    <p:set>
                                      <p:cBhvr>
                                        <p:cTn id="6" dur="1" fill="hold">
                                          <p:stCondLst>
                                            <p:cond delay="0"/>
                                          </p:stCondLst>
                                        </p:cTn>
                                        <p:tgtEl>
                                          <p:spTgt spid="117789"/>
                                        </p:tgtEl>
                                        <p:attrNameLst>
                                          <p:attrName>style.visibility</p:attrName>
                                        </p:attrNameLst>
                                      </p:cBhvr>
                                      <p:to>
                                        <p:strVal val="visible"/>
                                      </p:to>
                                    </p:set>
                                    <p:animEffect transition="in" filter="wipe(up)">
                                      <p:cBhvr>
                                        <p:cTn id="7" dur="1000"/>
                                        <p:tgtEl>
                                          <p:spTgt spid="117789"/>
                                        </p:tgtEl>
                                      </p:cBhvr>
                                    </p:animEffect>
                                  </p:childTnLst>
                                </p:cTn>
                              </p:par>
                            </p:childTnLst>
                          </p:cTn>
                        </p:par>
                        <p:par>
                          <p:cTn id="8" fill="hold">
                            <p:stCondLst>
                              <p:cond delay="1500"/>
                            </p:stCondLst>
                            <p:childTnLst>
                              <p:par>
                                <p:cTn id="9" presetID="1" presetClass="entr" presetSubtype="0" fill="hold" grpId="0" nodeType="afterEffect">
                                  <p:stCondLst>
                                    <p:cond delay="0"/>
                                  </p:stCondLst>
                                  <p:childTnLst>
                                    <p:set>
                                      <p:cBhvr>
                                        <p:cTn id="10" dur="1" fill="hold">
                                          <p:stCondLst>
                                            <p:cond delay="0"/>
                                          </p:stCondLst>
                                        </p:cTn>
                                        <p:tgtEl>
                                          <p:spTgt spid="1177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89" grpId="0" animBg="1"/>
      <p:bldP spid="117792"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endParaRPr lang="zh-CN" altLang="en-US"/>
          </a:p>
        </p:txBody>
      </p:sp>
      <p:sp>
        <p:nvSpPr>
          <p:cNvPr id="118787"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788"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789"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endParaRPr kumimoji="1" lang="en-US" altLang="zh-CN" sz="2000" b="1">
              <a:solidFill>
                <a:srgbClr val="333399"/>
              </a:solidFill>
            </a:endParaRPr>
          </a:p>
        </p:txBody>
      </p:sp>
      <p:sp>
        <p:nvSpPr>
          <p:cNvPr id="118790"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endParaRPr kumimoji="1" lang="en-US" altLang="zh-CN" sz="2000" b="1">
              <a:solidFill>
                <a:srgbClr val="333399"/>
              </a:solidFill>
            </a:endParaRPr>
          </a:p>
        </p:txBody>
      </p:sp>
      <p:sp>
        <p:nvSpPr>
          <p:cNvPr id="118791"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endParaRPr kumimoji="1" lang="en-US" altLang="zh-CN" sz="2000" b="1">
              <a:solidFill>
                <a:srgbClr val="333399"/>
              </a:solidFill>
            </a:endParaRPr>
          </a:p>
        </p:txBody>
      </p:sp>
      <p:sp>
        <p:nvSpPr>
          <p:cNvPr id="118792"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endParaRPr kumimoji="1" lang="en-US" altLang="zh-CN" sz="2000" b="1">
              <a:solidFill>
                <a:srgbClr val="333399"/>
              </a:solidFill>
            </a:endParaRPr>
          </a:p>
        </p:txBody>
      </p:sp>
      <p:sp>
        <p:nvSpPr>
          <p:cNvPr id="118793"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endParaRPr kumimoji="1" lang="en-US" altLang="zh-CN" sz="2000" b="1">
              <a:solidFill>
                <a:srgbClr val="333399"/>
              </a:solidFill>
            </a:endParaRPr>
          </a:p>
        </p:txBody>
      </p:sp>
      <p:sp>
        <p:nvSpPr>
          <p:cNvPr id="118794" name="Freeform 10"/>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795" name="Freeform 11"/>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796" name="Freeform 12"/>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797" name="Freeform 13"/>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798"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799"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endParaRPr kumimoji="1" lang="en-US" altLang="zh-CN" sz="2000" b="1">
              <a:solidFill>
                <a:srgbClr val="333399"/>
              </a:solidFill>
            </a:endParaRPr>
          </a:p>
        </p:txBody>
      </p:sp>
      <p:sp>
        <p:nvSpPr>
          <p:cNvPr id="118800"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endParaRPr kumimoji="1" lang="en-US" altLang="zh-CN" sz="2000" b="1">
              <a:solidFill>
                <a:srgbClr val="333399"/>
              </a:solidFill>
            </a:endParaRPr>
          </a:p>
        </p:txBody>
      </p:sp>
      <p:sp>
        <p:nvSpPr>
          <p:cNvPr id="118801"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endParaRPr kumimoji="1" lang="en-US" altLang="zh-CN" sz="2000" b="1">
              <a:solidFill>
                <a:srgbClr val="333399"/>
              </a:solidFill>
            </a:endParaRPr>
          </a:p>
        </p:txBody>
      </p:sp>
      <p:sp>
        <p:nvSpPr>
          <p:cNvPr id="118802"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endParaRPr kumimoji="1" lang="en-US" altLang="zh-CN" sz="2000" b="1">
              <a:solidFill>
                <a:srgbClr val="333399"/>
              </a:solidFill>
            </a:endParaRPr>
          </a:p>
        </p:txBody>
      </p:sp>
      <p:sp>
        <p:nvSpPr>
          <p:cNvPr id="118803"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endParaRPr kumimoji="1" lang="en-US" altLang="zh-CN" sz="2000" b="1">
              <a:solidFill>
                <a:srgbClr val="333399"/>
              </a:solidFill>
            </a:endParaRPr>
          </a:p>
        </p:txBody>
      </p:sp>
      <p:sp>
        <p:nvSpPr>
          <p:cNvPr id="118804" name="Freeform 20"/>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805" name="Freeform 21"/>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806" name="Freeform 22"/>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807" name="Freeform 23"/>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808"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C00000"/>
                </a:solidFill>
                <a:ea typeface="黑体" panose="02010609060101010101" pitchFamily="2" charset="-122"/>
              </a:rPr>
              <a:t>主机</a:t>
            </a:r>
            <a:r>
              <a:rPr kumimoji="1" lang="zh-CN" altLang="en-US" sz="1050" b="1">
                <a:solidFill>
                  <a:srgbClr val="C00000"/>
                </a:solidFill>
                <a:ea typeface="黑体" panose="02010609060101010101" pitchFamily="2" charset="-122"/>
              </a:rPr>
              <a:t> </a:t>
            </a:r>
            <a:r>
              <a:rPr kumimoji="1" lang="en-US" altLang="zh-CN" sz="2400" b="1">
                <a:solidFill>
                  <a:srgbClr val="C00000"/>
                </a:solidFill>
                <a:ea typeface="黑体" panose="02010609060101010101" pitchFamily="2" charset="-122"/>
              </a:rPr>
              <a:t>1</a:t>
            </a:r>
            <a:endParaRPr kumimoji="1" lang="en-US" altLang="zh-CN" sz="2400" b="1">
              <a:solidFill>
                <a:srgbClr val="C00000"/>
              </a:solidFill>
              <a:ea typeface="黑体" panose="02010609060101010101" pitchFamily="2" charset="-122"/>
            </a:endParaRPr>
          </a:p>
        </p:txBody>
      </p:sp>
      <p:sp>
        <p:nvSpPr>
          <p:cNvPr id="118809"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810"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18811"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812"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18813" name="AutoShape 29"/>
          <p:cNvSpPr>
            <a:spLocks noChangeArrowheads="1"/>
          </p:cNvSpPr>
          <p:nvPr/>
        </p:nvSpPr>
        <p:spPr bwMode="auto">
          <a:xfrm flipV="1">
            <a:off x="708554" y="4234457"/>
            <a:ext cx="213254" cy="361950"/>
          </a:xfrm>
          <a:prstGeom prst="upArrow">
            <a:avLst>
              <a:gd name="adj1" fmla="val 50000"/>
              <a:gd name="adj2" fmla="val 45968"/>
            </a:avLst>
          </a:prstGeom>
          <a:solidFill>
            <a:schemeClr val="hlink"/>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18814" name="Text Box 30"/>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C00000"/>
                </a:solidFill>
                <a:ea typeface="黑体" panose="02010609060101010101" pitchFamily="2" charset="-122"/>
              </a:rPr>
              <a:t>主机</a:t>
            </a:r>
            <a:r>
              <a:rPr kumimoji="1" lang="zh-CN" altLang="en-US" sz="1050" b="1">
                <a:solidFill>
                  <a:srgbClr val="C00000"/>
                </a:solidFill>
                <a:ea typeface="黑体" panose="02010609060101010101" pitchFamily="2" charset="-122"/>
              </a:rPr>
              <a:t> </a:t>
            </a:r>
            <a:r>
              <a:rPr kumimoji="1" lang="en-US" altLang="zh-CN" sz="2400" b="1">
                <a:solidFill>
                  <a:srgbClr val="C00000"/>
                </a:solidFill>
                <a:ea typeface="黑体" panose="02010609060101010101" pitchFamily="2" charset="-122"/>
              </a:rPr>
              <a:t>2</a:t>
            </a:r>
            <a:endParaRPr kumimoji="1" lang="en-US" altLang="zh-CN" sz="2400" b="1">
              <a:solidFill>
                <a:srgbClr val="C00000"/>
              </a:solidFill>
              <a:ea typeface="黑体" panose="02010609060101010101" pitchFamily="2" charset="-122"/>
            </a:endParaRPr>
          </a:p>
        </p:txBody>
      </p:sp>
      <p:sp>
        <p:nvSpPr>
          <p:cNvPr id="118815" name="Text Box 31"/>
          <p:cNvSpPr txBox="1">
            <a:spLocks noChangeArrowheads="1"/>
          </p:cNvSpPr>
          <p:nvPr/>
        </p:nvSpPr>
        <p:spPr bwMode="auto">
          <a:xfrm>
            <a:off x="1754188" y="3923307"/>
            <a:ext cx="42475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400" b="1">
                <a:solidFill>
                  <a:srgbClr val="333399"/>
                </a:solidFill>
                <a:ea typeface="黑体" panose="02010609060101010101" pitchFamily="2" charset="-122"/>
              </a:rPr>
              <a:t>IP </a:t>
            </a:r>
            <a:r>
              <a:rPr kumimoji="1" lang="zh-CN" altLang="en-US" sz="2400" b="1">
                <a:solidFill>
                  <a:srgbClr val="333399"/>
                </a:solidFill>
                <a:ea typeface="黑体" panose="02010609060101010101" pitchFamily="2" charset="-122"/>
              </a:rPr>
              <a:t>数据报再传送到数据链路层</a:t>
            </a:r>
            <a:endParaRPr kumimoji="1" lang="zh-CN" altLang="en-US" sz="2400" b="1">
              <a:solidFill>
                <a:srgbClr val="333399"/>
              </a:solidFill>
              <a:ea typeface="黑体" panose="02010609060101010101" pitchFamily="2" charset="-122"/>
            </a:endParaRPr>
          </a:p>
        </p:txBody>
      </p:sp>
      <p:sp>
        <p:nvSpPr>
          <p:cNvPr id="118816" name="Text Box 32"/>
          <p:cNvSpPr txBox="1">
            <a:spLocks noChangeArrowheads="1"/>
          </p:cNvSpPr>
          <p:nvPr/>
        </p:nvSpPr>
        <p:spPr bwMode="auto">
          <a:xfrm>
            <a:off x="1754187" y="4480519"/>
            <a:ext cx="603242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333399"/>
                </a:solidFill>
                <a:ea typeface="黑体" panose="02010609060101010101" pitchFamily="2" charset="-122"/>
              </a:rPr>
              <a:t>加上链路层首部和尾部，成为数据链路层帧</a:t>
            </a:r>
            <a:endParaRPr kumimoji="1" lang="zh-CN" altLang="en-US" sz="2400" b="1">
              <a:solidFill>
                <a:srgbClr val="333399"/>
              </a:solidFill>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500"/>
                                  </p:stCondLst>
                                  <p:childTnLst>
                                    <p:set>
                                      <p:cBhvr>
                                        <p:cTn id="6" dur="1" fill="hold">
                                          <p:stCondLst>
                                            <p:cond delay="0"/>
                                          </p:stCondLst>
                                        </p:cTn>
                                        <p:tgtEl>
                                          <p:spTgt spid="118813"/>
                                        </p:tgtEl>
                                        <p:attrNameLst>
                                          <p:attrName>style.visibility</p:attrName>
                                        </p:attrNameLst>
                                      </p:cBhvr>
                                      <p:to>
                                        <p:strVal val="visible"/>
                                      </p:to>
                                    </p:set>
                                    <p:animEffect transition="in" filter="wipe(up)">
                                      <p:cBhvr>
                                        <p:cTn id="7" dur="1000"/>
                                        <p:tgtEl>
                                          <p:spTgt spid="118813"/>
                                        </p:tgtEl>
                                      </p:cBhvr>
                                    </p:animEffect>
                                  </p:childTnLst>
                                </p:cTn>
                              </p:par>
                            </p:childTnLst>
                          </p:cTn>
                        </p:par>
                        <p:par>
                          <p:cTn id="8" fill="hold">
                            <p:stCondLst>
                              <p:cond delay="1500"/>
                            </p:stCondLst>
                            <p:childTnLst>
                              <p:par>
                                <p:cTn id="9" presetID="1" presetClass="entr" presetSubtype="0" fill="hold" grpId="0" nodeType="afterEffect">
                                  <p:stCondLst>
                                    <p:cond delay="0"/>
                                  </p:stCondLst>
                                  <p:childTnLst>
                                    <p:set>
                                      <p:cBhvr>
                                        <p:cTn id="10" dur="1" fill="hold">
                                          <p:stCondLst>
                                            <p:cond delay="0"/>
                                          </p:stCondLst>
                                        </p:cTn>
                                        <p:tgtEl>
                                          <p:spTgt spid="1188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813" grpId="0" animBg="1"/>
      <p:bldP spid="118816"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pPr algn="ctr"/>
            <a:r>
              <a:rPr lang="zh-CN" altLang="en-US" dirty="0"/>
              <a:t>主机</a:t>
            </a:r>
            <a:r>
              <a:rPr lang="zh-CN" altLang="en-US" sz="2400" dirty="0"/>
              <a:t> </a:t>
            </a:r>
            <a:r>
              <a:rPr lang="en-US" altLang="zh-CN" dirty="0"/>
              <a:t>1</a:t>
            </a:r>
            <a:r>
              <a:rPr lang="en-US" altLang="zh-CN" sz="2400" dirty="0"/>
              <a:t> </a:t>
            </a:r>
            <a:r>
              <a:rPr lang="zh-CN" altLang="en-US" dirty="0"/>
              <a:t>向主机</a:t>
            </a:r>
            <a:r>
              <a:rPr lang="zh-CN" altLang="en-US" sz="2400" dirty="0"/>
              <a:t> </a:t>
            </a:r>
            <a:r>
              <a:rPr lang="en-US" altLang="zh-CN" dirty="0"/>
              <a:t>2</a:t>
            </a:r>
            <a:r>
              <a:rPr lang="en-US" altLang="zh-CN" sz="2400" dirty="0"/>
              <a:t> </a:t>
            </a:r>
            <a:r>
              <a:rPr lang="zh-CN" altLang="en-US" dirty="0"/>
              <a:t>发送数据 </a:t>
            </a:r>
            <a:endParaRPr lang="zh-CN" altLang="en-US" dirty="0"/>
          </a:p>
        </p:txBody>
      </p:sp>
      <p:sp>
        <p:nvSpPr>
          <p:cNvPr id="119811"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12"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13"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endParaRPr kumimoji="1" lang="en-US" altLang="zh-CN" sz="2000" b="1">
              <a:solidFill>
                <a:srgbClr val="333399"/>
              </a:solidFill>
            </a:endParaRPr>
          </a:p>
        </p:txBody>
      </p:sp>
      <p:sp>
        <p:nvSpPr>
          <p:cNvPr id="119814"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endParaRPr kumimoji="1" lang="en-US" altLang="zh-CN" sz="2000" b="1">
              <a:solidFill>
                <a:srgbClr val="333399"/>
              </a:solidFill>
            </a:endParaRPr>
          </a:p>
        </p:txBody>
      </p:sp>
      <p:sp>
        <p:nvSpPr>
          <p:cNvPr id="119815"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endParaRPr kumimoji="1" lang="en-US" altLang="zh-CN" sz="2000" b="1">
              <a:solidFill>
                <a:srgbClr val="333399"/>
              </a:solidFill>
            </a:endParaRPr>
          </a:p>
        </p:txBody>
      </p:sp>
      <p:sp>
        <p:nvSpPr>
          <p:cNvPr id="119816"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endParaRPr kumimoji="1" lang="en-US" altLang="zh-CN" sz="2000" b="1">
              <a:solidFill>
                <a:srgbClr val="333399"/>
              </a:solidFill>
            </a:endParaRPr>
          </a:p>
        </p:txBody>
      </p:sp>
      <p:sp>
        <p:nvSpPr>
          <p:cNvPr id="119817"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endParaRPr kumimoji="1" lang="en-US" altLang="zh-CN" sz="2000" b="1">
              <a:solidFill>
                <a:srgbClr val="333399"/>
              </a:solidFill>
            </a:endParaRPr>
          </a:p>
        </p:txBody>
      </p:sp>
      <p:sp>
        <p:nvSpPr>
          <p:cNvPr id="119818" name="Freeform 10"/>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19" name="Freeform 11"/>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20" name="Freeform 12"/>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21" name="Freeform 13"/>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22"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23"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endParaRPr kumimoji="1" lang="en-US" altLang="zh-CN" sz="2000" b="1">
              <a:solidFill>
                <a:srgbClr val="333399"/>
              </a:solidFill>
            </a:endParaRPr>
          </a:p>
        </p:txBody>
      </p:sp>
      <p:sp>
        <p:nvSpPr>
          <p:cNvPr id="119824"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endParaRPr kumimoji="1" lang="en-US" altLang="zh-CN" sz="2000" b="1">
              <a:solidFill>
                <a:srgbClr val="333399"/>
              </a:solidFill>
            </a:endParaRPr>
          </a:p>
        </p:txBody>
      </p:sp>
      <p:sp>
        <p:nvSpPr>
          <p:cNvPr id="119825"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endParaRPr kumimoji="1" lang="en-US" altLang="zh-CN" sz="2000" b="1">
              <a:solidFill>
                <a:srgbClr val="333399"/>
              </a:solidFill>
            </a:endParaRPr>
          </a:p>
        </p:txBody>
      </p:sp>
      <p:sp>
        <p:nvSpPr>
          <p:cNvPr id="119826"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endParaRPr kumimoji="1" lang="en-US" altLang="zh-CN" sz="2000" b="1">
              <a:solidFill>
                <a:srgbClr val="333399"/>
              </a:solidFill>
            </a:endParaRPr>
          </a:p>
        </p:txBody>
      </p:sp>
      <p:sp>
        <p:nvSpPr>
          <p:cNvPr id="119827"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endParaRPr kumimoji="1" lang="en-US" altLang="zh-CN" sz="2000" b="1">
              <a:solidFill>
                <a:srgbClr val="333399"/>
              </a:solidFill>
            </a:endParaRPr>
          </a:p>
        </p:txBody>
      </p:sp>
      <p:sp>
        <p:nvSpPr>
          <p:cNvPr id="119828" name="Freeform 20"/>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29" name="Freeform 21"/>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30" name="Freeform 22"/>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31" name="Freeform 23"/>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32"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C00000"/>
                </a:solidFill>
                <a:ea typeface="黑体" panose="02010609060101010101" pitchFamily="2" charset="-122"/>
              </a:rPr>
              <a:t>主机</a:t>
            </a:r>
            <a:r>
              <a:rPr kumimoji="1" lang="zh-CN" altLang="en-US" sz="1050" b="1">
                <a:solidFill>
                  <a:srgbClr val="C00000"/>
                </a:solidFill>
                <a:ea typeface="黑体" panose="02010609060101010101" pitchFamily="2" charset="-122"/>
              </a:rPr>
              <a:t> </a:t>
            </a:r>
            <a:r>
              <a:rPr kumimoji="1" lang="en-US" altLang="zh-CN" sz="2400" b="1">
                <a:solidFill>
                  <a:srgbClr val="C00000"/>
                </a:solidFill>
                <a:ea typeface="黑体" panose="02010609060101010101" pitchFamily="2" charset="-122"/>
              </a:rPr>
              <a:t>1</a:t>
            </a:r>
            <a:endParaRPr kumimoji="1" lang="en-US" altLang="zh-CN" sz="2400" b="1">
              <a:solidFill>
                <a:srgbClr val="C00000"/>
              </a:solidFill>
              <a:ea typeface="黑体" panose="02010609060101010101" pitchFamily="2" charset="-122"/>
            </a:endParaRPr>
          </a:p>
        </p:txBody>
      </p:sp>
      <p:sp>
        <p:nvSpPr>
          <p:cNvPr id="119833"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34"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19835"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36"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19837" name="AutoShape 29"/>
          <p:cNvSpPr>
            <a:spLocks noChangeArrowheads="1"/>
          </p:cNvSpPr>
          <p:nvPr/>
        </p:nvSpPr>
        <p:spPr bwMode="auto">
          <a:xfrm flipV="1">
            <a:off x="708554" y="4810719"/>
            <a:ext cx="213254" cy="361950"/>
          </a:xfrm>
          <a:prstGeom prst="upArrow">
            <a:avLst>
              <a:gd name="adj1" fmla="val 50000"/>
              <a:gd name="adj2" fmla="val 45968"/>
            </a:avLst>
          </a:prstGeom>
          <a:solidFill>
            <a:schemeClr val="hlink"/>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19838" name="Text Box 30"/>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C00000"/>
                </a:solidFill>
                <a:ea typeface="黑体" panose="02010609060101010101" pitchFamily="2" charset="-122"/>
              </a:rPr>
              <a:t>主机</a:t>
            </a:r>
            <a:r>
              <a:rPr kumimoji="1" lang="zh-CN" altLang="en-US" sz="1050" b="1">
                <a:solidFill>
                  <a:srgbClr val="C00000"/>
                </a:solidFill>
                <a:ea typeface="黑体" panose="02010609060101010101" pitchFamily="2" charset="-122"/>
              </a:rPr>
              <a:t> </a:t>
            </a:r>
            <a:r>
              <a:rPr kumimoji="1" lang="en-US" altLang="zh-CN" sz="2400" b="1">
                <a:solidFill>
                  <a:srgbClr val="C00000"/>
                </a:solidFill>
                <a:ea typeface="黑体" panose="02010609060101010101" pitchFamily="2" charset="-122"/>
              </a:rPr>
              <a:t>2</a:t>
            </a:r>
            <a:endParaRPr kumimoji="1" lang="en-US" altLang="zh-CN" sz="2400" b="1">
              <a:solidFill>
                <a:srgbClr val="C00000"/>
              </a:solidFill>
              <a:ea typeface="黑体" panose="02010609060101010101" pitchFamily="2" charset="-122"/>
            </a:endParaRPr>
          </a:p>
        </p:txBody>
      </p:sp>
      <p:sp>
        <p:nvSpPr>
          <p:cNvPr id="119839" name="Text Box 31"/>
          <p:cNvSpPr txBox="1">
            <a:spLocks noChangeArrowheads="1"/>
          </p:cNvSpPr>
          <p:nvPr/>
        </p:nvSpPr>
        <p:spPr bwMode="auto">
          <a:xfrm>
            <a:off x="1754187" y="4428132"/>
            <a:ext cx="418576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333399"/>
                </a:solidFill>
                <a:ea typeface="黑体" panose="02010609060101010101" pitchFamily="2" charset="-122"/>
              </a:rPr>
              <a:t>数据链路层帧再传送到物理层</a:t>
            </a:r>
            <a:endParaRPr kumimoji="1" lang="zh-CN" altLang="en-US" sz="2400" b="1">
              <a:solidFill>
                <a:srgbClr val="333399"/>
              </a:solidFill>
              <a:ea typeface="黑体" panose="02010609060101010101" pitchFamily="2" charset="-122"/>
            </a:endParaRPr>
          </a:p>
        </p:txBody>
      </p:sp>
      <p:sp>
        <p:nvSpPr>
          <p:cNvPr id="119840" name="Text Box 32"/>
          <p:cNvSpPr txBox="1">
            <a:spLocks noChangeArrowheads="1"/>
          </p:cNvSpPr>
          <p:nvPr/>
        </p:nvSpPr>
        <p:spPr bwMode="auto">
          <a:xfrm>
            <a:off x="1754187" y="5004394"/>
            <a:ext cx="57246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333399"/>
                </a:solidFill>
                <a:ea typeface="黑体" panose="02010609060101010101" pitchFamily="2" charset="-122"/>
              </a:rPr>
              <a:t>最下面的物理层把比特流传送到物理媒体</a:t>
            </a:r>
            <a:endParaRPr kumimoji="1" lang="zh-CN" altLang="en-US" sz="2400" b="1">
              <a:solidFill>
                <a:srgbClr val="333399"/>
              </a:solidFill>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500"/>
                                  </p:stCondLst>
                                  <p:childTnLst>
                                    <p:set>
                                      <p:cBhvr>
                                        <p:cTn id="6" dur="1" fill="hold">
                                          <p:stCondLst>
                                            <p:cond delay="0"/>
                                          </p:stCondLst>
                                        </p:cTn>
                                        <p:tgtEl>
                                          <p:spTgt spid="119837"/>
                                        </p:tgtEl>
                                        <p:attrNameLst>
                                          <p:attrName>style.visibility</p:attrName>
                                        </p:attrNameLst>
                                      </p:cBhvr>
                                      <p:to>
                                        <p:strVal val="visible"/>
                                      </p:to>
                                    </p:set>
                                    <p:animEffect transition="in" filter="wipe(up)">
                                      <p:cBhvr>
                                        <p:cTn id="7" dur="1000"/>
                                        <p:tgtEl>
                                          <p:spTgt spid="119837"/>
                                        </p:tgtEl>
                                      </p:cBhvr>
                                    </p:animEffect>
                                  </p:childTnLst>
                                </p:cTn>
                              </p:par>
                            </p:childTnLst>
                          </p:cTn>
                        </p:par>
                        <p:par>
                          <p:cTn id="8" fill="hold">
                            <p:stCondLst>
                              <p:cond delay="1500"/>
                            </p:stCondLst>
                            <p:childTnLst>
                              <p:par>
                                <p:cTn id="9" presetID="1" presetClass="entr" presetSubtype="0" fill="hold" grpId="0" nodeType="afterEffect">
                                  <p:stCondLst>
                                    <p:cond delay="0"/>
                                  </p:stCondLst>
                                  <p:childTnLst>
                                    <p:set>
                                      <p:cBhvr>
                                        <p:cTn id="10" dur="1" fill="hold">
                                          <p:stCondLst>
                                            <p:cond delay="0"/>
                                          </p:stCondLst>
                                        </p:cTn>
                                        <p:tgtEl>
                                          <p:spTgt spid="1198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37" grpId="0" animBg="1"/>
      <p:bldP spid="119840"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endParaRPr lang="zh-CN" altLang="en-US"/>
          </a:p>
        </p:txBody>
      </p:sp>
      <p:sp>
        <p:nvSpPr>
          <p:cNvPr id="120836" name="AutoShape 4"/>
          <p:cNvSpPr>
            <a:spLocks noChangeArrowheads="1"/>
          </p:cNvSpPr>
          <p:nvPr/>
        </p:nvSpPr>
        <p:spPr bwMode="auto">
          <a:xfrm rot="-5400000">
            <a:off x="4699529"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37" name="AutoShape 5"/>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38" name="Text Box 6"/>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endParaRPr kumimoji="1" lang="en-US" altLang="zh-CN" sz="2000" b="1">
              <a:solidFill>
                <a:srgbClr val="333399"/>
              </a:solidFill>
            </a:endParaRPr>
          </a:p>
        </p:txBody>
      </p:sp>
      <p:sp>
        <p:nvSpPr>
          <p:cNvPr id="120839" name="Text Box 7"/>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endParaRPr kumimoji="1" lang="en-US" altLang="zh-CN" sz="2000" b="1">
              <a:solidFill>
                <a:srgbClr val="333399"/>
              </a:solidFill>
            </a:endParaRPr>
          </a:p>
        </p:txBody>
      </p:sp>
      <p:sp>
        <p:nvSpPr>
          <p:cNvPr id="120840" name="Text Box 8"/>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endParaRPr kumimoji="1" lang="en-US" altLang="zh-CN" sz="2000" b="1">
              <a:solidFill>
                <a:srgbClr val="333399"/>
              </a:solidFill>
            </a:endParaRPr>
          </a:p>
        </p:txBody>
      </p:sp>
      <p:sp>
        <p:nvSpPr>
          <p:cNvPr id="120841" name="Text Box 9"/>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endParaRPr kumimoji="1" lang="en-US" altLang="zh-CN" sz="2000" b="1">
              <a:solidFill>
                <a:srgbClr val="333399"/>
              </a:solidFill>
            </a:endParaRPr>
          </a:p>
        </p:txBody>
      </p:sp>
      <p:sp>
        <p:nvSpPr>
          <p:cNvPr id="120842" name="Text Box 10"/>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endParaRPr kumimoji="1" lang="en-US" altLang="zh-CN" sz="2000" b="1">
              <a:solidFill>
                <a:srgbClr val="333399"/>
              </a:solidFill>
            </a:endParaRPr>
          </a:p>
        </p:txBody>
      </p:sp>
      <p:sp>
        <p:nvSpPr>
          <p:cNvPr id="120843" name="Freeform 11"/>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44" name="Freeform 12"/>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45" name="Freeform 13"/>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46" name="Freeform 14"/>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47" name="AutoShape 15"/>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48" name="Text Box 16"/>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endParaRPr kumimoji="1" lang="en-US" altLang="zh-CN" sz="2000" b="1">
              <a:solidFill>
                <a:srgbClr val="333399"/>
              </a:solidFill>
            </a:endParaRPr>
          </a:p>
        </p:txBody>
      </p:sp>
      <p:sp>
        <p:nvSpPr>
          <p:cNvPr id="120849" name="Text Box 17"/>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endParaRPr kumimoji="1" lang="en-US" altLang="zh-CN" sz="2000" b="1">
              <a:solidFill>
                <a:srgbClr val="333399"/>
              </a:solidFill>
            </a:endParaRPr>
          </a:p>
        </p:txBody>
      </p:sp>
      <p:sp>
        <p:nvSpPr>
          <p:cNvPr id="120850" name="Text Box 18"/>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endParaRPr kumimoji="1" lang="en-US" altLang="zh-CN" sz="2000" b="1">
              <a:solidFill>
                <a:srgbClr val="333399"/>
              </a:solidFill>
            </a:endParaRPr>
          </a:p>
        </p:txBody>
      </p:sp>
      <p:sp>
        <p:nvSpPr>
          <p:cNvPr id="120851" name="Text Box 19"/>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endParaRPr kumimoji="1" lang="en-US" altLang="zh-CN" sz="2000" b="1">
              <a:solidFill>
                <a:srgbClr val="333399"/>
              </a:solidFill>
            </a:endParaRPr>
          </a:p>
        </p:txBody>
      </p:sp>
      <p:sp>
        <p:nvSpPr>
          <p:cNvPr id="120852" name="Text Box 20"/>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endParaRPr kumimoji="1" lang="en-US" altLang="zh-CN" sz="2000" b="1">
              <a:solidFill>
                <a:srgbClr val="333399"/>
              </a:solidFill>
            </a:endParaRPr>
          </a:p>
        </p:txBody>
      </p:sp>
      <p:sp>
        <p:nvSpPr>
          <p:cNvPr id="120853" name="Freeform 21"/>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54" name="Freeform 22"/>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55" name="Freeform 23"/>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56" name="Freeform 24"/>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57" name="AutoShape 25"/>
          <p:cNvSpPr>
            <a:spLocks noChangeArrowheads="1"/>
          </p:cNvSpPr>
          <p:nvPr/>
        </p:nvSpPr>
        <p:spPr bwMode="auto">
          <a:xfrm flipV="1">
            <a:off x="754989" y="5458419"/>
            <a:ext cx="428228" cy="419100"/>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00FF99"/>
          </a:solidFill>
          <a:ln w="12700">
            <a:solidFill>
              <a:schemeClr val="tx1"/>
            </a:solidFill>
            <a:miter lim="800000"/>
          </a:ln>
          <a:effectLst/>
        </p:spPr>
        <p:txBody>
          <a:bodyPr wrap="none" anchor="ctr"/>
          <a:lstStyle/>
          <a:p>
            <a:endParaRPr lang="zh-CN" altLang="en-US" b="1"/>
          </a:p>
        </p:txBody>
      </p:sp>
      <p:sp>
        <p:nvSpPr>
          <p:cNvPr id="120858" name="Text Box 26"/>
          <p:cNvSpPr txBox="1">
            <a:spLocks noChangeArrowheads="1"/>
          </p:cNvSpPr>
          <p:nvPr/>
        </p:nvSpPr>
        <p:spPr bwMode="auto">
          <a:xfrm>
            <a:off x="4172214" y="5555258"/>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b="1" dirty="0">
                <a:solidFill>
                  <a:srgbClr val="0000CC"/>
                </a:solidFill>
                <a:latin typeface="黑体" panose="02010609060101010101" pitchFamily="2" charset="-122"/>
                <a:ea typeface="黑体" panose="02010609060101010101" pitchFamily="2" charset="-122"/>
              </a:rPr>
              <a:t>物理传输媒体</a:t>
            </a:r>
            <a:endParaRPr kumimoji="1" lang="zh-CN" altLang="en-US" sz="2000" b="1" dirty="0">
              <a:solidFill>
                <a:srgbClr val="0000CC"/>
              </a:solidFill>
              <a:latin typeface="黑体" panose="02010609060101010101" pitchFamily="2" charset="-122"/>
              <a:ea typeface="黑体" panose="02010609060101010101" pitchFamily="2" charset="-122"/>
            </a:endParaRPr>
          </a:p>
        </p:txBody>
      </p:sp>
      <p:sp>
        <p:nvSpPr>
          <p:cNvPr id="120859" name="AutoShape 27"/>
          <p:cNvSpPr>
            <a:spLocks noChangeArrowheads="1"/>
          </p:cNvSpPr>
          <p:nvPr/>
        </p:nvSpPr>
        <p:spPr bwMode="auto">
          <a:xfrm rot="5400000">
            <a:off x="3594100" y="5542822"/>
            <a:ext cx="179387" cy="426508"/>
          </a:xfrm>
          <a:prstGeom prst="upArrow">
            <a:avLst>
              <a:gd name="adj1" fmla="val 50000"/>
              <a:gd name="adj2" fmla="val 54867"/>
            </a:avLst>
          </a:prstGeom>
          <a:solidFill>
            <a:srgbClr val="00FF99"/>
          </a:solidFill>
          <a:ln w="12700">
            <a:solidFill>
              <a:schemeClr val="tx1"/>
            </a:solidFill>
            <a:miter lim="800000"/>
          </a:ln>
          <a:effectLst/>
        </p:spPr>
        <p:txBody>
          <a:bodyPr vert="eaVert" wrap="none" anchor="ctr"/>
          <a:lstStyle/>
          <a:p>
            <a:endParaRPr lang="zh-CN" altLang="en-US" b="1"/>
          </a:p>
        </p:txBody>
      </p:sp>
      <p:sp>
        <p:nvSpPr>
          <p:cNvPr id="120860" name="AutoShape 28"/>
          <p:cNvSpPr>
            <a:spLocks noChangeArrowheads="1"/>
          </p:cNvSpPr>
          <p:nvPr/>
        </p:nvSpPr>
        <p:spPr bwMode="auto">
          <a:xfrm rot="5400000">
            <a:off x="6559021" y="5542822"/>
            <a:ext cx="179387" cy="426508"/>
          </a:xfrm>
          <a:prstGeom prst="upArrow">
            <a:avLst>
              <a:gd name="adj1" fmla="val 50000"/>
              <a:gd name="adj2" fmla="val 54867"/>
            </a:avLst>
          </a:prstGeom>
          <a:solidFill>
            <a:srgbClr val="00FF99"/>
          </a:solidFill>
          <a:ln w="12700">
            <a:solidFill>
              <a:schemeClr val="tx1"/>
            </a:solidFill>
            <a:miter lim="800000"/>
          </a:ln>
          <a:effectLst/>
        </p:spPr>
        <p:txBody>
          <a:bodyPr vert="eaVert" wrap="none" anchor="ctr"/>
          <a:lstStyle/>
          <a:p>
            <a:endParaRPr lang="zh-CN" altLang="en-US" b="1"/>
          </a:p>
        </p:txBody>
      </p:sp>
      <p:sp>
        <p:nvSpPr>
          <p:cNvPr id="120861" name="Text Box 29"/>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C00000"/>
                </a:solidFill>
                <a:ea typeface="黑体" panose="02010609060101010101" pitchFamily="2" charset="-122"/>
              </a:rPr>
              <a:t>主机</a:t>
            </a:r>
            <a:r>
              <a:rPr kumimoji="1" lang="zh-CN" altLang="en-US" sz="1050" b="1">
                <a:solidFill>
                  <a:srgbClr val="C00000"/>
                </a:solidFill>
                <a:ea typeface="黑体" panose="02010609060101010101" pitchFamily="2" charset="-122"/>
              </a:rPr>
              <a:t> </a:t>
            </a:r>
            <a:r>
              <a:rPr kumimoji="1" lang="en-US" altLang="zh-CN" sz="2400" b="1">
                <a:solidFill>
                  <a:srgbClr val="C00000"/>
                </a:solidFill>
                <a:ea typeface="黑体" panose="02010609060101010101" pitchFamily="2" charset="-122"/>
              </a:rPr>
              <a:t>1</a:t>
            </a:r>
            <a:endParaRPr kumimoji="1" lang="en-US" altLang="zh-CN" sz="2400" b="1">
              <a:solidFill>
                <a:srgbClr val="C00000"/>
              </a:solidFill>
              <a:ea typeface="黑体" panose="02010609060101010101" pitchFamily="2" charset="-122"/>
            </a:endParaRPr>
          </a:p>
        </p:txBody>
      </p:sp>
      <p:sp>
        <p:nvSpPr>
          <p:cNvPr id="120862" name="AutoShape 30"/>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63" name="Text Box 31"/>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0864" name="AutoShape 32"/>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65" name="Text Box 33"/>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grpSp>
        <p:nvGrpSpPr>
          <p:cNvPr id="120866" name="Group 34"/>
          <p:cNvGrpSpPr/>
          <p:nvPr/>
        </p:nvGrpSpPr>
        <p:grpSpPr bwMode="auto">
          <a:xfrm>
            <a:off x="1754188" y="5687019"/>
            <a:ext cx="1155700" cy="139700"/>
            <a:chOff x="1344" y="912"/>
            <a:chExt cx="672" cy="96"/>
          </a:xfrm>
          <a:solidFill>
            <a:srgbClr val="00FF99"/>
          </a:solidFill>
        </p:grpSpPr>
        <p:sp>
          <p:nvSpPr>
            <p:cNvPr id="120867" name="Line 35"/>
            <p:cNvSpPr>
              <a:spLocks noChangeShapeType="1"/>
            </p:cNvSpPr>
            <p:nvPr/>
          </p:nvSpPr>
          <p:spPr bwMode="auto">
            <a:xfrm>
              <a:off x="1344" y="960"/>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120868" name="Freeform 36"/>
            <p:cNvSpPr/>
            <p:nvPr/>
          </p:nvSpPr>
          <p:spPr bwMode="auto">
            <a:xfrm>
              <a:off x="1392" y="912"/>
              <a:ext cx="576" cy="96"/>
            </a:xfrm>
            <a:custGeom>
              <a:avLst/>
              <a:gdLst>
                <a:gd name="T0" fmla="*/ 0 w 576"/>
                <a:gd name="T1" fmla="*/ 96 h 192"/>
                <a:gd name="T2" fmla="*/ 0 w 576"/>
                <a:gd name="T3" fmla="*/ 0 h 192"/>
                <a:gd name="T4" fmla="*/ 192 w 576"/>
                <a:gd name="T5" fmla="*/ 0 h 192"/>
                <a:gd name="T6" fmla="*/ 192 w 576"/>
                <a:gd name="T7" fmla="*/ 192 h 192"/>
                <a:gd name="T8" fmla="*/ 288 w 576"/>
                <a:gd name="T9" fmla="*/ 192 h 192"/>
                <a:gd name="T10" fmla="*/ 288 w 576"/>
                <a:gd name="T11" fmla="*/ 0 h 192"/>
                <a:gd name="T12" fmla="*/ 336 w 576"/>
                <a:gd name="T13" fmla="*/ 0 h 192"/>
                <a:gd name="T14" fmla="*/ 336 w 576"/>
                <a:gd name="T15" fmla="*/ 192 h 192"/>
                <a:gd name="T16" fmla="*/ 480 w 576"/>
                <a:gd name="T17" fmla="*/ 192 h 192"/>
                <a:gd name="T18" fmla="*/ 480 w 576"/>
                <a:gd name="T19" fmla="*/ 0 h 192"/>
                <a:gd name="T20" fmla="*/ 576 w 576"/>
                <a:gd name="T21" fmla="*/ 0 h 192"/>
                <a:gd name="T22" fmla="*/ 576 w 576"/>
                <a:gd name="T23" fmla="*/ 96 h 192"/>
                <a:gd name="T24" fmla="*/ 0 w 576"/>
                <a:gd name="T25"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grpSp>
        <p:nvGrpSpPr>
          <p:cNvPr id="120869" name="Group 37"/>
          <p:cNvGrpSpPr/>
          <p:nvPr/>
        </p:nvGrpSpPr>
        <p:grpSpPr bwMode="auto">
          <a:xfrm>
            <a:off x="7150894" y="5685433"/>
            <a:ext cx="1155700" cy="142875"/>
            <a:chOff x="4158" y="3753"/>
            <a:chExt cx="672" cy="90"/>
          </a:xfrm>
          <a:solidFill>
            <a:srgbClr val="00FF99"/>
          </a:solidFill>
        </p:grpSpPr>
        <p:sp>
          <p:nvSpPr>
            <p:cNvPr id="120870" name="Line 38"/>
            <p:cNvSpPr>
              <a:spLocks noChangeShapeType="1"/>
            </p:cNvSpPr>
            <p:nvPr/>
          </p:nvSpPr>
          <p:spPr bwMode="auto">
            <a:xfrm>
              <a:off x="4158" y="3798"/>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120871" name="Freeform 39"/>
            <p:cNvSpPr/>
            <p:nvPr/>
          </p:nvSpPr>
          <p:spPr bwMode="auto">
            <a:xfrm>
              <a:off x="4209" y="3753"/>
              <a:ext cx="576" cy="90"/>
            </a:xfrm>
            <a:custGeom>
              <a:avLst/>
              <a:gdLst>
                <a:gd name="T0" fmla="*/ 0 w 576"/>
                <a:gd name="T1" fmla="*/ 51 h 99"/>
                <a:gd name="T2" fmla="*/ 0 w 576"/>
                <a:gd name="T3" fmla="*/ 3 h 99"/>
                <a:gd name="T4" fmla="*/ 135 w 576"/>
                <a:gd name="T5" fmla="*/ 3 h 99"/>
                <a:gd name="T6" fmla="*/ 138 w 576"/>
                <a:gd name="T7" fmla="*/ 99 h 99"/>
                <a:gd name="T8" fmla="*/ 264 w 576"/>
                <a:gd name="T9" fmla="*/ 98 h 99"/>
                <a:gd name="T10" fmla="*/ 264 w 576"/>
                <a:gd name="T11" fmla="*/ 0 h 99"/>
                <a:gd name="T12" fmla="*/ 426 w 576"/>
                <a:gd name="T13" fmla="*/ 0 h 99"/>
                <a:gd name="T14" fmla="*/ 426 w 576"/>
                <a:gd name="T15" fmla="*/ 99 h 99"/>
                <a:gd name="T16" fmla="*/ 480 w 576"/>
                <a:gd name="T17" fmla="*/ 99 h 99"/>
                <a:gd name="T18" fmla="*/ 480 w 576"/>
                <a:gd name="T19" fmla="*/ 3 h 99"/>
                <a:gd name="T20" fmla="*/ 576 w 576"/>
                <a:gd name="T21" fmla="*/ 3 h 99"/>
                <a:gd name="T22" fmla="*/ 576 w 576"/>
                <a:gd name="T23" fmla="*/ 51 h 99"/>
                <a:gd name="T24" fmla="*/ 0 w 576"/>
                <a:gd name="T25" fmla="*/ 5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99">
                  <a:moveTo>
                    <a:pt x="0" y="51"/>
                  </a:moveTo>
                  <a:lnTo>
                    <a:pt x="0" y="3"/>
                  </a:lnTo>
                  <a:lnTo>
                    <a:pt x="135" y="3"/>
                  </a:lnTo>
                  <a:lnTo>
                    <a:pt x="138" y="99"/>
                  </a:lnTo>
                  <a:lnTo>
                    <a:pt x="264" y="98"/>
                  </a:lnTo>
                  <a:lnTo>
                    <a:pt x="264" y="0"/>
                  </a:lnTo>
                  <a:lnTo>
                    <a:pt x="426" y="0"/>
                  </a:lnTo>
                  <a:lnTo>
                    <a:pt x="426" y="99"/>
                  </a:lnTo>
                  <a:lnTo>
                    <a:pt x="480" y="99"/>
                  </a:lnTo>
                  <a:lnTo>
                    <a:pt x="480" y="3"/>
                  </a:lnTo>
                  <a:lnTo>
                    <a:pt x="576" y="3"/>
                  </a:lnTo>
                  <a:lnTo>
                    <a:pt x="576" y="51"/>
                  </a:lnTo>
                  <a:lnTo>
                    <a:pt x="0" y="51"/>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sp>
        <p:nvSpPr>
          <p:cNvPr id="120872" name="Text Box 40"/>
          <p:cNvSpPr txBox="1">
            <a:spLocks noChangeArrowheads="1"/>
          </p:cNvSpPr>
          <p:nvPr/>
        </p:nvSpPr>
        <p:spPr bwMode="auto">
          <a:xfrm>
            <a:off x="2265204" y="4524970"/>
            <a:ext cx="541686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r>
              <a:rPr kumimoji="1" lang="zh-CN" altLang="en-US" sz="2400" b="1">
                <a:solidFill>
                  <a:srgbClr val="333399"/>
                </a:solidFill>
                <a:latin typeface="Times New Roman" panose="02020603050405020304" pitchFamily="18" charset="0"/>
                <a:ea typeface="黑体" panose="02010609060101010101" pitchFamily="2" charset="-122"/>
              </a:rPr>
              <a:t>电信号（或光信号）在物理媒体中传播</a:t>
            </a:r>
            <a:endParaRPr kumimoji="1" lang="zh-CN" altLang="en-US" sz="2400" b="1">
              <a:solidFill>
                <a:srgbClr val="333399"/>
              </a:solidFill>
              <a:latin typeface="Times New Roman" panose="02020603050405020304" pitchFamily="18" charset="0"/>
              <a:ea typeface="黑体" panose="02010609060101010101" pitchFamily="2" charset="-122"/>
            </a:endParaRPr>
          </a:p>
          <a:p>
            <a:pPr algn="ctr" eaLnBrk="0" hangingPunct="0"/>
            <a:r>
              <a:rPr kumimoji="1" lang="zh-CN" altLang="en-US" sz="2400" b="1">
                <a:solidFill>
                  <a:srgbClr val="333399"/>
                </a:solidFill>
                <a:latin typeface="Times New Roman" panose="02020603050405020304" pitchFamily="18" charset="0"/>
                <a:ea typeface="黑体" panose="02010609060101010101" pitchFamily="2" charset="-122"/>
              </a:rPr>
              <a:t>从发送端物理层传送到接收端物理层</a:t>
            </a:r>
            <a:endParaRPr kumimoji="1" lang="zh-CN" altLang="en-US" sz="2400" b="1">
              <a:solidFill>
                <a:srgbClr val="333399"/>
              </a:solidFill>
              <a:latin typeface="Times New Roman" panose="02020603050405020304" pitchFamily="18" charset="0"/>
              <a:ea typeface="黑体" panose="02010609060101010101" pitchFamily="2" charset="-122"/>
            </a:endParaRPr>
          </a:p>
        </p:txBody>
      </p:sp>
      <p:sp>
        <p:nvSpPr>
          <p:cNvPr id="120873" name="Text Box 41"/>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C00000"/>
                </a:solidFill>
                <a:ea typeface="黑体" panose="02010609060101010101" pitchFamily="2" charset="-122"/>
              </a:rPr>
              <a:t>主机</a:t>
            </a:r>
            <a:r>
              <a:rPr kumimoji="1" lang="zh-CN" altLang="en-US" sz="1050" b="1">
                <a:solidFill>
                  <a:srgbClr val="C00000"/>
                </a:solidFill>
                <a:ea typeface="黑体" panose="02010609060101010101" pitchFamily="2" charset="-122"/>
              </a:rPr>
              <a:t> </a:t>
            </a:r>
            <a:r>
              <a:rPr kumimoji="1" lang="en-US" altLang="zh-CN" sz="2400" b="1">
                <a:solidFill>
                  <a:srgbClr val="C00000"/>
                </a:solidFill>
                <a:ea typeface="黑体" panose="02010609060101010101" pitchFamily="2" charset="-122"/>
              </a:rPr>
              <a:t>2</a:t>
            </a:r>
            <a:endParaRPr kumimoji="1" lang="en-US" altLang="zh-CN" sz="2400" b="1">
              <a:solidFill>
                <a:srgbClr val="C00000"/>
              </a:solidFill>
              <a:ea typeface="黑体" panose="02010609060101010101" pitchFamily="2" charset="-122"/>
            </a:endParaRPr>
          </a:p>
        </p:txBody>
      </p:sp>
      <p:sp>
        <p:nvSpPr>
          <p:cNvPr id="120874" name="AutoShape 42"/>
          <p:cNvSpPr>
            <a:spLocks noChangeArrowheads="1"/>
          </p:cNvSpPr>
          <p:nvPr/>
        </p:nvSpPr>
        <p:spPr bwMode="auto">
          <a:xfrm rot="5400000" flipH="1">
            <a:off x="8762273" y="5390355"/>
            <a:ext cx="431800" cy="428229"/>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00FF99"/>
          </a:solidFill>
          <a:ln w="12700">
            <a:solidFill>
              <a:schemeClr val="tx1"/>
            </a:solidFill>
            <a:miter lim="800000"/>
          </a:ln>
          <a:effectLst/>
        </p:spPr>
        <p:txBody>
          <a:bodyPr wrap="none" anchor="ctr"/>
          <a:lstStyle/>
          <a:p>
            <a:endParaRPr lang="zh-CN" altLang="en-US"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120857"/>
                                        </p:tgtEl>
                                        <p:attrNameLst>
                                          <p:attrName>style.visibility</p:attrName>
                                        </p:attrNameLst>
                                      </p:cBhvr>
                                      <p:to>
                                        <p:strVal val="visible"/>
                                      </p:to>
                                    </p:set>
                                    <p:animEffect transition="in" filter="wipe(left)">
                                      <p:cBhvr>
                                        <p:cTn id="7" dur="500"/>
                                        <p:tgtEl>
                                          <p:spTgt spid="120857"/>
                                        </p:tgtEl>
                                      </p:cBhvr>
                                    </p:animEffect>
                                  </p:childTnLst>
                                </p:cTn>
                              </p:par>
                            </p:childTnLst>
                          </p:cTn>
                        </p:par>
                        <p:par>
                          <p:cTn id="8" fill="hold">
                            <p:stCondLst>
                              <p:cond delay="1500"/>
                            </p:stCondLst>
                            <p:childTnLst>
                              <p:par>
                                <p:cTn id="9" presetID="1" presetClass="entr" presetSubtype="0" fill="hold" nodeType="afterEffect">
                                  <p:stCondLst>
                                    <p:cond delay="0"/>
                                  </p:stCondLst>
                                  <p:childTnLst>
                                    <p:set>
                                      <p:cBhvr>
                                        <p:cTn id="10" dur="1" fill="hold">
                                          <p:stCondLst>
                                            <p:cond delay="0"/>
                                          </p:stCondLst>
                                        </p:cTn>
                                        <p:tgtEl>
                                          <p:spTgt spid="120866"/>
                                        </p:tgtEl>
                                        <p:attrNameLst>
                                          <p:attrName>style.visibility</p:attrName>
                                        </p:attrNameLst>
                                      </p:cBhvr>
                                      <p:to>
                                        <p:strVal val="visible"/>
                                      </p:to>
                                    </p:set>
                                  </p:childTnLst>
                                </p:cTn>
                              </p:par>
                            </p:childTnLst>
                          </p:cTn>
                        </p:par>
                        <p:par>
                          <p:cTn id="11" fill="hold">
                            <p:stCondLst>
                              <p:cond delay="1500"/>
                            </p:stCondLst>
                            <p:childTnLst>
                              <p:par>
                                <p:cTn id="12" presetID="22" presetClass="entr" presetSubtype="8" fill="hold" grpId="0" nodeType="afterEffect">
                                  <p:stCondLst>
                                    <p:cond delay="0"/>
                                  </p:stCondLst>
                                  <p:childTnLst>
                                    <p:set>
                                      <p:cBhvr>
                                        <p:cTn id="13" dur="1" fill="hold">
                                          <p:stCondLst>
                                            <p:cond delay="0"/>
                                          </p:stCondLst>
                                        </p:cTn>
                                        <p:tgtEl>
                                          <p:spTgt spid="120859"/>
                                        </p:tgtEl>
                                        <p:attrNameLst>
                                          <p:attrName>style.visibility</p:attrName>
                                        </p:attrNameLst>
                                      </p:cBhvr>
                                      <p:to>
                                        <p:strVal val="visible"/>
                                      </p:to>
                                    </p:set>
                                    <p:animEffect transition="in" filter="wipe(left)">
                                      <p:cBhvr>
                                        <p:cTn id="14" dur="500"/>
                                        <p:tgtEl>
                                          <p:spTgt spid="120859"/>
                                        </p:tgtEl>
                                      </p:cBhvr>
                                    </p:animEffect>
                                  </p:childTnLst>
                                </p:cTn>
                              </p:par>
                            </p:childTnLst>
                          </p:cTn>
                        </p:par>
                        <p:par>
                          <p:cTn id="15" fill="hold">
                            <p:stCondLst>
                              <p:cond delay="2000"/>
                            </p:stCondLst>
                            <p:childTnLst>
                              <p:par>
                                <p:cTn id="16" presetID="22" presetClass="entr" presetSubtype="8" fill="hold" grpId="0" nodeType="afterEffect">
                                  <p:stCondLst>
                                    <p:cond delay="0"/>
                                  </p:stCondLst>
                                  <p:childTnLst>
                                    <p:set>
                                      <p:cBhvr>
                                        <p:cTn id="17" dur="1" fill="hold">
                                          <p:stCondLst>
                                            <p:cond delay="0"/>
                                          </p:stCondLst>
                                        </p:cTn>
                                        <p:tgtEl>
                                          <p:spTgt spid="120860"/>
                                        </p:tgtEl>
                                        <p:attrNameLst>
                                          <p:attrName>style.visibility</p:attrName>
                                        </p:attrNameLst>
                                      </p:cBhvr>
                                      <p:to>
                                        <p:strVal val="visible"/>
                                      </p:to>
                                    </p:set>
                                    <p:animEffect transition="in" filter="wipe(left)">
                                      <p:cBhvr>
                                        <p:cTn id="18" dur="500"/>
                                        <p:tgtEl>
                                          <p:spTgt spid="120860"/>
                                        </p:tgtEl>
                                      </p:cBhvr>
                                    </p:animEffect>
                                  </p:childTnLst>
                                </p:cTn>
                              </p:par>
                            </p:childTnLst>
                          </p:cTn>
                        </p:par>
                        <p:par>
                          <p:cTn id="19" fill="hold">
                            <p:stCondLst>
                              <p:cond delay="2500"/>
                            </p:stCondLst>
                            <p:childTnLst>
                              <p:par>
                                <p:cTn id="20" presetID="1" presetClass="entr" presetSubtype="0" fill="hold" nodeType="afterEffect">
                                  <p:stCondLst>
                                    <p:cond delay="0"/>
                                  </p:stCondLst>
                                  <p:childTnLst>
                                    <p:set>
                                      <p:cBhvr>
                                        <p:cTn id="21" dur="1" fill="hold">
                                          <p:stCondLst>
                                            <p:cond delay="0"/>
                                          </p:stCondLst>
                                        </p:cTn>
                                        <p:tgtEl>
                                          <p:spTgt spid="120869"/>
                                        </p:tgtEl>
                                        <p:attrNameLst>
                                          <p:attrName>style.visibility</p:attrName>
                                        </p:attrNameLst>
                                      </p:cBhvr>
                                      <p:to>
                                        <p:strVal val="visible"/>
                                      </p:to>
                                    </p:set>
                                  </p:childTnLst>
                                </p:cTn>
                              </p:par>
                            </p:childTnLst>
                          </p:cTn>
                        </p:par>
                        <p:par>
                          <p:cTn id="22" fill="hold">
                            <p:stCondLst>
                              <p:cond delay="2500"/>
                            </p:stCondLst>
                            <p:childTnLst>
                              <p:par>
                                <p:cTn id="23" presetID="22" presetClass="entr" presetSubtype="4" fill="hold" grpId="0" nodeType="afterEffect">
                                  <p:stCondLst>
                                    <p:cond delay="0"/>
                                  </p:stCondLst>
                                  <p:childTnLst>
                                    <p:set>
                                      <p:cBhvr>
                                        <p:cTn id="24" dur="1" fill="hold">
                                          <p:stCondLst>
                                            <p:cond delay="0"/>
                                          </p:stCondLst>
                                        </p:cTn>
                                        <p:tgtEl>
                                          <p:spTgt spid="120874"/>
                                        </p:tgtEl>
                                        <p:attrNameLst>
                                          <p:attrName>style.visibility</p:attrName>
                                        </p:attrNameLst>
                                      </p:cBhvr>
                                      <p:to>
                                        <p:strVal val="visible"/>
                                      </p:to>
                                    </p:set>
                                    <p:animEffect transition="in" filter="wipe(down)">
                                      <p:cBhvr>
                                        <p:cTn id="25" dur="500"/>
                                        <p:tgtEl>
                                          <p:spTgt spid="1208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57" grpId="0" animBg="1"/>
      <p:bldP spid="120859" grpId="0" animBg="1"/>
      <p:bldP spid="120860" grpId="0" animBg="1"/>
      <p:bldP spid="120874"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endParaRPr lang="zh-CN" altLang="en-US"/>
          </a:p>
        </p:txBody>
      </p:sp>
      <p:sp>
        <p:nvSpPr>
          <p:cNvPr id="121859"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60"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61"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endParaRPr kumimoji="1" lang="en-US" altLang="zh-CN" sz="2000" b="1">
              <a:solidFill>
                <a:srgbClr val="333399"/>
              </a:solidFill>
            </a:endParaRPr>
          </a:p>
        </p:txBody>
      </p:sp>
      <p:sp>
        <p:nvSpPr>
          <p:cNvPr id="121862"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endParaRPr kumimoji="1" lang="en-US" altLang="zh-CN" sz="2000" b="1">
              <a:solidFill>
                <a:srgbClr val="333399"/>
              </a:solidFill>
            </a:endParaRPr>
          </a:p>
        </p:txBody>
      </p:sp>
      <p:sp>
        <p:nvSpPr>
          <p:cNvPr id="121863"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endParaRPr kumimoji="1" lang="en-US" altLang="zh-CN" sz="2000" b="1">
              <a:solidFill>
                <a:srgbClr val="333399"/>
              </a:solidFill>
            </a:endParaRPr>
          </a:p>
        </p:txBody>
      </p:sp>
      <p:sp>
        <p:nvSpPr>
          <p:cNvPr id="121864"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endParaRPr kumimoji="1" lang="en-US" altLang="zh-CN" sz="2000" b="1">
              <a:solidFill>
                <a:srgbClr val="333399"/>
              </a:solidFill>
            </a:endParaRPr>
          </a:p>
        </p:txBody>
      </p:sp>
      <p:sp>
        <p:nvSpPr>
          <p:cNvPr id="121865"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endParaRPr kumimoji="1" lang="en-US" altLang="zh-CN" sz="2000" b="1">
              <a:solidFill>
                <a:srgbClr val="333399"/>
              </a:solidFill>
            </a:endParaRPr>
          </a:p>
        </p:txBody>
      </p:sp>
      <p:sp>
        <p:nvSpPr>
          <p:cNvPr id="121866" name="Freeform 10"/>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67" name="Freeform 11"/>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68" name="Freeform 12"/>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69" name="Freeform 13"/>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70"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71"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endParaRPr kumimoji="1" lang="en-US" altLang="zh-CN" sz="2000" b="1">
              <a:solidFill>
                <a:srgbClr val="333399"/>
              </a:solidFill>
            </a:endParaRPr>
          </a:p>
        </p:txBody>
      </p:sp>
      <p:sp>
        <p:nvSpPr>
          <p:cNvPr id="121872"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endParaRPr kumimoji="1" lang="en-US" altLang="zh-CN" sz="2000" b="1">
              <a:solidFill>
                <a:srgbClr val="333399"/>
              </a:solidFill>
            </a:endParaRPr>
          </a:p>
        </p:txBody>
      </p:sp>
      <p:sp>
        <p:nvSpPr>
          <p:cNvPr id="121873"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endParaRPr kumimoji="1" lang="en-US" altLang="zh-CN" sz="2000" b="1">
              <a:solidFill>
                <a:srgbClr val="333399"/>
              </a:solidFill>
            </a:endParaRPr>
          </a:p>
        </p:txBody>
      </p:sp>
      <p:sp>
        <p:nvSpPr>
          <p:cNvPr id="121874"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endParaRPr kumimoji="1" lang="en-US" altLang="zh-CN" sz="2000" b="1">
              <a:solidFill>
                <a:srgbClr val="333399"/>
              </a:solidFill>
            </a:endParaRPr>
          </a:p>
        </p:txBody>
      </p:sp>
      <p:sp>
        <p:nvSpPr>
          <p:cNvPr id="121875"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endParaRPr kumimoji="1" lang="en-US" altLang="zh-CN" sz="2000" b="1">
              <a:solidFill>
                <a:srgbClr val="333399"/>
              </a:solidFill>
            </a:endParaRPr>
          </a:p>
        </p:txBody>
      </p:sp>
      <p:sp>
        <p:nvSpPr>
          <p:cNvPr id="121876" name="Freeform 20"/>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77" name="Freeform 21"/>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78" name="Freeform 22"/>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79" name="Freeform 23"/>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80"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C00000"/>
                </a:solidFill>
                <a:ea typeface="黑体" panose="02010609060101010101" pitchFamily="2" charset="-122"/>
              </a:rPr>
              <a:t>主机</a:t>
            </a:r>
            <a:r>
              <a:rPr kumimoji="1" lang="zh-CN" altLang="en-US" sz="1050" b="1">
                <a:solidFill>
                  <a:srgbClr val="C00000"/>
                </a:solidFill>
                <a:ea typeface="黑体" panose="02010609060101010101" pitchFamily="2" charset="-122"/>
              </a:rPr>
              <a:t> </a:t>
            </a:r>
            <a:r>
              <a:rPr kumimoji="1" lang="en-US" altLang="zh-CN" sz="2400" b="1">
                <a:solidFill>
                  <a:srgbClr val="C00000"/>
                </a:solidFill>
                <a:ea typeface="黑体" panose="02010609060101010101" pitchFamily="2" charset="-122"/>
              </a:rPr>
              <a:t>1</a:t>
            </a:r>
            <a:endParaRPr kumimoji="1" lang="en-US" altLang="zh-CN" sz="2400" b="1">
              <a:solidFill>
                <a:srgbClr val="C00000"/>
              </a:solidFill>
              <a:ea typeface="黑体" panose="02010609060101010101" pitchFamily="2" charset="-122"/>
            </a:endParaRPr>
          </a:p>
        </p:txBody>
      </p:sp>
      <p:sp>
        <p:nvSpPr>
          <p:cNvPr id="121881"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82"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1883"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84"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1885"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C00000"/>
                </a:solidFill>
                <a:ea typeface="黑体" panose="02010609060101010101" pitchFamily="2" charset="-122"/>
              </a:rPr>
              <a:t>主机</a:t>
            </a:r>
            <a:r>
              <a:rPr kumimoji="1" lang="zh-CN" altLang="en-US" sz="1050" b="1">
                <a:solidFill>
                  <a:srgbClr val="C00000"/>
                </a:solidFill>
                <a:ea typeface="黑体" panose="02010609060101010101" pitchFamily="2" charset="-122"/>
              </a:rPr>
              <a:t> </a:t>
            </a:r>
            <a:r>
              <a:rPr kumimoji="1" lang="en-US" altLang="zh-CN" sz="2400" b="1">
                <a:solidFill>
                  <a:srgbClr val="C00000"/>
                </a:solidFill>
                <a:ea typeface="黑体" panose="02010609060101010101" pitchFamily="2" charset="-122"/>
              </a:rPr>
              <a:t>2</a:t>
            </a:r>
            <a:endParaRPr kumimoji="1" lang="en-US" altLang="zh-CN" sz="2400" b="1">
              <a:solidFill>
                <a:srgbClr val="C00000"/>
              </a:solidFill>
              <a:ea typeface="黑体" panose="02010609060101010101" pitchFamily="2" charset="-122"/>
            </a:endParaRPr>
          </a:p>
        </p:txBody>
      </p:sp>
      <p:sp>
        <p:nvSpPr>
          <p:cNvPr id="121886" name="Text Box 30"/>
          <p:cNvSpPr txBox="1">
            <a:spLocks noChangeArrowheads="1"/>
          </p:cNvSpPr>
          <p:nvPr/>
        </p:nvSpPr>
        <p:spPr bwMode="auto">
          <a:xfrm>
            <a:off x="2399110" y="5004394"/>
            <a:ext cx="57246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333399"/>
                </a:solidFill>
                <a:ea typeface="黑体" panose="02010609060101010101" pitchFamily="2" charset="-122"/>
              </a:rPr>
              <a:t>物理层接收到比特流，上交给数据链路层</a:t>
            </a:r>
            <a:endParaRPr kumimoji="1" lang="zh-CN" altLang="en-US" sz="2400" b="1">
              <a:solidFill>
                <a:srgbClr val="333399"/>
              </a:solidFill>
              <a:ea typeface="黑体" panose="02010609060101010101" pitchFamily="2" charset="-122"/>
            </a:endParaRPr>
          </a:p>
        </p:txBody>
      </p:sp>
      <p:sp>
        <p:nvSpPr>
          <p:cNvPr id="121887" name="AutoShape 31"/>
          <p:cNvSpPr>
            <a:spLocks noChangeArrowheads="1"/>
          </p:cNvSpPr>
          <p:nvPr/>
        </p:nvSpPr>
        <p:spPr bwMode="auto">
          <a:xfrm rot="10800000" flipV="1">
            <a:off x="8997950" y="4805958"/>
            <a:ext cx="213254" cy="396875"/>
          </a:xfrm>
          <a:prstGeom prst="upArrow">
            <a:avLst>
              <a:gd name="adj1" fmla="val 50000"/>
              <a:gd name="adj2" fmla="val 50403"/>
            </a:avLst>
          </a:prstGeom>
          <a:solidFill>
            <a:schemeClr val="hlink"/>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121887"/>
                                        </p:tgtEl>
                                        <p:attrNameLst>
                                          <p:attrName>style.visibility</p:attrName>
                                        </p:attrNameLst>
                                      </p:cBhvr>
                                      <p:to>
                                        <p:strVal val="visible"/>
                                      </p:to>
                                    </p:set>
                                    <p:animEffect transition="in" filter="wipe(down)">
                                      <p:cBhvr>
                                        <p:cTn id="7" dur="1000"/>
                                        <p:tgtEl>
                                          <p:spTgt spid="1218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87"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endParaRPr lang="zh-CN" altLang="en-US"/>
          </a:p>
        </p:txBody>
      </p:sp>
      <p:sp>
        <p:nvSpPr>
          <p:cNvPr id="122883"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884"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885"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endParaRPr kumimoji="1" lang="en-US" altLang="zh-CN" sz="2000" b="1">
              <a:solidFill>
                <a:srgbClr val="333399"/>
              </a:solidFill>
            </a:endParaRPr>
          </a:p>
        </p:txBody>
      </p:sp>
      <p:sp>
        <p:nvSpPr>
          <p:cNvPr id="122886"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endParaRPr kumimoji="1" lang="en-US" altLang="zh-CN" sz="2000" b="1">
              <a:solidFill>
                <a:srgbClr val="333399"/>
              </a:solidFill>
            </a:endParaRPr>
          </a:p>
        </p:txBody>
      </p:sp>
      <p:sp>
        <p:nvSpPr>
          <p:cNvPr id="122887"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endParaRPr kumimoji="1" lang="en-US" altLang="zh-CN" sz="2000" b="1">
              <a:solidFill>
                <a:srgbClr val="333399"/>
              </a:solidFill>
            </a:endParaRPr>
          </a:p>
        </p:txBody>
      </p:sp>
      <p:sp>
        <p:nvSpPr>
          <p:cNvPr id="122888"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endParaRPr kumimoji="1" lang="en-US" altLang="zh-CN" sz="2000" b="1">
              <a:solidFill>
                <a:srgbClr val="333399"/>
              </a:solidFill>
            </a:endParaRPr>
          </a:p>
        </p:txBody>
      </p:sp>
      <p:sp>
        <p:nvSpPr>
          <p:cNvPr id="122889"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endParaRPr kumimoji="1" lang="en-US" altLang="zh-CN" sz="2000" b="1">
              <a:solidFill>
                <a:srgbClr val="333399"/>
              </a:solidFill>
            </a:endParaRPr>
          </a:p>
        </p:txBody>
      </p:sp>
      <p:sp>
        <p:nvSpPr>
          <p:cNvPr id="122890" name="Freeform 10"/>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891" name="Freeform 11"/>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892" name="Freeform 12"/>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893" name="Freeform 13"/>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894"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895"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endParaRPr kumimoji="1" lang="en-US" altLang="zh-CN" sz="2000" b="1">
              <a:solidFill>
                <a:srgbClr val="333399"/>
              </a:solidFill>
            </a:endParaRPr>
          </a:p>
        </p:txBody>
      </p:sp>
      <p:sp>
        <p:nvSpPr>
          <p:cNvPr id="122896"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endParaRPr kumimoji="1" lang="en-US" altLang="zh-CN" sz="2000" b="1">
              <a:solidFill>
                <a:srgbClr val="333399"/>
              </a:solidFill>
            </a:endParaRPr>
          </a:p>
        </p:txBody>
      </p:sp>
      <p:sp>
        <p:nvSpPr>
          <p:cNvPr id="122897"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endParaRPr kumimoji="1" lang="en-US" altLang="zh-CN" sz="2000" b="1">
              <a:solidFill>
                <a:srgbClr val="333399"/>
              </a:solidFill>
            </a:endParaRPr>
          </a:p>
        </p:txBody>
      </p:sp>
      <p:sp>
        <p:nvSpPr>
          <p:cNvPr id="122898"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endParaRPr kumimoji="1" lang="en-US" altLang="zh-CN" sz="2000" b="1">
              <a:solidFill>
                <a:srgbClr val="333399"/>
              </a:solidFill>
            </a:endParaRPr>
          </a:p>
        </p:txBody>
      </p:sp>
      <p:sp>
        <p:nvSpPr>
          <p:cNvPr id="122899"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endParaRPr kumimoji="1" lang="en-US" altLang="zh-CN" sz="2000" b="1">
              <a:solidFill>
                <a:srgbClr val="333399"/>
              </a:solidFill>
            </a:endParaRPr>
          </a:p>
        </p:txBody>
      </p:sp>
      <p:sp>
        <p:nvSpPr>
          <p:cNvPr id="122900" name="Freeform 20"/>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901" name="Freeform 21"/>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902" name="Freeform 22"/>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903" name="Freeform 23"/>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904" name="Text Box 24"/>
          <p:cNvSpPr txBox="1">
            <a:spLocks noChangeArrowheads="1"/>
          </p:cNvSpPr>
          <p:nvPr/>
        </p:nvSpPr>
        <p:spPr bwMode="auto">
          <a:xfrm>
            <a:off x="428228" y="1644675"/>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C00000"/>
                </a:solidFill>
                <a:ea typeface="黑体" panose="02010609060101010101" pitchFamily="2" charset="-122"/>
              </a:rPr>
              <a:t>主机</a:t>
            </a:r>
            <a:r>
              <a:rPr kumimoji="1" lang="zh-CN" altLang="en-US" sz="1050" b="1">
                <a:solidFill>
                  <a:srgbClr val="C00000"/>
                </a:solidFill>
                <a:ea typeface="黑体" panose="02010609060101010101" pitchFamily="2" charset="-122"/>
              </a:rPr>
              <a:t> </a:t>
            </a:r>
            <a:r>
              <a:rPr kumimoji="1" lang="en-US" altLang="zh-CN" sz="2400" b="1">
                <a:solidFill>
                  <a:srgbClr val="C00000"/>
                </a:solidFill>
                <a:ea typeface="黑体" panose="02010609060101010101" pitchFamily="2" charset="-122"/>
              </a:rPr>
              <a:t>1</a:t>
            </a:r>
            <a:endParaRPr kumimoji="1" lang="en-US" altLang="zh-CN" sz="2400" b="1">
              <a:solidFill>
                <a:srgbClr val="C00000"/>
              </a:solidFill>
              <a:ea typeface="黑体" panose="02010609060101010101" pitchFamily="2" charset="-122"/>
            </a:endParaRPr>
          </a:p>
        </p:txBody>
      </p:sp>
      <p:sp>
        <p:nvSpPr>
          <p:cNvPr id="122905"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906"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2907"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908"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2909"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C00000"/>
                </a:solidFill>
                <a:ea typeface="黑体" panose="02010609060101010101" pitchFamily="2" charset="-122"/>
              </a:rPr>
              <a:t>主机</a:t>
            </a:r>
            <a:r>
              <a:rPr kumimoji="1" lang="zh-CN" altLang="en-US" sz="1050" b="1">
                <a:solidFill>
                  <a:srgbClr val="C00000"/>
                </a:solidFill>
                <a:ea typeface="黑体" panose="02010609060101010101" pitchFamily="2" charset="-122"/>
              </a:rPr>
              <a:t> </a:t>
            </a:r>
            <a:r>
              <a:rPr kumimoji="1" lang="en-US" altLang="zh-CN" sz="2400" b="1">
                <a:solidFill>
                  <a:srgbClr val="C00000"/>
                </a:solidFill>
                <a:ea typeface="黑体" panose="02010609060101010101" pitchFamily="2" charset="-122"/>
              </a:rPr>
              <a:t>2</a:t>
            </a:r>
            <a:endParaRPr kumimoji="1" lang="en-US" altLang="zh-CN" sz="2400" b="1">
              <a:solidFill>
                <a:srgbClr val="C00000"/>
              </a:solidFill>
              <a:ea typeface="黑体" panose="02010609060101010101" pitchFamily="2" charset="-122"/>
            </a:endParaRPr>
          </a:p>
        </p:txBody>
      </p:sp>
      <p:sp>
        <p:nvSpPr>
          <p:cNvPr id="122910" name="Text Box 30"/>
          <p:cNvSpPr txBox="1">
            <a:spLocks noChangeArrowheads="1"/>
          </p:cNvSpPr>
          <p:nvPr/>
        </p:nvSpPr>
        <p:spPr bwMode="auto">
          <a:xfrm>
            <a:off x="3800019" y="4309070"/>
            <a:ext cx="449353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r>
              <a:rPr kumimoji="1" lang="zh-CN" altLang="en-US" sz="2400" b="1">
                <a:solidFill>
                  <a:srgbClr val="333399"/>
                </a:solidFill>
                <a:ea typeface="黑体" panose="02010609060101010101" pitchFamily="2" charset="-122"/>
              </a:rPr>
              <a:t>数据链路层剥去帧首部和帧尾部</a:t>
            </a:r>
            <a:endParaRPr kumimoji="1" lang="zh-CN" altLang="en-US" sz="2400" b="1">
              <a:solidFill>
                <a:srgbClr val="333399"/>
              </a:solidFill>
              <a:ea typeface="黑体" panose="02010609060101010101" pitchFamily="2" charset="-122"/>
            </a:endParaRPr>
          </a:p>
          <a:p>
            <a:pPr algn="ctr" eaLnBrk="0" hangingPunct="0"/>
            <a:r>
              <a:rPr kumimoji="1" lang="zh-CN" altLang="en-US" sz="2400" b="1">
                <a:solidFill>
                  <a:srgbClr val="333399"/>
                </a:solidFill>
                <a:ea typeface="黑体" panose="02010609060101010101" pitchFamily="2" charset="-122"/>
              </a:rPr>
              <a:t>取出数据部分，上交给网络层</a:t>
            </a:r>
            <a:endParaRPr kumimoji="1" lang="zh-CN" altLang="en-US" sz="2400" b="1">
              <a:solidFill>
                <a:srgbClr val="333399"/>
              </a:solidFill>
              <a:ea typeface="黑体" panose="02010609060101010101" pitchFamily="2" charset="-122"/>
            </a:endParaRPr>
          </a:p>
        </p:txBody>
      </p:sp>
      <p:sp>
        <p:nvSpPr>
          <p:cNvPr id="122911" name="AutoShape 31"/>
          <p:cNvSpPr>
            <a:spLocks noChangeArrowheads="1"/>
          </p:cNvSpPr>
          <p:nvPr/>
        </p:nvSpPr>
        <p:spPr bwMode="auto">
          <a:xfrm rot="10800000" flipV="1">
            <a:off x="8997950" y="4164608"/>
            <a:ext cx="213254" cy="396875"/>
          </a:xfrm>
          <a:prstGeom prst="upArrow">
            <a:avLst>
              <a:gd name="adj1" fmla="val 50000"/>
              <a:gd name="adj2" fmla="val 50403"/>
            </a:avLst>
          </a:prstGeom>
          <a:solidFill>
            <a:schemeClr val="hlink"/>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122911"/>
                                        </p:tgtEl>
                                        <p:attrNameLst>
                                          <p:attrName>style.visibility</p:attrName>
                                        </p:attrNameLst>
                                      </p:cBhvr>
                                      <p:to>
                                        <p:strVal val="visible"/>
                                      </p:to>
                                    </p:set>
                                    <p:animEffect transition="in" filter="wipe(down)">
                                      <p:cBhvr>
                                        <p:cTn id="7" dur="1000"/>
                                        <p:tgtEl>
                                          <p:spTgt spid="1229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1"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endParaRPr lang="zh-CN" altLang="en-US"/>
          </a:p>
        </p:txBody>
      </p:sp>
      <p:sp>
        <p:nvSpPr>
          <p:cNvPr id="123907"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08"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09"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endParaRPr kumimoji="1" lang="en-US" altLang="zh-CN" sz="2000" b="1">
              <a:solidFill>
                <a:srgbClr val="333399"/>
              </a:solidFill>
            </a:endParaRPr>
          </a:p>
        </p:txBody>
      </p:sp>
      <p:sp>
        <p:nvSpPr>
          <p:cNvPr id="123910"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endParaRPr kumimoji="1" lang="en-US" altLang="zh-CN" sz="2000" b="1">
              <a:solidFill>
                <a:srgbClr val="333399"/>
              </a:solidFill>
            </a:endParaRPr>
          </a:p>
        </p:txBody>
      </p:sp>
      <p:sp>
        <p:nvSpPr>
          <p:cNvPr id="123911"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endParaRPr kumimoji="1" lang="en-US" altLang="zh-CN" sz="2000" b="1">
              <a:solidFill>
                <a:srgbClr val="333399"/>
              </a:solidFill>
            </a:endParaRPr>
          </a:p>
        </p:txBody>
      </p:sp>
      <p:sp>
        <p:nvSpPr>
          <p:cNvPr id="123912"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endParaRPr kumimoji="1" lang="en-US" altLang="zh-CN" sz="2000" b="1">
              <a:solidFill>
                <a:srgbClr val="333399"/>
              </a:solidFill>
            </a:endParaRPr>
          </a:p>
        </p:txBody>
      </p:sp>
      <p:sp>
        <p:nvSpPr>
          <p:cNvPr id="123913"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endParaRPr kumimoji="1" lang="en-US" altLang="zh-CN" sz="2000" b="1">
              <a:solidFill>
                <a:srgbClr val="333399"/>
              </a:solidFill>
            </a:endParaRPr>
          </a:p>
        </p:txBody>
      </p:sp>
      <p:sp>
        <p:nvSpPr>
          <p:cNvPr id="123914" name="Freeform 10"/>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15" name="Freeform 11"/>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16" name="Freeform 12"/>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17" name="Freeform 13"/>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18"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19"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endParaRPr kumimoji="1" lang="en-US" altLang="zh-CN" sz="2000" b="1">
              <a:solidFill>
                <a:srgbClr val="333399"/>
              </a:solidFill>
            </a:endParaRPr>
          </a:p>
        </p:txBody>
      </p:sp>
      <p:sp>
        <p:nvSpPr>
          <p:cNvPr id="123920"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endParaRPr kumimoji="1" lang="en-US" altLang="zh-CN" sz="2000" b="1">
              <a:solidFill>
                <a:srgbClr val="333399"/>
              </a:solidFill>
            </a:endParaRPr>
          </a:p>
        </p:txBody>
      </p:sp>
      <p:sp>
        <p:nvSpPr>
          <p:cNvPr id="123921"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endParaRPr kumimoji="1" lang="en-US" altLang="zh-CN" sz="2000" b="1">
              <a:solidFill>
                <a:srgbClr val="333399"/>
              </a:solidFill>
            </a:endParaRPr>
          </a:p>
        </p:txBody>
      </p:sp>
      <p:sp>
        <p:nvSpPr>
          <p:cNvPr id="123922"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endParaRPr kumimoji="1" lang="en-US" altLang="zh-CN" sz="2000" b="1">
              <a:solidFill>
                <a:srgbClr val="333399"/>
              </a:solidFill>
            </a:endParaRPr>
          </a:p>
        </p:txBody>
      </p:sp>
      <p:sp>
        <p:nvSpPr>
          <p:cNvPr id="123923"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endParaRPr kumimoji="1" lang="en-US" altLang="zh-CN" sz="2000" b="1">
              <a:solidFill>
                <a:srgbClr val="333399"/>
              </a:solidFill>
            </a:endParaRPr>
          </a:p>
        </p:txBody>
      </p:sp>
      <p:sp>
        <p:nvSpPr>
          <p:cNvPr id="123924" name="Freeform 20"/>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25" name="Freeform 21"/>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26" name="Freeform 22"/>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27" name="Freeform 23"/>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28"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C00000"/>
                </a:solidFill>
                <a:ea typeface="黑体" panose="02010609060101010101" pitchFamily="2" charset="-122"/>
              </a:rPr>
              <a:t>主机</a:t>
            </a:r>
            <a:r>
              <a:rPr kumimoji="1" lang="zh-CN" altLang="en-US" sz="1050" b="1">
                <a:solidFill>
                  <a:srgbClr val="C00000"/>
                </a:solidFill>
                <a:ea typeface="黑体" panose="02010609060101010101" pitchFamily="2" charset="-122"/>
              </a:rPr>
              <a:t> </a:t>
            </a:r>
            <a:r>
              <a:rPr kumimoji="1" lang="en-US" altLang="zh-CN" sz="2400" b="1">
                <a:solidFill>
                  <a:srgbClr val="C00000"/>
                </a:solidFill>
                <a:ea typeface="黑体" panose="02010609060101010101" pitchFamily="2" charset="-122"/>
              </a:rPr>
              <a:t>1</a:t>
            </a:r>
            <a:endParaRPr kumimoji="1" lang="en-US" altLang="zh-CN" sz="2400" b="1">
              <a:solidFill>
                <a:srgbClr val="C00000"/>
              </a:solidFill>
              <a:ea typeface="黑体" panose="02010609060101010101" pitchFamily="2" charset="-122"/>
            </a:endParaRPr>
          </a:p>
        </p:txBody>
      </p:sp>
      <p:sp>
        <p:nvSpPr>
          <p:cNvPr id="123929"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30"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3931"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32"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3933"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C00000"/>
                </a:solidFill>
                <a:ea typeface="黑体" panose="02010609060101010101" pitchFamily="2" charset="-122"/>
              </a:rPr>
              <a:t>主机</a:t>
            </a:r>
            <a:r>
              <a:rPr kumimoji="1" lang="zh-CN" altLang="en-US" sz="1050" b="1">
                <a:solidFill>
                  <a:srgbClr val="C00000"/>
                </a:solidFill>
                <a:ea typeface="黑体" panose="02010609060101010101" pitchFamily="2" charset="-122"/>
              </a:rPr>
              <a:t> </a:t>
            </a:r>
            <a:r>
              <a:rPr kumimoji="1" lang="en-US" altLang="zh-CN" sz="2400" b="1">
                <a:solidFill>
                  <a:srgbClr val="C00000"/>
                </a:solidFill>
                <a:ea typeface="黑体" panose="02010609060101010101" pitchFamily="2" charset="-122"/>
              </a:rPr>
              <a:t>2</a:t>
            </a:r>
            <a:endParaRPr kumimoji="1" lang="en-US" altLang="zh-CN" sz="2400" b="1">
              <a:solidFill>
                <a:srgbClr val="C00000"/>
              </a:solidFill>
              <a:ea typeface="黑体" panose="02010609060101010101" pitchFamily="2" charset="-122"/>
            </a:endParaRPr>
          </a:p>
        </p:txBody>
      </p:sp>
      <p:sp>
        <p:nvSpPr>
          <p:cNvPr id="123934" name="Text Box 30"/>
          <p:cNvSpPr txBox="1">
            <a:spLocks noChangeArrowheads="1"/>
          </p:cNvSpPr>
          <p:nvPr/>
        </p:nvSpPr>
        <p:spPr bwMode="auto">
          <a:xfrm>
            <a:off x="3892887" y="3732808"/>
            <a:ext cx="449353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r>
              <a:rPr kumimoji="1" lang="zh-CN" altLang="en-US" sz="2400" b="1">
                <a:solidFill>
                  <a:srgbClr val="333399"/>
                </a:solidFill>
                <a:ea typeface="黑体" panose="02010609060101010101" pitchFamily="2" charset="-122"/>
              </a:rPr>
              <a:t>网络层剥去首部，取出数据部分</a:t>
            </a:r>
            <a:endParaRPr kumimoji="1" lang="zh-CN" altLang="en-US" sz="2400" b="1">
              <a:solidFill>
                <a:srgbClr val="333399"/>
              </a:solidFill>
              <a:ea typeface="黑体" panose="02010609060101010101" pitchFamily="2" charset="-122"/>
            </a:endParaRPr>
          </a:p>
          <a:p>
            <a:pPr algn="ctr" eaLnBrk="0" hangingPunct="0"/>
            <a:r>
              <a:rPr kumimoji="1" lang="zh-CN" altLang="en-US" sz="2400" b="1">
                <a:solidFill>
                  <a:srgbClr val="333399"/>
                </a:solidFill>
                <a:ea typeface="黑体" panose="02010609060101010101" pitchFamily="2" charset="-122"/>
              </a:rPr>
              <a:t>上交给运输层</a:t>
            </a:r>
            <a:endParaRPr kumimoji="1" lang="zh-CN" altLang="en-US" sz="2400" b="1">
              <a:solidFill>
                <a:srgbClr val="333399"/>
              </a:solidFill>
              <a:ea typeface="黑体" panose="02010609060101010101" pitchFamily="2" charset="-122"/>
            </a:endParaRPr>
          </a:p>
        </p:txBody>
      </p:sp>
      <p:sp>
        <p:nvSpPr>
          <p:cNvPr id="123935" name="AutoShape 31"/>
          <p:cNvSpPr>
            <a:spLocks noChangeArrowheads="1"/>
          </p:cNvSpPr>
          <p:nvPr/>
        </p:nvSpPr>
        <p:spPr bwMode="auto">
          <a:xfrm rot="10800000" flipV="1">
            <a:off x="8997950" y="3551833"/>
            <a:ext cx="213254" cy="396875"/>
          </a:xfrm>
          <a:prstGeom prst="upArrow">
            <a:avLst>
              <a:gd name="adj1" fmla="val 50000"/>
              <a:gd name="adj2" fmla="val 50403"/>
            </a:avLst>
          </a:prstGeom>
          <a:solidFill>
            <a:schemeClr val="hlink"/>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123935"/>
                                        </p:tgtEl>
                                        <p:attrNameLst>
                                          <p:attrName>style.visibility</p:attrName>
                                        </p:attrNameLst>
                                      </p:cBhvr>
                                      <p:to>
                                        <p:strVal val="visible"/>
                                      </p:to>
                                    </p:set>
                                    <p:animEffect transition="in" filter="wipe(down)">
                                      <p:cBhvr>
                                        <p:cTn id="7" dur="1000"/>
                                        <p:tgtEl>
                                          <p:spTgt spid="1239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3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920065" y="4796383"/>
            <a:ext cx="8466778" cy="504825"/>
            <a:chOff x="920065" y="4724375"/>
            <a:chExt cx="8466778" cy="504825"/>
          </a:xfrm>
        </p:grpSpPr>
        <p:sp>
          <p:nvSpPr>
            <p:cNvPr id="396459" name="Text Box 171"/>
            <p:cNvSpPr txBox="1">
              <a:spLocks noChangeArrowheads="1"/>
            </p:cNvSpPr>
            <p:nvPr/>
          </p:nvSpPr>
          <p:spPr bwMode="auto">
            <a:xfrm>
              <a:off x="1141542" y="4799397"/>
              <a:ext cx="80772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15000"/>
                </a:spcBef>
                <a:spcAft>
                  <a:spcPct val="15000"/>
                </a:spcAft>
              </a:pPr>
              <a:r>
                <a:rPr kumimoji="1" lang="zh-CN" altLang="en-US" b="1" dirty="0">
                  <a:latin typeface="Arial" panose="020B0604020202020204" pitchFamily="34" charset="0"/>
                  <a:ea typeface="黑体" panose="02010609060101010101" pitchFamily="2" charset="-122"/>
                  <a:cs typeface="Arial" panose="020B0604020202020204" pitchFamily="34" charset="0"/>
                </a:rPr>
                <a:t>主机</a:t>
              </a:r>
              <a:r>
                <a:rPr kumimoji="1" lang="en-US" altLang="zh-CN" b="1" dirty="0">
                  <a:latin typeface="Arial" panose="020B0604020202020204" pitchFamily="34" charset="0"/>
                  <a:ea typeface="黑体" panose="02010609060101010101" pitchFamily="2" charset="-122"/>
                  <a:cs typeface="Arial" panose="020B0604020202020204" pitchFamily="34" charset="0"/>
                </a:rPr>
                <a:t>A → </a:t>
              </a:r>
              <a:r>
                <a:rPr kumimoji="1" lang="zh-CN" altLang="en-US" b="1" dirty="0">
                  <a:latin typeface="Arial" panose="020B0604020202020204" pitchFamily="34" charset="0"/>
                  <a:ea typeface="黑体" panose="02010609060101010101" pitchFamily="2" charset="-122"/>
                  <a:cs typeface="Arial" panose="020B0604020202020204" pitchFamily="34" charset="0"/>
                </a:rPr>
                <a:t>本地 </a:t>
              </a:r>
              <a:r>
                <a:rPr kumimoji="1" lang="en-US" altLang="zh-CN" b="1" dirty="0">
                  <a:latin typeface="Arial" panose="020B0604020202020204" pitchFamily="34" charset="0"/>
                  <a:ea typeface="黑体" panose="02010609060101010101" pitchFamily="2" charset="-122"/>
                  <a:cs typeface="Arial" panose="020B0604020202020204" pitchFamily="34" charset="0"/>
                </a:rPr>
                <a:t>ISP → </a:t>
              </a:r>
              <a:r>
                <a:rPr kumimoji="1" lang="zh-CN" altLang="en-US" b="1" dirty="0">
                  <a:latin typeface="Arial" panose="020B0604020202020204" pitchFamily="34" charset="0"/>
                  <a:ea typeface="黑体" panose="02010609060101010101" pitchFamily="2" charset="-122"/>
                  <a:cs typeface="Arial" panose="020B0604020202020204" pitchFamily="34" charset="0"/>
                </a:rPr>
                <a:t>地区 </a:t>
              </a:r>
              <a:r>
                <a:rPr kumimoji="1" lang="en-US" altLang="zh-CN" b="1" dirty="0">
                  <a:latin typeface="Arial" panose="020B0604020202020204" pitchFamily="34" charset="0"/>
                  <a:ea typeface="黑体" panose="02010609060101010101" pitchFamily="2" charset="-122"/>
                  <a:cs typeface="Arial" panose="020B0604020202020204" pitchFamily="34" charset="0"/>
                </a:rPr>
                <a:t>ISP → </a:t>
              </a:r>
              <a:r>
                <a:rPr kumimoji="1" lang="zh-CN" altLang="en-US" b="1" dirty="0">
                  <a:latin typeface="Arial" panose="020B0604020202020204" pitchFamily="34" charset="0"/>
                  <a:ea typeface="黑体" panose="02010609060101010101" pitchFamily="2" charset="-122"/>
                  <a:cs typeface="Arial" panose="020B0604020202020204" pitchFamily="34" charset="0"/>
                </a:rPr>
                <a:t>主干 </a:t>
              </a:r>
              <a:r>
                <a:rPr kumimoji="1" lang="en-US" altLang="zh-CN" b="1" dirty="0">
                  <a:latin typeface="Arial" panose="020B0604020202020204" pitchFamily="34" charset="0"/>
                  <a:ea typeface="黑体" panose="02010609060101010101" pitchFamily="2" charset="-122"/>
                  <a:cs typeface="Arial" panose="020B0604020202020204" pitchFamily="34" charset="0"/>
                </a:rPr>
                <a:t>ISP → </a:t>
              </a:r>
              <a:r>
                <a:rPr kumimoji="1" lang="zh-CN" altLang="en-US" b="1" dirty="0">
                  <a:latin typeface="Arial" panose="020B0604020202020204" pitchFamily="34" charset="0"/>
                  <a:ea typeface="黑体" panose="02010609060101010101" pitchFamily="2" charset="-122"/>
                  <a:cs typeface="Arial" panose="020B0604020202020204" pitchFamily="34" charset="0"/>
                </a:rPr>
                <a:t>地区 </a:t>
              </a:r>
              <a:r>
                <a:rPr kumimoji="1" lang="en-US" altLang="zh-CN" b="1" dirty="0">
                  <a:latin typeface="Arial" panose="020B0604020202020204" pitchFamily="34" charset="0"/>
                  <a:ea typeface="黑体" panose="02010609060101010101" pitchFamily="2" charset="-122"/>
                  <a:cs typeface="Arial" panose="020B0604020202020204" pitchFamily="34" charset="0"/>
                </a:rPr>
                <a:t>ISP → </a:t>
              </a:r>
              <a:r>
                <a:rPr kumimoji="1" lang="zh-CN" altLang="en-US" b="1" dirty="0">
                  <a:latin typeface="Arial" panose="020B0604020202020204" pitchFamily="34" charset="0"/>
                  <a:ea typeface="黑体" panose="02010609060101010101" pitchFamily="2" charset="-122"/>
                  <a:cs typeface="Arial" panose="020B0604020202020204" pitchFamily="34" charset="0"/>
                </a:rPr>
                <a:t>本地 </a:t>
              </a:r>
              <a:r>
                <a:rPr kumimoji="1" lang="en-US" altLang="zh-CN" b="1" dirty="0">
                  <a:latin typeface="Arial" panose="020B0604020202020204" pitchFamily="34" charset="0"/>
                  <a:ea typeface="黑体" panose="02010609060101010101" pitchFamily="2" charset="-122"/>
                  <a:cs typeface="Arial" panose="020B0604020202020204" pitchFamily="34" charset="0"/>
                </a:rPr>
                <a:t>ISP → </a:t>
              </a:r>
              <a:r>
                <a:rPr kumimoji="1" lang="zh-CN" altLang="en-US" b="1" dirty="0">
                  <a:latin typeface="Arial" panose="020B0604020202020204" pitchFamily="34" charset="0"/>
                  <a:ea typeface="黑体" panose="02010609060101010101" pitchFamily="2" charset="-122"/>
                  <a:cs typeface="Arial" panose="020B0604020202020204" pitchFamily="34" charset="0"/>
                </a:rPr>
                <a:t>主机</a:t>
              </a:r>
              <a:r>
                <a:rPr kumimoji="1" lang="en-US" altLang="zh-CN" b="1" dirty="0">
                  <a:latin typeface="Arial" panose="020B0604020202020204" pitchFamily="34" charset="0"/>
                  <a:ea typeface="黑体" panose="02010609060101010101" pitchFamily="2" charset="-122"/>
                  <a:cs typeface="Arial" panose="020B0604020202020204" pitchFamily="34" charset="0"/>
                </a:rPr>
                <a:t>B</a:t>
              </a:r>
              <a:endParaRPr kumimoji="1" lang="en-US" altLang="zh-CN" b="1" dirty="0">
                <a:latin typeface="Arial" panose="020B0604020202020204" pitchFamily="34" charset="0"/>
                <a:ea typeface="黑体" panose="02010609060101010101" pitchFamily="2" charset="-122"/>
                <a:cs typeface="Arial" panose="020B0604020202020204" pitchFamily="34" charset="0"/>
              </a:endParaRPr>
            </a:p>
          </p:txBody>
        </p:sp>
        <p:sp>
          <p:nvSpPr>
            <p:cNvPr id="396460" name="Rectangle 172"/>
            <p:cNvSpPr>
              <a:spLocks noChangeArrowheads="1"/>
            </p:cNvSpPr>
            <p:nvPr/>
          </p:nvSpPr>
          <p:spPr bwMode="auto">
            <a:xfrm>
              <a:off x="920065" y="4724375"/>
              <a:ext cx="8466778" cy="504825"/>
            </a:xfrm>
            <a:prstGeom prst="rect">
              <a:avLst/>
            </a:prstGeom>
            <a:noFill/>
            <a:ln w="38100" cmpd="dbl">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Arial" panose="020B0604020202020204" pitchFamily="34" charset="0"/>
                <a:ea typeface="黑体" panose="02010609060101010101" pitchFamily="2" charset="-122"/>
                <a:cs typeface="Arial" panose="020B0604020202020204" pitchFamily="34" charset="0"/>
              </a:endParaRPr>
            </a:p>
          </p:txBody>
        </p:sp>
      </p:grpSp>
      <p:grpSp>
        <p:nvGrpSpPr>
          <p:cNvPr id="4" name="组合 3"/>
          <p:cNvGrpSpPr/>
          <p:nvPr/>
        </p:nvGrpSpPr>
        <p:grpSpPr>
          <a:xfrm>
            <a:off x="439997" y="527684"/>
            <a:ext cx="9254121" cy="4032448"/>
            <a:chOff x="128464" y="1412776"/>
            <a:chExt cx="9763258" cy="3876676"/>
          </a:xfrm>
        </p:grpSpPr>
        <p:sp>
          <p:nvSpPr>
            <p:cNvPr id="396429" name="Line 141"/>
            <p:cNvSpPr>
              <a:spLocks noChangeShapeType="1"/>
            </p:cNvSpPr>
            <p:nvPr/>
          </p:nvSpPr>
          <p:spPr bwMode="auto">
            <a:xfrm>
              <a:off x="6916483" y="3257451"/>
              <a:ext cx="1480740" cy="0"/>
            </a:xfrm>
            <a:prstGeom prst="line">
              <a:avLst/>
            </a:prstGeom>
            <a:noFill/>
            <a:ln w="76200" cmpd="tri">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anose="020B0604020202020204" pitchFamily="34" charset="0"/>
                <a:ea typeface="黑体" panose="02010609060101010101" pitchFamily="2" charset="-122"/>
                <a:cs typeface="Arial" panose="020B0604020202020204" pitchFamily="34" charset="0"/>
              </a:endParaRPr>
            </a:p>
          </p:txBody>
        </p:sp>
        <p:sp>
          <p:nvSpPr>
            <p:cNvPr id="396430" name="Line 142"/>
            <p:cNvSpPr>
              <a:spLocks noChangeShapeType="1"/>
            </p:cNvSpPr>
            <p:nvPr/>
          </p:nvSpPr>
          <p:spPr bwMode="auto">
            <a:xfrm>
              <a:off x="8476333" y="4221064"/>
              <a:ext cx="311283" cy="7207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anose="020B0604020202020204" pitchFamily="34" charset="0"/>
                <a:ea typeface="黑体" panose="02010609060101010101" pitchFamily="2" charset="-122"/>
                <a:cs typeface="Arial" panose="020B0604020202020204" pitchFamily="34" charset="0"/>
              </a:endParaRPr>
            </a:p>
          </p:txBody>
        </p:sp>
        <p:sp>
          <p:nvSpPr>
            <p:cNvPr id="396431" name="Line 143"/>
            <p:cNvSpPr>
              <a:spLocks noChangeShapeType="1"/>
            </p:cNvSpPr>
            <p:nvPr/>
          </p:nvSpPr>
          <p:spPr bwMode="auto">
            <a:xfrm flipH="1">
              <a:off x="7772939" y="4149626"/>
              <a:ext cx="469503" cy="77946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anose="020B0604020202020204" pitchFamily="34" charset="0"/>
                <a:ea typeface="黑体" panose="02010609060101010101" pitchFamily="2" charset="-122"/>
                <a:cs typeface="Arial" panose="020B0604020202020204" pitchFamily="34" charset="0"/>
              </a:endParaRPr>
            </a:p>
          </p:txBody>
        </p:sp>
        <p:sp>
          <p:nvSpPr>
            <p:cNvPr id="396432" name="Text Box 144"/>
            <p:cNvSpPr txBox="1">
              <a:spLocks noChangeArrowheads="1"/>
            </p:cNvSpPr>
            <p:nvPr/>
          </p:nvSpPr>
          <p:spPr bwMode="auto">
            <a:xfrm>
              <a:off x="8008550" y="4509989"/>
              <a:ext cx="627772" cy="562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latin typeface="Arial" panose="020B0604020202020204" pitchFamily="34" charset="0"/>
                  <a:ea typeface="黑体" panose="02010609060101010101" pitchFamily="2" charset="-122"/>
                  <a:cs typeface="Arial" panose="020B0604020202020204" pitchFamily="34" charset="0"/>
                  <a:sym typeface="Symbol" panose="05050102010706020507" pitchFamily="18" charset="2"/>
                </a:rPr>
                <a:t></a:t>
              </a:r>
              <a:endParaRPr kumimoji="1" lang="en-US" altLang="zh-CN" sz="3200" b="1">
                <a:latin typeface="Arial" panose="020B0604020202020204" pitchFamily="34" charset="0"/>
                <a:ea typeface="黑体" panose="02010609060101010101" pitchFamily="2" charset="-122"/>
                <a:cs typeface="Arial" panose="020B0604020202020204" pitchFamily="34" charset="0"/>
                <a:sym typeface="Symbol" panose="05050102010706020507" pitchFamily="18" charset="2"/>
              </a:endParaRPr>
            </a:p>
          </p:txBody>
        </p:sp>
        <p:sp>
          <p:nvSpPr>
            <p:cNvPr id="396433" name="Line 145"/>
            <p:cNvSpPr>
              <a:spLocks noChangeShapeType="1"/>
            </p:cNvSpPr>
            <p:nvPr/>
          </p:nvSpPr>
          <p:spPr bwMode="auto">
            <a:xfrm flipH="1">
              <a:off x="8242441" y="3286026"/>
              <a:ext cx="545175" cy="8636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anose="020B0604020202020204" pitchFamily="34" charset="0"/>
                <a:ea typeface="黑体" panose="02010609060101010101" pitchFamily="2" charset="-122"/>
                <a:cs typeface="Arial" panose="020B0604020202020204" pitchFamily="34" charset="0"/>
              </a:endParaRPr>
            </a:p>
          </p:txBody>
        </p:sp>
        <p:sp>
          <p:nvSpPr>
            <p:cNvPr id="396434" name="Line 146"/>
            <p:cNvSpPr>
              <a:spLocks noChangeShapeType="1"/>
            </p:cNvSpPr>
            <p:nvPr/>
          </p:nvSpPr>
          <p:spPr bwMode="auto">
            <a:xfrm flipH="1">
              <a:off x="5667915" y="3286026"/>
              <a:ext cx="545173" cy="8636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anose="020B0604020202020204" pitchFamily="34" charset="0"/>
                <a:ea typeface="黑体" panose="02010609060101010101" pitchFamily="2" charset="-122"/>
                <a:cs typeface="Arial" panose="020B0604020202020204" pitchFamily="34" charset="0"/>
              </a:endParaRPr>
            </a:p>
          </p:txBody>
        </p:sp>
        <p:sp>
          <p:nvSpPr>
            <p:cNvPr id="396435" name="Line 147"/>
            <p:cNvSpPr>
              <a:spLocks noChangeShapeType="1"/>
            </p:cNvSpPr>
            <p:nvPr/>
          </p:nvSpPr>
          <p:spPr bwMode="auto">
            <a:xfrm>
              <a:off x="6446979" y="3213001"/>
              <a:ext cx="546894" cy="100806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anose="020B0604020202020204" pitchFamily="34" charset="0"/>
                <a:ea typeface="黑体" panose="02010609060101010101" pitchFamily="2" charset="-122"/>
                <a:cs typeface="Arial" panose="020B0604020202020204" pitchFamily="34" charset="0"/>
              </a:endParaRPr>
            </a:p>
          </p:txBody>
        </p:sp>
        <p:sp>
          <p:nvSpPr>
            <p:cNvPr id="396436" name="Line 148"/>
            <p:cNvSpPr>
              <a:spLocks noChangeShapeType="1"/>
            </p:cNvSpPr>
            <p:nvPr/>
          </p:nvSpPr>
          <p:spPr bwMode="auto">
            <a:xfrm>
              <a:off x="3640279" y="3213002"/>
              <a:ext cx="545175" cy="93662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anose="020B0604020202020204" pitchFamily="34" charset="0"/>
                <a:ea typeface="黑体" panose="02010609060101010101" pitchFamily="2" charset="-122"/>
                <a:cs typeface="Arial" panose="020B0604020202020204" pitchFamily="34" charset="0"/>
              </a:endParaRPr>
            </a:p>
          </p:txBody>
        </p:sp>
        <p:sp>
          <p:nvSpPr>
            <p:cNvPr id="396437" name="Line 149"/>
            <p:cNvSpPr>
              <a:spLocks noChangeShapeType="1"/>
            </p:cNvSpPr>
            <p:nvPr/>
          </p:nvSpPr>
          <p:spPr bwMode="auto">
            <a:xfrm flipH="1">
              <a:off x="2859494" y="3357464"/>
              <a:ext cx="390393" cy="79216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anose="020B0604020202020204" pitchFamily="34" charset="0"/>
                <a:ea typeface="黑体" panose="02010609060101010101" pitchFamily="2" charset="-122"/>
                <a:cs typeface="Arial" panose="020B0604020202020204" pitchFamily="34" charset="0"/>
              </a:endParaRPr>
            </a:p>
          </p:txBody>
        </p:sp>
        <p:sp>
          <p:nvSpPr>
            <p:cNvPr id="396438" name="Line 150"/>
            <p:cNvSpPr>
              <a:spLocks noChangeShapeType="1"/>
            </p:cNvSpPr>
            <p:nvPr/>
          </p:nvSpPr>
          <p:spPr bwMode="auto">
            <a:xfrm>
              <a:off x="1065751" y="3357463"/>
              <a:ext cx="233892" cy="8636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anose="020B0604020202020204" pitchFamily="34" charset="0"/>
                <a:ea typeface="黑体" panose="02010609060101010101" pitchFamily="2" charset="-122"/>
                <a:cs typeface="Arial" panose="020B0604020202020204" pitchFamily="34" charset="0"/>
              </a:endParaRPr>
            </a:p>
          </p:txBody>
        </p:sp>
        <p:sp>
          <p:nvSpPr>
            <p:cNvPr id="396439" name="Line 151"/>
            <p:cNvSpPr>
              <a:spLocks noChangeShapeType="1"/>
            </p:cNvSpPr>
            <p:nvPr/>
          </p:nvSpPr>
          <p:spPr bwMode="auto">
            <a:xfrm>
              <a:off x="9021508" y="3430488"/>
              <a:ext cx="467783" cy="93503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anose="020B0604020202020204" pitchFamily="34" charset="0"/>
                <a:ea typeface="黑体" panose="02010609060101010101" pitchFamily="2" charset="-122"/>
                <a:cs typeface="Arial" panose="020B0604020202020204" pitchFamily="34" charset="0"/>
              </a:endParaRPr>
            </a:p>
          </p:txBody>
        </p:sp>
        <p:sp>
          <p:nvSpPr>
            <p:cNvPr id="396440" name="Line 152"/>
            <p:cNvSpPr>
              <a:spLocks noChangeShapeType="1"/>
            </p:cNvSpPr>
            <p:nvPr/>
          </p:nvSpPr>
          <p:spPr bwMode="auto">
            <a:xfrm flipH="1">
              <a:off x="909250" y="2349401"/>
              <a:ext cx="624285" cy="79216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anose="020B0604020202020204" pitchFamily="34" charset="0"/>
                <a:ea typeface="黑体" panose="02010609060101010101" pitchFamily="2" charset="-122"/>
                <a:cs typeface="Arial" panose="020B0604020202020204" pitchFamily="34" charset="0"/>
              </a:endParaRPr>
            </a:p>
          </p:txBody>
        </p:sp>
        <p:sp>
          <p:nvSpPr>
            <p:cNvPr id="396441" name="Line 153"/>
            <p:cNvSpPr>
              <a:spLocks noChangeShapeType="1"/>
            </p:cNvSpPr>
            <p:nvPr/>
          </p:nvSpPr>
          <p:spPr bwMode="auto">
            <a:xfrm>
              <a:off x="5200130" y="1557238"/>
              <a:ext cx="1559851" cy="64770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anose="020B0604020202020204" pitchFamily="34" charset="0"/>
                <a:ea typeface="黑体" panose="02010609060101010101" pitchFamily="2" charset="-122"/>
                <a:cs typeface="Arial" panose="020B0604020202020204" pitchFamily="34" charset="0"/>
              </a:endParaRPr>
            </a:p>
          </p:txBody>
        </p:sp>
        <p:sp>
          <p:nvSpPr>
            <p:cNvPr id="396442" name="Line 154"/>
            <p:cNvSpPr>
              <a:spLocks noChangeShapeType="1"/>
            </p:cNvSpPr>
            <p:nvPr/>
          </p:nvSpPr>
          <p:spPr bwMode="auto">
            <a:xfrm>
              <a:off x="7150375" y="4221064"/>
              <a:ext cx="311282" cy="7207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anose="020B0604020202020204" pitchFamily="34" charset="0"/>
                <a:ea typeface="黑体" panose="02010609060101010101" pitchFamily="2" charset="-122"/>
                <a:cs typeface="Arial" panose="020B0604020202020204" pitchFamily="34" charset="0"/>
              </a:endParaRPr>
            </a:p>
          </p:txBody>
        </p:sp>
        <p:sp>
          <p:nvSpPr>
            <p:cNvPr id="396443" name="Line 155"/>
            <p:cNvSpPr>
              <a:spLocks noChangeShapeType="1"/>
            </p:cNvSpPr>
            <p:nvPr/>
          </p:nvSpPr>
          <p:spPr bwMode="auto">
            <a:xfrm>
              <a:off x="2936885" y="4294089"/>
              <a:ext cx="311282" cy="7207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anose="020B0604020202020204" pitchFamily="34" charset="0"/>
                <a:ea typeface="黑体" panose="02010609060101010101" pitchFamily="2" charset="-122"/>
                <a:cs typeface="Arial" panose="020B0604020202020204" pitchFamily="34" charset="0"/>
              </a:endParaRPr>
            </a:p>
          </p:txBody>
        </p:sp>
        <p:sp>
          <p:nvSpPr>
            <p:cNvPr id="396444" name="Line 156"/>
            <p:cNvSpPr>
              <a:spLocks noChangeShapeType="1"/>
            </p:cNvSpPr>
            <p:nvPr/>
          </p:nvSpPr>
          <p:spPr bwMode="auto">
            <a:xfrm flipH="1">
              <a:off x="6446979" y="4149626"/>
              <a:ext cx="469504" cy="77946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anose="020B0604020202020204" pitchFamily="34" charset="0"/>
                <a:ea typeface="黑体" panose="02010609060101010101" pitchFamily="2" charset="-122"/>
                <a:cs typeface="Arial" panose="020B0604020202020204" pitchFamily="34" charset="0"/>
              </a:endParaRPr>
            </a:p>
          </p:txBody>
        </p:sp>
        <p:sp>
          <p:nvSpPr>
            <p:cNvPr id="396445" name="Line 157"/>
            <p:cNvSpPr>
              <a:spLocks noChangeShapeType="1"/>
            </p:cNvSpPr>
            <p:nvPr/>
          </p:nvSpPr>
          <p:spPr bwMode="auto">
            <a:xfrm>
              <a:off x="9489291" y="4365526"/>
              <a:ext cx="156501" cy="6477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anose="020B0604020202020204" pitchFamily="34" charset="0"/>
                <a:ea typeface="黑体" panose="02010609060101010101" pitchFamily="2" charset="-122"/>
                <a:cs typeface="Arial" panose="020B0604020202020204" pitchFamily="34" charset="0"/>
              </a:endParaRPr>
            </a:p>
          </p:txBody>
        </p:sp>
        <p:sp>
          <p:nvSpPr>
            <p:cNvPr id="396446" name="Line 158"/>
            <p:cNvSpPr>
              <a:spLocks noChangeShapeType="1"/>
            </p:cNvSpPr>
            <p:nvPr/>
          </p:nvSpPr>
          <p:spPr bwMode="auto">
            <a:xfrm flipH="1">
              <a:off x="2235210" y="4221063"/>
              <a:ext cx="624284" cy="8651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anose="020B0604020202020204" pitchFamily="34" charset="0"/>
                <a:ea typeface="黑体" panose="02010609060101010101" pitchFamily="2" charset="-122"/>
                <a:cs typeface="Arial" panose="020B0604020202020204" pitchFamily="34" charset="0"/>
              </a:endParaRPr>
            </a:p>
          </p:txBody>
        </p:sp>
        <p:sp>
          <p:nvSpPr>
            <p:cNvPr id="396447" name="Line 159"/>
            <p:cNvSpPr>
              <a:spLocks noChangeShapeType="1"/>
            </p:cNvSpPr>
            <p:nvPr/>
          </p:nvSpPr>
          <p:spPr bwMode="auto">
            <a:xfrm flipH="1">
              <a:off x="597969" y="3357464"/>
              <a:ext cx="154781" cy="152876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anose="020B0604020202020204" pitchFamily="34" charset="0"/>
                <a:ea typeface="黑体" panose="02010609060101010101" pitchFamily="2" charset="-122"/>
                <a:cs typeface="Arial" panose="020B0604020202020204" pitchFamily="34" charset="0"/>
              </a:endParaRPr>
            </a:p>
          </p:txBody>
        </p:sp>
        <p:sp>
          <p:nvSpPr>
            <p:cNvPr id="396448" name="Line 160"/>
            <p:cNvSpPr>
              <a:spLocks noChangeShapeType="1"/>
            </p:cNvSpPr>
            <p:nvPr/>
          </p:nvSpPr>
          <p:spPr bwMode="auto">
            <a:xfrm flipH="1" flipV="1">
              <a:off x="5824415" y="4294088"/>
              <a:ext cx="388673" cy="6477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anose="020B0604020202020204" pitchFamily="34" charset="0"/>
                <a:ea typeface="黑体" panose="02010609060101010101" pitchFamily="2" charset="-122"/>
                <a:cs typeface="Arial" panose="020B0604020202020204" pitchFamily="34" charset="0"/>
              </a:endParaRPr>
            </a:p>
          </p:txBody>
        </p:sp>
        <p:sp>
          <p:nvSpPr>
            <p:cNvPr id="396449" name="Line 161"/>
            <p:cNvSpPr>
              <a:spLocks noChangeShapeType="1"/>
            </p:cNvSpPr>
            <p:nvPr/>
          </p:nvSpPr>
          <p:spPr bwMode="auto">
            <a:xfrm flipV="1">
              <a:off x="4262844" y="4294089"/>
              <a:ext cx="1086908" cy="79216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anose="020B0604020202020204" pitchFamily="34" charset="0"/>
                <a:ea typeface="黑体" panose="02010609060101010101" pitchFamily="2" charset="-122"/>
                <a:cs typeface="Arial" panose="020B0604020202020204" pitchFamily="34" charset="0"/>
              </a:endParaRPr>
            </a:p>
          </p:txBody>
        </p:sp>
        <p:sp>
          <p:nvSpPr>
            <p:cNvPr id="396450" name="Line 162"/>
            <p:cNvSpPr>
              <a:spLocks noChangeShapeType="1"/>
            </p:cNvSpPr>
            <p:nvPr/>
          </p:nvSpPr>
          <p:spPr bwMode="auto">
            <a:xfrm>
              <a:off x="2548213" y="2349402"/>
              <a:ext cx="856456" cy="72072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anose="020B0604020202020204" pitchFamily="34" charset="0"/>
                <a:ea typeface="黑体" panose="02010609060101010101" pitchFamily="2" charset="-122"/>
                <a:cs typeface="Arial" panose="020B0604020202020204" pitchFamily="34" charset="0"/>
              </a:endParaRPr>
            </a:p>
          </p:txBody>
        </p:sp>
        <p:sp>
          <p:nvSpPr>
            <p:cNvPr id="396451" name="Line 163"/>
            <p:cNvSpPr>
              <a:spLocks noChangeShapeType="1"/>
            </p:cNvSpPr>
            <p:nvPr/>
          </p:nvSpPr>
          <p:spPr bwMode="auto">
            <a:xfrm flipH="1">
              <a:off x="5277521" y="4294089"/>
              <a:ext cx="233892" cy="79216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anose="020B0604020202020204" pitchFamily="34" charset="0"/>
                <a:ea typeface="黑体" panose="02010609060101010101" pitchFamily="2" charset="-122"/>
                <a:cs typeface="Arial" panose="020B0604020202020204" pitchFamily="34" charset="0"/>
              </a:endParaRPr>
            </a:p>
          </p:txBody>
        </p:sp>
        <p:sp>
          <p:nvSpPr>
            <p:cNvPr id="396452" name="Oval 164"/>
            <p:cNvSpPr>
              <a:spLocks noChangeArrowheads="1"/>
            </p:cNvSpPr>
            <p:nvPr/>
          </p:nvSpPr>
          <p:spPr bwMode="auto">
            <a:xfrm>
              <a:off x="128464" y="4654452"/>
              <a:ext cx="1012958" cy="504825"/>
            </a:xfrm>
            <a:prstGeom prst="ellipse">
              <a:avLst/>
            </a:prstGeom>
            <a:solidFill>
              <a:schemeClr val="bg1"/>
            </a:solidFill>
            <a:ln w="9525">
              <a:solidFill>
                <a:schemeClr val="tx1"/>
              </a:solidFill>
              <a:round/>
            </a:ln>
            <a:effectLst>
              <a:outerShdw dist="35921" dir="2700000" algn="ctr" rotWithShape="0">
                <a:schemeClr val="bg2"/>
              </a:outerShdw>
            </a:effectLst>
          </p:spPr>
          <p:txBody>
            <a:bodyPr wrap="none" anchor="ctr"/>
            <a:lstStyle/>
            <a:p>
              <a:pPr algn="ctr"/>
              <a:r>
                <a:rPr kumimoji="1" lang="zh-CN" altLang="en-US" b="1" dirty="0">
                  <a:latin typeface="Arial" panose="020B0604020202020204" pitchFamily="34" charset="0"/>
                  <a:ea typeface="黑体" panose="02010609060101010101" pitchFamily="2" charset="-122"/>
                  <a:cs typeface="Arial" panose="020B0604020202020204" pitchFamily="34" charset="0"/>
                </a:rPr>
                <a:t>大公司</a:t>
              </a:r>
              <a:endParaRPr kumimoji="1" lang="zh-CN" altLang="en-US" b="1" dirty="0">
                <a:latin typeface="Arial" panose="020B0604020202020204" pitchFamily="34" charset="0"/>
                <a:ea typeface="黑体" panose="02010609060101010101" pitchFamily="2" charset="-122"/>
                <a:cs typeface="Arial" panose="020B0604020202020204" pitchFamily="34" charset="0"/>
              </a:endParaRPr>
            </a:p>
          </p:txBody>
        </p:sp>
        <p:sp>
          <p:nvSpPr>
            <p:cNvPr id="396453" name="Oval 165"/>
            <p:cNvSpPr>
              <a:spLocks noChangeArrowheads="1"/>
            </p:cNvSpPr>
            <p:nvPr/>
          </p:nvSpPr>
          <p:spPr bwMode="auto">
            <a:xfrm>
              <a:off x="3860412" y="4797326"/>
              <a:ext cx="1026716" cy="457200"/>
            </a:xfrm>
            <a:prstGeom prst="ellipse">
              <a:avLst/>
            </a:prstGeom>
            <a:solidFill>
              <a:schemeClr val="bg1"/>
            </a:solidFill>
            <a:ln w="9525">
              <a:solidFill>
                <a:schemeClr val="tx1"/>
              </a:solidFill>
              <a:round/>
            </a:ln>
            <a:effectLst>
              <a:outerShdw dist="35921" dir="2700000" algn="ctr" rotWithShape="0">
                <a:schemeClr val="bg2"/>
              </a:outerShdw>
            </a:effectLst>
          </p:spPr>
          <p:txBody>
            <a:bodyPr wrap="none" anchor="ctr"/>
            <a:lstStyle/>
            <a:p>
              <a:pPr algn="ctr"/>
              <a:r>
                <a:rPr kumimoji="1" lang="zh-CN" altLang="en-US" b="1">
                  <a:latin typeface="Arial" panose="020B0604020202020204" pitchFamily="34" charset="0"/>
                  <a:ea typeface="黑体" panose="02010609060101010101" pitchFamily="2" charset="-122"/>
                  <a:cs typeface="Arial" panose="020B0604020202020204" pitchFamily="34" charset="0"/>
                </a:rPr>
                <a:t>公司</a:t>
              </a:r>
              <a:endParaRPr kumimoji="1" lang="zh-CN" altLang="en-US" b="1">
                <a:latin typeface="Arial" panose="020B0604020202020204" pitchFamily="34" charset="0"/>
                <a:ea typeface="黑体" panose="02010609060101010101" pitchFamily="2" charset="-122"/>
                <a:cs typeface="Arial" panose="020B0604020202020204" pitchFamily="34" charset="0"/>
              </a:endParaRPr>
            </a:p>
          </p:txBody>
        </p:sp>
        <p:sp>
          <p:nvSpPr>
            <p:cNvPr id="396454" name="Oval 166"/>
            <p:cNvSpPr>
              <a:spLocks noChangeArrowheads="1"/>
            </p:cNvSpPr>
            <p:nvPr/>
          </p:nvSpPr>
          <p:spPr bwMode="auto">
            <a:xfrm>
              <a:off x="5033310" y="4055964"/>
              <a:ext cx="1024996" cy="385763"/>
            </a:xfrm>
            <a:prstGeom prst="ellipse">
              <a:avLst/>
            </a:prstGeom>
            <a:solidFill>
              <a:schemeClr val="bg1">
                <a:lumMod val="75000"/>
              </a:schemeClr>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14:hiddenLine>
              </a:ext>
            </a:extLst>
          </p:spPr>
          <p:txBody>
            <a:bodyPr wrap="none" anchor="ctr"/>
            <a:lstStyle/>
            <a:p>
              <a:pPr algn="ctr"/>
              <a:r>
                <a:rPr kumimoji="1" lang="zh-CN" altLang="en-US" b="1">
                  <a:latin typeface="Arial" panose="020B0604020202020204" pitchFamily="34" charset="0"/>
                  <a:ea typeface="黑体" panose="02010609060101010101" pitchFamily="2" charset="-122"/>
                  <a:cs typeface="Arial" panose="020B0604020202020204" pitchFamily="34" charset="0"/>
                </a:rPr>
                <a:t>本地</a:t>
              </a:r>
              <a:r>
                <a:rPr kumimoji="1" lang="zh-CN" altLang="en-US" sz="900" b="1">
                  <a:latin typeface="Arial" panose="020B0604020202020204" pitchFamily="34" charset="0"/>
                  <a:ea typeface="黑体" panose="02010609060101010101" pitchFamily="2" charset="-122"/>
                  <a:cs typeface="Arial" panose="020B0604020202020204" pitchFamily="34" charset="0"/>
                </a:rPr>
                <a:t> </a:t>
              </a:r>
              <a:r>
                <a:rPr kumimoji="1" lang="en-US" altLang="zh-CN" b="1">
                  <a:latin typeface="Arial" panose="020B0604020202020204" pitchFamily="34" charset="0"/>
                  <a:ea typeface="黑体" panose="02010609060101010101" pitchFamily="2" charset="-122"/>
                  <a:cs typeface="Arial" panose="020B0604020202020204" pitchFamily="34" charset="0"/>
                </a:rPr>
                <a:t>ISP</a:t>
              </a:r>
              <a:endParaRPr kumimoji="1" lang="en-US" altLang="zh-CN" b="1">
                <a:latin typeface="Arial" panose="020B0604020202020204" pitchFamily="34" charset="0"/>
                <a:ea typeface="黑体" panose="02010609060101010101" pitchFamily="2" charset="-122"/>
                <a:cs typeface="Arial" panose="020B0604020202020204" pitchFamily="34" charset="0"/>
              </a:endParaRPr>
            </a:p>
          </p:txBody>
        </p:sp>
        <p:pic>
          <p:nvPicPr>
            <p:cNvPr id="396455" name="Picture 167"/>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146817" y="4870351"/>
              <a:ext cx="443706"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6456" name="Text Box 168"/>
            <p:cNvSpPr txBox="1">
              <a:spLocks noChangeArrowheads="1"/>
            </p:cNvSpPr>
            <p:nvPr/>
          </p:nvSpPr>
          <p:spPr bwMode="auto">
            <a:xfrm>
              <a:off x="4887128" y="4797326"/>
              <a:ext cx="370710" cy="355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latin typeface="Arial" panose="020B0604020202020204" pitchFamily="34" charset="0"/>
                  <a:ea typeface="黑体" panose="02010609060101010101" pitchFamily="2" charset="-122"/>
                  <a:cs typeface="Arial" panose="020B0604020202020204" pitchFamily="34" charset="0"/>
                </a:rPr>
                <a:t>A</a:t>
              </a:r>
              <a:endParaRPr kumimoji="1" lang="en-US" altLang="zh-CN" b="1">
                <a:latin typeface="Arial" panose="020B0604020202020204" pitchFamily="34" charset="0"/>
                <a:ea typeface="黑体" panose="02010609060101010101" pitchFamily="2" charset="-122"/>
                <a:cs typeface="Arial" panose="020B0604020202020204" pitchFamily="34" charset="0"/>
              </a:endParaRPr>
            </a:p>
          </p:txBody>
        </p:sp>
        <p:pic>
          <p:nvPicPr>
            <p:cNvPr id="396457" name="Picture 16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9435978" y="4870351"/>
              <a:ext cx="443706"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6458" name="Text Box 170"/>
            <p:cNvSpPr txBox="1">
              <a:spLocks noChangeArrowheads="1"/>
            </p:cNvSpPr>
            <p:nvPr/>
          </p:nvSpPr>
          <p:spPr bwMode="auto">
            <a:xfrm>
              <a:off x="9178008" y="4797326"/>
              <a:ext cx="370710" cy="355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latin typeface="Arial" panose="020B0604020202020204" pitchFamily="34" charset="0"/>
                  <a:ea typeface="黑体" panose="02010609060101010101" pitchFamily="2" charset="-122"/>
                  <a:cs typeface="Arial" panose="020B0604020202020204" pitchFamily="34" charset="0"/>
                </a:rPr>
                <a:t>B</a:t>
              </a:r>
              <a:endParaRPr kumimoji="1" lang="en-US" altLang="zh-CN" b="1">
                <a:latin typeface="Arial" panose="020B0604020202020204" pitchFamily="34" charset="0"/>
                <a:ea typeface="黑体" panose="02010609060101010101" pitchFamily="2" charset="-122"/>
                <a:cs typeface="Arial" panose="020B0604020202020204" pitchFamily="34" charset="0"/>
              </a:endParaRPr>
            </a:p>
          </p:txBody>
        </p:sp>
        <p:sp>
          <p:nvSpPr>
            <p:cNvPr id="396461" name="Line 173"/>
            <p:cNvSpPr>
              <a:spLocks noChangeShapeType="1"/>
            </p:cNvSpPr>
            <p:nvPr/>
          </p:nvSpPr>
          <p:spPr bwMode="auto">
            <a:xfrm flipV="1">
              <a:off x="2625602" y="1630263"/>
              <a:ext cx="1405070" cy="43180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anose="020B0604020202020204" pitchFamily="34" charset="0"/>
                <a:ea typeface="黑体" panose="02010609060101010101" pitchFamily="2" charset="-122"/>
                <a:cs typeface="Arial" panose="020B0604020202020204" pitchFamily="34" charset="0"/>
              </a:endParaRPr>
            </a:p>
          </p:txBody>
        </p:sp>
        <p:sp>
          <p:nvSpPr>
            <p:cNvPr id="396462" name="Line 174"/>
            <p:cNvSpPr>
              <a:spLocks noChangeShapeType="1"/>
            </p:cNvSpPr>
            <p:nvPr/>
          </p:nvSpPr>
          <p:spPr bwMode="auto">
            <a:xfrm>
              <a:off x="2936885" y="2277963"/>
              <a:ext cx="3823096"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anose="020B0604020202020204" pitchFamily="34" charset="0"/>
                <a:ea typeface="黑体" panose="02010609060101010101" pitchFamily="2" charset="-122"/>
                <a:cs typeface="Arial" panose="020B0604020202020204" pitchFamily="34" charset="0"/>
              </a:endParaRPr>
            </a:p>
          </p:txBody>
        </p:sp>
        <p:sp>
          <p:nvSpPr>
            <p:cNvPr id="396463" name="Oval 175"/>
            <p:cNvSpPr>
              <a:spLocks noChangeArrowheads="1"/>
            </p:cNvSpPr>
            <p:nvPr/>
          </p:nvSpPr>
          <p:spPr bwMode="auto">
            <a:xfrm>
              <a:off x="8866726" y="4060726"/>
              <a:ext cx="1024996" cy="381000"/>
            </a:xfrm>
            <a:prstGeom prst="ellipse">
              <a:avLst/>
            </a:prstGeom>
            <a:solidFill>
              <a:schemeClr val="bg1">
                <a:lumMod val="75000"/>
              </a:schemeClr>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14:hiddenLine>
              </a:ext>
            </a:extLst>
          </p:spPr>
          <p:txBody>
            <a:bodyPr wrap="none" anchor="ctr"/>
            <a:lstStyle/>
            <a:p>
              <a:pPr algn="ctr"/>
              <a:r>
                <a:rPr kumimoji="1" lang="zh-CN" altLang="en-US" b="1">
                  <a:latin typeface="Arial" panose="020B0604020202020204" pitchFamily="34" charset="0"/>
                  <a:ea typeface="黑体" panose="02010609060101010101" pitchFamily="2" charset="-122"/>
                  <a:cs typeface="Arial" panose="020B0604020202020204" pitchFamily="34" charset="0"/>
                </a:rPr>
                <a:t>本地</a:t>
              </a:r>
              <a:r>
                <a:rPr kumimoji="1" lang="zh-CN" altLang="en-US" sz="1000" b="1">
                  <a:latin typeface="Arial" panose="020B0604020202020204" pitchFamily="34" charset="0"/>
                  <a:ea typeface="黑体" panose="02010609060101010101" pitchFamily="2" charset="-122"/>
                  <a:cs typeface="Arial" panose="020B0604020202020204" pitchFamily="34" charset="0"/>
                </a:rPr>
                <a:t> </a:t>
              </a:r>
              <a:r>
                <a:rPr kumimoji="1" lang="en-US" altLang="zh-CN" b="1">
                  <a:latin typeface="Arial" panose="020B0604020202020204" pitchFamily="34" charset="0"/>
                  <a:ea typeface="黑体" panose="02010609060101010101" pitchFamily="2" charset="-122"/>
                  <a:cs typeface="Arial" panose="020B0604020202020204" pitchFamily="34" charset="0"/>
                </a:rPr>
                <a:t>ISP</a:t>
              </a:r>
              <a:endParaRPr kumimoji="1" lang="en-US" altLang="zh-CN" b="1">
                <a:latin typeface="Arial" panose="020B0604020202020204" pitchFamily="34" charset="0"/>
                <a:ea typeface="黑体" panose="02010609060101010101" pitchFamily="2" charset="-122"/>
                <a:cs typeface="Arial" panose="020B0604020202020204" pitchFamily="34" charset="0"/>
              </a:endParaRPr>
            </a:p>
          </p:txBody>
        </p:sp>
        <p:sp>
          <p:nvSpPr>
            <p:cNvPr id="396464" name="Line 176"/>
            <p:cNvSpPr>
              <a:spLocks noChangeShapeType="1"/>
            </p:cNvSpPr>
            <p:nvPr/>
          </p:nvSpPr>
          <p:spPr bwMode="auto">
            <a:xfrm flipH="1">
              <a:off x="6292198" y="2422427"/>
              <a:ext cx="779066" cy="719137"/>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anose="020B0604020202020204" pitchFamily="34" charset="0"/>
                <a:ea typeface="黑体" panose="02010609060101010101" pitchFamily="2" charset="-122"/>
                <a:cs typeface="Arial" panose="020B0604020202020204" pitchFamily="34" charset="0"/>
              </a:endParaRPr>
            </a:p>
          </p:txBody>
        </p:sp>
        <p:sp>
          <p:nvSpPr>
            <p:cNvPr id="396465" name="Line 177"/>
            <p:cNvSpPr>
              <a:spLocks noChangeShapeType="1"/>
            </p:cNvSpPr>
            <p:nvPr/>
          </p:nvSpPr>
          <p:spPr bwMode="auto">
            <a:xfrm flipH="1" flipV="1">
              <a:off x="7929440" y="2349402"/>
              <a:ext cx="703395" cy="72072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anose="020B0604020202020204" pitchFamily="34" charset="0"/>
                <a:ea typeface="黑体" panose="02010609060101010101" pitchFamily="2" charset="-122"/>
                <a:cs typeface="Arial" panose="020B0604020202020204" pitchFamily="34" charset="0"/>
              </a:endParaRPr>
            </a:p>
          </p:txBody>
        </p:sp>
        <p:sp>
          <p:nvSpPr>
            <p:cNvPr id="396466" name="Oval 178"/>
            <p:cNvSpPr>
              <a:spLocks noChangeArrowheads="1"/>
            </p:cNvSpPr>
            <p:nvPr/>
          </p:nvSpPr>
          <p:spPr bwMode="auto">
            <a:xfrm>
              <a:off x="909250" y="1989038"/>
              <a:ext cx="2105025" cy="503238"/>
            </a:xfrm>
            <a:prstGeom prst="ellipse">
              <a:avLst/>
            </a:prstGeom>
            <a:solidFill>
              <a:srgbClr val="FFFF00"/>
            </a:solidFill>
            <a:ln w="19050">
              <a:solidFill>
                <a:schemeClr val="tx1"/>
              </a:solidFill>
              <a:round/>
            </a:ln>
            <a:effectLst>
              <a:outerShdw dist="35921" dir="2700000" algn="ctr" rotWithShape="0">
                <a:schemeClr val="bg2"/>
              </a:outerShdw>
            </a:effectLst>
          </p:spPr>
          <p:txBody>
            <a:bodyPr wrap="none" anchor="ctr"/>
            <a:lstStyle/>
            <a:p>
              <a:pPr algn="ctr"/>
              <a:r>
                <a:rPr kumimoji="1" lang="zh-CN" altLang="en-US" b="1" dirty="0">
                  <a:latin typeface="Arial" panose="020B0604020202020204" pitchFamily="34" charset="0"/>
                  <a:ea typeface="黑体" panose="02010609060101010101" pitchFamily="2" charset="-122"/>
                  <a:cs typeface="Arial" panose="020B0604020202020204" pitchFamily="34" charset="0"/>
                </a:rPr>
                <a:t>主干 </a:t>
              </a:r>
              <a:r>
                <a:rPr kumimoji="1" lang="zh-CN" altLang="en-US" sz="900" b="1" dirty="0">
                  <a:latin typeface="Arial" panose="020B0604020202020204" pitchFamily="34" charset="0"/>
                  <a:ea typeface="黑体" panose="02010609060101010101" pitchFamily="2" charset="-122"/>
                  <a:cs typeface="Arial" panose="020B0604020202020204" pitchFamily="34" charset="0"/>
                </a:rPr>
                <a:t> </a:t>
              </a:r>
              <a:r>
                <a:rPr kumimoji="1" lang="en-US" altLang="zh-CN" b="1" dirty="0">
                  <a:latin typeface="Arial" panose="020B0604020202020204" pitchFamily="34" charset="0"/>
                  <a:ea typeface="黑体" panose="02010609060101010101" pitchFamily="2" charset="-122"/>
                  <a:cs typeface="Arial" panose="020B0604020202020204" pitchFamily="34" charset="0"/>
                </a:rPr>
                <a:t>ISP</a:t>
              </a:r>
              <a:endParaRPr kumimoji="1" lang="en-US" altLang="zh-CN" b="1" dirty="0">
                <a:latin typeface="Arial" panose="020B0604020202020204" pitchFamily="34" charset="0"/>
                <a:ea typeface="黑体" panose="02010609060101010101" pitchFamily="2" charset="-122"/>
                <a:cs typeface="Arial" panose="020B0604020202020204" pitchFamily="34" charset="0"/>
              </a:endParaRPr>
            </a:p>
          </p:txBody>
        </p:sp>
        <p:sp>
          <p:nvSpPr>
            <p:cNvPr id="396467" name="Oval 179"/>
            <p:cNvSpPr>
              <a:spLocks noChangeArrowheads="1"/>
            </p:cNvSpPr>
            <p:nvPr/>
          </p:nvSpPr>
          <p:spPr bwMode="auto">
            <a:xfrm>
              <a:off x="2302281" y="4005164"/>
              <a:ext cx="1024996" cy="436563"/>
            </a:xfrm>
            <a:prstGeom prst="ellipse">
              <a:avLst/>
            </a:prstGeom>
            <a:solidFill>
              <a:schemeClr val="bg1">
                <a:lumMod val="75000"/>
              </a:schemeClr>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14:hiddenLine>
              </a:ext>
            </a:extLst>
          </p:spPr>
          <p:txBody>
            <a:bodyPr wrap="none" anchor="ctr"/>
            <a:lstStyle/>
            <a:p>
              <a:pPr algn="ctr"/>
              <a:r>
                <a:rPr kumimoji="1" lang="zh-CN" altLang="en-US" b="1">
                  <a:latin typeface="Arial" panose="020B0604020202020204" pitchFamily="34" charset="0"/>
                  <a:ea typeface="黑体" panose="02010609060101010101" pitchFamily="2" charset="-122"/>
                  <a:cs typeface="Arial" panose="020B0604020202020204" pitchFamily="34" charset="0"/>
                </a:rPr>
                <a:t>本地</a:t>
              </a:r>
              <a:r>
                <a:rPr kumimoji="1" lang="zh-CN" altLang="en-US" sz="900" b="1">
                  <a:latin typeface="Arial" panose="020B0604020202020204" pitchFamily="34" charset="0"/>
                  <a:ea typeface="黑体" panose="02010609060101010101" pitchFamily="2" charset="-122"/>
                  <a:cs typeface="Arial" panose="020B0604020202020204" pitchFamily="34" charset="0"/>
                </a:rPr>
                <a:t> </a:t>
              </a:r>
              <a:r>
                <a:rPr kumimoji="1" lang="en-US" altLang="zh-CN" b="1">
                  <a:latin typeface="Arial" panose="020B0604020202020204" pitchFamily="34" charset="0"/>
                  <a:ea typeface="黑体" panose="02010609060101010101" pitchFamily="2" charset="-122"/>
                  <a:cs typeface="Arial" panose="020B0604020202020204" pitchFamily="34" charset="0"/>
                </a:rPr>
                <a:t>ISP</a:t>
              </a:r>
              <a:endParaRPr kumimoji="1" lang="en-US" altLang="zh-CN" b="1">
                <a:latin typeface="Arial" panose="020B0604020202020204" pitchFamily="34" charset="0"/>
                <a:ea typeface="黑体" panose="02010609060101010101" pitchFamily="2" charset="-122"/>
                <a:cs typeface="Arial" panose="020B0604020202020204" pitchFamily="34" charset="0"/>
              </a:endParaRPr>
            </a:p>
          </p:txBody>
        </p:sp>
        <p:sp>
          <p:nvSpPr>
            <p:cNvPr id="396468" name="Oval 180"/>
            <p:cNvSpPr>
              <a:spLocks noChangeArrowheads="1"/>
            </p:cNvSpPr>
            <p:nvPr/>
          </p:nvSpPr>
          <p:spPr bwMode="auto">
            <a:xfrm>
              <a:off x="742431" y="4005164"/>
              <a:ext cx="1024996" cy="436563"/>
            </a:xfrm>
            <a:prstGeom prst="ellipse">
              <a:avLst/>
            </a:prstGeom>
            <a:solidFill>
              <a:schemeClr val="bg1">
                <a:lumMod val="75000"/>
              </a:schemeClr>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14:hiddenLine>
              </a:ext>
            </a:extLst>
          </p:spPr>
          <p:txBody>
            <a:bodyPr wrap="none" anchor="ctr"/>
            <a:lstStyle/>
            <a:p>
              <a:pPr algn="ctr"/>
              <a:r>
                <a:rPr kumimoji="1" lang="zh-CN" altLang="en-US" b="1">
                  <a:latin typeface="Arial" panose="020B0604020202020204" pitchFamily="34" charset="0"/>
                  <a:ea typeface="黑体" panose="02010609060101010101" pitchFamily="2" charset="-122"/>
                  <a:cs typeface="Arial" panose="020B0604020202020204" pitchFamily="34" charset="0"/>
                </a:rPr>
                <a:t>本地</a:t>
              </a:r>
              <a:r>
                <a:rPr kumimoji="1" lang="zh-CN" altLang="en-US" sz="900" b="1">
                  <a:latin typeface="Arial" panose="020B0604020202020204" pitchFamily="34" charset="0"/>
                  <a:ea typeface="黑体" panose="02010609060101010101" pitchFamily="2" charset="-122"/>
                  <a:cs typeface="Arial" panose="020B0604020202020204" pitchFamily="34" charset="0"/>
                </a:rPr>
                <a:t> </a:t>
              </a:r>
              <a:r>
                <a:rPr kumimoji="1" lang="en-US" altLang="zh-CN" b="1">
                  <a:latin typeface="Arial" panose="020B0604020202020204" pitchFamily="34" charset="0"/>
                  <a:ea typeface="黑体" panose="02010609060101010101" pitchFamily="2" charset="-122"/>
                  <a:cs typeface="Arial" panose="020B0604020202020204" pitchFamily="34" charset="0"/>
                </a:rPr>
                <a:t>ISP</a:t>
              </a:r>
              <a:endParaRPr kumimoji="1" lang="en-US" altLang="zh-CN" b="1">
                <a:latin typeface="Arial" panose="020B0604020202020204" pitchFamily="34" charset="0"/>
                <a:ea typeface="黑体" panose="02010609060101010101" pitchFamily="2" charset="-122"/>
                <a:cs typeface="Arial" panose="020B0604020202020204" pitchFamily="34" charset="0"/>
              </a:endParaRPr>
            </a:p>
          </p:txBody>
        </p:sp>
        <p:sp>
          <p:nvSpPr>
            <p:cNvPr id="396469" name="Oval 181"/>
            <p:cNvSpPr>
              <a:spLocks noChangeArrowheads="1"/>
            </p:cNvSpPr>
            <p:nvPr/>
          </p:nvSpPr>
          <p:spPr bwMode="auto">
            <a:xfrm>
              <a:off x="5590523" y="3070127"/>
              <a:ext cx="1458383" cy="388937"/>
            </a:xfrm>
            <a:prstGeom prst="ellipse">
              <a:avLst/>
            </a:prstGeom>
            <a:solidFill>
              <a:srgbClr val="00B0F0"/>
            </a:solidFill>
            <a:ln w="9525">
              <a:solidFill>
                <a:schemeClr val="tx1"/>
              </a:solidFill>
              <a:round/>
            </a:ln>
            <a:effectLst>
              <a:outerShdw dist="35921" dir="2700000" algn="ctr" rotWithShape="0">
                <a:schemeClr val="bg2"/>
              </a:outerShdw>
            </a:effectLst>
          </p:spPr>
          <p:txBody>
            <a:bodyPr wrap="none" anchor="ctr"/>
            <a:lstStyle/>
            <a:p>
              <a:pPr algn="ctr"/>
              <a:r>
                <a:rPr kumimoji="1" lang="zh-CN" altLang="en-US" b="1">
                  <a:latin typeface="Arial" panose="020B0604020202020204" pitchFamily="34" charset="0"/>
                  <a:ea typeface="黑体" panose="02010609060101010101" pitchFamily="2" charset="-122"/>
                  <a:cs typeface="Arial" panose="020B0604020202020204" pitchFamily="34" charset="0"/>
                </a:rPr>
                <a:t>地区 </a:t>
              </a:r>
              <a:r>
                <a:rPr kumimoji="1" lang="zh-CN" altLang="en-US" sz="600" b="1">
                  <a:latin typeface="Arial" panose="020B0604020202020204" pitchFamily="34" charset="0"/>
                  <a:ea typeface="黑体" panose="02010609060101010101" pitchFamily="2" charset="-122"/>
                  <a:cs typeface="Arial" panose="020B0604020202020204" pitchFamily="34" charset="0"/>
                </a:rPr>
                <a:t> </a:t>
              </a:r>
              <a:r>
                <a:rPr kumimoji="1" lang="en-US" altLang="zh-CN" b="1">
                  <a:latin typeface="Arial" panose="020B0604020202020204" pitchFamily="34" charset="0"/>
                  <a:ea typeface="黑体" panose="02010609060101010101" pitchFamily="2" charset="-122"/>
                  <a:cs typeface="Arial" panose="020B0604020202020204" pitchFamily="34" charset="0"/>
                </a:rPr>
                <a:t>ISP</a:t>
              </a:r>
              <a:endParaRPr kumimoji="1" lang="en-US" altLang="zh-CN" b="1">
                <a:latin typeface="Arial" panose="020B0604020202020204" pitchFamily="34" charset="0"/>
                <a:ea typeface="黑体" panose="02010609060101010101" pitchFamily="2" charset="-122"/>
                <a:cs typeface="Arial" panose="020B0604020202020204" pitchFamily="34" charset="0"/>
              </a:endParaRPr>
            </a:p>
          </p:txBody>
        </p:sp>
        <p:sp>
          <p:nvSpPr>
            <p:cNvPr id="396470" name="Oval 182"/>
            <p:cNvSpPr>
              <a:spLocks noChangeArrowheads="1"/>
            </p:cNvSpPr>
            <p:nvPr/>
          </p:nvSpPr>
          <p:spPr bwMode="auto">
            <a:xfrm>
              <a:off x="3640279" y="1412776"/>
              <a:ext cx="2105025" cy="503237"/>
            </a:xfrm>
            <a:prstGeom prst="ellipse">
              <a:avLst/>
            </a:prstGeom>
            <a:solidFill>
              <a:srgbClr val="FFFF00"/>
            </a:solidFill>
            <a:ln w="19050">
              <a:solidFill>
                <a:schemeClr val="tx1"/>
              </a:solidFill>
              <a:round/>
            </a:ln>
            <a:effectLst>
              <a:outerShdw dist="35921" dir="2700000" algn="ctr" rotWithShape="0">
                <a:schemeClr val="bg2"/>
              </a:outerShdw>
            </a:effectLst>
          </p:spPr>
          <p:txBody>
            <a:bodyPr wrap="none" anchor="ctr"/>
            <a:lstStyle/>
            <a:p>
              <a:pPr algn="ctr"/>
              <a:r>
                <a:rPr kumimoji="1" lang="zh-CN" altLang="en-US" b="1" dirty="0">
                  <a:latin typeface="Arial" panose="020B0604020202020204" pitchFamily="34" charset="0"/>
                  <a:ea typeface="黑体" panose="02010609060101010101" pitchFamily="2" charset="-122"/>
                  <a:cs typeface="Arial" panose="020B0604020202020204" pitchFamily="34" charset="0"/>
                </a:rPr>
                <a:t>主干 </a:t>
              </a:r>
              <a:r>
                <a:rPr kumimoji="1" lang="zh-CN" altLang="en-US" sz="900" b="1" dirty="0">
                  <a:latin typeface="Arial" panose="020B0604020202020204" pitchFamily="34" charset="0"/>
                  <a:ea typeface="黑体" panose="02010609060101010101" pitchFamily="2" charset="-122"/>
                  <a:cs typeface="Arial" panose="020B0604020202020204" pitchFamily="34" charset="0"/>
                </a:rPr>
                <a:t> </a:t>
              </a:r>
              <a:r>
                <a:rPr kumimoji="1" lang="en-US" altLang="zh-CN" b="1" dirty="0">
                  <a:latin typeface="Arial" panose="020B0604020202020204" pitchFamily="34" charset="0"/>
                  <a:ea typeface="黑体" panose="02010609060101010101" pitchFamily="2" charset="-122"/>
                  <a:cs typeface="Arial" panose="020B0604020202020204" pitchFamily="34" charset="0"/>
                </a:rPr>
                <a:t>ISP</a:t>
              </a:r>
              <a:endParaRPr kumimoji="1" lang="en-US" altLang="zh-CN" b="1" dirty="0">
                <a:latin typeface="Arial" panose="020B0604020202020204" pitchFamily="34" charset="0"/>
                <a:ea typeface="黑体" panose="02010609060101010101" pitchFamily="2" charset="-122"/>
                <a:cs typeface="Arial" panose="020B0604020202020204" pitchFamily="34" charset="0"/>
              </a:endParaRPr>
            </a:p>
          </p:txBody>
        </p:sp>
        <p:sp>
          <p:nvSpPr>
            <p:cNvPr id="396471" name="Oval 183"/>
            <p:cNvSpPr>
              <a:spLocks noChangeArrowheads="1"/>
            </p:cNvSpPr>
            <p:nvPr/>
          </p:nvSpPr>
          <p:spPr bwMode="auto">
            <a:xfrm>
              <a:off x="6369589" y="1989038"/>
              <a:ext cx="2105025" cy="503238"/>
            </a:xfrm>
            <a:prstGeom prst="ellipse">
              <a:avLst/>
            </a:prstGeom>
            <a:solidFill>
              <a:srgbClr val="FFFF00"/>
            </a:solidFill>
            <a:ln w="19050">
              <a:solidFill>
                <a:schemeClr val="tx1"/>
              </a:solidFill>
              <a:round/>
            </a:ln>
            <a:effectLst>
              <a:outerShdw dist="35921" dir="2700000" algn="ctr" rotWithShape="0">
                <a:schemeClr val="bg2"/>
              </a:outerShdw>
            </a:effectLst>
          </p:spPr>
          <p:txBody>
            <a:bodyPr wrap="none" anchor="ctr"/>
            <a:lstStyle/>
            <a:p>
              <a:pPr algn="ctr"/>
              <a:r>
                <a:rPr kumimoji="1" lang="zh-CN" altLang="en-US" b="1">
                  <a:latin typeface="Arial" panose="020B0604020202020204" pitchFamily="34" charset="0"/>
                  <a:ea typeface="黑体" panose="02010609060101010101" pitchFamily="2" charset="-122"/>
                  <a:cs typeface="Arial" panose="020B0604020202020204" pitchFamily="34" charset="0"/>
                </a:rPr>
                <a:t>主干 </a:t>
              </a:r>
              <a:r>
                <a:rPr kumimoji="1" lang="zh-CN" altLang="en-US" sz="900" b="1">
                  <a:latin typeface="Arial" panose="020B0604020202020204" pitchFamily="34" charset="0"/>
                  <a:ea typeface="黑体" panose="02010609060101010101" pitchFamily="2" charset="-122"/>
                  <a:cs typeface="Arial" panose="020B0604020202020204" pitchFamily="34" charset="0"/>
                </a:rPr>
                <a:t> </a:t>
              </a:r>
              <a:r>
                <a:rPr kumimoji="1" lang="en-US" altLang="zh-CN" b="1">
                  <a:latin typeface="Arial" panose="020B0604020202020204" pitchFamily="34" charset="0"/>
                  <a:ea typeface="黑体" panose="02010609060101010101" pitchFamily="2" charset="-122"/>
                  <a:cs typeface="Arial" panose="020B0604020202020204" pitchFamily="34" charset="0"/>
                </a:rPr>
                <a:t>ISP</a:t>
              </a:r>
              <a:endParaRPr kumimoji="1" lang="en-US" altLang="zh-CN" b="1">
                <a:latin typeface="Arial" panose="020B0604020202020204" pitchFamily="34" charset="0"/>
                <a:ea typeface="黑体" panose="02010609060101010101" pitchFamily="2" charset="-122"/>
                <a:cs typeface="Arial" panose="020B0604020202020204" pitchFamily="34" charset="0"/>
              </a:endParaRPr>
            </a:p>
          </p:txBody>
        </p:sp>
        <p:sp>
          <p:nvSpPr>
            <p:cNvPr id="396472" name="Oval 184"/>
            <p:cNvSpPr>
              <a:spLocks noChangeArrowheads="1"/>
            </p:cNvSpPr>
            <p:nvPr/>
          </p:nvSpPr>
          <p:spPr bwMode="auto">
            <a:xfrm>
              <a:off x="8163331" y="3070127"/>
              <a:ext cx="1458383" cy="388937"/>
            </a:xfrm>
            <a:prstGeom prst="ellipse">
              <a:avLst/>
            </a:prstGeom>
            <a:solidFill>
              <a:srgbClr val="00B0F0"/>
            </a:solidFill>
            <a:ln w="9525">
              <a:solidFill>
                <a:schemeClr val="tx1"/>
              </a:solidFill>
              <a:round/>
            </a:ln>
            <a:effectLst>
              <a:outerShdw dist="35921" dir="2700000" algn="ctr" rotWithShape="0">
                <a:schemeClr val="bg2"/>
              </a:outerShdw>
            </a:effectLst>
          </p:spPr>
          <p:txBody>
            <a:bodyPr wrap="none" anchor="ctr"/>
            <a:lstStyle/>
            <a:p>
              <a:pPr algn="ctr"/>
              <a:r>
                <a:rPr kumimoji="1" lang="zh-CN" altLang="en-US" b="1">
                  <a:latin typeface="Arial" panose="020B0604020202020204" pitchFamily="34" charset="0"/>
                  <a:ea typeface="黑体" panose="02010609060101010101" pitchFamily="2" charset="-122"/>
                  <a:cs typeface="Arial" panose="020B0604020202020204" pitchFamily="34" charset="0"/>
                </a:rPr>
                <a:t>地区 </a:t>
              </a:r>
              <a:r>
                <a:rPr kumimoji="1" lang="zh-CN" altLang="en-US" sz="600" b="1">
                  <a:latin typeface="Arial" panose="020B0604020202020204" pitchFamily="34" charset="0"/>
                  <a:ea typeface="黑体" panose="02010609060101010101" pitchFamily="2" charset="-122"/>
                  <a:cs typeface="Arial" panose="020B0604020202020204" pitchFamily="34" charset="0"/>
                </a:rPr>
                <a:t> </a:t>
              </a:r>
              <a:r>
                <a:rPr kumimoji="1" lang="en-US" altLang="zh-CN" b="1">
                  <a:latin typeface="Arial" panose="020B0604020202020204" pitchFamily="34" charset="0"/>
                  <a:ea typeface="黑体" panose="02010609060101010101" pitchFamily="2" charset="-122"/>
                  <a:cs typeface="Arial" panose="020B0604020202020204" pitchFamily="34" charset="0"/>
                </a:rPr>
                <a:t>ISP</a:t>
              </a:r>
              <a:endParaRPr kumimoji="1" lang="en-US" altLang="zh-CN" b="1">
                <a:latin typeface="Arial" panose="020B0604020202020204" pitchFamily="34" charset="0"/>
                <a:ea typeface="黑体" panose="02010609060101010101" pitchFamily="2" charset="-122"/>
                <a:cs typeface="Arial" panose="020B0604020202020204" pitchFamily="34" charset="0"/>
              </a:endParaRPr>
            </a:p>
          </p:txBody>
        </p:sp>
        <p:sp>
          <p:nvSpPr>
            <p:cNvPr id="396473" name="Oval 185"/>
            <p:cNvSpPr>
              <a:spLocks noChangeArrowheads="1"/>
            </p:cNvSpPr>
            <p:nvPr/>
          </p:nvSpPr>
          <p:spPr bwMode="auto">
            <a:xfrm>
              <a:off x="207575" y="3070127"/>
              <a:ext cx="1458383" cy="388937"/>
            </a:xfrm>
            <a:prstGeom prst="ellipse">
              <a:avLst/>
            </a:prstGeom>
            <a:solidFill>
              <a:srgbClr val="00B0F0"/>
            </a:solidFill>
            <a:ln w="9525">
              <a:solidFill>
                <a:schemeClr val="tx1"/>
              </a:solidFill>
              <a:round/>
            </a:ln>
            <a:effectLst>
              <a:outerShdw dist="35921" dir="2700000" algn="ctr" rotWithShape="0">
                <a:schemeClr val="bg2"/>
              </a:outerShdw>
            </a:effectLst>
          </p:spPr>
          <p:txBody>
            <a:bodyPr wrap="none" anchor="ctr"/>
            <a:lstStyle/>
            <a:p>
              <a:pPr algn="ctr"/>
              <a:r>
                <a:rPr kumimoji="1" lang="zh-CN" altLang="en-US" b="1" dirty="0">
                  <a:latin typeface="Arial" panose="020B0604020202020204" pitchFamily="34" charset="0"/>
                  <a:ea typeface="黑体" panose="02010609060101010101" pitchFamily="2" charset="-122"/>
                  <a:cs typeface="Arial" panose="020B0604020202020204" pitchFamily="34" charset="0"/>
                </a:rPr>
                <a:t>地区 </a:t>
              </a:r>
              <a:r>
                <a:rPr kumimoji="1" lang="zh-CN" altLang="en-US" sz="600" b="1" dirty="0">
                  <a:latin typeface="Arial" panose="020B0604020202020204" pitchFamily="34" charset="0"/>
                  <a:ea typeface="黑体" panose="02010609060101010101" pitchFamily="2" charset="-122"/>
                  <a:cs typeface="Arial" panose="020B0604020202020204" pitchFamily="34" charset="0"/>
                </a:rPr>
                <a:t> </a:t>
              </a:r>
              <a:r>
                <a:rPr kumimoji="1" lang="en-US" altLang="zh-CN" b="1" dirty="0">
                  <a:latin typeface="Arial" panose="020B0604020202020204" pitchFamily="34" charset="0"/>
                  <a:ea typeface="黑体" panose="02010609060101010101" pitchFamily="2" charset="-122"/>
                  <a:cs typeface="Arial" panose="020B0604020202020204" pitchFamily="34" charset="0"/>
                </a:rPr>
                <a:t>ISP</a:t>
              </a:r>
              <a:endParaRPr kumimoji="1" lang="en-US" altLang="zh-CN" b="1" dirty="0">
                <a:latin typeface="Arial" panose="020B0604020202020204" pitchFamily="34" charset="0"/>
                <a:ea typeface="黑体" panose="02010609060101010101" pitchFamily="2" charset="-122"/>
                <a:cs typeface="Arial" panose="020B0604020202020204" pitchFamily="34" charset="0"/>
              </a:endParaRPr>
            </a:p>
          </p:txBody>
        </p:sp>
        <p:sp>
          <p:nvSpPr>
            <p:cNvPr id="396474" name="Oval 186"/>
            <p:cNvSpPr>
              <a:spLocks noChangeArrowheads="1"/>
            </p:cNvSpPr>
            <p:nvPr/>
          </p:nvSpPr>
          <p:spPr bwMode="auto">
            <a:xfrm>
              <a:off x="2702993" y="3070127"/>
              <a:ext cx="1458383" cy="388937"/>
            </a:xfrm>
            <a:prstGeom prst="ellipse">
              <a:avLst/>
            </a:prstGeom>
            <a:solidFill>
              <a:srgbClr val="00B0F0"/>
            </a:solidFill>
            <a:ln w="9525">
              <a:solidFill>
                <a:schemeClr val="tx1"/>
              </a:solidFill>
              <a:round/>
            </a:ln>
            <a:effectLst>
              <a:outerShdw dist="35921" dir="2700000" algn="ctr" rotWithShape="0">
                <a:schemeClr val="bg2"/>
              </a:outerShdw>
            </a:effectLst>
          </p:spPr>
          <p:txBody>
            <a:bodyPr wrap="none" anchor="ctr"/>
            <a:lstStyle/>
            <a:p>
              <a:pPr algn="ctr"/>
              <a:r>
                <a:rPr kumimoji="1" lang="zh-CN" altLang="en-US" b="1">
                  <a:latin typeface="Arial" panose="020B0604020202020204" pitchFamily="34" charset="0"/>
                  <a:ea typeface="黑体" panose="02010609060101010101" pitchFamily="2" charset="-122"/>
                  <a:cs typeface="Arial" panose="020B0604020202020204" pitchFamily="34" charset="0"/>
                </a:rPr>
                <a:t>地区 </a:t>
              </a:r>
              <a:r>
                <a:rPr kumimoji="1" lang="zh-CN" altLang="en-US" sz="600" b="1">
                  <a:latin typeface="Arial" panose="020B0604020202020204" pitchFamily="34" charset="0"/>
                  <a:ea typeface="黑体" panose="02010609060101010101" pitchFamily="2" charset="-122"/>
                  <a:cs typeface="Arial" panose="020B0604020202020204" pitchFamily="34" charset="0"/>
                </a:rPr>
                <a:t> </a:t>
              </a:r>
              <a:r>
                <a:rPr kumimoji="1" lang="en-US" altLang="zh-CN" b="1">
                  <a:latin typeface="Arial" panose="020B0604020202020204" pitchFamily="34" charset="0"/>
                  <a:ea typeface="黑体" panose="02010609060101010101" pitchFamily="2" charset="-122"/>
                  <a:cs typeface="Arial" panose="020B0604020202020204" pitchFamily="34" charset="0"/>
                </a:rPr>
                <a:t>ISP</a:t>
              </a:r>
              <a:endParaRPr kumimoji="1" lang="en-US" altLang="zh-CN" b="1">
                <a:latin typeface="Arial" panose="020B0604020202020204" pitchFamily="34" charset="0"/>
                <a:ea typeface="黑体" panose="02010609060101010101" pitchFamily="2" charset="-122"/>
                <a:cs typeface="Arial" panose="020B0604020202020204" pitchFamily="34" charset="0"/>
              </a:endParaRPr>
            </a:p>
          </p:txBody>
        </p:sp>
        <p:sp>
          <p:nvSpPr>
            <p:cNvPr id="396475" name="Text Box 187"/>
            <p:cNvSpPr txBox="1">
              <a:spLocks noChangeArrowheads="1"/>
            </p:cNvSpPr>
            <p:nvPr/>
          </p:nvSpPr>
          <p:spPr bwMode="auto">
            <a:xfrm>
              <a:off x="1714112" y="2655789"/>
              <a:ext cx="925422" cy="88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5400" b="1">
                  <a:latin typeface="Arial" panose="020B0604020202020204" pitchFamily="34" charset="0"/>
                  <a:ea typeface="黑体" panose="02010609060101010101" pitchFamily="2" charset="-122"/>
                  <a:cs typeface="Arial" panose="020B0604020202020204" pitchFamily="34" charset="0"/>
                  <a:sym typeface="Symbol" panose="05050102010706020507" pitchFamily="18" charset="2"/>
                </a:rPr>
                <a:t></a:t>
              </a:r>
              <a:endParaRPr kumimoji="1" lang="en-US" altLang="zh-CN" sz="5400" b="1">
                <a:latin typeface="Arial" panose="020B0604020202020204" pitchFamily="34" charset="0"/>
                <a:ea typeface="黑体" panose="02010609060101010101" pitchFamily="2" charset="-122"/>
                <a:cs typeface="Arial" panose="020B0604020202020204" pitchFamily="34" charset="0"/>
                <a:sym typeface="Symbol" panose="05050102010706020507" pitchFamily="18" charset="2"/>
              </a:endParaRPr>
            </a:p>
          </p:txBody>
        </p:sp>
        <p:sp>
          <p:nvSpPr>
            <p:cNvPr id="396476" name="Text Box 188"/>
            <p:cNvSpPr txBox="1">
              <a:spLocks noChangeArrowheads="1"/>
            </p:cNvSpPr>
            <p:nvPr/>
          </p:nvSpPr>
          <p:spPr bwMode="auto">
            <a:xfrm>
              <a:off x="4419345" y="2638326"/>
              <a:ext cx="925422" cy="88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5400" b="1">
                  <a:latin typeface="Arial" panose="020B0604020202020204" pitchFamily="34" charset="0"/>
                  <a:ea typeface="黑体" panose="02010609060101010101" pitchFamily="2" charset="-122"/>
                  <a:cs typeface="Arial" panose="020B0604020202020204" pitchFamily="34" charset="0"/>
                  <a:sym typeface="Symbol" panose="05050102010706020507" pitchFamily="18" charset="2"/>
                </a:rPr>
                <a:t></a:t>
              </a:r>
              <a:endParaRPr kumimoji="1" lang="en-US" altLang="zh-CN" sz="5400" b="1">
                <a:latin typeface="Arial" panose="020B0604020202020204" pitchFamily="34" charset="0"/>
                <a:ea typeface="黑体" panose="02010609060101010101" pitchFamily="2" charset="-122"/>
                <a:cs typeface="Arial" panose="020B0604020202020204" pitchFamily="34" charset="0"/>
                <a:sym typeface="Symbol" panose="05050102010706020507" pitchFamily="18" charset="2"/>
              </a:endParaRPr>
            </a:p>
          </p:txBody>
        </p:sp>
        <p:sp>
          <p:nvSpPr>
            <p:cNvPr id="396477" name="Oval 189"/>
            <p:cNvSpPr>
              <a:spLocks noChangeArrowheads="1"/>
            </p:cNvSpPr>
            <p:nvPr/>
          </p:nvSpPr>
          <p:spPr bwMode="auto">
            <a:xfrm>
              <a:off x="6446979" y="4005164"/>
              <a:ext cx="1024996" cy="436563"/>
            </a:xfrm>
            <a:prstGeom prst="ellipse">
              <a:avLst/>
            </a:prstGeom>
            <a:solidFill>
              <a:schemeClr val="bg1">
                <a:lumMod val="75000"/>
              </a:schemeClr>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14:hiddenLine>
              </a:ext>
            </a:extLst>
          </p:spPr>
          <p:txBody>
            <a:bodyPr wrap="none" anchor="ctr"/>
            <a:lstStyle/>
            <a:p>
              <a:pPr algn="ctr"/>
              <a:r>
                <a:rPr kumimoji="1" lang="zh-CN" altLang="en-US" b="1">
                  <a:latin typeface="Arial" panose="020B0604020202020204" pitchFamily="34" charset="0"/>
                  <a:ea typeface="黑体" panose="02010609060101010101" pitchFamily="2" charset="-122"/>
                  <a:cs typeface="Arial" panose="020B0604020202020204" pitchFamily="34" charset="0"/>
                </a:rPr>
                <a:t>本地</a:t>
              </a:r>
              <a:r>
                <a:rPr kumimoji="1" lang="zh-CN" altLang="en-US" sz="900" b="1">
                  <a:latin typeface="Arial" panose="020B0604020202020204" pitchFamily="34" charset="0"/>
                  <a:ea typeface="黑体" panose="02010609060101010101" pitchFamily="2" charset="-122"/>
                  <a:cs typeface="Arial" panose="020B0604020202020204" pitchFamily="34" charset="0"/>
                </a:rPr>
                <a:t> </a:t>
              </a:r>
              <a:r>
                <a:rPr kumimoji="1" lang="en-US" altLang="zh-CN" b="1">
                  <a:latin typeface="Arial" panose="020B0604020202020204" pitchFamily="34" charset="0"/>
                  <a:ea typeface="黑体" panose="02010609060101010101" pitchFamily="2" charset="-122"/>
                  <a:cs typeface="Arial" panose="020B0604020202020204" pitchFamily="34" charset="0"/>
                </a:rPr>
                <a:t>ISP</a:t>
              </a:r>
              <a:endParaRPr kumimoji="1" lang="en-US" altLang="zh-CN" b="1">
                <a:latin typeface="Arial" panose="020B0604020202020204" pitchFamily="34" charset="0"/>
                <a:ea typeface="黑体" panose="02010609060101010101" pitchFamily="2" charset="-122"/>
                <a:cs typeface="Arial" panose="020B0604020202020204" pitchFamily="34" charset="0"/>
              </a:endParaRPr>
            </a:p>
          </p:txBody>
        </p:sp>
        <p:sp>
          <p:nvSpPr>
            <p:cNvPr id="396478" name="Oval 190"/>
            <p:cNvSpPr>
              <a:spLocks noChangeArrowheads="1"/>
            </p:cNvSpPr>
            <p:nvPr/>
          </p:nvSpPr>
          <p:spPr bwMode="auto">
            <a:xfrm>
              <a:off x="3640279" y="4005164"/>
              <a:ext cx="1024996" cy="436563"/>
            </a:xfrm>
            <a:prstGeom prst="ellipse">
              <a:avLst/>
            </a:prstGeom>
            <a:solidFill>
              <a:schemeClr val="bg1">
                <a:lumMod val="75000"/>
              </a:schemeClr>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14:hiddenLine>
              </a:ext>
            </a:extLst>
          </p:spPr>
          <p:txBody>
            <a:bodyPr wrap="none" anchor="ctr"/>
            <a:lstStyle/>
            <a:p>
              <a:pPr algn="ctr"/>
              <a:r>
                <a:rPr kumimoji="1" lang="zh-CN" altLang="en-US" b="1">
                  <a:latin typeface="Arial" panose="020B0604020202020204" pitchFamily="34" charset="0"/>
                  <a:ea typeface="黑体" panose="02010609060101010101" pitchFamily="2" charset="-122"/>
                  <a:cs typeface="Arial" panose="020B0604020202020204" pitchFamily="34" charset="0"/>
                </a:rPr>
                <a:t>本地</a:t>
              </a:r>
              <a:r>
                <a:rPr kumimoji="1" lang="zh-CN" altLang="en-US" sz="900" b="1">
                  <a:latin typeface="Arial" panose="020B0604020202020204" pitchFamily="34" charset="0"/>
                  <a:ea typeface="黑体" panose="02010609060101010101" pitchFamily="2" charset="-122"/>
                  <a:cs typeface="Arial" panose="020B0604020202020204" pitchFamily="34" charset="0"/>
                </a:rPr>
                <a:t> </a:t>
              </a:r>
              <a:r>
                <a:rPr kumimoji="1" lang="en-US" altLang="zh-CN" b="1">
                  <a:latin typeface="Arial" panose="020B0604020202020204" pitchFamily="34" charset="0"/>
                  <a:ea typeface="黑体" panose="02010609060101010101" pitchFamily="2" charset="-122"/>
                  <a:cs typeface="Arial" panose="020B0604020202020204" pitchFamily="34" charset="0"/>
                </a:rPr>
                <a:t>ISP</a:t>
              </a:r>
              <a:endParaRPr kumimoji="1" lang="en-US" altLang="zh-CN" b="1">
                <a:latin typeface="Arial" panose="020B0604020202020204" pitchFamily="34" charset="0"/>
                <a:ea typeface="黑体" panose="02010609060101010101" pitchFamily="2" charset="-122"/>
                <a:cs typeface="Arial" panose="020B0604020202020204" pitchFamily="34" charset="0"/>
              </a:endParaRPr>
            </a:p>
          </p:txBody>
        </p:sp>
        <p:grpSp>
          <p:nvGrpSpPr>
            <p:cNvPr id="396479" name="Group 191"/>
            <p:cNvGrpSpPr/>
            <p:nvPr/>
          </p:nvGrpSpPr>
          <p:grpSpPr bwMode="auto">
            <a:xfrm>
              <a:off x="7305156" y="3084414"/>
              <a:ext cx="586449" cy="355600"/>
              <a:chOff x="3334" y="255"/>
              <a:chExt cx="341" cy="224"/>
            </a:xfrm>
          </p:grpSpPr>
          <p:pic>
            <p:nvPicPr>
              <p:cNvPr id="396480" name="Picture 19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34" y="255"/>
                <a:ext cx="318"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96481" name="Text Box 193"/>
              <p:cNvSpPr txBox="1">
                <a:spLocks noChangeArrowheads="1"/>
              </p:cNvSpPr>
              <p:nvPr/>
            </p:nvSpPr>
            <p:spPr bwMode="auto">
              <a:xfrm>
                <a:off x="3334" y="255"/>
                <a:ext cx="341"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latin typeface="Arial" panose="020B0604020202020204" pitchFamily="34" charset="0"/>
                    <a:ea typeface="黑体" panose="02010609060101010101" pitchFamily="2" charset="-122"/>
                    <a:cs typeface="Arial" panose="020B0604020202020204" pitchFamily="34" charset="0"/>
                  </a:rPr>
                  <a:t>IXP</a:t>
                </a:r>
                <a:endParaRPr kumimoji="1" lang="en-US" altLang="zh-CN" b="1">
                  <a:latin typeface="Arial" panose="020B0604020202020204" pitchFamily="34" charset="0"/>
                  <a:ea typeface="黑体" panose="02010609060101010101" pitchFamily="2" charset="-122"/>
                  <a:cs typeface="Arial" panose="020B0604020202020204" pitchFamily="34" charset="0"/>
                </a:endParaRPr>
              </a:p>
            </p:txBody>
          </p:sp>
        </p:grpSp>
        <p:sp>
          <p:nvSpPr>
            <p:cNvPr id="396482" name="Text Box 194"/>
            <p:cNvSpPr txBox="1">
              <a:spLocks noChangeArrowheads="1"/>
            </p:cNvSpPr>
            <p:nvPr/>
          </p:nvSpPr>
          <p:spPr bwMode="auto">
            <a:xfrm>
              <a:off x="1751948" y="3786088"/>
              <a:ext cx="681890" cy="62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b="1">
                  <a:latin typeface="Arial" panose="020B0604020202020204" pitchFamily="34" charset="0"/>
                  <a:ea typeface="黑体" panose="02010609060101010101" pitchFamily="2" charset="-122"/>
                  <a:cs typeface="Arial" panose="020B0604020202020204" pitchFamily="34" charset="0"/>
                  <a:sym typeface="Symbol" panose="05050102010706020507" pitchFamily="18" charset="2"/>
                </a:rPr>
                <a:t></a:t>
              </a:r>
              <a:endParaRPr kumimoji="1" lang="en-US" altLang="zh-CN" sz="3600" b="1">
                <a:latin typeface="Arial" panose="020B0604020202020204" pitchFamily="34" charset="0"/>
                <a:ea typeface="黑体" panose="02010609060101010101" pitchFamily="2" charset="-122"/>
                <a:cs typeface="Arial" panose="020B0604020202020204" pitchFamily="34" charset="0"/>
                <a:sym typeface="Symbol" panose="05050102010706020507" pitchFamily="18" charset="2"/>
              </a:endParaRPr>
            </a:p>
          </p:txBody>
        </p:sp>
        <p:sp>
          <p:nvSpPr>
            <p:cNvPr id="396483" name="Oval 195"/>
            <p:cNvSpPr>
              <a:spLocks noChangeArrowheads="1"/>
            </p:cNvSpPr>
            <p:nvPr/>
          </p:nvSpPr>
          <p:spPr bwMode="auto">
            <a:xfrm>
              <a:off x="7695548" y="4057551"/>
              <a:ext cx="1024996" cy="381000"/>
            </a:xfrm>
            <a:prstGeom prst="ellipse">
              <a:avLst/>
            </a:prstGeom>
            <a:solidFill>
              <a:schemeClr val="bg1">
                <a:lumMod val="75000"/>
              </a:schemeClr>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14:hiddenLine>
              </a:ext>
            </a:extLst>
          </p:spPr>
          <p:txBody>
            <a:bodyPr wrap="none" anchor="ctr"/>
            <a:lstStyle/>
            <a:p>
              <a:pPr algn="ctr"/>
              <a:r>
                <a:rPr kumimoji="1" lang="zh-CN" altLang="en-US" b="1">
                  <a:latin typeface="Arial" panose="020B0604020202020204" pitchFamily="34" charset="0"/>
                  <a:ea typeface="黑体" panose="02010609060101010101" pitchFamily="2" charset="-122"/>
                  <a:cs typeface="Arial" panose="020B0604020202020204" pitchFamily="34" charset="0"/>
                </a:rPr>
                <a:t>本地</a:t>
              </a:r>
              <a:r>
                <a:rPr kumimoji="1" lang="zh-CN" altLang="en-US" sz="1000" b="1">
                  <a:latin typeface="Arial" panose="020B0604020202020204" pitchFamily="34" charset="0"/>
                  <a:ea typeface="黑体" panose="02010609060101010101" pitchFamily="2" charset="-122"/>
                  <a:cs typeface="Arial" panose="020B0604020202020204" pitchFamily="34" charset="0"/>
                </a:rPr>
                <a:t> </a:t>
              </a:r>
              <a:r>
                <a:rPr kumimoji="1" lang="en-US" altLang="zh-CN" b="1">
                  <a:latin typeface="Arial" panose="020B0604020202020204" pitchFamily="34" charset="0"/>
                  <a:ea typeface="黑体" panose="02010609060101010101" pitchFamily="2" charset="-122"/>
                  <a:cs typeface="Arial" panose="020B0604020202020204" pitchFamily="34" charset="0"/>
                </a:rPr>
                <a:t>ISP</a:t>
              </a:r>
              <a:endParaRPr kumimoji="1" lang="en-US" altLang="zh-CN" b="1">
                <a:latin typeface="Arial" panose="020B0604020202020204" pitchFamily="34" charset="0"/>
                <a:ea typeface="黑体" panose="02010609060101010101" pitchFamily="2" charset="-122"/>
                <a:cs typeface="Arial" panose="020B0604020202020204" pitchFamily="34" charset="0"/>
              </a:endParaRPr>
            </a:p>
          </p:txBody>
        </p:sp>
        <p:grpSp>
          <p:nvGrpSpPr>
            <p:cNvPr id="396484" name="Group 196"/>
            <p:cNvGrpSpPr/>
            <p:nvPr/>
          </p:nvGrpSpPr>
          <p:grpSpPr bwMode="auto">
            <a:xfrm>
              <a:off x="1724431" y="4725889"/>
              <a:ext cx="964803" cy="563563"/>
              <a:chOff x="295" y="2432"/>
              <a:chExt cx="561" cy="355"/>
            </a:xfrm>
          </p:grpSpPr>
          <p:pic>
            <p:nvPicPr>
              <p:cNvPr id="396485" name="Picture 19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5" y="2432"/>
                <a:ext cx="524"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96486" name="Text Box 198"/>
              <p:cNvSpPr txBox="1">
                <a:spLocks noChangeArrowheads="1"/>
              </p:cNvSpPr>
              <p:nvPr/>
            </p:nvSpPr>
            <p:spPr bwMode="auto">
              <a:xfrm>
                <a:off x="315" y="2513"/>
                <a:ext cx="541"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latin typeface="Arial" panose="020B0604020202020204" pitchFamily="34" charset="0"/>
                    <a:ea typeface="黑体" panose="02010609060101010101" pitchFamily="2" charset="-122"/>
                    <a:cs typeface="Arial" panose="020B0604020202020204" pitchFamily="34" charset="0"/>
                  </a:rPr>
                  <a:t>校园网</a:t>
                </a:r>
                <a:endParaRPr kumimoji="1" lang="zh-CN" altLang="en-US" b="1">
                  <a:latin typeface="Arial" panose="020B0604020202020204" pitchFamily="34" charset="0"/>
                  <a:ea typeface="黑体" panose="02010609060101010101" pitchFamily="2" charset="-122"/>
                  <a:cs typeface="Arial" panose="020B0604020202020204" pitchFamily="34" charset="0"/>
                </a:endParaRPr>
              </a:p>
            </p:txBody>
          </p:sp>
        </p:grpSp>
        <p:grpSp>
          <p:nvGrpSpPr>
            <p:cNvPr id="396487" name="Group 199"/>
            <p:cNvGrpSpPr/>
            <p:nvPr/>
          </p:nvGrpSpPr>
          <p:grpSpPr bwMode="auto">
            <a:xfrm>
              <a:off x="2739108" y="4725889"/>
              <a:ext cx="964803" cy="563563"/>
              <a:chOff x="295" y="2432"/>
              <a:chExt cx="561" cy="355"/>
            </a:xfrm>
          </p:grpSpPr>
          <p:pic>
            <p:nvPicPr>
              <p:cNvPr id="396488" name="Picture 20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5" y="2432"/>
                <a:ext cx="524"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96489" name="Text Box 201"/>
              <p:cNvSpPr txBox="1">
                <a:spLocks noChangeArrowheads="1"/>
              </p:cNvSpPr>
              <p:nvPr/>
            </p:nvSpPr>
            <p:spPr bwMode="auto">
              <a:xfrm>
                <a:off x="315" y="2513"/>
                <a:ext cx="541"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dirty="0">
                    <a:latin typeface="Arial" panose="020B0604020202020204" pitchFamily="34" charset="0"/>
                    <a:ea typeface="黑体" panose="02010609060101010101" pitchFamily="2" charset="-122"/>
                    <a:cs typeface="Arial" panose="020B0604020202020204" pitchFamily="34" charset="0"/>
                  </a:rPr>
                  <a:t>校园网</a:t>
                </a:r>
                <a:endParaRPr kumimoji="1" lang="zh-CN" altLang="en-US" b="1" dirty="0">
                  <a:latin typeface="Arial" panose="020B0604020202020204" pitchFamily="34" charset="0"/>
                  <a:ea typeface="黑体" panose="02010609060101010101" pitchFamily="2" charset="-122"/>
                  <a:cs typeface="Arial" panose="020B0604020202020204" pitchFamily="34" charset="0"/>
                </a:endParaRPr>
              </a:p>
            </p:txBody>
          </p:sp>
        </p:grpSp>
        <p:sp>
          <p:nvSpPr>
            <p:cNvPr id="396490" name="Text Box 202"/>
            <p:cNvSpPr txBox="1">
              <a:spLocks noChangeArrowheads="1"/>
            </p:cNvSpPr>
            <p:nvPr/>
          </p:nvSpPr>
          <p:spPr bwMode="auto">
            <a:xfrm>
              <a:off x="5628358" y="4654451"/>
              <a:ext cx="627772" cy="562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latin typeface="Arial" panose="020B0604020202020204" pitchFamily="34" charset="0"/>
                  <a:ea typeface="黑体" panose="02010609060101010101" pitchFamily="2" charset="-122"/>
                  <a:cs typeface="Arial" panose="020B0604020202020204" pitchFamily="34" charset="0"/>
                  <a:sym typeface="Symbol" panose="05050102010706020507" pitchFamily="18" charset="2"/>
                </a:rPr>
                <a:t></a:t>
              </a:r>
              <a:endParaRPr kumimoji="1" lang="en-US" altLang="zh-CN" sz="3200" b="1">
                <a:latin typeface="Arial" panose="020B0604020202020204" pitchFamily="34" charset="0"/>
                <a:ea typeface="黑体" panose="02010609060101010101" pitchFamily="2" charset="-122"/>
                <a:cs typeface="Arial" panose="020B0604020202020204" pitchFamily="34" charset="0"/>
                <a:sym typeface="Symbol" panose="05050102010706020507" pitchFamily="18" charset="2"/>
              </a:endParaRPr>
            </a:p>
          </p:txBody>
        </p:sp>
        <p:sp>
          <p:nvSpPr>
            <p:cNvPr id="396491" name="Text Box 203"/>
            <p:cNvSpPr txBox="1">
              <a:spLocks noChangeArrowheads="1"/>
            </p:cNvSpPr>
            <p:nvPr/>
          </p:nvSpPr>
          <p:spPr bwMode="auto">
            <a:xfrm>
              <a:off x="6682591" y="4509989"/>
              <a:ext cx="627772" cy="562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latin typeface="Arial" panose="020B0604020202020204" pitchFamily="34" charset="0"/>
                  <a:ea typeface="黑体" panose="02010609060101010101" pitchFamily="2" charset="-122"/>
                  <a:cs typeface="Arial" panose="020B0604020202020204" pitchFamily="34" charset="0"/>
                  <a:sym typeface="Symbol" panose="05050102010706020507" pitchFamily="18" charset="2"/>
                </a:rPr>
                <a:t></a:t>
              </a:r>
              <a:endParaRPr kumimoji="1" lang="en-US" altLang="zh-CN" sz="3200" b="1">
                <a:latin typeface="Arial" panose="020B0604020202020204" pitchFamily="34" charset="0"/>
                <a:ea typeface="黑体" panose="02010609060101010101" pitchFamily="2" charset="-122"/>
                <a:cs typeface="Arial" panose="020B0604020202020204" pitchFamily="34" charset="0"/>
                <a:sym typeface="Symbol" panose="05050102010706020507" pitchFamily="18" charset="2"/>
              </a:endParaRPr>
            </a:p>
          </p:txBody>
        </p:sp>
        <p:sp>
          <p:nvSpPr>
            <p:cNvPr id="396492" name="Freeform 204"/>
            <p:cNvSpPr/>
            <p:nvPr/>
          </p:nvSpPr>
          <p:spPr bwMode="auto">
            <a:xfrm>
              <a:off x="5504533" y="2349402"/>
              <a:ext cx="4017433" cy="2503487"/>
            </a:xfrm>
            <a:custGeom>
              <a:avLst/>
              <a:gdLst>
                <a:gd name="T0" fmla="*/ 0 w 2336"/>
                <a:gd name="T1" fmla="*/ 1577 h 1577"/>
                <a:gd name="T2" fmla="*/ 251 w 2336"/>
                <a:gd name="T3" fmla="*/ 1062 h 1577"/>
                <a:gd name="T4" fmla="*/ 794 w 2336"/>
                <a:gd name="T5" fmla="*/ 249 h 1577"/>
                <a:gd name="T6" fmla="*/ 1274 w 2336"/>
                <a:gd name="T7" fmla="*/ 27 h 1577"/>
                <a:gd name="T8" fmla="*/ 1661 w 2336"/>
                <a:gd name="T9" fmla="*/ 414 h 1577"/>
                <a:gd name="T10" fmla="*/ 2138 w 2336"/>
                <a:gd name="T11" fmla="*/ 1095 h 1577"/>
                <a:gd name="T12" fmla="*/ 2336 w 2336"/>
                <a:gd name="T13" fmla="*/ 1569 h 1577"/>
              </a:gdLst>
              <a:ahLst/>
              <a:cxnLst>
                <a:cxn ang="0">
                  <a:pos x="T0" y="T1"/>
                </a:cxn>
                <a:cxn ang="0">
                  <a:pos x="T2" y="T3"/>
                </a:cxn>
                <a:cxn ang="0">
                  <a:pos x="T4" y="T5"/>
                </a:cxn>
                <a:cxn ang="0">
                  <a:pos x="T6" y="T7"/>
                </a:cxn>
                <a:cxn ang="0">
                  <a:pos x="T8" y="T9"/>
                </a:cxn>
                <a:cxn ang="0">
                  <a:pos x="T10" y="T11"/>
                </a:cxn>
                <a:cxn ang="0">
                  <a:pos x="T12" y="T13"/>
                </a:cxn>
              </a:cxnLst>
              <a:rect l="0" t="0" r="r" b="b"/>
              <a:pathLst>
                <a:path w="2336" h="1577">
                  <a:moveTo>
                    <a:pt x="0" y="1577"/>
                  </a:moveTo>
                  <a:cubicBezTo>
                    <a:pt x="41" y="1491"/>
                    <a:pt x="119" y="1283"/>
                    <a:pt x="251" y="1062"/>
                  </a:cubicBezTo>
                  <a:cubicBezTo>
                    <a:pt x="383" y="841"/>
                    <a:pt x="624" y="421"/>
                    <a:pt x="794" y="249"/>
                  </a:cubicBezTo>
                  <a:cubicBezTo>
                    <a:pt x="964" y="77"/>
                    <a:pt x="1130" y="0"/>
                    <a:pt x="1274" y="27"/>
                  </a:cubicBezTo>
                  <a:cubicBezTo>
                    <a:pt x="1418" y="54"/>
                    <a:pt x="1517" y="236"/>
                    <a:pt x="1661" y="414"/>
                  </a:cubicBezTo>
                  <a:cubicBezTo>
                    <a:pt x="1805" y="592"/>
                    <a:pt x="2026" y="903"/>
                    <a:pt x="2138" y="1095"/>
                  </a:cubicBezTo>
                  <a:cubicBezTo>
                    <a:pt x="2250" y="1287"/>
                    <a:pt x="2295" y="1470"/>
                    <a:pt x="2336" y="1569"/>
                  </a:cubicBezTo>
                </a:path>
              </a:pathLst>
            </a:custGeom>
            <a:noFill/>
            <a:ln w="76200" cmpd="sng">
              <a:solidFill>
                <a:srgbClr val="C00000"/>
              </a:solidFill>
              <a:round/>
              <a:headEnd type="triangl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anose="020B0604020202020204" pitchFamily="34" charset="0"/>
                <a:ea typeface="黑体" panose="02010609060101010101" pitchFamily="2" charset="-122"/>
                <a:cs typeface="Arial" panose="020B0604020202020204" pitchFamily="34" charset="0"/>
              </a:endParaRPr>
            </a:p>
          </p:txBody>
        </p:sp>
        <p:sp>
          <p:nvSpPr>
            <p:cNvPr id="396493" name="Line 205"/>
            <p:cNvSpPr>
              <a:spLocks noChangeShapeType="1"/>
            </p:cNvSpPr>
            <p:nvPr/>
          </p:nvSpPr>
          <p:spPr bwMode="auto">
            <a:xfrm>
              <a:off x="6362710" y="3440525"/>
              <a:ext cx="2340636" cy="0"/>
            </a:xfrm>
            <a:prstGeom prst="line">
              <a:avLst/>
            </a:prstGeom>
            <a:noFill/>
            <a:ln w="76200">
              <a:solidFill>
                <a:srgbClr val="0000FF"/>
              </a:solidFill>
              <a:prstDash val="sysDot"/>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anose="020B0604020202020204" pitchFamily="34" charset="0"/>
                <a:ea typeface="黑体" panose="02010609060101010101" pitchFamily="2" charset="-122"/>
                <a:cs typeface="Arial" panose="020B0604020202020204" pitchFamily="34" charset="0"/>
              </a:endParaRPr>
            </a:p>
          </p:txBody>
        </p:sp>
      </p:grpSp>
      <p:sp>
        <p:nvSpPr>
          <p:cNvPr id="8" name="矩形 7"/>
          <p:cNvSpPr/>
          <p:nvPr/>
        </p:nvSpPr>
        <p:spPr>
          <a:xfrm>
            <a:off x="885914" y="5589240"/>
            <a:ext cx="8586510" cy="461665"/>
          </a:xfrm>
          <a:prstGeom prst="rect">
            <a:avLst/>
          </a:prstGeom>
        </p:spPr>
        <p:txBody>
          <a:bodyPr wrap="square">
            <a:spAutoFit/>
          </a:bodyPr>
          <a:lstStyle/>
          <a:p>
            <a:pPr algn="ctr"/>
            <a:r>
              <a:rPr lang="zh-CN" altLang="zh-CN" sz="2400" b="1" dirty="0" smtClean="0">
                <a:latin typeface="Arial" panose="020B0604020202020204" pitchFamily="34" charset="0"/>
                <a:ea typeface="黑体" panose="02010609060101010101" pitchFamily="2" charset="-122"/>
                <a:cs typeface="Arial" panose="020B0604020202020204" pitchFamily="34" charset="0"/>
              </a:rPr>
              <a:t>基于</a:t>
            </a:r>
            <a:r>
              <a:rPr lang="en-US" altLang="zh-CN" sz="2400" b="1" dirty="0" smtClean="0">
                <a:latin typeface="Arial" panose="020B0604020202020204" pitchFamily="34" charset="0"/>
                <a:ea typeface="黑体" panose="02010609060101010101" pitchFamily="2" charset="-122"/>
                <a:cs typeface="Arial" panose="020B0604020202020204" pitchFamily="34" charset="0"/>
              </a:rPr>
              <a:t> ISP </a:t>
            </a:r>
            <a:r>
              <a:rPr lang="zh-CN" altLang="zh-CN" sz="2400" b="1" dirty="0" smtClean="0">
                <a:latin typeface="Arial" panose="020B0604020202020204" pitchFamily="34" charset="0"/>
                <a:ea typeface="黑体" panose="02010609060101010101" pitchFamily="2" charset="-122"/>
                <a:cs typeface="Arial" panose="020B0604020202020204" pitchFamily="34" charset="0"/>
              </a:rPr>
              <a:t>的</a:t>
            </a:r>
            <a:r>
              <a:rPr lang="zh-CN" altLang="zh-CN" sz="2400" b="1" dirty="0">
                <a:latin typeface="Arial" panose="020B0604020202020204" pitchFamily="34" charset="0"/>
                <a:ea typeface="黑体" panose="02010609060101010101" pitchFamily="2" charset="-122"/>
                <a:cs typeface="Arial" panose="020B0604020202020204" pitchFamily="34" charset="0"/>
              </a:rPr>
              <a:t>多层结构的互联网的概念示意图</a:t>
            </a:r>
            <a:endParaRPr lang="zh-CN" altLang="en-US" sz="2400" b="1" dirty="0">
              <a:latin typeface="Arial" panose="020B0604020202020204" pitchFamily="34" charset="0"/>
              <a:ea typeface="黑体" panose="02010609060101010101"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endParaRPr lang="zh-CN" altLang="en-US"/>
          </a:p>
        </p:txBody>
      </p:sp>
      <p:sp>
        <p:nvSpPr>
          <p:cNvPr id="124931"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32"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33"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endParaRPr kumimoji="1" lang="en-US" altLang="zh-CN" sz="2000" b="1">
              <a:solidFill>
                <a:srgbClr val="333399"/>
              </a:solidFill>
            </a:endParaRPr>
          </a:p>
        </p:txBody>
      </p:sp>
      <p:sp>
        <p:nvSpPr>
          <p:cNvPr id="124934"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endParaRPr kumimoji="1" lang="en-US" altLang="zh-CN" sz="2000" b="1">
              <a:solidFill>
                <a:srgbClr val="333399"/>
              </a:solidFill>
            </a:endParaRPr>
          </a:p>
        </p:txBody>
      </p:sp>
      <p:sp>
        <p:nvSpPr>
          <p:cNvPr id="124935"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endParaRPr kumimoji="1" lang="en-US" altLang="zh-CN" sz="2000" b="1">
              <a:solidFill>
                <a:srgbClr val="333399"/>
              </a:solidFill>
            </a:endParaRPr>
          </a:p>
        </p:txBody>
      </p:sp>
      <p:sp>
        <p:nvSpPr>
          <p:cNvPr id="124936"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endParaRPr kumimoji="1" lang="en-US" altLang="zh-CN" sz="2000" b="1">
              <a:solidFill>
                <a:srgbClr val="333399"/>
              </a:solidFill>
            </a:endParaRPr>
          </a:p>
        </p:txBody>
      </p:sp>
      <p:sp>
        <p:nvSpPr>
          <p:cNvPr id="124937"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endParaRPr kumimoji="1" lang="en-US" altLang="zh-CN" sz="2000" b="1">
              <a:solidFill>
                <a:srgbClr val="333399"/>
              </a:solidFill>
            </a:endParaRPr>
          </a:p>
        </p:txBody>
      </p:sp>
      <p:sp>
        <p:nvSpPr>
          <p:cNvPr id="124938" name="Freeform 10"/>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39" name="Freeform 11"/>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40" name="Freeform 12"/>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41" name="Freeform 13"/>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42"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43"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endParaRPr kumimoji="1" lang="en-US" altLang="zh-CN" sz="2000" b="1">
              <a:solidFill>
                <a:srgbClr val="333399"/>
              </a:solidFill>
            </a:endParaRPr>
          </a:p>
        </p:txBody>
      </p:sp>
      <p:sp>
        <p:nvSpPr>
          <p:cNvPr id="124944"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endParaRPr kumimoji="1" lang="en-US" altLang="zh-CN" sz="2000" b="1">
              <a:solidFill>
                <a:srgbClr val="333399"/>
              </a:solidFill>
            </a:endParaRPr>
          </a:p>
        </p:txBody>
      </p:sp>
      <p:sp>
        <p:nvSpPr>
          <p:cNvPr id="124945"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endParaRPr kumimoji="1" lang="en-US" altLang="zh-CN" sz="2000" b="1">
              <a:solidFill>
                <a:srgbClr val="333399"/>
              </a:solidFill>
            </a:endParaRPr>
          </a:p>
        </p:txBody>
      </p:sp>
      <p:sp>
        <p:nvSpPr>
          <p:cNvPr id="124946"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endParaRPr kumimoji="1" lang="en-US" altLang="zh-CN" sz="2000" b="1">
              <a:solidFill>
                <a:srgbClr val="333399"/>
              </a:solidFill>
            </a:endParaRPr>
          </a:p>
        </p:txBody>
      </p:sp>
      <p:sp>
        <p:nvSpPr>
          <p:cNvPr id="124947"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endParaRPr kumimoji="1" lang="en-US" altLang="zh-CN" sz="2000" b="1">
              <a:solidFill>
                <a:srgbClr val="333399"/>
              </a:solidFill>
            </a:endParaRPr>
          </a:p>
        </p:txBody>
      </p:sp>
      <p:sp>
        <p:nvSpPr>
          <p:cNvPr id="124948" name="Freeform 20"/>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49" name="Freeform 21"/>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50" name="Freeform 22"/>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51" name="Freeform 23"/>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52"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C00000"/>
                </a:solidFill>
                <a:ea typeface="黑体" panose="02010609060101010101" pitchFamily="2" charset="-122"/>
              </a:rPr>
              <a:t>主机</a:t>
            </a:r>
            <a:r>
              <a:rPr kumimoji="1" lang="zh-CN" altLang="en-US" sz="1050" b="1">
                <a:solidFill>
                  <a:srgbClr val="C00000"/>
                </a:solidFill>
                <a:ea typeface="黑体" panose="02010609060101010101" pitchFamily="2" charset="-122"/>
              </a:rPr>
              <a:t> </a:t>
            </a:r>
            <a:r>
              <a:rPr kumimoji="1" lang="en-US" altLang="zh-CN" sz="2400" b="1">
                <a:solidFill>
                  <a:srgbClr val="C00000"/>
                </a:solidFill>
                <a:ea typeface="黑体" panose="02010609060101010101" pitchFamily="2" charset="-122"/>
              </a:rPr>
              <a:t>1</a:t>
            </a:r>
            <a:endParaRPr kumimoji="1" lang="en-US" altLang="zh-CN" sz="2400" b="1">
              <a:solidFill>
                <a:srgbClr val="C00000"/>
              </a:solidFill>
              <a:ea typeface="黑体" panose="02010609060101010101" pitchFamily="2" charset="-122"/>
            </a:endParaRPr>
          </a:p>
        </p:txBody>
      </p:sp>
      <p:sp>
        <p:nvSpPr>
          <p:cNvPr id="124953"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54"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4955"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56"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4957"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C00000"/>
                </a:solidFill>
                <a:ea typeface="黑体" panose="02010609060101010101" pitchFamily="2" charset="-122"/>
              </a:rPr>
              <a:t>主机</a:t>
            </a:r>
            <a:r>
              <a:rPr kumimoji="1" lang="zh-CN" altLang="en-US" sz="1050" b="1">
                <a:solidFill>
                  <a:srgbClr val="C00000"/>
                </a:solidFill>
                <a:ea typeface="黑体" panose="02010609060101010101" pitchFamily="2" charset="-122"/>
              </a:rPr>
              <a:t> </a:t>
            </a:r>
            <a:r>
              <a:rPr kumimoji="1" lang="en-US" altLang="zh-CN" sz="2400" b="1">
                <a:solidFill>
                  <a:srgbClr val="C00000"/>
                </a:solidFill>
                <a:ea typeface="黑体" panose="02010609060101010101" pitchFamily="2" charset="-122"/>
              </a:rPr>
              <a:t>2</a:t>
            </a:r>
            <a:endParaRPr kumimoji="1" lang="en-US" altLang="zh-CN" sz="2400" b="1">
              <a:solidFill>
                <a:srgbClr val="C00000"/>
              </a:solidFill>
              <a:ea typeface="黑体" panose="02010609060101010101" pitchFamily="2" charset="-122"/>
            </a:endParaRPr>
          </a:p>
        </p:txBody>
      </p:sp>
      <p:sp>
        <p:nvSpPr>
          <p:cNvPr id="124958" name="Text Box 30"/>
          <p:cNvSpPr txBox="1">
            <a:spLocks noChangeArrowheads="1"/>
          </p:cNvSpPr>
          <p:nvPr/>
        </p:nvSpPr>
        <p:spPr bwMode="auto">
          <a:xfrm>
            <a:off x="3892887" y="3085108"/>
            <a:ext cx="449353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r>
              <a:rPr kumimoji="1" lang="zh-CN" altLang="en-US" sz="2400" b="1">
                <a:solidFill>
                  <a:srgbClr val="333399"/>
                </a:solidFill>
                <a:ea typeface="黑体" panose="02010609060101010101" pitchFamily="2" charset="-122"/>
              </a:rPr>
              <a:t>运输层剥去首部，取出数据部分</a:t>
            </a:r>
            <a:endParaRPr kumimoji="1" lang="zh-CN" altLang="en-US" sz="2400" b="1">
              <a:solidFill>
                <a:srgbClr val="333399"/>
              </a:solidFill>
              <a:ea typeface="黑体" panose="02010609060101010101" pitchFamily="2" charset="-122"/>
            </a:endParaRPr>
          </a:p>
          <a:p>
            <a:pPr algn="ctr" eaLnBrk="0" hangingPunct="0"/>
            <a:r>
              <a:rPr kumimoji="1" lang="zh-CN" altLang="en-US" sz="2400" b="1">
                <a:solidFill>
                  <a:srgbClr val="333399"/>
                </a:solidFill>
                <a:ea typeface="黑体" panose="02010609060101010101" pitchFamily="2" charset="-122"/>
              </a:rPr>
              <a:t>上交给应用层</a:t>
            </a:r>
            <a:endParaRPr kumimoji="1" lang="zh-CN" altLang="en-US" sz="2400" b="1">
              <a:solidFill>
                <a:srgbClr val="333399"/>
              </a:solidFill>
              <a:ea typeface="黑体" panose="02010609060101010101" pitchFamily="2" charset="-122"/>
            </a:endParaRPr>
          </a:p>
        </p:txBody>
      </p:sp>
      <p:sp>
        <p:nvSpPr>
          <p:cNvPr id="124959" name="AutoShape 31"/>
          <p:cNvSpPr>
            <a:spLocks noChangeArrowheads="1"/>
          </p:cNvSpPr>
          <p:nvPr/>
        </p:nvSpPr>
        <p:spPr bwMode="auto">
          <a:xfrm rot="10800000" flipV="1">
            <a:off x="8997950" y="2975570"/>
            <a:ext cx="213254" cy="396875"/>
          </a:xfrm>
          <a:prstGeom prst="upArrow">
            <a:avLst>
              <a:gd name="adj1" fmla="val 50000"/>
              <a:gd name="adj2" fmla="val 50403"/>
            </a:avLst>
          </a:prstGeom>
          <a:solidFill>
            <a:schemeClr val="hlink"/>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124959"/>
                                        </p:tgtEl>
                                        <p:attrNameLst>
                                          <p:attrName>style.visibility</p:attrName>
                                        </p:attrNameLst>
                                      </p:cBhvr>
                                      <p:to>
                                        <p:strVal val="visible"/>
                                      </p:to>
                                    </p:set>
                                    <p:animEffect transition="in" filter="wipe(down)">
                                      <p:cBhvr>
                                        <p:cTn id="7" dur="1000"/>
                                        <p:tgtEl>
                                          <p:spTgt spid="1249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59"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endParaRPr lang="zh-CN" altLang="en-US"/>
          </a:p>
        </p:txBody>
      </p:sp>
      <p:sp>
        <p:nvSpPr>
          <p:cNvPr id="125955"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56"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57"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endParaRPr kumimoji="1" lang="en-US" altLang="zh-CN" sz="2000" b="1">
              <a:solidFill>
                <a:srgbClr val="333399"/>
              </a:solidFill>
            </a:endParaRPr>
          </a:p>
        </p:txBody>
      </p:sp>
      <p:sp>
        <p:nvSpPr>
          <p:cNvPr id="125958"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endParaRPr kumimoji="1" lang="en-US" altLang="zh-CN" sz="2000" b="1">
              <a:solidFill>
                <a:srgbClr val="333399"/>
              </a:solidFill>
            </a:endParaRPr>
          </a:p>
        </p:txBody>
      </p:sp>
      <p:sp>
        <p:nvSpPr>
          <p:cNvPr id="125959"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endParaRPr kumimoji="1" lang="en-US" altLang="zh-CN" sz="2000" b="1">
              <a:solidFill>
                <a:srgbClr val="333399"/>
              </a:solidFill>
            </a:endParaRPr>
          </a:p>
        </p:txBody>
      </p:sp>
      <p:sp>
        <p:nvSpPr>
          <p:cNvPr id="125960"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endParaRPr kumimoji="1" lang="en-US" altLang="zh-CN" sz="2000" b="1">
              <a:solidFill>
                <a:srgbClr val="333399"/>
              </a:solidFill>
            </a:endParaRPr>
          </a:p>
        </p:txBody>
      </p:sp>
      <p:sp>
        <p:nvSpPr>
          <p:cNvPr id="125961"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endParaRPr kumimoji="1" lang="en-US" altLang="zh-CN" sz="2000" b="1">
              <a:solidFill>
                <a:srgbClr val="333399"/>
              </a:solidFill>
            </a:endParaRPr>
          </a:p>
        </p:txBody>
      </p:sp>
      <p:sp>
        <p:nvSpPr>
          <p:cNvPr id="125962" name="Freeform 10"/>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63" name="Freeform 11"/>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64" name="Freeform 12"/>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65" name="Freeform 13"/>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66"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67"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endParaRPr kumimoji="1" lang="en-US" altLang="zh-CN" sz="2000" b="1">
              <a:solidFill>
                <a:srgbClr val="333399"/>
              </a:solidFill>
            </a:endParaRPr>
          </a:p>
        </p:txBody>
      </p:sp>
      <p:sp>
        <p:nvSpPr>
          <p:cNvPr id="125968"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endParaRPr kumimoji="1" lang="en-US" altLang="zh-CN" sz="2000" b="1">
              <a:solidFill>
                <a:srgbClr val="333399"/>
              </a:solidFill>
            </a:endParaRPr>
          </a:p>
        </p:txBody>
      </p:sp>
      <p:sp>
        <p:nvSpPr>
          <p:cNvPr id="125969"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endParaRPr kumimoji="1" lang="en-US" altLang="zh-CN" sz="2000" b="1">
              <a:solidFill>
                <a:srgbClr val="333399"/>
              </a:solidFill>
            </a:endParaRPr>
          </a:p>
        </p:txBody>
      </p:sp>
      <p:sp>
        <p:nvSpPr>
          <p:cNvPr id="125970"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endParaRPr kumimoji="1" lang="en-US" altLang="zh-CN" sz="2000" b="1">
              <a:solidFill>
                <a:srgbClr val="333399"/>
              </a:solidFill>
            </a:endParaRPr>
          </a:p>
        </p:txBody>
      </p:sp>
      <p:sp>
        <p:nvSpPr>
          <p:cNvPr id="125971"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endParaRPr kumimoji="1" lang="en-US" altLang="zh-CN" sz="2000" b="1">
              <a:solidFill>
                <a:srgbClr val="333399"/>
              </a:solidFill>
            </a:endParaRPr>
          </a:p>
        </p:txBody>
      </p:sp>
      <p:sp>
        <p:nvSpPr>
          <p:cNvPr id="125972" name="Freeform 20"/>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73" name="Freeform 21"/>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74" name="Freeform 22"/>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75" name="Freeform 23"/>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76"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C00000"/>
                </a:solidFill>
                <a:ea typeface="黑体" panose="02010609060101010101" pitchFamily="2" charset="-122"/>
              </a:rPr>
              <a:t>主机</a:t>
            </a:r>
            <a:r>
              <a:rPr kumimoji="1" lang="zh-CN" altLang="en-US" sz="1050" b="1">
                <a:solidFill>
                  <a:srgbClr val="C00000"/>
                </a:solidFill>
                <a:ea typeface="黑体" panose="02010609060101010101" pitchFamily="2" charset="-122"/>
              </a:rPr>
              <a:t> </a:t>
            </a:r>
            <a:r>
              <a:rPr kumimoji="1" lang="en-US" altLang="zh-CN" sz="2400" b="1">
                <a:solidFill>
                  <a:srgbClr val="C00000"/>
                </a:solidFill>
                <a:ea typeface="黑体" panose="02010609060101010101" pitchFamily="2" charset="-122"/>
              </a:rPr>
              <a:t>1</a:t>
            </a:r>
            <a:endParaRPr kumimoji="1" lang="en-US" altLang="zh-CN" sz="2400" b="1">
              <a:solidFill>
                <a:srgbClr val="C00000"/>
              </a:solidFill>
              <a:ea typeface="黑体" panose="02010609060101010101" pitchFamily="2" charset="-122"/>
            </a:endParaRPr>
          </a:p>
        </p:txBody>
      </p:sp>
      <p:sp>
        <p:nvSpPr>
          <p:cNvPr id="125977"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78"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5979"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80"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5981"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C00000"/>
                </a:solidFill>
                <a:ea typeface="黑体" panose="02010609060101010101" pitchFamily="2" charset="-122"/>
              </a:rPr>
              <a:t>主机</a:t>
            </a:r>
            <a:r>
              <a:rPr kumimoji="1" lang="zh-CN" altLang="en-US" sz="1050" b="1">
                <a:solidFill>
                  <a:srgbClr val="C00000"/>
                </a:solidFill>
                <a:ea typeface="黑体" panose="02010609060101010101" pitchFamily="2" charset="-122"/>
              </a:rPr>
              <a:t> </a:t>
            </a:r>
            <a:r>
              <a:rPr kumimoji="1" lang="en-US" altLang="zh-CN" sz="2400" b="1">
                <a:solidFill>
                  <a:srgbClr val="C00000"/>
                </a:solidFill>
                <a:ea typeface="黑体" panose="02010609060101010101" pitchFamily="2" charset="-122"/>
              </a:rPr>
              <a:t>2</a:t>
            </a:r>
            <a:endParaRPr kumimoji="1" lang="en-US" altLang="zh-CN" sz="2400" b="1">
              <a:solidFill>
                <a:srgbClr val="C00000"/>
              </a:solidFill>
              <a:ea typeface="黑体" panose="02010609060101010101" pitchFamily="2" charset="-122"/>
            </a:endParaRPr>
          </a:p>
        </p:txBody>
      </p:sp>
      <p:sp>
        <p:nvSpPr>
          <p:cNvPr id="125982" name="Text Box 30"/>
          <p:cNvSpPr txBox="1">
            <a:spLocks noChangeArrowheads="1"/>
          </p:cNvSpPr>
          <p:nvPr/>
        </p:nvSpPr>
        <p:spPr bwMode="auto">
          <a:xfrm>
            <a:off x="3266949" y="2580283"/>
            <a:ext cx="510909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r>
              <a:rPr kumimoji="1" lang="zh-CN" altLang="en-US" sz="2400" b="1">
                <a:solidFill>
                  <a:srgbClr val="333399"/>
                </a:solidFill>
                <a:ea typeface="黑体" panose="02010609060101010101" pitchFamily="2" charset="-122"/>
              </a:rPr>
              <a:t>应用层剥去首部，取出应用程序数据</a:t>
            </a:r>
            <a:endParaRPr kumimoji="1" lang="zh-CN" altLang="en-US" sz="2400" b="1">
              <a:solidFill>
                <a:srgbClr val="333399"/>
              </a:solidFill>
              <a:ea typeface="黑体" panose="02010609060101010101" pitchFamily="2" charset="-122"/>
            </a:endParaRPr>
          </a:p>
          <a:p>
            <a:pPr algn="ctr" eaLnBrk="0" hangingPunct="0"/>
            <a:r>
              <a:rPr kumimoji="1" lang="zh-CN" altLang="en-US" sz="2400" b="1">
                <a:solidFill>
                  <a:srgbClr val="333399"/>
                </a:solidFill>
                <a:ea typeface="黑体" panose="02010609060101010101" pitchFamily="2" charset="-122"/>
              </a:rPr>
              <a:t>上交给应用进程</a:t>
            </a:r>
            <a:endParaRPr kumimoji="1" lang="zh-CN" altLang="en-US" sz="2400" b="1">
              <a:solidFill>
                <a:srgbClr val="333399"/>
              </a:solidFill>
              <a:ea typeface="黑体" panose="02010609060101010101" pitchFamily="2" charset="-122"/>
            </a:endParaRPr>
          </a:p>
        </p:txBody>
      </p:sp>
      <p:sp>
        <p:nvSpPr>
          <p:cNvPr id="125983" name="AutoShape 31"/>
          <p:cNvSpPr>
            <a:spLocks noChangeArrowheads="1"/>
          </p:cNvSpPr>
          <p:nvPr/>
        </p:nvSpPr>
        <p:spPr bwMode="auto">
          <a:xfrm rot="10800000" flipV="1">
            <a:off x="8997950" y="2472333"/>
            <a:ext cx="213254" cy="396875"/>
          </a:xfrm>
          <a:prstGeom prst="upArrow">
            <a:avLst>
              <a:gd name="adj1" fmla="val 50000"/>
              <a:gd name="adj2" fmla="val 50403"/>
            </a:avLst>
          </a:prstGeom>
          <a:solidFill>
            <a:schemeClr val="hlink"/>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125983"/>
                                        </p:tgtEl>
                                        <p:attrNameLst>
                                          <p:attrName>style.visibility</p:attrName>
                                        </p:attrNameLst>
                                      </p:cBhvr>
                                      <p:to>
                                        <p:strVal val="visible"/>
                                      </p:to>
                                    </p:set>
                                    <p:animEffect transition="in" filter="wipe(down)">
                                      <p:cBhvr>
                                        <p:cTn id="7" dur="1000"/>
                                        <p:tgtEl>
                                          <p:spTgt spid="1259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83" grpId="0"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1600"/>
              <a:t> </a:t>
            </a:r>
            <a:r>
              <a:rPr lang="en-US" altLang="zh-CN"/>
              <a:t>2</a:t>
            </a:r>
            <a:r>
              <a:rPr lang="en-US" altLang="zh-CN" sz="2400"/>
              <a:t> </a:t>
            </a:r>
            <a:r>
              <a:rPr lang="zh-CN" altLang="en-US"/>
              <a:t>发送数据 </a:t>
            </a:r>
            <a:endParaRPr lang="zh-CN" altLang="en-US"/>
          </a:p>
        </p:txBody>
      </p:sp>
      <p:sp>
        <p:nvSpPr>
          <p:cNvPr id="126979"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80"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81"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endParaRPr kumimoji="1" lang="en-US" altLang="zh-CN" sz="2000" b="1">
              <a:solidFill>
                <a:srgbClr val="333399"/>
              </a:solidFill>
            </a:endParaRPr>
          </a:p>
        </p:txBody>
      </p:sp>
      <p:sp>
        <p:nvSpPr>
          <p:cNvPr id="126982"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endParaRPr kumimoji="1" lang="en-US" altLang="zh-CN" sz="2000" b="1">
              <a:solidFill>
                <a:srgbClr val="333399"/>
              </a:solidFill>
            </a:endParaRPr>
          </a:p>
        </p:txBody>
      </p:sp>
      <p:sp>
        <p:nvSpPr>
          <p:cNvPr id="126983"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endParaRPr kumimoji="1" lang="en-US" altLang="zh-CN" sz="2000" b="1">
              <a:solidFill>
                <a:srgbClr val="333399"/>
              </a:solidFill>
            </a:endParaRPr>
          </a:p>
        </p:txBody>
      </p:sp>
      <p:sp>
        <p:nvSpPr>
          <p:cNvPr id="126984"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endParaRPr kumimoji="1" lang="en-US" altLang="zh-CN" sz="2000" b="1">
              <a:solidFill>
                <a:srgbClr val="333399"/>
              </a:solidFill>
            </a:endParaRPr>
          </a:p>
        </p:txBody>
      </p:sp>
      <p:sp>
        <p:nvSpPr>
          <p:cNvPr id="126985"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endParaRPr kumimoji="1" lang="en-US" altLang="zh-CN" sz="2000" b="1">
              <a:solidFill>
                <a:srgbClr val="333399"/>
              </a:solidFill>
            </a:endParaRPr>
          </a:p>
        </p:txBody>
      </p:sp>
      <p:sp>
        <p:nvSpPr>
          <p:cNvPr id="126986" name="Freeform 10"/>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87" name="Freeform 11"/>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88" name="Freeform 12"/>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89" name="Freeform 13"/>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90"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91"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endParaRPr kumimoji="1" lang="en-US" altLang="zh-CN" sz="2000" b="1">
              <a:solidFill>
                <a:srgbClr val="333399"/>
              </a:solidFill>
            </a:endParaRPr>
          </a:p>
        </p:txBody>
      </p:sp>
      <p:sp>
        <p:nvSpPr>
          <p:cNvPr id="126992"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endParaRPr kumimoji="1" lang="en-US" altLang="zh-CN" sz="2000" b="1">
              <a:solidFill>
                <a:srgbClr val="333399"/>
              </a:solidFill>
            </a:endParaRPr>
          </a:p>
        </p:txBody>
      </p:sp>
      <p:sp>
        <p:nvSpPr>
          <p:cNvPr id="126993"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endParaRPr kumimoji="1" lang="en-US" altLang="zh-CN" sz="2000" b="1">
              <a:solidFill>
                <a:srgbClr val="333399"/>
              </a:solidFill>
            </a:endParaRPr>
          </a:p>
        </p:txBody>
      </p:sp>
      <p:sp>
        <p:nvSpPr>
          <p:cNvPr id="126994"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endParaRPr kumimoji="1" lang="en-US" altLang="zh-CN" sz="2000" b="1">
              <a:solidFill>
                <a:srgbClr val="333399"/>
              </a:solidFill>
            </a:endParaRPr>
          </a:p>
        </p:txBody>
      </p:sp>
      <p:sp>
        <p:nvSpPr>
          <p:cNvPr id="126995"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endParaRPr kumimoji="1" lang="en-US" altLang="zh-CN" sz="2000" b="1">
              <a:solidFill>
                <a:srgbClr val="333399"/>
              </a:solidFill>
            </a:endParaRPr>
          </a:p>
        </p:txBody>
      </p:sp>
      <p:sp>
        <p:nvSpPr>
          <p:cNvPr id="126996" name="Freeform 20"/>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97" name="Freeform 21"/>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98" name="Freeform 22"/>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99" name="Freeform 23"/>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7000" name="Text Box 24"/>
          <p:cNvSpPr txBox="1">
            <a:spLocks noChangeArrowheads="1"/>
          </p:cNvSpPr>
          <p:nvPr/>
        </p:nvSpPr>
        <p:spPr bwMode="auto">
          <a:xfrm>
            <a:off x="428228" y="1644675"/>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C00000"/>
                </a:solidFill>
                <a:ea typeface="黑体" panose="02010609060101010101" pitchFamily="2" charset="-122"/>
              </a:rPr>
              <a:t>主机</a:t>
            </a:r>
            <a:r>
              <a:rPr kumimoji="1" lang="zh-CN" altLang="en-US" sz="1050" b="1">
                <a:solidFill>
                  <a:srgbClr val="C00000"/>
                </a:solidFill>
                <a:ea typeface="黑体" panose="02010609060101010101" pitchFamily="2" charset="-122"/>
              </a:rPr>
              <a:t> </a:t>
            </a:r>
            <a:r>
              <a:rPr kumimoji="1" lang="en-US" altLang="zh-CN" sz="2400" b="1">
                <a:solidFill>
                  <a:srgbClr val="C00000"/>
                </a:solidFill>
                <a:ea typeface="黑体" panose="02010609060101010101" pitchFamily="2" charset="-122"/>
              </a:rPr>
              <a:t>1</a:t>
            </a:r>
            <a:endParaRPr kumimoji="1" lang="en-US" altLang="zh-CN" sz="2400" b="1">
              <a:solidFill>
                <a:srgbClr val="C00000"/>
              </a:solidFill>
              <a:ea typeface="黑体" panose="02010609060101010101" pitchFamily="2" charset="-122"/>
            </a:endParaRPr>
          </a:p>
        </p:txBody>
      </p:sp>
      <p:sp>
        <p:nvSpPr>
          <p:cNvPr id="127001"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7002"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7003"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7004"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7005"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C00000"/>
                </a:solidFill>
                <a:ea typeface="黑体" panose="02010609060101010101" pitchFamily="2" charset="-122"/>
              </a:rPr>
              <a:t>主机</a:t>
            </a:r>
            <a:r>
              <a:rPr kumimoji="1" lang="zh-CN" altLang="en-US" sz="1050" b="1">
                <a:solidFill>
                  <a:srgbClr val="C00000"/>
                </a:solidFill>
                <a:ea typeface="黑体" panose="02010609060101010101" pitchFamily="2" charset="-122"/>
              </a:rPr>
              <a:t> </a:t>
            </a:r>
            <a:r>
              <a:rPr kumimoji="1" lang="en-US" altLang="zh-CN" sz="2400" b="1">
                <a:solidFill>
                  <a:srgbClr val="C00000"/>
                </a:solidFill>
                <a:ea typeface="黑体" panose="02010609060101010101" pitchFamily="2" charset="-122"/>
              </a:rPr>
              <a:t>2</a:t>
            </a:r>
            <a:endParaRPr kumimoji="1" lang="en-US" altLang="zh-CN" sz="2400" b="1">
              <a:solidFill>
                <a:srgbClr val="C00000"/>
              </a:solidFill>
              <a:ea typeface="黑体" panose="02010609060101010101" pitchFamily="2" charset="-122"/>
            </a:endParaRPr>
          </a:p>
        </p:txBody>
      </p:sp>
      <p:sp>
        <p:nvSpPr>
          <p:cNvPr id="127006" name="AutoShape 30"/>
          <p:cNvSpPr>
            <a:spLocks noChangeArrowheads="1"/>
          </p:cNvSpPr>
          <p:nvPr/>
        </p:nvSpPr>
        <p:spPr bwMode="auto">
          <a:xfrm>
            <a:off x="4406106" y="1716683"/>
            <a:ext cx="3198813" cy="935037"/>
          </a:xfrm>
          <a:prstGeom prst="wedgeRoundRectCallout">
            <a:avLst>
              <a:gd name="adj1" fmla="val 87310"/>
              <a:gd name="adj2" fmla="val 18931"/>
              <a:gd name="adj3" fmla="val 16667"/>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b="1">
              <a:latin typeface="Tahoma" panose="020B0604030504040204" pitchFamily="34" charset="0"/>
            </a:endParaRPr>
          </a:p>
        </p:txBody>
      </p:sp>
      <p:sp>
        <p:nvSpPr>
          <p:cNvPr id="127007" name="Text Box 31"/>
          <p:cNvSpPr txBox="1">
            <a:spLocks noChangeArrowheads="1"/>
          </p:cNvSpPr>
          <p:nvPr/>
        </p:nvSpPr>
        <p:spPr bwMode="auto">
          <a:xfrm>
            <a:off x="4594121" y="1788120"/>
            <a:ext cx="297068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r>
              <a:rPr kumimoji="1" lang="zh-CN" altLang="en-US" sz="2400" b="1">
                <a:solidFill>
                  <a:srgbClr val="333399"/>
                </a:solidFill>
                <a:latin typeface="Tahoma" panose="020B0604030504040204" pitchFamily="34" charset="0"/>
                <a:ea typeface="黑体" panose="02010609060101010101" pitchFamily="2" charset="-122"/>
              </a:rPr>
              <a:t>我收到了</a:t>
            </a:r>
            <a:r>
              <a:rPr kumimoji="1" lang="zh-CN" altLang="en-US" sz="1400" b="1">
                <a:solidFill>
                  <a:srgbClr val="333399"/>
                </a:solidFill>
                <a:ea typeface="黑体" panose="02010609060101010101" pitchFamily="2" charset="-122"/>
              </a:rPr>
              <a:t> </a:t>
            </a:r>
            <a:r>
              <a:rPr kumimoji="1" lang="en-US" altLang="zh-CN" sz="2400" b="1">
                <a:solidFill>
                  <a:srgbClr val="333399"/>
                </a:solidFill>
                <a:ea typeface="黑体" panose="02010609060101010101" pitchFamily="2" charset="-122"/>
              </a:rPr>
              <a:t>AP</a:t>
            </a:r>
            <a:r>
              <a:rPr kumimoji="1" lang="en-US" altLang="zh-CN" sz="2400" b="1" baseline="-25000">
                <a:solidFill>
                  <a:srgbClr val="333399"/>
                </a:solidFill>
                <a:ea typeface="黑体" panose="02010609060101010101" pitchFamily="2" charset="-122"/>
              </a:rPr>
              <a:t>1</a:t>
            </a:r>
            <a:r>
              <a:rPr kumimoji="1" lang="en-US" altLang="zh-CN" sz="1600" b="1">
                <a:solidFill>
                  <a:srgbClr val="333399"/>
                </a:solidFill>
                <a:ea typeface="黑体" panose="02010609060101010101" pitchFamily="2" charset="-122"/>
              </a:rPr>
              <a:t> </a:t>
            </a:r>
            <a:r>
              <a:rPr kumimoji="1" lang="zh-CN" altLang="en-US" sz="2400" b="1">
                <a:solidFill>
                  <a:srgbClr val="333399"/>
                </a:solidFill>
                <a:latin typeface="Tahoma" panose="020B0604030504040204" pitchFamily="34" charset="0"/>
                <a:ea typeface="黑体" panose="02010609060101010101" pitchFamily="2" charset="-122"/>
              </a:rPr>
              <a:t>发来的</a:t>
            </a:r>
            <a:endParaRPr kumimoji="1" lang="zh-CN" altLang="en-US" sz="2400" b="1">
              <a:solidFill>
                <a:srgbClr val="333399"/>
              </a:solidFill>
              <a:latin typeface="Tahoma" panose="020B0604030504040204" pitchFamily="34" charset="0"/>
              <a:ea typeface="黑体" panose="02010609060101010101" pitchFamily="2" charset="-122"/>
            </a:endParaRPr>
          </a:p>
          <a:p>
            <a:pPr algn="ctr" eaLnBrk="0" hangingPunct="0"/>
            <a:r>
              <a:rPr kumimoji="1" lang="zh-CN" altLang="en-US" sz="2400" b="1">
                <a:solidFill>
                  <a:srgbClr val="333399"/>
                </a:solidFill>
                <a:ea typeface="黑体" panose="02010609060101010101" pitchFamily="2" charset="-122"/>
              </a:rPr>
              <a:t>应用程序数据！</a:t>
            </a:r>
            <a:endParaRPr kumimoji="1" lang="zh-CN" altLang="en-US" sz="2400" b="1">
              <a:solidFill>
                <a:srgbClr val="333399"/>
              </a:solidFill>
              <a:ea typeface="黑体" panose="02010609060101010101" pitchFamily="2" charset="-122"/>
            </a:endParaRP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endParaRPr lang="zh-CN" altLang="en-US"/>
          </a:p>
        </p:txBody>
      </p:sp>
      <p:sp>
        <p:nvSpPr>
          <p:cNvPr id="128003" name="AutoShape 3"/>
          <p:cNvSpPr>
            <a:spLocks noChangeArrowheads="1"/>
          </p:cNvSpPr>
          <p:nvPr/>
        </p:nvSpPr>
        <p:spPr bwMode="auto">
          <a:xfrm rot="-5400000">
            <a:off x="4756283" y="86543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04" name="AutoShape 4"/>
          <p:cNvSpPr>
            <a:spLocks noChangeArrowheads="1"/>
          </p:cNvSpPr>
          <p:nvPr/>
        </p:nvSpPr>
        <p:spPr bwMode="auto">
          <a:xfrm>
            <a:off x="577850" y="255532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05" name="Text Box 5"/>
          <p:cNvSpPr txBox="1">
            <a:spLocks noChangeArrowheads="1"/>
          </p:cNvSpPr>
          <p:nvPr/>
        </p:nvSpPr>
        <p:spPr bwMode="auto">
          <a:xfrm>
            <a:off x="1025266" y="273471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endParaRPr kumimoji="1" lang="en-US" altLang="zh-CN" sz="2000" b="1">
              <a:solidFill>
                <a:srgbClr val="333399"/>
              </a:solidFill>
            </a:endParaRPr>
          </a:p>
        </p:txBody>
      </p:sp>
      <p:sp>
        <p:nvSpPr>
          <p:cNvPr id="128006" name="Text Box 6"/>
          <p:cNvSpPr txBox="1">
            <a:spLocks noChangeArrowheads="1"/>
          </p:cNvSpPr>
          <p:nvPr/>
        </p:nvSpPr>
        <p:spPr bwMode="auto">
          <a:xfrm>
            <a:off x="1025266" y="336178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endParaRPr kumimoji="1" lang="en-US" altLang="zh-CN" sz="2000" b="1">
              <a:solidFill>
                <a:srgbClr val="333399"/>
              </a:solidFill>
            </a:endParaRPr>
          </a:p>
        </p:txBody>
      </p:sp>
      <p:sp>
        <p:nvSpPr>
          <p:cNvPr id="128007" name="Text Box 7"/>
          <p:cNvSpPr txBox="1">
            <a:spLocks noChangeArrowheads="1"/>
          </p:cNvSpPr>
          <p:nvPr/>
        </p:nvSpPr>
        <p:spPr bwMode="auto">
          <a:xfrm>
            <a:off x="1025266" y="391899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endParaRPr kumimoji="1" lang="en-US" altLang="zh-CN" sz="2000" b="1">
              <a:solidFill>
                <a:srgbClr val="333399"/>
              </a:solidFill>
            </a:endParaRPr>
          </a:p>
        </p:txBody>
      </p:sp>
      <p:sp>
        <p:nvSpPr>
          <p:cNvPr id="128008" name="Text Box 8"/>
          <p:cNvSpPr txBox="1">
            <a:spLocks noChangeArrowheads="1"/>
          </p:cNvSpPr>
          <p:nvPr/>
        </p:nvSpPr>
        <p:spPr bwMode="auto">
          <a:xfrm>
            <a:off x="1025266" y="447779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endParaRPr kumimoji="1" lang="en-US" altLang="zh-CN" sz="2000" b="1">
              <a:solidFill>
                <a:srgbClr val="333399"/>
              </a:solidFill>
            </a:endParaRPr>
          </a:p>
        </p:txBody>
      </p:sp>
      <p:sp>
        <p:nvSpPr>
          <p:cNvPr id="128009" name="Text Box 9"/>
          <p:cNvSpPr txBox="1">
            <a:spLocks noChangeArrowheads="1"/>
          </p:cNvSpPr>
          <p:nvPr/>
        </p:nvSpPr>
        <p:spPr bwMode="auto">
          <a:xfrm>
            <a:off x="1025266" y="504453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endParaRPr kumimoji="1" lang="en-US" altLang="zh-CN" sz="2000" b="1">
              <a:solidFill>
                <a:srgbClr val="333399"/>
              </a:solidFill>
            </a:endParaRPr>
          </a:p>
        </p:txBody>
      </p:sp>
      <p:sp>
        <p:nvSpPr>
          <p:cNvPr id="128010" name="Freeform 10"/>
          <p:cNvSpPr/>
          <p:nvPr/>
        </p:nvSpPr>
        <p:spPr bwMode="auto">
          <a:xfrm>
            <a:off x="577850" y="315699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11" name="Freeform 11"/>
          <p:cNvSpPr/>
          <p:nvPr/>
        </p:nvSpPr>
        <p:spPr bwMode="auto">
          <a:xfrm>
            <a:off x="588169" y="373166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12" name="Freeform 12"/>
          <p:cNvSpPr/>
          <p:nvPr/>
        </p:nvSpPr>
        <p:spPr bwMode="auto">
          <a:xfrm>
            <a:off x="564092" y="430793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13" name="Freeform 13"/>
          <p:cNvSpPr/>
          <p:nvPr/>
        </p:nvSpPr>
        <p:spPr bwMode="auto">
          <a:xfrm>
            <a:off x="564092" y="490006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14" name="AutoShape 14"/>
          <p:cNvSpPr>
            <a:spLocks noChangeArrowheads="1"/>
          </p:cNvSpPr>
          <p:nvPr/>
        </p:nvSpPr>
        <p:spPr bwMode="auto">
          <a:xfrm>
            <a:off x="8543925" y="252199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15" name="Text Box 15"/>
          <p:cNvSpPr txBox="1">
            <a:spLocks noChangeArrowheads="1"/>
          </p:cNvSpPr>
          <p:nvPr/>
        </p:nvSpPr>
        <p:spPr bwMode="auto">
          <a:xfrm>
            <a:off x="8585200" y="269979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endParaRPr kumimoji="1" lang="en-US" altLang="zh-CN" sz="2000" b="1">
              <a:solidFill>
                <a:srgbClr val="333399"/>
              </a:solidFill>
            </a:endParaRPr>
          </a:p>
        </p:txBody>
      </p:sp>
      <p:sp>
        <p:nvSpPr>
          <p:cNvPr id="128016" name="Text Box 16"/>
          <p:cNvSpPr txBox="1">
            <a:spLocks noChangeArrowheads="1"/>
          </p:cNvSpPr>
          <p:nvPr/>
        </p:nvSpPr>
        <p:spPr bwMode="auto">
          <a:xfrm>
            <a:off x="8585200" y="332685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endParaRPr kumimoji="1" lang="en-US" altLang="zh-CN" sz="2000" b="1">
              <a:solidFill>
                <a:srgbClr val="333399"/>
              </a:solidFill>
            </a:endParaRPr>
          </a:p>
        </p:txBody>
      </p:sp>
      <p:sp>
        <p:nvSpPr>
          <p:cNvPr id="128017" name="Text Box 17"/>
          <p:cNvSpPr txBox="1">
            <a:spLocks noChangeArrowheads="1"/>
          </p:cNvSpPr>
          <p:nvPr/>
        </p:nvSpPr>
        <p:spPr bwMode="auto">
          <a:xfrm>
            <a:off x="8585200" y="388406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endParaRPr kumimoji="1" lang="en-US" altLang="zh-CN" sz="2000" b="1">
              <a:solidFill>
                <a:srgbClr val="333399"/>
              </a:solidFill>
            </a:endParaRPr>
          </a:p>
        </p:txBody>
      </p:sp>
      <p:sp>
        <p:nvSpPr>
          <p:cNvPr id="128018" name="Text Box 18"/>
          <p:cNvSpPr txBox="1">
            <a:spLocks noChangeArrowheads="1"/>
          </p:cNvSpPr>
          <p:nvPr/>
        </p:nvSpPr>
        <p:spPr bwMode="auto">
          <a:xfrm>
            <a:off x="8585200" y="444445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endParaRPr kumimoji="1" lang="en-US" altLang="zh-CN" sz="2000" b="1">
              <a:solidFill>
                <a:srgbClr val="333399"/>
              </a:solidFill>
            </a:endParaRPr>
          </a:p>
        </p:txBody>
      </p:sp>
      <p:sp>
        <p:nvSpPr>
          <p:cNvPr id="128019" name="Text Box 19"/>
          <p:cNvSpPr txBox="1">
            <a:spLocks noChangeArrowheads="1"/>
          </p:cNvSpPr>
          <p:nvPr/>
        </p:nvSpPr>
        <p:spPr bwMode="auto">
          <a:xfrm>
            <a:off x="8585200" y="500960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endParaRPr kumimoji="1" lang="en-US" altLang="zh-CN" sz="2000" b="1">
              <a:solidFill>
                <a:srgbClr val="333399"/>
              </a:solidFill>
            </a:endParaRPr>
          </a:p>
        </p:txBody>
      </p:sp>
      <p:sp>
        <p:nvSpPr>
          <p:cNvPr id="128020" name="Freeform 20"/>
          <p:cNvSpPr/>
          <p:nvPr/>
        </p:nvSpPr>
        <p:spPr bwMode="auto">
          <a:xfrm>
            <a:off x="8543925" y="312206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21" name="Freeform 21"/>
          <p:cNvSpPr/>
          <p:nvPr/>
        </p:nvSpPr>
        <p:spPr bwMode="auto">
          <a:xfrm>
            <a:off x="8554244" y="369674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22" name="Freeform 22"/>
          <p:cNvSpPr/>
          <p:nvPr/>
        </p:nvSpPr>
        <p:spPr bwMode="auto">
          <a:xfrm>
            <a:off x="8530167" y="427300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23" name="Freeform 23"/>
          <p:cNvSpPr/>
          <p:nvPr/>
        </p:nvSpPr>
        <p:spPr bwMode="auto">
          <a:xfrm>
            <a:off x="8530167" y="486514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24"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dirty="0">
                <a:solidFill>
                  <a:srgbClr val="C00000"/>
                </a:solidFill>
                <a:ea typeface="黑体" panose="02010609060101010101" pitchFamily="2" charset="-122"/>
              </a:rPr>
              <a:t>主机</a:t>
            </a:r>
            <a:r>
              <a:rPr kumimoji="1" lang="zh-CN" altLang="en-US" sz="1050" b="1" dirty="0">
                <a:solidFill>
                  <a:srgbClr val="C00000"/>
                </a:solidFill>
                <a:ea typeface="黑体" panose="02010609060101010101" pitchFamily="2" charset="-122"/>
              </a:rPr>
              <a:t> </a:t>
            </a:r>
            <a:r>
              <a:rPr kumimoji="1" lang="en-US" altLang="zh-CN" sz="2400" b="1" dirty="0">
                <a:solidFill>
                  <a:srgbClr val="C00000"/>
                </a:solidFill>
                <a:ea typeface="黑体" panose="02010609060101010101" pitchFamily="2" charset="-122"/>
              </a:rPr>
              <a:t>1</a:t>
            </a:r>
            <a:endParaRPr kumimoji="1" lang="en-US" altLang="zh-CN" sz="2400" b="1" dirty="0">
              <a:solidFill>
                <a:srgbClr val="C00000"/>
              </a:solidFill>
              <a:ea typeface="黑体" panose="02010609060101010101" pitchFamily="2" charset="-122"/>
            </a:endParaRPr>
          </a:p>
        </p:txBody>
      </p:sp>
      <p:sp>
        <p:nvSpPr>
          <p:cNvPr id="128025" name="AutoShape 25"/>
          <p:cNvSpPr>
            <a:spLocks noChangeArrowheads="1"/>
          </p:cNvSpPr>
          <p:nvPr/>
        </p:nvSpPr>
        <p:spPr bwMode="auto">
          <a:xfrm>
            <a:off x="8703866" y="202510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26" name="Text Box 26"/>
          <p:cNvSpPr txBox="1">
            <a:spLocks noChangeArrowheads="1"/>
          </p:cNvSpPr>
          <p:nvPr/>
        </p:nvSpPr>
        <p:spPr bwMode="auto">
          <a:xfrm>
            <a:off x="8696987" y="212988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8027" name="AutoShape 27"/>
          <p:cNvSpPr>
            <a:spLocks noChangeArrowheads="1"/>
          </p:cNvSpPr>
          <p:nvPr/>
        </p:nvSpPr>
        <p:spPr bwMode="auto">
          <a:xfrm>
            <a:off x="583010" y="206796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28" name="Text Box 28"/>
          <p:cNvSpPr txBox="1">
            <a:spLocks noChangeArrowheads="1"/>
          </p:cNvSpPr>
          <p:nvPr/>
        </p:nvSpPr>
        <p:spPr bwMode="auto">
          <a:xfrm>
            <a:off x="605367" y="218861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8029"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C00000"/>
                </a:solidFill>
                <a:ea typeface="黑体" panose="02010609060101010101" pitchFamily="2" charset="-122"/>
              </a:rPr>
              <a:t>主机</a:t>
            </a:r>
            <a:r>
              <a:rPr kumimoji="1" lang="zh-CN" altLang="en-US" sz="1050" b="1">
                <a:solidFill>
                  <a:srgbClr val="C00000"/>
                </a:solidFill>
                <a:ea typeface="黑体" panose="02010609060101010101" pitchFamily="2" charset="-122"/>
              </a:rPr>
              <a:t> </a:t>
            </a:r>
            <a:r>
              <a:rPr kumimoji="1" lang="en-US" altLang="zh-CN" sz="2400" b="1">
                <a:solidFill>
                  <a:srgbClr val="C00000"/>
                </a:solidFill>
                <a:ea typeface="黑体" panose="02010609060101010101" pitchFamily="2" charset="-122"/>
              </a:rPr>
              <a:t>2</a:t>
            </a:r>
            <a:endParaRPr kumimoji="1" lang="en-US" altLang="zh-CN" sz="2400" b="1">
              <a:solidFill>
                <a:srgbClr val="C00000"/>
              </a:solidFill>
              <a:ea typeface="黑体" panose="02010609060101010101" pitchFamily="2" charset="-122"/>
            </a:endParaRPr>
          </a:p>
        </p:txBody>
      </p:sp>
      <p:sp>
        <p:nvSpPr>
          <p:cNvPr id="128030" name="Rectangle 30"/>
          <p:cNvSpPr>
            <a:spLocks noChangeArrowheads="1"/>
          </p:cNvSpPr>
          <p:nvPr/>
        </p:nvSpPr>
        <p:spPr bwMode="auto">
          <a:xfrm>
            <a:off x="4406106" y="2201318"/>
            <a:ext cx="2808420" cy="358775"/>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anose="020B0604030504040204" pitchFamily="34" charset="0"/>
                <a:ea typeface="黑体" panose="02010609060101010101" pitchFamily="2" charset="-122"/>
              </a:rPr>
              <a:t>应 用 程 序 数 据</a:t>
            </a:r>
            <a:endParaRPr lang="zh-CN" altLang="en-US" sz="2000" b="1">
              <a:solidFill>
                <a:srgbClr val="333399"/>
              </a:solidFill>
              <a:latin typeface="Tahoma" panose="020B0604030504040204" pitchFamily="34" charset="0"/>
              <a:ea typeface="黑体" panose="02010609060101010101" pitchFamily="2" charset="-122"/>
            </a:endParaRPr>
          </a:p>
        </p:txBody>
      </p:sp>
      <p:grpSp>
        <p:nvGrpSpPr>
          <p:cNvPr id="128031" name="Group 31"/>
          <p:cNvGrpSpPr/>
          <p:nvPr/>
        </p:nvGrpSpPr>
        <p:grpSpPr bwMode="auto">
          <a:xfrm>
            <a:off x="2846257" y="2128292"/>
            <a:ext cx="1561571" cy="1008062"/>
            <a:chOff x="1655" y="1525"/>
            <a:chExt cx="908" cy="635"/>
          </a:xfrm>
        </p:grpSpPr>
        <p:sp>
          <p:nvSpPr>
            <p:cNvPr id="128032" name="Text Box 32"/>
            <p:cNvSpPr txBox="1">
              <a:spLocks noChangeArrowheads="1"/>
            </p:cNvSpPr>
            <p:nvPr/>
          </p:nvSpPr>
          <p:spPr bwMode="auto">
            <a:xfrm>
              <a:off x="1655" y="1525"/>
              <a:ext cx="85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b="1">
                  <a:solidFill>
                    <a:srgbClr val="333399"/>
                  </a:solidFill>
                  <a:latin typeface="Arial Rounded MT Bold" pitchFamily="34" charset="0"/>
                  <a:ea typeface="黑体" panose="02010609060101010101" pitchFamily="2" charset="-122"/>
                </a:rPr>
                <a:t>应用层首部</a:t>
              </a:r>
              <a:endParaRPr kumimoji="1" lang="zh-CN" altLang="en-US" sz="2000" b="1">
                <a:solidFill>
                  <a:srgbClr val="333399"/>
                </a:solidFill>
                <a:latin typeface="Times New Roman" panose="02020603050405020304" pitchFamily="18" charset="0"/>
                <a:ea typeface="黑体" panose="02010609060101010101" pitchFamily="2" charset="-122"/>
              </a:endParaRPr>
            </a:p>
          </p:txBody>
        </p:sp>
        <p:sp>
          <p:nvSpPr>
            <p:cNvPr id="128033" name="Line 33"/>
            <p:cNvSpPr>
              <a:spLocks noChangeShapeType="1"/>
            </p:cNvSpPr>
            <p:nvPr/>
          </p:nvSpPr>
          <p:spPr bwMode="auto">
            <a:xfrm>
              <a:off x="2109" y="1752"/>
              <a:ext cx="272" cy="223"/>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34" name="Rectangle 34"/>
            <p:cNvSpPr>
              <a:spLocks noChangeArrowheads="1"/>
            </p:cNvSpPr>
            <p:nvPr/>
          </p:nvSpPr>
          <p:spPr bwMode="auto">
            <a:xfrm>
              <a:off x="2245" y="1934"/>
              <a:ext cx="318"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endParaRPr lang="en-US" altLang="zh-CN" b="1" baseline="-25000">
                <a:solidFill>
                  <a:srgbClr val="333399"/>
                </a:solidFill>
              </a:endParaRPr>
            </a:p>
          </p:txBody>
        </p:sp>
      </p:grpSp>
      <p:sp>
        <p:nvSpPr>
          <p:cNvPr id="128035" name="Rectangle 35"/>
          <p:cNvSpPr>
            <a:spLocks noChangeArrowheads="1"/>
          </p:cNvSpPr>
          <p:nvPr/>
        </p:nvSpPr>
        <p:spPr bwMode="auto">
          <a:xfrm>
            <a:off x="2144581" y="5081043"/>
            <a:ext cx="5616840" cy="358775"/>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333399"/>
                </a:solidFill>
                <a:ea typeface="黑体" panose="02010609060101010101" pitchFamily="2" charset="-122"/>
              </a:rPr>
              <a:t>10100110100101  </a:t>
            </a:r>
            <a:r>
              <a:rPr lang="zh-CN" altLang="en-US" sz="2000" b="1">
                <a:solidFill>
                  <a:srgbClr val="333399"/>
                </a:solidFill>
                <a:ea typeface="黑体" panose="02010609060101010101" pitchFamily="2" charset="-122"/>
              </a:rPr>
              <a:t>比  特  流  </a:t>
            </a:r>
            <a:r>
              <a:rPr lang="en-US" altLang="zh-CN" sz="2000" b="1">
                <a:solidFill>
                  <a:srgbClr val="333399"/>
                </a:solidFill>
                <a:ea typeface="黑体" panose="02010609060101010101" pitchFamily="2" charset="-122"/>
              </a:rPr>
              <a:t>110101110101</a:t>
            </a:r>
            <a:endParaRPr lang="en-US" altLang="zh-CN" sz="2000" b="1">
              <a:solidFill>
                <a:srgbClr val="333399"/>
              </a:solidFill>
              <a:ea typeface="黑体" panose="02010609060101010101" pitchFamily="2" charset="-122"/>
            </a:endParaRPr>
          </a:p>
        </p:txBody>
      </p:sp>
      <p:sp>
        <p:nvSpPr>
          <p:cNvPr id="128036" name="Text Box 36"/>
          <p:cNvSpPr txBox="1">
            <a:spLocks noChangeArrowheads="1"/>
          </p:cNvSpPr>
          <p:nvPr/>
        </p:nvSpPr>
        <p:spPr bwMode="auto">
          <a:xfrm>
            <a:off x="1712640" y="1196752"/>
            <a:ext cx="667682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800" b="1" dirty="0">
                <a:solidFill>
                  <a:srgbClr val="3333FF"/>
                </a:solidFill>
                <a:ea typeface="黑体" panose="02010609060101010101" pitchFamily="2" charset="-122"/>
              </a:rPr>
              <a:t>注意观察加入或剥去首部（尾部）的层次</a:t>
            </a:r>
            <a:endParaRPr kumimoji="1" lang="zh-CN" altLang="en-US" sz="2800" b="1" dirty="0">
              <a:solidFill>
                <a:srgbClr val="3333FF"/>
              </a:solidFill>
              <a:ea typeface="黑体" panose="02010609060101010101" pitchFamily="2" charset="-122"/>
            </a:endParaRPr>
          </a:p>
        </p:txBody>
      </p:sp>
      <p:sp>
        <p:nvSpPr>
          <p:cNvPr id="128037" name="Rectangle 37"/>
          <p:cNvSpPr>
            <a:spLocks noChangeArrowheads="1"/>
          </p:cNvSpPr>
          <p:nvPr/>
        </p:nvSpPr>
        <p:spPr bwMode="auto">
          <a:xfrm>
            <a:off x="4406106" y="2777580"/>
            <a:ext cx="2808420" cy="358775"/>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anose="020B0604030504040204" pitchFamily="34" charset="0"/>
                <a:ea typeface="黑体" panose="02010609060101010101" pitchFamily="2" charset="-122"/>
              </a:rPr>
              <a:t>应 用 程 序 数 据</a:t>
            </a:r>
            <a:endParaRPr lang="zh-CN" altLang="en-US" sz="2000" b="1">
              <a:solidFill>
                <a:srgbClr val="333399"/>
              </a:solidFill>
              <a:latin typeface="Tahoma" panose="020B0604030504040204" pitchFamily="34" charset="0"/>
              <a:ea typeface="黑体" panose="02010609060101010101" pitchFamily="2" charset="-122"/>
            </a:endParaRPr>
          </a:p>
        </p:txBody>
      </p:sp>
      <p:grpSp>
        <p:nvGrpSpPr>
          <p:cNvPr id="128038" name="Group 38"/>
          <p:cNvGrpSpPr/>
          <p:nvPr/>
        </p:nvGrpSpPr>
        <p:grpSpPr bwMode="auto">
          <a:xfrm>
            <a:off x="3860933" y="3353843"/>
            <a:ext cx="3353594" cy="358775"/>
            <a:chOff x="2245" y="2297"/>
            <a:chExt cx="1950" cy="226"/>
          </a:xfrm>
        </p:grpSpPr>
        <p:sp>
          <p:nvSpPr>
            <p:cNvPr id="128039" name="Rectangle 39"/>
            <p:cNvSpPr>
              <a:spLocks noChangeArrowheads="1"/>
            </p:cNvSpPr>
            <p:nvPr/>
          </p:nvSpPr>
          <p:spPr bwMode="auto">
            <a:xfrm>
              <a:off x="2245" y="2297"/>
              <a:ext cx="318"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endParaRPr lang="en-US" altLang="zh-CN" b="1" baseline="-25000">
                <a:solidFill>
                  <a:srgbClr val="333399"/>
                </a:solidFill>
              </a:endParaRPr>
            </a:p>
          </p:txBody>
        </p:sp>
        <p:sp>
          <p:nvSpPr>
            <p:cNvPr id="128040" name="Rectangle 40"/>
            <p:cNvSpPr>
              <a:spLocks noChangeArrowheads="1"/>
            </p:cNvSpPr>
            <p:nvPr/>
          </p:nvSpPr>
          <p:spPr bwMode="auto">
            <a:xfrm>
              <a:off x="2562" y="2297"/>
              <a:ext cx="1633" cy="226"/>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anose="020B0604030504040204" pitchFamily="34" charset="0"/>
                  <a:ea typeface="黑体" panose="02010609060101010101" pitchFamily="2" charset="-122"/>
                </a:rPr>
                <a:t>应 用 程 序 数 据</a:t>
              </a:r>
              <a:endParaRPr lang="zh-CN" altLang="en-US" sz="2000" b="1">
                <a:solidFill>
                  <a:srgbClr val="333399"/>
                </a:solidFill>
                <a:latin typeface="Tahoma" panose="020B0604030504040204" pitchFamily="34" charset="0"/>
                <a:ea typeface="黑体" panose="02010609060101010101" pitchFamily="2" charset="-122"/>
              </a:endParaRPr>
            </a:p>
          </p:txBody>
        </p:sp>
      </p:grpSp>
      <p:grpSp>
        <p:nvGrpSpPr>
          <p:cNvPr id="128041" name="Group 41"/>
          <p:cNvGrpSpPr/>
          <p:nvPr/>
        </p:nvGrpSpPr>
        <p:grpSpPr bwMode="auto">
          <a:xfrm>
            <a:off x="3314039" y="3930105"/>
            <a:ext cx="3900488" cy="358775"/>
            <a:chOff x="1927" y="2660"/>
            <a:chExt cx="2268" cy="226"/>
          </a:xfrm>
        </p:grpSpPr>
        <p:sp>
          <p:nvSpPr>
            <p:cNvPr id="128042" name="Rectangle 42"/>
            <p:cNvSpPr>
              <a:spLocks noChangeArrowheads="1"/>
            </p:cNvSpPr>
            <p:nvPr/>
          </p:nvSpPr>
          <p:spPr bwMode="auto">
            <a:xfrm>
              <a:off x="1927" y="2660"/>
              <a:ext cx="318" cy="226"/>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endParaRPr lang="en-US" altLang="zh-CN" b="1" baseline="-25000">
                <a:solidFill>
                  <a:srgbClr val="333399"/>
                </a:solidFill>
              </a:endParaRPr>
            </a:p>
          </p:txBody>
        </p:sp>
        <p:sp>
          <p:nvSpPr>
            <p:cNvPr id="128043" name="Rectangle 43"/>
            <p:cNvSpPr>
              <a:spLocks noChangeArrowheads="1"/>
            </p:cNvSpPr>
            <p:nvPr/>
          </p:nvSpPr>
          <p:spPr bwMode="auto">
            <a:xfrm>
              <a:off x="2245" y="2660"/>
              <a:ext cx="318"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endParaRPr lang="en-US" altLang="zh-CN" b="1" baseline="-25000">
                <a:solidFill>
                  <a:srgbClr val="333399"/>
                </a:solidFill>
              </a:endParaRPr>
            </a:p>
          </p:txBody>
        </p:sp>
        <p:sp>
          <p:nvSpPr>
            <p:cNvPr id="128044" name="Rectangle 44"/>
            <p:cNvSpPr>
              <a:spLocks noChangeArrowheads="1"/>
            </p:cNvSpPr>
            <p:nvPr/>
          </p:nvSpPr>
          <p:spPr bwMode="auto">
            <a:xfrm>
              <a:off x="2562" y="2660"/>
              <a:ext cx="1633" cy="226"/>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anose="020B0604030504040204" pitchFamily="34" charset="0"/>
                  <a:ea typeface="黑体" panose="02010609060101010101" pitchFamily="2" charset="-122"/>
                </a:rPr>
                <a:t>应 用 程 序 数 据</a:t>
              </a:r>
              <a:endParaRPr lang="zh-CN" altLang="en-US" sz="2000" b="1">
                <a:solidFill>
                  <a:srgbClr val="333399"/>
                </a:solidFill>
                <a:latin typeface="Tahoma" panose="020B0604030504040204" pitchFamily="34" charset="0"/>
                <a:ea typeface="黑体" panose="02010609060101010101" pitchFamily="2" charset="-122"/>
              </a:endParaRPr>
            </a:p>
          </p:txBody>
        </p:sp>
      </p:grpSp>
      <p:grpSp>
        <p:nvGrpSpPr>
          <p:cNvPr id="128045" name="Group 45"/>
          <p:cNvGrpSpPr/>
          <p:nvPr/>
        </p:nvGrpSpPr>
        <p:grpSpPr bwMode="auto">
          <a:xfrm>
            <a:off x="2768865" y="4506368"/>
            <a:ext cx="4445662" cy="358775"/>
            <a:chOff x="1610" y="3023"/>
            <a:chExt cx="2585" cy="226"/>
          </a:xfrm>
        </p:grpSpPr>
        <p:sp>
          <p:nvSpPr>
            <p:cNvPr id="128046" name="Rectangle 46"/>
            <p:cNvSpPr>
              <a:spLocks noChangeArrowheads="1"/>
            </p:cNvSpPr>
            <p:nvPr/>
          </p:nvSpPr>
          <p:spPr bwMode="auto">
            <a:xfrm>
              <a:off x="1610" y="3023"/>
              <a:ext cx="318" cy="226"/>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3</a:t>
              </a:r>
              <a:endParaRPr lang="en-US" altLang="zh-CN" b="1" baseline="-25000">
                <a:solidFill>
                  <a:srgbClr val="333399"/>
                </a:solidFill>
              </a:endParaRPr>
            </a:p>
          </p:txBody>
        </p:sp>
        <p:sp>
          <p:nvSpPr>
            <p:cNvPr id="128047" name="Rectangle 47"/>
            <p:cNvSpPr>
              <a:spLocks noChangeArrowheads="1"/>
            </p:cNvSpPr>
            <p:nvPr/>
          </p:nvSpPr>
          <p:spPr bwMode="auto">
            <a:xfrm>
              <a:off x="1928" y="3023"/>
              <a:ext cx="318" cy="226"/>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endParaRPr lang="en-US" altLang="zh-CN" b="1" baseline="-25000">
                <a:solidFill>
                  <a:srgbClr val="333399"/>
                </a:solidFill>
              </a:endParaRPr>
            </a:p>
          </p:txBody>
        </p:sp>
        <p:sp>
          <p:nvSpPr>
            <p:cNvPr id="128048" name="Rectangle 48"/>
            <p:cNvSpPr>
              <a:spLocks noChangeArrowheads="1"/>
            </p:cNvSpPr>
            <p:nvPr/>
          </p:nvSpPr>
          <p:spPr bwMode="auto">
            <a:xfrm>
              <a:off x="2246" y="3023"/>
              <a:ext cx="318"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endParaRPr lang="en-US" altLang="zh-CN" b="1" baseline="-25000">
                <a:solidFill>
                  <a:srgbClr val="333399"/>
                </a:solidFill>
              </a:endParaRPr>
            </a:p>
          </p:txBody>
        </p:sp>
        <p:sp>
          <p:nvSpPr>
            <p:cNvPr id="128049" name="Rectangle 49"/>
            <p:cNvSpPr>
              <a:spLocks noChangeArrowheads="1"/>
            </p:cNvSpPr>
            <p:nvPr/>
          </p:nvSpPr>
          <p:spPr bwMode="auto">
            <a:xfrm>
              <a:off x="2562" y="3023"/>
              <a:ext cx="1633" cy="226"/>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anose="020B0604030504040204" pitchFamily="34" charset="0"/>
                  <a:ea typeface="黑体" panose="02010609060101010101" pitchFamily="2" charset="-122"/>
                </a:rPr>
                <a:t>应 用 程 序 数 据</a:t>
              </a:r>
              <a:endParaRPr lang="zh-CN" altLang="en-US" sz="2000" b="1">
                <a:solidFill>
                  <a:srgbClr val="333399"/>
                </a:solidFill>
                <a:latin typeface="Tahoma" panose="020B0604030504040204" pitchFamily="34" charset="0"/>
                <a:ea typeface="黑体" panose="02010609060101010101" pitchFamily="2" charset="-122"/>
              </a:endParaRPr>
            </a:p>
          </p:txBody>
        </p:sp>
      </p:grpSp>
      <p:grpSp>
        <p:nvGrpSpPr>
          <p:cNvPr id="128050" name="Group 50"/>
          <p:cNvGrpSpPr/>
          <p:nvPr/>
        </p:nvGrpSpPr>
        <p:grpSpPr bwMode="auto">
          <a:xfrm>
            <a:off x="708554" y="2488655"/>
            <a:ext cx="5180013" cy="415925"/>
            <a:chOff x="412" y="1752"/>
            <a:chExt cx="3012" cy="262"/>
          </a:xfrm>
        </p:grpSpPr>
        <p:sp>
          <p:nvSpPr>
            <p:cNvPr id="128051" name="AutoShape 51"/>
            <p:cNvSpPr>
              <a:spLocks noChangeArrowheads="1"/>
            </p:cNvSpPr>
            <p:nvPr/>
          </p:nvSpPr>
          <p:spPr bwMode="auto">
            <a:xfrm flipV="1">
              <a:off x="412" y="1786"/>
              <a:ext cx="124" cy="228"/>
            </a:xfrm>
            <a:prstGeom prst="upArrow">
              <a:avLst>
                <a:gd name="adj1" fmla="val 50000"/>
                <a:gd name="adj2" fmla="val 45968"/>
              </a:avLst>
            </a:prstGeom>
            <a:solidFill>
              <a:schemeClr val="hlink"/>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28052" name="AutoShape 52"/>
            <p:cNvSpPr>
              <a:spLocks noChangeArrowheads="1"/>
            </p:cNvSpPr>
            <p:nvPr/>
          </p:nvSpPr>
          <p:spPr bwMode="auto">
            <a:xfrm flipV="1">
              <a:off x="3300" y="1752"/>
              <a:ext cx="124" cy="228"/>
            </a:xfrm>
            <a:prstGeom prst="upArrow">
              <a:avLst>
                <a:gd name="adj1" fmla="val 50000"/>
                <a:gd name="adj2" fmla="val 45968"/>
              </a:avLst>
            </a:prstGeom>
            <a:solidFill>
              <a:schemeClr val="hlink"/>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grpSp>
        <p:nvGrpSpPr>
          <p:cNvPr id="128053" name="Group 53"/>
          <p:cNvGrpSpPr/>
          <p:nvPr/>
        </p:nvGrpSpPr>
        <p:grpSpPr bwMode="auto">
          <a:xfrm>
            <a:off x="705115" y="3064917"/>
            <a:ext cx="4872170" cy="396875"/>
            <a:chOff x="410" y="2115"/>
            <a:chExt cx="2833" cy="250"/>
          </a:xfrm>
        </p:grpSpPr>
        <p:sp>
          <p:nvSpPr>
            <p:cNvPr id="128054" name="AutoShape 54"/>
            <p:cNvSpPr>
              <a:spLocks noChangeArrowheads="1"/>
            </p:cNvSpPr>
            <p:nvPr/>
          </p:nvSpPr>
          <p:spPr bwMode="auto">
            <a:xfrm rot="10800000">
              <a:off x="410" y="2116"/>
              <a:ext cx="125" cy="249"/>
            </a:xfrm>
            <a:prstGeom prst="upArrow">
              <a:avLst>
                <a:gd name="adj1" fmla="val 50000"/>
                <a:gd name="adj2" fmla="val 49800"/>
              </a:avLst>
            </a:prstGeom>
            <a:solidFill>
              <a:schemeClr val="hlink"/>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28055" name="AutoShape 55"/>
            <p:cNvSpPr>
              <a:spLocks noChangeArrowheads="1"/>
            </p:cNvSpPr>
            <p:nvPr/>
          </p:nvSpPr>
          <p:spPr bwMode="auto">
            <a:xfrm rot="10800000">
              <a:off x="3118" y="2115"/>
              <a:ext cx="125" cy="249"/>
            </a:xfrm>
            <a:prstGeom prst="upArrow">
              <a:avLst>
                <a:gd name="adj1" fmla="val 50000"/>
                <a:gd name="adj2" fmla="val 49800"/>
              </a:avLst>
            </a:prstGeom>
            <a:solidFill>
              <a:schemeClr val="hlink"/>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grpSp>
        <p:nvGrpSpPr>
          <p:cNvPr id="128056" name="Group 56"/>
          <p:cNvGrpSpPr/>
          <p:nvPr/>
        </p:nvGrpSpPr>
        <p:grpSpPr bwMode="auto">
          <a:xfrm>
            <a:off x="705115" y="3625305"/>
            <a:ext cx="4481777" cy="409575"/>
            <a:chOff x="410" y="2468"/>
            <a:chExt cx="2606" cy="258"/>
          </a:xfrm>
        </p:grpSpPr>
        <p:sp>
          <p:nvSpPr>
            <p:cNvPr id="128057" name="AutoShape 57"/>
            <p:cNvSpPr>
              <a:spLocks noChangeArrowheads="1"/>
            </p:cNvSpPr>
            <p:nvPr/>
          </p:nvSpPr>
          <p:spPr bwMode="auto">
            <a:xfrm rot="10800000">
              <a:off x="410" y="2468"/>
              <a:ext cx="125" cy="248"/>
            </a:xfrm>
            <a:prstGeom prst="upArrow">
              <a:avLst>
                <a:gd name="adj1" fmla="val 50000"/>
                <a:gd name="adj2" fmla="val 49600"/>
              </a:avLst>
            </a:prstGeom>
            <a:solidFill>
              <a:schemeClr val="hlink"/>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28058" name="AutoShape 58"/>
            <p:cNvSpPr>
              <a:spLocks noChangeArrowheads="1"/>
            </p:cNvSpPr>
            <p:nvPr/>
          </p:nvSpPr>
          <p:spPr bwMode="auto">
            <a:xfrm rot="10800000">
              <a:off x="2891" y="2478"/>
              <a:ext cx="125" cy="248"/>
            </a:xfrm>
            <a:prstGeom prst="upArrow">
              <a:avLst>
                <a:gd name="adj1" fmla="val 50000"/>
                <a:gd name="adj2" fmla="val 49600"/>
              </a:avLst>
            </a:prstGeom>
            <a:solidFill>
              <a:schemeClr val="hlink"/>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grpSp>
        <p:nvGrpSpPr>
          <p:cNvPr id="128059" name="Group 59"/>
          <p:cNvGrpSpPr/>
          <p:nvPr/>
        </p:nvGrpSpPr>
        <p:grpSpPr bwMode="auto">
          <a:xfrm>
            <a:off x="703396" y="4215854"/>
            <a:ext cx="4151577" cy="444500"/>
            <a:chOff x="409" y="2840"/>
            <a:chExt cx="2414" cy="280"/>
          </a:xfrm>
        </p:grpSpPr>
        <p:sp>
          <p:nvSpPr>
            <p:cNvPr id="128060" name="AutoShape 60"/>
            <p:cNvSpPr>
              <a:spLocks noChangeArrowheads="1"/>
            </p:cNvSpPr>
            <p:nvPr/>
          </p:nvSpPr>
          <p:spPr bwMode="auto">
            <a:xfrm rot="10800000">
              <a:off x="409" y="2870"/>
              <a:ext cx="124" cy="250"/>
            </a:xfrm>
            <a:prstGeom prst="upArrow">
              <a:avLst>
                <a:gd name="adj1" fmla="val 50000"/>
                <a:gd name="adj2" fmla="val 50403"/>
              </a:avLst>
            </a:prstGeom>
            <a:solidFill>
              <a:schemeClr val="hlink"/>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28061" name="AutoShape 61"/>
            <p:cNvSpPr>
              <a:spLocks noChangeArrowheads="1"/>
            </p:cNvSpPr>
            <p:nvPr/>
          </p:nvSpPr>
          <p:spPr bwMode="auto">
            <a:xfrm rot="10800000">
              <a:off x="2699" y="2840"/>
              <a:ext cx="124" cy="250"/>
            </a:xfrm>
            <a:prstGeom prst="upArrow">
              <a:avLst>
                <a:gd name="adj1" fmla="val 50000"/>
                <a:gd name="adj2" fmla="val 50403"/>
              </a:avLst>
            </a:prstGeom>
            <a:solidFill>
              <a:schemeClr val="hlink"/>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grpSp>
        <p:nvGrpSpPr>
          <p:cNvPr id="128062" name="Group 62"/>
          <p:cNvGrpSpPr/>
          <p:nvPr/>
        </p:nvGrpSpPr>
        <p:grpSpPr bwMode="auto">
          <a:xfrm>
            <a:off x="703396" y="4792118"/>
            <a:ext cx="3938323" cy="460375"/>
            <a:chOff x="409" y="3203"/>
            <a:chExt cx="2290" cy="290"/>
          </a:xfrm>
        </p:grpSpPr>
        <p:sp>
          <p:nvSpPr>
            <p:cNvPr id="128063" name="AutoShape 63"/>
            <p:cNvSpPr>
              <a:spLocks noChangeArrowheads="1"/>
            </p:cNvSpPr>
            <p:nvPr/>
          </p:nvSpPr>
          <p:spPr bwMode="auto">
            <a:xfrm rot="10800000">
              <a:off x="409" y="3243"/>
              <a:ext cx="124" cy="250"/>
            </a:xfrm>
            <a:prstGeom prst="upArrow">
              <a:avLst>
                <a:gd name="adj1" fmla="val 50000"/>
                <a:gd name="adj2" fmla="val 50403"/>
              </a:avLst>
            </a:prstGeom>
            <a:solidFill>
              <a:schemeClr val="hlink"/>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28064" name="AutoShape 64"/>
            <p:cNvSpPr>
              <a:spLocks noChangeArrowheads="1"/>
            </p:cNvSpPr>
            <p:nvPr/>
          </p:nvSpPr>
          <p:spPr bwMode="auto">
            <a:xfrm rot="10800000">
              <a:off x="2575" y="3203"/>
              <a:ext cx="124" cy="250"/>
            </a:xfrm>
            <a:prstGeom prst="upArrow">
              <a:avLst>
                <a:gd name="adj1" fmla="val 50000"/>
                <a:gd name="adj2" fmla="val 50403"/>
              </a:avLst>
            </a:prstGeom>
            <a:solidFill>
              <a:schemeClr val="hlink"/>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grpSp>
        <p:nvGrpSpPr>
          <p:cNvPr id="128065" name="Group 65"/>
          <p:cNvGrpSpPr/>
          <p:nvPr/>
        </p:nvGrpSpPr>
        <p:grpSpPr bwMode="auto">
          <a:xfrm>
            <a:off x="2221971" y="2637879"/>
            <a:ext cx="1638962" cy="1074738"/>
            <a:chOff x="1292" y="1846"/>
            <a:chExt cx="953" cy="677"/>
          </a:xfrm>
        </p:grpSpPr>
        <p:sp>
          <p:nvSpPr>
            <p:cNvPr id="128066" name="Rectangle 66"/>
            <p:cNvSpPr>
              <a:spLocks noChangeArrowheads="1"/>
            </p:cNvSpPr>
            <p:nvPr/>
          </p:nvSpPr>
          <p:spPr bwMode="auto">
            <a:xfrm>
              <a:off x="1927" y="2297"/>
              <a:ext cx="318" cy="226"/>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endParaRPr lang="en-US" altLang="zh-CN" b="1" baseline="-25000">
                <a:solidFill>
                  <a:srgbClr val="333399"/>
                </a:solidFill>
              </a:endParaRPr>
            </a:p>
          </p:txBody>
        </p:sp>
        <p:sp>
          <p:nvSpPr>
            <p:cNvPr id="128067" name="Text Box 67"/>
            <p:cNvSpPr txBox="1">
              <a:spLocks noChangeArrowheads="1"/>
            </p:cNvSpPr>
            <p:nvPr/>
          </p:nvSpPr>
          <p:spPr bwMode="auto">
            <a:xfrm>
              <a:off x="1292" y="1846"/>
              <a:ext cx="85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b="1">
                  <a:solidFill>
                    <a:srgbClr val="333399"/>
                  </a:solidFill>
                  <a:latin typeface="Arial Rounded MT Bold" pitchFamily="34" charset="0"/>
                  <a:ea typeface="黑体" panose="02010609060101010101" pitchFamily="2" charset="-122"/>
                </a:rPr>
                <a:t>运输层首部</a:t>
              </a:r>
              <a:endParaRPr kumimoji="1" lang="zh-CN" altLang="en-US" sz="2000" b="1">
                <a:solidFill>
                  <a:srgbClr val="333399"/>
                </a:solidFill>
                <a:latin typeface="Times New Roman" panose="02020603050405020304" pitchFamily="18" charset="0"/>
                <a:ea typeface="黑体" panose="02010609060101010101" pitchFamily="2" charset="-122"/>
              </a:endParaRPr>
            </a:p>
          </p:txBody>
        </p:sp>
        <p:sp>
          <p:nvSpPr>
            <p:cNvPr id="128068" name="Line 68"/>
            <p:cNvSpPr>
              <a:spLocks noChangeShapeType="1"/>
            </p:cNvSpPr>
            <p:nvPr/>
          </p:nvSpPr>
          <p:spPr bwMode="auto">
            <a:xfrm>
              <a:off x="1791" y="2069"/>
              <a:ext cx="227" cy="227"/>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nvGrpSpPr>
          <p:cNvPr id="128069" name="Group 69"/>
          <p:cNvGrpSpPr/>
          <p:nvPr/>
        </p:nvGrpSpPr>
        <p:grpSpPr bwMode="auto">
          <a:xfrm>
            <a:off x="1661319" y="3136355"/>
            <a:ext cx="1652720" cy="1152525"/>
            <a:chOff x="966" y="2160"/>
            <a:chExt cx="961" cy="726"/>
          </a:xfrm>
        </p:grpSpPr>
        <p:sp>
          <p:nvSpPr>
            <p:cNvPr id="128070" name="Rectangle 70"/>
            <p:cNvSpPr>
              <a:spLocks noChangeArrowheads="1"/>
            </p:cNvSpPr>
            <p:nvPr/>
          </p:nvSpPr>
          <p:spPr bwMode="auto">
            <a:xfrm>
              <a:off x="1609" y="2660"/>
              <a:ext cx="318" cy="226"/>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3</a:t>
              </a:r>
              <a:endParaRPr lang="en-US" altLang="zh-CN" b="1" baseline="-25000">
                <a:solidFill>
                  <a:srgbClr val="333399"/>
                </a:solidFill>
              </a:endParaRPr>
            </a:p>
          </p:txBody>
        </p:sp>
        <p:sp>
          <p:nvSpPr>
            <p:cNvPr id="128071" name="Text Box 71"/>
            <p:cNvSpPr txBox="1">
              <a:spLocks noChangeArrowheads="1"/>
            </p:cNvSpPr>
            <p:nvPr/>
          </p:nvSpPr>
          <p:spPr bwMode="auto">
            <a:xfrm>
              <a:off x="966" y="2160"/>
              <a:ext cx="85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b="1">
                  <a:solidFill>
                    <a:srgbClr val="333399"/>
                  </a:solidFill>
                  <a:latin typeface="Arial Rounded MT Bold" pitchFamily="34" charset="0"/>
                  <a:ea typeface="黑体" panose="02010609060101010101" pitchFamily="2" charset="-122"/>
                </a:rPr>
                <a:t>网络层首部</a:t>
              </a:r>
              <a:endParaRPr kumimoji="1" lang="zh-CN" altLang="en-US" sz="2000" b="1">
                <a:solidFill>
                  <a:srgbClr val="333399"/>
                </a:solidFill>
                <a:latin typeface="Times New Roman" panose="02020603050405020304" pitchFamily="18" charset="0"/>
                <a:ea typeface="黑体" panose="02010609060101010101" pitchFamily="2" charset="-122"/>
              </a:endParaRPr>
            </a:p>
          </p:txBody>
        </p:sp>
        <p:sp>
          <p:nvSpPr>
            <p:cNvPr id="128072" name="Line 72"/>
            <p:cNvSpPr>
              <a:spLocks noChangeShapeType="1"/>
            </p:cNvSpPr>
            <p:nvPr/>
          </p:nvSpPr>
          <p:spPr bwMode="auto">
            <a:xfrm>
              <a:off x="1474" y="2387"/>
              <a:ext cx="227" cy="272"/>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nvGrpSpPr>
          <p:cNvPr id="128073" name="Group 73"/>
          <p:cNvGrpSpPr/>
          <p:nvPr/>
        </p:nvGrpSpPr>
        <p:grpSpPr bwMode="auto">
          <a:xfrm>
            <a:off x="1546092" y="3568154"/>
            <a:ext cx="1222772" cy="1295400"/>
            <a:chOff x="899" y="2432"/>
            <a:chExt cx="711" cy="816"/>
          </a:xfrm>
        </p:grpSpPr>
        <p:sp>
          <p:nvSpPr>
            <p:cNvPr id="128074" name="Rectangle 74"/>
            <p:cNvSpPr>
              <a:spLocks noChangeArrowheads="1"/>
            </p:cNvSpPr>
            <p:nvPr/>
          </p:nvSpPr>
          <p:spPr bwMode="auto">
            <a:xfrm>
              <a:off x="1247" y="3022"/>
              <a:ext cx="363" cy="226"/>
            </a:xfrm>
            <a:prstGeom prst="rect">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2</a:t>
              </a:r>
              <a:endParaRPr lang="en-US" altLang="zh-CN" b="1" baseline="-25000">
                <a:solidFill>
                  <a:srgbClr val="333399"/>
                </a:solidFill>
              </a:endParaRPr>
            </a:p>
          </p:txBody>
        </p:sp>
        <p:sp>
          <p:nvSpPr>
            <p:cNvPr id="128075" name="Text Box 75"/>
            <p:cNvSpPr txBox="1">
              <a:spLocks noChangeArrowheads="1"/>
            </p:cNvSpPr>
            <p:nvPr/>
          </p:nvSpPr>
          <p:spPr bwMode="auto">
            <a:xfrm>
              <a:off x="899" y="2432"/>
              <a:ext cx="555"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lnSpc>
                  <a:spcPct val="90000"/>
                </a:lnSpc>
              </a:pPr>
              <a:r>
                <a:rPr kumimoji="1" lang="zh-CN" altLang="en-US" sz="2000" b="1">
                  <a:solidFill>
                    <a:srgbClr val="333399"/>
                  </a:solidFill>
                  <a:latin typeface="Arial Rounded MT Bold" pitchFamily="34" charset="0"/>
                  <a:ea typeface="黑体" panose="02010609060101010101" pitchFamily="2" charset="-122"/>
                </a:rPr>
                <a:t>链路层</a:t>
              </a:r>
              <a:endParaRPr kumimoji="1" lang="zh-CN" altLang="en-US" sz="2000" b="1">
                <a:solidFill>
                  <a:srgbClr val="333399"/>
                </a:solidFill>
                <a:latin typeface="Arial Rounded MT Bold" pitchFamily="34" charset="0"/>
                <a:ea typeface="黑体" panose="02010609060101010101" pitchFamily="2" charset="-122"/>
              </a:endParaRPr>
            </a:p>
            <a:p>
              <a:pPr algn="ctr" eaLnBrk="0" hangingPunct="0">
                <a:lnSpc>
                  <a:spcPct val="90000"/>
                </a:lnSpc>
              </a:pPr>
              <a:r>
                <a:rPr kumimoji="1" lang="zh-CN" altLang="en-US" sz="2000" b="1">
                  <a:solidFill>
                    <a:srgbClr val="333399"/>
                  </a:solidFill>
                  <a:latin typeface="Arial Rounded MT Bold" pitchFamily="34" charset="0"/>
                  <a:ea typeface="黑体" panose="02010609060101010101" pitchFamily="2" charset="-122"/>
                </a:rPr>
                <a:t>首部</a:t>
              </a:r>
              <a:endParaRPr kumimoji="1" lang="zh-CN" altLang="en-US" sz="2000" b="1">
                <a:solidFill>
                  <a:srgbClr val="333399"/>
                </a:solidFill>
                <a:latin typeface="Times New Roman" panose="02020603050405020304" pitchFamily="18" charset="0"/>
                <a:ea typeface="黑体" panose="02010609060101010101" pitchFamily="2" charset="-122"/>
              </a:endParaRPr>
            </a:p>
          </p:txBody>
        </p:sp>
        <p:sp>
          <p:nvSpPr>
            <p:cNvPr id="128076" name="Line 76"/>
            <p:cNvSpPr>
              <a:spLocks noChangeShapeType="1"/>
            </p:cNvSpPr>
            <p:nvPr/>
          </p:nvSpPr>
          <p:spPr bwMode="auto">
            <a:xfrm>
              <a:off x="1284" y="2799"/>
              <a:ext cx="145" cy="223"/>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nvGrpSpPr>
          <p:cNvPr id="128077" name="Group 77"/>
          <p:cNvGrpSpPr/>
          <p:nvPr/>
        </p:nvGrpSpPr>
        <p:grpSpPr bwMode="auto">
          <a:xfrm>
            <a:off x="7214526" y="3574504"/>
            <a:ext cx="1057671" cy="1290638"/>
            <a:chOff x="4195" y="2436"/>
            <a:chExt cx="615" cy="813"/>
          </a:xfrm>
        </p:grpSpPr>
        <p:sp>
          <p:nvSpPr>
            <p:cNvPr id="128078" name="Rectangle 78"/>
            <p:cNvSpPr>
              <a:spLocks noChangeArrowheads="1"/>
            </p:cNvSpPr>
            <p:nvPr/>
          </p:nvSpPr>
          <p:spPr bwMode="auto">
            <a:xfrm>
              <a:off x="4195" y="3023"/>
              <a:ext cx="318" cy="226"/>
            </a:xfrm>
            <a:prstGeom prst="rect">
              <a:avLst/>
            </a:prstGeom>
            <a:solidFill>
              <a:srgbClr val="CCFF33"/>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T</a:t>
              </a:r>
              <a:r>
                <a:rPr lang="en-US" altLang="zh-CN" b="1" baseline="-25000">
                  <a:solidFill>
                    <a:srgbClr val="333399"/>
                  </a:solidFill>
                </a:rPr>
                <a:t>2</a:t>
              </a:r>
              <a:endParaRPr lang="en-US" altLang="zh-CN" b="1" baseline="-25000">
                <a:solidFill>
                  <a:srgbClr val="333399"/>
                </a:solidFill>
              </a:endParaRPr>
            </a:p>
          </p:txBody>
        </p:sp>
        <p:sp>
          <p:nvSpPr>
            <p:cNvPr id="128079" name="Line 79"/>
            <p:cNvSpPr>
              <a:spLocks noChangeShapeType="1"/>
            </p:cNvSpPr>
            <p:nvPr/>
          </p:nvSpPr>
          <p:spPr bwMode="auto">
            <a:xfrm flipH="1">
              <a:off x="4377" y="2840"/>
              <a:ext cx="136" cy="182"/>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80" name="Text Box 80"/>
            <p:cNvSpPr txBox="1">
              <a:spLocks noChangeArrowheads="1"/>
            </p:cNvSpPr>
            <p:nvPr/>
          </p:nvSpPr>
          <p:spPr bwMode="auto">
            <a:xfrm>
              <a:off x="4255" y="2436"/>
              <a:ext cx="555"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lnSpc>
                  <a:spcPct val="90000"/>
                </a:lnSpc>
              </a:pPr>
              <a:r>
                <a:rPr kumimoji="1" lang="zh-CN" altLang="en-US" sz="2000" b="1">
                  <a:solidFill>
                    <a:srgbClr val="333399"/>
                  </a:solidFill>
                  <a:latin typeface="Arial Rounded MT Bold" pitchFamily="34" charset="0"/>
                  <a:ea typeface="黑体" panose="02010609060101010101" pitchFamily="2" charset="-122"/>
                </a:rPr>
                <a:t>链路层</a:t>
              </a:r>
              <a:endParaRPr kumimoji="1" lang="zh-CN" altLang="en-US" sz="2000" b="1">
                <a:solidFill>
                  <a:srgbClr val="333399"/>
                </a:solidFill>
                <a:latin typeface="Arial Rounded MT Bold" pitchFamily="34" charset="0"/>
                <a:ea typeface="黑体" panose="02010609060101010101" pitchFamily="2" charset="-122"/>
              </a:endParaRPr>
            </a:p>
            <a:p>
              <a:pPr algn="ctr" eaLnBrk="0" hangingPunct="0">
                <a:lnSpc>
                  <a:spcPct val="90000"/>
                </a:lnSpc>
              </a:pPr>
              <a:r>
                <a:rPr kumimoji="1" lang="zh-CN" altLang="en-US" sz="2000" b="1">
                  <a:solidFill>
                    <a:srgbClr val="333399"/>
                  </a:solidFill>
                  <a:latin typeface="Arial Rounded MT Bold" pitchFamily="34" charset="0"/>
                  <a:ea typeface="黑体" panose="02010609060101010101" pitchFamily="2" charset="-122"/>
                </a:rPr>
                <a:t>尾部</a:t>
              </a:r>
              <a:endParaRPr kumimoji="1" lang="zh-CN" altLang="en-US" sz="2000" b="1">
                <a:solidFill>
                  <a:srgbClr val="333399"/>
                </a:solidFill>
                <a:latin typeface="Times New Roman" panose="02020603050405020304" pitchFamily="18" charset="0"/>
                <a:ea typeface="黑体" panose="0201060906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8030"/>
                                        </p:tgtEl>
                                        <p:attrNameLst>
                                          <p:attrName>style.visibility</p:attrName>
                                        </p:attrNameLst>
                                      </p:cBhvr>
                                      <p:to>
                                        <p:strVal val="visible"/>
                                      </p:to>
                                    </p:set>
                                  </p:childTnLst>
                                </p:cTn>
                              </p:par>
                            </p:childTnLst>
                          </p:cTn>
                        </p:par>
                        <p:par>
                          <p:cTn id="7" fill="hold">
                            <p:stCondLst>
                              <p:cond delay="500"/>
                            </p:stCondLst>
                            <p:childTnLst>
                              <p:par>
                                <p:cTn id="8" presetID="22" presetClass="entr" presetSubtype="1" fill="hold" nodeType="afterEffect">
                                  <p:stCondLst>
                                    <p:cond delay="1000"/>
                                  </p:stCondLst>
                                  <p:childTnLst>
                                    <p:set>
                                      <p:cBhvr>
                                        <p:cTn id="9" dur="1" fill="hold">
                                          <p:stCondLst>
                                            <p:cond delay="0"/>
                                          </p:stCondLst>
                                        </p:cTn>
                                        <p:tgtEl>
                                          <p:spTgt spid="128050"/>
                                        </p:tgtEl>
                                        <p:attrNameLst>
                                          <p:attrName>style.visibility</p:attrName>
                                        </p:attrNameLst>
                                      </p:cBhvr>
                                      <p:to>
                                        <p:strVal val="visible"/>
                                      </p:to>
                                    </p:set>
                                    <p:animEffect transition="in" filter="wipe(up)">
                                      <p:cBhvr>
                                        <p:cTn id="10" dur="1000"/>
                                        <p:tgtEl>
                                          <p:spTgt spid="128050"/>
                                        </p:tgtEl>
                                      </p:cBhvr>
                                    </p:animEffect>
                                  </p:childTnLst>
                                </p:cTn>
                              </p:par>
                            </p:childTnLst>
                          </p:cTn>
                        </p:par>
                        <p:par>
                          <p:cTn id="11" fill="hold">
                            <p:stCondLst>
                              <p:cond delay="2500"/>
                            </p:stCondLst>
                            <p:childTnLst>
                              <p:par>
                                <p:cTn id="12" presetID="1" presetClass="entr" presetSubtype="0" fill="hold" grpId="0" nodeType="afterEffect">
                                  <p:stCondLst>
                                    <p:cond delay="500"/>
                                  </p:stCondLst>
                                  <p:childTnLst>
                                    <p:set>
                                      <p:cBhvr>
                                        <p:cTn id="13" dur="1" fill="hold">
                                          <p:stCondLst>
                                            <p:cond delay="0"/>
                                          </p:stCondLst>
                                        </p:cTn>
                                        <p:tgtEl>
                                          <p:spTgt spid="128037"/>
                                        </p:tgtEl>
                                        <p:attrNameLst>
                                          <p:attrName>style.visibility</p:attrName>
                                        </p:attrNameLst>
                                      </p:cBhvr>
                                      <p:to>
                                        <p:strVal val="visible"/>
                                      </p:to>
                                    </p:set>
                                  </p:childTnLst>
                                </p:cTn>
                              </p:par>
                            </p:childTnLst>
                          </p:cTn>
                        </p:par>
                        <p:par>
                          <p:cTn id="14" fill="hold">
                            <p:stCondLst>
                              <p:cond delay="3000"/>
                            </p:stCondLst>
                            <p:childTnLst>
                              <p:par>
                                <p:cTn id="15" presetID="12" presetClass="entr" presetSubtype="8" fill="hold" nodeType="afterEffect">
                                  <p:stCondLst>
                                    <p:cond delay="1000"/>
                                  </p:stCondLst>
                                  <p:childTnLst>
                                    <p:set>
                                      <p:cBhvr>
                                        <p:cTn id="16" dur="1" fill="hold">
                                          <p:stCondLst>
                                            <p:cond delay="0"/>
                                          </p:stCondLst>
                                        </p:cTn>
                                        <p:tgtEl>
                                          <p:spTgt spid="128031"/>
                                        </p:tgtEl>
                                        <p:attrNameLst>
                                          <p:attrName>style.visibility</p:attrName>
                                        </p:attrNameLst>
                                      </p:cBhvr>
                                      <p:to>
                                        <p:strVal val="visible"/>
                                      </p:to>
                                    </p:set>
                                    <p:animEffect transition="in" filter="slide(fromLeft)">
                                      <p:cBhvr>
                                        <p:cTn id="17" dur="1000"/>
                                        <p:tgtEl>
                                          <p:spTgt spid="128031"/>
                                        </p:tgtEl>
                                      </p:cBhvr>
                                    </p:animEffect>
                                  </p:childTnLst>
                                </p:cTn>
                              </p:par>
                            </p:childTnLst>
                          </p:cTn>
                        </p:par>
                        <p:par>
                          <p:cTn id="18" fill="hold">
                            <p:stCondLst>
                              <p:cond delay="5000"/>
                            </p:stCondLst>
                            <p:childTnLst>
                              <p:par>
                                <p:cTn id="19" presetID="9" presetClass="emph" presetSubtype="0" nodeType="afterEffect">
                                  <p:stCondLst>
                                    <p:cond delay="500"/>
                                  </p:stCondLst>
                                  <p:childTnLst>
                                    <p:set>
                                      <p:cBhvr rctx="PPT">
                                        <p:cTn id="20" dur="indefinite"/>
                                        <p:tgtEl>
                                          <p:spTgt spid="128050"/>
                                        </p:tgtEl>
                                        <p:attrNameLst>
                                          <p:attrName>style.opacity</p:attrName>
                                        </p:attrNameLst>
                                      </p:cBhvr>
                                      <p:to>
                                        <p:strVal val="0.5"/>
                                      </p:to>
                                    </p:set>
                                    <p:animEffect filter="image" prLst="opacity: 0.5">
                                      <p:cBhvr rctx="IE">
                                        <p:cTn id="21" dur="indefinite"/>
                                        <p:tgtEl>
                                          <p:spTgt spid="128050"/>
                                        </p:tgtEl>
                                      </p:cBhvr>
                                    </p:animEffect>
                                  </p:childTnLst>
                                </p:cTn>
                              </p:par>
                            </p:childTnLst>
                          </p:cTn>
                        </p:par>
                        <p:par>
                          <p:cTn id="22" fill="hold">
                            <p:stCondLst>
                              <p:cond delay="5500"/>
                            </p:stCondLst>
                            <p:childTnLst>
                              <p:par>
                                <p:cTn id="23" presetID="22" presetClass="entr" presetSubtype="1" fill="hold" nodeType="afterEffect">
                                  <p:stCondLst>
                                    <p:cond delay="500"/>
                                  </p:stCondLst>
                                  <p:childTnLst>
                                    <p:set>
                                      <p:cBhvr>
                                        <p:cTn id="24" dur="1" fill="hold">
                                          <p:stCondLst>
                                            <p:cond delay="0"/>
                                          </p:stCondLst>
                                        </p:cTn>
                                        <p:tgtEl>
                                          <p:spTgt spid="128053"/>
                                        </p:tgtEl>
                                        <p:attrNameLst>
                                          <p:attrName>style.visibility</p:attrName>
                                        </p:attrNameLst>
                                      </p:cBhvr>
                                      <p:to>
                                        <p:strVal val="visible"/>
                                      </p:to>
                                    </p:set>
                                    <p:animEffect transition="in" filter="wipe(up)">
                                      <p:cBhvr>
                                        <p:cTn id="25" dur="1000"/>
                                        <p:tgtEl>
                                          <p:spTgt spid="128053"/>
                                        </p:tgtEl>
                                      </p:cBhvr>
                                    </p:animEffect>
                                  </p:childTnLst>
                                </p:cTn>
                              </p:par>
                            </p:childTnLst>
                          </p:cTn>
                        </p:par>
                        <p:par>
                          <p:cTn id="26" fill="hold">
                            <p:stCondLst>
                              <p:cond delay="7000"/>
                            </p:stCondLst>
                            <p:childTnLst>
                              <p:par>
                                <p:cTn id="27" presetID="1" presetClass="entr" presetSubtype="0" fill="hold" nodeType="afterEffect">
                                  <p:stCondLst>
                                    <p:cond delay="500"/>
                                  </p:stCondLst>
                                  <p:childTnLst>
                                    <p:set>
                                      <p:cBhvr>
                                        <p:cTn id="28" dur="1" fill="hold">
                                          <p:stCondLst>
                                            <p:cond delay="0"/>
                                          </p:stCondLst>
                                        </p:cTn>
                                        <p:tgtEl>
                                          <p:spTgt spid="128038"/>
                                        </p:tgtEl>
                                        <p:attrNameLst>
                                          <p:attrName>style.visibility</p:attrName>
                                        </p:attrNameLst>
                                      </p:cBhvr>
                                      <p:to>
                                        <p:strVal val="visible"/>
                                      </p:to>
                                    </p:set>
                                  </p:childTnLst>
                                </p:cTn>
                              </p:par>
                            </p:childTnLst>
                          </p:cTn>
                        </p:par>
                        <p:par>
                          <p:cTn id="29" fill="hold">
                            <p:stCondLst>
                              <p:cond delay="7500"/>
                            </p:stCondLst>
                            <p:childTnLst>
                              <p:par>
                                <p:cTn id="30" presetID="12" presetClass="entr" presetSubtype="8" fill="hold" nodeType="afterEffect">
                                  <p:stCondLst>
                                    <p:cond delay="1000"/>
                                  </p:stCondLst>
                                  <p:childTnLst>
                                    <p:set>
                                      <p:cBhvr>
                                        <p:cTn id="31" dur="1" fill="hold">
                                          <p:stCondLst>
                                            <p:cond delay="0"/>
                                          </p:stCondLst>
                                        </p:cTn>
                                        <p:tgtEl>
                                          <p:spTgt spid="128065"/>
                                        </p:tgtEl>
                                        <p:attrNameLst>
                                          <p:attrName>style.visibility</p:attrName>
                                        </p:attrNameLst>
                                      </p:cBhvr>
                                      <p:to>
                                        <p:strVal val="visible"/>
                                      </p:to>
                                    </p:set>
                                    <p:animEffect transition="in" filter="slide(fromLeft)">
                                      <p:cBhvr>
                                        <p:cTn id="32" dur="1000"/>
                                        <p:tgtEl>
                                          <p:spTgt spid="128065"/>
                                        </p:tgtEl>
                                      </p:cBhvr>
                                    </p:animEffect>
                                  </p:childTnLst>
                                </p:cTn>
                              </p:par>
                            </p:childTnLst>
                          </p:cTn>
                        </p:par>
                        <p:par>
                          <p:cTn id="33" fill="hold">
                            <p:stCondLst>
                              <p:cond delay="9500"/>
                            </p:stCondLst>
                            <p:childTnLst>
                              <p:par>
                                <p:cTn id="34" presetID="9" presetClass="emph" presetSubtype="0" nodeType="afterEffect">
                                  <p:stCondLst>
                                    <p:cond delay="0"/>
                                  </p:stCondLst>
                                  <p:childTnLst>
                                    <p:set>
                                      <p:cBhvr rctx="PPT">
                                        <p:cTn id="35" dur="indefinite"/>
                                        <p:tgtEl>
                                          <p:spTgt spid="128053"/>
                                        </p:tgtEl>
                                        <p:attrNameLst>
                                          <p:attrName>style.opacity</p:attrName>
                                        </p:attrNameLst>
                                      </p:cBhvr>
                                      <p:to>
                                        <p:strVal val="0.5"/>
                                      </p:to>
                                    </p:set>
                                    <p:animEffect filter="image" prLst="opacity: 0.5">
                                      <p:cBhvr rctx="IE">
                                        <p:cTn id="36" dur="indefinite"/>
                                        <p:tgtEl>
                                          <p:spTgt spid="128053"/>
                                        </p:tgtEl>
                                      </p:cBhvr>
                                    </p:animEffect>
                                  </p:childTnLst>
                                </p:cTn>
                              </p:par>
                            </p:childTnLst>
                          </p:cTn>
                        </p:par>
                        <p:par>
                          <p:cTn id="37" fill="hold">
                            <p:stCondLst>
                              <p:cond delay="9500"/>
                            </p:stCondLst>
                            <p:childTnLst>
                              <p:par>
                                <p:cTn id="38" presetID="22" presetClass="entr" presetSubtype="1" fill="hold" nodeType="afterEffect">
                                  <p:stCondLst>
                                    <p:cond delay="0"/>
                                  </p:stCondLst>
                                  <p:childTnLst>
                                    <p:set>
                                      <p:cBhvr>
                                        <p:cTn id="39" dur="1" fill="hold">
                                          <p:stCondLst>
                                            <p:cond delay="0"/>
                                          </p:stCondLst>
                                        </p:cTn>
                                        <p:tgtEl>
                                          <p:spTgt spid="128056"/>
                                        </p:tgtEl>
                                        <p:attrNameLst>
                                          <p:attrName>style.visibility</p:attrName>
                                        </p:attrNameLst>
                                      </p:cBhvr>
                                      <p:to>
                                        <p:strVal val="visible"/>
                                      </p:to>
                                    </p:set>
                                    <p:animEffect transition="in" filter="wipe(up)">
                                      <p:cBhvr>
                                        <p:cTn id="40" dur="1000"/>
                                        <p:tgtEl>
                                          <p:spTgt spid="128056"/>
                                        </p:tgtEl>
                                      </p:cBhvr>
                                    </p:animEffect>
                                  </p:childTnLst>
                                </p:cTn>
                              </p:par>
                            </p:childTnLst>
                          </p:cTn>
                        </p:par>
                        <p:par>
                          <p:cTn id="41" fill="hold">
                            <p:stCondLst>
                              <p:cond delay="10500"/>
                            </p:stCondLst>
                            <p:childTnLst>
                              <p:par>
                                <p:cTn id="42" presetID="1" presetClass="entr" presetSubtype="0" fill="hold" nodeType="afterEffect">
                                  <p:stCondLst>
                                    <p:cond delay="500"/>
                                  </p:stCondLst>
                                  <p:childTnLst>
                                    <p:set>
                                      <p:cBhvr>
                                        <p:cTn id="43" dur="1" fill="hold">
                                          <p:stCondLst>
                                            <p:cond delay="0"/>
                                          </p:stCondLst>
                                        </p:cTn>
                                        <p:tgtEl>
                                          <p:spTgt spid="128041"/>
                                        </p:tgtEl>
                                        <p:attrNameLst>
                                          <p:attrName>style.visibility</p:attrName>
                                        </p:attrNameLst>
                                      </p:cBhvr>
                                      <p:to>
                                        <p:strVal val="visible"/>
                                      </p:to>
                                    </p:set>
                                  </p:childTnLst>
                                </p:cTn>
                              </p:par>
                            </p:childTnLst>
                          </p:cTn>
                        </p:par>
                        <p:par>
                          <p:cTn id="44" fill="hold">
                            <p:stCondLst>
                              <p:cond delay="11000"/>
                            </p:stCondLst>
                            <p:childTnLst>
                              <p:par>
                                <p:cTn id="45" presetID="12" presetClass="entr" presetSubtype="8" fill="hold" nodeType="afterEffect">
                                  <p:stCondLst>
                                    <p:cond delay="1000"/>
                                  </p:stCondLst>
                                  <p:childTnLst>
                                    <p:set>
                                      <p:cBhvr>
                                        <p:cTn id="46" dur="1" fill="hold">
                                          <p:stCondLst>
                                            <p:cond delay="0"/>
                                          </p:stCondLst>
                                        </p:cTn>
                                        <p:tgtEl>
                                          <p:spTgt spid="128069"/>
                                        </p:tgtEl>
                                        <p:attrNameLst>
                                          <p:attrName>style.visibility</p:attrName>
                                        </p:attrNameLst>
                                      </p:cBhvr>
                                      <p:to>
                                        <p:strVal val="visible"/>
                                      </p:to>
                                    </p:set>
                                    <p:animEffect transition="in" filter="slide(fromLeft)">
                                      <p:cBhvr>
                                        <p:cTn id="47" dur="1000"/>
                                        <p:tgtEl>
                                          <p:spTgt spid="128069"/>
                                        </p:tgtEl>
                                      </p:cBhvr>
                                    </p:animEffect>
                                  </p:childTnLst>
                                </p:cTn>
                              </p:par>
                            </p:childTnLst>
                          </p:cTn>
                        </p:par>
                        <p:par>
                          <p:cTn id="48" fill="hold">
                            <p:stCondLst>
                              <p:cond delay="13000"/>
                            </p:stCondLst>
                            <p:childTnLst>
                              <p:par>
                                <p:cTn id="49" presetID="9" presetClass="emph" presetSubtype="0" nodeType="afterEffect">
                                  <p:stCondLst>
                                    <p:cond delay="0"/>
                                  </p:stCondLst>
                                  <p:childTnLst>
                                    <p:set>
                                      <p:cBhvr rctx="PPT">
                                        <p:cTn id="50" dur="indefinite"/>
                                        <p:tgtEl>
                                          <p:spTgt spid="128056"/>
                                        </p:tgtEl>
                                        <p:attrNameLst>
                                          <p:attrName>style.opacity</p:attrName>
                                        </p:attrNameLst>
                                      </p:cBhvr>
                                      <p:to>
                                        <p:strVal val="0.5"/>
                                      </p:to>
                                    </p:set>
                                    <p:animEffect filter="image" prLst="opacity: 0.5">
                                      <p:cBhvr rctx="IE">
                                        <p:cTn id="51" dur="indefinite"/>
                                        <p:tgtEl>
                                          <p:spTgt spid="128056"/>
                                        </p:tgtEl>
                                      </p:cBhvr>
                                    </p:animEffect>
                                  </p:childTnLst>
                                </p:cTn>
                              </p:par>
                            </p:childTnLst>
                          </p:cTn>
                        </p:par>
                        <p:par>
                          <p:cTn id="52" fill="hold">
                            <p:stCondLst>
                              <p:cond delay="13000"/>
                            </p:stCondLst>
                            <p:childTnLst>
                              <p:par>
                                <p:cTn id="53" presetID="22" presetClass="entr" presetSubtype="1" fill="hold" nodeType="afterEffect">
                                  <p:stCondLst>
                                    <p:cond delay="0"/>
                                  </p:stCondLst>
                                  <p:childTnLst>
                                    <p:set>
                                      <p:cBhvr>
                                        <p:cTn id="54" dur="1" fill="hold">
                                          <p:stCondLst>
                                            <p:cond delay="0"/>
                                          </p:stCondLst>
                                        </p:cTn>
                                        <p:tgtEl>
                                          <p:spTgt spid="128059"/>
                                        </p:tgtEl>
                                        <p:attrNameLst>
                                          <p:attrName>style.visibility</p:attrName>
                                        </p:attrNameLst>
                                      </p:cBhvr>
                                      <p:to>
                                        <p:strVal val="visible"/>
                                      </p:to>
                                    </p:set>
                                    <p:animEffect transition="in" filter="wipe(up)">
                                      <p:cBhvr>
                                        <p:cTn id="55" dur="1000"/>
                                        <p:tgtEl>
                                          <p:spTgt spid="128059"/>
                                        </p:tgtEl>
                                      </p:cBhvr>
                                    </p:animEffect>
                                  </p:childTnLst>
                                </p:cTn>
                              </p:par>
                            </p:childTnLst>
                          </p:cTn>
                        </p:par>
                        <p:par>
                          <p:cTn id="56" fill="hold">
                            <p:stCondLst>
                              <p:cond delay="14000"/>
                            </p:stCondLst>
                            <p:childTnLst>
                              <p:par>
                                <p:cTn id="57" presetID="1" presetClass="entr" presetSubtype="0" fill="hold" nodeType="afterEffect">
                                  <p:stCondLst>
                                    <p:cond delay="500"/>
                                  </p:stCondLst>
                                  <p:childTnLst>
                                    <p:set>
                                      <p:cBhvr>
                                        <p:cTn id="58" dur="1" fill="hold">
                                          <p:stCondLst>
                                            <p:cond delay="0"/>
                                          </p:stCondLst>
                                        </p:cTn>
                                        <p:tgtEl>
                                          <p:spTgt spid="128045"/>
                                        </p:tgtEl>
                                        <p:attrNameLst>
                                          <p:attrName>style.visibility</p:attrName>
                                        </p:attrNameLst>
                                      </p:cBhvr>
                                      <p:to>
                                        <p:strVal val="visible"/>
                                      </p:to>
                                    </p:set>
                                  </p:childTnLst>
                                </p:cTn>
                              </p:par>
                            </p:childTnLst>
                          </p:cTn>
                        </p:par>
                        <p:par>
                          <p:cTn id="59" fill="hold">
                            <p:stCondLst>
                              <p:cond delay="14500"/>
                            </p:stCondLst>
                            <p:childTnLst>
                              <p:par>
                                <p:cTn id="60" presetID="12" presetClass="entr" presetSubtype="8" fill="hold" nodeType="afterEffect">
                                  <p:stCondLst>
                                    <p:cond delay="0"/>
                                  </p:stCondLst>
                                  <p:childTnLst>
                                    <p:set>
                                      <p:cBhvr>
                                        <p:cTn id="61" dur="1" fill="hold">
                                          <p:stCondLst>
                                            <p:cond delay="0"/>
                                          </p:stCondLst>
                                        </p:cTn>
                                        <p:tgtEl>
                                          <p:spTgt spid="128073"/>
                                        </p:tgtEl>
                                        <p:attrNameLst>
                                          <p:attrName>style.visibility</p:attrName>
                                        </p:attrNameLst>
                                      </p:cBhvr>
                                      <p:to>
                                        <p:strVal val="visible"/>
                                      </p:to>
                                    </p:set>
                                    <p:animEffect transition="in" filter="slide(fromLeft)">
                                      <p:cBhvr>
                                        <p:cTn id="62" dur="1000"/>
                                        <p:tgtEl>
                                          <p:spTgt spid="128073"/>
                                        </p:tgtEl>
                                      </p:cBhvr>
                                    </p:animEffect>
                                  </p:childTnLst>
                                </p:cTn>
                              </p:par>
                            </p:childTnLst>
                          </p:cTn>
                        </p:par>
                        <p:par>
                          <p:cTn id="63" fill="hold">
                            <p:stCondLst>
                              <p:cond delay="15500"/>
                            </p:stCondLst>
                            <p:childTnLst>
                              <p:par>
                                <p:cTn id="64" presetID="12" presetClass="entr" presetSubtype="2" fill="hold" nodeType="afterEffect">
                                  <p:stCondLst>
                                    <p:cond delay="0"/>
                                  </p:stCondLst>
                                  <p:childTnLst>
                                    <p:set>
                                      <p:cBhvr>
                                        <p:cTn id="65" dur="1" fill="hold">
                                          <p:stCondLst>
                                            <p:cond delay="0"/>
                                          </p:stCondLst>
                                        </p:cTn>
                                        <p:tgtEl>
                                          <p:spTgt spid="128077"/>
                                        </p:tgtEl>
                                        <p:attrNameLst>
                                          <p:attrName>style.visibility</p:attrName>
                                        </p:attrNameLst>
                                      </p:cBhvr>
                                      <p:to>
                                        <p:strVal val="visible"/>
                                      </p:to>
                                    </p:set>
                                    <p:animEffect transition="in" filter="slide(fromRight)">
                                      <p:cBhvr>
                                        <p:cTn id="66" dur="1000"/>
                                        <p:tgtEl>
                                          <p:spTgt spid="128077"/>
                                        </p:tgtEl>
                                      </p:cBhvr>
                                    </p:animEffect>
                                  </p:childTnLst>
                                </p:cTn>
                              </p:par>
                            </p:childTnLst>
                          </p:cTn>
                        </p:par>
                        <p:par>
                          <p:cTn id="67" fill="hold">
                            <p:stCondLst>
                              <p:cond delay="16500"/>
                            </p:stCondLst>
                            <p:childTnLst>
                              <p:par>
                                <p:cTn id="68" presetID="22" presetClass="entr" presetSubtype="1" fill="hold" nodeType="afterEffect">
                                  <p:stCondLst>
                                    <p:cond delay="0"/>
                                  </p:stCondLst>
                                  <p:childTnLst>
                                    <p:set>
                                      <p:cBhvr>
                                        <p:cTn id="69" dur="1" fill="hold">
                                          <p:stCondLst>
                                            <p:cond delay="0"/>
                                          </p:stCondLst>
                                        </p:cTn>
                                        <p:tgtEl>
                                          <p:spTgt spid="128062"/>
                                        </p:tgtEl>
                                        <p:attrNameLst>
                                          <p:attrName>style.visibility</p:attrName>
                                        </p:attrNameLst>
                                      </p:cBhvr>
                                      <p:to>
                                        <p:strVal val="visible"/>
                                      </p:to>
                                    </p:set>
                                    <p:animEffect transition="in" filter="wipe(up)">
                                      <p:cBhvr>
                                        <p:cTn id="70" dur="1000"/>
                                        <p:tgtEl>
                                          <p:spTgt spid="128062"/>
                                        </p:tgtEl>
                                      </p:cBhvr>
                                    </p:animEffect>
                                  </p:childTnLst>
                                </p:cTn>
                              </p:par>
                            </p:childTnLst>
                          </p:cTn>
                        </p:par>
                        <p:par>
                          <p:cTn id="71" fill="hold">
                            <p:stCondLst>
                              <p:cond delay="17500"/>
                            </p:stCondLst>
                            <p:childTnLst>
                              <p:par>
                                <p:cTn id="72" presetID="9" presetClass="emph" presetSubtype="0" nodeType="afterEffect">
                                  <p:stCondLst>
                                    <p:cond delay="0"/>
                                  </p:stCondLst>
                                  <p:childTnLst>
                                    <p:set>
                                      <p:cBhvr rctx="PPT">
                                        <p:cTn id="73" dur="indefinite"/>
                                        <p:tgtEl>
                                          <p:spTgt spid="128059"/>
                                        </p:tgtEl>
                                        <p:attrNameLst>
                                          <p:attrName>style.opacity</p:attrName>
                                        </p:attrNameLst>
                                      </p:cBhvr>
                                      <p:to>
                                        <p:strVal val="0.5"/>
                                      </p:to>
                                    </p:set>
                                    <p:animEffect filter="image" prLst="opacity: 0.5">
                                      <p:cBhvr rctx="IE">
                                        <p:cTn id="74" dur="indefinite"/>
                                        <p:tgtEl>
                                          <p:spTgt spid="128059"/>
                                        </p:tgtEl>
                                      </p:cBhvr>
                                    </p:animEffect>
                                  </p:childTnLst>
                                </p:cTn>
                              </p:par>
                            </p:childTnLst>
                          </p:cTn>
                        </p:par>
                        <p:par>
                          <p:cTn id="75" fill="hold">
                            <p:stCondLst>
                              <p:cond delay="17500"/>
                            </p:stCondLst>
                            <p:childTnLst>
                              <p:par>
                                <p:cTn id="76" presetID="1" presetClass="entr" presetSubtype="0" fill="hold" grpId="0" nodeType="afterEffect">
                                  <p:stCondLst>
                                    <p:cond delay="500"/>
                                  </p:stCondLst>
                                  <p:childTnLst>
                                    <p:set>
                                      <p:cBhvr>
                                        <p:cTn id="77" dur="1" fill="hold">
                                          <p:stCondLst>
                                            <p:cond delay="0"/>
                                          </p:stCondLst>
                                        </p:cTn>
                                        <p:tgtEl>
                                          <p:spTgt spid="1280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30" grpId="0" animBg="1" autoUpdateAnimBg="0"/>
      <p:bldP spid="128035" grpId="0" animBg="1"/>
      <p:bldP spid="128037"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endParaRPr lang="zh-CN" altLang="en-US"/>
          </a:p>
        </p:txBody>
      </p:sp>
      <p:sp>
        <p:nvSpPr>
          <p:cNvPr id="129027"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28"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29"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endParaRPr kumimoji="1" lang="en-US" altLang="zh-CN" sz="2000" b="1">
              <a:solidFill>
                <a:srgbClr val="333399"/>
              </a:solidFill>
            </a:endParaRPr>
          </a:p>
        </p:txBody>
      </p:sp>
      <p:sp>
        <p:nvSpPr>
          <p:cNvPr id="129030"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endParaRPr kumimoji="1" lang="en-US" altLang="zh-CN" sz="2000" b="1">
              <a:solidFill>
                <a:srgbClr val="333399"/>
              </a:solidFill>
            </a:endParaRPr>
          </a:p>
        </p:txBody>
      </p:sp>
      <p:sp>
        <p:nvSpPr>
          <p:cNvPr id="129031"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endParaRPr kumimoji="1" lang="en-US" altLang="zh-CN" sz="2000" b="1">
              <a:solidFill>
                <a:srgbClr val="333399"/>
              </a:solidFill>
            </a:endParaRPr>
          </a:p>
        </p:txBody>
      </p:sp>
      <p:sp>
        <p:nvSpPr>
          <p:cNvPr id="129032"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endParaRPr kumimoji="1" lang="en-US" altLang="zh-CN" sz="2000" b="1">
              <a:solidFill>
                <a:srgbClr val="333399"/>
              </a:solidFill>
            </a:endParaRPr>
          </a:p>
        </p:txBody>
      </p:sp>
      <p:sp>
        <p:nvSpPr>
          <p:cNvPr id="129033"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endParaRPr kumimoji="1" lang="en-US" altLang="zh-CN" sz="2000" b="1">
              <a:solidFill>
                <a:srgbClr val="333399"/>
              </a:solidFill>
            </a:endParaRPr>
          </a:p>
        </p:txBody>
      </p:sp>
      <p:sp>
        <p:nvSpPr>
          <p:cNvPr id="129034" name="Freeform 10"/>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35" name="Freeform 11"/>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36" name="Freeform 12"/>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37" name="Freeform 13"/>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38"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39"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endParaRPr kumimoji="1" lang="en-US" altLang="zh-CN" sz="2000" b="1">
              <a:solidFill>
                <a:srgbClr val="333399"/>
              </a:solidFill>
            </a:endParaRPr>
          </a:p>
        </p:txBody>
      </p:sp>
      <p:sp>
        <p:nvSpPr>
          <p:cNvPr id="129040"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endParaRPr kumimoji="1" lang="en-US" altLang="zh-CN" sz="2000" b="1">
              <a:solidFill>
                <a:srgbClr val="333399"/>
              </a:solidFill>
            </a:endParaRPr>
          </a:p>
        </p:txBody>
      </p:sp>
      <p:sp>
        <p:nvSpPr>
          <p:cNvPr id="129041"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endParaRPr kumimoji="1" lang="en-US" altLang="zh-CN" sz="2000" b="1">
              <a:solidFill>
                <a:srgbClr val="333399"/>
              </a:solidFill>
            </a:endParaRPr>
          </a:p>
        </p:txBody>
      </p:sp>
      <p:sp>
        <p:nvSpPr>
          <p:cNvPr id="129042"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endParaRPr kumimoji="1" lang="en-US" altLang="zh-CN" sz="2000" b="1">
              <a:solidFill>
                <a:srgbClr val="333399"/>
              </a:solidFill>
            </a:endParaRPr>
          </a:p>
        </p:txBody>
      </p:sp>
      <p:sp>
        <p:nvSpPr>
          <p:cNvPr id="129043"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endParaRPr kumimoji="1" lang="en-US" altLang="zh-CN" sz="2000" b="1">
              <a:solidFill>
                <a:srgbClr val="333399"/>
              </a:solidFill>
            </a:endParaRPr>
          </a:p>
        </p:txBody>
      </p:sp>
      <p:sp>
        <p:nvSpPr>
          <p:cNvPr id="129044" name="Freeform 20"/>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45" name="Freeform 21"/>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46" name="Freeform 22"/>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47" name="Freeform 23"/>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48"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C00000"/>
                </a:solidFill>
                <a:ea typeface="黑体" panose="02010609060101010101" pitchFamily="2" charset="-122"/>
              </a:rPr>
              <a:t>主机</a:t>
            </a:r>
            <a:r>
              <a:rPr kumimoji="1" lang="zh-CN" altLang="en-US" sz="1050" b="1">
                <a:solidFill>
                  <a:srgbClr val="C00000"/>
                </a:solidFill>
                <a:ea typeface="黑体" panose="02010609060101010101" pitchFamily="2" charset="-122"/>
              </a:rPr>
              <a:t> </a:t>
            </a:r>
            <a:r>
              <a:rPr kumimoji="1" lang="en-US" altLang="zh-CN" sz="2400" b="1">
                <a:solidFill>
                  <a:srgbClr val="C00000"/>
                </a:solidFill>
                <a:ea typeface="黑体" panose="02010609060101010101" pitchFamily="2" charset="-122"/>
              </a:rPr>
              <a:t>1</a:t>
            </a:r>
            <a:endParaRPr kumimoji="1" lang="en-US" altLang="zh-CN" sz="2400" b="1">
              <a:solidFill>
                <a:srgbClr val="C00000"/>
              </a:solidFill>
              <a:ea typeface="黑体" panose="02010609060101010101" pitchFamily="2" charset="-122"/>
            </a:endParaRPr>
          </a:p>
        </p:txBody>
      </p:sp>
      <p:sp>
        <p:nvSpPr>
          <p:cNvPr id="129049"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50"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9051"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52"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9053"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C00000"/>
                </a:solidFill>
                <a:ea typeface="黑体" panose="02010609060101010101" pitchFamily="2" charset="-122"/>
              </a:rPr>
              <a:t>主机</a:t>
            </a:r>
            <a:r>
              <a:rPr kumimoji="1" lang="zh-CN" altLang="en-US" sz="1050" b="1">
                <a:solidFill>
                  <a:srgbClr val="C00000"/>
                </a:solidFill>
                <a:ea typeface="黑体" panose="02010609060101010101" pitchFamily="2" charset="-122"/>
              </a:rPr>
              <a:t> </a:t>
            </a:r>
            <a:r>
              <a:rPr kumimoji="1" lang="en-US" altLang="zh-CN" sz="2400" b="1">
                <a:solidFill>
                  <a:srgbClr val="C00000"/>
                </a:solidFill>
                <a:ea typeface="黑体" panose="02010609060101010101" pitchFamily="2" charset="-122"/>
              </a:rPr>
              <a:t>2</a:t>
            </a:r>
            <a:endParaRPr kumimoji="1" lang="en-US" altLang="zh-CN" sz="2400" b="1">
              <a:solidFill>
                <a:srgbClr val="C00000"/>
              </a:solidFill>
              <a:ea typeface="黑体" panose="02010609060101010101" pitchFamily="2" charset="-122"/>
            </a:endParaRPr>
          </a:p>
        </p:txBody>
      </p:sp>
      <p:sp>
        <p:nvSpPr>
          <p:cNvPr id="129054" name="Rectangle 30"/>
          <p:cNvSpPr>
            <a:spLocks noChangeArrowheads="1"/>
          </p:cNvSpPr>
          <p:nvPr/>
        </p:nvSpPr>
        <p:spPr bwMode="auto">
          <a:xfrm>
            <a:off x="2144581" y="5101233"/>
            <a:ext cx="5616840" cy="358775"/>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333399"/>
                </a:solidFill>
                <a:ea typeface="黑体" panose="02010609060101010101" pitchFamily="2" charset="-122"/>
              </a:rPr>
              <a:t>10100110100101  </a:t>
            </a:r>
            <a:r>
              <a:rPr lang="zh-CN" altLang="en-US" sz="2000" b="1">
                <a:solidFill>
                  <a:srgbClr val="333399"/>
                </a:solidFill>
                <a:ea typeface="黑体" panose="02010609060101010101" pitchFamily="2" charset="-122"/>
              </a:rPr>
              <a:t>比  特  流  </a:t>
            </a:r>
            <a:r>
              <a:rPr lang="en-US" altLang="zh-CN" sz="2000" b="1">
                <a:solidFill>
                  <a:srgbClr val="333399"/>
                </a:solidFill>
                <a:ea typeface="黑体" panose="02010609060101010101" pitchFamily="2" charset="-122"/>
              </a:rPr>
              <a:t>110101110101</a:t>
            </a:r>
            <a:endParaRPr lang="en-US" altLang="zh-CN" sz="2000" b="1">
              <a:solidFill>
                <a:srgbClr val="333399"/>
              </a:solidFill>
              <a:ea typeface="黑体" panose="02010609060101010101" pitchFamily="2" charset="-122"/>
            </a:endParaRPr>
          </a:p>
        </p:txBody>
      </p:sp>
      <p:sp>
        <p:nvSpPr>
          <p:cNvPr id="129055" name="Text Box 31"/>
          <p:cNvSpPr txBox="1">
            <a:spLocks noChangeArrowheads="1"/>
          </p:cNvSpPr>
          <p:nvPr/>
        </p:nvSpPr>
        <p:spPr bwMode="auto">
          <a:xfrm>
            <a:off x="2757332" y="3629620"/>
            <a:ext cx="423866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r>
              <a:rPr kumimoji="1" lang="zh-CN" altLang="en-US" sz="2400" b="1" dirty="0" smtClean="0">
                <a:solidFill>
                  <a:srgbClr val="333399"/>
                </a:solidFill>
                <a:ea typeface="黑体" panose="02010609060101010101" pitchFamily="2" charset="-122"/>
              </a:rPr>
              <a:t>主机 </a:t>
            </a:r>
            <a:r>
              <a:rPr kumimoji="1" lang="en-US" altLang="zh-CN" sz="2400" b="1" dirty="0">
                <a:solidFill>
                  <a:srgbClr val="333399"/>
                </a:solidFill>
                <a:ea typeface="黑体" panose="02010609060101010101" pitchFamily="2" charset="-122"/>
              </a:rPr>
              <a:t>2 </a:t>
            </a:r>
            <a:r>
              <a:rPr kumimoji="1" lang="zh-CN" altLang="en-US" sz="2400" b="1" dirty="0">
                <a:solidFill>
                  <a:srgbClr val="333399"/>
                </a:solidFill>
                <a:ea typeface="黑体" panose="02010609060101010101" pitchFamily="2" charset="-122"/>
              </a:rPr>
              <a:t>的物理层收到比特流后</a:t>
            </a:r>
            <a:endParaRPr kumimoji="1" lang="zh-CN" altLang="en-US" sz="2400" b="1" dirty="0">
              <a:solidFill>
                <a:srgbClr val="333399"/>
              </a:solidFill>
              <a:ea typeface="黑体" panose="02010609060101010101" pitchFamily="2" charset="-122"/>
            </a:endParaRPr>
          </a:p>
          <a:p>
            <a:pPr algn="ctr" eaLnBrk="0" hangingPunct="0"/>
            <a:r>
              <a:rPr kumimoji="1" lang="zh-CN" altLang="en-US" sz="2400" b="1" dirty="0">
                <a:solidFill>
                  <a:srgbClr val="333399"/>
                </a:solidFill>
                <a:ea typeface="黑体" panose="02010609060101010101" pitchFamily="2" charset="-122"/>
              </a:rPr>
              <a:t>交给数据链路层</a:t>
            </a:r>
            <a:endParaRPr kumimoji="1" lang="zh-CN" altLang="en-US" sz="2400" b="1" dirty="0">
              <a:solidFill>
                <a:srgbClr val="333399"/>
              </a:solidFill>
              <a:ea typeface="黑体" panose="02010609060101010101" pitchFamily="2" charset="-122"/>
            </a:endParaRPr>
          </a:p>
        </p:txBody>
      </p:sp>
      <p:grpSp>
        <p:nvGrpSpPr>
          <p:cNvPr id="129056" name="Group 32"/>
          <p:cNvGrpSpPr/>
          <p:nvPr/>
        </p:nvGrpSpPr>
        <p:grpSpPr bwMode="auto">
          <a:xfrm>
            <a:off x="2144581" y="4526558"/>
            <a:ext cx="5616840" cy="358775"/>
            <a:chOff x="1247" y="3023"/>
            <a:chExt cx="3266" cy="226"/>
          </a:xfrm>
        </p:grpSpPr>
        <p:sp>
          <p:nvSpPr>
            <p:cNvPr id="129057" name="Rectangle 33"/>
            <p:cNvSpPr>
              <a:spLocks noChangeArrowheads="1"/>
            </p:cNvSpPr>
            <p:nvPr/>
          </p:nvSpPr>
          <p:spPr bwMode="auto">
            <a:xfrm>
              <a:off x="1247" y="3023"/>
              <a:ext cx="363" cy="226"/>
            </a:xfrm>
            <a:prstGeom prst="rect">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2</a:t>
              </a:r>
              <a:endParaRPr lang="en-US" altLang="zh-CN" b="1" baseline="-25000">
                <a:solidFill>
                  <a:srgbClr val="333399"/>
                </a:solidFill>
              </a:endParaRPr>
            </a:p>
          </p:txBody>
        </p:sp>
        <p:sp>
          <p:nvSpPr>
            <p:cNvPr id="129058" name="Rectangle 34"/>
            <p:cNvSpPr>
              <a:spLocks noChangeArrowheads="1"/>
            </p:cNvSpPr>
            <p:nvPr/>
          </p:nvSpPr>
          <p:spPr bwMode="auto">
            <a:xfrm>
              <a:off x="4195" y="3023"/>
              <a:ext cx="318" cy="226"/>
            </a:xfrm>
            <a:prstGeom prst="rect">
              <a:avLst/>
            </a:prstGeom>
            <a:solidFill>
              <a:srgbClr val="CCFF33"/>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T</a:t>
              </a:r>
              <a:r>
                <a:rPr lang="en-US" altLang="zh-CN" b="1" baseline="-25000">
                  <a:solidFill>
                    <a:srgbClr val="333399"/>
                  </a:solidFill>
                </a:rPr>
                <a:t>2</a:t>
              </a:r>
              <a:endParaRPr lang="en-US" altLang="zh-CN" b="1" baseline="-25000">
                <a:solidFill>
                  <a:srgbClr val="333399"/>
                </a:solidFill>
              </a:endParaRPr>
            </a:p>
          </p:txBody>
        </p:sp>
        <p:grpSp>
          <p:nvGrpSpPr>
            <p:cNvPr id="129059" name="Group 35"/>
            <p:cNvGrpSpPr/>
            <p:nvPr/>
          </p:nvGrpSpPr>
          <p:grpSpPr bwMode="auto">
            <a:xfrm>
              <a:off x="1610" y="3023"/>
              <a:ext cx="2585" cy="226"/>
              <a:chOff x="1610" y="3023"/>
              <a:chExt cx="2585" cy="226"/>
            </a:xfrm>
          </p:grpSpPr>
          <p:sp>
            <p:nvSpPr>
              <p:cNvPr id="129060" name="Rectangle 36"/>
              <p:cNvSpPr>
                <a:spLocks noChangeArrowheads="1"/>
              </p:cNvSpPr>
              <p:nvPr/>
            </p:nvSpPr>
            <p:spPr bwMode="auto">
              <a:xfrm>
                <a:off x="1610" y="3023"/>
                <a:ext cx="318" cy="226"/>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3</a:t>
                </a:r>
                <a:endParaRPr lang="en-US" altLang="zh-CN" b="1" baseline="-25000">
                  <a:solidFill>
                    <a:srgbClr val="333399"/>
                  </a:solidFill>
                </a:endParaRPr>
              </a:p>
            </p:txBody>
          </p:sp>
          <p:sp>
            <p:nvSpPr>
              <p:cNvPr id="129061" name="Rectangle 37"/>
              <p:cNvSpPr>
                <a:spLocks noChangeArrowheads="1"/>
              </p:cNvSpPr>
              <p:nvPr/>
            </p:nvSpPr>
            <p:spPr bwMode="auto">
              <a:xfrm>
                <a:off x="1928" y="3023"/>
                <a:ext cx="318" cy="226"/>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endParaRPr lang="en-US" altLang="zh-CN" b="1" baseline="-25000">
                  <a:solidFill>
                    <a:srgbClr val="333399"/>
                  </a:solidFill>
                </a:endParaRPr>
              </a:p>
            </p:txBody>
          </p:sp>
          <p:sp>
            <p:nvSpPr>
              <p:cNvPr id="129062" name="Rectangle 38"/>
              <p:cNvSpPr>
                <a:spLocks noChangeArrowheads="1"/>
              </p:cNvSpPr>
              <p:nvPr/>
            </p:nvSpPr>
            <p:spPr bwMode="auto">
              <a:xfrm>
                <a:off x="2246" y="3023"/>
                <a:ext cx="318"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endParaRPr lang="en-US" altLang="zh-CN" b="1" baseline="-25000">
                  <a:solidFill>
                    <a:srgbClr val="333399"/>
                  </a:solidFill>
                </a:endParaRPr>
              </a:p>
            </p:txBody>
          </p:sp>
          <p:sp>
            <p:nvSpPr>
              <p:cNvPr id="129063" name="Rectangle 39"/>
              <p:cNvSpPr>
                <a:spLocks noChangeArrowheads="1"/>
              </p:cNvSpPr>
              <p:nvPr/>
            </p:nvSpPr>
            <p:spPr bwMode="auto">
              <a:xfrm>
                <a:off x="2562" y="3023"/>
                <a:ext cx="1633" cy="226"/>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anose="020B0604030504040204" pitchFamily="34" charset="0"/>
                    <a:ea typeface="黑体" panose="02010609060101010101" pitchFamily="2" charset="-122"/>
                  </a:rPr>
                  <a:t>应 用 程 序 数 据</a:t>
                </a:r>
                <a:endParaRPr lang="zh-CN" altLang="en-US" sz="2000" b="1">
                  <a:solidFill>
                    <a:srgbClr val="333399"/>
                  </a:solidFill>
                  <a:latin typeface="Tahoma" panose="020B0604030504040204" pitchFamily="34" charset="0"/>
                  <a:ea typeface="黑体" panose="02010609060101010101" pitchFamily="2" charset="-122"/>
                </a:endParaRPr>
              </a:p>
            </p:txBody>
          </p:sp>
        </p:grpSp>
      </p:grpSp>
      <p:grpSp>
        <p:nvGrpSpPr>
          <p:cNvPr id="129064" name="Group 40"/>
          <p:cNvGrpSpPr/>
          <p:nvPr/>
        </p:nvGrpSpPr>
        <p:grpSpPr bwMode="auto">
          <a:xfrm>
            <a:off x="4428465" y="4740870"/>
            <a:ext cx="4715669" cy="396875"/>
            <a:chOff x="2575" y="3158"/>
            <a:chExt cx="2742" cy="250"/>
          </a:xfrm>
        </p:grpSpPr>
        <p:sp>
          <p:nvSpPr>
            <p:cNvPr id="129065" name="AutoShape 41"/>
            <p:cNvSpPr>
              <a:spLocks noChangeArrowheads="1"/>
            </p:cNvSpPr>
            <p:nvPr/>
          </p:nvSpPr>
          <p:spPr bwMode="auto">
            <a:xfrm rot="10800000" flipV="1">
              <a:off x="5193" y="3158"/>
              <a:ext cx="124" cy="250"/>
            </a:xfrm>
            <a:prstGeom prst="upArrow">
              <a:avLst>
                <a:gd name="adj1" fmla="val 50000"/>
                <a:gd name="adj2" fmla="val 50403"/>
              </a:avLst>
            </a:prstGeom>
            <a:solidFill>
              <a:schemeClr val="hlink"/>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29066" name="AutoShape 42"/>
            <p:cNvSpPr>
              <a:spLocks noChangeArrowheads="1"/>
            </p:cNvSpPr>
            <p:nvPr/>
          </p:nvSpPr>
          <p:spPr bwMode="auto">
            <a:xfrm rot="10800000" flipV="1">
              <a:off x="2575" y="3158"/>
              <a:ext cx="124" cy="250"/>
            </a:xfrm>
            <a:prstGeom prst="upArrow">
              <a:avLst>
                <a:gd name="adj1" fmla="val 50000"/>
                <a:gd name="adj2" fmla="val 50403"/>
              </a:avLst>
            </a:prstGeom>
            <a:solidFill>
              <a:schemeClr val="hlink"/>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129054"/>
                                        </p:tgtEl>
                                        <p:attrNameLst>
                                          <p:attrName>style.visibility</p:attrName>
                                        </p:attrNameLst>
                                      </p:cBhvr>
                                      <p:to>
                                        <p:strVal val="visible"/>
                                      </p:to>
                                    </p:set>
                                  </p:childTnLst>
                                </p:cTn>
                              </p:par>
                            </p:childTnLst>
                          </p:cTn>
                        </p:par>
                        <p:par>
                          <p:cTn id="7" fill="hold">
                            <p:stCondLst>
                              <p:cond delay="1000"/>
                            </p:stCondLst>
                            <p:childTnLst>
                              <p:par>
                                <p:cTn id="8" presetID="22" presetClass="entr" presetSubtype="4" fill="hold" nodeType="afterEffect">
                                  <p:stCondLst>
                                    <p:cond delay="0"/>
                                  </p:stCondLst>
                                  <p:childTnLst>
                                    <p:set>
                                      <p:cBhvr>
                                        <p:cTn id="9" dur="1" fill="hold">
                                          <p:stCondLst>
                                            <p:cond delay="0"/>
                                          </p:stCondLst>
                                        </p:cTn>
                                        <p:tgtEl>
                                          <p:spTgt spid="129064"/>
                                        </p:tgtEl>
                                        <p:attrNameLst>
                                          <p:attrName>style.visibility</p:attrName>
                                        </p:attrNameLst>
                                      </p:cBhvr>
                                      <p:to>
                                        <p:strVal val="visible"/>
                                      </p:to>
                                    </p:set>
                                    <p:animEffect transition="in" filter="wipe(down)">
                                      <p:cBhvr>
                                        <p:cTn id="10" dur="1000"/>
                                        <p:tgtEl>
                                          <p:spTgt spid="129064"/>
                                        </p:tgtEl>
                                      </p:cBhvr>
                                    </p:animEffect>
                                  </p:childTnLst>
                                </p:cTn>
                              </p:par>
                            </p:childTnLst>
                          </p:cTn>
                        </p:par>
                        <p:par>
                          <p:cTn id="11" fill="hold">
                            <p:stCondLst>
                              <p:cond delay="2000"/>
                            </p:stCondLst>
                            <p:childTnLst>
                              <p:par>
                                <p:cTn id="12" presetID="1" presetClass="entr" presetSubtype="0" fill="hold" nodeType="afterEffect">
                                  <p:stCondLst>
                                    <p:cond delay="0"/>
                                  </p:stCondLst>
                                  <p:childTnLst>
                                    <p:set>
                                      <p:cBhvr>
                                        <p:cTn id="13" dur="1" fill="hold">
                                          <p:stCondLst>
                                            <p:cond delay="0"/>
                                          </p:stCondLst>
                                        </p:cTn>
                                        <p:tgtEl>
                                          <p:spTgt spid="129056"/>
                                        </p:tgtEl>
                                        <p:attrNameLst>
                                          <p:attrName>style.visibility</p:attrName>
                                        </p:attrNameLst>
                                      </p:cBhvr>
                                      <p:to>
                                        <p:strVal val="visible"/>
                                      </p:to>
                                    </p:set>
                                  </p:childTnLst>
                                </p:cTn>
                              </p:par>
                            </p:childTnLst>
                          </p:cTn>
                        </p:par>
                        <p:par>
                          <p:cTn id="14" fill="hold">
                            <p:stCondLst>
                              <p:cond delay="2000"/>
                            </p:stCondLst>
                            <p:childTnLst>
                              <p:par>
                                <p:cTn id="15" presetID="1" presetClass="exit" presetSubtype="0" fill="hold" grpId="1" nodeType="afterEffect">
                                  <p:stCondLst>
                                    <p:cond delay="0"/>
                                  </p:stCondLst>
                                  <p:childTnLst>
                                    <p:set>
                                      <p:cBhvr>
                                        <p:cTn id="16" dur="1" fill="hold">
                                          <p:stCondLst>
                                            <p:cond delay="0"/>
                                          </p:stCondLst>
                                        </p:cTn>
                                        <p:tgtEl>
                                          <p:spTgt spid="129054"/>
                                        </p:tgtEl>
                                        <p:attrNameLst>
                                          <p:attrName>style.visibility</p:attrName>
                                        </p:attrNameLst>
                                      </p:cBhvr>
                                      <p:to>
                                        <p:strVal val="hidden"/>
                                      </p:to>
                                    </p:set>
                                  </p:childTnLst>
                                </p:cTn>
                              </p:par>
                            </p:childTnLst>
                          </p:cTn>
                        </p:par>
                        <p:par>
                          <p:cTn id="17" fill="hold">
                            <p:stCondLst>
                              <p:cond delay="2000"/>
                            </p:stCondLst>
                            <p:childTnLst>
                              <p:par>
                                <p:cTn id="18" presetID="1" presetClass="exit" presetSubtype="0" fill="hold" nodeType="afterEffect">
                                  <p:stCondLst>
                                    <p:cond delay="0"/>
                                  </p:stCondLst>
                                  <p:childTnLst>
                                    <p:set>
                                      <p:cBhvr>
                                        <p:cTn id="19" dur="1" fill="hold">
                                          <p:stCondLst>
                                            <p:cond delay="0"/>
                                          </p:stCondLst>
                                        </p:cTn>
                                        <p:tgtEl>
                                          <p:spTgt spid="12906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54" grpId="0" animBg="1"/>
      <p:bldP spid="129054" grpId="1"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0050" name="Group 2"/>
          <p:cNvGrpSpPr/>
          <p:nvPr/>
        </p:nvGrpSpPr>
        <p:grpSpPr bwMode="auto">
          <a:xfrm>
            <a:off x="2768865" y="3950295"/>
            <a:ext cx="4445662" cy="358775"/>
            <a:chOff x="1610" y="3023"/>
            <a:chExt cx="2585" cy="226"/>
          </a:xfrm>
        </p:grpSpPr>
        <p:sp>
          <p:nvSpPr>
            <p:cNvPr id="130051" name="Rectangle 3"/>
            <p:cNvSpPr>
              <a:spLocks noChangeArrowheads="1"/>
            </p:cNvSpPr>
            <p:nvPr/>
          </p:nvSpPr>
          <p:spPr bwMode="auto">
            <a:xfrm>
              <a:off x="1610" y="3023"/>
              <a:ext cx="318" cy="226"/>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3</a:t>
              </a:r>
              <a:endParaRPr lang="en-US" altLang="zh-CN" b="1" baseline="-25000">
                <a:solidFill>
                  <a:srgbClr val="333399"/>
                </a:solidFill>
              </a:endParaRPr>
            </a:p>
          </p:txBody>
        </p:sp>
        <p:sp>
          <p:nvSpPr>
            <p:cNvPr id="130052" name="Rectangle 4"/>
            <p:cNvSpPr>
              <a:spLocks noChangeArrowheads="1"/>
            </p:cNvSpPr>
            <p:nvPr/>
          </p:nvSpPr>
          <p:spPr bwMode="auto">
            <a:xfrm>
              <a:off x="1928" y="3023"/>
              <a:ext cx="318" cy="226"/>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endParaRPr lang="en-US" altLang="zh-CN" b="1" baseline="-25000">
                <a:solidFill>
                  <a:srgbClr val="333399"/>
                </a:solidFill>
              </a:endParaRPr>
            </a:p>
          </p:txBody>
        </p:sp>
        <p:sp>
          <p:nvSpPr>
            <p:cNvPr id="130053" name="Rectangle 5"/>
            <p:cNvSpPr>
              <a:spLocks noChangeArrowheads="1"/>
            </p:cNvSpPr>
            <p:nvPr/>
          </p:nvSpPr>
          <p:spPr bwMode="auto">
            <a:xfrm>
              <a:off x="2246" y="3023"/>
              <a:ext cx="318"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endParaRPr lang="en-US" altLang="zh-CN" b="1" baseline="-25000">
                <a:solidFill>
                  <a:srgbClr val="333399"/>
                </a:solidFill>
              </a:endParaRPr>
            </a:p>
          </p:txBody>
        </p:sp>
        <p:sp>
          <p:nvSpPr>
            <p:cNvPr id="130054" name="Rectangle 6"/>
            <p:cNvSpPr>
              <a:spLocks noChangeArrowheads="1"/>
            </p:cNvSpPr>
            <p:nvPr/>
          </p:nvSpPr>
          <p:spPr bwMode="auto">
            <a:xfrm>
              <a:off x="2562" y="3023"/>
              <a:ext cx="1633" cy="226"/>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anose="020B0604030504040204" pitchFamily="34" charset="0"/>
                  <a:ea typeface="黑体" panose="02010609060101010101" pitchFamily="2" charset="-122"/>
                </a:rPr>
                <a:t>应 用 程 序 数 据</a:t>
              </a:r>
              <a:endParaRPr lang="zh-CN" altLang="en-US" sz="2000" b="1">
                <a:solidFill>
                  <a:srgbClr val="333399"/>
                </a:solidFill>
                <a:latin typeface="Tahoma" panose="020B0604030504040204" pitchFamily="34" charset="0"/>
                <a:ea typeface="黑体" panose="02010609060101010101" pitchFamily="2" charset="-122"/>
              </a:endParaRPr>
            </a:p>
          </p:txBody>
        </p:sp>
      </p:grpSp>
      <p:sp>
        <p:nvSpPr>
          <p:cNvPr id="130055" name="Rectangle 7"/>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endParaRPr lang="zh-CN" altLang="en-US"/>
          </a:p>
        </p:txBody>
      </p:sp>
      <p:sp>
        <p:nvSpPr>
          <p:cNvPr id="130056" name="AutoShape 8"/>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57" name="AutoShape 9"/>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58" name="Text Box 10"/>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endParaRPr kumimoji="1" lang="en-US" altLang="zh-CN" sz="2000" b="1">
              <a:solidFill>
                <a:srgbClr val="333399"/>
              </a:solidFill>
            </a:endParaRPr>
          </a:p>
        </p:txBody>
      </p:sp>
      <p:sp>
        <p:nvSpPr>
          <p:cNvPr id="130059" name="Text Box 11"/>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endParaRPr kumimoji="1" lang="en-US" altLang="zh-CN" sz="2000" b="1">
              <a:solidFill>
                <a:srgbClr val="333399"/>
              </a:solidFill>
            </a:endParaRPr>
          </a:p>
        </p:txBody>
      </p:sp>
      <p:sp>
        <p:nvSpPr>
          <p:cNvPr id="130060" name="Text Box 12"/>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endParaRPr kumimoji="1" lang="en-US" altLang="zh-CN" sz="2000" b="1">
              <a:solidFill>
                <a:srgbClr val="333399"/>
              </a:solidFill>
            </a:endParaRPr>
          </a:p>
        </p:txBody>
      </p:sp>
      <p:sp>
        <p:nvSpPr>
          <p:cNvPr id="130061" name="Text Box 13"/>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endParaRPr kumimoji="1" lang="en-US" altLang="zh-CN" sz="2000" b="1">
              <a:solidFill>
                <a:srgbClr val="333399"/>
              </a:solidFill>
            </a:endParaRPr>
          </a:p>
        </p:txBody>
      </p:sp>
      <p:sp>
        <p:nvSpPr>
          <p:cNvPr id="130062" name="Text Box 14"/>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endParaRPr kumimoji="1" lang="en-US" altLang="zh-CN" sz="2000" b="1">
              <a:solidFill>
                <a:srgbClr val="333399"/>
              </a:solidFill>
            </a:endParaRPr>
          </a:p>
        </p:txBody>
      </p:sp>
      <p:sp>
        <p:nvSpPr>
          <p:cNvPr id="130063" name="Freeform 15"/>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64" name="Freeform 16"/>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65" name="Freeform 17"/>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66" name="Freeform 18"/>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67" name="AutoShape 19"/>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68" name="Text Box 20"/>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endParaRPr kumimoji="1" lang="en-US" altLang="zh-CN" sz="2000" b="1">
              <a:solidFill>
                <a:srgbClr val="333399"/>
              </a:solidFill>
            </a:endParaRPr>
          </a:p>
        </p:txBody>
      </p:sp>
      <p:sp>
        <p:nvSpPr>
          <p:cNvPr id="130069" name="Text Box 21"/>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endParaRPr kumimoji="1" lang="en-US" altLang="zh-CN" sz="2000" b="1">
              <a:solidFill>
                <a:srgbClr val="333399"/>
              </a:solidFill>
            </a:endParaRPr>
          </a:p>
        </p:txBody>
      </p:sp>
      <p:sp>
        <p:nvSpPr>
          <p:cNvPr id="130070" name="Text Box 22"/>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endParaRPr kumimoji="1" lang="en-US" altLang="zh-CN" sz="2000" b="1">
              <a:solidFill>
                <a:srgbClr val="333399"/>
              </a:solidFill>
            </a:endParaRPr>
          </a:p>
        </p:txBody>
      </p:sp>
      <p:sp>
        <p:nvSpPr>
          <p:cNvPr id="130071" name="Text Box 23"/>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endParaRPr kumimoji="1" lang="en-US" altLang="zh-CN" sz="2000" b="1">
              <a:solidFill>
                <a:srgbClr val="333399"/>
              </a:solidFill>
            </a:endParaRPr>
          </a:p>
        </p:txBody>
      </p:sp>
      <p:sp>
        <p:nvSpPr>
          <p:cNvPr id="130072" name="Text Box 24"/>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endParaRPr kumimoji="1" lang="en-US" altLang="zh-CN" sz="2000" b="1">
              <a:solidFill>
                <a:srgbClr val="333399"/>
              </a:solidFill>
            </a:endParaRPr>
          </a:p>
        </p:txBody>
      </p:sp>
      <p:sp>
        <p:nvSpPr>
          <p:cNvPr id="130073" name="Freeform 25"/>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74" name="Freeform 26"/>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75" name="Freeform 27"/>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76" name="Freeform 28"/>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77" name="Text Box 29"/>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C00000"/>
                </a:solidFill>
                <a:ea typeface="黑体" panose="02010609060101010101" pitchFamily="2" charset="-122"/>
              </a:rPr>
              <a:t>主机</a:t>
            </a:r>
            <a:r>
              <a:rPr kumimoji="1" lang="zh-CN" altLang="en-US" sz="1050" b="1">
                <a:solidFill>
                  <a:srgbClr val="C00000"/>
                </a:solidFill>
                <a:ea typeface="黑体" panose="02010609060101010101" pitchFamily="2" charset="-122"/>
              </a:rPr>
              <a:t> </a:t>
            </a:r>
            <a:r>
              <a:rPr kumimoji="1" lang="en-US" altLang="zh-CN" sz="2400" b="1">
                <a:solidFill>
                  <a:srgbClr val="C00000"/>
                </a:solidFill>
                <a:ea typeface="黑体" panose="02010609060101010101" pitchFamily="2" charset="-122"/>
              </a:rPr>
              <a:t>1</a:t>
            </a:r>
            <a:endParaRPr kumimoji="1" lang="en-US" altLang="zh-CN" sz="2400" b="1">
              <a:solidFill>
                <a:srgbClr val="C00000"/>
              </a:solidFill>
              <a:ea typeface="黑体" panose="02010609060101010101" pitchFamily="2" charset="-122"/>
            </a:endParaRPr>
          </a:p>
        </p:txBody>
      </p:sp>
      <p:sp>
        <p:nvSpPr>
          <p:cNvPr id="130078" name="AutoShape 30"/>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79" name="Text Box 31"/>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30080" name="AutoShape 32"/>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81" name="Text Box 33"/>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30082" name="Text Box 34"/>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C00000"/>
                </a:solidFill>
                <a:ea typeface="黑体" panose="02010609060101010101" pitchFamily="2" charset="-122"/>
              </a:rPr>
              <a:t>主机</a:t>
            </a:r>
            <a:r>
              <a:rPr kumimoji="1" lang="zh-CN" altLang="en-US" sz="1050" b="1">
                <a:solidFill>
                  <a:srgbClr val="C00000"/>
                </a:solidFill>
                <a:ea typeface="黑体" panose="02010609060101010101" pitchFamily="2" charset="-122"/>
              </a:rPr>
              <a:t> </a:t>
            </a:r>
            <a:r>
              <a:rPr kumimoji="1" lang="en-US" altLang="zh-CN" sz="2400" b="1">
                <a:solidFill>
                  <a:srgbClr val="C00000"/>
                </a:solidFill>
                <a:ea typeface="黑体" panose="02010609060101010101" pitchFamily="2" charset="-122"/>
              </a:rPr>
              <a:t>2</a:t>
            </a:r>
            <a:endParaRPr kumimoji="1" lang="en-US" altLang="zh-CN" sz="2400" b="1">
              <a:solidFill>
                <a:srgbClr val="C00000"/>
              </a:solidFill>
              <a:ea typeface="黑体" panose="02010609060101010101" pitchFamily="2" charset="-122"/>
            </a:endParaRPr>
          </a:p>
        </p:txBody>
      </p:sp>
      <p:sp>
        <p:nvSpPr>
          <p:cNvPr id="130083" name="Text Box 35"/>
          <p:cNvSpPr txBox="1">
            <a:spLocks noChangeArrowheads="1"/>
          </p:cNvSpPr>
          <p:nvPr/>
        </p:nvSpPr>
        <p:spPr bwMode="auto">
          <a:xfrm>
            <a:off x="2628014" y="2981920"/>
            <a:ext cx="480131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r>
              <a:rPr kumimoji="1" lang="zh-CN" altLang="en-US" sz="2400" b="1">
                <a:solidFill>
                  <a:srgbClr val="333399"/>
                </a:solidFill>
                <a:ea typeface="黑体" panose="02010609060101010101" pitchFamily="2" charset="-122"/>
              </a:rPr>
              <a:t>数据链路层剥去帧首部和帧尾部后</a:t>
            </a:r>
            <a:endParaRPr kumimoji="1" lang="zh-CN" altLang="en-US" sz="2400" b="1">
              <a:solidFill>
                <a:srgbClr val="333399"/>
              </a:solidFill>
              <a:ea typeface="黑体" panose="02010609060101010101" pitchFamily="2" charset="-122"/>
            </a:endParaRPr>
          </a:p>
          <a:p>
            <a:pPr algn="ctr" eaLnBrk="0" hangingPunct="0"/>
            <a:r>
              <a:rPr kumimoji="1" lang="zh-CN" altLang="en-US" sz="2400" b="1">
                <a:solidFill>
                  <a:srgbClr val="333399"/>
                </a:solidFill>
                <a:ea typeface="黑体" panose="02010609060101010101" pitchFamily="2" charset="-122"/>
              </a:rPr>
              <a:t>把帧的数据部分交给网络层</a:t>
            </a:r>
            <a:endParaRPr kumimoji="1" lang="zh-CN" altLang="en-US" sz="2400" b="1">
              <a:solidFill>
                <a:srgbClr val="333399"/>
              </a:solidFill>
              <a:ea typeface="黑体" panose="02010609060101010101" pitchFamily="2" charset="-122"/>
            </a:endParaRPr>
          </a:p>
        </p:txBody>
      </p:sp>
      <p:sp>
        <p:nvSpPr>
          <p:cNvPr id="130084" name="Rectangle 36"/>
          <p:cNvSpPr>
            <a:spLocks noChangeArrowheads="1"/>
          </p:cNvSpPr>
          <p:nvPr/>
        </p:nvSpPr>
        <p:spPr bwMode="auto">
          <a:xfrm>
            <a:off x="2144581" y="4524970"/>
            <a:ext cx="624284" cy="358775"/>
          </a:xfrm>
          <a:prstGeom prst="rect">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2</a:t>
            </a:r>
            <a:endParaRPr lang="en-US" altLang="zh-CN" b="1" baseline="-25000">
              <a:solidFill>
                <a:srgbClr val="333399"/>
              </a:solidFill>
            </a:endParaRPr>
          </a:p>
        </p:txBody>
      </p:sp>
      <p:sp>
        <p:nvSpPr>
          <p:cNvPr id="130085" name="Rectangle 37"/>
          <p:cNvSpPr>
            <a:spLocks noChangeArrowheads="1"/>
          </p:cNvSpPr>
          <p:nvPr/>
        </p:nvSpPr>
        <p:spPr bwMode="auto">
          <a:xfrm>
            <a:off x="7214527" y="4526558"/>
            <a:ext cx="546894" cy="358775"/>
          </a:xfrm>
          <a:prstGeom prst="rect">
            <a:avLst/>
          </a:prstGeom>
          <a:solidFill>
            <a:srgbClr val="CCFF33"/>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T</a:t>
            </a:r>
            <a:r>
              <a:rPr lang="en-US" altLang="zh-CN" b="1" baseline="-25000">
                <a:solidFill>
                  <a:srgbClr val="333399"/>
                </a:solidFill>
              </a:rPr>
              <a:t>2</a:t>
            </a:r>
            <a:endParaRPr lang="en-US" altLang="zh-CN" b="1" baseline="-25000">
              <a:solidFill>
                <a:srgbClr val="333399"/>
              </a:solidFill>
            </a:endParaRPr>
          </a:p>
        </p:txBody>
      </p:sp>
      <p:grpSp>
        <p:nvGrpSpPr>
          <p:cNvPr id="130086" name="Group 38"/>
          <p:cNvGrpSpPr/>
          <p:nvPr/>
        </p:nvGrpSpPr>
        <p:grpSpPr bwMode="auto">
          <a:xfrm>
            <a:off x="2768865" y="4526558"/>
            <a:ext cx="4445662" cy="358775"/>
            <a:chOff x="1610" y="3023"/>
            <a:chExt cx="2585" cy="226"/>
          </a:xfrm>
        </p:grpSpPr>
        <p:sp>
          <p:nvSpPr>
            <p:cNvPr id="130087" name="Rectangle 39"/>
            <p:cNvSpPr>
              <a:spLocks noChangeArrowheads="1"/>
            </p:cNvSpPr>
            <p:nvPr/>
          </p:nvSpPr>
          <p:spPr bwMode="auto">
            <a:xfrm>
              <a:off x="1610" y="3023"/>
              <a:ext cx="318" cy="226"/>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3</a:t>
              </a:r>
              <a:endParaRPr lang="en-US" altLang="zh-CN" b="1" baseline="-25000">
                <a:solidFill>
                  <a:srgbClr val="333399"/>
                </a:solidFill>
              </a:endParaRPr>
            </a:p>
          </p:txBody>
        </p:sp>
        <p:sp>
          <p:nvSpPr>
            <p:cNvPr id="130088" name="Rectangle 40"/>
            <p:cNvSpPr>
              <a:spLocks noChangeArrowheads="1"/>
            </p:cNvSpPr>
            <p:nvPr/>
          </p:nvSpPr>
          <p:spPr bwMode="auto">
            <a:xfrm>
              <a:off x="1928" y="3023"/>
              <a:ext cx="318" cy="226"/>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endParaRPr lang="en-US" altLang="zh-CN" b="1" baseline="-25000">
                <a:solidFill>
                  <a:srgbClr val="333399"/>
                </a:solidFill>
              </a:endParaRPr>
            </a:p>
          </p:txBody>
        </p:sp>
        <p:sp>
          <p:nvSpPr>
            <p:cNvPr id="130089" name="Rectangle 41"/>
            <p:cNvSpPr>
              <a:spLocks noChangeArrowheads="1"/>
            </p:cNvSpPr>
            <p:nvPr/>
          </p:nvSpPr>
          <p:spPr bwMode="auto">
            <a:xfrm>
              <a:off x="2246" y="3023"/>
              <a:ext cx="318"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endParaRPr lang="en-US" altLang="zh-CN" b="1" baseline="-25000">
                <a:solidFill>
                  <a:srgbClr val="333399"/>
                </a:solidFill>
              </a:endParaRPr>
            </a:p>
          </p:txBody>
        </p:sp>
        <p:sp>
          <p:nvSpPr>
            <p:cNvPr id="130090" name="Rectangle 42"/>
            <p:cNvSpPr>
              <a:spLocks noChangeArrowheads="1"/>
            </p:cNvSpPr>
            <p:nvPr/>
          </p:nvSpPr>
          <p:spPr bwMode="auto">
            <a:xfrm>
              <a:off x="2562" y="3023"/>
              <a:ext cx="1633" cy="226"/>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anose="020B0604030504040204" pitchFamily="34" charset="0"/>
                  <a:ea typeface="黑体" panose="02010609060101010101" pitchFamily="2" charset="-122"/>
                </a:rPr>
                <a:t>应 用 程 序 数 据</a:t>
              </a:r>
              <a:endParaRPr lang="zh-CN" altLang="en-US" sz="2000" b="1">
                <a:solidFill>
                  <a:srgbClr val="333399"/>
                </a:solidFill>
                <a:latin typeface="Tahoma" panose="020B0604030504040204" pitchFamily="34" charset="0"/>
                <a:ea typeface="黑体" panose="02010609060101010101" pitchFamily="2" charset="-122"/>
              </a:endParaRPr>
            </a:p>
          </p:txBody>
        </p:sp>
      </p:grpSp>
      <p:grpSp>
        <p:nvGrpSpPr>
          <p:cNvPr id="130091" name="Group 43"/>
          <p:cNvGrpSpPr/>
          <p:nvPr/>
        </p:nvGrpSpPr>
        <p:grpSpPr bwMode="auto">
          <a:xfrm>
            <a:off x="4562608" y="4199533"/>
            <a:ext cx="4581525" cy="396875"/>
            <a:chOff x="2653" y="2817"/>
            <a:chExt cx="2664" cy="250"/>
          </a:xfrm>
        </p:grpSpPr>
        <p:sp>
          <p:nvSpPr>
            <p:cNvPr id="130092" name="AutoShape 44"/>
            <p:cNvSpPr>
              <a:spLocks noChangeArrowheads="1"/>
            </p:cNvSpPr>
            <p:nvPr/>
          </p:nvSpPr>
          <p:spPr bwMode="auto">
            <a:xfrm rot="10800000" flipV="1">
              <a:off x="5193" y="2817"/>
              <a:ext cx="124" cy="250"/>
            </a:xfrm>
            <a:prstGeom prst="upArrow">
              <a:avLst>
                <a:gd name="adj1" fmla="val 50000"/>
                <a:gd name="adj2" fmla="val 50403"/>
              </a:avLst>
            </a:prstGeom>
            <a:solidFill>
              <a:schemeClr val="hlink"/>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30093" name="AutoShape 45"/>
            <p:cNvSpPr>
              <a:spLocks noChangeArrowheads="1"/>
            </p:cNvSpPr>
            <p:nvPr/>
          </p:nvSpPr>
          <p:spPr bwMode="auto">
            <a:xfrm rot="10800000" flipV="1">
              <a:off x="2653" y="2817"/>
              <a:ext cx="124" cy="250"/>
            </a:xfrm>
            <a:prstGeom prst="upArrow">
              <a:avLst>
                <a:gd name="adj1" fmla="val 50000"/>
                <a:gd name="adj2" fmla="val 50403"/>
              </a:avLst>
            </a:prstGeom>
            <a:solidFill>
              <a:schemeClr val="hlink"/>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xit" presetSubtype="8" fill="hold" grpId="0" nodeType="afterEffect">
                                  <p:stCondLst>
                                    <p:cond delay="1000"/>
                                  </p:stCondLst>
                                  <p:childTnLst>
                                    <p:animEffect transition="out" filter="slide(fromLeft)">
                                      <p:cBhvr>
                                        <p:cTn id="6" dur="1000"/>
                                        <p:tgtEl>
                                          <p:spTgt spid="130084"/>
                                        </p:tgtEl>
                                      </p:cBhvr>
                                    </p:animEffect>
                                    <p:set>
                                      <p:cBhvr>
                                        <p:cTn id="7" dur="1" fill="hold">
                                          <p:stCondLst>
                                            <p:cond delay="999"/>
                                          </p:stCondLst>
                                        </p:cTn>
                                        <p:tgtEl>
                                          <p:spTgt spid="130084"/>
                                        </p:tgtEl>
                                        <p:attrNameLst>
                                          <p:attrName>style.visibility</p:attrName>
                                        </p:attrNameLst>
                                      </p:cBhvr>
                                      <p:to>
                                        <p:strVal val="hidden"/>
                                      </p:to>
                                    </p:set>
                                  </p:childTnLst>
                                </p:cTn>
                              </p:par>
                            </p:childTnLst>
                          </p:cTn>
                        </p:par>
                        <p:par>
                          <p:cTn id="8" fill="hold">
                            <p:stCondLst>
                              <p:cond delay="2000"/>
                            </p:stCondLst>
                            <p:childTnLst>
                              <p:par>
                                <p:cTn id="9" presetID="12" presetClass="exit" presetSubtype="2" fill="hold" grpId="0" nodeType="afterEffect">
                                  <p:stCondLst>
                                    <p:cond delay="0"/>
                                  </p:stCondLst>
                                  <p:childTnLst>
                                    <p:animEffect transition="out" filter="slide(fromRight)">
                                      <p:cBhvr>
                                        <p:cTn id="10" dur="1000"/>
                                        <p:tgtEl>
                                          <p:spTgt spid="130085"/>
                                        </p:tgtEl>
                                      </p:cBhvr>
                                    </p:animEffect>
                                    <p:set>
                                      <p:cBhvr>
                                        <p:cTn id="11" dur="1" fill="hold">
                                          <p:stCondLst>
                                            <p:cond delay="999"/>
                                          </p:stCondLst>
                                        </p:cTn>
                                        <p:tgtEl>
                                          <p:spTgt spid="130085"/>
                                        </p:tgtEl>
                                        <p:attrNameLst>
                                          <p:attrName>style.visibility</p:attrName>
                                        </p:attrNameLst>
                                      </p:cBhvr>
                                      <p:to>
                                        <p:strVal val="hidden"/>
                                      </p:to>
                                    </p:set>
                                  </p:childTnLst>
                                </p:cTn>
                              </p:par>
                            </p:childTnLst>
                          </p:cTn>
                        </p:par>
                        <p:par>
                          <p:cTn id="12" fill="hold">
                            <p:stCondLst>
                              <p:cond delay="3000"/>
                            </p:stCondLst>
                            <p:childTnLst>
                              <p:par>
                                <p:cTn id="13" presetID="22" presetClass="entr" presetSubtype="4" fill="hold" nodeType="afterEffect">
                                  <p:stCondLst>
                                    <p:cond delay="0"/>
                                  </p:stCondLst>
                                  <p:childTnLst>
                                    <p:set>
                                      <p:cBhvr>
                                        <p:cTn id="14" dur="1" fill="hold">
                                          <p:stCondLst>
                                            <p:cond delay="0"/>
                                          </p:stCondLst>
                                        </p:cTn>
                                        <p:tgtEl>
                                          <p:spTgt spid="130091"/>
                                        </p:tgtEl>
                                        <p:attrNameLst>
                                          <p:attrName>style.visibility</p:attrName>
                                        </p:attrNameLst>
                                      </p:cBhvr>
                                      <p:to>
                                        <p:strVal val="visible"/>
                                      </p:to>
                                    </p:set>
                                    <p:animEffect transition="in" filter="wipe(down)">
                                      <p:cBhvr>
                                        <p:cTn id="15" dur="1000"/>
                                        <p:tgtEl>
                                          <p:spTgt spid="130091"/>
                                        </p:tgtEl>
                                      </p:cBhvr>
                                    </p:animEffect>
                                  </p:childTnLst>
                                </p:cTn>
                              </p:par>
                            </p:childTnLst>
                          </p:cTn>
                        </p:par>
                        <p:par>
                          <p:cTn id="16" fill="hold">
                            <p:stCondLst>
                              <p:cond delay="4000"/>
                            </p:stCondLst>
                            <p:childTnLst>
                              <p:par>
                                <p:cTn id="17" presetID="1" presetClass="exit" presetSubtype="0" fill="hold" nodeType="afterEffect">
                                  <p:stCondLst>
                                    <p:cond delay="0"/>
                                  </p:stCondLst>
                                  <p:childTnLst>
                                    <p:set>
                                      <p:cBhvr>
                                        <p:cTn id="18" dur="1" fill="hold">
                                          <p:stCondLst>
                                            <p:cond delay="0"/>
                                          </p:stCondLst>
                                        </p:cTn>
                                        <p:tgtEl>
                                          <p:spTgt spid="130086"/>
                                        </p:tgtEl>
                                        <p:attrNameLst>
                                          <p:attrName>style.visibility</p:attrName>
                                        </p:attrNameLst>
                                      </p:cBhvr>
                                      <p:to>
                                        <p:strVal val="hidden"/>
                                      </p:to>
                                    </p:set>
                                  </p:childTnLst>
                                </p:cTn>
                              </p:par>
                            </p:childTnLst>
                          </p:cTn>
                        </p:par>
                        <p:par>
                          <p:cTn id="19" fill="hold">
                            <p:stCondLst>
                              <p:cond delay="4000"/>
                            </p:stCondLst>
                            <p:childTnLst>
                              <p:par>
                                <p:cTn id="20" presetID="1" presetClass="entr" presetSubtype="0" fill="hold" nodeType="afterEffect">
                                  <p:stCondLst>
                                    <p:cond delay="0"/>
                                  </p:stCondLst>
                                  <p:childTnLst>
                                    <p:set>
                                      <p:cBhvr>
                                        <p:cTn id="21" dur="1" fill="hold">
                                          <p:stCondLst>
                                            <p:cond delay="0"/>
                                          </p:stCondLst>
                                        </p:cTn>
                                        <p:tgtEl>
                                          <p:spTgt spid="130050"/>
                                        </p:tgtEl>
                                        <p:attrNameLst>
                                          <p:attrName>style.visibility</p:attrName>
                                        </p:attrNameLst>
                                      </p:cBhvr>
                                      <p:to>
                                        <p:strVal val="visible"/>
                                      </p:to>
                                    </p:set>
                                  </p:childTnLst>
                                </p:cTn>
                              </p:par>
                            </p:childTnLst>
                          </p:cTn>
                        </p:par>
                        <p:par>
                          <p:cTn id="22" fill="hold">
                            <p:stCondLst>
                              <p:cond delay="4000"/>
                            </p:stCondLst>
                            <p:childTnLst>
                              <p:par>
                                <p:cTn id="23" presetID="1" presetClass="exit" presetSubtype="0" fill="hold" nodeType="afterEffect">
                                  <p:stCondLst>
                                    <p:cond delay="0"/>
                                  </p:stCondLst>
                                  <p:childTnLst>
                                    <p:set>
                                      <p:cBhvr>
                                        <p:cTn id="24" dur="1" fill="hold">
                                          <p:stCondLst>
                                            <p:cond delay="0"/>
                                          </p:stCondLst>
                                        </p:cTn>
                                        <p:tgtEl>
                                          <p:spTgt spid="13009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84" grpId="0" animBg="1"/>
      <p:bldP spid="130085" grpId="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1074" name="Group 2"/>
          <p:cNvGrpSpPr/>
          <p:nvPr/>
        </p:nvGrpSpPr>
        <p:grpSpPr bwMode="auto">
          <a:xfrm>
            <a:off x="3314039" y="3302595"/>
            <a:ext cx="3898767" cy="358775"/>
            <a:chOff x="1928" y="2660"/>
            <a:chExt cx="2267" cy="226"/>
          </a:xfrm>
        </p:grpSpPr>
        <p:sp>
          <p:nvSpPr>
            <p:cNvPr id="131075" name="Rectangle 3"/>
            <p:cNvSpPr>
              <a:spLocks noChangeArrowheads="1"/>
            </p:cNvSpPr>
            <p:nvPr/>
          </p:nvSpPr>
          <p:spPr bwMode="auto">
            <a:xfrm>
              <a:off x="1928" y="2660"/>
              <a:ext cx="318" cy="226"/>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endParaRPr lang="en-US" altLang="zh-CN" b="1" baseline="-25000">
                <a:solidFill>
                  <a:srgbClr val="333399"/>
                </a:solidFill>
              </a:endParaRPr>
            </a:p>
          </p:txBody>
        </p:sp>
        <p:sp>
          <p:nvSpPr>
            <p:cNvPr id="131076" name="Rectangle 4"/>
            <p:cNvSpPr>
              <a:spLocks noChangeArrowheads="1"/>
            </p:cNvSpPr>
            <p:nvPr/>
          </p:nvSpPr>
          <p:spPr bwMode="auto">
            <a:xfrm>
              <a:off x="2246" y="2660"/>
              <a:ext cx="318"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endParaRPr lang="en-US" altLang="zh-CN" b="1" baseline="-25000">
                <a:solidFill>
                  <a:srgbClr val="333399"/>
                </a:solidFill>
              </a:endParaRPr>
            </a:p>
          </p:txBody>
        </p:sp>
        <p:sp>
          <p:nvSpPr>
            <p:cNvPr id="131077" name="Rectangle 5"/>
            <p:cNvSpPr>
              <a:spLocks noChangeArrowheads="1"/>
            </p:cNvSpPr>
            <p:nvPr/>
          </p:nvSpPr>
          <p:spPr bwMode="auto">
            <a:xfrm>
              <a:off x="2562" y="2660"/>
              <a:ext cx="1633" cy="226"/>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anose="020B0604030504040204" pitchFamily="34" charset="0"/>
                  <a:ea typeface="黑体" panose="02010609060101010101" pitchFamily="2" charset="-122"/>
                </a:rPr>
                <a:t>应 用 程 序 数 据</a:t>
              </a:r>
              <a:endParaRPr lang="zh-CN" altLang="en-US" sz="2000" b="1">
                <a:solidFill>
                  <a:srgbClr val="333399"/>
                </a:solidFill>
                <a:latin typeface="Tahoma" panose="020B0604030504040204" pitchFamily="34" charset="0"/>
                <a:ea typeface="黑体" panose="02010609060101010101" pitchFamily="2" charset="-122"/>
              </a:endParaRPr>
            </a:p>
          </p:txBody>
        </p:sp>
      </p:grpSp>
      <p:sp>
        <p:nvSpPr>
          <p:cNvPr id="131078" name="Rectangle 6"/>
          <p:cNvSpPr>
            <a:spLocks noChangeArrowheads="1"/>
          </p:cNvSpPr>
          <p:nvPr/>
        </p:nvSpPr>
        <p:spPr bwMode="auto">
          <a:xfrm>
            <a:off x="2768865" y="3950295"/>
            <a:ext cx="546894" cy="358775"/>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3</a:t>
            </a:r>
            <a:endParaRPr lang="en-US" altLang="zh-CN" b="1" baseline="-25000">
              <a:solidFill>
                <a:srgbClr val="333399"/>
              </a:solidFill>
            </a:endParaRPr>
          </a:p>
        </p:txBody>
      </p:sp>
      <p:grpSp>
        <p:nvGrpSpPr>
          <p:cNvPr id="131079" name="Group 7"/>
          <p:cNvGrpSpPr/>
          <p:nvPr/>
        </p:nvGrpSpPr>
        <p:grpSpPr bwMode="auto">
          <a:xfrm>
            <a:off x="3315759" y="3950295"/>
            <a:ext cx="3898768" cy="358775"/>
            <a:chOff x="1928" y="2660"/>
            <a:chExt cx="2267" cy="226"/>
          </a:xfrm>
        </p:grpSpPr>
        <p:sp>
          <p:nvSpPr>
            <p:cNvPr id="131080" name="Rectangle 8"/>
            <p:cNvSpPr>
              <a:spLocks noChangeArrowheads="1"/>
            </p:cNvSpPr>
            <p:nvPr/>
          </p:nvSpPr>
          <p:spPr bwMode="auto">
            <a:xfrm>
              <a:off x="1928" y="2660"/>
              <a:ext cx="318" cy="226"/>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endParaRPr lang="en-US" altLang="zh-CN" b="1" baseline="-25000">
                <a:solidFill>
                  <a:srgbClr val="333399"/>
                </a:solidFill>
              </a:endParaRPr>
            </a:p>
          </p:txBody>
        </p:sp>
        <p:sp>
          <p:nvSpPr>
            <p:cNvPr id="131081" name="Rectangle 9"/>
            <p:cNvSpPr>
              <a:spLocks noChangeArrowheads="1"/>
            </p:cNvSpPr>
            <p:nvPr/>
          </p:nvSpPr>
          <p:spPr bwMode="auto">
            <a:xfrm>
              <a:off x="2246" y="2660"/>
              <a:ext cx="318"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endParaRPr lang="en-US" altLang="zh-CN" b="1" baseline="-25000">
                <a:solidFill>
                  <a:srgbClr val="333399"/>
                </a:solidFill>
              </a:endParaRPr>
            </a:p>
          </p:txBody>
        </p:sp>
        <p:sp>
          <p:nvSpPr>
            <p:cNvPr id="131082" name="Rectangle 10"/>
            <p:cNvSpPr>
              <a:spLocks noChangeArrowheads="1"/>
            </p:cNvSpPr>
            <p:nvPr/>
          </p:nvSpPr>
          <p:spPr bwMode="auto">
            <a:xfrm>
              <a:off x="2562" y="2660"/>
              <a:ext cx="1633" cy="226"/>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anose="020B0604030504040204" pitchFamily="34" charset="0"/>
                  <a:ea typeface="黑体" panose="02010609060101010101" pitchFamily="2" charset="-122"/>
                </a:rPr>
                <a:t>应 用 程 序 数 据</a:t>
              </a:r>
              <a:endParaRPr lang="zh-CN" altLang="en-US" sz="2000" b="1">
                <a:solidFill>
                  <a:srgbClr val="333399"/>
                </a:solidFill>
                <a:latin typeface="Tahoma" panose="020B0604030504040204" pitchFamily="34" charset="0"/>
                <a:ea typeface="黑体" panose="02010609060101010101" pitchFamily="2" charset="-122"/>
              </a:endParaRPr>
            </a:p>
          </p:txBody>
        </p:sp>
      </p:grpSp>
      <p:sp>
        <p:nvSpPr>
          <p:cNvPr id="131083" name="Rectangle 11"/>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endParaRPr lang="zh-CN" altLang="en-US"/>
          </a:p>
        </p:txBody>
      </p:sp>
      <p:sp>
        <p:nvSpPr>
          <p:cNvPr id="131084" name="AutoShape 12"/>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085" name="AutoShape 13"/>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086" name="Text Box 14"/>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endParaRPr kumimoji="1" lang="en-US" altLang="zh-CN" sz="2000" b="1">
              <a:solidFill>
                <a:srgbClr val="333399"/>
              </a:solidFill>
            </a:endParaRPr>
          </a:p>
        </p:txBody>
      </p:sp>
      <p:sp>
        <p:nvSpPr>
          <p:cNvPr id="131087" name="Text Box 15"/>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endParaRPr kumimoji="1" lang="en-US" altLang="zh-CN" sz="2000" b="1">
              <a:solidFill>
                <a:srgbClr val="333399"/>
              </a:solidFill>
            </a:endParaRPr>
          </a:p>
        </p:txBody>
      </p:sp>
      <p:sp>
        <p:nvSpPr>
          <p:cNvPr id="131088" name="Text Box 16"/>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endParaRPr kumimoji="1" lang="en-US" altLang="zh-CN" sz="2000" b="1">
              <a:solidFill>
                <a:srgbClr val="333399"/>
              </a:solidFill>
            </a:endParaRPr>
          </a:p>
        </p:txBody>
      </p:sp>
      <p:sp>
        <p:nvSpPr>
          <p:cNvPr id="131089" name="Text Box 17"/>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endParaRPr kumimoji="1" lang="en-US" altLang="zh-CN" sz="2000" b="1">
              <a:solidFill>
                <a:srgbClr val="333399"/>
              </a:solidFill>
            </a:endParaRPr>
          </a:p>
        </p:txBody>
      </p:sp>
      <p:sp>
        <p:nvSpPr>
          <p:cNvPr id="131090" name="Text Box 18"/>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endParaRPr kumimoji="1" lang="en-US" altLang="zh-CN" sz="2000" b="1">
              <a:solidFill>
                <a:srgbClr val="333399"/>
              </a:solidFill>
            </a:endParaRPr>
          </a:p>
        </p:txBody>
      </p:sp>
      <p:sp>
        <p:nvSpPr>
          <p:cNvPr id="131091" name="Freeform 19"/>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092" name="Freeform 20"/>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093" name="Freeform 21"/>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094" name="Freeform 22"/>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095" name="AutoShape 23"/>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096" name="Text Box 24"/>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endParaRPr kumimoji="1" lang="en-US" altLang="zh-CN" sz="2000" b="1">
              <a:solidFill>
                <a:srgbClr val="333399"/>
              </a:solidFill>
            </a:endParaRPr>
          </a:p>
        </p:txBody>
      </p:sp>
      <p:sp>
        <p:nvSpPr>
          <p:cNvPr id="131097" name="Text Box 25"/>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endParaRPr kumimoji="1" lang="en-US" altLang="zh-CN" sz="2000" b="1">
              <a:solidFill>
                <a:srgbClr val="333399"/>
              </a:solidFill>
            </a:endParaRPr>
          </a:p>
        </p:txBody>
      </p:sp>
      <p:sp>
        <p:nvSpPr>
          <p:cNvPr id="131098" name="Text Box 26"/>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endParaRPr kumimoji="1" lang="en-US" altLang="zh-CN" sz="2000" b="1">
              <a:solidFill>
                <a:srgbClr val="333399"/>
              </a:solidFill>
            </a:endParaRPr>
          </a:p>
        </p:txBody>
      </p:sp>
      <p:sp>
        <p:nvSpPr>
          <p:cNvPr id="131099" name="Text Box 27"/>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endParaRPr kumimoji="1" lang="en-US" altLang="zh-CN" sz="2000" b="1">
              <a:solidFill>
                <a:srgbClr val="333399"/>
              </a:solidFill>
            </a:endParaRPr>
          </a:p>
        </p:txBody>
      </p:sp>
      <p:sp>
        <p:nvSpPr>
          <p:cNvPr id="131100" name="Text Box 28"/>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endParaRPr kumimoji="1" lang="en-US" altLang="zh-CN" sz="2000" b="1">
              <a:solidFill>
                <a:srgbClr val="333399"/>
              </a:solidFill>
            </a:endParaRPr>
          </a:p>
        </p:txBody>
      </p:sp>
      <p:sp>
        <p:nvSpPr>
          <p:cNvPr id="131101" name="Freeform 29"/>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102" name="Freeform 30"/>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103" name="Freeform 31"/>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104" name="Freeform 32"/>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105" name="Text Box 33"/>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C00000"/>
                </a:solidFill>
                <a:ea typeface="黑体" panose="02010609060101010101" pitchFamily="2" charset="-122"/>
              </a:rPr>
              <a:t>主机</a:t>
            </a:r>
            <a:r>
              <a:rPr kumimoji="1" lang="zh-CN" altLang="en-US" sz="1050" b="1">
                <a:solidFill>
                  <a:srgbClr val="C00000"/>
                </a:solidFill>
                <a:ea typeface="黑体" panose="02010609060101010101" pitchFamily="2" charset="-122"/>
              </a:rPr>
              <a:t> </a:t>
            </a:r>
            <a:r>
              <a:rPr kumimoji="1" lang="en-US" altLang="zh-CN" sz="2400" b="1">
                <a:solidFill>
                  <a:srgbClr val="C00000"/>
                </a:solidFill>
                <a:ea typeface="黑体" panose="02010609060101010101" pitchFamily="2" charset="-122"/>
              </a:rPr>
              <a:t>1</a:t>
            </a:r>
            <a:endParaRPr kumimoji="1" lang="en-US" altLang="zh-CN" sz="2400" b="1">
              <a:solidFill>
                <a:srgbClr val="C00000"/>
              </a:solidFill>
              <a:ea typeface="黑体" panose="02010609060101010101" pitchFamily="2" charset="-122"/>
            </a:endParaRPr>
          </a:p>
        </p:txBody>
      </p:sp>
      <p:sp>
        <p:nvSpPr>
          <p:cNvPr id="131106" name="AutoShape 34"/>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107" name="Text Box 35"/>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31108" name="AutoShape 36"/>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109" name="Text Box 37"/>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31110" name="Text Box 38"/>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C00000"/>
                </a:solidFill>
                <a:ea typeface="黑体" panose="02010609060101010101" pitchFamily="2" charset="-122"/>
              </a:rPr>
              <a:t>主机</a:t>
            </a:r>
            <a:r>
              <a:rPr kumimoji="1" lang="zh-CN" altLang="en-US" sz="1050" b="1">
                <a:solidFill>
                  <a:srgbClr val="C00000"/>
                </a:solidFill>
                <a:ea typeface="黑体" panose="02010609060101010101" pitchFamily="2" charset="-122"/>
              </a:rPr>
              <a:t> </a:t>
            </a:r>
            <a:r>
              <a:rPr kumimoji="1" lang="en-US" altLang="zh-CN" sz="2400" b="1">
                <a:solidFill>
                  <a:srgbClr val="C00000"/>
                </a:solidFill>
                <a:ea typeface="黑体" panose="02010609060101010101" pitchFamily="2" charset="-122"/>
              </a:rPr>
              <a:t>2</a:t>
            </a:r>
            <a:endParaRPr kumimoji="1" lang="en-US" altLang="zh-CN" sz="2400" b="1">
              <a:solidFill>
                <a:srgbClr val="C00000"/>
              </a:solidFill>
              <a:ea typeface="黑体" panose="02010609060101010101" pitchFamily="2" charset="-122"/>
            </a:endParaRPr>
          </a:p>
        </p:txBody>
      </p:sp>
      <p:sp>
        <p:nvSpPr>
          <p:cNvPr id="131111" name="Text Box 39"/>
          <p:cNvSpPr txBox="1">
            <a:spLocks noChangeArrowheads="1"/>
          </p:cNvSpPr>
          <p:nvPr/>
        </p:nvSpPr>
        <p:spPr bwMode="auto">
          <a:xfrm>
            <a:off x="2954708" y="2405658"/>
            <a:ext cx="418576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r>
              <a:rPr kumimoji="1" lang="zh-CN" altLang="en-US" sz="2400" b="1">
                <a:solidFill>
                  <a:srgbClr val="333399"/>
                </a:solidFill>
                <a:ea typeface="黑体" panose="02010609060101010101" pitchFamily="2" charset="-122"/>
              </a:rPr>
              <a:t>网络层剥去分组首部后</a:t>
            </a:r>
            <a:endParaRPr kumimoji="1" lang="zh-CN" altLang="en-US" sz="2400" b="1">
              <a:solidFill>
                <a:srgbClr val="333399"/>
              </a:solidFill>
              <a:ea typeface="黑体" panose="02010609060101010101" pitchFamily="2" charset="-122"/>
            </a:endParaRPr>
          </a:p>
          <a:p>
            <a:pPr algn="ctr" eaLnBrk="0" hangingPunct="0"/>
            <a:r>
              <a:rPr kumimoji="1" lang="zh-CN" altLang="en-US" sz="2400" b="1">
                <a:solidFill>
                  <a:srgbClr val="333399"/>
                </a:solidFill>
                <a:ea typeface="黑体" panose="02010609060101010101" pitchFamily="2" charset="-122"/>
              </a:rPr>
              <a:t>把分组的数据部分交给运输层</a:t>
            </a:r>
            <a:endParaRPr kumimoji="1" lang="zh-CN" altLang="en-US" sz="2400" b="1">
              <a:solidFill>
                <a:srgbClr val="333399"/>
              </a:solidFill>
              <a:ea typeface="黑体" panose="02010609060101010101" pitchFamily="2" charset="-122"/>
            </a:endParaRPr>
          </a:p>
        </p:txBody>
      </p:sp>
      <p:grpSp>
        <p:nvGrpSpPr>
          <p:cNvPr id="131112" name="Group 40"/>
          <p:cNvGrpSpPr/>
          <p:nvPr/>
        </p:nvGrpSpPr>
        <p:grpSpPr bwMode="auto">
          <a:xfrm>
            <a:off x="4973638" y="3623270"/>
            <a:ext cx="4170495" cy="396875"/>
            <a:chOff x="2892" y="2454"/>
            <a:chExt cx="2425" cy="250"/>
          </a:xfrm>
        </p:grpSpPr>
        <p:sp>
          <p:nvSpPr>
            <p:cNvPr id="131113" name="AutoShape 41"/>
            <p:cNvSpPr>
              <a:spLocks noChangeArrowheads="1"/>
            </p:cNvSpPr>
            <p:nvPr/>
          </p:nvSpPr>
          <p:spPr bwMode="auto">
            <a:xfrm rot="10800000" flipV="1">
              <a:off x="5193" y="2454"/>
              <a:ext cx="124" cy="250"/>
            </a:xfrm>
            <a:prstGeom prst="upArrow">
              <a:avLst>
                <a:gd name="adj1" fmla="val 50000"/>
                <a:gd name="adj2" fmla="val 50403"/>
              </a:avLst>
            </a:prstGeom>
            <a:solidFill>
              <a:schemeClr val="hlink"/>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31114" name="AutoShape 42"/>
            <p:cNvSpPr>
              <a:spLocks noChangeArrowheads="1"/>
            </p:cNvSpPr>
            <p:nvPr/>
          </p:nvSpPr>
          <p:spPr bwMode="auto">
            <a:xfrm rot="10800000" flipV="1">
              <a:off x="2892" y="2454"/>
              <a:ext cx="124" cy="250"/>
            </a:xfrm>
            <a:prstGeom prst="upArrow">
              <a:avLst>
                <a:gd name="adj1" fmla="val 50000"/>
                <a:gd name="adj2" fmla="val 50403"/>
              </a:avLst>
            </a:prstGeom>
            <a:solidFill>
              <a:schemeClr val="hlink"/>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xit" presetSubtype="8" fill="hold" grpId="0" nodeType="afterEffect">
                                  <p:stCondLst>
                                    <p:cond delay="1000"/>
                                  </p:stCondLst>
                                  <p:childTnLst>
                                    <p:animEffect transition="out" filter="slide(fromLeft)">
                                      <p:cBhvr>
                                        <p:cTn id="6" dur="1000"/>
                                        <p:tgtEl>
                                          <p:spTgt spid="131078"/>
                                        </p:tgtEl>
                                      </p:cBhvr>
                                    </p:animEffect>
                                    <p:set>
                                      <p:cBhvr>
                                        <p:cTn id="7" dur="1" fill="hold">
                                          <p:stCondLst>
                                            <p:cond delay="999"/>
                                          </p:stCondLst>
                                        </p:cTn>
                                        <p:tgtEl>
                                          <p:spTgt spid="131078"/>
                                        </p:tgtEl>
                                        <p:attrNameLst>
                                          <p:attrName>style.visibility</p:attrName>
                                        </p:attrNameLst>
                                      </p:cBhvr>
                                      <p:to>
                                        <p:strVal val="hidden"/>
                                      </p:to>
                                    </p:set>
                                  </p:childTnLst>
                                </p:cTn>
                              </p:par>
                            </p:childTnLst>
                          </p:cTn>
                        </p:par>
                        <p:par>
                          <p:cTn id="8" fill="hold">
                            <p:stCondLst>
                              <p:cond delay="2000"/>
                            </p:stCondLst>
                            <p:childTnLst>
                              <p:par>
                                <p:cTn id="9" presetID="22" presetClass="entr" presetSubtype="4" fill="hold" nodeType="afterEffect">
                                  <p:stCondLst>
                                    <p:cond delay="0"/>
                                  </p:stCondLst>
                                  <p:childTnLst>
                                    <p:set>
                                      <p:cBhvr>
                                        <p:cTn id="10" dur="1" fill="hold">
                                          <p:stCondLst>
                                            <p:cond delay="0"/>
                                          </p:stCondLst>
                                        </p:cTn>
                                        <p:tgtEl>
                                          <p:spTgt spid="131112"/>
                                        </p:tgtEl>
                                        <p:attrNameLst>
                                          <p:attrName>style.visibility</p:attrName>
                                        </p:attrNameLst>
                                      </p:cBhvr>
                                      <p:to>
                                        <p:strVal val="visible"/>
                                      </p:to>
                                    </p:set>
                                    <p:animEffect transition="in" filter="wipe(down)">
                                      <p:cBhvr>
                                        <p:cTn id="11" dur="2000"/>
                                        <p:tgtEl>
                                          <p:spTgt spid="131112"/>
                                        </p:tgtEl>
                                      </p:cBhvr>
                                    </p:animEffect>
                                  </p:childTnLst>
                                </p:cTn>
                              </p:par>
                            </p:childTnLst>
                          </p:cTn>
                        </p:par>
                        <p:par>
                          <p:cTn id="12" fill="hold">
                            <p:stCondLst>
                              <p:cond delay="4000"/>
                            </p:stCondLst>
                            <p:childTnLst>
                              <p:par>
                                <p:cTn id="13" presetID="1" presetClass="exit" presetSubtype="0" fill="hold" nodeType="afterEffect">
                                  <p:stCondLst>
                                    <p:cond delay="0"/>
                                  </p:stCondLst>
                                  <p:childTnLst>
                                    <p:set>
                                      <p:cBhvr>
                                        <p:cTn id="14" dur="1" fill="hold">
                                          <p:stCondLst>
                                            <p:cond delay="0"/>
                                          </p:stCondLst>
                                        </p:cTn>
                                        <p:tgtEl>
                                          <p:spTgt spid="131079"/>
                                        </p:tgtEl>
                                        <p:attrNameLst>
                                          <p:attrName>style.visibility</p:attrName>
                                        </p:attrNameLst>
                                      </p:cBhvr>
                                      <p:to>
                                        <p:strVal val="hidden"/>
                                      </p:to>
                                    </p:set>
                                  </p:childTnLst>
                                </p:cTn>
                              </p:par>
                            </p:childTnLst>
                          </p:cTn>
                        </p:par>
                        <p:par>
                          <p:cTn id="15" fill="hold">
                            <p:stCondLst>
                              <p:cond delay="4000"/>
                            </p:stCondLst>
                            <p:childTnLst>
                              <p:par>
                                <p:cTn id="16" presetID="1" presetClass="entr" presetSubtype="0" fill="hold" nodeType="afterEffect">
                                  <p:stCondLst>
                                    <p:cond delay="0"/>
                                  </p:stCondLst>
                                  <p:childTnLst>
                                    <p:set>
                                      <p:cBhvr>
                                        <p:cTn id="17" dur="1" fill="hold">
                                          <p:stCondLst>
                                            <p:cond delay="0"/>
                                          </p:stCondLst>
                                        </p:cTn>
                                        <p:tgtEl>
                                          <p:spTgt spid="131074"/>
                                        </p:tgtEl>
                                        <p:attrNameLst>
                                          <p:attrName>style.visibility</p:attrName>
                                        </p:attrNameLst>
                                      </p:cBhvr>
                                      <p:to>
                                        <p:strVal val="visible"/>
                                      </p:to>
                                    </p:set>
                                  </p:childTnLst>
                                </p:cTn>
                              </p:par>
                            </p:childTnLst>
                          </p:cTn>
                        </p:par>
                        <p:par>
                          <p:cTn id="18" fill="hold">
                            <p:stCondLst>
                              <p:cond delay="4000"/>
                            </p:stCondLst>
                            <p:childTnLst>
                              <p:par>
                                <p:cTn id="19" presetID="1" presetClass="exit" presetSubtype="0" fill="hold" nodeType="afterEffect">
                                  <p:stCondLst>
                                    <p:cond delay="0"/>
                                  </p:stCondLst>
                                  <p:childTnLst>
                                    <p:set>
                                      <p:cBhvr>
                                        <p:cTn id="20" dur="1" fill="hold">
                                          <p:stCondLst>
                                            <p:cond delay="0"/>
                                          </p:stCondLst>
                                        </p:cTn>
                                        <p:tgtEl>
                                          <p:spTgt spid="1311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8" grpId="0" animBg="1"/>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2098" name="Group 2"/>
          <p:cNvGrpSpPr/>
          <p:nvPr/>
        </p:nvGrpSpPr>
        <p:grpSpPr bwMode="auto">
          <a:xfrm>
            <a:off x="3860934" y="2724745"/>
            <a:ext cx="3351873" cy="358775"/>
            <a:chOff x="2245" y="2252"/>
            <a:chExt cx="1949" cy="226"/>
          </a:xfrm>
        </p:grpSpPr>
        <p:sp>
          <p:nvSpPr>
            <p:cNvPr id="132099" name="Rectangle 3"/>
            <p:cNvSpPr>
              <a:spLocks noChangeArrowheads="1"/>
            </p:cNvSpPr>
            <p:nvPr/>
          </p:nvSpPr>
          <p:spPr bwMode="auto">
            <a:xfrm>
              <a:off x="2245" y="2252"/>
              <a:ext cx="318"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endParaRPr lang="en-US" altLang="zh-CN" b="1" baseline="-25000">
                <a:solidFill>
                  <a:srgbClr val="333399"/>
                </a:solidFill>
              </a:endParaRPr>
            </a:p>
          </p:txBody>
        </p:sp>
        <p:sp>
          <p:nvSpPr>
            <p:cNvPr id="132100" name="Rectangle 4"/>
            <p:cNvSpPr>
              <a:spLocks noChangeArrowheads="1"/>
            </p:cNvSpPr>
            <p:nvPr/>
          </p:nvSpPr>
          <p:spPr bwMode="auto">
            <a:xfrm>
              <a:off x="2561" y="2252"/>
              <a:ext cx="1633" cy="226"/>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anose="020B0604030504040204" pitchFamily="34" charset="0"/>
                  <a:ea typeface="黑体" panose="02010609060101010101" pitchFamily="2" charset="-122"/>
                </a:rPr>
                <a:t>应 用 程 序 数 据</a:t>
              </a:r>
              <a:endParaRPr lang="zh-CN" altLang="en-US" sz="2000" b="1">
                <a:solidFill>
                  <a:srgbClr val="333399"/>
                </a:solidFill>
                <a:latin typeface="Tahoma" panose="020B0604030504040204" pitchFamily="34" charset="0"/>
                <a:ea typeface="黑体" panose="02010609060101010101" pitchFamily="2" charset="-122"/>
              </a:endParaRPr>
            </a:p>
          </p:txBody>
        </p:sp>
      </p:grpSp>
      <p:sp>
        <p:nvSpPr>
          <p:cNvPr id="132101" name="Rectangle 5"/>
          <p:cNvSpPr>
            <a:spLocks noChangeArrowheads="1"/>
          </p:cNvSpPr>
          <p:nvPr/>
        </p:nvSpPr>
        <p:spPr bwMode="auto">
          <a:xfrm>
            <a:off x="3314040" y="3302595"/>
            <a:ext cx="546894" cy="358775"/>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endParaRPr lang="en-US" altLang="zh-CN" b="1" baseline="-25000">
              <a:solidFill>
                <a:srgbClr val="333399"/>
              </a:solidFill>
            </a:endParaRPr>
          </a:p>
        </p:txBody>
      </p:sp>
      <p:grpSp>
        <p:nvGrpSpPr>
          <p:cNvPr id="132102" name="Group 6"/>
          <p:cNvGrpSpPr/>
          <p:nvPr/>
        </p:nvGrpSpPr>
        <p:grpSpPr bwMode="auto">
          <a:xfrm>
            <a:off x="3860934" y="3302595"/>
            <a:ext cx="3351873" cy="358775"/>
            <a:chOff x="2245" y="2252"/>
            <a:chExt cx="1949" cy="226"/>
          </a:xfrm>
        </p:grpSpPr>
        <p:sp>
          <p:nvSpPr>
            <p:cNvPr id="132103" name="Rectangle 7"/>
            <p:cNvSpPr>
              <a:spLocks noChangeArrowheads="1"/>
            </p:cNvSpPr>
            <p:nvPr/>
          </p:nvSpPr>
          <p:spPr bwMode="auto">
            <a:xfrm>
              <a:off x="2245" y="2252"/>
              <a:ext cx="318"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endParaRPr lang="en-US" altLang="zh-CN" b="1" baseline="-25000">
                <a:solidFill>
                  <a:srgbClr val="333399"/>
                </a:solidFill>
              </a:endParaRPr>
            </a:p>
          </p:txBody>
        </p:sp>
        <p:sp>
          <p:nvSpPr>
            <p:cNvPr id="132104" name="Rectangle 8"/>
            <p:cNvSpPr>
              <a:spLocks noChangeArrowheads="1"/>
            </p:cNvSpPr>
            <p:nvPr/>
          </p:nvSpPr>
          <p:spPr bwMode="auto">
            <a:xfrm>
              <a:off x="2561" y="2252"/>
              <a:ext cx="1633" cy="226"/>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anose="020B0604030504040204" pitchFamily="34" charset="0"/>
                  <a:ea typeface="黑体" panose="02010609060101010101" pitchFamily="2" charset="-122"/>
                </a:rPr>
                <a:t>应 用 程 序 数 据</a:t>
              </a:r>
              <a:endParaRPr lang="zh-CN" altLang="en-US" sz="2000" b="1">
                <a:solidFill>
                  <a:srgbClr val="333399"/>
                </a:solidFill>
                <a:latin typeface="Tahoma" panose="020B0604030504040204" pitchFamily="34" charset="0"/>
                <a:ea typeface="黑体" panose="02010609060101010101" pitchFamily="2" charset="-122"/>
              </a:endParaRPr>
            </a:p>
          </p:txBody>
        </p:sp>
      </p:grpSp>
      <p:sp>
        <p:nvSpPr>
          <p:cNvPr id="132105" name="Rectangle 9"/>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endParaRPr lang="zh-CN" altLang="en-US"/>
          </a:p>
        </p:txBody>
      </p:sp>
      <p:sp>
        <p:nvSpPr>
          <p:cNvPr id="132106" name="AutoShape 10"/>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07" name="AutoShape 11"/>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08" name="Text Box 12"/>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endParaRPr kumimoji="1" lang="en-US" altLang="zh-CN" sz="2000" b="1">
              <a:solidFill>
                <a:srgbClr val="333399"/>
              </a:solidFill>
            </a:endParaRPr>
          </a:p>
        </p:txBody>
      </p:sp>
      <p:sp>
        <p:nvSpPr>
          <p:cNvPr id="132109" name="Text Box 13"/>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endParaRPr kumimoji="1" lang="en-US" altLang="zh-CN" sz="2000" b="1">
              <a:solidFill>
                <a:srgbClr val="333399"/>
              </a:solidFill>
            </a:endParaRPr>
          </a:p>
        </p:txBody>
      </p:sp>
      <p:sp>
        <p:nvSpPr>
          <p:cNvPr id="132110" name="Text Box 14"/>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endParaRPr kumimoji="1" lang="en-US" altLang="zh-CN" sz="2000" b="1">
              <a:solidFill>
                <a:srgbClr val="333399"/>
              </a:solidFill>
            </a:endParaRPr>
          </a:p>
        </p:txBody>
      </p:sp>
      <p:sp>
        <p:nvSpPr>
          <p:cNvPr id="132111" name="Text Box 15"/>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endParaRPr kumimoji="1" lang="en-US" altLang="zh-CN" sz="2000" b="1">
              <a:solidFill>
                <a:srgbClr val="333399"/>
              </a:solidFill>
            </a:endParaRPr>
          </a:p>
        </p:txBody>
      </p:sp>
      <p:sp>
        <p:nvSpPr>
          <p:cNvPr id="132112" name="Text Box 16"/>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endParaRPr kumimoji="1" lang="en-US" altLang="zh-CN" sz="2000" b="1">
              <a:solidFill>
                <a:srgbClr val="333399"/>
              </a:solidFill>
            </a:endParaRPr>
          </a:p>
        </p:txBody>
      </p:sp>
      <p:sp>
        <p:nvSpPr>
          <p:cNvPr id="132113" name="Freeform 17"/>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14" name="Freeform 18"/>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15" name="Freeform 19"/>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16" name="Freeform 20"/>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17" name="AutoShape 21"/>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18" name="Text Box 22"/>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endParaRPr kumimoji="1" lang="en-US" altLang="zh-CN" sz="2000" b="1">
              <a:solidFill>
                <a:srgbClr val="333399"/>
              </a:solidFill>
            </a:endParaRPr>
          </a:p>
        </p:txBody>
      </p:sp>
      <p:sp>
        <p:nvSpPr>
          <p:cNvPr id="132119" name="Text Box 23"/>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endParaRPr kumimoji="1" lang="en-US" altLang="zh-CN" sz="2000" b="1">
              <a:solidFill>
                <a:srgbClr val="333399"/>
              </a:solidFill>
            </a:endParaRPr>
          </a:p>
        </p:txBody>
      </p:sp>
      <p:sp>
        <p:nvSpPr>
          <p:cNvPr id="132120" name="Text Box 24"/>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endParaRPr kumimoji="1" lang="en-US" altLang="zh-CN" sz="2000" b="1">
              <a:solidFill>
                <a:srgbClr val="333399"/>
              </a:solidFill>
            </a:endParaRPr>
          </a:p>
        </p:txBody>
      </p:sp>
      <p:sp>
        <p:nvSpPr>
          <p:cNvPr id="132121" name="Text Box 25"/>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endParaRPr kumimoji="1" lang="en-US" altLang="zh-CN" sz="2000" b="1">
              <a:solidFill>
                <a:srgbClr val="333399"/>
              </a:solidFill>
            </a:endParaRPr>
          </a:p>
        </p:txBody>
      </p:sp>
      <p:sp>
        <p:nvSpPr>
          <p:cNvPr id="132122" name="Text Box 26"/>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endParaRPr kumimoji="1" lang="en-US" altLang="zh-CN" sz="2000" b="1">
              <a:solidFill>
                <a:srgbClr val="333399"/>
              </a:solidFill>
            </a:endParaRPr>
          </a:p>
        </p:txBody>
      </p:sp>
      <p:sp>
        <p:nvSpPr>
          <p:cNvPr id="132123" name="Freeform 27"/>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24" name="Freeform 28"/>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25" name="Freeform 29"/>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26" name="Freeform 30"/>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27" name="Text Box 31"/>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C00000"/>
                </a:solidFill>
                <a:ea typeface="黑体" panose="02010609060101010101" pitchFamily="2" charset="-122"/>
              </a:rPr>
              <a:t>主机</a:t>
            </a:r>
            <a:r>
              <a:rPr kumimoji="1" lang="zh-CN" altLang="en-US" sz="1050" b="1">
                <a:solidFill>
                  <a:srgbClr val="C00000"/>
                </a:solidFill>
                <a:ea typeface="黑体" panose="02010609060101010101" pitchFamily="2" charset="-122"/>
              </a:rPr>
              <a:t> </a:t>
            </a:r>
            <a:r>
              <a:rPr kumimoji="1" lang="en-US" altLang="zh-CN" sz="2400" b="1">
                <a:solidFill>
                  <a:srgbClr val="C00000"/>
                </a:solidFill>
                <a:ea typeface="黑体" panose="02010609060101010101" pitchFamily="2" charset="-122"/>
              </a:rPr>
              <a:t>1</a:t>
            </a:r>
            <a:endParaRPr kumimoji="1" lang="en-US" altLang="zh-CN" sz="2400" b="1">
              <a:solidFill>
                <a:srgbClr val="C00000"/>
              </a:solidFill>
              <a:ea typeface="黑体" panose="02010609060101010101" pitchFamily="2" charset="-122"/>
            </a:endParaRPr>
          </a:p>
        </p:txBody>
      </p:sp>
      <p:sp>
        <p:nvSpPr>
          <p:cNvPr id="132128" name="AutoShape 32"/>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29" name="Text Box 33"/>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32130" name="AutoShape 34"/>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31" name="Text Box 35"/>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32132" name="Text Box 36"/>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C00000"/>
                </a:solidFill>
                <a:ea typeface="黑体" panose="02010609060101010101" pitchFamily="2" charset="-122"/>
              </a:rPr>
              <a:t>主机</a:t>
            </a:r>
            <a:r>
              <a:rPr kumimoji="1" lang="zh-CN" altLang="en-US" sz="1050" b="1">
                <a:solidFill>
                  <a:srgbClr val="C00000"/>
                </a:solidFill>
                <a:ea typeface="黑体" panose="02010609060101010101" pitchFamily="2" charset="-122"/>
              </a:rPr>
              <a:t> </a:t>
            </a:r>
            <a:r>
              <a:rPr kumimoji="1" lang="en-US" altLang="zh-CN" sz="2400" b="1">
                <a:solidFill>
                  <a:srgbClr val="C00000"/>
                </a:solidFill>
                <a:ea typeface="黑体" panose="02010609060101010101" pitchFamily="2" charset="-122"/>
              </a:rPr>
              <a:t>2</a:t>
            </a:r>
            <a:endParaRPr kumimoji="1" lang="en-US" altLang="zh-CN" sz="2400" b="1">
              <a:solidFill>
                <a:srgbClr val="C00000"/>
              </a:solidFill>
              <a:ea typeface="黑体" panose="02010609060101010101" pitchFamily="2" charset="-122"/>
            </a:endParaRPr>
          </a:p>
        </p:txBody>
      </p:sp>
      <p:sp>
        <p:nvSpPr>
          <p:cNvPr id="132133" name="Text Box 37"/>
          <p:cNvSpPr txBox="1">
            <a:spLocks noChangeArrowheads="1"/>
          </p:cNvSpPr>
          <p:nvPr/>
        </p:nvSpPr>
        <p:spPr bwMode="auto">
          <a:xfrm>
            <a:off x="3265990" y="1829395"/>
            <a:ext cx="418576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r>
              <a:rPr kumimoji="1" lang="zh-CN" altLang="en-US" sz="2400" b="1">
                <a:solidFill>
                  <a:srgbClr val="333399"/>
                </a:solidFill>
                <a:ea typeface="黑体" panose="02010609060101010101" pitchFamily="2" charset="-122"/>
              </a:rPr>
              <a:t>运输层剥去报文首部后</a:t>
            </a:r>
            <a:endParaRPr kumimoji="1" lang="zh-CN" altLang="en-US" sz="2400" b="1">
              <a:solidFill>
                <a:srgbClr val="333399"/>
              </a:solidFill>
              <a:ea typeface="黑体" panose="02010609060101010101" pitchFamily="2" charset="-122"/>
            </a:endParaRPr>
          </a:p>
          <a:p>
            <a:pPr algn="ctr" eaLnBrk="0" hangingPunct="0"/>
            <a:r>
              <a:rPr kumimoji="1" lang="zh-CN" altLang="en-US" sz="2400" b="1">
                <a:solidFill>
                  <a:srgbClr val="333399"/>
                </a:solidFill>
                <a:ea typeface="黑体" panose="02010609060101010101" pitchFamily="2" charset="-122"/>
              </a:rPr>
              <a:t>把报文的数据部分交给应用层</a:t>
            </a:r>
            <a:endParaRPr kumimoji="1" lang="zh-CN" altLang="en-US" sz="2400" b="1">
              <a:solidFill>
                <a:srgbClr val="333399"/>
              </a:solidFill>
              <a:ea typeface="黑体" panose="02010609060101010101" pitchFamily="2" charset="-122"/>
            </a:endParaRPr>
          </a:p>
        </p:txBody>
      </p:sp>
      <p:grpSp>
        <p:nvGrpSpPr>
          <p:cNvPr id="132134" name="Group 38"/>
          <p:cNvGrpSpPr/>
          <p:nvPr/>
        </p:nvGrpSpPr>
        <p:grpSpPr bwMode="auto">
          <a:xfrm>
            <a:off x="5364031" y="2975570"/>
            <a:ext cx="3780102" cy="396875"/>
            <a:chOff x="3119" y="2046"/>
            <a:chExt cx="2198" cy="250"/>
          </a:xfrm>
        </p:grpSpPr>
        <p:sp>
          <p:nvSpPr>
            <p:cNvPr id="132135" name="AutoShape 39"/>
            <p:cNvSpPr>
              <a:spLocks noChangeArrowheads="1"/>
            </p:cNvSpPr>
            <p:nvPr/>
          </p:nvSpPr>
          <p:spPr bwMode="auto">
            <a:xfrm rot="10800000" flipV="1">
              <a:off x="5193" y="2046"/>
              <a:ext cx="124" cy="250"/>
            </a:xfrm>
            <a:prstGeom prst="upArrow">
              <a:avLst>
                <a:gd name="adj1" fmla="val 50000"/>
                <a:gd name="adj2" fmla="val 50403"/>
              </a:avLst>
            </a:prstGeom>
            <a:solidFill>
              <a:schemeClr val="hlink"/>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32136" name="AutoShape 40"/>
            <p:cNvSpPr>
              <a:spLocks noChangeArrowheads="1"/>
            </p:cNvSpPr>
            <p:nvPr/>
          </p:nvSpPr>
          <p:spPr bwMode="auto">
            <a:xfrm rot="10800000" flipV="1">
              <a:off x="3119" y="2046"/>
              <a:ext cx="124" cy="250"/>
            </a:xfrm>
            <a:prstGeom prst="upArrow">
              <a:avLst>
                <a:gd name="adj1" fmla="val 50000"/>
                <a:gd name="adj2" fmla="val 50403"/>
              </a:avLst>
            </a:prstGeom>
            <a:solidFill>
              <a:schemeClr val="hlink"/>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xit" presetSubtype="8" fill="hold" grpId="0" nodeType="afterEffect">
                                  <p:stCondLst>
                                    <p:cond delay="1000"/>
                                  </p:stCondLst>
                                  <p:childTnLst>
                                    <p:animEffect transition="out" filter="slide(fromLeft)">
                                      <p:cBhvr>
                                        <p:cTn id="6" dur="1000"/>
                                        <p:tgtEl>
                                          <p:spTgt spid="132101"/>
                                        </p:tgtEl>
                                      </p:cBhvr>
                                    </p:animEffect>
                                    <p:set>
                                      <p:cBhvr>
                                        <p:cTn id="7" dur="1" fill="hold">
                                          <p:stCondLst>
                                            <p:cond delay="999"/>
                                          </p:stCondLst>
                                        </p:cTn>
                                        <p:tgtEl>
                                          <p:spTgt spid="132101"/>
                                        </p:tgtEl>
                                        <p:attrNameLst>
                                          <p:attrName>style.visibility</p:attrName>
                                        </p:attrNameLst>
                                      </p:cBhvr>
                                      <p:to>
                                        <p:strVal val="hidden"/>
                                      </p:to>
                                    </p:set>
                                  </p:childTnLst>
                                </p:cTn>
                              </p:par>
                            </p:childTnLst>
                          </p:cTn>
                        </p:par>
                        <p:par>
                          <p:cTn id="8" fill="hold">
                            <p:stCondLst>
                              <p:cond delay="2000"/>
                            </p:stCondLst>
                            <p:childTnLst>
                              <p:par>
                                <p:cTn id="9" presetID="22" presetClass="entr" presetSubtype="4" fill="hold" nodeType="afterEffect">
                                  <p:stCondLst>
                                    <p:cond delay="0"/>
                                  </p:stCondLst>
                                  <p:childTnLst>
                                    <p:set>
                                      <p:cBhvr>
                                        <p:cTn id="10" dur="1" fill="hold">
                                          <p:stCondLst>
                                            <p:cond delay="0"/>
                                          </p:stCondLst>
                                        </p:cTn>
                                        <p:tgtEl>
                                          <p:spTgt spid="132134"/>
                                        </p:tgtEl>
                                        <p:attrNameLst>
                                          <p:attrName>style.visibility</p:attrName>
                                        </p:attrNameLst>
                                      </p:cBhvr>
                                      <p:to>
                                        <p:strVal val="visible"/>
                                      </p:to>
                                    </p:set>
                                    <p:animEffect transition="in" filter="wipe(down)">
                                      <p:cBhvr>
                                        <p:cTn id="11" dur="1000"/>
                                        <p:tgtEl>
                                          <p:spTgt spid="132134"/>
                                        </p:tgtEl>
                                      </p:cBhvr>
                                    </p:animEffect>
                                  </p:childTnLst>
                                </p:cTn>
                              </p:par>
                            </p:childTnLst>
                          </p:cTn>
                        </p:par>
                        <p:par>
                          <p:cTn id="12" fill="hold">
                            <p:stCondLst>
                              <p:cond delay="3000"/>
                            </p:stCondLst>
                            <p:childTnLst>
                              <p:par>
                                <p:cTn id="13" presetID="1" presetClass="exit" presetSubtype="0" fill="hold" nodeType="afterEffect">
                                  <p:stCondLst>
                                    <p:cond delay="0"/>
                                  </p:stCondLst>
                                  <p:childTnLst>
                                    <p:set>
                                      <p:cBhvr>
                                        <p:cTn id="14" dur="1" fill="hold">
                                          <p:stCondLst>
                                            <p:cond delay="0"/>
                                          </p:stCondLst>
                                        </p:cTn>
                                        <p:tgtEl>
                                          <p:spTgt spid="132102"/>
                                        </p:tgtEl>
                                        <p:attrNameLst>
                                          <p:attrName>style.visibility</p:attrName>
                                        </p:attrNameLst>
                                      </p:cBhvr>
                                      <p:to>
                                        <p:strVal val="hidden"/>
                                      </p:to>
                                    </p:set>
                                  </p:childTnLst>
                                </p:cTn>
                              </p:par>
                            </p:childTnLst>
                          </p:cTn>
                        </p:par>
                        <p:par>
                          <p:cTn id="15" fill="hold">
                            <p:stCondLst>
                              <p:cond delay="3000"/>
                            </p:stCondLst>
                            <p:childTnLst>
                              <p:par>
                                <p:cTn id="16" presetID="1" presetClass="entr" presetSubtype="0" fill="hold" nodeType="afterEffect">
                                  <p:stCondLst>
                                    <p:cond delay="0"/>
                                  </p:stCondLst>
                                  <p:childTnLst>
                                    <p:set>
                                      <p:cBhvr>
                                        <p:cTn id="17" dur="1" fill="hold">
                                          <p:stCondLst>
                                            <p:cond delay="0"/>
                                          </p:stCondLst>
                                        </p:cTn>
                                        <p:tgtEl>
                                          <p:spTgt spid="132098"/>
                                        </p:tgtEl>
                                        <p:attrNameLst>
                                          <p:attrName>style.visibility</p:attrName>
                                        </p:attrNameLst>
                                      </p:cBhvr>
                                      <p:to>
                                        <p:strVal val="visible"/>
                                      </p:to>
                                    </p:set>
                                  </p:childTnLst>
                                </p:cTn>
                              </p:par>
                            </p:childTnLst>
                          </p:cTn>
                        </p:par>
                        <p:par>
                          <p:cTn id="18" fill="hold">
                            <p:stCondLst>
                              <p:cond delay="3000"/>
                            </p:stCondLst>
                            <p:childTnLst>
                              <p:par>
                                <p:cTn id="19" presetID="1" presetClass="exit" presetSubtype="0" fill="hold" nodeType="afterEffect">
                                  <p:stCondLst>
                                    <p:cond delay="0"/>
                                  </p:stCondLst>
                                  <p:childTnLst>
                                    <p:set>
                                      <p:cBhvr>
                                        <p:cTn id="20" dur="1" fill="hold">
                                          <p:stCondLst>
                                            <p:cond delay="0"/>
                                          </p:stCondLst>
                                        </p:cTn>
                                        <p:tgtEl>
                                          <p:spTgt spid="1321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1" grpId="0" animBg="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ChangeArrowheads="1"/>
          </p:cNvSpPr>
          <p:nvPr/>
        </p:nvSpPr>
        <p:spPr bwMode="auto">
          <a:xfrm>
            <a:off x="4406106" y="2150070"/>
            <a:ext cx="2808420" cy="358775"/>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anose="020B0604030504040204" pitchFamily="34" charset="0"/>
                <a:ea typeface="黑体" panose="02010609060101010101" pitchFamily="2" charset="-122"/>
              </a:rPr>
              <a:t>应 用 程 序 数 据</a:t>
            </a:r>
            <a:endParaRPr lang="zh-CN" altLang="en-US" sz="2000" b="1">
              <a:solidFill>
                <a:srgbClr val="333399"/>
              </a:solidFill>
              <a:latin typeface="Tahoma" panose="020B0604030504040204" pitchFamily="34" charset="0"/>
              <a:ea typeface="黑体" panose="02010609060101010101" pitchFamily="2" charset="-122"/>
            </a:endParaRPr>
          </a:p>
        </p:txBody>
      </p:sp>
      <p:sp>
        <p:nvSpPr>
          <p:cNvPr id="133123" name="Rectangle 3"/>
          <p:cNvSpPr>
            <a:spLocks noChangeArrowheads="1"/>
          </p:cNvSpPr>
          <p:nvPr/>
        </p:nvSpPr>
        <p:spPr bwMode="auto">
          <a:xfrm>
            <a:off x="3860933" y="2724745"/>
            <a:ext cx="546894" cy="358775"/>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endParaRPr lang="en-US" altLang="zh-CN" b="1" baseline="-25000">
              <a:solidFill>
                <a:srgbClr val="333399"/>
              </a:solidFill>
            </a:endParaRPr>
          </a:p>
        </p:txBody>
      </p:sp>
      <p:sp>
        <p:nvSpPr>
          <p:cNvPr id="133124" name="Rectangle 4"/>
          <p:cNvSpPr>
            <a:spLocks noChangeArrowheads="1"/>
          </p:cNvSpPr>
          <p:nvPr/>
        </p:nvSpPr>
        <p:spPr bwMode="auto">
          <a:xfrm>
            <a:off x="4404388" y="2724745"/>
            <a:ext cx="2808419" cy="358775"/>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anose="020B0604030504040204" pitchFamily="34" charset="0"/>
                <a:ea typeface="黑体" panose="02010609060101010101" pitchFamily="2" charset="-122"/>
              </a:rPr>
              <a:t>应 用 程 序 数 据</a:t>
            </a:r>
            <a:endParaRPr lang="zh-CN" altLang="en-US" sz="2000" b="1">
              <a:solidFill>
                <a:srgbClr val="333399"/>
              </a:solidFill>
              <a:latin typeface="Tahoma" panose="020B0604030504040204" pitchFamily="34" charset="0"/>
              <a:ea typeface="黑体" panose="02010609060101010101" pitchFamily="2" charset="-122"/>
            </a:endParaRPr>
          </a:p>
        </p:txBody>
      </p:sp>
      <p:sp>
        <p:nvSpPr>
          <p:cNvPr id="133125" name="Rectangle 5"/>
          <p:cNvSpPr>
            <a:spLocks noGrp="1" noChangeArrowheads="1"/>
          </p:cNvSpPr>
          <p:nvPr>
            <p:ph type="title"/>
          </p:nvPr>
        </p:nvSpPr>
        <p:spPr/>
        <p:txBody>
          <a:bodyPr/>
          <a:lstStyle/>
          <a:p>
            <a:pPr algn="ctr"/>
            <a:r>
              <a:rPr lang="zh-CN" altLang="en-US" dirty="0"/>
              <a:t>主机</a:t>
            </a:r>
            <a:r>
              <a:rPr lang="zh-CN" altLang="en-US" sz="2400" dirty="0"/>
              <a:t> </a:t>
            </a:r>
            <a:r>
              <a:rPr lang="en-US" altLang="zh-CN" dirty="0"/>
              <a:t>1</a:t>
            </a:r>
            <a:r>
              <a:rPr lang="en-US" altLang="zh-CN" sz="2400" dirty="0"/>
              <a:t> </a:t>
            </a:r>
            <a:r>
              <a:rPr lang="zh-CN" altLang="en-US" dirty="0"/>
              <a:t>向主机</a:t>
            </a:r>
            <a:r>
              <a:rPr lang="zh-CN" altLang="en-US" sz="2400" dirty="0"/>
              <a:t> </a:t>
            </a:r>
            <a:r>
              <a:rPr lang="en-US" altLang="zh-CN" dirty="0"/>
              <a:t>2</a:t>
            </a:r>
            <a:r>
              <a:rPr lang="en-US" altLang="zh-CN" sz="2400" dirty="0"/>
              <a:t> </a:t>
            </a:r>
            <a:r>
              <a:rPr lang="zh-CN" altLang="en-US" dirty="0"/>
              <a:t>发送数据 </a:t>
            </a:r>
            <a:endParaRPr lang="zh-CN" altLang="en-US" dirty="0"/>
          </a:p>
        </p:txBody>
      </p:sp>
      <p:sp>
        <p:nvSpPr>
          <p:cNvPr id="133126" name="AutoShape 6"/>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27" name="AutoShape 7"/>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28" name="Text Box 8"/>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endParaRPr kumimoji="1" lang="en-US" altLang="zh-CN" sz="2000" b="1">
              <a:solidFill>
                <a:srgbClr val="333399"/>
              </a:solidFill>
            </a:endParaRPr>
          </a:p>
        </p:txBody>
      </p:sp>
      <p:sp>
        <p:nvSpPr>
          <p:cNvPr id="133129" name="Text Box 9"/>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endParaRPr kumimoji="1" lang="en-US" altLang="zh-CN" sz="2000" b="1">
              <a:solidFill>
                <a:srgbClr val="333399"/>
              </a:solidFill>
            </a:endParaRPr>
          </a:p>
        </p:txBody>
      </p:sp>
      <p:sp>
        <p:nvSpPr>
          <p:cNvPr id="133130" name="Text Box 10"/>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endParaRPr kumimoji="1" lang="en-US" altLang="zh-CN" sz="2000" b="1">
              <a:solidFill>
                <a:srgbClr val="333399"/>
              </a:solidFill>
            </a:endParaRPr>
          </a:p>
        </p:txBody>
      </p:sp>
      <p:sp>
        <p:nvSpPr>
          <p:cNvPr id="133131" name="Text Box 11"/>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endParaRPr kumimoji="1" lang="en-US" altLang="zh-CN" sz="2000" b="1">
              <a:solidFill>
                <a:srgbClr val="333399"/>
              </a:solidFill>
            </a:endParaRPr>
          </a:p>
        </p:txBody>
      </p:sp>
      <p:sp>
        <p:nvSpPr>
          <p:cNvPr id="133132" name="Text Box 12"/>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endParaRPr kumimoji="1" lang="en-US" altLang="zh-CN" sz="2000" b="1">
              <a:solidFill>
                <a:srgbClr val="333399"/>
              </a:solidFill>
            </a:endParaRPr>
          </a:p>
        </p:txBody>
      </p:sp>
      <p:sp>
        <p:nvSpPr>
          <p:cNvPr id="133133" name="Freeform 13"/>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34" name="Freeform 14"/>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35" name="Freeform 15"/>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36" name="Freeform 16"/>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37" name="AutoShape 17"/>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38" name="Text Box 18"/>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endParaRPr kumimoji="1" lang="en-US" altLang="zh-CN" sz="2000" b="1">
              <a:solidFill>
                <a:srgbClr val="333399"/>
              </a:solidFill>
            </a:endParaRPr>
          </a:p>
        </p:txBody>
      </p:sp>
      <p:sp>
        <p:nvSpPr>
          <p:cNvPr id="133139" name="Text Box 19"/>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endParaRPr kumimoji="1" lang="en-US" altLang="zh-CN" sz="2000" b="1">
              <a:solidFill>
                <a:srgbClr val="333399"/>
              </a:solidFill>
            </a:endParaRPr>
          </a:p>
        </p:txBody>
      </p:sp>
      <p:sp>
        <p:nvSpPr>
          <p:cNvPr id="133140" name="Text Box 20"/>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endParaRPr kumimoji="1" lang="en-US" altLang="zh-CN" sz="2000" b="1">
              <a:solidFill>
                <a:srgbClr val="333399"/>
              </a:solidFill>
            </a:endParaRPr>
          </a:p>
        </p:txBody>
      </p:sp>
      <p:sp>
        <p:nvSpPr>
          <p:cNvPr id="133141" name="Text Box 21"/>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endParaRPr kumimoji="1" lang="en-US" altLang="zh-CN" sz="2000" b="1">
              <a:solidFill>
                <a:srgbClr val="333399"/>
              </a:solidFill>
            </a:endParaRPr>
          </a:p>
        </p:txBody>
      </p:sp>
      <p:sp>
        <p:nvSpPr>
          <p:cNvPr id="133142" name="Text Box 22"/>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endParaRPr kumimoji="1" lang="en-US" altLang="zh-CN" sz="2000" b="1">
              <a:solidFill>
                <a:srgbClr val="333399"/>
              </a:solidFill>
            </a:endParaRPr>
          </a:p>
        </p:txBody>
      </p:sp>
      <p:sp>
        <p:nvSpPr>
          <p:cNvPr id="133143" name="Freeform 23"/>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44" name="Freeform 24"/>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45" name="Freeform 25"/>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46" name="Freeform 26"/>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47" name="Text Box 27"/>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C00000"/>
                </a:solidFill>
                <a:ea typeface="黑体" panose="02010609060101010101" pitchFamily="2" charset="-122"/>
              </a:rPr>
              <a:t>主机</a:t>
            </a:r>
            <a:r>
              <a:rPr kumimoji="1" lang="zh-CN" altLang="en-US" sz="1050" b="1">
                <a:solidFill>
                  <a:srgbClr val="C00000"/>
                </a:solidFill>
                <a:ea typeface="黑体" panose="02010609060101010101" pitchFamily="2" charset="-122"/>
              </a:rPr>
              <a:t> </a:t>
            </a:r>
            <a:r>
              <a:rPr kumimoji="1" lang="en-US" altLang="zh-CN" sz="2400" b="1">
                <a:solidFill>
                  <a:srgbClr val="C00000"/>
                </a:solidFill>
                <a:ea typeface="黑体" panose="02010609060101010101" pitchFamily="2" charset="-122"/>
              </a:rPr>
              <a:t>1</a:t>
            </a:r>
            <a:endParaRPr kumimoji="1" lang="en-US" altLang="zh-CN" sz="2400" b="1">
              <a:solidFill>
                <a:srgbClr val="C00000"/>
              </a:solidFill>
              <a:ea typeface="黑体" panose="02010609060101010101" pitchFamily="2" charset="-122"/>
            </a:endParaRPr>
          </a:p>
        </p:txBody>
      </p:sp>
      <p:sp>
        <p:nvSpPr>
          <p:cNvPr id="133148" name="AutoShape 28"/>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49" name="Text Box 29"/>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33150" name="AutoShape 30"/>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51" name="Text Box 31"/>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33152" name="Text Box 32"/>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C00000"/>
                </a:solidFill>
                <a:ea typeface="黑体" panose="02010609060101010101" pitchFamily="2" charset="-122"/>
              </a:rPr>
              <a:t>主机</a:t>
            </a:r>
            <a:r>
              <a:rPr kumimoji="1" lang="zh-CN" altLang="en-US" sz="1050" b="1">
                <a:solidFill>
                  <a:srgbClr val="C00000"/>
                </a:solidFill>
                <a:ea typeface="黑体" panose="02010609060101010101" pitchFamily="2" charset="-122"/>
              </a:rPr>
              <a:t> </a:t>
            </a:r>
            <a:r>
              <a:rPr kumimoji="1" lang="en-US" altLang="zh-CN" sz="2400" b="1">
                <a:solidFill>
                  <a:srgbClr val="C00000"/>
                </a:solidFill>
                <a:ea typeface="黑体" panose="02010609060101010101" pitchFamily="2" charset="-122"/>
              </a:rPr>
              <a:t>2</a:t>
            </a:r>
            <a:endParaRPr kumimoji="1" lang="en-US" altLang="zh-CN" sz="2400" b="1">
              <a:solidFill>
                <a:srgbClr val="C00000"/>
              </a:solidFill>
              <a:ea typeface="黑体" panose="02010609060101010101" pitchFamily="2" charset="-122"/>
            </a:endParaRPr>
          </a:p>
        </p:txBody>
      </p:sp>
      <p:sp>
        <p:nvSpPr>
          <p:cNvPr id="133153" name="Text Box 33"/>
          <p:cNvSpPr txBox="1">
            <a:spLocks noChangeArrowheads="1"/>
          </p:cNvSpPr>
          <p:nvPr/>
        </p:nvSpPr>
        <p:spPr bwMode="auto">
          <a:xfrm>
            <a:off x="3397289" y="3301007"/>
            <a:ext cx="439094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r>
              <a:rPr kumimoji="1" lang="zh-CN" altLang="en-US" sz="2400" b="1" dirty="0">
                <a:solidFill>
                  <a:srgbClr val="333399"/>
                </a:solidFill>
                <a:ea typeface="黑体" panose="02010609060101010101" pitchFamily="2" charset="-122"/>
              </a:rPr>
              <a:t>应用层剥去应用层 </a:t>
            </a:r>
            <a:r>
              <a:rPr kumimoji="1" lang="en-US" altLang="zh-CN" sz="2400" b="1" dirty="0">
                <a:solidFill>
                  <a:srgbClr val="333399"/>
                </a:solidFill>
                <a:ea typeface="黑体" panose="02010609060101010101" pitchFamily="2" charset="-122"/>
              </a:rPr>
              <a:t>PDU </a:t>
            </a:r>
            <a:r>
              <a:rPr kumimoji="1" lang="zh-CN" altLang="en-US" sz="2400" b="1" dirty="0">
                <a:solidFill>
                  <a:srgbClr val="333399"/>
                </a:solidFill>
                <a:ea typeface="黑体" panose="02010609060101010101" pitchFamily="2" charset="-122"/>
              </a:rPr>
              <a:t>首部后</a:t>
            </a:r>
            <a:endParaRPr kumimoji="1" lang="zh-CN" altLang="en-US" sz="2400" b="1" dirty="0">
              <a:solidFill>
                <a:srgbClr val="333399"/>
              </a:solidFill>
              <a:ea typeface="黑体" panose="02010609060101010101" pitchFamily="2" charset="-122"/>
            </a:endParaRPr>
          </a:p>
          <a:p>
            <a:pPr algn="ctr" eaLnBrk="0" hangingPunct="0"/>
            <a:r>
              <a:rPr kumimoji="1" lang="zh-CN" altLang="en-US" sz="2400" b="1" dirty="0">
                <a:solidFill>
                  <a:srgbClr val="333399"/>
                </a:solidFill>
                <a:ea typeface="黑体" panose="02010609060101010101" pitchFamily="2" charset="-122"/>
              </a:rPr>
              <a:t>把应用程序数据交给应用进程</a:t>
            </a:r>
            <a:endParaRPr kumimoji="1" lang="zh-CN" altLang="en-US" sz="2400" b="1" dirty="0">
              <a:solidFill>
                <a:srgbClr val="333399"/>
              </a:solidFill>
              <a:ea typeface="黑体" panose="02010609060101010101" pitchFamily="2" charset="-122"/>
            </a:endParaRPr>
          </a:p>
        </p:txBody>
      </p:sp>
      <p:grpSp>
        <p:nvGrpSpPr>
          <p:cNvPr id="133154" name="Group 34"/>
          <p:cNvGrpSpPr/>
          <p:nvPr/>
        </p:nvGrpSpPr>
        <p:grpSpPr bwMode="auto">
          <a:xfrm>
            <a:off x="5675313" y="2435820"/>
            <a:ext cx="3468820" cy="396875"/>
            <a:chOff x="3300" y="1706"/>
            <a:chExt cx="2017" cy="250"/>
          </a:xfrm>
        </p:grpSpPr>
        <p:sp>
          <p:nvSpPr>
            <p:cNvPr id="133155" name="AutoShape 35"/>
            <p:cNvSpPr>
              <a:spLocks noChangeArrowheads="1"/>
            </p:cNvSpPr>
            <p:nvPr/>
          </p:nvSpPr>
          <p:spPr bwMode="auto">
            <a:xfrm rot="10800000" flipV="1">
              <a:off x="5193" y="1706"/>
              <a:ext cx="124" cy="250"/>
            </a:xfrm>
            <a:prstGeom prst="upArrow">
              <a:avLst>
                <a:gd name="adj1" fmla="val 50000"/>
                <a:gd name="adj2" fmla="val 50403"/>
              </a:avLst>
            </a:prstGeom>
            <a:solidFill>
              <a:schemeClr val="hlink"/>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33156" name="AutoShape 36"/>
            <p:cNvSpPr>
              <a:spLocks noChangeArrowheads="1"/>
            </p:cNvSpPr>
            <p:nvPr/>
          </p:nvSpPr>
          <p:spPr bwMode="auto">
            <a:xfrm rot="10800000" flipV="1">
              <a:off x="3300" y="1706"/>
              <a:ext cx="124" cy="250"/>
            </a:xfrm>
            <a:prstGeom prst="upArrow">
              <a:avLst>
                <a:gd name="adj1" fmla="val 50000"/>
                <a:gd name="adj2" fmla="val 50403"/>
              </a:avLst>
            </a:prstGeom>
            <a:solidFill>
              <a:schemeClr val="hlink"/>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xit" presetSubtype="8" fill="hold" grpId="0" nodeType="afterEffect">
                                  <p:stCondLst>
                                    <p:cond delay="1000"/>
                                  </p:stCondLst>
                                  <p:childTnLst>
                                    <p:animEffect transition="out" filter="slide(fromLeft)">
                                      <p:cBhvr>
                                        <p:cTn id="6" dur="1000"/>
                                        <p:tgtEl>
                                          <p:spTgt spid="133123"/>
                                        </p:tgtEl>
                                      </p:cBhvr>
                                    </p:animEffect>
                                    <p:set>
                                      <p:cBhvr>
                                        <p:cTn id="7" dur="1" fill="hold">
                                          <p:stCondLst>
                                            <p:cond delay="999"/>
                                          </p:stCondLst>
                                        </p:cTn>
                                        <p:tgtEl>
                                          <p:spTgt spid="133123"/>
                                        </p:tgtEl>
                                        <p:attrNameLst>
                                          <p:attrName>style.visibility</p:attrName>
                                        </p:attrNameLst>
                                      </p:cBhvr>
                                      <p:to>
                                        <p:strVal val="hidden"/>
                                      </p:to>
                                    </p:set>
                                  </p:childTnLst>
                                </p:cTn>
                              </p:par>
                            </p:childTnLst>
                          </p:cTn>
                        </p:par>
                        <p:par>
                          <p:cTn id="8" fill="hold">
                            <p:stCondLst>
                              <p:cond delay="2000"/>
                            </p:stCondLst>
                            <p:childTnLst>
                              <p:par>
                                <p:cTn id="9" presetID="22" presetClass="entr" presetSubtype="4" fill="hold" nodeType="afterEffect">
                                  <p:stCondLst>
                                    <p:cond delay="0"/>
                                  </p:stCondLst>
                                  <p:childTnLst>
                                    <p:set>
                                      <p:cBhvr>
                                        <p:cTn id="10" dur="1" fill="hold">
                                          <p:stCondLst>
                                            <p:cond delay="0"/>
                                          </p:stCondLst>
                                        </p:cTn>
                                        <p:tgtEl>
                                          <p:spTgt spid="133154"/>
                                        </p:tgtEl>
                                        <p:attrNameLst>
                                          <p:attrName>style.visibility</p:attrName>
                                        </p:attrNameLst>
                                      </p:cBhvr>
                                      <p:to>
                                        <p:strVal val="visible"/>
                                      </p:to>
                                    </p:set>
                                    <p:animEffect transition="in" filter="wipe(down)">
                                      <p:cBhvr>
                                        <p:cTn id="11" dur="1000"/>
                                        <p:tgtEl>
                                          <p:spTgt spid="133154"/>
                                        </p:tgtEl>
                                      </p:cBhvr>
                                    </p:animEffect>
                                  </p:childTnLst>
                                </p:cTn>
                              </p:par>
                            </p:childTnLst>
                          </p:cTn>
                        </p:par>
                        <p:par>
                          <p:cTn id="12" fill="hold">
                            <p:stCondLst>
                              <p:cond delay="3000"/>
                            </p:stCondLst>
                            <p:childTnLst>
                              <p:par>
                                <p:cTn id="13" presetID="1" presetClass="exit" presetSubtype="0" fill="hold" grpId="0" nodeType="afterEffect">
                                  <p:stCondLst>
                                    <p:cond delay="0"/>
                                  </p:stCondLst>
                                  <p:childTnLst>
                                    <p:set>
                                      <p:cBhvr>
                                        <p:cTn id="14" dur="1" fill="hold">
                                          <p:stCondLst>
                                            <p:cond delay="0"/>
                                          </p:stCondLst>
                                        </p:cTn>
                                        <p:tgtEl>
                                          <p:spTgt spid="133124"/>
                                        </p:tgtEl>
                                        <p:attrNameLst>
                                          <p:attrName>style.visibility</p:attrName>
                                        </p:attrNameLst>
                                      </p:cBhvr>
                                      <p:to>
                                        <p:strVal val="hidden"/>
                                      </p:to>
                                    </p:set>
                                  </p:childTnLst>
                                </p:cTn>
                              </p:par>
                            </p:childTnLst>
                          </p:cTn>
                        </p:par>
                        <p:par>
                          <p:cTn id="15" fill="hold">
                            <p:stCondLst>
                              <p:cond delay="3000"/>
                            </p:stCondLst>
                            <p:childTnLst>
                              <p:par>
                                <p:cTn id="16" presetID="1" presetClass="entr" presetSubtype="0" fill="hold" grpId="0" nodeType="afterEffect">
                                  <p:stCondLst>
                                    <p:cond delay="0"/>
                                  </p:stCondLst>
                                  <p:childTnLst>
                                    <p:set>
                                      <p:cBhvr>
                                        <p:cTn id="17" dur="1" fill="hold">
                                          <p:stCondLst>
                                            <p:cond delay="0"/>
                                          </p:stCondLst>
                                        </p:cTn>
                                        <p:tgtEl>
                                          <p:spTgt spid="133122"/>
                                        </p:tgtEl>
                                        <p:attrNameLst>
                                          <p:attrName>style.visibility</p:attrName>
                                        </p:attrNameLst>
                                      </p:cBhvr>
                                      <p:to>
                                        <p:strVal val="visible"/>
                                      </p:to>
                                    </p:set>
                                  </p:childTnLst>
                                </p:cTn>
                              </p:par>
                            </p:childTnLst>
                          </p:cTn>
                        </p:par>
                        <p:par>
                          <p:cTn id="18" fill="hold">
                            <p:stCondLst>
                              <p:cond delay="3000"/>
                            </p:stCondLst>
                            <p:childTnLst>
                              <p:par>
                                <p:cTn id="19" presetID="1" presetClass="exit" presetSubtype="0" fill="hold" nodeType="afterEffect">
                                  <p:stCondLst>
                                    <p:cond delay="0"/>
                                  </p:stCondLst>
                                  <p:childTnLst>
                                    <p:set>
                                      <p:cBhvr>
                                        <p:cTn id="20" dur="1" fill="hold">
                                          <p:stCondLst>
                                            <p:cond delay="0"/>
                                          </p:stCondLst>
                                        </p:cTn>
                                        <p:tgtEl>
                                          <p:spTgt spid="13315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2" grpId="0" animBg="1"/>
      <p:bldP spid="133123" grpId="0" animBg="1"/>
      <p:bldP spid="133124" grpId="0" animBg="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1600"/>
              <a:t> </a:t>
            </a:r>
            <a:r>
              <a:rPr lang="en-US" altLang="zh-CN"/>
              <a:t>2</a:t>
            </a:r>
            <a:r>
              <a:rPr lang="en-US" altLang="zh-CN" sz="2400"/>
              <a:t> </a:t>
            </a:r>
            <a:r>
              <a:rPr lang="zh-CN" altLang="en-US"/>
              <a:t>发送数据 </a:t>
            </a:r>
            <a:endParaRPr lang="zh-CN" altLang="en-US"/>
          </a:p>
        </p:txBody>
      </p:sp>
      <p:sp>
        <p:nvSpPr>
          <p:cNvPr id="134147"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48"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49"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endParaRPr kumimoji="1" lang="en-US" altLang="zh-CN" sz="2000" b="1">
              <a:solidFill>
                <a:srgbClr val="333399"/>
              </a:solidFill>
            </a:endParaRPr>
          </a:p>
        </p:txBody>
      </p:sp>
      <p:sp>
        <p:nvSpPr>
          <p:cNvPr id="134150"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endParaRPr kumimoji="1" lang="en-US" altLang="zh-CN" sz="2000" b="1">
              <a:solidFill>
                <a:srgbClr val="333399"/>
              </a:solidFill>
            </a:endParaRPr>
          </a:p>
        </p:txBody>
      </p:sp>
      <p:sp>
        <p:nvSpPr>
          <p:cNvPr id="134151"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endParaRPr kumimoji="1" lang="en-US" altLang="zh-CN" sz="2000" b="1">
              <a:solidFill>
                <a:srgbClr val="333399"/>
              </a:solidFill>
            </a:endParaRPr>
          </a:p>
        </p:txBody>
      </p:sp>
      <p:sp>
        <p:nvSpPr>
          <p:cNvPr id="134152"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endParaRPr kumimoji="1" lang="en-US" altLang="zh-CN" sz="2000" b="1">
              <a:solidFill>
                <a:srgbClr val="333399"/>
              </a:solidFill>
            </a:endParaRPr>
          </a:p>
        </p:txBody>
      </p:sp>
      <p:sp>
        <p:nvSpPr>
          <p:cNvPr id="134153"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endParaRPr kumimoji="1" lang="en-US" altLang="zh-CN" sz="2000" b="1">
              <a:solidFill>
                <a:srgbClr val="333399"/>
              </a:solidFill>
            </a:endParaRPr>
          </a:p>
        </p:txBody>
      </p:sp>
      <p:sp>
        <p:nvSpPr>
          <p:cNvPr id="134154" name="Freeform 10"/>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55" name="Freeform 11"/>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56" name="Freeform 12"/>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57" name="Freeform 13"/>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58"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59"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endParaRPr kumimoji="1" lang="en-US" altLang="zh-CN" sz="2000" b="1">
              <a:solidFill>
                <a:srgbClr val="333399"/>
              </a:solidFill>
            </a:endParaRPr>
          </a:p>
        </p:txBody>
      </p:sp>
      <p:sp>
        <p:nvSpPr>
          <p:cNvPr id="134160"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endParaRPr kumimoji="1" lang="en-US" altLang="zh-CN" sz="2000" b="1">
              <a:solidFill>
                <a:srgbClr val="333399"/>
              </a:solidFill>
            </a:endParaRPr>
          </a:p>
        </p:txBody>
      </p:sp>
      <p:sp>
        <p:nvSpPr>
          <p:cNvPr id="134161"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endParaRPr kumimoji="1" lang="en-US" altLang="zh-CN" sz="2000" b="1">
              <a:solidFill>
                <a:srgbClr val="333399"/>
              </a:solidFill>
            </a:endParaRPr>
          </a:p>
        </p:txBody>
      </p:sp>
      <p:sp>
        <p:nvSpPr>
          <p:cNvPr id="134162"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endParaRPr kumimoji="1" lang="en-US" altLang="zh-CN" sz="2000" b="1">
              <a:solidFill>
                <a:srgbClr val="333399"/>
              </a:solidFill>
            </a:endParaRPr>
          </a:p>
        </p:txBody>
      </p:sp>
      <p:sp>
        <p:nvSpPr>
          <p:cNvPr id="134163"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endParaRPr kumimoji="1" lang="en-US" altLang="zh-CN" sz="2000" b="1">
              <a:solidFill>
                <a:srgbClr val="333399"/>
              </a:solidFill>
            </a:endParaRPr>
          </a:p>
        </p:txBody>
      </p:sp>
      <p:sp>
        <p:nvSpPr>
          <p:cNvPr id="134164" name="Freeform 20"/>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65" name="Freeform 21"/>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66" name="Freeform 22"/>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67" name="Freeform 23"/>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68"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C00000"/>
                </a:solidFill>
                <a:ea typeface="黑体" panose="02010609060101010101" pitchFamily="2" charset="-122"/>
              </a:rPr>
              <a:t>主机</a:t>
            </a:r>
            <a:r>
              <a:rPr kumimoji="1" lang="zh-CN" altLang="en-US" sz="1050" b="1">
                <a:solidFill>
                  <a:srgbClr val="C00000"/>
                </a:solidFill>
                <a:ea typeface="黑体" panose="02010609060101010101" pitchFamily="2" charset="-122"/>
              </a:rPr>
              <a:t> </a:t>
            </a:r>
            <a:r>
              <a:rPr kumimoji="1" lang="en-US" altLang="zh-CN" sz="2400" b="1">
                <a:solidFill>
                  <a:srgbClr val="C00000"/>
                </a:solidFill>
                <a:ea typeface="黑体" panose="02010609060101010101" pitchFamily="2" charset="-122"/>
              </a:rPr>
              <a:t>1</a:t>
            </a:r>
            <a:endParaRPr kumimoji="1" lang="en-US" altLang="zh-CN" sz="2400" b="1">
              <a:solidFill>
                <a:srgbClr val="C00000"/>
              </a:solidFill>
              <a:ea typeface="黑体" panose="02010609060101010101" pitchFamily="2" charset="-122"/>
            </a:endParaRPr>
          </a:p>
        </p:txBody>
      </p:sp>
      <p:sp>
        <p:nvSpPr>
          <p:cNvPr id="134169"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70"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34171"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72"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34173"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C00000"/>
                </a:solidFill>
                <a:ea typeface="黑体" panose="02010609060101010101" pitchFamily="2" charset="-122"/>
              </a:rPr>
              <a:t>主机</a:t>
            </a:r>
            <a:r>
              <a:rPr kumimoji="1" lang="zh-CN" altLang="en-US" sz="1050" b="1">
                <a:solidFill>
                  <a:srgbClr val="C00000"/>
                </a:solidFill>
                <a:ea typeface="黑体" panose="02010609060101010101" pitchFamily="2" charset="-122"/>
              </a:rPr>
              <a:t> </a:t>
            </a:r>
            <a:r>
              <a:rPr kumimoji="1" lang="en-US" altLang="zh-CN" sz="2400" b="1">
                <a:solidFill>
                  <a:srgbClr val="C00000"/>
                </a:solidFill>
                <a:ea typeface="黑体" panose="02010609060101010101" pitchFamily="2" charset="-122"/>
              </a:rPr>
              <a:t>2</a:t>
            </a:r>
            <a:endParaRPr kumimoji="1" lang="en-US" altLang="zh-CN" sz="2400" b="1">
              <a:solidFill>
                <a:srgbClr val="C00000"/>
              </a:solidFill>
              <a:ea typeface="黑体" panose="02010609060101010101" pitchFamily="2" charset="-122"/>
            </a:endParaRPr>
          </a:p>
        </p:txBody>
      </p:sp>
      <p:sp>
        <p:nvSpPr>
          <p:cNvPr id="134174" name="AutoShape 30"/>
          <p:cNvSpPr>
            <a:spLocks noChangeArrowheads="1"/>
          </p:cNvSpPr>
          <p:nvPr/>
        </p:nvSpPr>
        <p:spPr bwMode="auto">
          <a:xfrm>
            <a:off x="4406106" y="1716683"/>
            <a:ext cx="3198813" cy="935037"/>
          </a:xfrm>
          <a:prstGeom prst="wedgeRoundRectCallout">
            <a:avLst>
              <a:gd name="adj1" fmla="val 87310"/>
              <a:gd name="adj2" fmla="val 18931"/>
              <a:gd name="adj3" fmla="val 16667"/>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b="1">
              <a:latin typeface="Tahoma" panose="020B0604030504040204" pitchFamily="34" charset="0"/>
            </a:endParaRPr>
          </a:p>
        </p:txBody>
      </p:sp>
      <p:sp>
        <p:nvSpPr>
          <p:cNvPr id="134175" name="Text Box 31"/>
          <p:cNvSpPr txBox="1">
            <a:spLocks noChangeArrowheads="1"/>
          </p:cNvSpPr>
          <p:nvPr/>
        </p:nvSpPr>
        <p:spPr bwMode="auto">
          <a:xfrm>
            <a:off x="4594121" y="1788120"/>
            <a:ext cx="297068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r>
              <a:rPr kumimoji="1" lang="zh-CN" altLang="en-US" sz="2400" b="1" dirty="0">
                <a:solidFill>
                  <a:srgbClr val="333399"/>
                </a:solidFill>
                <a:latin typeface="Tahoma" panose="020B0604030504040204" pitchFamily="34" charset="0"/>
                <a:ea typeface="黑体" panose="02010609060101010101" pitchFamily="2" charset="-122"/>
              </a:rPr>
              <a:t>我收到了</a:t>
            </a:r>
            <a:r>
              <a:rPr kumimoji="1" lang="zh-CN" altLang="en-US" sz="1400" b="1" dirty="0">
                <a:solidFill>
                  <a:srgbClr val="333399"/>
                </a:solidFill>
                <a:ea typeface="黑体" panose="02010609060101010101" pitchFamily="2" charset="-122"/>
              </a:rPr>
              <a:t> </a:t>
            </a:r>
            <a:r>
              <a:rPr kumimoji="1" lang="en-US" altLang="zh-CN" sz="2400" b="1" dirty="0">
                <a:solidFill>
                  <a:srgbClr val="333399"/>
                </a:solidFill>
                <a:ea typeface="黑体" panose="02010609060101010101" pitchFamily="2" charset="-122"/>
              </a:rPr>
              <a:t>AP</a:t>
            </a:r>
            <a:r>
              <a:rPr kumimoji="1" lang="en-US" altLang="zh-CN" sz="2400" b="1" baseline="-25000" dirty="0">
                <a:solidFill>
                  <a:srgbClr val="333399"/>
                </a:solidFill>
                <a:ea typeface="黑体" panose="02010609060101010101" pitchFamily="2" charset="-122"/>
              </a:rPr>
              <a:t>1</a:t>
            </a:r>
            <a:r>
              <a:rPr kumimoji="1" lang="en-US" altLang="zh-CN" sz="1600" b="1" dirty="0">
                <a:solidFill>
                  <a:srgbClr val="333399"/>
                </a:solidFill>
                <a:ea typeface="黑体" panose="02010609060101010101" pitchFamily="2" charset="-122"/>
              </a:rPr>
              <a:t> </a:t>
            </a:r>
            <a:r>
              <a:rPr kumimoji="1" lang="zh-CN" altLang="en-US" sz="2400" b="1" dirty="0">
                <a:solidFill>
                  <a:srgbClr val="333399"/>
                </a:solidFill>
                <a:latin typeface="Tahoma" panose="020B0604030504040204" pitchFamily="34" charset="0"/>
                <a:ea typeface="黑体" panose="02010609060101010101" pitchFamily="2" charset="-122"/>
              </a:rPr>
              <a:t>发来的</a:t>
            </a:r>
            <a:endParaRPr kumimoji="1" lang="zh-CN" altLang="en-US" sz="2400" b="1" dirty="0">
              <a:solidFill>
                <a:srgbClr val="333399"/>
              </a:solidFill>
              <a:latin typeface="Tahoma" panose="020B0604030504040204" pitchFamily="34" charset="0"/>
              <a:ea typeface="黑体" panose="02010609060101010101" pitchFamily="2" charset="-122"/>
            </a:endParaRPr>
          </a:p>
          <a:p>
            <a:pPr algn="ctr" eaLnBrk="0" hangingPunct="0"/>
            <a:r>
              <a:rPr kumimoji="1" lang="zh-CN" altLang="en-US" sz="2400" b="1" dirty="0">
                <a:solidFill>
                  <a:srgbClr val="333399"/>
                </a:solidFill>
                <a:ea typeface="黑体" panose="02010609060101010101" pitchFamily="2" charset="-122"/>
              </a:rPr>
              <a:t>应用程序数据！</a:t>
            </a:r>
            <a:endParaRPr kumimoji="1" lang="zh-CN" altLang="en-US" sz="2400" b="1" dirty="0">
              <a:solidFill>
                <a:srgbClr val="333399"/>
              </a:solidFill>
              <a:ea typeface="黑体" panose="02010609060101010101" pitchFamily="2"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7" name="Text Box 7"/>
          <p:cNvSpPr txBox="1">
            <a:spLocks noChangeArrowheads="1"/>
          </p:cNvSpPr>
          <p:nvPr/>
        </p:nvSpPr>
        <p:spPr bwMode="auto">
          <a:xfrm>
            <a:off x="416496" y="188640"/>
            <a:ext cx="856895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3200" b="1" dirty="0" smtClean="0">
                <a:solidFill>
                  <a:srgbClr val="000099"/>
                </a:solidFill>
                <a:latin typeface="Arial" panose="020B0604020202020204" pitchFamily="34" charset="0"/>
                <a:ea typeface="黑体" panose="02010609060101010101" pitchFamily="2" charset="-122"/>
                <a:cs typeface="Arial" panose="020B0604020202020204" pitchFamily="34" charset="0"/>
              </a:rPr>
              <a:t>到</a:t>
            </a:r>
            <a:r>
              <a:rPr lang="en-US" altLang="zh-CN" sz="3200" b="1" dirty="0" smtClean="0">
                <a:solidFill>
                  <a:srgbClr val="000099"/>
                </a:solidFill>
                <a:latin typeface="Arial" panose="020B0604020202020204" pitchFamily="34" charset="0"/>
                <a:ea typeface="黑体" panose="02010609060101010101" pitchFamily="2" charset="-122"/>
                <a:cs typeface="Arial" panose="020B0604020202020204" pitchFamily="34" charset="0"/>
              </a:rPr>
              <a:t>2016 </a:t>
            </a:r>
            <a:r>
              <a:rPr lang="zh-CN" altLang="zh-CN" sz="3200" b="1" dirty="0" smtClean="0">
                <a:solidFill>
                  <a:srgbClr val="000099"/>
                </a:solidFill>
                <a:latin typeface="Arial" panose="020B0604020202020204" pitchFamily="34" charset="0"/>
                <a:ea typeface="黑体" panose="02010609060101010101" pitchFamily="2" charset="-122"/>
                <a:cs typeface="Arial" panose="020B0604020202020204" pitchFamily="34" charset="0"/>
              </a:rPr>
              <a:t>年</a:t>
            </a:r>
            <a:r>
              <a:rPr lang="en-US" altLang="zh-CN" sz="3200" b="1" dirty="0" smtClean="0">
                <a:solidFill>
                  <a:srgbClr val="000099"/>
                </a:solidFill>
                <a:latin typeface="Arial" panose="020B0604020202020204" pitchFamily="34" charset="0"/>
                <a:ea typeface="黑体" panose="02010609060101010101" pitchFamily="2" charset="-122"/>
                <a:cs typeface="Arial" panose="020B0604020202020204" pitchFamily="34" charset="0"/>
              </a:rPr>
              <a:t> 3 </a:t>
            </a:r>
            <a:r>
              <a:rPr lang="zh-CN" altLang="zh-CN" sz="3200" b="1" dirty="0" smtClean="0">
                <a:solidFill>
                  <a:srgbClr val="000099"/>
                </a:solidFill>
                <a:latin typeface="Arial" panose="020B0604020202020204" pitchFamily="34" charset="0"/>
                <a:ea typeface="黑体" panose="02010609060101010101" pitchFamily="2" charset="-122"/>
                <a:cs typeface="Arial" panose="020B0604020202020204" pitchFamily="34" charset="0"/>
              </a:rPr>
              <a:t>月</a:t>
            </a:r>
            <a:r>
              <a:rPr lang="zh-CN" altLang="zh-CN" sz="3200" b="1" dirty="0">
                <a:solidFill>
                  <a:srgbClr val="000099"/>
                </a:solidFill>
                <a:latin typeface="Arial" panose="020B0604020202020204" pitchFamily="34" charset="0"/>
                <a:ea typeface="黑体" panose="02010609060101010101" pitchFamily="2" charset="-122"/>
                <a:cs typeface="Arial" panose="020B0604020202020204" pitchFamily="34" charset="0"/>
              </a:rPr>
              <a:t>，全球已经</a:t>
            </a:r>
            <a:r>
              <a:rPr lang="zh-CN" altLang="zh-CN" sz="3200" b="1" dirty="0" smtClean="0">
                <a:solidFill>
                  <a:srgbClr val="000099"/>
                </a:solidFill>
                <a:latin typeface="Arial" panose="020B0604020202020204" pitchFamily="34" charset="0"/>
                <a:ea typeface="黑体" panose="02010609060101010101" pitchFamily="2" charset="-122"/>
                <a:cs typeface="Arial" panose="020B0604020202020204" pitchFamily="34" charset="0"/>
              </a:rPr>
              <a:t>有</a:t>
            </a:r>
            <a:r>
              <a:rPr lang="en-US" altLang="zh-CN" sz="3200" b="1" dirty="0" smtClean="0">
                <a:solidFill>
                  <a:srgbClr val="000099"/>
                </a:solidFill>
                <a:latin typeface="Arial" panose="020B0604020202020204" pitchFamily="34" charset="0"/>
                <a:ea typeface="黑体" panose="02010609060101010101" pitchFamily="2" charset="-122"/>
                <a:cs typeface="Arial" panose="020B0604020202020204" pitchFamily="34" charset="0"/>
              </a:rPr>
              <a:t> 226 </a:t>
            </a:r>
            <a:r>
              <a:rPr lang="zh-CN" altLang="zh-CN" sz="3200" b="1" dirty="0" smtClean="0">
                <a:solidFill>
                  <a:srgbClr val="000099"/>
                </a:solidFill>
                <a:latin typeface="Arial" panose="020B0604020202020204" pitchFamily="34" charset="0"/>
                <a:ea typeface="黑体" panose="02010609060101010101" pitchFamily="2" charset="-122"/>
                <a:cs typeface="Arial" panose="020B0604020202020204" pitchFamily="34" charset="0"/>
              </a:rPr>
              <a:t>个</a:t>
            </a:r>
            <a:r>
              <a:rPr lang="en-US" altLang="zh-CN" sz="3200" b="1" dirty="0" smtClean="0">
                <a:solidFill>
                  <a:srgbClr val="000099"/>
                </a:solidFill>
                <a:latin typeface="Arial" panose="020B0604020202020204" pitchFamily="34" charset="0"/>
                <a:ea typeface="黑体" panose="02010609060101010101" pitchFamily="2" charset="-122"/>
                <a:cs typeface="Arial" panose="020B0604020202020204" pitchFamily="34" charset="0"/>
              </a:rPr>
              <a:t> IXP</a:t>
            </a:r>
            <a:r>
              <a:rPr lang="zh-CN" altLang="zh-CN" sz="3200" b="1" dirty="0">
                <a:solidFill>
                  <a:srgbClr val="000099"/>
                </a:solidFill>
                <a:latin typeface="Arial" panose="020B0604020202020204" pitchFamily="34" charset="0"/>
                <a:ea typeface="黑体" panose="02010609060101010101" pitchFamily="2" charset="-122"/>
                <a:cs typeface="Arial" panose="020B0604020202020204" pitchFamily="34" charset="0"/>
              </a:rPr>
              <a:t>，分布</a:t>
            </a:r>
            <a:r>
              <a:rPr lang="zh-CN" altLang="zh-CN" sz="3200" b="1" dirty="0" smtClean="0">
                <a:solidFill>
                  <a:srgbClr val="000099"/>
                </a:solidFill>
                <a:latin typeface="Arial" panose="020B0604020202020204" pitchFamily="34" charset="0"/>
                <a:ea typeface="黑体" panose="02010609060101010101" pitchFamily="2" charset="-122"/>
                <a:cs typeface="Arial" panose="020B0604020202020204" pitchFamily="34" charset="0"/>
              </a:rPr>
              <a:t>在</a:t>
            </a:r>
            <a:r>
              <a:rPr lang="en-US" altLang="zh-CN" sz="3200" b="1" dirty="0" smtClean="0">
                <a:solidFill>
                  <a:srgbClr val="000099"/>
                </a:solidFill>
                <a:latin typeface="Arial" panose="020B0604020202020204" pitchFamily="34" charset="0"/>
                <a:ea typeface="黑体" panose="02010609060101010101" pitchFamily="2" charset="-122"/>
                <a:cs typeface="Arial" panose="020B0604020202020204" pitchFamily="34" charset="0"/>
              </a:rPr>
              <a:t> 172 </a:t>
            </a:r>
            <a:r>
              <a:rPr lang="zh-CN" altLang="zh-CN" sz="3200" b="1" dirty="0" smtClean="0">
                <a:solidFill>
                  <a:srgbClr val="000099"/>
                </a:solidFill>
                <a:latin typeface="Arial" panose="020B0604020202020204" pitchFamily="34" charset="0"/>
                <a:ea typeface="黑体" panose="02010609060101010101" pitchFamily="2" charset="-122"/>
                <a:cs typeface="Arial" panose="020B0604020202020204" pitchFamily="34" charset="0"/>
              </a:rPr>
              <a:t>个</a:t>
            </a:r>
            <a:r>
              <a:rPr lang="zh-CN" altLang="zh-CN" sz="3200" b="1" dirty="0">
                <a:solidFill>
                  <a:srgbClr val="000099"/>
                </a:solidFill>
                <a:latin typeface="Arial" panose="020B0604020202020204" pitchFamily="34" charset="0"/>
                <a:ea typeface="黑体" panose="02010609060101010101" pitchFamily="2" charset="-122"/>
                <a:cs typeface="Arial" panose="020B0604020202020204" pitchFamily="34" charset="0"/>
              </a:rPr>
              <a:t>国家和</a:t>
            </a:r>
            <a:r>
              <a:rPr lang="zh-CN" altLang="zh-CN" sz="3200" b="1" dirty="0" smtClean="0">
                <a:solidFill>
                  <a:srgbClr val="000099"/>
                </a:solidFill>
                <a:latin typeface="Arial" panose="020B0604020202020204" pitchFamily="34" charset="0"/>
                <a:ea typeface="黑体" panose="02010609060101010101" pitchFamily="2" charset="-122"/>
                <a:cs typeface="Arial" panose="020B0604020202020204" pitchFamily="34" charset="0"/>
              </a:rPr>
              <a:t>地区</a:t>
            </a:r>
            <a:r>
              <a:rPr lang="zh-CN" altLang="en-US" sz="3200" b="1" dirty="0" smtClean="0">
                <a:solidFill>
                  <a:srgbClr val="000099"/>
                </a:solidFill>
                <a:latin typeface="Arial" panose="020B0604020202020204" pitchFamily="34" charset="0"/>
                <a:ea typeface="黑体" panose="02010609060101010101" pitchFamily="2" charset="-122"/>
                <a:cs typeface="Arial" panose="020B0604020202020204" pitchFamily="34" charset="0"/>
              </a:rPr>
              <a:t>。</a:t>
            </a:r>
            <a:r>
              <a:rPr lang="zh-CN" altLang="en-US" sz="3200" b="1" dirty="0">
                <a:solidFill>
                  <a:srgbClr val="000099"/>
                </a:solidFill>
                <a:latin typeface="Arial" panose="020B0604020202020204" pitchFamily="34" charset="0"/>
                <a:ea typeface="黑体" panose="02010609060101010101" pitchFamily="2" charset="-122"/>
                <a:cs typeface="Arial" panose="020B0604020202020204" pitchFamily="34" charset="0"/>
              </a:rPr>
              <a:t>但</a:t>
            </a:r>
            <a:r>
              <a:rPr lang="zh-CN" altLang="zh-CN" sz="3200" b="1" dirty="0" smtClean="0">
                <a:solidFill>
                  <a:srgbClr val="000099"/>
                </a:solidFill>
                <a:latin typeface="Arial" panose="020B0604020202020204" pitchFamily="34" charset="0"/>
                <a:ea typeface="黑体" panose="02010609060101010101" pitchFamily="2" charset="-122"/>
                <a:cs typeface="Arial" panose="020B0604020202020204" pitchFamily="34" charset="0"/>
              </a:rPr>
              <a:t>互联网</a:t>
            </a:r>
            <a:r>
              <a:rPr lang="zh-CN" altLang="zh-CN" sz="3200" b="1" dirty="0">
                <a:solidFill>
                  <a:srgbClr val="000099"/>
                </a:solidFill>
                <a:latin typeface="Arial" panose="020B0604020202020204" pitchFamily="34" charset="0"/>
                <a:ea typeface="黑体" panose="02010609060101010101" pitchFamily="2" charset="-122"/>
                <a:cs typeface="Arial" panose="020B0604020202020204" pitchFamily="34" charset="0"/>
              </a:rPr>
              <a:t>的发展在全世界</a:t>
            </a:r>
            <a:r>
              <a:rPr lang="zh-CN" altLang="zh-CN" sz="3200" b="1" dirty="0" smtClean="0">
                <a:solidFill>
                  <a:srgbClr val="000099"/>
                </a:solidFill>
                <a:latin typeface="Arial" panose="020B0604020202020204" pitchFamily="34" charset="0"/>
                <a:ea typeface="黑体" panose="02010609060101010101" pitchFamily="2" charset="-122"/>
                <a:cs typeface="Arial" panose="020B0604020202020204" pitchFamily="34" charset="0"/>
              </a:rPr>
              <a:t>还很不平衡</a:t>
            </a:r>
            <a:r>
              <a:rPr lang="zh-CN" altLang="en-US" sz="3200" b="1" dirty="0" smtClean="0">
                <a:solidFill>
                  <a:srgbClr val="000099"/>
                </a:solidFill>
                <a:latin typeface="Arial" panose="020B0604020202020204" pitchFamily="34" charset="0"/>
                <a:ea typeface="黑体" panose="02010609060101010101" pitchFamily="2" charset="-122"/>
                <a:cs typeface="Arial" panose="020B0604020202020204" pitchFamily="34" charset="0"/>
              </a:rPr>
              <a:t>。</a:t>
            </a:r>
            <a:endParaRPr lang="zh-CN" altLang="en-US" sz="3200" b="1" dirty="0">
              <a:solidFill>
                <a:srgbClr val="000099"/>
              </a:solidFill>
              <a:latin typeface="Arial" panose="020B0604020202020204" pitchFamily="34" charset="0"/>
              <a:ea typeface="黑体" panose="02010609060101010101" pitchFamily="2" charset="-122"/>
              <a:cs typeface="Arial" panose="020B0604020202020204" pitchFamily="34" charset="0"/>
            </a:endParaRPr>
          </a:p>
        </p:txBody>
      </p:sp>
      <p:pic>
        <p:nvPicPr>
          <p:cNvPr id="7" name="图片 6"/>
          <p:cNvPicPr/>
          <p:nvPr/>
        </p:nvPicPr>
        <p:blipFill>
          <a:blip r:embed="rId1" cstate="print"/>
          <a:srcRect l="23654" t="16245" r="32539" b="43791"/>
          <a:stretch>
            <a:fillRect/>
          </a:stretch>
        </p:blipFill>
        <p:spPr bwMode="auto">
          <a:xfrm>
            <a:off x="2000672" y="1772816"/>
            <a:ext cx="6264696" cy="3830940"/>
          </a:xfrm>
          <a:prstGeom prst="rect">
            <a:avLst/>
          </a:prstGeom>
          <a:noFill/>
          <a:ln w="9525">
            <a:noFill/>
            <a:miter lim="800000"/>
            <a:headEnd/>
            <a:tailEnd/>
          </a:ln>
        </p:spPr>
      </p:pic>
      <p:sp>
        <p:nvSpPr>
          <p:cNvPr id="2" name="矩形 1"/>
          <p:cNvSpPr/>
          <p:nvPr/>
        </p:nvSpPr>
        <p:spPr>
          <a:xfrm>
            <a:off x="1136576" y="5675764"/>
            <a:ext cx="7992888" cy="461665"/>
          </a:xfrm>
          <a:prstGeom prst="rect">
            <a:avLst/>
          </a:prstGeom>
        </p:spPr>
        <p:txBody>
          <a:bodyPr wrap="square">
            <a:spAutoFit/>
          </a:bodyPr>
          <a:lstStyle/>
          <a:p>
            <a:pPr algn="ctr"/>
            <a:r>
              <a:rPr lang="zh-CN" altLang="zh-CN" sz="2400" b="1" dirty="0" smtClean="0">
                <a:latin typeface="Arial" panose="020B0604020202020204" pitchFamily="34" charset="0"/>
                <a:ea typeface="黑体" panose="02010609060101010101" pitchFamily="2" charset="-122"/>
                <a:cs typeface="Arial" panose="020B0604020202020204" pitchFamily="34" charset="0"/>
              </a:rPr>
              <a:t>互联网</a:t>
            </a:r>
            <a:r>
              <a:rPr lang="zh-CN" altLang="zh-CN" sz="2400" b="1" dirty="0">
                <a:latin typeface="Arial" panose="020B0604020202020204" pitchFamily="34" charset="0"/>
                <a:ea typeface="黑体" panose="02010609060101010101" pitchFamily="2" charset="-122"/>
                <a:cs typeface="Arial" panose="020B0604020202020204" pitchFamily="34" charset="0"/>
              </a:rPr>
              <a:t>交换</a:t>
            </a:r>
            <a:r>
              <a:rPr lang="zh-CN" altLang="zh-CN" sz="2400" b="1" dirty="0" smtClean="0">
                <a:latin typeface="Arial" panose="020B0604020202020204" pitchFamily="34" charset="0"/>
                <a:ea typeface="黑体" panose="02010609060101010101" pitchFamily="2" charset="-122"/>
                <a:cs typeface="Arial" panose="020B0604020202020204" pitchFamily="34" charset="0"/>
              </a:rPr>
              <a:t>点</a:t>
            </a:r>
            <a:r>
              <a:rPr lang="en-US" altLang="zh-CN" sz="2400" b="1" dirty="0" smtClean="0">
                <a:latin typeface="Arial" panose="020B0604020202020204" pitchFamily="34" charset="0"/>
                <a:ea typeface="黑体" panose="02010609060101010101" pitchFamily="2" charset="-122"/>
                <a:cs typeface="Arial" panose="020B0604020202020204" pitchFamily="34" charset="0"/>
              </a:rPr>
              <a:t> IXP </a:t>
            </a:r>
            <a:r>
              <a:rPr lang="zh-CN" altLang="zh-CN" sz="2400" b="1" dirty="0" smtClean="0">
                <a:latin typeface="Arial" panose="020B0604020202020204" pitchFamily="34" charset="0"/>
                <a:ea typeface="黑体" panose="02010609060101010101" pitchFamily="2" charset="-122"/>
                <a:cs typeface="Arial" panose="020B0604020202020204" pitchFamily="34" charset="0"/>
              </a:rPr>
              <a:t>在</a:t>
            </a:r>
            <a:r>
              <a:rPr lang="zh-CN" altLang="zh-CN" sz="2400" b="1" dirty="0">
                <a:latin typeface="Arial" panose="020B0604020202020204" pitchFamily="34" charset="0"/>
                <a:ea typeface="黑体" panose="02010609060101010101" pitchFamily="2" charset="-122"/>
                <a:cs typeface="Arial" panose="020B0604020202020204" pitchFamily="34" charset="0"/>
              </a:rPr>
              <a:t>全球的分布图（</a:t>
            </a:r>
            <a:r>
              <a:rPr lang="en-US" altLang="zh-CN" sz="2400" b="1" dirty="0">
                <a:latin typeface="Arial" panose="020B0604020202020204" pitchFamily="34" charset="0"/>
                <a:ea typeface="黑体" panose="02010609060101010101" pitchFamily="2" charset="-122"/>
                <a:cs typeface="Arial" panose="020B0604020202020204" pitchFamily="34" charset="0"/>
              </a:rPr>
              <a:t>2016</a:t>
            </a:r>
            <a:r>
              <a:rPr lang="zh-CN" altLang="zh-CN" sz="2400" b="1" dirty="0">
                <a:latin typeface="Arial" panose="020B0604020202020204" pitchFamily="34" charset="0"/>
                <a:ea typeface="黑体" panose="02010609060101010101" pitchFamily="2" charset="-122"/>
                <a:cs typeface="Arial" panose="020B0604020202020204" pitchFamily="34" charset="0"/>
              </a:rPr>
              <a:t>年）</a:t>
            </a:r>
            <a:endParaRPr lang="zh-CN" altLang="en-US" sz="2400" b="1" dirty="0">
              <a:latin typeface="Arial" panose="020B0604020202020204" pitchFamily="34" charset="0"/>
              <a:ea typeface="黑体" panose="02010609060101010101"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主机</a:t>
            </a:r>
            <a:r>
              <a:rPr lang="zh-CN" altLang="en-US" sz="2400" dirty="0"/>
              <a:t> </a:t>
            </a:r>
            <a:r>
              <a:rPr lang="en-US" altLang="zh-CN" dirty="0"/>
              <a:t>1</a:t>
            </a:r>
            <a:r>
              <a:rPr lang="en-US" altLang="zh-CN" sz="2400" dirty="0"/>
              <a:t> </a:t>
            </a:r>
            <a:r>
              <a:rPr lang="zh-CN" altLang="en-US" dirty="0"/>
              <a:t>向主机</a:t>
            </a:r>
            <a:r>
              <a:rPr lang="zh-CN" altLang="en-US" sz="2400" dirty="0"/>
              <a:t> </a:t>
            </a:r>
            <a:r>
              <a:rPr lang="en-US" altLang="zh-CN" dirty="0"/>
              <a:t>2</a:t>
            </a:r>
            <a:r>
              <a:rPr lang="en-US" altLang="zh-CN" sz="2400" dirty="0"/>
              <a:t> </a:t>
            </a:r>
            <a:r>
              <a:rPr lang="zh-CN" altLang="en-US" dirty="0"/>
              <a:t>发送数据 </a:t>
            </a:r>
            <a:endParaRPr lang="zh-CN" altLang="en-US" dirty="0"/>
          </a:p>
        </p:txBody>
      </p:sp>
      <p:sp>
        <p:nvSpPr>
          <p:cNvPr id="3" name="内容占位符 2"/>
          <p:cNvSpPr>
            <a:spLocks noGrp="1"/>
          </p:cNvSpPr>
          <p:nvPr>
            <p:ph idx="1"/>
          </p:nvPr>
        </p:nvSpPr>
        <p:spPr/>
        <p:txBody>
          <a:bodyPr/>
          <a:lstStyle/>
          <a:p>
            <a:r>
              <a:rPr lang="en-US" altLang="zh-CN" dirty="0" smtClean="0"/>
              <a:t>OSI </a:t>
            </a:r>
            <a:r>
              <a:rPr lang="zh-CN" altLang="zh-CN" dirty="0" smtClean="0"/>
              <a:t>参考</a:t>
            </a:r>
            <a:r>
              <a:rPr lang="zh-CN" altLang="zh-CN" dirty="0"/>
              <a:t>模型把对等层次之间传送的数据单位称为该层的</a:t>
            </a:r>
            <a:r>
              <a:rPr lang="zh-CN" altLang="zh-CN" dirty="0" smtClean="0">
                <a:solidFill>
                  <a:srgbClr val="FF0000"/>
                </a:solidFill>
              </a:rPr>
              <a:t>协议数据单元</a:t>
            </a:r>
            <a:r>
              <a:rPr lang="en-US" altLang="zh-CN" dirty="0" smtClean="0">
                <a:solidFill>
                  <a:srgbClr val="FF0000"/>
                </a:solidFill>
              </a:rPr>
              <a:t> PDU </a:t>
            </a:r>
            <a:r>
              <a:rPr lang="en-US" altLang="zh-CN" dirty="0"/>
              <a:t>(Protocol Data Unit)</a:t>
            </a:r>
            <a:r>
              <a:rPr lang="zh-CN" altLang="zh-CN" dirty="0"/>
              <a:t>。这个名词现已被许多</a:t>
            </a:r>
            <a:r>
              <a:rPr lang="zh-CN" altLang="zh-CN" dirty="0" smtClean="0"/>
              <a:t>非</a:t>
            </a:r>
            <a:r>
              <a:rPr lang="en-US" altLang="zh-CN" dirty="0" smtClean="0"/>
              <a:t> OSI </a:t>
            </a:r>
            <a:r>
              <a:rPr lang="zh-CN" altLang="zh-CN" dirty="0" smtClean="0"/>
              <a:t>标准</a:t>
            </a:r>
            <a:r>
              <a:rPr lang="zh-CN" altLang="zh-CN" dirty="0"/>
              <a:t>采用。</a:t>
            </a:r>
            <a:endParaRPr lang="zh-CN" altLang="zh-CN" dirty="0"/>
          </a:p>
          <a:p>
            <a:r>
              <a:rPr lang="zh-CN" altLang="zh-CN" dirty="0"/>
              <a:t>任何两个同样的</a:t>
            </a:r>
            <a:r>
              <a:rPr lang="zh-CN" altLang="zh-CN" dirty="0" smtClean="0"/>
              <a:t>层次把</a:t>
            </a:r>
            <a:r>
              <a:rPr lang="zh-CN" altLang="zh-CN" dirty="0"/>
              <a:t>数据（即数据单元加上控制信息）通过水平虚线直接传递给对方。这就是所谓的“</a:t>
            </a:r>
            <a:r>
              <a:rPr lang="zh-CN" altLang="zh-CN" dirty="0">
                <a:solidFill>
                  <a:srgbClr val="FF0000"/>
                </a:solidFill>
              </a:rPr>
              <a:t>对等层</a:t>
            </a:r>
            <a:r>
              <a:rPr lang="zh-CN" altLang="zh-CN" dirty="0"/>
              <a:t>”</a:t>
            </a:r>
            <a:r>
              <a:rPr lang="en-US" altLang="zh-CN" dirty="0"/>
              <a:t>(peer layers)</a:t>
            </a:r>
            <a:r>
              <a:rPr lang="zh-CN" altLang="zh-CN" dirty="0"/>
              <a:t>之间的通信</a:t>
            </a:r>
            <a:r>
              <a:rPr lang="zh-CN" altLang="zh-CN" dirty="0" smtClean="0"/>
              <a:t>。</a:t>
            </a:r>
            <a:endParaRPr lang="en-US" altLang="zh-CN" dirty="0" smtClean="0"/>
          </a:p>
          <a:p>
            <a:r>
              <a:rPr lang="zh-CN" altLang="zh-CN" dirty="0" smtClean="0">
                <a:solidFill>
                  <a:srgbClr val="FF0000"/>
                </a:solidFill>
              </a:rPr>
              <a:t>各</a:t>
            </a:r>
            <a:r>
              <a:rPr lang="zh-CN" altLang="zh-CN" dirty="0">
                <a:solidFill>
                  <a:srgbClr val="FF0000"/>
                </a:solidFill>
              </a:rPr>
              <a:t>层</a:t>
            </a:r>
            <a:r>
              <a:rPr lang="zh-CN" altLang="zh-CN" dirty="0" smtClean="0">
                <a:solidFill>
                  <a:srgbClr val="FF0000"/>
                </a:solidFill>
              </a:rPr>
              <a:t>协议</a:t>
            </a:r>
            <a:r>
              <a:rPr lang="zh-CN" altLang="zh-CN" dirty="0" smtClean="0"/>
              <a:t>实际上</a:t>
            </a:r>
            <a:r>
              <a:rPr lang="zh-CN" altLang="zh-CN" dirty="0"/>
              <a:t>就是在各个对等层之间传递数据时的各项规定。</a:t>
            </a:r>
            <a:endParaRPr lang="zh-CN" altLang="en-US" dirty="0"/>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ltLang="zh-CN" sz="3600" dirty="0"/>
              <a:t>1.7.4  </a:t>
            </a:r>
            <a:r>
              <a:rPr lang="zh-CN" altLang="zh-CN" sz="3600" dirty="0"/>
              <a:t>实体、协议、服务和服务访问点</a:t>
            </a:r>
            <a:endParaRPr lang="zh-CN" altLang="en-US" sz="3600" dirty="0"/>
          </a:p>
        </p:txBody>
      </p:sp>
      <p:sp>
        <p:nvSpPr>
          <p:cNvPr id="138243" name="Rectangle 3"/>
          <p:cNvSpPr>
            <a:spLocks noGrp="1" noChangeArrowheads="1"/>
          </p:cNvSpPr>
          <p:nvPr>
            <p:ph idx="1"/>
          </p:nvPr>
        </p:nvSpPr>
        <p:spPr/>
        <p:txBody>
          <a:bodyPr/>
          <a:lstStyle/>
          <a:p>
            <a:r>
              <a:rPr lang="zh-CN" altLang="en-US" dirty="0" smtClean="0">
                <a:solidFill>
                  <a:srgbClr val="FF0000"/>
                </a:solidFill>
              </a:rPr>
              <a:t>实体 </a:t>
            </a:r>
            <a:r>
              <a:rPr lang="en-US" altLang="zh-CN" dirty="0" smtClean="0"/>
              <a:t>(</a:t>
            </a:r>
            <a:r>
              <a:rPr lang="en-US" altLang="zh-CN" dirty="0"/>
              <a:t>entity) </a:t>
            </a:r>
            <a:r>
              <a:rPr lang="zh-CN" altLang="en-US" dirty="0"/>
              <a:t>表示任何可发送或接收信息的硬件或软件进程。 </a:t>
            </a:r>
            <a:endParaRPr lang="zh-CN" altLang="en-US" dirty="0"/>
          </a:p>
          <a:p>
            <a:r>
              <a:rPr lang="zh-CN" altLang="en-US" dirty="0">
                <a:solidFill>
                  <a:srgbClr val="FF0000"/>
                </a:solidFill>
              </a:rPr>
              <a:t>协议</a:t>
            </a:r>
            <a:r>
              <a:rPr lang="zh-CN" altLang="en-US" dirty="0"/>
              <a:t>是控制</a:t>
            </a:r>
            <a:r>
              <a:rPr lang="zh-CN" altLang="en-US" dirty="0">
                <a:solidFill>
                  <a:srgbClr val="FF0000"/>
                </a:solidFill>
              </a:rPr>
              <a:t>两个对等实体</a:t>
            </a:r>
            <a:r>
              <a:rPr lang="zh-CN" altLang="en-US" dirty="0"/>
              <a:t>进行通信的规则的集合。 </a:t>
            </a:r>
            <a:endParaRPr lang="zh-CN" altLang="en-US" dirty="0"/>
          </a:p>
          <a:p>
            <a:r>
              <a:rPr lang="zh-CN" altLang="en-US" dirty="0"/>
              <a:t>在协议的控制下，两个对等实体间的通信使得本层能够</a:t>
            </a:r>
            <a:r>
              <a:rPr lang="zh-CN" altLang="en-US" dirty="0">
                <a:solidFill>
                  <a:srgbClr val="FF0000"/>
                </a:solidFill>
              </a:rPr>
              <a:t>向上一层提供服务。</a:t>
            </a:r>
            <a:endParaRPr lang="zh-CN" altLang="en-US" dirty="0">
              <a:solidFill>
                <a:srgbClr val="FF0000"/>
              </a:solidFill>
            </a:endParaRPr>
          </a:p>
          <a:p>
            <a:r>
              <a:rPr lang="zh-CN" altLang="en-US" dirty="0"/>
              <a:t>要实现本层协议，还需要</a:t>
            </a:r>
            <a:r>
              <a:rPr lang="zh-CN" altLang="en-US" dirty="0">
                <a:solidFill>
                  <a:srgbClr val="FF0000"/>
                </a:solidFill>
              </a:rPr>
              <a:t>使用下层所提供的服务。</a:t>
            </a:r>
            <a:r>
              <a:rPr lang="zh-CN" altLang="en-US" dirty="0"/>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82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82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82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82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3" grpId="0" build="p"/>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pPr algn="ctr"/>
            <a:r>
              <a:rPr lang="zh-CN" altLang="zh-CN" sz="4000" dirty="0" smtClean="0"/>
              <a:t>协议</a:t>
            </a:r>
            <a:r>
              <a:rPr lang="zh-CN" altLang="en-US" sz="4000" dirty="0" smtClean="0"/>
              <a:t>和</a:t>
            </a:r>
            <a:r>
              <a:rPr lang="zh-CN" altLang="zh-CN" sz="4000" dirty="0" smtClean="0"/>
              <a:t>服务在</a:t>
            </a:r>
            <a:r>
              <a:rPr lang="zh-CN" altLang="zh-CN" sz="4000" dirty="0"/>
              <a:t>概念上</a:t>
            </a:r>
            <a:r>
              <a:rPr lang="zh-CN" altLang="zh-CN" sz="4000" dirty="0" smtClean="0"/>
              <a:t>是不一样</a:t>
            </a:r>
            <a:r>
              <a:rPr lang="zh-CN" altLang="zh-CN" sz="4000" dirty="0"/>
              <a:t>的</a:t>
            </a:r>
            <a:endParaRPr lang="zh-CN" altLang="en-US" sz="4000" dirty="0"/>
          </a:p>
        </p:txBody>
      </p:sp>
      <p:sp>
        <p:nvSpPr>
          <p:cNvPr id="139267" name="Rectangle 3"/>
          <p:cNvSpPr>
            <a:spLocks noGrp="1" noChangeArrowheads="1"/>
          </p:cNvSpPr>
          <p:nvPr>
            <p:ph idx="1"/>
          </p:nvPr>
        </p:nvSpPr>
        <p:spPr/>
        <p:txBody>
          <a:bodyPr/>
          <a:lstStyle/>
          <a:p>
            <a:r>
              <a:rPr lang="zh-CN" altLang="zh-CN" dirty="0"/>
              <a:t>协议的实现保证了能够向上一层提供</a:t>
            </a:r>
            <a:r>
              <a:rPr lang="zh-CN" altLang="zh-CN" dirty="0" smtClean="0"/>
              <a:t>服务</a:t>
            </a:r>
            <a:r>
              <a:rPr lang="zh-CN" altLang="en-US" dirty="0"/>
              <a:t>。</a:t>
            </a:r>
            <a:endParaRPr lang="en-US" altLang="zh-CN" dirty="0" smtClean="0"/>
          </a:p>
          <a:p>
            <a:r>
              <a:rPr lang="zh-CN" altLang="en-US" dirty="0" smtClean="0"/>
              <a:t>本</a:t>
            </a:r>
            <a:r>
              <a:rPr lang="zh-CN" altLang="en-US" dirty="0"/>
              <a:t>层的服务用户</a:t>
            </a:r>
            <a:r>
              <a:rPr lang="zh-CN" altLang="en-US" dirty="0">
                <a:solidFill>
                  <a:srgbClr val="FF0000"/>
                </a:solidFill>
              </a:rPr>
              <a:t>只能看见服务</a:t>
            </a:r>
            <a:r>
              <a:rPr lang="zh-CN" altLang="en-US" dirty="0"/>
              <a:t>而无法看见下面的协议</a:t>
            </a:r>
            <a:r>
              <a:rPr lang="zh-CN" altLang="en-US" dirty="0" smtClean="0"/>
              <a:t>。即下面</a:t>
            </a:r>
            <a:r>
              <a:rPr lang="zh-CN" altLang="en-US" dirty="0"/>
              <a:t>的协议对上面的服务用户是</a:t>
            </a:r>
            <a:r>
              <a:rPr lang="zh-CN" altLang="en-US" dirty="0">
                <a:solidFill>
                  <a:srgbClr val="FF0000"/>
                </a:solidFill>
              </a:rPr>
              <a:t>透明</a:t>
            </a:r>
            <a:r>
              <a:rPr lang="zh-CN" altLang="en-US" dirty="0"/>
              <a:t>的。 </a:t>
            </a:r>
            <a:endParaRPr lang="zh-CN" altLang="en-US" dirty="0"/>
          </a:p>
          <a:p>
            <a:r>
              <a:rPr lang="zh-CN" altLang="en-US" dirty="0"/>
              <a:t>协议是“</a:t>
            </a:r>
            <a:r>
              <a:rPr lang="zh-CN" altLang="en-US" dirty="0">
                <a:solidFill>
                  <a:srgbClr val="FF0000"/>
                </a:solidFill>
              </a:rPr>
              <a:t>水平的</a:t>
            </a:r>
            <a:r>
              <a:rPr lang="zh-CN" altLang="en-US" dirty="0"/>
              <a:t>”，即协议是控制对等实体之间通信的规则。</a:t>
            </a:r>
            <a:endParaRPr lang="zh-CN" altLang="en-US" dirty="0"/>
          </a:p>
          <a:p>
            <a:r>
              <a:rPr lang="zh-CN" altLang="en-US" dirty="0"/>
              <a:t>服务是“</a:t>
            </a:r>
            <a:r>
              <a:rPr lang="zh-CN" altLang="en-US" dirty="0">
                <a:solidFill>
                  <a:srgbClr val="FF0000"/>
                </a:solidFill>
              </a:rPr>
              <a:t>垂直的</a:t>
            </a:r>
            <a:r>
              <a:rPr lang="zh-CN" altLang="en-US" dirty="0"/>
              <a:t>”，即服务是由下层向上层通过层间接口提供的</a:t>
            </a:r>
            <a:r>
              <a:rPr lang="zh-CN" altLang="en-US" dirty="0" smtClean="0"/>
              <a:t>。</a:t>
            </a:r>
            <a:endParaRPr lang="en-US" altLang="zh-CN" dirty="0" smtClean="0"/>
          </a:p>
          <a:p>
            <a:r>
              <a:rPr lang="zh-CN" altLang="zh-CN" dirty="0"/>
              <a:t>上层</a:t>
            </a:r>
            <a:r>
              <a:rPr lang="zh-CN" altLang="zh-CN" dirty="0" smtClean="0"/>
              <a:t>使用</a:t>
            </a:r>
            <a:r>
              <a:rPr lang="zh-CN" altLang="en-US" dirty="0" smtClean="0">
                <a:solidFill>
                  <a:srgbClr val="FF0000"/>
                </a:solidFill>
              </a:rPr>
              <a:t>服务原语</a:t>
            </a:r>
            <a:r>
              <a:rPr lang="zh-CN" altLang="en-US" dirty="0" smtClean="0"/>
              <a:t>获得</a:t>
            </a:r>
            <a:r>
              <a:rPr lang="zh-CN" altLang="zh-CN" dirty="0" smtClean="0"/>
              <a:t>下层</a:t>
            </a:r>
            <a:r>
              <a:rPr lang="zh-CN" altLang="zh-CN" dirty="0"/>
              <a:t>所提供的</a:t>
            </a:r>
            <a:r>
              <a:rPr lang="zh-CN" altLang="zh-CN" dirty="0" smtClean="0"/>
              <a:t>服务</a:t>
            </a:r>
            <a:r>
              <a:rPr lang="zh-CN" altLang="en-US" dirty="0" smtClean="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9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92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92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92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926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7" grpId="0" build="p"/>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pPr algn="ctr"/>
            <a:r>
              <a:rPr lang="zh-CN" altLang="zh-CN" dirty="0" smtClean="0"/>
              <a:t>服务</a:t>
            </a:r>
            <a:r>
              <a:rPr lang="zh-CN" altLang="en-US" dirty="0" smtClean="0"/>
              <a:t>访问点</a:t>
            </a:r>
            <a:endParaRPr lang="zh-CN" altLang="en-US" dirty="0"/>
          </a:p>
        </p:txBody>
      </p:sp>
      <p:sp>
        <p:nvSpPr>
          <p:cNvPr id="139267" name="Rectangle 3"/>
          <p:cNvSpPr>
            <a:spLocks noGrp="1" noChangeArrowheads="1"/>
          </p:cNvSpPr>
          <p:nvPr>
            <p:ph idx="1"/>
          </p:nvPr>
        </p:nvSpPr>
        <p:spPr/>
        <p:txBody>
          <a:bodyPr/>
          <a:lstStyle/>
          <a:p>
            <a:r>
              <a:rPr lang="zh-CN" altLang="en-US" dirty="0" smtClean="0"/>
              <a:t>同</a:t>
            </a:r>
            <a:r>
              <a:rPr lang="zh-CN" altLang="en-US" dirty="0"/>
              <a:t>一系统相邻两层的实体进行交互的地方，称为</a:t>
            </a:r>
            <a:r>
              <a:rPr lang="zh-CN" altLang="en-US" dirty="0" smtClean="0">
                <a:solidFill>
                  <a:srgbClr val="FF0000"/>
                </a:solidFill>
              </a:rPr>
              <a:t>服务访问点 </a:t>
            </a:r>
            <a:r>
              <a:rPr lang="en-US" altLang="zh-CN" dirty="0">
                <a:solidFill>
                  <a:srgbClr val="FF0000"/>
                </a:solidFill>
              </a:rPr>
              <a:t>SAP</a:t>
            </a:r>
            <a:r>
              <a:rPr lang="en-US" altLang="zh-CN" dirty="0"/>
              <a:t> (Service Access Point)</a:t>
            </a:r>
            <a:r>
              <a:rPr lang="zh-CN" altLang="en-US" dirty="0"/>
              <a:t>。 </a:t>
            </a:r>
            <a:endParaRPr lang="en-US" altLang="zh-CN" dirty="0" smtClean="0"/>
          </a:p>
          <a:p>
            <a:r>
              <a:rPr lang="zh-CN" altLang="zh-CN" dirty="0"/>
              <a:t>服务访问点</a:t>
            </a:r>
            <a:r>
              <a:rPr lang="en-US" altLang="zh-CN" dirty="0"/>
              <a:t>SAP</a:t>
            </a:r>
            <a:r>
              <a:rPr lang="zh-CN" altLang="zh-CN" dirty="0"/>
              <a:t>是一个抽象的概念，它实际上就是一个逻辑</a:t>
            </a:r>
            <a:r>
              <a:rPr lang="zh-CN" altLang="zh-CN" dirty="0" smtClean="0"/>
              <a:t>接口</a:t>
            </a:r>
            <a:r>
              <a:rPr lang="zh-CN" altLang="en-US" dirty="0" smtClean="0"/>
              <a:t>。</a:t>
            </a:r>
            <a:endParaRPr lang="en-US" altLang="zh-CN" dirty="0" smtClean="0"/>
          </a:p>
          <a:p>
            <a:r>
              <a:rPr lang="en-US" altLang="zh-CN" dirty="0"/>
              <a:t>OSI</a:t>
            </a:r>
            <a:r>
              <a:rPr lang="zh-CN" altLang="zh-CN" dirty="0"/>
              <a:t>把层与层之间交换的数据的单位称为</a:t>
            </a:r>
            <a:r>
              <a:rPr lang="zh-CN" altLang="zh-CN" dirty="0" smtClean="0">
                <a:solidFill>
                  <a:srgbClr val="FF0000"/>
                </a:solidFill>
              </a:rPr>
              <a:t>服务数据单元</a:t>
            </a:r>
            <a:r>
              <a:rPr lang="en-US" altLang="zh-CN" dirty="0" smtClean="0">
                <a:solidFill>
                  <a:srgbClr val="FF0000"/>
                </a:solidFill>
              </a:rPr>
              <a:t> SDU</a:t>
            </a:r>
            <a:r>
              <a:rPr lang="en-US" altLang="zh-CN" dirty="0" smtClean="0"/>
              <a:t> </a:t>
            </a:r>
            <a:r>
              <a:rPr lang="en-US" altLang="zh-CN" dirty="0"/>
              <a:t>(Service Data Unit</a:t>
            </a:r>
            <a:r>
              <a:rPr lang="en-US" altLang="zh-CN" dirty="0" smtClean="0"/>
              <a:t>)</a:t>
            </a:r>
            <a:r>
              <a:rPr lang="zh-CN" altLang="en-US" dirty="0" smtClean="0"/>
              <a:t>。</a:t>
            </a:r>
            <a:endParaRPr lang="en-US" altLang="zh-CN" dirty="0" smtClean="0"/>
          </a:p>
          <a:p>
            <a:r>
              <a:rPr lang="en-US" altLang="zh-CN" dirty="0" smtClean="0"/>
              <a:t>SDU </a:t>
            </a:r>
            <a:r>
              <a:rPr lang="zh-CN" altLang="zh-CN" dirty="0" smtClean="0"/>
              <a:t>可以与</a:t>
            </a:r>
            <a:r>
              <a:rPr lang="en-US" altLang="zh-CN" dirty="0" smtClean="0"/>
              <a:t> PDU </a:t>
            </a:r>
            <a:r>
              <a:rPr lang="zh-CN" altLang="zh-CN" dirty="0" smtClean="0"/>
              <a:t>不一样</a:t>
            </a:r>
            <a:r>
              <a:rPr lang="zh-CN" altLang="en-US" dirty="0" smtClean="0"/>
              <a:t>，</a:t>
            </a:r>
            <a:r>
              <a:rPr lang="zh-CN" altLang="zh-CN" dirty="0" smtClean="0"/>
              <a:t>例如</a:t>
            </a:r>
            <a:r>
              <a:rPr lang="zh-CN" altLang="zh-CN" dirty="0"/>
              <a:t>，可以是多</a:t>
            </a:r>
            <a:r>
              <a:rPr lang="zh-CN" altLang="zh-CN" dirty="0" smtClean="0"/>
              <a:t>个</a:t>
            </a:r>
            <a:r>
              <a:rPr lang="en-US" altLang="zh-CN" dirty="0" smtClean="0"/>
              <a:t> SDU </a:t>
            </a:r>
            <a:r>
              <a:rPr lang="zh-CN" altLang="zh-CN" dirty="0" smtClean="0"/>
              <a:t>合成</a:t>
            </a:r>
            <a:r>
              <a:rPr lang="zh-CN" altLang="zh-CN" dirty="0"/>
              <a:t>为一</a:t>
            </a:r>
            <a:r>
              <a:rPr lang="zh-CN" altLang="zh-CN" dirty="0" smtClean="0"/>
              <a:t>个</a:t>
            </a:r>
            <a:r>
              <a:rPr lang="en-US" altLang="zh-CN" dirty="0" smtClean="0"/>
              <a:t> PDU</a:t>
            </a:r>
            <a:r>
              <a:rPr lang="zh-CN" altLang="zh-CN" dirty="0"/>
              <a:t>，也可以是一</a:t>
            </a:r>
            <a:r>
              <a:rPr lang="zh-CN" altLang="zh-CN" dirty="0" smtClean="0"/>
              <a:t>个</a:t>
            </a:r>
            <a:r>
              <a:rPr lang="en-US" altLang="zh-CN" dirty="0" smtClean="0"/>
              <a:t> SDU </a:t>
            </a:r>
            <a:r>
              <a:rPr lang="zh-CN" altLang="zh-CN" dirty="0" smtClean="0"/>
              <a:t>划分</a:t>
            </a:r>
            <a:r>
              <a:rPr lang="zh-CN" altLang="zh-CN" dirty="0"/>
              <a:t>为几</a:t>
            </a:r>
            <a:r>
              <a:rPr lang="zh-CN" altLang="zh-CN" dirty="0" smtClean="0"/>
              <a:t>个</a:t>
            </a:r>
            <a:r>
              <a:rPr lang="en-US" altLang="zh-CN" dirty="0" smtClean="0"/>
              <a:t> PDU</a:t>
            </a:r>
            <a:r>
              <a:rPr lang="zh-CN" altLang="zh-CN" dirty="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9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92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92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92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7" grpId="0" build="p"/>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r>
              <a:rPr lang="en-US" altLang="zh-CN" sz="3600" dirty="0"/>
              <a:t>1.7.4  </a:t>
            </a:r>
            <a:r>
              <a:rPr lang="zh-CN" altLang="zh-CN" sz="3600" dirty="0"/>
              <a:t>实体、协议、服务和服务访问点</a:t>
            </a:r>
            <a:endParaRPr lang="zh-CN" altLang="en-US" sz="3600" dirty="0"/>
          </a:p>
        </p:txBody>
      </p:sp>
      <p:grpSp>
        <p:nvGrpSpPr>
          <p:cNvPr id="3" name="组合 2"/>
          <p:cNvGrpSpPr/>
          <p:nvPr/>
        </p:nvGrpSpPr>
        <p:grpSpPr>
          <a:xfrm>
            <a:off x="258052" y="1556792"/>
            <a:ext cx="9648510" cy="4208462"/>
            <a:chOff x="258052" y="1556792"/>
            <a:chExt cx="9648510" cy="4208462"/>
          </a:xfrm>
        </p:grpSpPr>
        <p:sp>
          <p:nvSpPr>
            <p:cNvPr id="169023" name="Rectangle 63"/>
            <p:cNvSpPr>
              <a:spLocks noChangeArrowheads="1"/>
            </p:cNvSpPr>
            <p:nvPr/>
          </p:nvSpPr>
          <p:spPr bwMode="auto">
            <a:xfrm>
              <a:off x="258052" y="2956967"/>
              <a:ext cx="9633520" cy="2808287"/>
            </a:xfrm>
            <a:prstGeom prst="rect">
              <a:avLst/>
            </a:prstGeom>
            <a:solidFill>
              <a:srgbClr val="FF99CC"/>
            </a:solidFill>
            <a:ln>
              <a:noFill/>
            </a:ln>
            <a:effectLst/>
          </p:spPr>
          <p:txBody>
            <a:bodyPr wrap="none" anchor="ctr"/>
            <a:lstStyle/>
            <a:p>
              <a:endParaRPr lang="zh-CN" altLang="en-US" b="1">
                <a:solidFill>
                  <a:srgbClr val="333399"/>
                </a:solidFill>
                <a:latin typeface="+mn-lt"/>
                <a:ea typeface="黑体" panose="02010609060101010101" pitchFamily="2" charset="-122"/>
              </a:endParaRPr>
            </a:p>
          </p:txBody>
        </p:sp>
        <p:sp>
          <p:nvSpPr>
            <p:cNvPr id="168995" name="Rectangle 35"/>
            <p:cNvSpPr>
              <a:spLocks noChangeArrowheads="1"/>
            </p:cNvSpPr>
            <p:nvPr/>
          </p:nvSpPr>
          <p:spPr bwMode="auto">
            <a:xfrm>
              <a:off x="1833298" y="3850728"/>
              <a:ext cx="6239404" cy="762000"/>
            </a:xfrm>
            <a:prstGeom prst="rect">
              <a:avLst/>
            </a:prstGeom>
            <a:solidFill>
              <a:srgbClr val="FFFF66"/>
            </a:solidFill>
            <a:ln w="19050">
              <a:solidFill>
                <a:schemeClr val="tx1"/>
              </a:solidFill>
              <a:prstDash val="dash"/>
              <a:miter lim="800000"/>
            </a:ln>
            <a:effectLst/>
            <a:extLst>
              <a:ext uri="{AF507438-7753-43E0-B8FC-AC1667EBCBE1}">
                <a14:hiddenEffects xmlns:a14="http://schemas.microsoft.com/office/drawing/2010/main">
                  <a:effectLst>
                    <a:outerShdw dist="71842" dir="2700000" algn="ctr" rotWithShape="0">
                      <a:schemeClr val="bg2"/>
                    </a:outerShdw>
                  </a:effectLst>
                </a14:hiddenEffects>
              </a:ext>
            </a:extLst>
          </p:spPr>
          <p:txBody>
            <a:bodyPr wrap="none" anchor="ctr"/>
            <a:lstStyle/>
            <a:p>
              <a:pPr algn="ctr"/>
              <a:endParaRPr kumimoji="1" lang="zh-CN" altLang="zh-CN" sz="2000" b="1">
                <a:solidFill>
                  <a:srgbClr val="333399"/>
                </a:solidFill>
                <a:latin typeface="+mn-lt"/>
                <a:ea typeface="黑体" panose="02010609060101010101" pitchFamily="2" charset="-122"/>
              </a:endParaRPr>
            </a:p>
          </p:txBody>
        </p:sp>
        <p:sp>
          <p:nvSpPr>
            <p:cNvPr id="168996" name="Rectangle 36"/>
            <p:cNvSpPr>
              <a:spLocks noChangeArrowheads="1"/>
            </p:cNvSpPr>
            <p:nvPr/>
          </p:nvSpPr>
          <p:spPr bwMode="auto">
            <a:xfrm>
              <a:off x="2634721" y="3712616"/>
              <a:ext cx="252810" cy="254000"/>
            </a:xfrm>
            <a:prstGeom prst="rect">
              <a:avLst/>
            </a:prstGeom>
            <a:solidFill>
              <a:srgbClr val="CC0000"/>
            </a:solidFill>
            <a:ln w="19050">
              <a:solidFill>
                <a:srgbClr val="CC0000"/>
              </a:solidFill>
              <a:miter lim="800000"/>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b="1">
                <a:solidFill>
                  <a:srgbClr val="333399"/>
                </a:solidFill>
                <a:latin typeface="+mn-lt"/>
                <a:ea typeface="黑体" panose="02010609060101010101" pitchFamily="2" charset="-122"/>
              </a:endParaRPr>
            </a:p>
          </p:txBody>
        </p:sp>
        <p:sp>
          <p:nvSpPr>
            <p:cNvPr id="168997" name="Line 37"/>
            <p:cNvSpPr>
              <a:spLocks noChangeShapeType="1"/>
            </p:cNvSpPr>
            <p:nvPr/>
          </p:nvSpPr>
          <p:spPr bwMode="auto">
            <a:xfrm>
              <a:off x="3553090" y="1964778"/>
              <a:ext cx="2712112" cy="0"/>
            </a:xfrm>
            <a:prstGeom prst="line">
              <a:avLst/>
            </a:prstGeom>
            <a:noFill/>
            <a:ln w="19050">
              <a:solidFill>
                <a:schemeClr val="tx1"/>
              </a:solidFill>
              <a:prstDash val="dash"/>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333399"/>
                </a:solidFill>
                <a:latin typeface="+mn-lt"/>
                <a:ea typeface="黑体" panose="02010609060101010101" pitchFamily="2" charset="-122"/>
              </a:endParaRPr>
            </a:p>
          </p:txBody>
        </p:sp>
        <p:sp>
          <p:nvSpPr>
            <p:cNvPr id="168998" name="Text Box 38"/>
            <p:cNvSpPr txBox="1">
              <a:spLocks noChangeArrowheads="1"/>
            </p:cNvSpPr>
            <p:nvPr/>
          </p:nvSpPr>
          <p:spPr bwMode="auto">
            <a:xfrm>
              <a:off x="4017434" y="1779041"/>
              <a:ext cx="1793743" cy="461665"/>
            </a:xfrm>
            <a:prstGeom prst="rect">
              <a:avLst/>
            </a:prstGeom>
            <a:solidFill>
              <a:schemeClr val="bg1"/>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dirty="0" smtClean="0">
                  <a:solidFill>
                    <a:srgbClr val="333399"/>
                  </a:solidFill>
                  <a:latin typeface="+mn-lt"/>
                  <a:ea typeface="黑体" panose="02010609060101010101" pitchFamily="2" charset="-122"/>
                </a:rPr>
                <a:t>协议 </a:t>
              </a:r>
              <a:r>
                <a:rPr kumimoji="1" lang="en-US" altLang="zh-CN" sz="2400" b="1" dirty="0" smtClean="0">
                  <a:solidFill>
                    <a:srgbClr val="333399"/>
                  </a:solidFill>
                  <a:latin typeface="+mn-lt"/>
                  <a:ea typeface="黑体" panose="02010609060101010101" pitchFamily="2" charset="-122"/>
                </a:rPr>
                <a:t>(</a:t>
              </a:r>
              <a:r>
                <a:rPr kumimoji="1" lang="en-US" altLang="zh-CN" sz="2400" b="1" dirty="0">
                  <a:solidFill>
                    <a:srgbClr val="333399"/>
                  </a:solidFill>
                  <a:latin typeface="+mn-lt"/>
                  <a:ea typeface="黑体" panose="02010609060101010101" pitchFamily="2" charset="-122"/>
                </a:rPr>
                <a:t>n + 1)</a:t>
              </a:r>
              <a:endParaRPr kumimoji="1" lang="en-US" altLang="zh-CN" sz="2400" b="1" dirty="0">
                <a:solidFill>
                  <a:srgbClr val="333399"/>
                </a:solidFill>
                <a:latin typeface="+mn-lt"/>
                <a:ea typeface="黑体" panose="02010609060101010101" pitchFamily="2" charset="-122"/>
              </a:endParaRPr>
            </a:p>
          </p:txBody>
        </p:sp>
        <p:sp>
          <p:nvSpPr>
            <p:cNvPr id="168999" name="Text Box 39"/>
            <p:cNvSpPr txBox="1">
              <a:spLocks noChangeArrowheads="1"/>
            </p:cNvSpPr>
            <p:nvPr/>
          </p:nvSpPr>
          <p:spPr bwMode="auto">
            <a:xfrm>
              <a:off x="2817019" y="3322092"/>
              <a:ext cx="71365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latin typeface="+mn-lt"/>
                  <a:ea typeface="黑体" panose="02010609060101010101" pitchFamily="2" charset="-122"/>
                </a:rPr>
                <a:t>SAP</a:t>
              </a:r>
              <a:endParaRPr kumimoji="1" lang="en-US" altLang="zh-CN" sz="2000" b="1">
                <a:solidFill>
                  <a:srgbClr val="333399"/>
                </a:solidFill>
                <a:latin typeface="+mn-lt"/>
                <a:ea typeface="黑体" panose="02010609060101010101" pitchFamily="2" charset="-122"/>
              </a:endParaRPr>
            </a:p>
          </p:txBody>
        </p:sp>
        <p:sp>
          <p:nvSpPr>
            <p:cNvPr id="169000" name="Text Box 40"/>
            <p:cNvSpPr txBox="1">
              <a:spLocks noChangeArrowheads="1"/>
            </p:cNvSpPr>
            <p:nvPr/>
          </p:nvSpPr>
          <p:spPr bwMode="auto">
            <a:xfrm>
              <a:off x="6210169" y="3347492"/>
              <a:ext cx="71365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latin typeface="+mn-lt"/>
                  <a:ea typeface="黑体" panose="02010609060101010101" pitchFamily="2" charset="-122"/>
                </a:rPr>
                <a:t>SAP</a:t>
              </a:r>
              <a:endParaRPr kumimoji="1" lang="en-US" altLang="zh-CN" sz="2000" b="1">
                <a:solidFill>
                  <a:srgbClr val="333399"/>
                </a:solidFill>
                <a:latin typeface="+mn-lt"/>
                <a:ea typeface="黑体" panose="02010609060101010101" pitchFamily="2" charset="-122"/>
              </a:endParaRPr>
            </a:p>
          </p:txBody>
        </p:sp>
        <p:sp>
          <p:nvSpPr>
            <p:cNvPr id="169001" name="Text Box 41"/>
            <p:cNvSpPr txBox="1">
              <a:spLocks noChangeArrowheads="1"/>
            </p:cNvSpPr>
            <p:nvPr/>
          </p:nvSpPr>
          <p:spPr bwMode="auto">
            <a:xfrm>
              <a:off x="2853135" y="2277516"/>
              <a:ext cx="1415772" cy="461665"/>
            </a:xfrm>
            <a:prstGeom prst="rect">
              <a:avLst/>
            </a:prstGeom>
            <a:solidFill>
              <a:schemeClr val="bg1"/>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333399"/>
                  </a:solidFill>
                  <a:latin typeface="+mn-lt"/>
                  <a:ea typeface="黑体" panose="02010609060101010101" pitchFamily="2" charset="-122"/>
                </a:rPr>
                <a:t>交换原语</a:t>
              </a:r>
              <a:endParaRPr kumimoji="1" lang="zh-CN" altLang="en-US" sz="2400" b="1">
                <a:solidFill>
                  <a:srgbClr val="333399"/>
                </a:solidFill>
                <a:latin typeface="+mn-lt"/>
                <a:ea typeface="黑体" panose="02010609060101010101" pitchFamily="2" charset="-122"/>
              </a:endParaRPr>
            </a:p>
          </p:txBody>
        </p:sp>
        <p:sp>
          <p:nvSpPr>
            <p:cNvPr id="169002" name="AutoShape 42"/>
            <p:cNvSpPr>
              <a:spLocks noChangeArrowheads="1"/>
            </p:cNvSpPr>
            <p:nvPr/>
          </p:nvSpPr>
          <p:spPr bwMode="auto">
            <a:xfrm>
              <a:off x="2679436" y="2261642"/>
              <a:ext cx="171979" cy="1430337"/>
            </a:xfrm>
            <a:prstGeom prst="upDownArrow">
              <a:avLst>
                <a:gd name="adj1" fmla="val 50000"/>
                <a:gd name="adj2" fmla="val 180200"/>
              </a:avLst>
            </a:prstGeom>
            <a:solidFill>
              <a:schemeClr val="bg1"/>
            </a:solidFill>
            <a:ln w="12700">
              <a:solidFill>
                <a:schemeClr val="tx1"/>
              </a:solidFill>
              <a:miter lim="800000"/>
              <a:headEnd type="none" w="med" len="lg"/>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333399"/>
                </a:solidFill>
                <a:latin typeface="+mn-lt"/>
                <a:ea typeface="黑体" panose="02010609060101010101" pitchFamily="2" charset="-122"/>
              </a:endParaRPr>
            </a:p>
          </p:txBody>
        </p:sp>
        <p:sp>
          <p:nvSpPr>
            <p:cNvPr id="169003" name="Rectangle 43"/>
            <p:cNvSpPr>
              <a:spLocks noChangeArrowheads="1"/>
            </p:cNvSpPr>
            <p:nvPr/>
          </p:nvSpPr>
          <p:spPr bwMode="auto">
            <a:xfrm>
              <a:off x="6837891" y="3712616"/>
              <a:ext cx="256250" cy="254000"/>
            </a:xfrm>
            <a:prstGeom prst="rect">
              <a:avLst/>
            </a:prstGeom>
            <a:solidFill>
              <a:srgbClr val="CC0000"/>
            </a:solidFill>
            <a:ln w="19050">
              <a:solidFill>
                <a:srgbClr val="CC0000"/>
              </a:solidFill>
              <a:miter lim="800000"/>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b="1">
                <a:solidFill>
                  <a:srgbClr val="333399"/>
                </a:solidFill>
                <a:latin typeface="+mn-lt"/>
                <a:ea typeface="黑体" panose="02010609060101010101" pitchFamily="2" charset="-122"/>
              </a:endParaRPr>
            </a:p>
          </p:txBody>
        </p:sp>
        <p:sp>
          <p:nvSpPr>
            <p:cNvPr id="169004" name="AutoShape 44"/>
            <p:cNvSpPr>
              <a:spLocks noChangeArrowheads="1"/>
            </p:cNvSpPr>
            <p:nvPr/>
          </p:nvSpPr>
          <p:spPr bwMode="auto">
            <a:xfrm>
              <a:off x="6880887" y="2261642"/>
              <a:ext cx="171979" cy="1430337"/>
            </a:xfrm>
            <a:prstGeom prst="upDownArrow">
              <a:avLst>
                <a:gd name="adj1" fmla="val 50000"/>
                <a:gd name="adj2" fmla="val 180200"/>
              </a:avLst>
            </a:prstGeom>
            <a:solidFill>
              <a:schemeClr val="bg1"/>
            </a:solidFill>
            <a:ln w="12700">
              <a:solidFill>
                <a:schemeClr val="tx1"/>
              </a:solidFill>
              <a:miter lim="800000"/>
              <a:headEnd type="none" w="med" len="lg"/>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333399"/>
                </a:solidFill>
                <a:latin typeface="+mn-lt"/>
                <a:ea typeface="黑体" panose="02010609060101010101" pitchFamily="2" charset="-122"/>
              </a:endParaRPr>
            </a:p>
          </p:txBody>
        </p:sp>
        <p:sp>
          <p:nvSpPr>
            <p:cNvPr id="169005" name="Text Box 45"/>
            <p:cNvSpPr txBox="1">
              <a:spLocks noChangeArrowheads="1"/>
            </p:cNvSpPr>
            <p:nvPr/>
          </p:nvSpPr>
          <p:spPr bwMode="auto">
            <a:xfrm>
              <a:off x="5343393" y="2277516"/>
              <a:ext cx="1415772"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333399"/>
                  </a:solidFill>
                  <a:latin typeface="+mn-lt"/>
                  <a:ea typeface="黑体" panose="02010609060101010101" pitchFamily="2" charset="-122"/>
                </a:rPr>
                <a:t>交换原语</a:t>
              </a:r>
              <a:endParaRPr kumimoji="1" lang="zh-CN" altLang="en-US" sz="2400" b="1">
                <a:solidFill>
                  <a:srgbClr val="333399"/>
                </a:solidFill>
                <a:latin typeface="+mn-lt"/>
                <a:ea typeface="黑体" panose="02010609060101010101" pitchFamily="2" charset="-122"/>
              </a:endParaRPr>
            </a:p>
          </p:txBody>
        </p:sp>
        <p:sp>
          <p:nvSpPr>
            <p:cNvPr id="169006" name="Rectangle 46"/>
            <p:cNvSpPr>
              <a:spLocks noChangeArrowheads="1"/>
            </p:cNvSpPr>
            <p:nvPr/>
          </p:nvSpPr>
          <p:spPr bwMode="auto">
            <a:xfrm>
              <a:off x="1996679" y="1733004"/>
              <a:ext cx="1530615" cy="525463"/>
            </a:xfrm>
            <a:prstGeom prst="rect">
              <a:avLst/>
            </a:prstGeom>
            <a:solidFill>
              <a:srgbClr val="CCECFF"/>
            </a:solidFill>
            <a:ln w="12700">
              <a:solidFill>
                <a:schemeClr val="tx1"/>
              </a:solidFill>
              <a:miter lim="800000"/>
            </a:ln>
            <a:effectLst>
              <a:outerShdw dist="45791" dir="2021404" algn="ctr" rotWithShape="0">
                <a:schemeClr val="bg2"/>
              </a:outerShdw>
            </a:effectLst>
          </p:spPr>
          <p:txBody>
            <a:bodyPr wrap="none" anchor="ctr"/>
            <a:lstStyle/>
            <a:p>
              <a:pPr algn="ctr"/>
              <a:endParaRPr kumimoji="1" lang="zh-CN" altLang="zh-CN" sz="2000" b="1">
                <a:solidFill>
                  <a:srgbClr val="333399"/>
                </a:solidFill>
                <a:latin typeface="+mn-lt"/>
                <a:ea typeface="黑体" panose="02010609060101010101" pitchFamily="2" charset="-122"/>
              </a:endParaRPr>
            </a:p>
          </p:txBody>
        </p:sp>
        <p:sp>
          <p:nvSpPr>
            <p:cNvPr id="169007" name="Text Box 47"/>
            <p:cNvSpPr txBox="1">
              <a:spLocks noChangeArrowheads="1"/>
            </p:cNvSpPr>
            <p:nvPr/>
          </p:nvSpPr>
          <p:spPr bwMode="auto">
            <a:xfrm>
              <a:off x="2037954" y="1806029"/>
              <a:ext cx="1531188" cy="400110"/>
            </a:xfrm>
            <a:prstGeom prst="rect">
              <a:avLst/>
            </a:prstGeom>
            <a:solidFill>
              <a:srgbClr val="CCECFF"/>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smtClean="0">
                  <a:solidFill>
                    <a:srgbClr val="333399"/>
                  </a:solidFill>
                  <a:latin typeface="+mn-lt"/>
                  <a:ea typeface="黑体" panose="02010609060101010101" pitchFamily="2" charset="-122"/>
                </a:rPr>
                <a:t>实体 </a:t>
              </a:r>
              <a:r>
                <a:rPr kumimoji="1" lang="en-US" altLang="zh-CN" sz="2000" b="1" dirty="0" smtClean="0">
                  <a:solidFill>
                    <a:srgbClr val="333399"/>
                  </a:solidFill>
                  <a:latin typeface="+mn-lt"/>
                  <a:ea typeface="黑体" panose="02010609060101010101" pitchFamily="2" charset="-122"/>
                </a:rPr>
                <a:t>(</a:t>
              </a:r>
              <a:r>
                <a:rPr kumimoji="1" lang="en-US" altLang="zh-CN" sz="2000" b="1" dirty="0">
                  <a:solidFill>
                    <a:srgbClr val="333399"/>
                  </a:solidFill>
                  <a:latin typeface="+mn-lt"/>
                  <a:ea typeface="黑体" panose="02010609060101010101" pitchFamily="2" charset="-122"/>
                </a:rPr>
                <a:t>n + 1)</a:t>
              </a:r>
              <a:endParaRPr kumimoji="1" lang="en-US" altLang="zh-CN" sz="2000" b="1" dirty="0">
                <a:solidFill>
                  <a:srgbClr val="333399"/>
                </a:solidFill>
                <a:latin typeface="+mn-lt"/>
                <a:ea typeface="黑体" panose="02010609060101010101" pitchFamily="2" charset="-122"/>
              </a:endParaRPr>
            </a:p>
          </p:txBody>
        </p:sp>
        <p:sp>
          <p:nvSpPr>
            <p:cNvPr id="169008" name="Text Box 48"/>
            <p:cNvSpPr txBox="1">
              <a:spLocks noChangeArrowheads="1"/>
            </p:cNvSpPr>
            <p:nvPr/>
          </p:nvSpPr>
          <p:spPr bwMode="auto">
            <a:xfrm>
              <a:off x="560512" y="3750131"/>
              <a:ext cx="112886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400" b="1" dirty="0">
                  <a:solidFill>
                    <a:srgbClr val="333399"/>
                  </a:solidFill>
                  <a:latin typeface="+mn-lt"/>
                  <a:ea typeface="黑体" panose="02010609060101010101" pitchFamily="2" charset="-122"/>
                </a:rPr>
                <a:t>服务提供者</a:t>
              </a:r>
              <a:endParaRPr kumimoji="1" lang="zh-CN" altLang="en-US" sz="2400" b="1" dirty="0">
                <a:solidFill>
                  <a:srgbClr val="333399"/>
                </a:solidFill>
                <a:latin typeface="+mn-lt"/>
                <a:ea typeface="黑体" panose="02010609060101010101" pitchFamily="2" charset="-122"/>
              </a:endParaRPr>
            </a:p>
          </p:txBody>
        </p:sp>
        <p:sp>
          <p:nvSpPr>
            <p:cNvPr id="169009" name="Line 49"/>
            <p:cNvSpPr>
              <a:spLocks noChangeShapeType="1"/>
            </p:cNvSpPr>
            <p:nvPr/>
          </p:nvSpPr>
          <p:spPr bwMode="auto">
            <a:xfrm>
              <a:off x="273042" y="2953791"/>
              <a:ext cx="9633520" cy="0"/>
            </a:xfrm>
            <a:prstGeom prst="line">
              <a:avLst/>
            </a:prstGeom>
            <a:noFill/>
            <a:ln w="19050">
              <a:solidFill>
                <a:schemeClr val="tx1"/>
              </a:solidFill>
              <a:prstDash val="dash"/>
              <a:round/>
              <a:headEnd type="non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anose="02010609060101010101" pitchFamily="2" charset="-122"/>
              </a:endParaRPr>
            </a:p>
          </p:txBody>
        </p:sp>
        <p:sp>
          <p:nvSpPr>
            <p:cNvPr id="169010" name="Text Box 50"/>
            <p:cNvSpPr txBox="1">
              <a:spLocks noChangeArrowheads="1"/>
            </p:cNvSpPr>
            <p:nvPr/>
          </p:nvSpPr>
          <p:spPr bwMode="auto">
            <a:xfrm>
              <a:off x="8463096" y="3650703"/>
              <a:ext cx="1160895" cy="461665"/>
            </a:xfrm>
            <a:prstGeom prst="rect">
              <a:avLst/>
            </a:prstGeom>
            <a:solidFill>
              <a:schemeClr val="bg1"/>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333399"/>
                  </a:solidFill>
                  <a:latin typeface="+mn-lt"/>
                  <a:ea typeface="黑体" panose="02010609060101010101" pitchFamily="2" charset="-122"/>
                </a:rPr>
                <a:t>第 </a:t>
              </a:r>
              <a:r>
                <a:rPr kumimoji="1" lang="en-US" altLang="zh-CN" sz="2400" b="1" dirty="0">
                  <a:solidFill>
                    <a:srgbClr val="333399"/>
                  </a:solidFill>
                  <a:latin typeface="+mn-lt"/>
                  <a:ea typeface="黑体" panose="02010609060101010101" pitchFamily="2" charset="-122"/>
                </a:rPr>
                <a:t>n </a:t>
              </a:r>
              <a:r>
                <a:rPr kumimoji="1" lang="zh-CN" altLang="en-US" sz="2400" b="1" dirty="0">
                  <a:solidFill>
                    <a:srgbClr val="333399"/>
                  </a:solidFill>
                  <a:latin typeface="+mn-lt"/>
                  <a:ea typeface="黑体" panose="02010609060101010101" pitchFamily="2" charset="-122"/>
                </a:rPr>
                <a:t>层</a:t>
              </a:r>
              <a:endParaRPr kumimoji="1" lang="zh-CN" altLang="en-US" sz="2400" b="1" dirty="0">
                <a:solidFill>
                  <a:srgbClr val="333399"/>
                </a:solidFill>
                <a:latin typeface="+mn-lt"/>
                <a:ea typeface="黑体" panose="02010609060101010101" pitchFamily="2" charset="-122"/>
              </a:endParaRPr>
            </a:p>
          </p:txBody>
        </p:sp>
        <p:sp>
          <p:nvSpPr>
            <p:cNvPr id="169011" name="Text Box 51"/>
            <p:cNvSpPr txBox="1">
              <a:spLocks noChangeArrowheads="1"/>
            </p:cNvSpPr>
            <p:nvPr/>
          </p:nvSpPr>
          <p:spPr bwMode="auto">
            <a:xfrm>
              <a:off x="8151813" y="1964778"/>
              <a:ext cx="1681871" cy="461665"/>
            </a:xfrm>
            <a:prstGeom prst="rect">
              <a:avLst/>
            </a:prstGeom>
            <a:solidFill>
              <a:schemeClr val="bg1"/>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333399"/>
                  </a:solidFill>
                  <a:latin typeface="+mn-lt"/>
                  <a:ea typeface="黑体" panose="02010609060101010101" pitchFamily="2" charset="-122"/>
                </a:rPr>
                <a:t>第 </a:t>
              </a:r>
              <a:r>
                <a:rPr kumimoji="1" lang="en-US" altLang="zh-CN" sz="2400" b="1" dirty="0">
                  <a:solidFill>
                    <a:srgbClr val="333399"/>
                  </a:solidFill>
                  <a:latin typeface="+mn-lt"/>
                  <a:ea typeface="黑体" panose="02010609060101010101" pitchFamily="2" charset="-122"/>
                </a:rPr>
                <a:t>n + 1 </a:t>
              </a:r>
              <a:r>
                <a:rPr kumimoji="1" lang="zh-CN" altLang="en-US" sz="2400" b="1" dirty="0">
                  <a:solidFill>
                    <a:srgbClr val="333399"/>
                  </a:solidFill>
                  <a:latin typeface="+mn-lt"/>
                  <a:ea typeface="黑体" panose="02010609060101010101" pitchFamily="2" charset="-122"/>
                </a:rPr>
                <a:t>层</a:t>
              </a:r>
              <a:endParaRPr kumimoji="1" lang="zh-CN" altLang="en-US" sz="2400" b="1" dirty="0">
                <a:solidFill>
                  <a:srgbClr val="333399"/>
                </a:solidFill>
                <a:latin typeface="+mn-lt"/>
                <a:ea typeface="黑体" panose="02010609060101010101" pitchFamily="2" charset="-122"/>
              </a:endParaRPr>
            </a:p>
          </p:txBody>
        </p:sp>
        <p:sp>
          <p:nvSpPr>
            <p:cNvPr id="169012" name="Rectangle 52"/>
            <p:cNvSpPr>
              <a:spLocks noChangeArrowheads="1"/>
            </p:cNvSpPr>
            <p:nvPr/>
          </p:nvSpPr>
          <p:spPr bwMode="auto">
            <a:xfrm>
              <a:off x="6213609" y="1733004"/>
              <a:ext cx="1528894" cy="525463"/>
            </a:xfrm>
            <a:prstGeom prst="rect">
              <a:avLst/>
            </a:prstGeom>
            <a:solidFill>
              <a:srgbClr val="CCECFF"/>
            </a:solidFill>
            <a:ln w="12700">
              <a:solidFill>
                <a:schemeClr val="tx1"/>
              </a:solidFill>
              <a:miter lim="800000"/>
            </a:ln>
            <a:effectLst>
              <a:outerShdw dist="45791" dir="2021404" algn="ctr" rotWithShape="0">
                <a:schemeClr val="bg2"/>
              </a:outerShdw>
            </a:effectLst>
          </p:spPr>
          <p:txBody>
            <a:bodyPr wrap="none" anchor="ctr"/>
            <a:lstStyle/>
            <a:p>
              <a:pPr algn="ctr"/>
              <a:endParaRPr kumimoji="1" lang="zh-CN" altLang="zh-CN" sz="2000" b="1">
                <a:solidFill>
                  <a:srgbClr val="333399"/>
                </a:solidFill>
                <a:latin typeface="+mn-lt"/>
                <a:ea typeface="黑体" panose="02010609060101010101" pitchFamily="2" charset="-122"/>
              </a:endParaRPr>
            </a:p>
          </p:txBody>
        </p:sp>
        <p:sp>
          <p:nvSpPr>
            <p:cNvPr id="169013" name="Text Box 53"/>
            <p:cNvSpPr txBox="1">
              <a:spLocks noChangeArrowheads="1"/>
            </p:cNvSpPr>
            <p:nvPr/>
          </p:nvSpPr>
          <p:spPr bwMode="auto">
            <a:xfrm>
              <a:off x="6256603" y="1804442"/>
              <a:ext cx="1531188" cy="400110"/>
            </a:xfrm>
            <a:prstGeom prst="rect">
              <a:avLst/>
            </a:prstGeom>
            <a:solidFill>
              <a:srgbClr val="CCECFF"/>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smtClean="0">
                  <a:solidFill>
                    <a:srgbClr val="333399"/>
                  </a:solidFill>
                  <a:latin typeface="+mn-lt"/>
                  <a:ea typeface="黑体" panose="02010609060101010101" pitchFamily="2" charset="-122"/>
                </a:rPr>
                <a:t>实体 </a:t>
              </a:r>
              <a:r>
                <a:rPr kumimoji="1" lang="en-US" altLang="zh-CN" sz="2000" b="1" dirty="0" smtClean="0">
                  <a:solidFill>
                    <a:srgbClr val="333399"/>
                  </a:solidFill>
                  <a:latin typeface="+mn-lt"/>
                  <a:ea typeface="黑体" panose="02010609060101010101" pitchFamily="2" charset="-122"/>
                </a:rPr>
                <a:t>(</a:t>
              </a:r>
              <a:r>
                <a:rPr kumimoji="1" lang="en-US" altLang="zh-CN" sz="2000" b="1" dirty="0">
                  <a:solidFill>
                    <a:srgbClr val="333399"/>
                  </a:solidFill>
                  <a:latin typeface="+mn-lt"/>
                  <a:ea typeface="黑体" panose="02010609060101010101" pitchFamily="2" charset="-122"/>
                </a:rPr>
                <a:t>n + 1)</a:t>
              </a:r>
              <a:endParaRPr kumimoji="1" lang="en-US" altLang="zh-CN" sz="2000" b="1" dirty="0">
                <a:solidFill>
                  <a:srgbClr val="333399"/>
                </a:solidFill>
                <a:latin typeface="+mn-lt"/>
                <a:ea typeface="黑体" panose="02010609060101010101" pitchFamily="2" charset="-122"/>
              </a:endParaRPr>
            </a:p>
          </p:txBody>
        </p:sp>
        <p:sp>
          <p:nvSpPr>
            <p:cNvPr id="169014" name="Text Box 54"/>
            <p:cNvSpPr txBox="1">
              <a:spLocks noChangeArrowheads="1"/>
            </p:cNvSpPr>
            <p:nvPr/>
          </p:nvSpPr>
          <p:spPr bwMode="auto">
            <a:xfrm>
              <a:off x="6910123" y="1556792"/>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kumimoji="1" lang="zh-CN" altLang="zh-CN" sz="3200" b="1">
                <a:solidFill>
                  <a:srgbClr val="333399"/>
                </a:solidFill>
                <a:latin typeface="+mn-lt"/>
                <a:ea typeface="黑体" panose="02010609060101010101" pitchFamily="2" charset="-122"/>
              </a:endParaRPr>
            </a:p>
          </p:txBody>
        </p:sp>
        <p:sp>
          <p:nvSpPr>
            <p:cNvPr id="169015" name="Text Box 55"/>
            <p:cNvSpPr txBox="1">
              <a:spLocks noChangeArrowheads="1"/>
            </p:cNvSpPr>
            <p:nvPr/>
          </p:nvSpPr>
          <p:spPr bwMode="auto">
            <a:xfrm>
              <a:off x="560512" y="1628800"/>
              <a:ext cx="89675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400" b="1" dirty="0">
                  <a:solidFill>
                    <a:srgbClr val="333399"/>
                  </a:solidFill>
                  <a:latin typeface="+mn-lt"/>
                  <a:ea typeface="黑体" panose="02010609060101010101" pitchFamily="2" charset="-122"/>
                </a:rPr>
                <a:t>服务用户</a:t>
              </a:r>
              <a:endParaRPr kumimoji="1" lang="zh-CN" altLang="en-US" sz="2400" b="1" dirty="0">
                <a:solidFill>
                  <a:srgbClr val="333399"/>
                </a:solidFill>
                <a:latin typeface="+mn-lt"/>
                <a:ea typeface="黑体" panose="02010609060101010101" pitchFamily="2" charset="-122"/>
              </a:endParaRPr>
            </a:p>
          </p:txBody>
        </p:sp>
        <p:sp>
          <p:nvSpPr>
            <p:cNvPr id="169016" name="Rectangle 56"/>
            <p:cNvSpPr>
              <a:spLocks noChangeArrowheads="1"/>
            </p:cNvSpPr>
            <p:nvPr/>
          </p:nvSpPr>
          <p:spPr bwMode="auto">
            <a:xfrm>
              <a:off x="1996679" y="3960267"/>
              <a:ext cx="1530615" cy="523875"/>
            </a:xfrm>
            <a:prstGeom prst="rect">
              <a:avLst/>
            </a:prstGeom>
            <a:solidFill>
              <a:srgbClr val="CCECFF"/>
            </a:solidFill>
            <a:ln w="12700">
              <a:solidFill>
                <a:schemeClr val="tx1"/>
              </a:solidFill>
              <a:miter lim="800000"/>
            </a:ln>
            <a:effectLst>
              <a:outerShdw dist="45791" dir="2021404" algn="ctr" rotWithShape="0">
                <a:schemeClr val="bg2"/>
              </a:outerShdw>
            </a:effectLst>
          </p:spPr>
          <p:txBody>
            <a:bodyPr wrap="none" anchor="ctr"/>
            <a:lstStyle/>
            <a:p>
              <a:pPr algn="ctr"/>
              <a:endParaRPr kumimoji="1" lang="zh-CN" altLang="zh-CN" sz="2000" b="1">
                <a:solidFill>
                  <a:srgbClr val="333399"/>
                </a:solidFill>
                <a:latin typeface="+mn-lt"/>
                <a:ea typeface="黑体" panose="02010609060101010101" pitchFamily="2" charset="-122"/>
              </a:endParaRPr>
            </a:p>
          </p:txBody>
        </p:sp>
        <p:sp>
          <p:nvSpPr>
            <p:cNvPr id="169017" name="Rectangle 57"/>
            <p:cNvSpPr>
              <a:spLocks noChangeArrowheads="1"/>
            </p:cNvSpPr>
            <p:nvPr/>
          </p:nvSpPr>
          <p:spPr bwMode="auto">
            <a:xfrm>
              <a:off x="6184371" y="3960267"/>
              <a:ext cx="1530615" cy="523875"/>
            </a:xfrm>
            <a:prstGeom prst="rect">
              <a:avLst/>
            </a:prstGeom>
            <a:solidFill>
              <a:srgbClr val="CCECFF"/>
            </a:solidFill>
            <a:ln w="12700">
              <a:solidFill>
                <a:schemeClr val="tx1"/>
              </a:solidFill>
              <a:miter lim="800000"/>
            </a:ln>
            <a:effectLst>
              <a:outerShdw dist="45791" dir="2021404" algn="ctr" rotWithShape="0">
                <a:schemeClr val="bg2"/>
              </a:outerShdw>
            </a:effectLst>
          </p:spPr>
          <p:txBody>
            <a:bodyPr wrap="none" anchor="ctr"/>
            <a:lstStyle/>
            <a:p>
              <a:pPr algn="ctr"/>
              <a:endParaRPr kumimoji="1" lang="zh-CN" altLang="zh-CN" sz="2000" b="1">
                <a:solidFill>
                  <a:srgbClr val="333399"/>
                </a:solidFill>
                <a:latin typeface="+mn-lt"/>
                <a:ea typeface="黑体" panose="02010609060101010101" pitchFamily="2" charset="-122"/>
              </a:endParaRPr>
            </a:p>
          </p:txBody>
        </p:sp>
        <p:sp>
          <p:nvSpPr>
            <p:cNvPr id="169018" name="Text Box 58"/>
            <p:cNvSpPr txBox="1">
              <a:spLocks noChangeArrowheads="1"/>
            </p:cNvSpPr>
            <p:nvPr/>
          </p:nvSpPr>
          <p:spPr bwMode="auto">
            <a:xfrm>
              <a:off x="2144581" y="4001542"/>
              <a:ext cx="109837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smtClean="0">
                  <a:solidFill>
                    <a:srgbClr val="333399"/>
                  </a:solidFill>
                  <a:latin typeface="+mn-lt"/>
                  <a:ea typeface="黑体" panose="02010609060101010101" pitchFamily="2" charset="-122"/>
                </a:rPr>
                <a:t>实体 </a:t>
              </a:r>
              <a:r>
                <a:rPr kumimoji="1" lang="en-US" altLang="zh-CN" sz="2000" b="1" dirty="0" smtClean="0">
                  <a:solidFill>
                    <a:srgbClr val="333399"/>
                  </a:solidFill>
                  <a:latin typeface="+mn-lt"/>
                  <a:ea typeface="黑体" panose="02010609060101010101" pitchFamily="2" charset="-122"/>
                </a:rPr>
                <a:t>(</a:t>
              </a:r>
              <a:r>
                <a:rPr kumimoji="1" lang="en-US" altLang="zh-CN" sz="2000" b="1" dirty="0">
                  <a:solidFill>
                    <a:srgbClr val="333399"/>
                  </a:solidFill>
                  <a:latin typeface="+mn-lt"/>
                  <a:ea typeface="黑体" panose="02010609060101010101" pitchFamily="2" charset="-122"/>
                </a:rPr>
                <a:t>n)</a:t>
              </a:r>
              <a:endParaRPr kumimoji="1" lang="en-US" altLang="zh-CN" sz="2000" b="1" dirty="0">
                <a:solidFill>
                  <a:srgbClr val="333399"/>
                </a:solidFill>
                <a:latin typeface="+mn-lt"/>
                <a:ea typeface="黑体" panose="02010609060101010101" pitchFamily="2" charset="-122"/>
              </a:endParaRPr>
            </a:p>
          </p:txBody>
        </p:sp>
        <p:sp>
          <p:nvSpPr>
            <p:cNvPr id="169019" name="Text Box 59"/>
            <p:cNvSpPr txBox="1">
              <a:spLocks noChangeArrowheads="1"/>
            </p:cNvSpPr>
            <p:nvPr/>
          </p:nvSpPr>
          <p:spPr bwMode="auto">
            <a:xfrm>
              <a:off x="6413104" y="4001542"/>
              <a:ext cx="1098378" cy="400110"/>
            </a:xfrm>
            <a:prstGeom prst="rect">
              <a:avLst/>
            </a:prstGeom>
            <a:solidFill>
              <a:srgbClr val="CCECFF"/>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smtClean="0">
                  <a:solidFill>
                    <a:srgbClr val="333399"/>
                  </a:solidFill>
                  <a:latin typeface="+mn-lt"/>
                  <a:ea typeface="黑体" panose="02010609060101010101" pitchFamily="2" charset="-122"/>
                </a:rPr>
                <a:t>实体 </a:t>
              </a:r>
              <a:r>
                <a:rPr kumimoji="1" lang="en-US" altLang="zh-CN" sz="2000" b="1" dirty="0" smtClean="0">
                  <a:solidFill>
                    <a:srgbClr val="333399"/>
                  </a:solidFill>
                  <a:latin typeface="+mn-lt"/>
                  <a:ea typeface="黑体" panose="02010609060101010101" pitchFamily="2" charset="-122"/>
                </a:rPr>
                <a:t>(</a:t>
              </a:r>
              <a:r>
                <a:rPr kumimoji="1" lang="en-US" altLang="zh-CN" sz="2000" b="1" dirty="0">
                  <a:solidFill>
                    <a:srgbClr val="333399"/>
                  </a:solidFill>
                  <a:latin typeface="+mn-lt"/>
                  <a:ea typeface="黑体" panose="02010609060101010101" pitchFamily="2" charset="-122"/>
                </a:rPr>
                <a:t>n)</a:t>
              </a:r>
              <a:endParaRPr kumimoji="1" lang="en-US" altLang="zh-CN" sz="2000" b="1" dirty="0">
                <a:solidFill>
                  <a:srgbClr val="333399"/>
                </a:solidFill>
                <a:latin typeface="+mn-lt"/>
                <a:ea typeface="黑体" panose="02010609060101010101" pitchFamily="2" charset="-122"/>
              </a:endParaRPr>
            </a:p>
          </p:txBody>
        </p:sp>
        <p:sp>
          <p:nvSpPr>
            <p:cNvPr id="169020" name="Line 60"/>
            <p:cNvSpPr>
              <a:spLocks noChangeShapeType="1"/>
            </p:cNvSpPr>
            <p:nvPr/>
          </p:nvSpPr>
          <p:spPr bwMode="auto">
            <a:xfrm>
              <a:off x="3530734" y="4207916"/>
              <a:ext cx="2713831" cy="0"/>
            </a:xfrm>
            <a:prstGeom prst="line">
              <a:avLst/>
            </a:prstGeom>
            <a:noFill/>
            <a:ln w="19050">
              <a:solidFill>
                <a:schemeClr val="tx1"/>
              </a:solidFill>
              <a:prstDash val="dash"/>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333399"/>
                </a:solidFill>
                <a:latin typeface="+mn-lt"/>
                <a:ea typeface="黑体" panose="02010609060101010101" pitchFamily="2" charset="-122"/>
              </a:endParaRPr>
            </a:p>
          </p:txBody>
        </p:sp>
        <p:sp>
          <p:nvSpPr>
            <p:cNvPr id="169021" name="Text Box 61"/>
            <p:cNvSpPr txBox="1">
              <a:spLocks noChangeArrowheads="1"/>
            </p:cNvSpPr>
            <p:nvPr/>
          </p:nvSpPr>
          <p:spPr bwMode="auto">
            <a:xfrm>
              <a:off x="4328716" y="4009478"/>
              <a:ext cx="1196161" cy="461665"/>
            </a:xfrm>
            <a:prstGeom prst="rect">
              <a:avLst/>
            </a:prstGeom>
            <a:solidFill>
              <a:schemeClr val="bg1"/>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333399"/>
                  </a:solidFill>
                  <a:latin typeface="+mn-lt"/>
                  <a:ea typeface="黑体" panose="02010609060101010101" pitchFamily="2" charset="-122"/>
                </a:rPr>
                <a:t>协议</a:t>
              </a:r>
              <a:r>
                <a:rPr kumimoji="1" lang="en-US" altLang="zh-CN" sz="2400" b="1">
                  <a:solidFill>
                    <a:srgbClr val="333399"/>
                  </a:solidFill>
                  <a:latin typeface="+mn-lt"/>
                  <a:ea typeface="黑体" panose="02010609060101010101" pitchFamily="2" charset="-122"/>
                </a:rPr>
                <a:t>(n)</a:t>
              </a:r>
              <a:endParaRPr kumimoji="1" lang="en-US" altLang="zh-CN" sz="2400" b="1">
                <a:solidFill>
                  <a:srgbClr val="333399"/>
                </a:solidFill>
                <a:latin typeface="+mn-lt"/>
                <a:ea typeface="黑体" panose="02010609060101010101" pitchFamily="2" charset="-122"/>
              </a:endParaRPr>
            </a:p>
          </p:txBody>
        </p:sp>
      </p:grpSp>
      <p:sp>
        <p:nvSpPr>
          <p:cNvPr id="2" name="矩形 1"/>
          <p:cNvSpPr/>
          <p:nvPr/>
        </p:nvSpPr>
        <p:spPr>
          <a:xfrm>
            <a:off x="2679436" y="5877272"/>
            <a:ext cx="4771449"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相邻两</a:t>
            </a:r>
            <a:r>
              <a:rPr lang="zh-CN" altLang="zh-CN" sz="2400" b="1" dirty="0">
                <a:latin typeface="+mn-lt"/>
                <a:ea typeface="黑体" panose="02010609060101010101" pitchFamily="2" charset="-122"/>
              </a:rPr>
              <a:t>层之间的关系</a:t>
            </a:r>
            <a:endParaRPr lang="zh-CN" altLang="en-US" sz="2400" b="1" dirty="0">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pPr algn="ctr"/>
            <a:r>
              <a:rPr lang="zh-CN" altLang="en-US"/>
              <a:t>协议很复杂 </a:t>
            </a:r>
            <a:endParaRPr lang="zh-CN" altLang="en-US"/>
          </a:p>
        </p:txBody>
      </p:sp>
      <p:sp>
        <p:nvSpPr>
          <p:cNvPr id="140291" name="Rectangle 3"/>
          <p:cNvSpPr>
            <a:spLocks noGrp="1" noChangeArrowheads="1"/>
          </p:cNvSpPr>
          <p:nvPr>
            <p:ph idx="1"/>
          </p:nvPr>
        </p:nvSpPr>
        <p:spPr/>
        <p:txBody>
          <a:bodyPr/>
          <a:lstStyle/>
          <a:p>
            <a:r>
              <a:rPr lang="zh-CN" altLang="en-US" dirty="0"/>
              <a:t>协议必须把所有</a:t>
            </a:r>
            <a:r>
              <a:rPr lang="zh-CN" altLang="en-US" dirty="0">
                <a:solidFill>
                  <a:srgbClr val="FF0000"/>
                </a:solidFill>
              </a:rPr>
              <a:t>不利的条件</a:t>
            </a:r>
            <a:r>
              <a:rPr lang="zh-CN" altLang="en-US" dirty="0"/>
              <a:t>事先都估计到，而</a:t>
            </a:r>
            <a:r>
              <a:rPr lang="zh-CN" altLang="en-US" dirty="0">
                <a:solidFill>
                  <a:srgbClr val="FF0000"/>
                </a:solidFill>
              </a:rPr>
              <a:t>不能假定</a:t>
            </a:r>
            <a:r>
              <a:rPr lang="zh-CN" altLang="en-US" dirty="0"/>
              <a:t>一切都是正常的和非常理想的。 </a:t>
            </a:r>
            <a:endParaRPr lang="zh-CN" altLang="en-US" dirty="0"/>
          </a:p>
          <a:p>
            <a:r>
              <a:rPr lang="zh-CN" altLang="en-US" dirty="0"/>
              <a:t>看一个计算机网络协议是否正确，不能光看在正常情况下是否正确</a:t>
            </a:r>
            <a:r>
              <a:rPr lang="zh-CN" altLang="en-US" dirty="0" smtClean="0"/>
              <a:t>，还</a:t>
            </a:r>
            <a:r>
              <a:rPr lang="zh-CN" altLang="en-US" dirty="0"/>
              <a:t>必须非常仔细地检查这个协议</a:t>
            </a:r>
            <a:r>
              <a:rPr lang="zh-CN" altLang="en-US" dirty="0">
                <a:solidFill>
                  <a:srgbClr val="FF0000"/>
                </a:solidFill>
              </a:rPr>
              <a:t>能否应付各种异常情况。 </a:t>
            </a:r>
            <a:endParaRPr lang="zh-CN" alt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02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029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build="p"/>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pPr algn="ctr"/>
            <a:r>
              <a:rPr lang="en-US" altLang="zh-CN" dirty="0"/>
              <a:t>【</a:t>
            </a:r>
            <a:r>
              <a:rPr lang="zh-CN" altLang="en-US" dirty="0"/>
              <a:t>例</a:t>
            </a:r>
            <a:r>
              <a:rPr lang="en-US" altLang="zh-CN" dirty="0"/>
              <a:t>1-1</a:t>
            </a:r>
            <a:r>
              <a:rPr lang="en-US" altLang="zh-CN" dirty="0" smtClean="0"/>
              <a:t>】</a:t>
            </a:r>
            <a:r>
              <a:rPr lang="zh-CN" altLang="en-US" dirty="0" smtClean="0"/>
              <a:t>著名</a:t>
            </a:r>
            <a:r>
              <a:rPr lang="zh-CN" altLang="en-US" dirty="0"/>
              <a:t>的协议</a:t>
            </a:r>
            <a:r>
              <a:rPr lang="zh-CN" altLang="en-US" dirty="0" smtClean="0"/>
              <a:t>举例</a:t>
            </a:r>
            <a:endParaRPr lang="en-US" altLang="zh-CN" dirty="0"/>
          </a:p>
        </p:txBody>
      </p:sp>
      <p:sp>
        <p:nvSpPr>
          <p:cNvPr id="141315" name="Rectangle 3"/>
          <p:cNvSpPr>
            <a:spLocks noGrp="1" noChangeArrowheads="1"/>
          </p:cNvSpPr>
          <p:nvPr>
            <p:ph idx="1"/>
          </p:nvPr>
        </p:nvSpPr>
        <p:spPr/>
        <p:txBody>
          <a:bodyPr/>
          <a:lstStyle/>
          <a:p>
            <a:r>
              <a:rPr lang="zh-CN" altLang="en-US" sz="2900" dirty="0"/>
              <a:t>占据东、西两个山顶的</a:t>
            </a:r>
            <a:r>
              <a:rPr lang="zh-CN" altLang="en-US" sz="2900" dirty="0" smtClean="0"/>
              <a:t>蓝军 </a:t>
            </a:r>
            <a:r>
              <a:rPr lang="en-US" altLang="zh-CN" sz="2900" dirty="0" smtClean="0"/>
              <a:t>1 </a:t>
            </a:r>
            <a:r>
              <a:rPr lang="zh-CN" altLang="en-US" sz="2900" dirty="0" smtClean="0"/>
              <a:t>和蓝军 </a:t>
            </a:r>
            <a:r>
              <a:rPr lang="en-US" altLang="zh-CN" sz="2900" dirty="0" smtClean="0"/>
              <a:t>2 </a:t>
            </a:r>
            <a:r>
              <a:rPr lang="zh-CN" altLang="en-US" sz="2900" dirty="0" smtClean="0"/>
              <a:t>与</a:t>
            </a:r>
            <a:r>
              <a:rPr lang="zh-CN" altLang="en-US" sz="2900" dirty="0"/>
              <a:t>驻扎在山谷的白军作战。其力量对比是：单独的蓝军</a:t>
            </a:r>
            <a:r>
              <a:rPr lang="en-US" altLang="zh-CN" sz="2900" dirty="0"/>
              <a:t>1</a:t>
            </a:r>
            <a:r>
              <a:rPr lang="zh-CN" altLang="en-US" sz="2900" dirty="0"/>
              <a:t>或蓝军</a:t>
            </a:r>
            <a:r>
              <a:rPr lang="en-US" altLang="zh-CN" sz="2900" dirty="0"/>
              <a:t>2</a:t>
            </a:r>
            <a:r>
              <a:rPr lang="zh-CN" altLang="en-US" sz="2900" dirty="0"/>
              <a:t>打不过白军，但</a:t>
            </a:r>
            <a:r>
              <a:rPr lang="zh-CN" altLang="en-US" sz="2900" dirty="0" smtClean="0"/>
              <a:t>蓝军 </a:t>
            </a:r>
            <a:r>
              <a:rPr lang="en-US" altLang="zh-CN" sz="2900" dirty="0" smtClean="0"/>
              <a:t>1 </a:t>
            </a:r>
            <a:r>
              <a:rPr lang="zh-CN" altLang="en-US" sz="2900" dirty="0" smtClean="0"/>
              <a:t>和蓝军 </a:t>
            </a:r>
            <a:r>
              <a:rPr lang="en-US" altLang="zh-CN" sz="2900" dirty="0" smtClean="0"/>
              <a:t>2 </a:t>
            </a:r>
            <a:r>
              <a:rPr lang="zh-CN" altLang="en-US" sz="2900" dirty="0" smtClean="0"/>
              <a:t>协同</a:t>
            </a:r>
            <a:r>
              <a:rPr lang="zh-CN" altLang="en-US" sz="2900" dirty="0"/>
              <a:t>作战则可战胜白军。现</a:t>
            </a:r>
            <a:r>
              <a:rPr lang="zh-CN" altLang="en-US" sz="2900" dirty="0" smtClean="0"/>
              <a:t>蓝军 </a:t>
            </a:r>
            <a:r>
              <a:rPr lang="en-US" altLang="zh-CN" sz="2900" dirty="0" smtClean="0"/>
              <a:t>1 </a:t>
            </a:r>
            <a:r>
              <a:rPr lang="zh-CN" altLang="en-US" sz="2900" dirty="0" smtClean="0"/>
              <a:t>拟</a:t>
            </a:r>
            <a:r>
              <a:rPr lang="zh-CN" altLang="en-US" sz="2900" dirty="0"/>
              <a:t>于次日正午向白军发起攻击。于是用计算机发送电文给</a:t>
            </a:r>
            <a:r>
              <a:rPr lang="zh-CN" altLang="en-US" sz="2900" dirty="0" smtClean="0"/>
              <a:t>蓝军 </a:t>
            </a:r>
            <a:r>
              <a:rPr lang="en-US" altLang="zh-CN" sz="2900" dirty="0" smtClean="0"/>
              <a:t>2</a:t>
            </a:r>
            <a:r>
              <a:rPr lang="zh-CN" altLang="en-US" sz="2900" dirty="0" smtClean="0"/>
              <a:t>。</a:t>
            </a:r>
            <a:r>
              <a:rPr lang="zh-CN" altLang="en-US" sz="2900" dirty="0"/>
              <a:t>但通信线路很不好，电文出错或丢失的可能性较大（没有电话可使用）。因此要求收到电文的友军必须送回一个确认电文。但此确认电文也可能出错或丢失。</a:t>
            </a:r>
            <a:r>
              <a:rPr lang="zh-CN" altLang="en-US" sz="2900" dirty="0">
                <a:solidFill>
                  <a:srgbClr val="FF0000"/>
                </a:solidFill>
              </a:rPr>
              <a:t>试问能否设计出一种协议使得</a:t>
            </a:r>
            <a:r>
              <a:rPr lang="zh-CN" altLang="en-US" sz="2900" dirty="0" smtClean="0">
                <a:solidFill>
                  <a:srgbClr val="FF0000"/>
                </a:solidFill>
              </a:rPr>
              <a:t>蓝军 </a:t>
            </a:r>
            <a:r>
              <a:rPr lang="en-US" altLang="zh-CN" sz="2900" dirty="0" smtClean="0">
                <a:solidFill>
                  <a:srgbClr val="FF0000"/>
                </a:solidFill>
              </a:rPr>
              <a:t>1 </a:t>
            </a:r>
            <a:r>
              <a:rPr lang="zh-CN" altLang="en-US" sz="2900" dirty="0" smtClean="0">
                <a:solidFill>
                  <a:srgbClr val="FF0000"/>
                </a:solidFill>
              </a:rPr>
              <a:t>和蓝军 </a:t>
            </a:r>
            <a:r>
              <a:rPr lang="en-US" altLang="zh-CN" sz="2900" dirty="0" smtClean="0">
                <a:solidFill>
                  <a:srgbClr val="FF0000"/>
                </a:solidFill>
              </a:rPr>
              <a:t>2 </a:t>
            </a:r>
            <a:r>
              <a:rPr lang="zh-CN" altLang="en-US" sz="2900" dirty="0" smtClean="0">
                <a:solidFill>
                  <a:srgbClr val="FF0000"/>
                </a:solidFill>
              </a:rPr>
              <a:t>能够</a:t>
            </a:r>
            <a:r>
              <a:rPr lang="zh-CN" altLang="en-US" sz="2900" dirty="0">
                <a:solidFill>
                  <a:srgbClr val="FF0000"/>
                </a:solidFill>
              </a:rPr>
              <a:t>实现协同</a:t>
            </a:r>
            <a:r>
              <a:rPr lang="zh-CN" altLang="en-US" sz="2900" dirty="0" smtClean="0">
                <a:solidFill>
                  <a:srgbClr val="FF0000"/>
                </a:solidFill>
              </a:rPr>
              <a:t>作战，因而</a:t>
            </a:r>
            <a:r>
              <a:rPr lang="zh-CN" altLang="en-US" sz="2900" dirty="0">
                <a:solidFill>
                  <a:srgbClr val="FF0000"/>
                </a:solidFill>
              </a:rPr>
              <a:t>一定（</a:t>
            </a:r>
            <a:r>
              <a:rPr lang="zh-CN" altLang="en-US" sz="2900" dirty="0" smtClean="0">
                <a:solidFill>
                  <a:srgbClr val="FF0000"/>
                </a:solidFill>
              </a:rPr>
              <a:t>即 </a:t>
            </a:r>
            <a:r>
              <a:rPr lang="en-US" altLang="zh-CN" sz="2900" dirty="0" smtClean="0">
                <a:solidFill>
                  <a:srgbClr val="FF0000"/>
                </a:solidFill>
              </a:rPr>
              <a:t>100 </a:t>
            </a:r>
            <a:r>
              <a:rPr lang="en-US" altLang="zh-CN" sz="2900" dirty="0">
                <a:solidFill>
                  <a:srgbClr val="FF0000"/>
                </a:solidFill>
              </a:rPr>
              <a:t>%</a:t>
            </a:r>
            <a:r>
              <a:rPr lang="zh-CN" altLang="en-US" sz="2900" dirty="0">
                <a:solidFill>
                  <a:srgbClr val="FF0000"/>
                </a:solidFill>
              </a:rPr>
              <a:t>而</a:t>
            </a:r>
            <a:r>
              <a:rPr lang="zh-CN" altLang="en-US" sz="2900" dirty="0" smtClean="0">
                <a:solidFill>
                  <a:srgbClr val="FF0000"/>
                </a:solidFill>
              </a:rPr>
              <a:t>不是 </a:t>
            </a:r>
            <a:r>
              <a:rPr lang="en-US" altLang="zh-CN" sz="2900" dirty="0" smtClean="0">
                <a:solidFill>
                  <a:srgbClr val="FF0000"/>
                </a:solidFill>
              </a:rPr>
              <a:t>99.999</a:t>
            </a:r>
            <a:r>
              <a:rPr lang="en-US" altLang="zh-CN" sz="2900" dirty="0">
                <a:solidFill>
                  <a:srgbClr val="FF0000"/>
                </a:solidFill>
              </a:rPr>
              <a:t>…%</a:t>
            </a:r>
            <a:r>
              <a:rPr lang="zh-CN" altLang="en-US" sz="2900" dirty="0">
                <a:solidFill>
                  <a:srgbClr val="FF0000"/>
                </a:solidFill>
              </a:rPr>
              <a:t>）取得胜利？ </a:t>
            </a:r>
            <a:endParaRPr lang="zh-CN" altLang="en-US" sz="29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13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build="p"/>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Freeform 2"/>
          <p:cNvSpPr/>
          <p:nvPr/>
        </p:nvSpPr>
        <p:spPr bwMode="auto">
          <a:xfrm>
            <a:off x="229549" y="5027683"/>
            <a:ext cx="9721983" cy="1889125"/>
          </a:xfrm>
          <a:custGeom>
            <a:avLst/>
            <a:gdLst>
              <a:gd name="T0" fmla="*/ 0 w 5653"/>
              <a:gd name="T1" fmla="*/ 1159 h 1190"/>
              <a:gd name="T2" fmla="*/ 928 w 5653"/>
              <a:gd name="T3" fmla="*/ 90 h 1190"/>
              <a:gd name="T4" fmla="*/ 1744 w 5653"/>
              <a:gd name="T5" fmla="*/ 618 h 1190"/>
              <a:gd name="T6" fmla="*/ 2800 w 5653"/>
              <a:gd name="T7" fmla="*/ 1098 h 1190"/>
              <a:gd name="T8" fmla="*/ 3379 w 5653"/>
              <a:gd name="T9" fmla="*/ 1127 h 1190"/>
              <a:gd name="T10" fmla="*/ 3808 w 5653"/>
              <a:gd name="T11" fmla="*/ 1098 h 1190"/>
              <a:gd name="T12" fmla="*/ 4240 w 5653"/>
              <a:gd name="T13" fmla="*/ 666 h 1190"/>
              <a:gd name="T14" fmla="*/ 4558 w 5653"/>
              <a:gd name="T15" fmla="*/ 201 h 1190"/>
              <a:gd name="T16" fmla="*/ 4958 w 5653"/>
              <a:gd name="T17" fmla="*/ 243 h 1190"/>
              <a:gd name="T18" fmla="*/ 5158 w 5653"/>
              <a:gd name="T19" fmla="*/ 727 h 1190"/>
              <a:gd name="T20" fmla="*/ 5316 w 5653"/>
              <a:gd name="T21" fmla="*/ 927 h 1190"/>
              <a:gd name="T22" fmla="*/ 5410 w 5653"/>
              <a:gd name="T23" fmla="*/ 1033 h 1190"/>
              <a:gd name="T24" fmla="*/ 5653 w 5653"/>
              <a:gd name="T25" fmla="*/ 1190 h 1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53" h="1190">
                <a:moveTo>
                  <a:pt x="0" y="1159"/>
                </a:moveTo>
                <a:cubicBezTo>
                  <a:pt x="153" y="981"/>
                  <a:pt x="637" y="180"/>
                  <a:pt x="928" y="90"/>
                </a:cubicBezTo>
                <a:cubicBezTo>
                  <a:pt x="1219" y="0"/>
                  <a:pt x="1432" y="450"/>
                  <a:pt x="1744" y="618"/>
                </a:cubicBezTo>
                <a:cubicBezTo>
                  <a:pt x="2056" y="786"/>
                  <a:pt x="2528" y="1013"/>
                  <a:pt x="2800" y="1098"/>
                </a:cubicBezTo>
                <a:cubicBezTo>
                  <a:pt x="3072" y="1183"/>
                  <a:pt x="3211" y="1127"/>
                  <a:pt x="3379" y="1127"/>
                </a:cubicBezTo>
                <a:cubicBezTo>
                  <a:pt x="3547" y="1127"/>
                  <a:pt x="3665" y="1175"/>
                  <a:pt x="3808" y="1098"/>
                </a:cubicBezTo>
                <a:cubicBezTo>
                  <a:pt x="3951" y="1021"/>
                  <a:pt x="4115" y="816"/>
                  <a:pt x="4240" y="666"/>
                </a:cubicBezTo>
                <a:cubicBezTo>
                  <a:pt x="4365" y="516"/>
                  <a:pt x="4438" y="272"/>
                  <a:pt x="4558" y="201"/>
                </a:cubicBezTo>
                <a:cubicBezTo>
                  <a:pt x="4678" y="130"/>
                  <a:pt x="4858" y="155"/>
                  <a:pt x="4958" y="243"/>
                </a:cubicBezTo>
                <a:cubicBezTo>
                  <a:pt x="5058" y="331"/>
                  <a:pt x="5098" y="613"/>
                  <a:pt x="5158" y="727"/>
                </a:cubicBezTo>
                <a:cubicBezTo>
                  <a:pt x="5218" y="841"/>
                  <a:pt x="5274" y="876"/>
                  <a:pt x="5316" y="927"/>
                </a:cubicBezTo>
                <a:cubicBezTo>
                  <a:pt x="5358" y="978"/>
                  <a:pt x="5354" y="989"/>
                  <a:pt x="5410" y="1033"/>
                </a:cubicBezTo>
                <a:cubicBezTo>
                  <a:pt x="5466" y="1077"/>
                  <a:pt x="5603" y="1157"/>
                  <a:pt x="5653" y="1190"/>
                </a:cubicBezTo>
              </a:path>
            </a:pathLst>
          </a:custGeom>
          <a:solidFill>
            <a:srgbClr val="663300"/>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39" name="Line 3"/>
          <p:cNvSpPr>
            <a:spLocks noChangeShapeType="1"/>
          </p:cNvSpPr>
          <p:nvPr/>
        </p:nvSpPr>
        <p:spPr bwMode="auto">
          <a:xfrm>
            <a:off x="1990616" y="4412749"/>
            <a:ext cx="0" cy="685800"/>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40" name="AutoShape 4"/>
          <p:cNvSpPr>
            <a:spLocks noChangeArrowheads="1"/>
          </p:cNvSpPr>
          <p:nvPr/>
        </p:nvSpPr>
        <p:spPr bwMode="auto">
          <a:xfrm rot="-252939">
            <a:off x="1990616" y="4412749"/>
            <a:ext cx="908050" cy="533400"/>
          </a:xfrm>
          <a:prstGeom prst="wave">
            <a:avLst>
              <a:gd name="adj1" fmla="val 12500"/>
              <a:gd name="adj2" fmla="val -1639"/>
            </a:avLst>
          </a:prstGeom>
          <a:solidFill>
            <a:srgbClr val="0000CC"/>
          </a:solidFill>
          <a:ln>
            <a:noFill/>
          </a:ln>
          <a:effectLst/>
        </p:spPr>
        <p:txBody>
          <a:bodyPr wrap="none" anchor="ctr"/>
          <a:lstStyle/>
          <a:p>
            <a:endParaRPr lang="zh-CN" altLang="en-US"/>
          </a:p>
        </p:txBody>
      </p:sp>
      <p:sp>
        <p:nvSpPr>
          <p:cNvPr id="142341" name="Line 5"/>
          <p:cNvSpPr>
            <a:spLocks noChangeShapeType="1"/>
          </p:cNvSpPr>
          <p:nvPr/>
        </p:nvSpPr>
        <p:spPr bwMode="auto">
          <a:xfrm>
            <a:off x="8346966" y="4565149"/>
            <a:ext cx="0" cy="685800"/>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42" name="AutoShape 6"/>
          <p:cNvSpPr>
            <a:spLocks noChangeArrowheads="1"/>
          </p:cNvSpPr>
          <p:nvPr/>
        </p:nvSpPr>
        <p:spPr bwMode="auto">
          <a:xfrm rot="-252939">
            <a:off x="8346966" y="4565149"/>
            <a:ext cx="908050" cy="533400"/>
          </a:xfrm>
          <a:prstGeom prst="wave">
            <a:avLst>
              <a:gd name="adj1" fmla="val 12500"/>
              <a:gd name="adj2" fmla="val -1639"/>
            </a:avLst>
          </a:prstGeom>
          <a:solidFill>
            <a:srgbClr val="0000CC"/>
          </a:solidFill>
          <a:ln>
            <a:noFill/>
          </a:ln>
          <a:effectLst/>
        </p:spPr>
        <p:txBody>
          <a:bodyPr wrap="none" anchor="ctr"/>
          <a:lstStyle/>
          <a:p>
            <a:endParaRPr lang="zh-CN" altLang="en-US"/>
          </a:p>
        </p:txBody>
      </p:sp>
      <p:sp>
        <p:nvSpPr>
          <p:cNvPr id="142343" name="AutoShape 7"/>
          <p:cNvSpPr>
            <a:spLocks noChangeArrowheads="1"/>
          </p:cNvSpPr>
          <p:nvPr/>
        </p:nvSpPr>
        <p:spPr bwMode="auto">
          <a:xfrm rot="-252939">
            <a:off x="5232424" y="5852612"/>
            <a:ext cx="1382713" cy="762000"/>
          </a:xfrm>
          <a:prstGeom prst="wave">
            <a:avLst>
              <a:gd name="adj1" fmla="val 12500"/>
              <a:gd name="adj2" fmla="val -1639"/>
            </a:avLst>
          </a:prstGeom>
          <a:solidFill>
            <a:schemeClr val="bg1"/>
          </a:solidFill>
          <a:ln w="19050">
            <a:solidFill>
              <a:srgbClr val="000099"/>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44" name="Line 8"/>
          <p:cNvSpPr>
            <a:spLocks noChangeShapeType="1"/>
          </p:cNvSpPr>
          <p:nvPr/>
        </p:nvSpPr>
        <p:spPr bwMode="auto">
          <a:xfrm>
            <a:off x="5270259" y="5860550"/>
            <a:ext cx="0" cy="862013"/>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42345" name="Group 9"/>
          <p:cNvGrpSpPr/>
          <p:nvPr/>
        </p:nvGrpSpPr>
        <p:grpSpPr bwMode="auto">
          <a:xfrm>
            <a:off x="355467" y="421957"/>
            <a:ext cx="3797300" cy="914400"/>
            <a:chOff x="912" y="192"/>
            <a:chExt cx="2208" cy="576"/>
          </a:xfrm>
        </p:grpSpPr>
        <p:sp>
          <p:nvSpPr>
            <p:cNvPr id="142346" name="AutoShape 10"/>
            <p:cNvSpPr>
              <a:spLocks noChangeArrowheads="1"/>
            </p:cNvSpPr>
            <p:nvPr/>
          </p:nvSpPr>
          <p:spPr bwMode="auto">
            <a:xfrm>
              <a:off x="912" y="192"/>
              <a:ext cx="2208" cy="576"/>
            </a:xfrm>
            <a:prstGeom prst="rightArrow">
              <a:avLst>
                <a:gd name="adj1" fmla="val 50000"/>
                <a:gd name="adj2" fmla="val 95833"/>
              </a:avLst>
            </a:prstGeom>
            <a:solidFill>
              <a:srgbClr val="00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42347" name="Text Box 11"/>
            <p:cNvSpPr txBox="1">
              <a:spLocks noChangeArrowheads="1"/>
            </p:cNvSpPr>
            <p:nvPr/>
          </p:nvSpPr>
          <p:spPr bwMode="auto">
            <a:xfrm>
              <a:off x="912" y="336"/>
              <a:ext cx="189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FFFF00"/>
                  </a:solidFill>
                  <a:latin typeface="Times New Roman" panose="02020603050405020304" pitchFamily="18" charset="0"/>
                  <a:ea typeface="黑体" panose="02010609060101010101" pitchFamily="2" charset="-122"/>
                </a:rPr>
                <a:t>明日正午进攻，如何？</a:t>
              </a:r>
              <a:endParaRPr kumimoji="1" lang="zh-CN" altLang="en-US" sz="2400" b="1">
                <a:solidFill>
                  <a:srgbClr val="FFFF00"/>
                </a:solidFill>
                <a:latin typeface="Times New Roman" panose="02020603050405020304" pitchFamily="18" charset="0"/>
                <a:ea typeface="黑体" panose="02010609060101010101" pitchFamily="2" charset="-122"/>
              </a:endParaRPr>
            </a:p>
          </p:txBody>
        </p:sp>
      </p:grpSp>
      <p:grpSp>
        <p:nvGrpSpPr>
          <p:cNvPr id="142348" name="Group 12"/>
          <p:cNvGrpSpPr/>
          <p:nvPr/>
        </p:nvGrpSpPr>
        <p:grpSpPr bwMode="auto">
          <a:xfrm>
            <a:off x="5764212" y="1183957"/>
            <a:ext cx="3797300" cy="914400"/>
            <a:chOff x="3303" y="672"/>
            <a:chExt cx="2208" cy="576"/>
          </a:xfrm>
        </p:grpSpPr>
        <p:sp>
          <p:nvSpPr>
            <p:cNvPr id="142349" name="AutoShape 13"/>
            <p:cNvSpPr>
              <a:spLocks noChangeArrowheads="1"/>
            </p:cNvSpPr>
            <p:nvPr/>
          </p:nvSpPr>
          <p:spPr bwMode="auto">
            <a:xfrm rot="-10800000">
              <a:off x="3303" y="672"/>
              <a:ext cx="2208" cy="576"/>
            </a:xfrm>
            <a:prstGeom prst="rightArrow">
              <a:avLst>
                <a:gd name="adj1" fmla="val 50000"/>
                <a:gd name="adj2" fmla="val 95833"/>
              </a:avLst>
            </a:prstGeom>
            <a:solidFill>
              <a:srgbClr val="FFFF99"/>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142350" name="Text Box 14"/>
            <p:cNvSpPr txBox="1">
              <a:spLocks noChangeArrowheads="1"/>
            </p:cNvSpPr>
            <p:nvPr/>
          </p:nvSpPr>
          <p:spPr bwMode="auto">
            <a:xfrm>
              <a:off x="3907" y="816"/>
              <a:ext cx="465" cy="29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CC"/>
                  </a:solidFill>
                  <a:latin typeface="Times New Roman" panose="02020603050405020304" pitchFamily="18" charset="0"/>
                  <a:ea typeface="黑体" panose="02010609060101010101" pitchFamily="2" charset="-122"/>
                </a:rPr>
                <a:t>同意</a:t>
              </a:r>
              <a:endParaRPr kumimoji="1" lang="zh-CN" altLang="en-US" sz="2400" b="1" dirty="0">
                <a:solidFill>
                  <a:srgbClr val="0000CC"/>
                </a:solidFill>
                <a:latin typeface="Times New Roman" panose="02020603050405020304" pitchFamily="18" charset="0"/>
                <a:ea typeface="黑体" panose="02010609060101010101" pitchFamily="2" charset="-122"/>
              </a:endParaRPr>
            </a:p>
          </p:txBody>
        </p:sp>
      </p:grpSp>
      <p:grpSp>
        <p:nvGrpSpPr>
          <p:cNvPr id="142351" name="Group 15"/>
          <p:cNvGrpSpPr/>
          <p:nvPr/>
        </p:nvGrpSpPr>
        <p:grpSpPr bwMode="auto">
          <a:xfrm>
            <a:off x="355467" y="1869757"/>
            <a:ext cx="3797300" cy="914400"/>
            <a:chOff x="912" y="192"/>
            <a:chExt cx="2208" cy="576"/>
          </a:xfrm>
        </p:grpSpPr>
        <p:sp>
          <p:nvSpPr>
            <p:cNvPr id="142352" name="AutoShape 16"/>
            <p:cNvSpPr>
              <a:spLocks noChangeArrowheads="1"/>
            </p:cNvSpPr>
            <p:nvPr/>
          </p:nvSpPr>
          <p:spPr bwMode="auto">
            <a:xfrm>
              <a:off x="912" y="192"/>
              <a:ext cx="2208" cy="576"/>
            </a:xfrm>
            <a:prstGeom prst="rightArrow">
              <a:avLst>
                <a:gd name="adj1" fmla="val 50000"/>
                <a:gd name="adj2" fmla="val 95833"/>
              </a:avLst>
            </a:prstGeom>
            <a:solidFill>
              <a:srgbClr val="00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42353" name="Text Box 17"/>
            <p:cNvSpPr txBox="1">
              <a:spLocks noChangeArrowheads="1"/>
            </p:cNvSpPr>
            <p:nvPr/>
          </p:nvSpPr>
          <p:spPr bwMode="auto">
            <a:xfrm>
              <a:off x="912" y="336"/>
              <a:ext cx="118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FFFF00"/>
                  </a:solidFill>
                  <a:latin typeface="Times New Roman" panose="02020603050405020304" pitchFamily="18" charset="0"/>
                  <a:ea typeface="黑体" panose="02010609060101010101" pitchFamily="2" charset="-122"/>
                </a:rPr>
                <a:t>收到“同意”</a:t>
              </a:r>
              <a:endParaRPr kumimoji="1" lang="zh-CN" altLang="en-US" sz="2400" b="1">
                <a:solidFill>
                  <a:srgbClr val="FFFF00"/>
                </a:solidFill>
                <a:latin typeface="Times New Roman" panose="02020603050405020304" pitchFamily="18" charset="0"/>
                <a:ea typeface="黑体" panose="02010609060101010101" pitchFamily="2" charset="-122"/>
              </a:endParaRPr>
            </a:p>
          </p:txBody>
        </p:sp>
      </p:grpSp>
      <p:grpSp>
        <p:nvGrpSpPr>
          <p:cNvPr id="142354" name="Group 18"/>
          <p:cNvGrpSpPr/>
          <p:nvPr/>
        </p:nvGrpSpPr>
        <p:grpSpPr bwMode="auto">
          <a:xfrm>
            <a:off x="5764212" y="2555557"/>
            <a:ext cx="3797300" cy="914400"/>
            <a:chOff x="3303" y="1536"/>
            <a:chExt cx="2208" cy="576"/>
          </a:xfrm>
        </p:grpSpPr>
        <p:sp>
          <p:nvSpPr>
            <p:cNvPr id="142355" name="AutoShape 19"/>
            <p:cNvSpPr>
              <a:spLocks noChangeArrowheads="1"/>
            </p:cNvSpPr>
            <p:nvPr/>
          </p:nvSpPr>
          <p:spPr bwMode="auto">
            <a:xfrm rot="-10800000">
              <a:off x="3303" y="1536"/>
              <a:ext cx="2208" cy="576"/>
            </a:xfrm>
            <a:prstGeom prst="rightArrow">
              <a:avLst>
                <a:gd name="adj1" fmla="val 50000"/>
                <a:gd name="adj2" fmla="val 95833"/>
              </a:avLst>
            </a:prstGeom>
            <a:solidFill>
              <a:srgbClr val="FFFF99"/>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142356" name="Text Box 20"/>
            <p:cNvSpPr txBox="1">
              <a:spLocks noChangeArrowheads="1"/>
            </p:cNvSpPr>
            <p:nvPr/>
          </p:nvSpPr>
          <p:spPr bwMode="auto">
            <a:xfrm>
              <a:off x="3495" y="1680"/>
              <a:ext cx="1718" cy="29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1"/>
                    </a:outerShdw>
                  </a:effectLst>
                </a14:hiddenEffects>
              </a:ext>
            </a:extLst>
          </p:spPr>
          <p:txBody>
            <a:bodyPr wrap="none">
              <a:spAutoFit/>
            </a:bodyPr>
            <a:lstStyle/>
            <a:p>
              <a:r>
                <a:rPr kumimoji="1" lang="zh-CN" altLang="en-US" sz="2400" b="1">
                  <a:solidFill>
                    <a:srgbClr val="0000CC"/>
                  </a:solidFill>
                  <a:latin typeface="Times New Roman" panose="02020603050405020304" pitchFamily="18" charset="0"/>
                  <a:ea typeface="黑体" panose="02010609060101010101" pitchFamily="2" charset="-122"/>
                </a:rPr>
                <a:t>收到：收到“同意”</a:t>
              </a:r>
              <a:endParaRPr kumimoji="1" lang="zh-CN" altLang="en-US" sz="2400" b="1">
                <a:solidFill>
                  <a:srgbClr val="0000CC"/>
                </a:solidFill>
                <a:latin typeface="Times New Roman" panose="02020603050405020304" pitchFamily="18" charset="0"/>
                <a:ea typeface="黑体" panose="02010609060101010101" pitchFamily="2" charset="-122"/>
              </a:endParaRPr>
            </a:p>
          </p:txBody>
        </p:sp>
      </p:grpSp>
      <p:sp>
        <p:nvSpPr>
          <p:cNvPr id="142357" name="Text Box 21"/>
          <p:cNvSpPr txBox="1">
            <a:spLocks noChangeArrowheads="1"/>
          </p:cNvSpPr>
          <p:nvPr/>
        </p:nvSpPr>
        <p:spPr bwMode="auto">
          <a:xfrm>
            <a:off x="1136252" y="2995295"/>
            <a:ext cx="1031051"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6600" b="1">
                <a:solidFill>
                  <a:srgbClr val="FF0000"/>
                </a:solidFill>
                <a:latin typeface="Times New Roman" panose="02020603050405020304" pitchFamily="18" charset="0"/>
                <a:ea typeface="黑体" panose="02010609060101010101" pitchFamily="2" charset="-122"/>
              </a:rPr>
              <a:t>…</a:t>
            </a:r>
            <a:endParaRPr kumimoji="1" lang="en-US" altLang="zh-CN" sz="6600" b="1">
              <a:solidFill>
                <a:srgbClr val="FF0000"/>
              </a:solidFill>
              <a:latin typeface="Times New Roman" panose="02020603050405020304" pitchFamily="18" charset="0"/>
              <a:ea typeface="黑体" panose="02010609060101010101" pitchFamily="2" charset="-122"/>
            </a:endParaRPr>
          </a:p>
        </p:txBody>
      </p:sp>
      <p:sp>
        <p:nvSpPr>
          <p:cNvPr id="142358" name="Text Box 22"/>
          <p:cNvSpPr txBox="1">
            <a:spLocks noChangeArrowheads="1"/>
          </p:cNvSpPr>
          <p:nvPr/>
        </p:nvSpPr>
        <p:spPr bwMode="auto">
          <a:xfrm>
            <a:off x="7673181" y="3438207"/>
            <a:ext cx="1031051"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6600" b="1">
                <a:solidFill>
                  <a:srgbClr val="FF0000"/>
                </a:solidFill>
                <a:latin typeface="Times New Roman" panose="02020603050405020304" pitchFamily="18" charset="0"/>
                <a:ea typeface="黑体" panose="02010609060101010101" pitchFamily="2" charset="-122"/>
              </a:rPr>
              <a:t>…</a:t>
            </a:r>
            <a:endParaRPr kumimoji="1" lang="en-US" altLang="zh-CN" sz="6600" b="1">
              <a:solidFill>
                <a:srgbClr val="FF0000"/>
              </a:solidFill>
              <a:latin typeface="Times New Roman" panose="02020603050405020304" pitchFamily="18" charset="0"/>
              <a:ea typeface="黑体" panose="02010609060101010101" pitchFamily="2" charset="-122"/>
            </a:endParaRPr>
          </a:p>
        </p:txBody>
      </p:sp>
      <p:sp>
        <p:nvSpPr>
          <p:cNvPr id="142359" name="Text Box 23"/>
          <p:cNvSpPr txBox="1">
            <a:spLocks noChangeArrowheads="1"/>
          </p:cNvSpPr>
          <p:nvPr/>
        </p:nvSpPr>
        <p:spPr bwMode="auto">
          <a:xfrm>
            <a:off x="1136252" y="3012757"/>
            <a:ext cx="1031051"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6600" b="1">
                <a:solidFill>
                  <a:srgbClr val="FF0000"/>
                </a:solidFill>
                <a:latin typeface="Times New Roman" panose="02020603050405020304" pitchFamily="18" charset="0"/>
                <a:ea typeface="黑体" panose="02010609060101010101" pitchFamily="2" charset="-122"/>
              </a:rPr>
              <a:t>…</a:t>
            </a:r>
            <a:endParaRPr kumimoji="1" lang="en-US" altLang="zh-CN" sz="6600" b="1">
              <a:solidFill>
                <a:srgbClr val="FF0000"/>
              </a:solidFill>
              <a:latin typeface="Times New Roman" panose="02020603050405020304" pitchFamily="18" charset="0"/>
              <a:ea typeface="黑体" panose="02010609060101010101" pitchFamily="2" charset="-122"/>
            </a:endParaRPr>
          </a:p>
        </p:txBody>
      </p:sp>
      <p:sp>
        <p:nvSpPr>
          <p:cNvPr id="142360" name="Text Box 24"/>
          <p:cNvSpPr txBox="1">
            <a:spLocks noChangeArrowheads="1"/>
          </p:cNvSpPr>
          <p:nvPr/>
        </p:nvSpPr>
        <p:spPr bwMode="auto">
          <a:xfrm>
            <a:off x="7673181" y="3455670"/>
            <a:ext cx="1031051"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6600" b="1">
                <a:solidFill>
                  <a:srgbClr val="FF0000"/>
                </a:solidFill>
                <a:latin typeface="Times New Roman" panose="02020603050405020304" pitchFamily="18" charset="0"/>
                <a:ea typeface="黑体" panose="02010609060101010101" pitchFamily="2" charset="-122"/>
              </a:rPr>
              <a:t>…</a:t>
            </a:r>
            <a:endParaRPr kumimoji="1" lang="en-US" altLang="zh-CN" sz="6600" b="1">
              <a:solidFill>
                <a:srgbClr val="FF0000"/>
              </a:solidFill>
              <a:latin typeface="Times New Roman" panose="02020603050405020304" pitchFamily="18" charset="0"/>
              <a:ea typeface="黑体" panose="02010609060101010101" pitchFamily="2" charset="-122"/>
            </a:endParaRPr>
          </a:p>
        </p:txBody>
      </p:sp>
      <p:sp>
        <p:nvSpPr>
          <p:cNvPr id="142361" name="Text Box 25"/>
          <p:cNvSpPr txBox="1">
            <a:spLocks noChangeArrowheads="1"/>
          </p:cNvSpPr>
          <p:nvPr/>
        </p:nvSpPr>
        <p:spPr bwMode="auto">
          <a:xfrm>
            <a:off x="1136252" y="3030220"/>
            <a:ext cx="1031051"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6600" b="1" dirty="0">
                <a:solidFill>
                  <a:srgbClr val="FF0000"/>
                </a:solidFill>
                <a:latin typeface="Times New Roman" panose="02020603050405020304" pitchFamily="18" charset="0"/>
                <a:ea typeface="黑体" panose="02010609060101010101" pitchFamily="2" charset="-122"/>
              </a:rPr>
              <a:t>…</a:t>
            </a:r>
            <a:endParaRPr kumimoji="1" lang="en-US" altLang="zh-CN" sz="6600" b="1" dirty="0">
              <a:solidFill>
                <a:srgbClr val="FF0000"/>
              </a:solidFill>
              <a:latin typeface="Times New Roman" panose="02020603050405020304" pitchFamily="18" charset="0"/>
              <a:ea typeface="黑体" panose="02010609060101010101" pitchFamily="2" charset="-122"/>
            </a:endParaRPr>
          </a:p>
        </p:txBody>
      </p:sp>
      <p:sp>
        <p:nvSpPr>
          <p:cNvPr id="142362" name="Text Box 26"/>
          <p:cNvSpPr txBox="1">
            <a:spLocks noChangeArrowheads="1"/>
          </p:cNvSpPr>
          <p:nvPr/>
        </p:nvSpPr>
        <p:spPr bwMode="auto">
          <a:xfrm>
            <a:off x="7673181" y="3473132"/>
            <a:ext cx="1031051"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6600" b="1" dirty="0">
                <a:solidFill>
                  <a:srgbClr val="FF0000"/>
                </a:solidFill>
                <a:latin typeface="Times New Roman" panose="02020603050405020304" pitchFamily="18" charset="0"/>
                <a:ea typeface="黑体" panose="02010609060101010101" pitchFamily="2" charset="-122"/>
              </a:rPr>
              <a:t>…</a:t>
            </a:r>
            <a:endParaRPr kumimoji="1" lang="en-US" altLang="zh-CN" sz="6600" b="1" dirty="0">
              <a:solidFill>
                <a:srgbClr val="FF0000"/>
              </a:solidFill>
              <a:latin typeface="Times New Roman" panose="02020603050405020304" pitchFamily="18" charset="0"/>
              <a:ea typeface="黑体" panose="02010609060101010101" pitchFamily="2" charset="-122"/>
            </a:endParaRPr>
          </a:p>
        </p:txBody>
      </p:sp>
      <p:sp>
        <p:nvSpPr>
          <p:cNvPr id="142363" name="Text Box 27"/>
          <p:cNvSpPr txBox="1">
            <a:spLocks noChangeArrowheads="1"/>
          </p:cNvSpPr>
          <p:nvPr/>
        </p:nvSpPr>
        <p:spPr bwMode="auto">
          <a:xfrm>
            <a:off x="1760537" y="1890395"/>
            <a:ext cx="6340197" cy="830997"/>
          </a:xfrm>
          <a:prstGeom prst="rect">
            <a:avLst/>
          </a:prstGeom>
          <a:solidFill>
            <a:srgbClr val="FF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800" b="1" dirty="0">
                <a:effectLst>
                  <a:outerShdw blurRad="38100" dist="38100" dir="2700000" algn="tl">
                    <a:srgbClr val="FFFFFF"/>
                  </a:outerShdw>
                </a:effectLst>
                <a:latin typeface="Bookman Old Style" pitchFamily="18" charset="0"/>
                <a:ea typeface="黑体" panose="02010609060101010101" pitchFamily="2" charset="-122"/>
              </a:rPr>
              <a:t>这样的协议无法实现！</a:t>
            </a:r>
            <a:endParaRPr lang="zh-CN" altLang="en-US" sz="4800" b="1" dirty="0">
              <a:effectLst>
                <a:outerShdw blurRad="38100" dist="38100" dir="2700000" algn="tl">
                  <a:srgbClr val="FFFFFF"/>
                </a:outerShdw>
              </a:effectLst>
              <a:latin typeface="Bookman Old Style" pitchFamily="18"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42345"/>
                                        </p:tgtEl>
                                        <p:attrNameLst>
                                          <p:attrName>style.visibility</p:attrName>
                                        </p:attrNameLst>
                                      </p:cBhvr>
                                      <p:to>
                                        <p:strVal val="visible"/>
                                      </p:to>
                                    </p:set>
                                  </p:childTnLst>
                                </p:cTn>
                              </p:par>
                            </p:childTnLst>
                          </p:cTn>
                        </p:par>
                        <p:par>
                          <p:cTn id="7" fill="hold">
                            <p:stCondLst>
                              <p:cond delay="0"/>
                            </p:stCondLst>
                            <p:childTnLst>
                              <p:par>
                                <p:cTn id="8" presetID="63" presetClass="path" presetSubtype="0" accel="50000" decel="50000" fill="hold" nodeType="afterEffect">
                                  <p:stCondLst>
                                    <p:cond delay="0"/>
                                  </p:stCondLst>
                                  <p:childTnLst>
                                    <p:animMotion origin="layout" path="M 2.77778E-6 -1.11111E-6 L 0.58021 0.00046 " pathEditMode="relative" rAng="0" ptsTypes="AA">
                                      <p:cBhvr>
                                        <p:cTn id="9" dur="5000" fill="hold"/>
                                        <p:tgtEl>
                                          <p:spTgt spid="142345"/>
                                        </p:tgtEl>
                                        <p:attrNameLst>
                                          <p:attrName>ppt_x</p:attrName>
                                          <p:attrName>ppt_y</p:attrName>
                                        </p:attrNameLst>
                                      </p:cBhvr>
                                      <p:rCtr x="29010" y="23"/>
                                    </p:animMotion>
                                  </p:childTnLst>
                                </p:cTn>
                              </p:par>
                            </p:childTnLst>
                          </p:cTn>
                        </p:par>
                        <p:par>
                          <p:cTn id="10" fill="hold">
                            <p:stCondLst>
                              <p:cond delay="5000"/>
                            </p:stCondLst>
                            <p:childTnLst>
                              <p:par>
                                <p:cTn id="11" presetID="1" presetClass="entr" presetSubtype="0" fill="hold" nodeType="afterEffect">
                                  <p:stCondLst>
                                    <p:cond delay="500"/>
                                  </p:stCondLst>
                                  <p:childTnLst>
                                    <p:set>
                                      <p:cBhvr>
                                        <p:cTn id="12" dur="1" fill="hold">
                                          <p:stCondLst>
                                            <p:cond delay="0"/>
                                          </p:stCondLst>
                                        </p:cTn>
                                        <p:tgtEl>
                                          <p:spTgt spid="142348"/>
                                        </p:tgtEl>
                                        <p:attrNameLst>
                                          <p:attrName>style.visibility</p:attrName>
                                        </p:attrNameLst>
                                      </p:cBhvr>
                                      <p:to>
                                        <p:strVal val="visible"/>
                                      </p:to>
                                    </p:set>
                                  </p:childTnLst>
                                </p:cTn>
                              </p:par>
                            </p:childTnLst>
                          </p:cTn>
                        </p:par>
                        <p:par>
                          <p:cTn id="13" fill="hold">
                            <p:stCondLst>
                              <p:cond delay="5500"/>
                            </p:stCondLst>
                            <p:childTnLst>
                              <p:par>
                                <p:cTn id="14" presetID="35" presetClass="path" presetSubtype="0" accel="50000" decel="50000" fill="hold" nodeType="afterEffect">
                                  <p:stCondLst>
                                    <p:cond delay="0"/>
                                  </p:stCondLst>
                                  <p:childTnLst>
                                    <p:animMotion origin="layout" path="M -4.16667E-6 -2.22222E-6 L -0.55642 -0.00578 " pathEditMode="relative" rAng="0" ptsTypes="AA">
                                      <p:cBhvr>
                                        <p:cTn id="15" dur="2000" fill="hold"/>
                                        <p:tgtEl>
                                          <p:spTgt spid="142348"/>
                                        </p:tgtEl>
                                        <p:attrNameLst>
                                          <p:attrName>ppt_x</p:attrName>
                                          <p:attrName>ppt_y</p:attrName>
                                        </p:attrNameLst>
                                      </p:cBhvr>
                                      <p:rCtr x="-27830" y="-301"/>
                                    </p:animMotion>
                                  </p:childTnLst>
                                </p:cTn>
                              </p:par>
                            </p:childTnLst>
                          </p:cTn>
                        </p:par>
                        <p:par>
                          <p:cTn id="16" fill="hold">
                            <p:stCondLst>
                              <p:cond delay="7500"/>
                            </p:stCondLst>
                            <p:childTnLst>
                              <p:par>
                                <p:cTn id="17" presetID="1" presetClass="entr" presetSubtype="0" fill="hold" nodeType="afterEffect">
                                  <p:stCondLst>
                                    <p:cond delay="500"/>
                                  </p:stCondLst>
                                  <p:childTnLst>
                                    <p:set>
                                      <p:cBhvr>
                                        <p:cTn id="18" dur="1" fill="hold">
                                          <p:stCondLst>
                                            <p:cond delay="0"/>
                                          </p:stCondLst>
                                        </p:cTn>
                                        <p:tgtEl>
                                          <p:spTgt spid="142351"/>
                                        </p:tgtEl>
                                        <p:attrNameLst>
                                          <p:attrName>style.visibility</p:attrName>
                                        </p:attrNameLst>
                                      </p:cBhvr>
                                      <p:to>
                                        <p:strVal val="visible"/>
                                      </p:to>
                                    </p:set>
                                  </p:childTnLst>
                                </p:cTn>
                              </p:par>
                            </p:childTnLst>
                          </p:cTn>
                        </p:par>
                        <p:par>
                          <p:cTn id="19" fill="hold">
                            <p:stCondLst>
                              <p:cond delay="8000"/>
                            </p:stCondLst>
                            <p:childTnLst>
                              <p:par>
                                <p:cTn id="20" presetID="63" presetClass="path" presetSubtype="0" accel="50000" decel="50000" fill="hold" nodeType="afterEffect">
                                  <p:stCondLst>
                                    <p:cond delay="500"/>
                                  </p:stCondLst>
                                  <p:childTnLst>
                                    <p:animMotion origin="layout" path="M 2.77778E-6 -2.22222E-6 L 0.58021 -0.00069 " pathEditMode="relative" rAng="0" ptsTypes="AA">
                                      <p:cBhvr>
                                        <p:cTn id="21" dur="5000" fill="hold"/>
                                        <p:tgtEl>
                                          <p:spTgt spid="142351"/>
                                        </p:tgtEl>
                                        <p:attrNameLst>
                                          <p:attrName>ppt_x</p:attrName>
                                          <p:attrName>ppt_y</p:attrName>
                                        </p:attrNameLst>
                                      </p:cBhvr>
                                      <p:rCtr x="29010" y="-46"/>
                                    </p:animMotion>
                                  </p:childTnLst>
                                </p:cTn>
                              </p:par>
                            </p:childTnLst>
                          </p:cTn>
                        </p:par>
                        <p:par>
                          <p:cTn id="22" fill="hold">
                            <p:stCondLst>
                              <p:cond delay="13500"/>
                            </p:stCondLst>
                            <p:childTnLst>
                              <p:par>
                                <p:cTn id="23" presetID="1" presetClass="entr" presetSubtype="0" fill="hold" nodeType="afterEffect">
                                  <p:stCondLst>
                                    <p:cond delay="0"/>
                                  </p:stCondLst>
                                  <p:childTnLst>
                                    <p:set>
                                      <p:cBhvr>
                                        <p:cTn id="24" dur="1" fill="hold">
                                          <p:stCondLst>
                                            <p:cond delay="0"/>
                                          </p:stCondLst>
                                        </p:cTn>
                                        <p:tgtEl>
                                          <p:spTgt spid="142354"/>
                                        </p:tgtEl>
                                        <p:attrNameLst>
                                          <p:attrName>style.visibility</p:attrName>
                                        </p:attrNameLst>
                                      </p:cBhvr>
                                      <p:to>
                                        <p:strVal val="visible"/>
                                      </p:to>
                                    </p:set>
                                  </p:childTnLst>
                                </p:cTn>
                              </p:par>
                            </p:childTnLst>
                          </p:cTn>
                        </p:par>
                        <p:par>
                          <p:cTn id="25" fill="hold">
                            <p:stCondLst>
                              <p:cond delay="13500"/>
                            </p:stCondLst>
                            <p:childTnLst>
                              <p:par>
                                <p:cTn id="26" presetID="35" presetClass="path" presetSubtype="0" accel="50000" decel="50000" fill="hold" nodeType="afterEffect">
                                  <p:stCondLst>
                                    <p:cond delay="500"/>
                                  </p:stCondLst>
                                  <p:childTnLst>
                                    <p:animMotion origin="layout" path="M -4.16667E-6 -2.22222E-6 L -0.54861 0.00417 " pathEditMode="relative" rAng="0" ptsTypes="AA">
                                      <p:cBhvr>
                                        <p:cTn id="27" dur="2000" fill="hold"/>
                                        <p:tgtEl>
                                          <p:spTgt spid="142354"/>
                                        </p:tgtEl>
                                        <p:attrNameLst>
                                          <p:attrName>ppt_x</p:attrName>
                                          <p:attrName>ppt_y</p:attrName>
                                        </p:attrNameLst>
                                      </p:cBhvr>
                                      <p:rCtr x="-27431" y="208"/>
                                    </p:animMotion>
                                  </p:childTnLst>
                                </p:cTn>
                              </p:par>
                            </p:childTnLst>
                          </p:cTn>
                        </p:par>
                        <p:par>
                          <p:cTn id="28" fill="hold">
                            <p:stCondLst>
                              <p:cond delay="16000"/>
                            </p:stCondLst>
                            <p:childTnLst>
                              <p:par>
                                <p:cTn id="29" presetID="1" presetClass="entr" presetSubtype="0" fill="hold" grpId="0" nodeType="afterEffect">
                                  <p:stCondLst>
                                    <p:cond delay="0"/>
                                  </p:stCondLst>
                                  <p:childTnLst>
                                    <p:set>
                                      <p:cBhvr>
                                        <p:cTn id="30" dur="1" fill="hold">
                                          <p:stCondLst>
                                            <p:cond delay="0"/>
                                          </p:stCondLst>
                                        </p:cTn>
                                        <p:tgtEl>
                                          <p:spTgt spid="142357"/>
                                        </p:tgtEl>
                                        <p:attrNameLst>
                                          <p:attrName>style.visibility</p:attrName>
                                        </p:attrNameLst>
                                      </p:cBhvr>
                                      <p:to>
                                        <p:strVal val="visible"/>
                                      </p:to>
                                    </p:set>
                                  </p:childTnLst>
                                </p:cTn>
                              </p:par>
                            </p:childTnLst>
                          </p:cTn>
                        </p:par>
                        <p:par>
                          <p:cTn id="31" fill="hold">
                            <p:stCondLst>
                              <p:cond delay="16000"/>
                            </p:stCondLst>
                            <p:childTnLst>
                              <p:par>
                                <p:cTn id="32" presetID="63" presetClass="path" presetSubtype="0" accel="50000" decel="50000" fill="hold" grpId="1" nodeType="afterEffect">
                                  <p:stCondLst>
                                    <p:cond delay="0"/>
                                  </p:stCondLst>
                                  <p:childTnLst>
                                    <p:animMotion origin="layout" path="M -2.77778E-6 1.48148E-6 L 0.7474 0.00023 " pathEditMode="relative" rAng="0" ptsTypes="AA">
                                      <p:cBhvr>
                                        <p:cTn id="33" dur="2000" fill="hold"/>
                                        <p:tgtEl>
                                          <p:spTgt spid="142357"/>
                                        </p:tgtEl>
                                        <p:attrNameLst>
                                          <p:attrName>ppt_x</p:attrName>
                                          <p:attrName>ppt_y</p:attrName>
                                        </p:attrNameLst>
                                      </p:cBhvr>
                                      <p:rCtr x="37361" y="0"/>
                                    </p:animMotion>
                                  </p:childTnLst>
                                </p:cTn>
                              </p:par>
                            </p:childTnLst>
                          </p:cTn>
                        </p:par>
                        <p:par>
                          <p:cTn id="34" fill="hold">
                            <p:stCondLst>
                              <p:cond delay="18000"/>
                            </p:stCondLst>
                            <p:childTnLst>
                              <p:par>
                                <p:cTn id="35" presetID="1" presetClass="exit" presetSubtype="0" fill="hold" grpId="2" nodeType="afterEffect">
                                  <p:stCondLst>
                                    <p:cond delay="0"/>
                                  </p:stCondLst>
                                  <p:childTnLst>
                                    <p:set>
                                      <p:cBhvr>
                                        <p:cTn id="36" dur="1" fill="hold">
                                          <p:stCondLst>
                                            <p:cond delay="0"/>
                                          </p:stCondLst>
                                        </p:cTn>
                                        <p:tgtEl>
                                          <p:spTgt spid="142357"/>
                                        </p:tgtEl>
                                        <p:attrNameLst>
                                          <p:attrName>style.visibility</p:attrName>
                                        </p:attrNameLst>
                                      </p:cBhvr>
                                      <p:to>
                                        <p:strVal val="hidden"/>
                                      </p:to>
                                    </p:set>
                                  </p:childTnLst>
                                </p:cTn>
                              </p:par>
                            </p:childTnLst>
                          </p:cTn>
                        </p:par>
                        <p:par>
                          <p:cTn id="37" fill="hold">
                            <p:stCondLst>
                              <p:cond delay="18000"/>
                            </p:stCondLst>
                            <p:childTnLst>
                              <p:par>
                                <p:cTn id="38" presetID="1" presetClass="entr" presetSubtype="0" fill="hold" grpId="0" nodeType="afterEffect">
                                  <p:stCondLst>
                                    <p:cond delay="0"/>
                                  </p:stCondLst>
                                  <p:childTnLst>
                                    <p:set>
                                      <p:cBhvr>
                                        <p:cTn id="39" dur="1" fill="hold">
                                          <p:stCondLst>
                                            <p:cond delay="0"/>
                                          </p:stCondLst>
                                        </p:cTn>
                                        <p:tgtEl>
                                          <p:spTgt spid="142358"/>
                                        </p:tgtEl>
                                        <p:attrNameLst>
                                          <p:attrName>style.visibility</p:attrName>
                                        </p:attrNameLst>
                                      </p:cBhvr>
                                      <p:to>
                                        <p:strVal val="visible"/>
                                      </p:to>
                                    </p:set>
                                  </p:childTnLst>
                                </p:cTn>
                              </p:par>
                            </p:childTnLst>
                          </p:cTn>
                        </p:par>
                        <p:par>
                          <p:cTn id="40" fill="hold">
                            <p:stCondLst>
                              <p:cond delay="18000"/>
                            </p:stCondLst>
                            <p:childTnLst>
                              <p:par>
                                <p:cTn id="41" presetID="35" presetClass="path" presetSubtype="0" accel="50000" decel="50000" fill="hold" grpId="1" nodeType="afterEffect">
                                  <p:stCondLst>
                                    <p:cond delay="0"/>
                                  </p:stCondLst>
                                  <p:childTnLst>
                                    <p:animMotion origin="layout" path="M 1.38889E-6 -1.85185E-6 L -0.74722 0.00926 " pathEditMode="relative" rAng="0" ptsTypes="AA">
                                      <p:cBhvr>
                                        <p:cTn id="42" dur="2000" fill="hold"/>
                                        <p:tgtEl>
                                          <p:spTgt spid="142358"/>
                                        </p:tgtEl>
                                        <p:attrNameLst>
                                          <p:attrName>ppt_x</p:attrName>
                                          <p:attrName>ppt_y</p:attrName>
                                        </p:attrNameLst>
                                      </p:cBhvr>
                                      <p:rCtr x="-37361" y="463"/>
                                    </p:animMotion>
                                  </p:childTnLst>
                                </p:cTn>
                              </p:par>
                            </p:childTnLst>
                          </p:cTn>
                        </p:par>
                        <p:par>
                          <p:cTn id="43" fill="hold">
                            <p:stCondLst>
                              <p:cond delay="20000"/>
                            </p:stCondLst>
                            <p:childTnLst>
                              <p:par>
                                <p:cTn id="44" presetID="1" presetClass="exit" presetSubtype="0" fill="hold" grpId="2" nodeType="afterEffect">
                                  <p:stCondLst>
                                    <p:cond delay="0"/>
                                  </p:stCondLst>
                                  <p:childTnLst>
                                    <p:set>
                                      <p:cBhvr>
                                        <p:cTn id="45" dur="1" fill="hold">
                                          <p:stCondLst>
                                            <p:cond delay="0"/>
                                          </p:stCondLst>
                                        </p:cTn>
                                        <p:tgtEl>
                                          <p:spTgt spid="142358"/>
                                        </p:tgtEl>
                                        <p:attrNameLst>
                                          <p:attrName>style.visibility</p:attrName>
                                        </p:attrNameLst>
                                      </p:cBhvr>
                                      <p:to>
                                        <p:strVal val="hidden"/>
                                      </p:to>
                                    </p:set>
                                  </p:childTnLst>
                                </p:cTn>
                              </p:par>
                            </p:childTnLst>
                          </p:cTn>
                        </p:par>
                        <p:par>
                          <p:cTn id="46" fill="hold">
                            <p:stCondLst>
                              <p:cond delay="20000"/>
                            </p:stCondLst>
                            <p:childTnLst>
                              <p:par>
                                <p:cTn id="47" presetID="1" presetClass="entr" presetSubtype="0" fill="hold" grpId="0" nodeType="afterEffect">
                                  <p:stCondLst>
                                    <p:cond delay="0"/>
                                  </p:stCondLst>
                                  <p:childTnLst>
                                    <p:set>
                                      <p:cBhvr>
                                        <p:cTn id="48" dur="1" fill="hold">
                                          <p:stCondLst>
                                            <p:cond delay="0"/>
                                          </p:stCondLst>
                                        </p:cTn>
                                        <p:tgtEl>
                                          <p:spTgt spid="142359"/>
                                        </p:tgtEl>
                                        <p:attrNameLst>
                                          <p:attrName>style.visibility</p:attrName>
                                        </p:attrNameLst>
                                      </p:cBhvr>
                                      <p:to>
                                        <p:strVal val="visible"/>
                                      </p:to>
                                    </p:set>
                                  </p:childTnLst>
                                </p:cTn>
                              </p:par>
                            </p:childTnLst>
                          </p:cTn>
                        </p:par>
                        <p:par>
                          <p:cTn id="49" fill="hold">
                            <p:stCondLst>
                              <p:cond delay="20000"/>
                            </p:stCondLst>
                            <p:childTnLst>
                              <p:par>
                                <p:cTn id="50" presetID="63" presetClass="path" presetSubtype="0" accel="50000" decel="50000" fill="hold" grpId="1" nodeType="afterEffect">
                                  <p:stCondLst>
                                    <p:cond delay="0"/>
                                  </p:stCondLst>
                                  <p:childTnLst>
                                    <p:animMotion origin="layout" path="M -2.77778E-6 -4.81481E-6 L 0.73941 -0.00231 " pathEditMode="relative" rAng="0" ptsTypes="AA">
                                      <p:cBhvr>
                                        <p:cTn id="51" dur="2000" fill="hold"/>
                                        <p:tgtEl>
                                          <p:spTgt spid="142359"/>
                                        </p:tgtEl>
                                        <p:attrNameLst>
                                          <p:attrName>ppt_x</p:attrName>
                                          <p:attrName>ppt_y</p:attrName>
                                        </p:attrNameLst>
                                      </p:cBhvr>
                                      <p:rCtr x="36962" y="-116"/>
                                    </p:animMotion>
                                  </p:childTnLst>
                                </p:cTn>
                              </p:par>
                            </p:childTnLst>
                          </p:cTn>
                        </p:par>
                        <p:par>
                          <p:cTn id="52" fill="hold">
                            <p:stCondLst>
                              <p:cond delay="22000"/>
                            </p:stCondLst>
                            <p:childTnLst>
                              <p:par>
                                <p:cTn id="53" presetID="1" presetClass="exit" presetSubtype="0" fill="hold" grpId="2" nodeType="afterEffect">
                                  <p:stCondLst>
                                    <p:cond delay="0"/>
                                  </p:stCondLst>
                                  <p:childTnLst>
                                    <p:set>
                                      <p:cBhvr>
                                        <p:cTn id="54" dur="1" fill="hold">
                                          <p:stCondLst>
                                            <p:cond delay="0"/>
                                          </p:stCondLst>
                                        </p:cTn>
                                        <p:tgtEl>
                                          <p:spTgt spid="142359"/>
                                        </p:tgtEl>
                                        <p:attrNameLst>
                                          <p:attrName>style.visibility</p:attrName>
                                        </p:attrNameLst>
                                      </p:cBhvr>
                                      <p:to>
                                        <p:strVal val="hidden"/>
                                      </p:to>
                                    </p:set>
                                  </p:childTnLst>
                                </p:cTn>
                              </p:par>
                            </p:childTnLst>
                          </p:cTn>
                        </p:par>
                        <p:par>
                          <p:cTn id="55" fill="hold">
                            <p:stCondLst>
                              <p:cond delay="22000"/>
                            </p:stCondLst>
                            <p:childTnLst>
                              <p:par>
                                <p:cTn id="56" presetID="1" presetClass="entr" presetSubtype="0" fill="hold" grpId="0" nodeType="afterEffect">
                                  <p:stCondLst>
                                    <p:cond delay="0"/>
                                  </p:stCondLst>
                                  <p:childTnLst>
                                    <p:set>
                                      <p:cBhvr>
                                        <p:cTn id="57" dur="1" fill="hold">
                                          <p:stCondLst>
                                            <p:cond delay="0"/>
                                          </p:stCondLst>
                                        </p:cTn>
                                        <p:tgtEl>
                                          <p:spTgt spid="142360"/>
                                        </p:tgtEl>
                                        <p:attrNameLst>
                                          <p:attrName>style.visibility</p:attrName>
                                        </p:attrNameLst>
                                      </p:cBhvr>
                                      <p:to>
                                        <p:strVal val="visible"/>
                                      </p:to>
                                    </p:set>
                                  </p:childTnLst>
                                </p:cTn>
                              </p:par>
                            </p:childTnLst>
                          </p:cTn>
                        </p:par>
                        <p:par>
                          <p:cTn id="58" fill="hold">
                            <p:stCondLst>
                              <p:cond delay="22000"/>
                            </p:stCondLst>
                            <p:childTnLst>
                              <p:par>
                                <p:cTn id="59" presetID="35" presetClass="path" presetSubtype="0" accel="50000" decel="50000" fill="hold" grpId="1" nodeType="afterEffect">
                                  <p:stCondLst>
                                    <p:cond delay="0"/>
                                  </p:stCondLst>
                                  <p:childTnLst>
                                    <p:animMotion origin="layout" path="M 1.38889E-6 1.85185E-6 L -0.74722 0.00671 " pathEditMode="relative" rAng="0" ptsTypes="AA">
                                      <p:cBhvr>
                                        <p:cTn id="60" dur="2000" fill="hold"/>
                                        <p:tgtEl>
                                          <p:spTgt spid="142360"/>
                                        </p:tgtEl>
                                        <p:attrNameLst>
                                          <p:attrName>ppt_x</p:attrName>
                                          <p:attrName>ppt_y</p:attrName>
                                        </p:attrNameLst>
                                      </p:cBhvr>
                                      <p:rCtr x="-37361" y="324"/>
                                    </p:animMotion>
                                  </p:childTnLst>
                                </p:cTn>
                              </p:par>
                            </p:childTnLst>
                          </p:cTn>
                        </p:par>
                        <p:par>
                          <p:cTn id="61" fill="hold">
                            <p:stCondLst>
                              <p:cond delay="24000"/>
                            </p:stCondLst>
                            <p:childTnLst>
                              <p:par>
                                <p:cTn id="62" presetID="1" presetClass="exit" presetSubtype="0" fill="hold" grpId="2" nodeType="afterEffect">
                                  <p:stCondLst>
                                    <p:cond delay="0"/>
                                  </p:stCondLst>
                                  <p:childTnLst>
                                    <p:set>
                                      <p:cBhvr>
                                        <p:cTn id="63" dur="1" fill="hold">
                                          <p:stCondLst>
                                            <p:cond delay="0"/>
                                          </p:stCondLst>
                                        </p:cTn>
                                        <p:tgtEl>
                                          <p:spTgt spid="142360"/>
                                        </p:tgtEl>
                                        <p:attrNameLst>
                                          <p:attrName>style.visibility</p:attrName>
                                        </p:attrNameLst>
                                      </p:cBhvr>
                                      <p:to>
                                        <p:strVal val="hidden"/>
                                      </p:to>
                                    </p:set>
                                  </p:childTnLst>
                                </p:cTn>
                              </p:par>
                            </p:childTnLst>
                          </p:cTn>
                        </p:par>
                        <p:par>
                          <p:cTn id="64" fill="hold">
                            <p:stCondLst>
                              <p:cond delay="24000"/>
                            </p:stCondLst>
                            <p:childTnLst>
                              <p:par>
                                <p:cTn id="65" presetID="1" presetClass="entr" presetSubtype="0" fill="hold" grpId="0" nodeType="afterEffect">
                                  <p:stCondLst>
                                    <p:cond delay="0"/>
                                  </p:stCondLst>
                                  <p:childTnLst>
                                    <p:set>
                                      <p:cBhvr>
                                        <p:cTn id="66" dur="1" fill="hold">
                                          <p:stCondLst>
                                            <p:cond delay="0"/>
                                          </p:stCondLst>
                                        </p:cTn>
                                        <p:tgtEl>
                                          <p:spTgt spid="142361"/>
                                        </p:tgtEl>
                                        <p:attrNameLst>
                                          <p:attrName>style.visibility</p:attrName>
                                        </p:attrNameLst>
                                      </p:cBhvr>
                                      <p:to>
                                        <p:strVal val="visible"/>
                                      </p:to>
                                    </p:set>
                                  </p:childTnLst>
                                </p:cTn>
                              </p:par>
                            </p:childTnLst>
                          </p:cTn>
                        </p:par>
                        <p:par>
                          <p:cTn id="67" fill="hold">
                            <p:stCondLst>
                              <p:cond delay="24000"/>
                            </p:stCondLst>
                            <p:childTnLst>
                              <p:par>
                                <p:cTn id="68" presetID="63" presetClass="path" presetSubtype="0" accel="50000" decel="50000" fill="hold" grpId="1" nodeType="afterEffect">
                                  <p:stCondLst>
                                    <p:cond delay="0"/>
                                  </p:stCondLst>
                                  <p:childTnLst>
                                    <p:animMotion origin="layout" path="M -2.77778E-6 -1.11111E-6 L 0.7474 -0.00486 " pathEditMode="relative" rAng="0" ptsTypes="AA">
                                      <p:cBhvr>
                                        <p:cTn id="69" dur="2000" fill="hold"/>
                                        <p:tgtEl>
                                          <p:spTgt spid="142361"/>
                                        </p:tgtEl>
                                        <p:attrNameLst>
                                          <p:attrName>ppt_x</p:attrName>
                                          <p:attrName>ppt_y</p:attrName>
                                        </p:attrNameLst>
                                      </p:cBhvr>
                                      <p:rCtr x="37361" y="-255"/>
                                    </p:animMotion>
                                  </p:childTnLst>
                                </p:cTn>
                              </p:par>
                            </p:childTnLst>
                          </p:cTn>
                        </p:par>
                        <p:par>
                          <p:cTn id="70" fill="hold">
                            <p:stCondLst>
                              <p:cond delay="26000"/>
                            </p:stCondLst>
                            <p:childTnLst>
                              <p:par>
                                <p:cTn id="71" presetID="1" presetClass="exit" presetSubtype="0" fill="hold" grpId="2" nodeType="afterEffect">
                                  <p:stCondLst>
                                    <p:cond delay="0"/>
                                  </p:stCondLst>
                                  <p:childTnLst>
                                    <p:set>
                                      <p:cBhvr>
                                        <p:cTn id="72" dur="1" fill="hold">
                                          <p:stCondLst>
                                            <p:cond delay="0"/>
                                          </p:stCondLst>
                                        </p:cTn>
                                        <p:tgtEl>
                                          <p:spTgt spid="142361"/>
                                        </p:tgtEl>
                                        <p:attrNameLst>
                                          <p:attrName>style.visibility</p:attrName>
                                        </p:attrNameLst>
                                      </p:cBhvr>
                                      <p:to>
                                        <p:strVal val="hidden"/>
                                      </p:to>
                                    </p:set>
                                  </p:childTnLst>
                                </p:cTn>
                              </p:par>
                            </p:childTnLst>
                          </p:cTn>
                        </p:par>
                        <p:par>
                          <p:cTn id="73" fill="hold">
                            <p:stCondLst>
                              <p:cond delay="26000"/>
                            </p:stCondLst>
                            <p:childTnLst>
                              <p:par>
                                <p:cTn id="74" presetID="1" presetClass="entr" presetSubtype="0" fill="hold" grpId="0" nodeType="afterEffect">
                                  <p:stCondLst>
                                    <p:cond delay="0"/>
                                  </p:stCondLst>
                                  <p:childTnLst>
                                    <p:set>
                                      <p:cBhvr>
                                        <p:cTn id="75" dur="1" fill="hold">
                                          <p:stCondLst>
                                            <p:cond delay="0"/>
                                          </p:stCondLst>
                                        </p:cTn>
                                        <p:tgtEl>
                                          <p:spTgt spid="142362"/>
                                        </p:tgtEl>
                                        <p:attrNameLst>
                                          <p:attrName>style.visibility</p:attrName>
                                        </p:attrNameLst>
                                      </p:cBhvr>
                                      <p:to>
                                        <p:strVal val="visible"/>
                                      </p:to>
                                    </p:set>
                                  </p:childTnLst>
                                </p:cTn>
                              </p:par>
                            </p:childTnLst>
                          </p:cTn>
                        </p:par>
                        <p:par>
                          <p:cTn id="76" fill="hold">
                            <p:stCondLst>
                              <p:cond delay="26000"/>
                            </p:stCondLst>
                            <p:childTnLst>
                              <p:par>
                                <p:cTn id="77" presetID="35" presetClass="path" presetSubtype="0" accel="50000" decel="50000" fill="hold" grpId="1" nodeType="afterEffect">
                                  <p:stCondLst>
                                    <p:cond delay="0"/>
                                  </p:stCondLst>
                                  <p:childTnLst>
                                    <p:animMotion origin="layout" path="M 1.38889E-6 -4.44444E-6 L -0.74722 0.00417 " pathEditMode="relative" rAng="0" ptsTypes="AA">
                                      <p:cBhvr>
                                        <p:cTn id="78" dur="2000" fill="hold"/>
                                        <p:tgtEl>
                                          <p:spTgt spid="142362"/>
                                        </p:tgtEl>
                                        <p:attrNameLst>
                                          <p:attrName>ppt_x</p:attrName>
                                          <p:attrName>ppt_y</p:attrName>
                                        </p:attrNameLst>
                                      </p:cBhvr>
                                      <p:rCtr x="-37361" y="208"/>
                                    </p:animMotion>
                                  </p:childTnLst>
                                </p:cTn>
                              </p:par>
                            </p:childTnLst>
                          </p:cTn>
                        </p:par>
                        <p:par>
                          <p:cTn id="79" fill="hold">
                            <p:stCondLst>
                              <p:cond delay="28000"/>
                            </p:stCondLst>
                            <p:childTnLst>
                              <p:par>
                                <p:cTn id="80" presetID="1" presetClass="exit" presetSubtype="0" fill="hold" grpId="2" nodeType="afterEffect">
                                  <p:stCondLst>
                                    <p:cond delay="0"/>
                                  </p:stCondLst>
                                  <p:childTnLst>
                                    <p:set>
                                      <p:cBhvr>
                                        <p:cTn id="81" dur="1" fill="hold">
                                          <p:stCondLst>
                                            <p:cond delay="0"/>
                                          </p:stCondLst>
                                        </p:cTn>
                                        <p:tgtEl>
                                          <p:spTgt spid="142362"/>
                                        </p:tgtEl>
                                        <p:attrNameLst>
                                          <p:attrName>style.visibility</p:attrName>
                                        </p:attrNameLst>
                                      </p:cBhvr>
                                      <p:to>
                                        <p:strVal val="hidden"/>
                                      </p:to>
                                    </p:set>
                                  </p:childTnLst>
                                </p:cTn>
                              </p:par>
                            </p:childTnLst>
                          </p:cTn>
                        </p:par>
                        <p:par>
                          <p:cTn id="82" fill="hold">
                            <p:stCondLst>
                              <p:cond delay="28000"/>
                            </p:stCondLst>
                            <p:childTnLst>
                              <p:par>
                                <p:cTn id="83" presetID="4" presetClass="entr" presetSubtype="32" fill="hold" grpId="0" nodeType="afterEffect">
                                  <p:stCondLst>
                                    <p:cond delay="0"/>
                                  </p:stCondLst>
                                  <p:childTnLst>
                                    <p:set>
                                      <p:cBhvr>
                                        <p:cTn id="84" dur="1" fill="hold">
                                          <p:stCondLst>
                                            <p:cond delay="0"/>
                                          </p:stCondLst>
                                        </p:cTn>
                                        <p:tgtEl>
                                          <p:spTgt spid="142363"/>
                                        </p:tgtEl>
                                        <p:attrNameLst>
                                          <p:attrName>style.visibility</p:attrName>
                                        </p:attrNameLst>
                                      </p:cBhvr>
                                      <p:to>
                                        <p:strVal val="visible"/>
                                      </p:to>
                                    </p:set>
                                    <p:animEffect transition="in" filter="box(out)">
                                      <p:cBhvr>
                                        <p:cTn id="85" dur="1000"/>
                                        <p:tgtEl>
                                          <p:spTgt spid="142363"/>
                                        </p:tgtEl>
                                      </p:cBhvr>
                                    </p:animEffect>
                                  </p:childTnLst>
                                </p:cTn>
                              </p:par>
                            </p:childTnLst>
                          </p:cTn>
                        </p:par>
                        <p:par>
                          <p:cTn id="86" fill="hold">
                            <p:stCondLst>
                              <p:cond delay="29000"/>
                            </p:stCondLst>
                            <p:childTnLst>
                              <p:par>
                                <p:cTn id="87" presetID="6" presetClass="emph" presetSubtype="0" fill="hold" grpId="1" nodeType="afterEffect">
                                  <p:stCondLst>
                                    <p:cond delay="0"/>
                                  </p:stCondLst>
                                  <p:childTnLst>
                                    <p:animScale>
                                      <p:cBhvr>
                                        <p:cTn id="88" dur="2000" fill="hold"/>
                                        <p:tgtEl>
                                          <p:spTgt spid="14236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57" grpId="0"/>
      <p:bldP spid="142357" grpId="1"/>
      <p:bldP spid="142357" grpId="2"/>
      <p:bldP spid="142358" grpId="0"/>
      <p:bldP spid="142358" grpId="1"/>
      <p:bldP spid="142358" grpId="2"/>
      <p:bldP spid="142359" grpId="0"/>
      <p:bldP spid="142359" grpId="1"/>
      <p:bldP spid="142359" grpId="2"/>
      <p:bldP spid="142360" grpId="0"/>
      <p:bldP spid="142360" grpId="1"/>
      <p:bldP spid="142360" grpId="2"/>
      <p:bldP spid="142361" grpId="0"/>
      <p:bldP spid="142361" grpId="1"/>
      <p:bldP spid="142361" grpId="2"/>
      <p:bldP spid="142362" grpId="0"/>
      <p:bldP spid="142362" grpId="1"/>
      <p:bldP spid="142362" grpId="2"/>
      <p:bldP spid="142363" grpId="0" animBg="1"/>
      <p:bldP spid="142363" grpId="1" animBg="1"/>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pPr algn="ctr"/>
            <a:r>
              <a:rPr lang="zh-CN" altLang="en-US"/>
              <a:t>结论</a:t>
            </a:r>
            <a:endParaRPr lang="zh-CN" altLang="en-US"/>
          </a:p>
        </p:txBody>
      </p:sp>
      <p:sp>
        <p:nvSpPr>
          <p:cNvPr id="143363" name="Rectangle 3"/>
          <p:cNvSpPr>
            <a:spLocks noGrp="1" noChangeArrowheads="1"/>
          </p:cNvSpPr>
          <p:nvPr>
            <p:ph idx="1"/>
          </p:nvPr>
        </p:nvSpPr>
        <p:spPr/>
        <p:txBody>
          <a:bodyPr/>
          <a:lstStyle/>
          <a:p>
            <a:r>
              <a:rPr lang="zh-CN" altLang="en-US" dirty="0"/>
              <a:t>这样无限循环下去，两边的蓝军都始终无法确定自己最后发出的电文对方是否已经收到。</a:t>
            </a:r>
            <a:endParaRPr lang="zh-CN" altLang="en-US" dirty="0"/>
          </a:p>
          <a:p>
            <a:r>
              <a:rPr lang="zh-CN" altLang="en-US" dirty="0">
                <a:solidFill>
                  <a:srgbClr val="FF0000"/>
                </a:solidFill>
              </a:rPr>
              <a:t>没有一种协议</a:t>
            </a:r>
            <a:r>
              <a:rPr lang="zh-CN" altLang="en-US" dirty="0" smtClean="0">
                <a:solidFill>
                  <a:srgbClr val="FF0000"/>
                </a:solidFill>
              </a:rPr>
              <a:t>能够使蓝军 </a:t>
            </a:r>
            <a:r>
              <a:rPr lang="en-US" altLang="zh-CN" dirty="0">
                <a:solidFill>
                  <a:srgbClr val="FF0000"/>
                </a:solidFill>
              </a:rPr>
              <a:t>100% </a:t>
            </a:r>
            <a:r>
              <a:rPr lang="zh-CN" altLang="en-US" dirty="0">
                <a:solidFill>
                  <a:srgbClr val="FF0000"/>
                </a:solidFill>
              </a:rPr>
              <a:t>获胜</a:t>
            </a:r>
            <a:r>
              <a:rPr lang="zh-CN" altLang="en-US" dirty="0" smtClean="0">
                <a:solidFill>
                  <a:srgbClr val="FF0000"/>
                </a:solidFill>
              </a:rPr>
              <a:t>。</a:t>
            </a:r>
            <a:endParaRPr lang="en-US" altLang="zh-CN" dirty="0" smtClean="0">
              <a:solidFill>
                <a:srgbClr val="FF0000"/>
              </a:solidFill>
            </a:endParaRPr>
          </a:p>
          <a:p>
            <a:r>
              <a:rPr lang="zh-CN" altLang="zh-CN" dirty="0"/>
              <a:t>这个例子告诉我们，看似非常简单的协议，设计起来要考虑的问题还是比较多</a:t>
            </a:r>
            <a:r>
              <a:rPr lang="zh-CN" altLang="zh-CN" dirty="0" smtClean="0"/>
              <a:t>的</a:t>
            </a:r>
            <a:r>
              <a:rPr lang="zh-CN" altLang="en-US" dirty="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6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build="p"/>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6" name="Rectangle 4"/>
          <p:cNvSpPr>
            <a:spLocks noGrp="1" noChangeArrowheads="1"/>
          </p:cNvSpPr>
          <p:nvPr>
            <p:ph type="title"/>
          </p:nvPr>
        </p:nvSpPr>
        <p:spPr/>
        <p:txBody>
          <a:bodyPr/>
          <a:lstStyle/>
          <a:p>
            <a:r>
              <a:rPr lang="en-US" altLang="zh-CN" dirty="0"/>
              <a:t>1.7.5  </a:t>
            </a:r>
            <a:r>
              <a:rPr lang="en-US" altLang="zh-CN" dirty="0" smtClean="0"/>
              <a:t>TCP/IP </a:t>
            </a:r>
            <a:r>
              <a:rPr lang="zh-CN" altLang="zh-CN" dirty="0" smtClean="0"/>
              <a:t>的</a:t>
            </a:r>
            <a:r>
              <a:rPr lang="zh-CN" altLang="zh-CN" dirty="0"/>
              <a:t>体系结构</a:t>
            </a:r>
            <a:endParaRPr lang="zh-CN" altLang="en-US" dirty="0"/>
          </a:p>
        </p:txBody>
      </p:sp>
      <p:graphicFrame>
        <p:nvGraphicFramePr>
          <p:cNvPr id="136194" name="Object 2"/>
          <p:cNvGraphicFramePr>
            <a:graphicFrameLocks noGrp="1" noChangeAspect="1"/>
          </p:cNvGraphicFramePr>
          <p:nvPr>
            <p:ph idx="4294967295"/>
          </p:nvPr>
        </p:nvGraphicFramePr>
        <p:xfrm>
          <a:off x="2449345" y="4341088"/>
          <a:ext cx="2106613" cy="1111250"/>
        </p:xfrm>
        <a:graphic>
          <a:graphicData uri="http://schemas.openxmlformats.org/presentationml/2006/ole">
            <mc:AlternateContent xmlns:mc="http://schemas.openxmlformats.org/markup-compatibility/2006">
              <mc:Choice xmlns:v="urn:schemas-microsoft-com:vml" Requires="v">
                <p:oleObj spid="_x0000_s6145" name="VISIO" r:id="rId1" imgW="3514725" imgH="2009775" progId="">
                  <p:embed/>
                </p:oleObj>
              </mc:Choice>
              <mc:Fallback>
                <p:oleObj name="VISIO" r:id="rId1" imgW="3514725" imgH="2009775" progId="">
                  <p:embed/>
                  <p:pic>
                    <p:nvPicPr>
                      <p:cNvPr id="0" name="图片 6144"/>
                      <p:cNvPicPr>
                        <a:picLocks noGrp="1" noChangeAspect="1"/>
                      </p:cNvPicPr>
                      <p:nvPr/>
                    </p:nvPicPr>
                    <p:blipFill>
                      <a:blip r:embed="rId2"/>
                      <a:stretch>
                        <a:fillRect/>
                      </a:stretch>
                    </p:blipFill>
                    <p:spPr>
                      <a:xfrm>
                        <a:off x="2449345" y="4341088"/>
                        <a:ext cx="2106613" cy="1111250"/>
                      </a:xfrm>
                      <a:prstGeom prst="rect">
                        <a:avLst/>
                      </a:prstGeom>
                      <a:noFill/>
                      <a:ln w="9525">
                        <a:noFill/>
                      </a:ln>
                      <a:effectLst>
                        <a:outerShdw dist="25400" dir="5400000" algn="ctr" rotWithShape="0">
                          <a:srgbClr val="FFCC00"/>
                        </a:outerShdw>
                      </a:effectLst>
                    </p:spPr>
                  </p:pic>
                </p:oleObj>
              </mc:Fallback>
            </mc:AlternateContent>
          </a:graphicData>
        </a:graphic>
      </p:graphicFrame>
      <p:graphicFrame>
        <p:nvGraphicFramePr>
          <p:cNvPr id="136195" name="Object 3"/>
          <p:cNvGraphicFramePr>
            <a:graphicFrameLocks noChangeAspect="1"/>
          </p:cNvGraphicFramePr>
          <p:nvPr/>
        </p:nvGraphicFramePr>
        <p:xfrm>
          <a:off x="5654675" y="4373587"/>
          <a:ext cx="2106745" cy="1111250"/>
        </p:xfrm>
        <a:graphic>
          <a:graphicData uri="http://schemas.openxmlformats.org/presentationml/2006/ole">
            <mc:AlternateContent xmlns:mc="http://schemas.openxmlformats.org/markup-compatibility/2006">
              <mc:Choice xmlns:v="urn:schemas-microsoft-com:vml" Requires="v">
                <p:oleObj spid="_x0000_s6146" name="VISIO" r:id="rId3" imgW="3514725" imgH="2009775" progId="">
                  <p:embed/>
                </p:oleObj>
              </mc:Choice>
              <mc:Fallback>
                <p:oleObj name="VISIO" r:id="rId3" imgW="3514725" imgH="2009775" progId="">
                  <p:embed/>
                  <p:pic>
                    <p:nvPicPr>
                      <p:cNvPr id="0" name="图片 6145"/>
                      <p:cNvPicPr>
                        <a:picLocks noChangeAspect="1"/>
                      </p:cNvPicPr>
                      <p:nvPr/>
                    </p:nvPicPr>
                    <p:blipFill>
                      <a:blip r:embed="rId2"/>
                      <a:stretch>
                        <a:fillRect/>
                      </a:stretch>
                    </p:blipFill>
                    <p:spPr>
                      <a:xfrm>
                        <a:off x="5654675" y="4373587"/>
                        <a:ext cx="2106745" cy="1111250"/>
                      </a:xfrm>
                      <a:prstGeom prst="rect">
                        <a:avLst/>
                      </a:prstGeom>
                      <a:noFill/>
                      <a:ln w="9525">
                        <a:noFill/>
                      </a:ln>
                      <a:effectLst>
                        <a:outerShdw dist="25400" dir="5400000" algn="ctr" rotWithShape="0">
                          <a:srgbClr val="FFCC00"/>
                        </a:outerShdw>
                      </a:effectLst>
                    </p:spPr>
                  </p:pic>
                </p:oleObj>
              </mc:Fallback>
            </mc:AlternateContent>
          </a:graphicData>
        </a:graphic>
      </p:graphicFrame>
      <p:sp>
        <p:nvSpPr>
          <p:cNvPr id="136197" name="AutoShape 5"/>
          <p:cNvSpPr>
            <a:spLocks noChangeArrowheads="1"/>
          </p:cNvSpPr>
          <p:nvPr/>
        </p:nvSpPr>
        <p:spPr bwMode="auto">
          <a:xfrm>
            <a:off x="1319081" y="2016149"/>
            <a:ext cx="1723231" cy="2273300"/>
          </a:xfrm>
          <a:prstGeom prst="cube">
            <a:avLst>
              <a:gd name="adj" fmla="val 25301"/>
            </a:avLst>
          </a:prstGeom>
          <a:solidFill>
            <a:srgbClr val="FFFF66"/>
          </a:solidFill>
          <a:ln w="28575">
            <a:solidFill>
              <a:schemeClr val="tx1"/>
            </a:solidFill>
            <a:miter lim="800000"/>
          </a:ln>
          <a:effectLst/>
        </p:spPr>
        <p:txBody>
          <a:bodyPr wrap="none" anchor="ctr"/>
          <a:lstStyle/>
          <a:p>
            <a:endParaRPr lang="zh-CN" altLang="en-US" b="1">
              <a:solidFill>
                <a:srgbClr val="000099"/>
              </a:solidFill>
            </a:endParaRPr>
          </a:p>
        </p:txBody>
      </p:sp>
      <p:sp>
        <p:nvSpPr>
          <p:cNvPr id="136198" name="Freeform 6"/>
          <p:cNvSpPr/>
          <p:nvPr/>
        </p:nvSpPr>
        <p:spPr bwMode="auto">
          <a:xfrm>
            <a:off x="1317360" y="2406675"/>
            <a:ext cx="1719792" cy="365125"/>
          </a:xfrm>
          <a:custGeom>
            <a:avLst/>
            <a:gdLst>
              <a:gd name="T0" fmla="*/ 1000 w 1000"/>
              <a:gd name="T1" fmla="*/ 0 h 230"/>
              <a:gd name="T2" fmla="*/ 770 w 1000"/>
              <a:gd name="T3" fmla="*/ 226 h 230"/>
              <a:gd name="T4" fmla="*/ 0 w 1000"/>
              <a:gd name="T5" fmla="*/ 230 h 230"/>
            </a:gdLst>
            <a:ahLst/>
            <a:cxnLst>
              <a:cxn ang="0">
                <a:pos x="T0" y="T1"/>
              </a:cxn>
              <a:cxn ang="0">
                <a:pos x="T2" y="T3"/>
              </a:cxn>
              <a:cxn ang="0">
                <a:pos x="T4" y="T5"/>
              </a:cxn>
            </a:cxnLst>
            <a:rect l="0" t="0" r="r" b="b"/>
            <a:pathLst>
              <a:path w="1000" h="230">
                <a:moveTo>
                  <a:pt x="1000" y="0"/>
                </a:moveTo>
                <a:lnTo>
                  <a:pt x="770" y="226"/>
                </a:lnTo>
                <a:lnTo>
                  <a:pt x="0" y="230"/>
                </a:lnTo>
              </a:path>
            </a:pathLst>
          </a:custGeom>
          <a:noFill/>
          <a:ln w="1905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199" name="Text Box 7"/>
          <p:cNvSpPr txBox="1">
            <a:spLocks noChangeArrowheads="1"/>
          </p:cNvSpPr>
          <p:nvPr/>
        </p:nvSpPr>
        <p:spPr bwMode="auto">
          <a:xfrm>
            <a:off x="1540262" y="2348880"/>
            <a:ext cx="954107" cy="1969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30000"/>
              </a:lnSpc>
            </a:pPr>
            <a:r>
              <a:rPr kumimoji="1" lang="zh-CN" altLang="en-US" sz="2000" b="1" dirty="0">
                <a:solidFill>
                  <a:srgbClr val="000099"/>
                </a:solidFill>
                <a:latin typeface="黑体" panose="02010609060101010101" pitchFamily="2" charset="-122"/>
                <a:ea typeface="黑体" panose="02010609060101010101" pitchFamily="2" charset="-122"/>
              </a:rPr>
              <a:t>应用层</a:t>
            </a:r>
            <a:endParaRPr kumimoji="1" lang="zh-CN" altLang="en-US" sz="2000" b="1" dirty="0">
              <a:solidFill>
                <a:srgbClr val="000099"/>
              </a:solidFill>
              <a:latin typeface="黑体" panose="02010609060101010101" pitchFamily="2" charset="-122"/>
              <a:ea typeface="黑体" panose="02010609060101010101" pitchFamily="2" charset="-122"/>
            </a:endParaRPr>
          </a:p>
          <a:p>
            <a:pPr algn="ctr">
              <a:lnSpc>
                <a:spcPct val="130000"/>
              </a:lnSpc>
            </a:pPr>
            <a:r>
              <a:rPr kumimoji="1" lang="zh-CN" altLang="en-US" sz="2000" b="1" dirty="0">
                <a:solidFill>
                  <a:srgbClr val="000099"/>
                </a:solidFill>
                <a:latin typeface="黑体" panose="02010609060101010101" pitchFamily="2" charset="-122"/>
                <a:ea typeface="黑体" panose="02010609060101010101" pitchFamily="2" charset="-122"/>
              </a:rPr>
              <a:t>运输层</a:t>
            </a:r>
            <a:endParaRPr kumimoji="1" lang="zh-CN" altLang="en-US" sz="2000" b="1" dirty="0">
              <a:solidFill>
                <a:srgbClr val="000099"/>
              </a:solidFill>
              <a:latin typeface="黑体" panose="02010609060101010101" pitchFamily="2" charset="-122"/>
              <a:ea typeface="黑体" panose="02010609060101010101" pitchFamily="2" charset="-122"/>
            </a:endParaRPr>
          </a:p>
          <a:p>
            <a:pPr algn="ctr">
              <a:lnSpc>
                <a:spcPct val="130000"/>
              </a:lnSpc>
            </a:pPr>
            <a:r>
              <a:rPr kumimoji="1" lang="zh-CN" altLang="en-US" sz="2000" b="1" dirty="0">
                <a:solidFill>
                  <a:srgbClr val="000099"/>
                </a:solidFill>
                <a:latin typeface="黑体" panose="02010609060101010101" pitchFamily="2" charset="-122"/>
                <a:ea typeface="黑体" panose="02010609060101010101" pitchFamily="2" charset="-122"/>
              </a:rPr>
              <a:t>网际层</a:t>
            </a:r>
            <a:endParaRPr kumimoji="1" lang="zh-CN" altLang="en-US" sz="2000" b="1" dirty="0">
              <a:solidFill>
                <a:srgbClr val="000099"/>
              </a:solidFill>
              <a:latin typeface="黑体" panose="02010609060101010101" pitchFamily="2" charset="-122"/>
              <a:ea typeface="黑体" panose="02010609060101010101" pitchFamily="2" charset="-122"/>
            </a:endParaRPr>
          </a:p>
          <a:p>
            <a:pPr algn="ctr">
              <a:lnSpc>
                <a:spcPct val="130000"/>
              </a:lnSpc>
            </a:pPr>
            <a:r>
              <a:rPr kumimoji="1" lang="zh-CN" altLang="en-US" sz="2000" b="1" dirty="0">
                <a:solidFill>
                  <a:srgbClr val="000099"/>
                </a:solidFill>
                <a:latin typeface="黑体" panose="02010609060101010101" pitchFamily="2" charset="-122"/>
                <a:ea typeface="黑体" panose="02010609060101010101" pitchFamily="2" charset="-122"/>
              </a:rPr>
              <a:t>网络</a:t>
            </a:r>
            <a:endParaRPr kumimoji="1" lang="zh-CN" altLang="en-US" sz="2000" b="1" dirty="0">
              <a:solidFill>
                <a:srgbClr val="000099"/>
              </a:solidFill>
              <a:latin typeface="黑体" panose="02010609060101010101" pitchFamily="2" charset="-122"/>
              <a:ea typeface="黑体" panose="02010609060101010101" pitchFamily="2" charset="-122"/>
            </a:endParaRPr>
          </a:p>
          <a:p>
            <a:pPr algn="ctr">
              <a:lnSpc>
                <a:spcPct val="90000"/>
              </a:lnSpc>
            </a:pPr>
            <a:r>
              <a:rPr kumimoji="1" lang="zh-CN" altLang="en-US" sz="2000" b="1" dirty="0">
                <a:solidFill>
                  <a:srgbClr val="000099"/>
                </a:solidFill>
                <a:latin typeface="黑体" panose="02010609060101010101" pitchFamily="2" charset="-122"/>
                <a:ea typeface="黑体" panose="02010609060101010101" pitchFamily="2" charset="-122"/>
              </a:rPr>
              <a:t>接口层</a:t>
            </a:r>
            <a:endParaRPr kumimoji="1" lang="zh-CN" altLang="en-US" sz="2000" b="1" dirty="0">
              <a:solidFill>
                <a:srgbClr val="000099"/>
              </a:solidFill>
              <a:latin typeface="黑体" panose="02010609060101010101" pitchFamily="2" charset="-122"/>
              <a:ea typeface="黑体" panose="02010609060101010101" pitchFamily="2" charset="-122"/>
            </a:endParaRPr>
          </a:p>
        </p:txBody>
      </p:sp>
      <p:sp>
        <p:nvSpPr>
          <p:cNvPr id="136200" name="Freeform 8"/>
          <p:cNvSpPr/>
          <p:nvPr/>
        </p:nvSpPr>
        <p:spPr bwMode="auto">
          <a:xfrm>
            <a:off x="1313922" y="2797199"/>
            <a:ext cx="1723231" cy="387350"/>
          </a:xfrm>
          <a:custGeom>
            <a:avLst/>
            <a:gdLst>
              <a:gd name="T0" fmla="*/ 1002 w 1002"/>
              <a:gd name="T1" fmla="*/ 0 h 244"/>
              <a:gd name="T2" fmla="*/ 770 w 1002"/>
              <a:gd name="T3" fmla="*/ 240 h 244"/>
              <a:gd name="T4" fmla="*/ 0 w 1002"/>
              <a:gd name="T5" fmla="*/ 244 h 244"/>
            </a:gdLst>
            <a:ahLst/>
            <a:cxnLst>
              <a:cxn ang="0">
                <a:pos x="T0" y="T1"/>
              </a:cxn>
              <a:cxn ang="0">
                <a:pos x="T2" y="T3"/>
              </a:cxn>
              <a:cxn ang="0">
                <a:pos x="T4" y="T5"/>
              </a:cxn>
            </a:cxnLst>
            <a:rect l="0" t="0" r="r" b="b"/>
            <a:pathLst>
              <a:path w="1002" h="244">
                <a:moveTo>
                  <a:pt x="1002" y="0"/>
                </a:moveTo>
                <a:lnTo>
                  <a:pt x="770" y="240"/>
                </a:lnTo>
                <a:lnTo>
                  <a:pt x="0" y="244"/>
                </a:lnTo>
              </a:path>
            </a:pathLst>
          </a:custGeom>
          <a:noFill/>
          <a:ln w="1905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201" name="Freeform 9"/>
          <p:cNvSpPr/>
          <p:nvPr/>
        </p:nvSpPr>
        <p:spPr bwMode="auto">
          <a:xfrm>
            <a:off x="1313922" y="3187725"/>
            <a:ext cx="1723231" cy="409575"/>
          </a:xfrm>
          <a:custGeom>
            <a:avLst/>
            <a:gdLst>
              <a:gd name="T0" fmla="*/ 1002 w 1002"/>
              <a:gd name="T1" fmla="*/ 0 h 258"/>
              <a:gd name="T2" fmla="*/ 770 w 1002"/>
              <a:gd name="T3" fmla="*/ 254 h 258"/>
              <a:gd name="T4" fmla="*/ 0 w 1002"/>
              <a:gd name="T5" fmla="*/ 258 h 258"/>
            </a:gdLst>
            <a:ahLst/>
            <a:cxnLst>
              <a:cxn ang="0">
                <a:pos x="T0" y="T1"/>
              </a:cxn>
              <a:cxn ang="0">
                <a:pos x="T2" y="T3"/>
              </a:cxn>
              <a:cxn ang="0">
                <a:pos x="T4" y="T5"/>
              </a:cxn>
            </a:cxnLst>
            <a:rect l="0" t="0" r="r" b="b"/>
            <a:pathLst>
              <a:path w="1002" h="258">
                <a:moveTo>
                  <a:pt x="1002" y="0"/>
                </a:moveTo>
                <a:lnTo>
                  <a:pt x="770" y="254"/>
                </a:lnTo>
                <a:lnTo>
                  <a:pt x="0" y="258"/>
                </a:lnTo>
              </a:path>
            </a:pathLst>
          </a:custGeom>
          <a:noFill/>
          <a:ln w="1905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202" name="AutoShape 10"/>
          <p:cNvSpPr>
            <a:spLocks noChangeArrowheads="1"/>
          </p:cNvSpPr>
          <p:nvPr/>
        </p:nvSpPr>
        <p:spPr bwMode="auto">
          <a:xfrm>
            <a:off x="7592881" y="2016149"/>
            <a:ext cx="1723231" cy="2273300"/>
          </a:xfrm>
          <a:prstGeom prst="cube">
            <a:avLst>
              <a:gd name="adj" fmla="val 25301"/>
            </a:avLst>
          </a:prstGeom>
          <a:solidFill>
            <a:srgbClr val="FFFF66"/>
          </a:solidFill>
          <a:ln w="28575">
            <a:solidFill>
              <a:schemeClr val="tx1"/>
            </a:solidFill>
            <a:miter lim="800000"/>
          </a:ln>
          <a:effectLst/>
        </p:spPr>
        <p:txBody>
          <a:bodyPr wrap="none" anchor="ctr"/>
          <a:lstStyle/>
          <a:p>
            <a:endParaRPr lang="zh-CN" altLang="en-US" b="1">
              <a:solidFill>
                <a:srgbClr val="000099"/>
              </a:solidFill>
            </a:endParaRPr>
          </a:p>
        </p:txBody>
      </p:sp>
      <p:sp>
        <p:nvSpPr>
          <p:cNvPr id="136203" name="Freeform 11"/>
          <p:cNvSpPr/>
          <p:nvPr/>
        </p:nvSpPr>
        <p:spPr bwMode="auto">
          <a:xfrm>
            <a:off x="7591161" y="2406675"/>
            <a:ext cx="1730110" cy="365125"/>
          </a:xfrm>
          <a:custGeom>
            <a:avLst/>
            <a:gdLst>
              <a:gd name="T0" fmla="*/ 1006 w 1006"/>
              <a:gd name="T1" fmla="*/ 0 h 230"/>
              <a:gd name="T2" fmla="*/ 770 w 1006"/>
              <a:gd name="T3" fmla="*/ 226 h 230"/>
              <a:gd name="T4" fmla="*/ 0 w 1006"/>
              <a:gd name="T5" fmla="*/ 230 h 230"/>
            </a:gdLst>
            <a:ahLst/>
            <a:cxnLst>
              <a:cxn ang="0">
                <a:pos x="T0" y="T1"/>
              </a:cxn>
              <a:cxn ang="0">
                <a:pos x="T2" y="T3"/>
              </a:cxn>
              <a:cxn ang="0">
                <a:pos x="T4" y="T5"/>
              </a:cxn>
            </a:cxnLst>
            <a:rect l="0" t="0" r="r" b="b"/>
            <a:pathLst>
              <a:path w="1006" h="230">
                <a:moveTo>
                  <a:pt x="1006" y="0"/>
                </a:moveTo>
                <a:lnTo>
                  <a:pt x="770" y="226"/>
                </a:lnTo>
                <a:lnTo>
                  <a:pt x="0" y="230"/>
                </a:lnTo>
              </a:path>
            </a:pathLst>
          </a:custGeom>
          <a:noFill/>
          <a:ln w="1905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204" name="Freeform 12"/>
          <p:cNvSpPr/>
          <p:nvPr/>
        </p:nvSpPr>
        <p:spPr bwMode="auto">
          <a:xfrm>
            <a:off x="7587721" y="2806725"/>
            <a:ext cx="1712913" cy="377825"/>
          </a:xfrm>
          <a:custGeom>
            <a:avLst/>
            <a:gdLst>
              <a:gd name="T0" fmla="*/ 996 w 996"/>
              <a:gd name="T1" fmla="*/ 0 h 238"/>
              <a:gd name="T2" fmla="*/ 770 w 996"/>
              <a:gd name="T3" fmla="*/ 234 h 238"/>
              <a:gd name="T4" fmla="*/ 0 w 996"/>
              <a:gd name="T5" fmla="*/ 238 h 238"/>
            </a:gdLst>
            <a:ahLst/>
            <a:cxnLst>
              <a:cxn ang="0">
                <a:pos x="T0" y="T1"/>
              </a:cxn>
              <a:cxn ang="0">
                <a:pos x="T2" y="T3"/>
              </a:cxn>
              <a:cxn ang="0">
                <a:pos x="T4" y="T5"/>
              </a:cxn>
            </a:cxnLst>
            <a:rect l="0" t="0" r="r" b="b"/>
            <a:pathLst>
              <a:path w="996" h="238">
                <a:moveTo>
                  <a:pt x="996" y="0"/>
                </a:moveTo>
                <a:lnTo>
                  <a:pt x="770" y="234"/>
                </a:lnTo>
                <a:lnTo>
                  <a:pt x="0" y="238"/>
                </a:lnTo>
              </a:path>
            </a:pathLst>
          </a:custGeom>
          <a:noFill/>
          <a:ln w="1905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205" name="Freeform 13"/>
          <p:cNvSpPr/>
          <p:nvPr/>
        </p:nvSpPr>
        <p:spPr bwMode="auto">
          <a:xfrm>
            <a:off x="7587721" y="3206775"/>
            <a:ext cx="1712913" cy="390525"/>
          </a:xfrm>
          <a:custGeom>
            <a:avLst/>
            <a:gdLst>
              <a:gd name="T0" fmla="*/ 996 w 996"/>
              <a:gd name="T1" fmla="*/ 0 h 246"/>
              <a:gd name="T2" fmla="*/ 770 w 996"/>
              <a:gd name="T3" fmla="*/ 242 h 246"/>
              <a:gd name="T4" fmla="*/ 0 w 996"/>
              <a:gd name="T5" fmla="*/ 246 h 246"/>
            </a:gdLst>
            <a:ahLst/>
            <a:cxnLst>
              <a:cxn ang="0">
                <a:pos x="T0" y="T1"/>
              </a:cxn>
              <a:cxn ang="0">
                <a:pos x="T2" y="T3"/>
              </a:cxn>
              <a:cxn ang="0">
                <a:pos x="T4" y="T5"/>
              </a:cxn>
            </a:cxnLst>
            <a:rect l="0" t="0" r="r" b="b"/>
            <a:pathLst>
              <a:path w="996" h="246">
                <a:moveTo>
                  <a:pt x="996" y="0"/>
                </a:moveTo>
                <a:lnTo>
                  <a:pt x="770" y="242"/>
                </a:lnTo>
                <a:lnTo>
                  <a:pt x="0" y="246"/>
                </a:lnTo>
              </a:path>
            </a:pathLst>
          </a:custGeom>
          <a:noFill/>
          <a:ln w="1905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206" name="AutoShape 14"/>
          <p:cNvSpPr>
            <a:spLocks noChangeArrowheads="1"/>
          </p:cNvSpPr>
          <p:nvPr/>
        </p:nvSpPr>
        <p:spPr bwMode="auto">
          <a:xfrm>
            <a:off x="4412986" y="2846412"/>
            <a:ext cx="1723231" cy="1447800"/>
          </a:xfrm>
          <a:prstGeom prst="cube">
            <a:avLst>
              <a:gd name="adj" fmla="val 25301"/>
            </a:avLst>
          </a:prstGeom>
          <a:solidFill>
            <a:srgbClr val="CCFFFF"/>
          </a:solidFill>
          <a:ln w="28575">
            <a:solidFill>
              <a:schemeClr val="tx1"/>
            </a:solidFill>
            <a:miter lim="800000"/>
          </a:ln>
          <a:effectLst/>
        </p:spPr>
        <p:txBody>
          <a:bodyPr wrap="none" anchor="ctr"/>
          <a:lstStyle/>
          <a:p>
            <a:endParaRPr lang="zh-CN" altLang="en-US" b="1">
              <a:solidFill>
                <a:srgbClr val="000099"/>
              </a:solidFill>
            </a:endParaRPr>
          </a:p>
        </p:txBody>
      </p:sp>
      <p:sp>
        <p:nvSpPr>
          <p:cNvPr id="136207" name="Freeform 15"/>
          <p:cNvSpPr/>
          <p:nvPr/>
        </p:nvSpPr>
        <p:spPr bwMode="auto">
          <a:xfrm>
            <a:off x="4407826" y="3235350"/>
            <a:ext cx="1724951" cy="366713"/>
          </a:xfrm>
          <a:custGeom>
            <a:avLst/>
            <a:gdLst>
              <a:gd name="T0" fmla="*/ 1003 w 1003"/>
              <a:gd name="T1" fmla="*/ 0 h 231"/>
              <a:gd name="T2" fmla="*/ 770 w 1003"/>
              <a:gd name="T3" fmla="*/ 227 h 231"/>
              <a:gd name="T4" fmla="*/ 0 w 1003"/>
              <a:gd name="T5" fmla="*/ 231 h 231"/>
            </a:gdLst>
            <a:ahLst/>
            <a:cxnLst>
              <a:cxn ang="0">
                <a:pos x="T0" y="T1"/>
              </a:cxn>
              <a:cxn ang="0">
                <a:pos x="T2" y="T3"/>
              </a:cxn>
              <a:cxn ang="0">
                <a:pos x="T4" y="T5"/>
              </a:cxn>
            </a:cxnLst>
            <a:rect l="0" t="0" r="r" b="b"/>
            <a:pathLst>
              <a:path w="1003" h="231">
                <a:moveTo>
                  <a:pt x="1003" y="0"/>
                </a:moveTo>
                <a:lnTo>
                  <a:pt x="770" y="227"/>
                </a:lnTo>
                <a:lnTo>
                  <a:pt x="0" y="231"/>
                </a:lnTo>
              </a:path>
            </a:pathLst>
          </a:custGeom>
          <a:noFill/>
          <a:ln w="1905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208" name="Text Box 16"/>
          <p:cNvSpPr txBox="1">
            <a:spLocks noChangeArrowheads="1"/>
          </p:cNvSpPr>
          <p:nvPr/>
        </p:nvSpPr>
        <p:spPr bwMode="auto">
          <a:xfrm>
            <a:off x="1676798" y="1556792"/>
            <a:ext cx="1026243"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ea typeface="黑体" panose="02010609060101010101" pitchFamily="2" charset="-122"/>
              </a:rPr>
              <a:t>主机</a:t>
            </a:r>
            <a:r>
              <a:rPr kumimoji="1" lang="en-US" altLang="zh-CN" sz="2400" b="1" dirty="0">
                <a:solidFill>
                  <a:srgbClr val="000099"/>
                </a:solidFill>
                <a:ea typeface="黑体" panose="02010609060101010101" pitchFamily="2" charset="-122"/>
              </a:rPr>
              <a:t>A</a:t>
            </a:r>
            <a:endParaRPr kumimoji="1" lang="en-US" altLang="zh-CN" sz="2400" b="1" dirty="0">
              <a:solidFill>
                <a:srgbClr val="000099"/>
              </a:solidFill>
              <a:ea typeface="黑体" panose="02010609060101010101" pitchFamily="2" charset="-122"/>
            </a:endParaRPr>
          </a:p>
        </p:txBody>
      </p:sp>
      <p:sp>
        <p:nvSpPr>
          <p:cNvPr id="136209" name="Text Box 17"/>
          <p:cNvSpPr txBox="1">
            <a:spLocks noChangeArrowheads="1"/>
          </p:cNvSpPr>
          <p:nvPr/>
        </p:nvSpPr>
        <p:spPr bwMode="auto">
          <a:xfrm>
            <a:off x="8000472" y="1556792"/>
            <a:ext cx="1026243"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ea typeface="黑体" panose="02010609060101010101" pitchFamily="2" charset="-122"/>
              </a:rPr>
              <a:t>主机</a:t>
            </a:r>
            <a:r>
              <a:rPr kumimoji="1" lang="en-US" altLang="zh-CN" sz="2400" b="1">
                <a:solidFill>
                  <a:srgbClr val="000099"/>
                </a:solidFill>
                <a:ea typeface="黑体" panose="02010609060101010101" pitchFamily="2" charset="-122"/>
              </a:rPr>
              <a:t>B</a:t>
            </a:r>
            <a:endParaRPr kumimoji="1" lang="en-US" altLang="zh-CN" sz="2400" b="1">
              <a:solidFill>
                <a:srgbClr val="000099"/>
              </a:solidFill>
              <a:ea typeface="黑体" panose="02010609060101010101" pitchFamily="2" charset="-122"/>
            </a:endParaRPr>
          </a:p>
        </p:txBody>
      </p:sp>
      <p:sp>
        <p:nvSpPr>
          <p:cNvPr id="136210" name="Text Box 18"/>
          <p:cNvSpPr txBox="1">
            <a:spLocks noChangeArrowheads="1"/>
          </p:cNvSpPr>
          <p:nvPr/>
        </p:nvSpPr>
        <p:spPr bwMode="auto">
          <a:xfrm>
            <a:off x="4776299" y="2391271"/>
            <a:ext cx="1112805"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latin typeface="黑体" panose="02010609060101010101" pitchFamily="2" charset="-122"/>
                <a:ea typeface="黑体" panose="02010609060101010101" pitchFamily="2" charset="-122"/>
              </a:rPr>
              <a:t>路由器</a:t>
            </a:r>
            <a:endParaRPr kumimoji="1" lang="zh-CN" altLang="en-US" sz="2400" b="1" dirty="0">
              <a:solidFill>
                <a:srgbClr val="000099"/>
              </a:solidFill>
              <a:latin typeface="黑体" panose="02010609060101010101" pitchFamily="2" charset="-122"/>
              <a:ea typeface="黑体" panose="02010609060101010101" pitchFamily="2" charset="-122"/>
            </a:endParaRPr>
          </a:p>
        </p:txBody>
      </p:sp>
      <p:sp>
        <p:nvSpPr>
          <p:cNvPr id="136211" name="Text Box 19"/>
          <p:cNvSpPr txBox="1">
            <a:spLocks noChangeArrowheads="1"/>
          </p:cNvSpPr>
          <p:nvPr/>
        </p:nvSpPr>
        <p:spPr bwMode="auto">
          <a:xfrm>
            <a:off x="6260041" y="4687913"/>
            <a:ext cx="864339"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黑体" panose="02010609060101010101" pitchFamily="2" charset="-122"/>
                <a:ea typeface="黑体" panose="02010609060101010101" pitchFamily="2" charset="-122"/>
              </a:rPr>
              <a:t>网络</a:t>
            </a:r>
            <a:r>
              <a:rPr kumimoji="1" lang="zh-CN" altLang="en-US" sz="600" b="1" dirty="0">
                <a:solidFill>
                  <a:srgbClr val="000099"/>
                </a:solidFill>
                <a:latin typeface="黑体" panose="02010609060101010101" pitchFamily="2" charset="-122"/>
                <a:ea typeface="黑体" panose="02010609060101010101" pitchFamily="2" charset="-122"/>
              </a:rPr>
              <a:t> </a:t>
            </a:r>
            <a:r>
              <a:rPr kumimoji="1" lang="en-US" altLang="zh-CN" sz="2000" b="1" dirty="0">
                <a:solidFill>
                  <a:srgbClr val="000099"/>
                </a:solidFill>
                <a:latin typeface="黑体" panose="02010609060101010101" pitchFamily="2" charset="-122"/>
                <a:ea typeface="黑体" panose="02010609060101010101" pitchFamily="2" charset="-122"/>
              </a:rPr>
              <a:t>2</a:t>
            </a:r>
            <a:endParaRPr kumimoji="1" lang="en-US" altLang="zh-CN" sz="2000" b="1" dirty="0">
              <a:solidFill>
                <a:srgbClr val="000099"/>
              </a:solidFill>
              <a:latin typeface="黑体" panose="02010609060101010101" pitchFamily="2" charset="-122"/>
              <a:ea typeface="黑体" panose="02010609060101010101" pitchFamily="2" charset="-122"/>
            </a:endParaRPr>
          </a:p>
        </p:txBody>
      </p:sp>
      <p:sp>
        <p:nvSpPr>
          <p:cNvPr id="136212" name="Text Box 20"/>
          <p:cNvSpPr txBox="1">
            <a:spLocks noChangeArrowheads="1"/>
          </p:cNvSpPr>
          <p:nvPr/>
        </p:nvSpPr>
        <p:spPr bwMode="auto">
          <a:xfrm>
            <a:off x="3080148" y="4662513"/>
            <a:ext cx="857927"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黑体" panose="02010609060101010101" pitchFamily="2" charset="-122"/>
                <a:ea typeface="黑体" panose="02010609060101010101" pitchFamily="2" charset="-122"/>
              </a:rPr>
              <a:t>网络</a:t>
            </a:r>
            <a:r>
              <a:rPr kumimoji="1" lang="zh-CN" altLang="en-US" sz="500" b="1" dirty="0">
                <a:solidFill>
                  <a:srgbClr val="000099"/>
                </a:solidFill>
                <a:latin typeface="黑体" panose="02010609060101010101" pitchFamily="2" charset="-122"/>
                <a:ea typeface="黑体" panose="02010609060101010101" pitchFamily="2" charset="-122"/>
              </a:rPr>
              <a:t> </a:t>
            </a:r>
            <a:r>
              <a:rPr kumimoji="1" lang="en-US" altLang="zh-CN" sz="2000" b="1" dirty="0">
                <a:solidFill>
                  <a:srgbClr val="000099"/>
                </a:solidFill>
                <a:latin typeface="黑体" panose="02010609060101010101" pitchFamily="2" charset="-122"/>
                <a:ea typeface="黑体" panose="02010609060101010101" pitchFamily="2" charset="-122"/>
              </a:rPr>
              <a:t>1</a:t>
            </a:r>
            <a:endParaRPr kumimoji="1" lang="en-US" altLang="zh-CN" sz="2000" b="1" dirty="0">
              <a:solidFill>
                <a:srgbClr val="000099"/>
              </a:solidFill>
              <a:latin typeface="黑体" panose="02010609060101010101" pitchFamily="2" charset="-122"/>
              <a:ea typeface="黑体" panose="02010609060101010101" pitchFamily="2" charset="-122"/>
            </a:endParaRPr>
          </a:p>
        </p:txBody>
      </p:sp>
      <p:sp>
        <p:nvSpPr>
          <p:cNvPr id="136213" name="Line 21"/>
          <p:cNvSpPr>
            <a:spLocks noChangeShapeType="1"/>
          </p:cNvSpPr>
          <p:nvPr/>
        </p:nvSpPr>
        <p:spPr bwMode="auto">
          <a:xfrm>
            <a:off x="2041393" y="4291037"/>
            <a:ext cx="818621" cy="481012"/>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36214" name="Line 22"/>
          <p:cNvSpPr>
            <a:spLocks noChangeShapeType="1"/>
          </p:cNvSpPr>
          <p:nvPr/>
        </p:nvSpPr>
        <p:spPr bwMode="auto">
          <a:xfrm flipH="1">
            <a:off x="4225529" y="4291037"/>
            <a:ext cx="636323" cy="41275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36215" name="Line 23"/>
          <p:cNvSpPr>
            <a:spLocks noChangeShapeType="1"/>
          </p:cNvSpPr>
          <p:nvPr/>
        </p:nvSpPr>
        <p:spPr bwMode="auto">
          <a:xfrm>
            <a:off x="5226447" y="4291037"/>
            <a:ext cx="818621" cy="481012"/>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36216" name="Line 24"/>
          <p:cNvSpPr>
            <a:spLocks noChangeShapeType="1"/>
          </p:cNvSpPr>
          <p:nvPr/>
        </p:nvSpPr>
        <p:spPr bwMode="auto">
          <a:xfrm flipH="1">
            <a:off x="7451858" y="4291037"/>
            <a:ext cx="777346" cy="481012"/>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36217" name="Text Box 25"/>
          <p:cNvSpPr txBox="1">
            <a:spLocks noChangeArrowheads="1"/>
          </p:cNvSpPr>
          <p:nvPr/>
        </p:nvSpPr>
        <p:spPr bwMode="auto">
          <a:xfrm>
            <a:off x="7784825" y="2348880"/>
            <a:ext cx="954107" cy="1969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30000"/>
              </a:lnSpc>
            </a:pPr>
            <a:r>
              <a:rPr kumimoji="1" lang="zh-CN" altLang="en-US" sz="2000" b="1" dirty="0">
                <a:solidFill>
                  <a:srgbClr val="000099"/>
                </a:solidFill>
                <a:latin typeface="黑体" panose="02010609060101010101" pitchFamily="2" charset="-122"/>
                <a:ea typeface="黑体" panose="02010609060101010101" pitchFamily="2" charset="-122"/>
              </a:rPr>
              <a:t>应用层</a:t>
            </a:r>
            <a:endParaRPr kumimoji="1" lang="zh-CN" altLang="en-US" sz="2000" b="1" dirty="0">
              <a:solidFill>
                <a:srgbClr val="000099"/>
              </a:solidFill>
              <a:latin typeface="黑体" panose="02010609060101010101" pitchFamily="2" charset="-122"/>
              <a:ea typeface="黑体" panose="02010609060101010101" pitchFamily="2" charset="-122"/>
            </a:endParaRPr>
          </a:p>
          <a:p>
            <a:pPr algn="ctr">
              <a:lnSpc>
                <a:spcPct val="130000"/>
              </a:lnSpc>
            </a:pPr>
            <a:r>
              <a:rPr kumimoji="1" lang="zh-CN" altLang="en-US" sz="2000" b="1" dirty="0">
                <a:solidFill>
                  <a:srgbClr val="000099"/>
                </a:solidFill>
                <a:latin typeface="黑体" panose="02010609060101010101" pitchFamily="2" charset="-122"/>
                <a:ea typeface="黑体" panose="02010609060101010101" pitchFamily="2" charset="-122"/>
              </a:rPr>
              <a:t>运输层</a:t>
            </a:r>
            <a:endParaRPr kumimoji="1" lang="zh-CN" altLang="en-US" sz="2000" b="1" dirty="0">
              <a:solidFill>
                <a:srgbClr val="000099"/>
              </a:solidFill>
              <a:latin typeface="黑体" panose="02010609060101010101" pitchFamily="2" charset="-122"/>
              <a:ea typeface="黑体" panose="02010609060101010101" pitchFamily="2" charset="-122"/>
            </a:endParaRPr>
          </a:p>
          <a:p>
            <a:pPr algn="ctr">
              <a:lnSpc>
                <a:spcPct val="130000"/>
              </a:lnSpc>
            </a:pPr>
            <a:r>
              <a:rPr kumimoji="1" lang="zh-CN" altLang="en-US" sz="2000" b="1" dirty="0">
                <a:solidFill>
                  <a:srgbClr val="000099"/>
                </a:solidFill>
                <a:latin typeface="黑体" panose="02010609060101010101" pitchFamily="2" charset="-122"/>
                <a:ea typeface="黑体" panose="02010609060101010101" pitchFamily="2" charset="-122"/>
              </a:rPr>
              <a:t>网际层</a:t>
            </a:r>
            <a:endParaRPr kumimoji="1" lang="zh-CN" altLang="en-US" sz="2000" b="1" dirty="0">
              <a:solidFill>
                <a:srgbClr val="000099"/>
              </a:solidFill>
              <a:latin typeface="黑体" panose="02010609060101010101" pitchFamily="2" charset="-122"/>
              <a:ea typeface="黑体" panose="02010609060101010101" pitchFamily="2" charset="-122"/>
            </a:endParaRPr>
          </a:p>
          <a:p>
            <a:pPr algn="ctr">
              <a:lnSpc>
                <a:spcPct val="130000"/>
              </a:lnSpc>
            </a:pPr>
            <a:r>
              <a:rPr kumimoji="1" lang="zh-CN" altLang="en-US" sz="2000" b="1" dirty="0">
                <a:solidFill>
                  <a:srgbClr val="000099"/>
                </a:solidFill>
                <a:latin typeface="黑体" panose="02010609060101010101" pitchFamily="2" charset="-122"/>
                <a:ea typeface="黑体" panose="02010609060101010101" pitchFamily="2" charset="-122"/>
              </a:rPr>
              <a:t>网络</a:t>
            </a:r>
            <a:endParaRPr kumimoji="1" lang="zh-CN" altLang="en-US" sz="2000" b="1" dirty="0">
              <a:solidFill>
                <a:srgbClr val="000099"/>
              </a:solidFill>
              <a:latin typeface="黑体" panose="02010609060101010101" pitchFamily="2" charset="-122"/>
              <a:ea typeface="黑体" panose="02010609060101010101" pitchFamily="2" charset="-122"/>
            </a:endParaRPr>
          </a:p>
          <a:p>
            <a:pPr algn="ctr">
              <a:lnSpc>
                <a:spcPct val="90000"/>
              </a:lnSpc>
            </a:pPr>
            <a:r>
              <a:rPr kumimoji="1" lang="zh-CN" altLang="en-US" sz="2000" b="1" dirty="0">
                <a:solidFill>
                  <a:srgbClr val="000099"/>
                </a:solidFill>
                <a:latin typeface="黑体" panose="02010609060101010101" pitchFamily="2" charset="-122"/>
                <a:ea typeface="黑体" panose="02010609060101010101" pitchFamily="2" charset="-122"/>
              </a:rPr>
              <a:t>接口层</a:t>
            </a:r>
            <a:endParaRPr kumimoji="1" lang="zh-CN" altLang="en-US" sz="2000" b="1" dirty="0">
              <a:solidFill>
                <a:srgbClr val="000099"/>
              </a:solidFill>
              <a:latin typeface="黑体" panose="02010609060101010101" pitchFamily="2" charset="-122"/>
              <a:ea typeface="黑体" panose="02010609060101010101" pitchFamily="2" charset="-122"/>
            </a:endParaRPr>
          </a:p>
        </p:txBody>
      </p:sp>
      <p:sp>
        <p:nvSpPr>
          <p:cNvPr id="136218" name="Text Box 26"/>
          <p:cNvSpPr txBox="1">
            <a:spLocks noChangeArrowheads="1"/>
          </p:cNvSpPr>
          <p:nvPr/>
        </p:nvSpPr>
        <p:spPr bwMode="auto">
          <a:xfrm>
            <a:off x="4587733" y="3124225"/>
            <a:ext cx="954107"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30000"/>
              </a:lnSpc>
            </a:pPr>
            <a:r>
              <a:rPr kumimoji="1" lang="zh-CN" altLang="en-US" sz="2000" b="1">
                <a:solidFill>
                  <a:srgbClr val="000099"/>
                </a:solidFill>
                <a:latin typeface="黑体" panose="02010609060101010101" pitchFamily="2" charset="-122"/>
                <a:ea typeface="黑体" panose="02010609060101010101" pitchFamily="2" charset="-122"/>
              </a:rPr>
              <a:t>网际层</a:t>
            </a:r>
            <a:endParaRPr kumimoji="1" lang="zh-CN" altLang="en-US" sz="2000" b="1">
              <a:solidFill>
                <a:srgbClr val="000099"/>
              </a:solidFill>
              <a:latin typeface="黑体" panose="02010609060101010101" pitchFamily="2" charset="-122"/>
              <a:ea typeface="黑体" panose="02010609060101010101" pitchFamily="2" charset="-122"/>
            </a:endParaRPr>
          </a:p>
          <a:p>
            <a:pPr algn="ctr">
              <a:lnSpc>
                <a:spcPct val="130000"/>
              </a:lnSpc>
            </a:pPr>
            <a:r>
              <a:rPr kumimoji="1" lang="zh-CN" altLang="en-US" sz="2000" b="1">
                <a:solidFill>
                  <a:srgbClr val="000099"/>
                </a:solidFill>
                <a:latin typeface="黑体" panose="02010609060101010101" pitchFamily="2" charset="-122"/>
                <a:ea typeface="黑体" panose="02010609060101010101" pitchFamily="2" charset="-122"/>
              </a:rPr>
              <a:t>网络</a:t>
            </a:r>
            <a:endParaRPr kumimoji="1" lang="zh-CN" altLang="en-US" sz="2000" b="1">
              <a:solidFill>
                <a:srgbClr val="000099"/>
              </a:solidFill>
              <a:latin typeface="黑体" panose="02010609060101010101" pitchFamily="2" charset="-122"/>
              <a:ea typeface="黑体" panose="02010609060101010101" pitchFamily="2" charset="-122"/>
            </a:endParaRPr>
          </a:p>
          <a:p>
            <a:pPr algn="ctr">
              <a:lnSpc>
                <a:spcPct val="90000"/>
              </a:lnSpc>
            </a:pPr>
            <a:r>
              <a:rPr kumimoji="1" lang="zh-CN" altLang="en-US" sz="2000" b="1">
                <a:solidFill>
                  <a:srgbClr val="000099"/>
                </a:solidFill>
                <a:latin typeface="黑体" panose="02010609060101010101" pitchFamily="2" charset="-122"/>
                <a:ea typeface="黑体" panose="02010609060101010101" pitchFamily="2" charset="-122"/>
              </a:rPr>
              <a:t>接口层</a:t>
            </a:r>
            <a:endParaRPr kumimoji="1" lang="zh-CN" altLang="en-US" sz="2000" b="1">
              <a:solidFill>
                <a:srgbClr val="000099"/>
              </a:solidFill>
              <a:latin typeface="黑体" panose="02010609060101010101" pitchFamily="2" charset="-122"/>
              <a:ea typeface="黑体" panose="02010609060101010101" pitchFamily="2" charset="-122"/>
            </a:endParaRPr>
          </a:p>
        </p:txBody>
      </p:sp>
      <p:sp>
        <p:nvSpPr>
          <p:cNvPr id="136219" name="Text Box 27"/>
          <p:cNvSpPr txBox="1">
            <a:spLocks noChangeArrowheads="1"/>
          </p:cNvSpPr>
          <p:nvPr/>
        </p:nvSpPr>
        <p:spPr bwMode="auto">
          <a:xfrm>
            <a:off x="869068" y="2333650"/>
            <a:ext cx="327334" cy="1769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30000"/>
              </a:lnSpc>
            </a:pPr>
            <a:r>
              <a:rPr kumimoji="1" lang="en-US" altLang="zh-CN" sz="2000" b="1">
                <a:solidFill>
                  <a:srgbClr val="000099"/>
                </a:solidFill>
                <a:ea typeface="黑体" panose="02010609060101010101" pitchFamily="2" charset="-122"/>
              </a:rPr>
              <a:t>4</a:t>
            </a:r>
            <a:endParaRPr kumimoji="1" lang="en-US" altLang="zh-CN" sz="2000" b="1">
              <a:solidFill>
                <a:srgbClr val="000099"/>
              </a:solidFill>
              <a:ea typeface="黑体" panose="02010609060101010101" pitchFamily="2" charset="-122"/>
            </a:endParaRPr>
          </a:p>
          <a:p>
            <a:pPr algn="ctr">
              <a:lnSpc>
                <a:spcPct val="130000"/>
              </a:lnSpc>
            </a:pPr>
            <a:r>
              <a:rPr kumimoji="1" lang="en-US" altLang="zh-CN" sz="2000" b="1">
                <a:solidFill>
                  <a:srgbClr val="000099"/>
                </a:solidFill>
                <a:ea typeface="黑体" panose="02010609060101010101" pitchFamily="2" charset="-122"/>
              </a:rPr>
              <a:t>3</a:t>
            </a:r>
            <a:endParaRPr kumimoji="1" lang="en-US" altLang="zh-CN" sz="2000" b="1">
              <a:solidFill>
                <a:srgbClr val="000099"/>
              </a:solidFill>
              <a:ea typeface="黑体" panose="02010609060101010101" pitchFamily="2" charset="-122"/>
            </a:endParaRPr>
          </a:p>
          <a:p>
            <a:pPr algn="ctr">
              <a:lnSpc>
                <a:spcPct val="130000"/>
              </a:lnSpc>
            </a:pPr>
            <a:r>
              <a:rPr kumimoji="1" lang="en-US" altLang="zh-CN" sz="2000" b="1">
                <a:solidFill>
                  <a:srgbClr val="000099"/>
                </a:solidFill>
                <a:ea typeface="黑体" panose="02010609060101010101" pitchFamily="2" charset="-122"/>
              </a:rPr>
              <a:t>2</a:t>
            </a:r>
            <a:endParaRPr kumimoji="1" lang="en-US" altLang="zh-CN" sz="2000" b="1">
              <a:solidFill>
                <a:srgbClr val="000099"/>
              </a:solidFill>
              <a:ea typeface="黑体" panose="02010609060101010101" pitchFamily="2" charset="-122"/>
            </a:endParaRPr>
          </a:p>
          <a:p>
            <a:pPr algn="ctr">
              <a:lnSpc>
                <a:spcPct val="155000"/>
              </a:lnSpc>
            </a:pPr>
            <a:r>
              <a:rPr kumimoji="1" lang="en-US" altLang="zh-CN" sz="2000" b="1">
                <a:solidFill>
                  <a:srgbClr val="000099"/>
                </a:solidFill>
                <a:ea typeface="黑体" panose="02010609060101010101" pitchFamily="2" charset="-122"/>
              </a:rPr>
              <a:t>1</a:t>
            </a:r>
            <a:endParaRPr kumimoji="1" lang="en-US" altLang="zh-CN" sz="2000" b="1">
              <a:solidFill>
                <a:srgbClr val="000099"/>
              </a:solidFill>
              <a:ea typeface="黑体" panose="02010609060101010101" pitchFamily="2" charset="-122"/>
            </a:endParaRPr>
          </a:p>
        </p:txBody>
      </p:sp>
      <p:sp>
        <p:nvSpPr>
          <p:cNvPr id="136220" name="Text Box 28"/>
          <p:cNvSpPr txBox="1">
            <a:spLocks noChangeArrowheads="1"/>
          </p:cNvSpPr>
          <p:nvPr/>
        </p:nvSpPr>
        <p:spPr bwMode="auto">
          <a:xfrm>
            <a:off x="2605225" y="5550331"/>
            <a:ext cx="5444119" cy="830997"/>
          </a:xfrm>
          <a:prstGeom prst="rect">
            <a:avLst/>
          </a:prstGeom>
          <a:solidFill>
            <a:srgbClr val="00FF99"/>
          </a:solidFill>
          <a:ln>
            <a:solidFill>
              <a:srgbClr val="000066"/>
            </a:solidFill>
          </a:ln>
          <a:effectLst/>
        </p:spPr>
        <p:txBody>
          <a:bodyPr wrap="none">
            <a:spAutoFit/>
          </a:bodyPr>
          <a:lstStyle/>
          <a:p>
            <a:pPr algn="ctr"/>
            <a:r>
              <a:rPr lang="zh-CN" altLang="en-US" sz="2400" b="1" dirty="0">
                <a:solidFill>
                  <a:srgbClr val="000099"/>
                </a:solidFill>
                <a:latin typeface="黑体" panose="02010609060101010101" pitchFamily="2" charset="-122"/>
                <a:ea typeface="黑体" panose="02010609060101010101" pitchFamily="2" charset="-122"/>
              </a:rPr>
              <a:t>路由器在转发分组时最高只用</a:t>
            </a:r>
            <a:r>
              <a:rPr lang="zh-CN" altLang="en-US" sz="2400" b="1" dirty="0" smtClean="0">
                <a:solidFill>
                  <a:srgbClr val="000099"/>
                </a:solidFill>
                <a:latin typeface="黑体" panose="02010609060101010101" pitchFamily="2" charset="-122"/>
                <a:ea typeface="黑体" panose="02010609060101010101" pitchFamily="2" charset="-122"/>
              </a:rPr>
              <a:t>到网际层</a:t>
            </a:r>
            <a:endParaRPr lang="zh-CN" altLang="en-US" sz="2400" b="1" dirty="0">
              <a:solidFill>
                <a:srgbClr val="000099"/>
              </a:solidFill>
              <a:latin typeface="黑体" panose="02010609060101010101" pitchFamily="2" charset="-122"/>
              <a:ea typeface="黑体" panose="02010609060101010101" pitchFamily="2" charset="-122"/>
            </a:endParaRPr>
          </a:p>
          <a:p>
            <a:pPr algn="ctr"/>
            <a:r>
              <a:rPr lang="zh-CN" altLang="en-US" sz="2400" b="1" dirty="0">
                <a:solidFill>
                  <a:srgbClr val="000099"/>
                </a:solidFill>
                <a:latin typeface="黑体" panose="02010609060101010101" pitchFamily="2" charset="-122"/>
                <a:ea typeface="黑体" panose="02010609060101010101" pitchFamily="2" charset="-122"/>
              </a:rPr>
              <a:t>而没有使用运输层和应用层。 </a:t>
            </a:r>
            <a:endParaRPr lang="zh-CN" altLang="en-US" sz="2400" b="1" dirty="0">
              <a:solidFill>
                <a:srgbClr val="000099"/>
              </a:solidFill>
              <a:latin typeface="黑体" panose="02010609060101010101" pitchFamily="2" charset="-122"/>
              <a:ea typeface="黑体" panose="02010609060101010101" pitchFamily="2" charset="-122"/>
            </a:endParaRPr>
          </a:p>
        </p:txBody>
      </p:sp>
      <p:sp>
        <p:nvSpPr>
          <p:cNvPr id="2" name="矩形 1"/>
          <p:cNvSpPr/>
          <p:nvPr/>
        </p:nvSpPr>
        <p:spPr>
          <a:xfrm>
            <a:off x="3443201" y="1188041"/>
            <a:ext cx="3958071" cy="523220"/>
          </a:xfrm>
          <a:prstGeom prst="rect">
            <a:avLst/>
          </a:prstGeom>
          <a:solidFill>
            <a:srgbClr val="FF66FF"/>
          </a:solidFill>
        </p:spPr>
        <p:txBody>
          <a:bodyPr wrap="none">
            <a:spAutoFit/>
          </a:bodyPr>
          <a:lstStyle/>
          <a:p>
            <a:r>
              <a:rPr lang="en-US" altLang="zh-CN" sz="2800" b="1" dirty="0">
                <a:solidFill>
                  <a:srgbClr val="000099"/>
                </a:solidFill>
                <a:latin typeface="+mn-lt"/>
                <a:ea typeface="黑体" panose="02010609060101010101" pitchFamily="2" charset="-122"/>
              </a:rPr>
              <a:t>TCP/IP </a:t>
            </a:r>
            <a:r>
              <a:rPr lang="zh-CN" altLang="en-US" sz="2800" b="1" dirty="0">
                <a:solidFill>
                  <a:srgbClr val="000099"/>
                </a:solidFill>
                <a:latin typeface="+mn-lt"/>
                <a:ea typeface="黑体" panose="02010609060101010101" pitchFamily="2" charset="-122"/>
              </a:rPr>
              <a:t>是四层体系结构</a:t>
            </a:r>
            <a:endParaRPr lang="zh-CN" altLang="en-US" sz="2800" b="1" dirty="0">
              <a:solidFill>
                <a:srgbClr val="000099"/>
              </a:solidFill>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ChangeArrowheads="1"/>
          </p:cNvSpPr>
          <p:nvPr>
            <p:ph type="title"/>
          </p:nvPr>
        </p:nvSpPr>
        <p:spPr/>
        <p:txBody>
          <a:bodyPr/>
          <a:lstStyle/>
          <a:p>
            <a:pPr algn="ctr"/>
            <a:r>
              <a:rPr lang="zh-CN" altLang="en-US" dirty="0"/>
              <a:t>万维网 </a:t>
            </a:r>
            <a:r>
              <a:rPr lang="en-US" altLang="zh-CN" b="1" dirty="0"/>
              <a:t>WWW </a:t>
            </a:r>
            <a:r>
              <a:rPr lang="zh-CN" altLang="en-US" b="1" dirty="0"/>
              <a:t>的问世</a:t>
            </a:r>
            <a:endParaRPr lang="zh-CN" altLang="en-US" b="1" dirty="0"/>
          </a:p>
        </p:txBody>
      </p:sp>
      <p:sp>
        <p:nvSpPr>
          <p:cNvPr id="316419" name="Rectangle 3"/>
          <p:cNvSpPr>
            <a:spLocks noGrp="1" noChangeArrowheads="1"/>
          </p:cNvSpPr>
          <p:nvPr>
            <p:ph idx="1"/>
          </p:nvPr>
        </p:nvSpPr>
        <p:spPr/>
        <p:txBody>
          <a:bodyPr/>
          <a:lstStyle/>
          <a:p>
            <a:r>
              <a:rPr lang="zh-CN" altLang="en-US" dirty="0" smtClean="0"/>
              <a:t>互联网</a:t>
            </a:r>
            <a:r>
              <a:rPr lang="zh-CN" altLang="en-US" dirty="0"/>
              <a:t>已经成为世界上规模最大和增长速率最快的计算机网络，没有人能够准确</a:t>
            </a:r>
            <a:r>
              <a:rPr lang="zh-CN" altLang="en-US" dirty="0" smtClean="0"/>
              <a:t>说出互联网究竟</a:t>
            </a:r>
            <a:r>
              <a:rPr lang="zh-CN" altLang="en-US" dirty="0"/>
              <a:t>有多大。</a:t>
            </a:r>
            <a:endParaRPr lang="zh-CN" altLang="en-US" dirty="0"/>
          </a:p>
          <a:p>
            <a:r>
              <a:rPr lang="zh-CN" altLang="en-US" dirty="0"/>
              <a:t>互联网的迅猛发展始于 </a:t>
            </a:r>
            <a:r>
              <a:rPr lang="en-US" altLang="zh-CN" dirty="0"/>
              <a:t>20 </a:t>
            </a:r>
            <a:r>
              <a:rPr lang="zh-CN" altLang="en-US" dirty="0"/>
              <a:t>世纪 </a:t>
            </a:r>
            <a:r>
              <a:rPr lang="en-US" altLang="zh-CN" dirty="0"/>
              <a:t>90 </a:t>
            </a:r>
            <a:r>
              <a:rPr lang="zh-CN" altLang="en-US" dirty="0"/>
              <a:t>年代。由欧洲原子核研究组织 </a:t>
            </a:r>
            <a:r>
              <a:rPr lang="en-US" altLang="zh-CN" dirty="0"/>
              <a:t>CERN </a:t>
            </a:r>
            <a:r>
              <a:rPr lang="zh-CN" altLang="en-US" dirty="0"/>
              <a:t>开发的</a:t>
            </a:r>
            <a:r>
              <a:rPr lang="zh-CN" altLang="en-US" dirty="0">
                <a:solidFill>
                  <a:srgbClr val="FF0000"/>
                </a:solidFill>
              </a:rPr>
              <a:t>万维网 </a:t>
            </a:r>
            <a:r>
              <a:rPr lang="en-US" altLang="zh-CN" b="1" dirty="0">
                <a:solidFill>
                  <a:srgbClr val="FF0000"/>
                </a:solidFill>
              </a:rPr>
              <a:t>WWW</a:t>
            </a:r>
            <a:r>
              <a:rPr lang="en-US" altLang="zh-CN" dirty="0"/>
              <a:t> </a:t>
            </a:r>
            <a:r>
              <a:rPr lang="en-US" altLang="zh-CN" dirty="0" smtClean="0"/>
              <a:t> (</a:t>
            </a:r>
            <a:r>
              <a:rPr lang="en-US" altLang="zh-CN" dirty="0"/>
              <a:t>World Wide Web</a:t>
            </a:r>
            <a:r>
              <a:rPr lang="en-US" altLang="zh-CN" dirty="0" smtClean="0"/>
              <a:t>) </a:t>
            </a:r>
            <a:r>
              <a:rPr lang="zh-CN" altLang="en-US" dirty="0" smtClean="0"/>
              <a:t>被</a:t>
            </a:r>
            <a:r>
              <a:rPr lang="zh-CN" altLang="en-US" dirty="0"/>
              <a:t>广泛使用</a:t>
            </a:r>
            <a:r>
              <a:rPr lang="zh-CN" altLang="en-US" dirty="0" smtClean="0"/>
              <a:t>在互联网上</a:t>
            </a:r>
            <a:r>
              <a:rPr lang="zh-CN" altLang="en-US" dirty="0"/>
              <a:t>，大大方便了广大非网络专业人员对网络的使用，</a:t>
            </a:r>
            <a:r>
              <a:rPr lang="zh-CN" altLang="en-US" dirty="0" smtClean="0"/>
              <a:t>成为互联网的</a:t>
            </a:r>
            <a:r>
              <a:rPr lang="zh-CN" altLang="en-US" dirty="0"/>
              <a:t>这种指数级增长的主要驱动力。 </a:t>
            </a:r>
            <a:endParaRPr lang="zh-CN" altLang="en-US" dirty="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8634164" cy="792088"/>
          </a:xfrm>
        </p:spPr>
        <p:txBody>
          <a:bodyPr/>
          <a:lstStyle/>
          <a:p>
            <a:pPr algn="ctr"/>
            <a:r>
              <a:rPr lang="en-US" altLang="zh-CN" sz="4000" dirty="0" smtClean="0"/>
              <a:t>TCP/IP </a:t>
            </a:r>
            <a:r>
              <a:rPr lang="zh-CN" altLang="zh-CN" sz="4000" dirty="0" smtClean="0"/>
              <a:t>体系结构</a:t>
            </a:r>
            <a:r>
              <a:rPr lang="zh-CN" altLang="en-US" sz="4000" dirty="0" smtClean="0"/>
              <a:t>的另一种</a:t>
            </a:r>
            <a:r>
              <a:rPr lang="zh-CN" altLang="en-US" sz="4000" dirty="0"/>
              <a:t>表示</a:t>
            </a:r>
            <a:r>
              <a:rPr lang="zh-CN" altLang="en-US" sz="4000" dirty="0" smtClean="0"/>
              <a:t>方法</a:t>
            </a:r>
            <a:endParaRPr lang="zh-CN" altLang="en-US" sz="4000" dirty="0"/>
          </a:p>
        </p:txBody>
      </p:sp>
      <p:sp>
        <p:nvSpPr>
          <p:cNvPr id="14" name="内容占位符 13"/>
          <p:cNvSpPr>
            <a:spLocks noGrp="1"/>
          </p:cNvSpPr>
          <p:nvPr>
            <p:ph idx="1"/>
          </p:nvPr>
        </p:nvSpPr>
        <p:spPr/>
        <p:txBody>
          <a:bodyPr/>
          <a:lstStyle/>
          <a:p>
            <a:r>
              <a:rPr lang="zh-CN" altLang="zh-CN" sz="2800" dirty="0" smtClean="0"/>
              <a:t>实际上</a:t>
            </a:r>
            <a:r>
              <a:rPr lang="zh-CN" altLang="en-US" sz="2800" dirty="0" smtClean="0"/>
              <a:t>，</a:t>
            </a:r>
            <a:r>
              <a:rPr lang="zh-CN" altLang="zh-CN" sz="2800" dirty="0" smtClean="0"/>
              <a:t>现在</a:t>
            </a:r>
            <a:r>
              <a:rPr lang="zh-CN" altLang="zh-CN" sz="2800" dirty="0"/>
              <a:t>的互联网使用</a:t>
            </a:r>
            <a:r>
              <a:rPr lang="zh-CN" altLang="zh-CN" sz="2800" dirty="0" smtClean="0"/>
              <a:t>的</a:t>
            </a:r>
            <a:r>
              <a:rPr lang="en-US" altLang="zh-CN" sz="2800" dirty="0" smtClean="0"/>
              <a:t> TCP/IP </a:t>
            </a:r>
            <a:r>
              <a:rPr lang="zh-CN" altLang="zh-CN" sz="2800" dirty="0" smtClean="0"/>
              <a:t>体系结构</a:t>
            </a:r>
            <a:r>
              <a:rPr lang="zh-CN" altLang="zh-CN" sz="2800" dirty="0"/>
              <a:t>有时</a:t>
            </a:r>
            <a:r>
              <a:rPr lang="zh-CN" altLang="zh-CN" sz="2800" dirty="0" smtClean="0"/>
              <a:t>已经</a:t>
            </a:r>
            <a:r>
              <a:rPr lang="zh-CN" altLang="en-US" sz="2800" dirty="0" smtClean="0"/>
              <a:t>发生了</a:t>
            </a:r>
            <a:r>
              <a:rPr lang="zh-CN" altLang="zh-CN" sz="2800" dirty="0" smtClean="0"/>
              <a:t>演变，</a:t>
            </a:r>
            <a:r>
              <a:rPr lang="zh-CN" altLang="zh-CN" sz="2800" dirty="0"/>
              <a:t>即某些应用程序可以直接</a:t>
            </a:r>
            <a:r>
              <a:rPr lang="zh-CN" altLang="zh-CN" sz="2800" dirty="0" smtClean="0"/>
              <a:t>使用</a:t>
            </a:r>
            <a:r>
              <a:rPr lang="en-US" altLang="zh-CN" sz="2800" dirty="0" smtClean="0"/>
              <a:t> IP </a:t>
            </a:r>
            <a:r>
              <a:rPr lang="zh-CN" altLang="zh-CN" sz="2800" dirty="0" smtClean="0"/>
              <a:t>层</a:t>
            </a:r>
            <a:r>
              <a:rPr lang="zh-CN" altLang="zh-CN" sz="2800" dirty="0"/>
              <a:t>，或甚至直接使用最下面的网络接口层</a:t>
            </a:r>
            <a:r>
              <a:rPr lang="zh-CN" altLang="en-US" sz="2800" dirty="0"/>
              <a:t>。</a:t>
            </a:r>
            <a:endParaRPr lang="zh-CN" altLang="en-US" sz="2800" dirty="0"/>
          </a:p>
          <a:p>
            <a:endParaRPr lang="zh-CN" altLang="en-US" sz="2800" dirty="0"/>
          </a:p>
        </p:txBody>
      </p:sp>
      <p:grpSp>
        <p:nvGrpSpPr>
          <p:cNvPr id="12" name="组合 11"/>
          <p:cNvGrpSpPr/>
          <p:nvPr/>
        </p:nvGrpSpPr>
        <p:grpSpPr>
          <a:xfrm>
            <a:off x="2700338" y="2924919"/>
            <a:ext cx="4844950" cy="2736329"/>
            <a:chOff x="2700338" y="1628775"/>
            <a:chExt cx="3562939" cy="2016125"/>
          </a:xfrm>
        </p:grpSpPr>
        <p:sp>
          <p:nvSpPr>
            <p:cNvPr id="3" name="Rectangle 5"/>
            <p:cNvSpPr>
              <a:spLocks noChangeArrowheads="1"/>
            </p:cNvSpPr>
            <p:nvPr/>
          </p:nvSpPr>
          <p:spPr bwMode="auto">
            <a:xfrm>
              <a:off x="2700338" y="1628775"/>
              <a:ext cx="3311525" cy="2016125"/>
            </a:xfrm>
            <a:prstGeom prst="rect">
              <a:avLst/>
            </a:prstGeom>
            <a:solidFill>
              <a:schemeClr val="bg1"/>
            </a:solidFill>
            <a:ln w="28575">
              <a:solidFill>
                <a:schemeClr val="tx1"/>
              </a:solidFill>
              <a:miter lim="800000"/>
            </a:ln>
            <a:effectLst>
              <a:outerShdw dist="35921" dir="2700000" algn="ctr" rotWithShape="0">
                <a:schemeClr val="bg2"/>
              </a:outerShdw>
            </a:effectLst>
          </p:spPr>
          <p:txBody>
            <a:bodyPr wrap="none" anchor="ctr"/>
            <a:lstStyle/>
            <a:p>
              <a:endParaRPr lang="zh-CN" altLang="en-US" sz="3200" b="1">
                <a:solidFill>
                  <a:srgbClr val="000099"/>
                </a:solidFill>
                <a:latin typeface="+mn-lt"/>
                <a:ea typeface="黑体" panose="02010609060101010101" pitchFamily="2" charset="-122"/>
              </a:endParaRPr>
            </a:p>
          </p:txBody>
        </p:sp>
        <p:sp>
          <p:nvSpPr>
            <p:cNvPr id="4" name="Line 6"/>
            <p:cNvSpPr>
              <a:spLocks noChangeShapeType="1"/>
            </p:cNvSpPr>
            <p:nvPr/>
          </p:nvSpPr>
          <p:spPr bwMode="auto">
            <a:xfrm>
              <a:off x="2700338" y="3141663"/>
              <a:ext cx="3311525"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3200" b="1">
                <a:solidFill>
                  <a:srgbClr val="000099"/>
                </a:solidFill>
                <a:latin typeface="+mn-lt"/>
                <a:ea typeface="黑体" panose="02010609060101010101" pitchFamily="2" charset="-122"/>
              </a:endParaRPr>
            </a:p>
          </p:txBody>
        </p:sp>
        <p:sp>
          <p:nvSpPr>
            <p:cNvPr id="5" name="Freeform 7"/>
            <p:cNvSpPr/>
            <p:nvPr/>
          </p:nvSpPr>
          <p:spPr bwMode="auto">
            <a:xfrm>
              <a:off x="2700338" y="2636838"/>
              <a:ext cx="2447925" cy="504825"/>
            </a:xfrm>
            <a:custGeom>
              <a:avLst/>
              <a:gdLst>
                <a:gd name="T0" fmla="*/ 0 w 1542"/>
                <a:gd name="T1" fmla="*/ 0 h 318"/>
                <a:gd name="T2" fmla="*/ 1542 w 1542"/>
                <a:gd name="T3" fmla="*/ 0 h 318"/>
                <a:gd name="T4" fmla="*/ 1542 w 1542"/>
                <a:gd name="T5" fmla="*/ 318 h 318"/>
              </a:gdLst>
              <a:ahLst/>
              <a:cxnLst>
                <a:cxn ang="0">
                  <a:pos x="T0" y="T1"/>
                </a:cxn>
                <a:cxn ang="0">
                  <a:pos x="T2" y="T3"/>
                </a:cxn>
                <a:cxn ang="0">
                  <a:pos x="T4" y="T5"/>
                </a:cxn>
              </a:cxnLst>
              <a:rect l="0" t="0" r="r" b="b"/>
              <a:pathLst>
                <a:path w="1542" h="318">
                  <a:moveTo>
                    <a:pt x="0" y="0"/>
                  </a:moveTo>
                  <a:lnTo>
                    <a:pt x="1542" y="0"/>
                  </a:lnTo>
                  <a:lnTo>
                    <a:pt x="1542" y="318"/>
                  </a:lnTo>
                </a:path>
              </a:pathLst>
            </a:cu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3200" b="1">
                <a:solidFill>
                  <a:srgbClr val="000099"/>
                </a:solidFill>
                <a:latin typeface="+mn-lt"/>
                <a:ea typeface="黑体" panose="02010609060101010101" pitchFamily="2" charset="-122"/>
              </a:endParaRPr>
            </a:p>
          </p:txBody>
        </p:sp>
        <p:sp>
          <p:nvSpPr>
            <p:cNvPr id="6" name="Freeform 8"/>
            <p:cNvSpPr/>
            <p:nvPr/>
          </p:nvSpPr>
          <p:spPr bwMode="auto">
            <a:xfrm>
              <a:off x="2700338" y="2133600"/>
              <a:ext cx="1584325" cy="504825"/>
            </a:xfrm>
            <a:custGeom>
              <a:avLst/>
              <a:gdLst>
                <a:gd name="T0" fmla="*/ 0 w 1542"/>
                <a:gd name="T1" fmla="*/ 0 h 318"/>
                <a:gd name="T2" fmla="*/ 1542 w 1542"/>
                <a:gd name="T3" fmla="*/ 0 h 318"/>
                <a:gd name="T4" fmla="*/ 1542 w 1542"/>
                <a:gd name="T5" fmla="*/ 318 h 318"/>
              </a:gdLst>
              <a:ahLst/>
              <a:cxnLst>
                <a:cxn ang="0">
                  <a:pos x="T0" y="T1"/>
                </a:cxn>
                <a:cxn ang="0">
                  <a:pos x="T2" y="T3"/>
                </a:cxn>
                <a:cxn ang="0">
                  <a:pos x="T4" y="T5"/>
                </a:cxn>
              </a:cxnLst>
              <a:rect l="0" t="0" r="r" b="b"/>
              <a:pathLst>
                <a:path w="1542" h="318">
                  <a:moveTo>
                    <a:pt x="0" y="0"/>
                  </a:moveTo>
                  <a:lnTo>
                    <a:pt x="1542" y="0"/>
                  </a:lnTo>
                  <a:lnTo>
                    <a:pt x="1542" y="318"/>
                  </a:lnTo>
                </a:path>
              </a:pathLst>
            </a:cu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3200" b="1">
                <a:solidFill>
                  <a:srgbClr val="000099"/>
                </a:solidFill>
                <a:latin typeface="+mn-lt"/>
                <a:ea typeface="黑体" panose="02010609060101010101" pitchFamily="2" charset="-122"/>
              </a:endParaRPr>
            </a:p>
          </p:txBody>
        </p:sp>
        <p:sp>
          <p:nvSpPr>
            <p:cNvPr id="7" name="Line 9"/>
            <p:cNvSpPr>
              <a:spLocks noChangeShapeType="1"/>
            </p:cNvSpPr>
            <p:nvPr/>
          </p:nvSpPr>
          <p:spPr bwMode="auto">
            <a:xfrm>
              <a:off x="3492500" y="2133600"/>
              <a:ext cx="0" cy="50323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3200" b="1">
                <a:solidFill>
                  <a:srgbClr val="000099"/>
                </a:solidFill>
                <a:latin typeface="+mn-lt"/>
                <a:ea typeface="黑体" panose="02010609060101010101" pitchFamily="2" charset="-122"/>
              </a:endParaRPr>
            </a:p>
          </p:txBody>
        </p:sp>
        <p:sp>
          <p:nvSpPr>
            <p:cNvPr id="8" name="Text Box 10"/>
            <p:cNvSpPr txBox="1">
              <a:spLocks noChangeArrowheads="1"/>
            </p:cNvSpPr>
            <p:nvPr/>
          </p:nvSpPr>
          <p:spPr bwMode="auto">
            <a:xfrm>
              <a:off x="2815009" y="2193259"/>
              <a:ext cx="1436011" cy="385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solidFill>
                    <a:srgbClr val="000099"/>
                  </a:solidFill>
                  <a:latin typeface="+mn-lt"/>
                  <a:ea typeface="黑体" panose="02010609060101010101" pitchFamily="2" charset="-122"/>
                </a:rPr>
                <a:t>TCP   </a:t>
              </a:r>
              <a:r>
                <a:rPr lang="en-US" altLang="zh-CN" sz="2800" b="1" dirty="0" smtClean="0">
                  <a:solidFill>
                    <a:srgbClr val="000099"/>
                  </a:solidFill>
                  <a:latin typeface="+mn-lt"/>
                  <a:ea typeface="黑体" panose="02010609060101010101" pitchFamily="2" charset="-122"/>
                </a:rPr>
                <a:t>UDP</a:t>
              </a:r>
              <a:endParaRPr lang="en-US" altLang="zh-CN" sz="2800" b="1" dirty="0">
                <a:solidFill>
                  <a:srgbClr val="000099"/>
                </a:solidFill>
                <a:latin typeface="+mn-lt"/>
                <a:ea typeface="黑体" panose="02010609060101010101" pitchFamily="2" charset="-122"/>
              </a:endParaRPr>
            </a:p>
          </p:txBody>
        </p:sp>
        <p:sp>
          <p:nvSpPr>
            <p:cNvPr id="9" name="Text Box 11"/>
            <p:cNvSpPr txBox="1">
              <a:spLocks noChangeArrowheads="1"/>
            </p:cNvSpPr>
            <p:nvPr/>
          </p:nvSpPr>
          <p:spPr bwMode="auto">
            <a:xfrm>
              <a:off x="3670300" y="2722563"/>
              <a:ext cx="419794" cy="385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solidFill>
                    <a:srgbClr val="000099"/>
                  </a:solidFill>
                  <a:latin typeface="+mn-lt"/>
                  <a:ea typeface="黑体" panose="02010609060101010101" pitchFamily="2" charset="-122"/>
                </a:rPr>
                <a:t>IP</a:t>
              </a:r>
              <a:endParaRPr lang="en-US" altLang="zh-CN" sz="2800" b="1" dirty="0">
                <a:solidFill>
                  <a:srgbClr val="000099"/>
                </a:solidFill>
                <a:latin typeface="+mn-lt"/>
                <a:ea typeface="黑体" panose="02010609060101010101" pitchFamily="2" charset="-122"/>
              </a:endParaRPr>
            </a:p>
          </p:txBody>
        </p:sp>
        <p:sp>
          <p:nvSpPr>
            <p:cNvPr id="10" name="Text Box 4"/>
            <p:cNvSpPr txBox="1">
              <a:spLocks noChangeArrowheads="1"/>
            </p:cNvSpPr>
            <p:nvPr/>
          </p:nvSpPr>
          <p:spPr bwMode="auto">
            <a:xfrm>
              <a:off x="3995738" y="1700213"/>
              <a:ext cx="1016926" cy="385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rgbClr val="000099"/>
                  </a:solidFill>
                  <a:latin typeface="+mn-lt"/>
                  <a:ea typeface="黑体" panose="02010609060101010101" pitchFamily="2" charset="-122"/>
                </a:rPr>
                <a:t>应用层</a:t>
              </a:r>
              <a:endParaRPr lang="zh-CN" altLang="en-US" sz="2800" b="1">
                <a:solidFill>
                  <a:srgbClr val="000099"/>
                </a:solidFill>
                <a:latin typeface="+mn-lt"/>
                <a:ea typeface="黑体" panose="02010609060101010101" pitchFamily="2" charset="-122"/>
              </a:endParaRPr>
            </a:p>
          </p:txBody>
        </p:sp>
        <p:sp>
          <p:nvSpPr>
            <p:cNvPr id="11" name="Text Box 12"/>
            <p:cNvSpPr txBox="1">
              <a:spLocks noChangeArrowheads="1"/>
            </p:cNvSpPr>
            <p:nvPr/>
          </p:nvSpPr>
          <p:spPr bwMode="auto">
            <a:xfrm>
              <a:off x="3219450" y="3213100"/>
              <a:ext cx="3043827" cy="385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rgbClr val="000099"/>
                  </a:solidFill>
                  <a:latin typeface="+mn-lt"/>
                  <a:ea typeface="黑体" panose="02010609060101010101" pitchFamily="2" charset="-122"/>
                </a:rPr>
                <a:t>网络接口层（子网层）</a:t>
              </a:r>
              <a:endParaRPr lang="zh-CN" altLang="en-US" sz="2800" b="1">
                <a:solidFill>
                  <a:srgbClr val="000099"/>
                </a:solidFill>
                <a:latin typeface="+mn-lt"/>
                <a:ea typeface="黑体" panose="02010609060101010101" pitchFamily="2" charset="-122"/>
              </a:endParaRPr>
            </a:p>
          </p:txBody>
        </p:sp>
      </p:gr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20" name="Rectangle 4"/>
          <p:cNvSpPr>
            <a:spLocks noGrp="1" noChangeArrowheads="1"/>
          </p:cNvSpPr>
          <p:nvPr>
            <p:ph type="title"/>
          </p:nvPr>
        </p:nvSpPr>
        <p:spPr/>
        <p:txBody>
          <a:bodyPr/>
          <a:lstStyle/>
          <a:p>
            <a:pPr algn="ctr"/>
            <a:r>
              <a:rPr lang="zh-CN" altLang="en-US" sz="4000" dirty="0"/>
              <a:t>沙漏计时器形状</a:t>
            </a:r>
            <a:r>
              <a:rPr lang="zh-CN" altLang="en-US" sz="4000" dirty="0" smtClean="0"/>
              <a:t>的</a:t>
            </a:r>
            <a:r>
              <a:rPr lang="en-US" altLang="zh-CN" sz="4000" dirty="0" smtClean="0"/>
              <a:t>TCP/IP</a:t>
            </a:r>
            <a:r>
              <a:rPr lang="zh-CN" altLang="en-US" sz="4000" dirty="0"/>
              <a:t>协议族 </a:t>
            </a:r>
            <a:endParaRPr lang="zh-CN" altLang="en-US" sz="4000" dirty="0"/>
          </a:p>
        </p:txBody>
      </p:sp>
      <p:sp>
        <p:nvSpPr>
          <p:cNvPr id="137218" name="AutoShape 2"/>
          <p:cNvSpPr>
            <a:spLocks noChangeArrowheads="1"/>
          </p:cNvSpPr>
          <p:nvPr/>
        </p:nvSpPr>
        <p:spPr bwMode="auto">
          <a:xfrm>
            <a:off x="1425791" y="3068092"/>
            <a:ext cx="7838810" cy="2808287"/>
          </a:xfrm>
          <a:prstGeom prst="triangle">
            <a:avLst>
              <a:gd name="adj" fmla="val 50000"/>
            </a:avLst>
          </a:prstGeom>
          <a:solidFill>
            <a:srgbClr val="CC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7219" name="AutoShape 3"/>
          <p:cNvSpPr>
            <a:spLocks noChangeArrowheads="1"/>
          </p:cNvSpPr>
          <p:nvPr/>
        </p:nvSpPr>
        <p:spPr bwMode="auto">
          <a:xfrm flipV="1">
            <a:off x="1425791" y="1556792"/>
            <a:ext cx="7838810" cy="3095625"/>
          </a:xfrm>
          <a:prstGeom prst="triangle">
            <a:avLst>
              <a:gd name="adj" fmla="val 50000"/>
            </a:avLst>
          </a:prstGeom>
          <a:solidFill>
            <a:srgbClr val="CC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7221" name="Rectangle 5"/>
          <p:cNvSpPr>
            <a:spLocks noChangeArrowheads="1"/>
          </p:cNvSpPr>
          <p:nvPr/>
        </p:nvSpPr>
        <p:spPr bwMode="auto">
          <a:xfrm>
            <a:off x="2619325" y="1747291"/>
            <a:ext cx="882254" cy="393700"/>
          </a:xfrm>
          <a:prstGeom prst="rect">
            <a:avLst/>
          </a:prstGeom>
          <a:solidFill>
            <a:srgbClr val="CCECFF"/>
          </a:solidFill>
          <a:ln w="9525">
            <a:solidFill>
              <a:schemeClr val="tx1"/>
            </a:solidFill>
            <a:miter lim="800000"/>
          </a:ln>
          <a:effectLst>
            <a:outerShdw dist="53882" dir="2700000" algn="ctr" rotWithShape="0">
              <a:schemeClr val="bg2"/>
            </a:outerShdw>
          </a:effectLst>
        </p:spPr>
        <p:txBody>
          <a:bodyPr wrap="none" anchor="ctr"/>
          <a:lstStyle/>
          <a:p>
            <a:pPr algn="ctr"/>
            <a:r>
              <a:rPr kumimoji="1" lang="en-US" altLang="zh-CN" sz="2000" b="1">
                <a:solidFill>
                  <a:srgbClr val="000099"/>
                </a:solidFill>
                <a:latin typeface="+mn-lt"/>
                <a:ea typeface="黑体" panose="02010609060101010101" pitchFamily="2" charset="-122"/>
              </a:rPr>
              <a:t>HTTP</a:t>
            </a:r>
            <a:endParaRPr kumimoji="1" lang="en-US" altLang="zh-CN" sz="2000" b="1">
              <a:solidFill>
                <a:srgbClr val="000099"/>
              </a:solidFill>
              <a:latin typeface="+mn-lt"/>
              <a:ea typeface="黑体" panose="02010609060101010101" pitchFamily="2" charset="-122"/>
            </a:endParaRPr>
          </a:p>
        </p:txBody>
      </p:sp>
      <p:sp>
        <p:nvSpPr>
          <p:cNvPr id="137222" name="Rectangle 6"/>
          <p:cNvSpPr>
            <a:spLocks noChangeArrowheads="1"/>
          </p:cNvSpPr>
          <p:nvPr/>
        </p:nvSpPr>
        <p:spPr bwMode="auto">
          <a:xfrm>
            <a:off x="4296123" y="1747291"/>
            <a:ext cx="883973" cy="393700"/>
          </a:xfrm>
          <a:prstGeom prst="rect">
            <a:avLst/>
          </a:prstGeom>
          <a:solidFill>
            <a:srgbClr val="CCECFF"/>
          </a:solidFill>
          <a:ln w="9525">
            <a:solidFill>
              <a:schemeClr val="tx1"/>
            </a:solidFill>
            <a:miter lim="800000"/>
          </a:ln>
          <a:effectLst>
            <a:outerShdw dist="53882" dir="2700000" algn="ctr" rotWithShape="0">
              <a:schemeClr val="bg2"/>
            </a:outerShdw>
          </a:effectLst>
        </p:spPr>
        <p:txBody>
          <a:bodyPr wrap="none" anchor="ctr"/>
          <a:lstStyle/>
          <a:p>
            <a:pPr algn="ctr"/>
            <a:r>
              <a:rPr kumimoji="1" lang="en-US" altLang="zh-CN" sz="2000" b="1">
                <a:solidFill>
                  <a:srgbClr val="000099"/>
                </a:solidFill>
                <a:latin typeface="+mn-lt"/>
                <a:ea typeface="黑体" panose="02010609060101010101" pitchFamily="2" charset="-122"/>
              </a:rPr>
              <a:t>SMTP</a:t>
            </a:r>
            <a:endParaRPr kumimoji="1" lang="en-US" altLang="zh-CN" sz="2000" b="1">
              <a:solidFill>
                <a:srgbClr val="000099"/>
              </a:solidFill>
              <a:latin typeface="+mn-lt"/>
              <a:ea typeface="黑体" panose="02010609060101010101" pitchFamily="2" charset="-122"/>
            </a:endParaRPr>
          </a:p>
        </p:txBody>
      </p:sp>
      <p:sp>
        <p:nvSpPr>
          <p:cNvPr id="137223" name="Rectangle 7"/>
          <p:cNvSpPr>
            <a:spLocks noChangeArrowheads="1"/>
          </p:cNvSpPr>
          <p:nvPr/>
        </p:nvSpPr>
        <p:spPr bwMode="auto">
          <a:xfrm>
            <a:off x="5532652" y="1747291"/>
            <a:ext cx="882254" cy="393700"/>
          </a:xfrm>
          <a:prstGeom prst="rect">
            <a:avLst/>
          </a:prstGeom>
          <a:solidFill>
            <a:srgbClr val="CCECFF"/>
          </a:solidFill>
          <a:ln w="9525">
            <a:solidFill>
              <a:schemeClr val="tx1"/>
            </a:solidFill>
            <a:miter lim="800000"/>
          </a:ln>
          <a:effectLst>
            <a:outerShdw dist="53882" dir="2700000" algn="ctr" rotWithShape="0">
              <a:schemeClr val="bg2"/>
            </a:outerShdw>
          </a:effectLst>
        </p:spPr>
        <p:txBody>
          <a:bodyPr wrap="none" anchor="ctr"/>
          <a:lstStyle/>
          <a:p>
            <a:pPr algn="ctr"/>
            <a:r>
              <a:rPr kumimoji="1" lang="en-US" altLang="zh-CN" sz="2000" b="1">
                <a:solidFill>
                  <a:srgbClr val="000099"/>
                </a:solidFill>
                <a:latin typeface="+mn-lt"/>
                <a:ea typeface="黑体" panose="02010609060101010101" pitchFamily="2" charset="-122"/>
              </a:rPr>
              <a:t>DNS</a:t>
            </a:r>
            <a:endParaRPr kumimoji="1" lang="en-US" altLang="zh-CN" sz="2000" b="1">
              <a:solidFill>
                <a:srgbClr val="000099"/>
              </a:solidFill>
              <a:latin typeface="+mn-lt"/>
              <a:ea typeface="黑体" panose="02010609060101010101" pitchFamily="2" charset="-122"/>
            </a:endParaRPr>
          </a:p>
        </p:txBody>
      </p:sp>
      <p:sp>
        <p:nvSpPr>
          <p:cNvPr id="137224" name="Rectangle 8"/>
          <p:cNvSpPr>
            <a:spLocks noChangeArrowheads="1"/>
          </p:cNvSpPr>
          <p:nvPr/>
        </p:nvSpPr>
        <p:spPr bwMode="auto">
          <a:xfrm>
            <a:off x="7209450" y="1747291"/>
            <a:ext cx="883973" cy="393700"/>
          </a:xfrm>
          <a:prstGeom prst="rect">
            <a:avLst/>
          </a:prstGeom>
          <a:solidFill>
            <a:srgbClr val="CCECFF"/>
          </a:solidFill>
          <a:ln w="9525">
            <a:solidFill>
              <a:schemeClr val="tx1"/>
            </a:solidFill>
            <a:miter lim="800000"/>
          </a:ln>
          <a:effectLst>
            <a:outerShdw dist="53882" dir="2700000" algn="ctr" rotWithShape="0">
              <a:schemeClr val="bg2"/>
            </a:outerShdw>
          </a:effectLst>
        </p:spPr>
        <p:txBody>
          <a:bodyPr wrap="none" anchor="ctr"/>
          <a:lstStyle/>
          <a:p>
            <a:pPr algn="ctr"/>
            <a:r>
              <a:rPr kumimoji="1" lang="en-US" altLang="zh-CN" sz="2000" b="1">
                <a:solidFill>
                  <a:srgbClr val="000099"/>
                </a:solidFill>
                <a:latin typeface="+mn-lt"/>
                <a:ea typeface="黑体" panose="02010609060101010101" pitchFamily="2" charset="-122"/>
              </a:rPr>
              <a:t>RTP</a:t>
            </a:r>
            <a:endParaRPr kumimoji="1" lang="en-US" altLang="zh-CN" sz="2000" b="1">
              <a:solidFill>
                <a:srgbClr val="000099"/>
              </a:solidFill>
              <a:latin typeface="+mn-lt"/>
              <a:ea typeface="黑体" panose="02010609060101010101" pitchFamily="2" charset="-122"/>
            </a:endParaRPr>
          </a:p>
        </p:txBody>
      </p:sp>
      <p:sp>
        <p:nvSpPr>
          <p:cNvPr id="137225" name="Rectangle 9"/>
          <p:cNvSpPr>
            <a:spLocks noChangeArrowheads="1"/>
          </p:cNvSpPr>
          <p:nvPr/>
        </p:nvSpPr>
        <p:spPr bwMode="auto">
          <a:xfrm>
            <a:off x="3413869" y="2691853"/>
            <a:ext cx="882254" cy="393700"/>
          </a:xfrm>
          <a:prstGeom prst="rect">
            <a:avLst/>
          </a:prstGeom>
          <a:solidFill>
            <a:srgbClr val="FFFF99"/>
          </a:solidFill>
          <a:ln w="9525">
            <a:solidFill>
              <a:schemeClr val="tx1"/>
            </a:solidFill>
            <a:miter lim="800000"/>
          </a:ln>
          <a:effectLst>
            <a:outerShdw dist="35921" dir="2700000" algn="ctr" rotWithShape="0">
              <a:schemeClr val="bg2"/>
            </a:outerShdw>
          </a:effectLst>
        </p:spPr>
        <p:txBody>
          <a:bodyPr wrap="none" anchor="ctr"/>
          <a:lstStyle/>
          <a:p>
            <a:pPr algn="ctr"/>
            <a:r>
              <a:rPr kumimoji="1" lang="en-US" altLang="zh-CN" sz="2000" b="1">
                <a:solidFill>
                  <a:srgbClr val="000099"/>
                </a:solidFill>
                <a:latin typeface="+mn-lt"/>
                <a:ea typeface="黑体" panose="02010609060101010101" pitchFamily="2" charset="-122"/>
              </a:rPr>
              <a:t>TCP</a:t>
            </a:r>
            <a:endParaRPr kumimoji="1" lang="en-US" altLang="zh-CN" sz="2000" b="1">
              <a:solidFill>
                <a:srgbClr val="000099"/>
              </a:solidFill>
              <a:latin typeface="+mn-lt"/>
              <a:ea typeface="黑体" panose="02010609060101010101" pitchFamily="2" charset="-122"/>
            </a:endParaRPr>
          </a:p>
        </p:txBody>
      </p:sp>
      <p:sp>
        <p:nvSpPr>
          <p:cNvPr id="137226" name="Rectangle 10"/>
          <p:cNvSpPr>
            <a:spLocks noChangeArrowheads="1"/>
          </p:cNvSpPr>
          <p:nvPr/>
        </p:nvSpPr>
        <p:spPr bwMode="auto">
          <a:xfrm>
            <a:off x="6414907" y="2691853"/>
            <a:ext cx="883973" cy="393700"/>
          </a:xfrm>
          <a:prstGeom prst="rect">
            <a:avLst/>
          </a:prstGeom>
          <a:solidFill>
            <a:srgbClr val="FFFF99"/>
          </a:solidFill>
          <a:ln w="9525">
            <a:solidFill>
              <a:schemeClr val="tx1"/>
            </a:solidFill>
            <a:miter lim="800000"/>
          </a:ln>
          <a:effectLst>
            <a:outerShdw dist="35921" dir="2700000" algn="ctr" rotWithShape="0">
              <a:schemeClr val="bg2"/>
            </a:outerShdw>
          </a:effectLst>
        </p:spPr>
        <p:txBody>
          <a:bodyPr wrap="none" anchor="ctr"/>
          <a:lstStyle/>
          <a:p>
            <a:pPr algn="ctr"/>
            <a:r>
              <a:rPr kumimoji="1" lang="en-US" altLang="zh-CN" sz="2000" b="1">
                <a:solidFill>
                  <a:srgbClr val="000099"/>
                </a:solidFill>
                <a:latin typeface="+mn-lt"/>
                <a:ea typeface="黑体" panose="02010609060101010101" pitchFamily="2" charset="-122"/>
              </a:rPr>
              <a:t>UDP</a:t>
            </a:r>
            <a:endParaRPr kumimoji="1" lang="en-US" altLang="zh-CN" sz="2000" b="1">
              <a:solidFill>
                <a:srgbClr val="000099"/>
              </a:solidFill>
              <a:latin typeface="+mn-lt"/>
              <a:ea typeface="黑体" panose="02010609060101010101" pitchFamily="2" charset="-122"/>
            </a:endParaRPr>
          </a:p>
        </p:txBody>
      </p:sp>
      <p:sp>
        <p:nvSpPr>
          <p:cNvPr id="137227" name="Rectangle 11"/>
          <p:cNvSpPr>
            <a:spLocks noChangeArrowheads="1"/>
          </p:cNvSpPr>
          <p:nvPr/>
        </p:nvSpPr>
        <p:spPr bwMode="auto">
          <a:xfrm>
            <a:off x="4913528" y="3796753"/>
            <a:ext cx="883973" cy="393700"/>
          </a:xfrm>
          <a:prstGeom prst="rect">
            <a:avLst/>
          </a:prstGeom>
          <a:solidFill>
            <a:srgbClr val="FF99FF"/>
          </a:solidFill>
          <a:ln w="9525">
            <a:solidFill>
              <a:schemeClr val="tx1"/>
            </a:solidFill>
            <a:miter lim="800000"/>
          </a:ln>
          <a:effectLst>
            <a:outerShdw dist="35921" dir="2700000" algn="ctr" rotWithShape="0">
              <a:schemeClr val="bg2"/>
            </a:outerShdw>
          </a:effectLst>
        </p:spPr>
        <p:txBody>
          <a:bodyPr wrap="none" anchor="ctr"/>
          <a:lstStyle/>
          <a:p>
            <a:pPr algn="ctr"/>
            <a:r>
              <a:rPr kumimoji="1" lang="en-US" altLang="zh-CN" sz="2000" b="1">
                <a:solidFill>
                  <a:srgbClr val="000099"/>
                </a:solidFill>
                <a:latin typeface="+mn-lt"/>
                <a:ea typeface="黑体" panose="02010609060101010101" pitchFamily="2" charset="-122"/>
              </a:rPr>
              <a:t>IP</a:t>
            </a:r>
            <a:endParaRPr kumimoji="1" lang="en-US" altLang="zh-CN" sz="2000" b="1">
              <a:solidFill>
                <a:srgbClr val="000099"/>
              </a:solidFill>
              <a:latin typeface="+mn-lt"/>
              <a:ea typeface="黑体" panose="02010609060101010101" pitchFamily="2" charset="-122"/>
            </a:endParaRPr>
          </a:p>
        </p:txBody>
      </p:sp>
      <p:sp>
        <p:nvSpPr>
          <p:cNvPr id="137228" name="Rectangle 12"/>
          <p:cNvSpPr>
            <a:spLocks noChangeArrowheads="1"/>
          </p:cNvSpPr>
          <p:nvPr/>
        </p:nvSpPr>
        <p:spPr bwMode="auto">
          <a:xfrm>
            <a:off x="2619326" y="5076279"/>
            <a:ext cx="1413669" cy="549275"/>
          </a:xfrm>
          <a:prstGeom prst="rect">
            <a:avLst/>
          </a:prstGeom>
          <a:solidFill>
            <a:srgbClr val="99FF66"/>
          </a:solidFill>
          <a:ln w="9525">
            <a:solidFill>
              <a:schemeClr val="tx1"/>
            </a:solidFill>
            <a:miter lim="800000"/>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mn-lt"/>
              <a:ea typeface="黑体" panose="02010609060101010101" pitchFamily="2" charset="-122"/>
            </a:endParaRPr>
          </a:p>
        </p:txBody>
      </p:sp>
      <p:sp>
        <p:nvSpPr>
          <p:cNvPr id="137229" name="Rectangle 13"/>
          <p:cNvSpPr>
            <a:spLocks noChangeArrowheads="1"/>
          </p:cNvSpPr>
          <p:nvPr/>
        </p:nvSpPr>
        <p:spPr bwMode="auto">
          <a:xfrm>
            <a:off x="4473261" y="5076279"/>
            <a:ext cx="1411950" cy="549275"/>
          </a:xfrm>
          <a:prstGeom prst="rect">
            <a:avLst/>
          </a:prstGeom>
          <a:solidFill>
            <a:srgbClr val="99FF66"/>
          </a:solidFill>
          <a:ln w="9525">
            <a:solidFill>
              <a:schemeClr val="tx1"/>
            </a:solidFill>
            <a:miter lim="800000"/>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mn-lt"/>
              <a:ea typeface="黑体" panose="02010609060101010101" pitchFamily="2" charset="-122"/>
            </a:endParaRPr>
          </a:p>
        </p:txBody>
      </p:sp>
      <p:sp>
        <p:nvSpPr>
          <p:cNvPr id="137230" name="Rectangle 14"/>
          <p:cNvSpPr>
            <a:spLocks noChangeArrowheads="1"/>
          </p:cNvSpPr>
          <p:nvPr/>
        </p:nvSpPr>
        <p:spPr bwMode="auto">
          <a:xfrm>
            <a:off x="6681473" y="5076279"/>
            <a:ext cx="1411950" cy="549275"/>
          </a:xfrm>
          <a:prstGeom prst="rect">
            <a:avLst/>
          </a:prstGeom>
          <a:solidFill>
            <a:srgbClr val="99FF66"/>
          </a:solidFill>
          <a:ln w="9525">
            <a:solidFill>
              <a:schemeClr val="tx1"/>
            </a:solidFill>
            <a:miter lim="800000"/>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mn-lt"/>
              <a:ea typeface="黑体" panose="02010609060101010101" pitchFamily="2" charset="-122"/>
            </a:endParaRPr>
          </a:p>
        </p:txBody>
      </p:sp>
      <p:sp>
        <p:nvSpPr>
          <p:cNvPr id="137231" name="Line 15"/>
          <p:cNvSpPr>
            <a:spLocks noChangeShapeType="1"/>
          </p:cNvSpPr>
          <p:nvPr/>
        </p:nvSpPr>
        <p:spPr bwMode="auto">
          <a:xfrm>
            <a:off x="500542" y="4506366"/>
            <a:ext cx="7945438" cy="0"/>
          </a:xfrm>
          <a:prstGeom prst="line">
            <a:avLst/>
          </a:prstGeom>
          <a:noFill/>
          <a:ln w="2857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7232" name="Line 16"/>
          <p:cNvSpPr>
            <a:spLocks noChangeShapeType="1"/>
          </p:cNvSpPr>
          <p:nvPr/>
        </p:nvSpPr>
        <p:spPr bwMode="auto">
          <a:xfrm>
            <a:off x="500542" y="3482428"/>
            <a:ext cx="7945438" cy="0"/>
          </a:xfrm>
          <a:prstGeom prst="line">
            <a:avLst/>
          </a:prstGeom>
          <a:noFill/>
          <a:ln w="2857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7233" name="Line 17"/>
          <p:cNvSpPr>
            <a:spLocks noChangeShapeType="1"/>
          </p:cNvSpPr>
          <p:nvPr/>
        </p:nvSpPr>
        <p:spPr bwMode="auto">
          <a:xfrm>
            <a:off x="500542" y="2455316"/>
            <a:ext cx="7945438" cy="0"/>
          </a:xfrm>
          <a:prstGeom prst="line">
            <a:avLst/>
          </a:prstGeom>
          <a:noFill/>
          <a:ln w="2857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7234" name="Text Box 18"/>
          <p:cNvSpPr txBox="1">
            <a:spLocks noChangeArrowheads="1"/>
          </p:cNvSpPr>
          <p:nvPr/>
        </p:nvSpPr>
        <p:spPr bwMode="auto">
          <a:xfrm>
            <a:off x="744985" y="3752304"/>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网际层</a:t>
            </a:r>
            <a:endParaRPr kumimoji="1" lang="zh-CN" altLang="en-US" sz="2000" b="1">
              <a:solidFill>
                <a:srgbClr val="000099"/>
              </a:solidFill>
              <a:latin typeface="+mn-lt"/>
              <a:ea typeface="黑体" panose="02010609060101010101" pitchFamily="2" charset="-122"/>
            </a:endParaRPr>
          </a:p>
        </p:txBody>
      </p:sp>
      <p:sp>
        <p:nvSpPr>
          <p:cNvPr id="137235" name="Text Box 19"/>
          <p:cNvSpPr txBox="1">
            <a:spLocks noChangeArrowheads="1"/>
          </p:cNvSpPr>
          <p:nvPr/>
        </p:nvSpPr>
        <p:spPr bwMode="auto">
          <a:xfrm>
            <a:off x="488504" y="5012779"/>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网络接口层</a:t>
            </a:r>
            <a:endParaRPr kumimoji="1" lang="zh-CN" altLang="en-US" sz="2000" b="1">
              <a:solidFill>
                <a:srgbClr val="000099"/>
              </a:solidFill>
              <a:latin typeface="+mn-lt"/>
              <a:ea typeface="黑体" panose="02010609060101010101" pitchFamily="2" charset="-122"/>
            </a:endParaRPr>
          </a:p>
        </p:txBody>
      </p:sp>
      <p:sp>
        <p:nvSpPr>
          <p:cNvPr id="137236" name="Text Box 20"/>
          <p:cNvSpPr txBox="1">
            <a:spLocks noChangeArrowheads="1"/>
          </p:cNvSpPr>
          <p:nvPr/>
        </p:nvSpPr>
        <p:spPr bwMode="auto">
          <a:xfrm>
            <a:off x="744985" y="2744242"/>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运输层</a:t>
            </a:r>
            <a:endParaRPr kumimoji="1" lang="zh-CN" altLang="en-US" sz="2000" b="1">
              <a:solidFill>
                <a:srgbClr val="000099"/>
              </a:solidFill>
              <a:latin typeface="+mn-lt"/>
              <a:ea typeface="黑体" panose="02010609060101010101" pitchFamily="2" charset="-122"/>
            </a:endParaRPr>
          </a:p>
        </p:txBody>
      </p:sp>
      <p:sp>
        <p:nvSpPr>
          <p:cNvPr id="137237" name="Text Box 21"/>
          <p:cNvSpPr txBox="1">
            <a:spLocks noChangeArrowheads="1"/>
          </p:cNvSpPr>
          <p:nvPr/>
        </p:nvSpPr>
        <p:spPr bwMode="auto">
          <a:xfrm>
            <a:off x="744985" y="1736179"/>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anose="02010609060101010101" pitchFamily="2" charset="-122"/>
              </a:rPr>
              <a:t>应用层</a:t>
            </a:r>
            <a:endParaRPr kumimoji="1" lang="zh-CN" altLang="en-US" sz="2000" b="1" dirty="0">
              <a:solidFill>
                <a:srgbClr val="000099"/>
              </a:solidFill>
              <a:latin typeface="+mn-lt"/>
              <a:ea typeface="黑体" panose="02010609060101010101" pitchFamily="2" charset="-122"/>
            </a:endParaRPr>
          </a:p>
        </p:txBody>
      </p:sp>
      <p:sp>
        <p:nvSpPr>
          <p:cNvPr id="137238" name="Text Box 22"/>
          <p:cNvSpPr txBox="1">
            <a:spLocks noChangeArrowheads="1"/>
          </p:cNvSpPr>
          <p:nvPr/>
        </p:nvSpPr>
        <p:spPr bwMode="auto">
          <a:xfrm>
            <a:off x="3639162" y="1663154"/>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anose="02010609060101010101" pitchFamily="2" charset="-122"/>
              </a:rPr>
              <a:t>…</a:t>
            </a:r>
            <a:endParaRPr kumimoji="1" lang="en-US" altLang="zh-CN" sz="2000" b="1">
              <a:solidFill>
                <a:srgbClr val="000099"/>
              </a:solidFill>
              <a:latin typeface="+mn-lt"/>
              <a:ea typeface="黑体" panose="02010609060101010101" pitchFamily="2" charset="-122"/>
            </a:endParaRPr>
          </a:p>
        </p:txBody>
      </p:sp>
      <p:sp>
        <p:nvSpPr>
          <p:cNvPr id="137239" name="Text Box 23"/>
          <p:cNvSpPr txBox="1">
            <a:spLocks noChangeArrowheads="1"/>
          </p:cNvSpPr>
          <p:nvPr/>
        </p:nvSpPr>
        <p:spPr bwMode="auto">
          <a:xfrm>
            <a:off x="6559368" y="1663154"/>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anose="02010609060101010101" pitchFamily="2" charset="-122"/>
              </a:rPr>
              <a:t>…</a:t>
            </a:r>
            <a:endParaRPr kumimoji="1" lang="en-US" altLang="zh-CN" sz="2000" b="1">
              <a:solidFill>
                <a:srgbClr val="000099"/>
              </a:solidFill>
              <a:latin typeface="+mn-lt"/>
              <a:ea typeface="黑体" panose="02010609060101010101" pitchFamily="2" charset="-122"/>
            </a:endParaRPr>
          </a:p>
        </p:txBody>
      </p:sp>
      <p:sp>
        <p:nvSpPr>
          <p:cNvPr id="137240" name="Text Box 24"/>
          <p:cNvSpPr txBox="1">
            <a:spLocks noChangeArrowheads="1"/>
          </p:cNvSpPr>
          <p:nvPr/>
        </p:nvSpPr>
        <p:spPr bwMode="auto">
          <a:xfrm>
            <a:off x="6067508" y="5060403"/>
            <a:ext cx="38985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solidFill>
                  <a:srgbClr val="000099"/>
                </a:solidFill>
                <a:latin typeface="+mn-lt"/>
                <a:ea typeface="黑体" panose="02010609060101010101" pitchFamily="2" charset="-122"/>
              </a:rPr>
              <a:t>…</a:t>
            </a:r>
            <a:endParaRPr kumimoji="1" lang="en-US" altLang="zh-CN" sz="1600" b="1">
              <a:solidFill>
                <a:srgbClr val="000099"/>
              </a:solidFill>
              <a:latin typeface="+mn-lt"/>
              <a:ea typeface="黑体" panose="02010609060101010101" pitchFamily="2" charset="-122"/>
            </a:endParaRPr>
          </a:p>
        </p:txBody>
      </p:sp>
      <p:sp>
        <p:nvSpPr>
          <p:cNvPr id="137241" name="Line 25"/>
          <p:cNvSpPr>
            <a:spLocks noChangeShapeType="1"/>
          </p:cNvSpPr>
          <p:nvPr/>
        </p:nvSpPr>
        <p:spPr bwMode="auto">
          <a:xfrm>
            <a:off x="3047554" y="2167978"/>
            <a:ext cx="552053" cy="547688"/>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7242" name="Line 26"/>
          <p:cNvSpPr>
            <a:spLocks noChangeShapeType="1"/>
          </p:cNvSpPr>
          <p:nvPr/>
        </p:nvSpPr>
        <p:spPr bwMode="auto">
          <a:xfrm>
            <a:off x="5955722" y="2185441"/>
            <a:ext cx="636323" cy="49530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7243" name="Line 27"/>
          <p:cNvSpPr>
            <a:spLocks noChangeShapeType="1"/>
          </p:cNvSpPr>
          <p:nvPr/>
        </p:nvSpPr>
        <p:spPr bwMode="auto">
          <a:xfrm flipH="1">
            <a:off x="4089748" y="2169566"/>
            <a:ext cx="632883" cy="52070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7244" name="Line 28"/>
          <p:cNvSpPr>
            <a:spLocks noChangeShapeType="1"/>
          </p:cNvSpPr>
          <p:nvPr/>
        </p:nvSpPr>
        <p:spPr bwMode="auto">
          <a:xfrm flipH="1">
            <a:off x="7030592" y="2169566"/>
            <a:ext cx="620844" cy="52705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7245" name="Line 29"/>
          <p:cNvSpPr>
            <a:spLocks noChangeShapeType="1"/>
          </p:cNvSpPr>
          <p:nvPr/>
        </p:nvSpPr>
        <p:spPr bwMode="auto">
          <a:xfrm>
            <a:off x="3850696" y="3117303"/>
            <a:ext cx="1245129" cy="661988"/>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7246" name="Line 30"/>
          <p:cNvSpPr>
            <a:spLocks noChangeShapeType="1"/>
          </p:cNvSpPr>
          <p:nvPr/>
        </p:nvSpPr>
        <p:spPr bwMode="auto">
          <a:xfrm flipH="1">
            <a:off x="5620363" y="3133178"/>
            <a:ext cx="1248569" cy="64770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7247" name="Line 31"/>
          <p:cNvSpPr>
            <a:spLocks noChangeShapeType="1"/>
          </p:cNvSpPr>
          <p:nvPr/>
        </p:nvSpPr>
        <p:spPr bwMode="auto">
          <a:xfrm>
            <a:off x="5668517" y="4244428"/>
            <a:ext cx="1762786" cy="839788"/>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7248" name="Line 32"/>
          <p:cNvSpPr>
            <a:spLocks noChangeShapeType="1"/>
          </p:cNvSpPr>
          <p:nvPr/>
        </p:nvSpPr>
        <p:spPr bwMode="auto">
          <a:xfrm flipH="1">
            <a:off x="3219534" y="4234904"/>
            <a:ext cx="1783423" cy="849313"/>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7249" name="Line 33"/>
          <p:cNvSpPr>
            <a:spLocks noChangeShapeType="1"/>
          </p:cNvSpPr>
          <p:nvPr/>
        </p:nvSpPr>
        <p:spPr bwMode="auto">
          <a:xfrm flipH="1">
            <a:off x="5092386" y="4190454"/>
            <a:ext cx="264848" cy="893763"/>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7250" name="Text Box 34"/>
          <p:cNvSpPr txBox="1">
            <a:spLocks noChangeArrowheads="1"/>
          </p:cNvSpPr>
          <p:nvPr/>
        </p:nvSpPr>
        <p:spPr bwMode="auto">
          <a:xfrm>
            <a:off x="2569452" y="5173117"/>
            <a:ext cx="14109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网络接口</a:t>
            </a:r>
            <a:r>
              <a:rPr kumimoji="1" lang="zh-CN" altLang="en-US" sz="1000" b="1">
                <a:solidFill>
                  <a:srgbClr val="000099"/>
                </a:solidFill>
                <a:latin typeface="+mn-lt"/>
                <a:ea typeface="黑体" panose="02010609060101010101" pitchFamily="2" charset="-122"/>
              </a:rPr>
              <a:t> </a:t>
            </a:r>
            <a:r>
              <a:rPr kumimoji="1" lang="en-US" altLang="zh-CN" sz="2000" b="1">
                <a:solidFill>
                  <a:srgbClr val="000099"/>
                </a:solidFill>
                <a:latin typeface="+mn-lt"/>
                <a:ea typeface="黑体" panose="02010609060101010101" pitchFamily="2" charset="-122"/>
              </a:rPr>
              <a:t>1</a:t>
            </a:r>
            <a:endParaRPr kumimoji="1" lang="en-US" altLang="zh-CN" sz="2000" b="1">
              <a:solidFill>
                <a:srgbClr val="000099"/>
              </a:solidFill>
              <a:latin typeface="+mn-lt"/>
              <a:ea typeface="黑体" panose="02010609060101010101" pitchFamily="2" charset="-122"/>
            </a:endParaRPr>
          </a:p>
        </p:txBody>
      </p:sp>
      <p:sp>
        <p:nvSpPr>
          <p:cNvPr id="137251" name="Text Box 35"/>
          <p:cNvSpPr txBox="1">
            <a:spLocks noChangeArrowheads="1"/>
          </p:cNvSpPr>
          <p:nvPr/>
        </p:nvSpPr>
        <p:spPr bwMode="auto">
          <a:xfrm>
            <a:off x="4430266" y="5141367"/>
            <a:ext cx="14109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网络接口</a:t>
            </a:r>
            <a:r>
              <a:rPr kumimoji="1" lang="zh-CN" altLang="en-US" sz="1000" b="1">
                <a:solidFill>
                  <a:srgbClr val="000099"/>
                </a:solidFill>
                <a:latin typeface="+mn-lt"/>
                <a:ea typeface="黑体" panose="02010609060101010101" pitchFamily="2" charset="-122"/>
              </a:rPr>
              <a:t> </a:t>
            </a:r>
            <a:r>
              <a:rPr kumimoji="1" lang="en-US" altLang="zh-CN" sz="2000" b="1">
                <a:solidFill>
                  <a:srgbClr val="000099"/>
                </a:solidFill>
                <a:latin typeface="+mn-lt"/>
                <a:ea typeface="黑体" panose="02010609060101010101" pitchFamily="2" charset="-122"/>
              </a:rPr>
              <a:t>2</a:t>
            </a:r>
            <a:endParaRPr kumimoji="1" lang="en-US" altLang="zh-CN" sz="2000" b="1">
              <a:solidFill>
                <a:srgbClr val="000099"/>
              </a:solidFill>
              <a:latin typeface="+mn-lt"/>
              <a:ea typeface="黑体" panose="02010609060101010101" pitchFamily="2" charset="-122"/>
            </a:endParaRPr>
          </a:p>
        </p:txBody>
      </p:sp>
      <p:sp>
        <p:nvSpPr>
          <p:cNvPr id="137252" name="Text Box 36"/>
          <p:cNvSpPr txBox="1">
            <a:spLocks noChangeArrowheads="1"/>
          </p:cNvSpPr>
          <p:nvPr/>
        </p:nvSpPr>
        <p:spPr bwMode="auto">
          <a:xfrm>
            <a:off x="6652237" y="5120729"/>
            <a:ext cx="14109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网络接口</a:t>
            </a:r>
            <a:r>
              <a:rPr kumimoji="1" lang="zh-CN" altLang="en-US" sz="1000" b="1">
                <a:solidFill>
                  <a:srgbClr val="000099"/>
                </a:solidFill>
                <a:latin typeface="+mn-lt"/>
                <a:ea typeface="黑体" panose="02010609060101010101" pitchFamily="2" charset="-122"/>
              </a:rPr>
              <a:t> </a:t>
            </a:r>
            <a:r>
              <a:rPr kumimoji="1" lang="en-US" altLang="zh-CN" sz="2000" b="1">
                <a:solidFill>
                  <a:srgbClr val="000099"/>
                </a:solidFill>
                <a:latin typeface="+mn-lt"/>
                <a:ea typeface="黑体" panose="02010609060101010101" pitchFamily="2" charset="-122"/>
              </a:rPr>
              <a:t>3</a:t>
            </a:r>
            <a:endParaRPr kumimoji="1" lang="en-US" altLang="zh-CN" sz="2000" b="1">
              <a:solidFill>
                <a:srgbClr val="000099"/>
              </a:solidFill>
              <a:latin typeface="+mn-lt"/>
              <a:ea typeface="黑体" panose="02010609060101010101" pitchFamily="2" charset="-122"/>
            </a:endParaRPr>
          </a:p>
        </p:txBody>
      </p:sp>
      <p:sp>
        <p:nvSpPr>
          <p:cNvPr id="137253" name="Text Box 37"/>
          <p:cNvSpPr txBox="1">
            <a:spLocks noChangeArrowheads="1"/>
          </p:cNvSpPr>
          <p:nvPr/>
        </p:nvSpPr>
        <p:spPr bwMode="auto">
          <a:xfrm>
            <a:off x="1135146" y="188640"/>
            <a:ext cx="7782057" cy="1274195"/>
          </a:xfrm>
          <a:prstGeom prst="rect">
            <a:avLst/>
          </a:prstGeom>
          <a:solidFill>
            <a:srgbClr val="FFFF00"/>
          </a:solidFill>
          <a:ln>
            <a:noFill/>
          </a:ln>
          <a:effectLst/>
        </p:spPr>
        <p:txBody>
          <a:bodyPr>
            <a:spAutoFit/>
          </a:bodyPr>
          <a:lstStyle/>
          <a:p>
            <a:pPr algn="ctr">
              <a:lnSpc>
                <a:spcPct val="120000"/>
              </a:lnSpc>
            </a:pPr>
            <a:r>
              <a:rPr lang="en-US" altLang="zh-CN" sz="3200" b="1" dirty="0">
                <a:solidFill>
                  <a:srgbClr val="333399"/>
                </a:solidFill>
                <a:latin typeface="+mn-lt"/>
                <a:ea typeface="黑体" panose="02010609060101010101" pitchFamily="2" charset="-122"/>
              </a:rPr>
              <a:t>Everything over IP </a:t>
            </a:r>
            <a:endParaRPr lang="en-US" altLang="zh-CN" sz="3200" b="1" dirty="0">
              <a:solidFill>
                <a:srgbClr val="333399"/>
              </a:solidFill>
              <a:latin typeface="+mn-lt"/>
              <a:ea typeface="黑体" panose="02010609060101010101" pitchFamily="2" charset="-122"/>
            </a:endParaRPr>
          </a:p>
          <a:p>
            <a:pPr algn="ctr">
              <a:lnSpc>
                <a:spcPct val="120000"/>
              </a:lnSpc>
            </a:pPr>
            <a:r>
              <a:rPr lang="en-US" altLang="zh-CN" sz="3200" b="1" dirty="0">
                <a:solidFill>
                  <a:srgbClr val="333399"/>
                </a:solidFill>
                <a:latin typeface="+mn-lt"/>
                <a:ea typeface="黑体" panose="02010609060101010101" pitchFamily="2" charset="-122"/>
              </a:rPr>
              <a:t>IP</a:t>
            </a:r>
            <a:r>
              <a:rPr lang="en-US" altLang="zh-CN" sz="1600" b="1" dirty="0">
                <a:solidFill>
                  <a:srgbClr val="333399"/>
                </a:solidFill>
                <a:latin typeface="+mn-lt"/>
                <a:ea typeface="黑体" panose="02010609060101010101" pitchFamily="2" charset="-122"/>
              </a:rPr>
              <a:t> </a:t>
            </a:r>
            <a:r>
              <a:rPr lang="zh-CN" altLang="en-US" sz="3200" b="1" dirty="0">
                <a:solidFill>
                  <a:srgbClr val="333399"/>
                </a:solidFill>
                <a:latin typeface="+mn-lt"/>
                <a:ea typeface="黑体" panose="02010609060101010101" pitchFamily="2" charset="-122"/>
              </a:rPr>
              <a:t>可为各式各样的应用程序提供服务</a:t>
            </a:r>
            <a:endParaRPr lang="zh-CN" altLang="en-US" sz="3200" b="1" dirty="0">
              <a:solidFill>
                <a:srgbClr val="333399"/>
              </a:solidFill>
              <a:latin typeface="+mn-lt"/>
              <a:ea typeface="黑体" panose="02010609060101010101" pitchFamily="2" charset="-122"/>
            </a:endParaRPr>
          </a:p>
        </p:txBody>
      </p:sp>
      <p:sp>
        <p:nvSpPr>
          <p:cNvPr id="137254" name="Text Box 38"/>
          <p:cNvSpPr txBox="1">
            <a:spLocks noChangeArrowheads="1"/>
          </p:cNvSpPr>
          <p:nvPr/>
        </p:nvSpPr>
        <p:spPr bwMode="auto">
          <a:xfrm>
            <a:off x="1135146" y="188640"/>
            <a:ext cx="7782057" cy="1274195"/>
          </a:xfrm>
          <a:prstGeom prst="rect">
            <a:avLst/>
          </a:prstGeom>
          <a:solidFill>
            <a:srgbClr val="00FF99"/>
          </a:solidFill>
          <a:ln>
            <a:noFill/>
          </a:ln>
          <a:effectLst/>
        </p:spPr>
        <p:txBody>
          <a:bodyPr>
            <a:spAutoFit/>
          </a:bodyPr>
          <a:lstStyle/>
          <a:p>
            <a:pPr algn="ctr">
              <a:lnSpc>
                <a:spcPct val="120000"/>
              </a:lnSpc>
            </a:pPr>
            <a:r>
              <a:rPr lang="en-US" altLang="zh-CN" sz="3200" b="1" dirty="0">
                <a:solidFill>
                  <a:srgbClr val="333399"/>
                </a:solidFill>
                <a:latin typeface="+mn-lt"/>
                <a:ea typeface="黑体" panose="02010609060101010101" pitchFamily="2" charset="-122"/>
              </a:rPr>
              <a:t>IP over Everything </a:t>
            </a:r>
            <a:endParaRPr lang="en-US" altLang="zh-CN" sz="3200" b="1" dirty="0">
              <a:solidFill>
                <a:srgbClr val="333399"/>
              </a:solidFill>
              <a:latin typeface="+mn-lt"/>
              <a:ea typeface="黑体" panose="02010609060101010101" pitchFamily="2" charset="-122"/>
            </a:endParaRPr>
          </a:p>
          <a:p>
            <a:pPr algn="ctr">
              <a:lnSpc>
                <a:spcPct val="120000"/>
              </a:lnSpc>
            </a:pPr>
            <a:r>
              <a:rPr lang="en-US" altLang="zh-CN" sz="3200" b="1" dirty="0">
                <a:solidFill>
                  <a:srgbClr val="333399"/>
                </a:solidFill>
                <a:latin typeface="+mn-lt"/>
                <a:ea typeface="黑体" panose="02010609060101010101" pitchFamily="2" charset="-122"/>
              </a:rPr>
              <a:t>IP</a:t>
            </a:r>
            <a:r>
              <a:rPr lang="en-US" altLang="zh-CN" sz="1200" b="1" dirty="0">
                <a:solidFill>
                  <a:srgbClr val="333399"/>
                </a:solidFill>
                <a:latin typeface="+mn-lt"/>
                <a:ea typeface="黑体" panose="02010609060101010101" pitchFamily="2" charset="-122"/>
              </a:rPr>
              <a:t> </a:t>
            </a:r>
            <a:r>
              <a:rPr lang="zh-CN" altLang="en-US" sz="3200" b="1" dirty="0">
                <a:solidFill>
                  <a:srgbClr val="333399"/>
                </a:solidFill>
                <a:latin typeface="+mn-lt"/>
                <a:ea typeface="黑体" panose="02010609060101010101" pitchFamily="2" charset="-122"/>
              </a:rPr>
              <a:t>可应用到各式各样的网络上</a:t>
            </a:r>
            <a:endParaRPr lang="zh-CN" altLang="en-US" sz="3200" b="1" dirty="0">
              <a:solidFill>
                <a:srgbClr val="333399"/>
              </a:solidFill>
              <a:latin typeface="+mn-lt"/>
              <a:ea typeface="黑体" panose="02010609060101010101" pitchFamily="2" charset="-122"/>
            </a:endParaRPr>
          </a:p>
        </p:txBody>
      </p:sp>
      <p:sp>
        <p:nvSpPr>
          <p:cNvPr id="2" name="矩形 1"/>
          <p:cNvSpPr/>
          <p:nvPr/>
        </p:nvSpPr>
        <p:spPr>
          <a:xfrm>
            <a:off x="2298273" y="6021288"/>
            <a:ext cx="5674951"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沙漏</a:t>
            </a:r>
            <a:r>
              <a:rPr lang="zh-CN" altLang="zh-CN" sz="2400" b="1" dirty="0">
                <a:latin typeface="+mn-lt"/>
                <a:ea typeface="黑体" panose="02010609060101010101" pitchFamily="2" charset="-122"/>
              </a:rPr>
              <a:t>计时器形状</a:t>
            </a:r>
            <a:r>
              <a:rPr lang="zh-CN" altLang="zh-CN" sz="2400" b="1" dirty="0" smtClean="0">
                <a:latin typeface="+mn-lt"/>
                <a:ea typeface="黑体" panose="02010609060101010101" pitchFamily="2" charset="-122"/>
              </a:rPr>
              <a:t>的</a:t>
            </a:r>
            <a:r>
              <a:rPr lang="en-US" altLang="zh-CN" sz="2400" b="1" dirty="0" smtClean="0">
                <a:latin typeface="+mn-lt"/>
                <a:ea typeface="黑体" panose="02010609060101010101" pitchFamily="2" charset="-122"/>
              </a:rPr>
              <a:t> TCP/IP </a:t>
            </a:r>
            <a:r>
              <a:rPr lang="zh-CN" altLang="zh-CN" sz="2400" b="1" dirty="0" smtClean="0">
                <a:latin typeface="+mn-lt"/>
                <a:ea typeface="黑体" panose="02010609060101010101" pitchFamily="2" charset="-122"/>
              </a:rPr>
              <a:t>协议</a:t>
            </a:r>
            <a:r>
              <a:rPr lang="zh-CN" altLang="zh-CN" sz="2400" b="1" dirty="0">
                <a:latin typeface="+mn-lt"/>
                <a:ea typeface="黑体" panose="02010609060101010101" pitchFamily="2" charset="-122"/>
              </a:rPr>
              <a:t>族</a:t>
            </a:r>
            <a:endParaRPr lang="zh-CN" altLang="en-US" sz="2400" b="1" dirty="0">
              <a:latin typeface="+mn-lt"/>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725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37219"/>
                                        </p:tgtEl>
                                        <p:attrNameLst>
                                          <p:attrName>style.visibility</p:attrName>
                                        </p:attrNameLst>
                                      </p:cBhvr>
                                      <p:to>
                                        <p:strVal val="visible"/>
                                      </p:to>
                                    </p:set>
                                  </p:childTnLst>
                                </p:cTn>
                              </p:par>
                            </p:childTnLst>
                          </p:cTn>
                        </p:par>
                        <p:par>
                          <p:cTn id="10" fill="hold">
                            <p:stCondLst>
                              <p:cond delay="0"/>
                            </p:stCondLst>
                            <p:childTnLst>
                              <p:par>
                                <p:cTn id="11" presetID="35" presetClass="emph" presetSubtype="0" repeatCount="indefinite" fill="hold" grpId="0" nodeType="afterEffect">
                                  <p:stCondLst>
                                    <p:cond delay="0"/>
                                  </p:stCondLst>
                                  <p:endCondLst>
                                    <p:cond evt="onNext" delay="0">
                                      <p:tgtEl>
                                        <p:sldTgt/>
                                      </p:tgtEl>
                                    </p:cond>
                                  </p:endCondLst>
                                  <p:childTnLst>
                                    <p:anim calcmode="discrete" valueType="str">
                                      <p:cBhvr>
                                        <p:cTn id="12" dur="1000" fill="hold"/>
                                        <p:tgtEl>
                                          <p:spTgt spid="137227"/>
                                        </p:tgtEl>
                                        <p:attrNameLst>
                                          <p:attrName>style.visibility</p:attrName>
                                        </p:attrNameLst>
                                      </p:cBhvr>
                                      <p:tavLst>
                                        <p:tav tm="0">
                                          <p:val>
                                            <p:strVal val="hidden"/>
                                          </p:val>
                                        </p:tav>
                                        <p:tav tm="50000">
                                          <p:val>
                                            <p:strVal val="visible"/>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7254"/>
                                        </p:tgtEl>
                                        <p:attrNameLst>
                                          <p:attrName>style.visibility</p:attrName>
                                        </p:attrNameLst>
                                      </p:cBhvr>
                                      <p:to>
                                        <p:strVal val="visible"/>
                                      </p:to>
                                    </p:set>
                                  </p:childTnLst>
                                </p:cTn>
                              </p:par>
                            </p:childTnLst>
                          </p:cTn>
                        </p:par>
                        <p:par>
                          <p:cTn id="17" fill="hold">
                            <p:stCondLst>
                              <p:cond delay="0"/>
                            </p:stCondLst>
                            <p:childTnLst>
                              <p:par>
                                <p:cTn id="18" presetID="1" presetClass="exit" presetSubtype="0" fill="hold" grpId="1" nodeType="afterEffect">
                                  <p:stCondLst>
                                    <p:cond delay="0"/>
                                  </p:stCondLst>
                                  <p:childTnLst>
                                    <p:set>
                                      <p:cBhvr>
                                        <p:cTn id="19" dur="1" fill="hold">
                                          <p:stCondLst>
                                            <p:cond delay="0"/>
                                          </p:stCondLst>
                                        </p:cTn>
                                        <p:tgtEl>
                                          <p:spTgt spid="137219"/>
                                        </p:tgtEl>
                                        <p:attrNameLst>
                                          <p:attrName>style.visibility</p:attrName>
                                        </p:attrNameLst>
                                      </p:cBhvr>
                                      <p:to>
                                        <p:strVal val="hidden"/>
                                      </p:to>
                                    </p:set>
                                  </p:childTnLst>
                                </p:cTn>
                              </p:par>
                            </p:childTnLst>
                          </p:cTn>
                        </p:par>
                        <p:par>
                          <p:cTn id="20" fill="hold">
                            <p:stCondLst>
                              <p:cond delay="0"/>
                            </p:stCondLst>
                            <p:childTnLst>
                              <p:par>
                                <p:cTn id="21" presetID="1" presetClass="entr" presetSubtype="0" fill="hold" grpId="0" nodeType="afterEffect">
                                  <p:stCondLst>
                                    <p:cond delay="0"/>
                                  </p:stCondLst>
                                  <p:childTnLst>
                                    <p:set>
                                      <p:cBhvr>
                                        <p:cTn id="22" dur="1" fill="hold">
                                          <p:stCondLst>
                                            <p:cond delay="0"/>
                                          </p:stCondLst>
                                        </p:cTn>
                                        <p:tgtEl>
                                          <p:spTgt spid="137218"/>
                                        </p:tgtEl>
                                        <p:attrNameLst>
                                          <p:attrName>style.visibility</p:attrName>
                                        </p:attrNameLst>
                                      </p:cBhvr>
                                      <p:to>
                                        <p:strVal val="visible"/>
                                      </p:to>
                                    </p:set>
                                  </p:childTnLst>
                                </p:cTn>
                              </p:par>
                            </p:childTnLst>
                          </p:cTn>
                        </p:par>
                        <p:par>
                          <p:cTn id="23" fill="hold">
                            <p:stCondLst>
                              <p:cond delay="0"/>
                            </p:stCondLst>
                            <p:childTnLst>
                              <p:par>
                                <p:cTn id="24" presetID="35" presetClass="emph" presetSubtype="0" repeatCount="indefinite" fill="hold" grpId="1" nodeType="afterEffect">
                                  <p:stCondLst>
                                    <p:cond delay="0"/>
                                  </p:stCondLst>
                                  <p:endCondLst>
                                    <p:cond evt="onNext" delay="0">
                                      <p:tgtEl>
                                        <p:sldTgt/>
                                      </p:tgtEl>
                                    </p:cond>
                                  </p:endCondLst>
                                  <p:childTnLst>
                                    <p:anim calcmode="discrete" valueType="str">
                                      <p:cBhvr>
                                        <p:cTn id="25" dur="1000" fill="hold"/>
                                        <p:tgtEl>
                                          <p:spTgt spid="13722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8" grpId="0" animBg="1"/>
      <p:bldP spid="137219" grpId="0" animBg="1"/>
      <p:bldP spid="137219" grpId="1" animBg="1"/>
      <p:bldP spid="137227" grpId="0" animBg="1"/>
      <p:bldP spid="137227" grpId="1" animBg="1"/>
      <p:bldP spid="137253" grpId="0" animBg="1"/>
      <p:bldP spid="137254" grpId="0" animBg="1"/>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pPr algn="ctr"/>
            <a:r>
              <a:rPr lang="en-US" altLang="zh-CN" sz="3200" dirty="0"/>
              <a:t>【</a:t>
            </a:r>
            <a:r>
              <a:rPr lang="zh-CN" altLang="en-US" sz="3200" dirty="0"/>
              <a:t>例</a:t>
            </a:r>
            <a:r>
              <a:rPr lang="en-US" altLang="zh-CN" sz="3200" b="1" dirty="0"/>
              <a:t>1-2】</a:t>
            </a:r>
            <a:r>
              <a:rPr lang="zh-CN" altLang="en-US" sz="3200" dirty="0"/>
              <a:t>客户进程和服务器</a:t>
            </a:r>
            <a:r>
              <a:rPr lang="zh-CN" altLang="en-US" sz="3200" dirty="0" smtClean="0"/>
              <a:t>进程</a:t>
            </a:r>
            <a:br>
              <a:rPr lang="en-US" altLang="zh-CN" sz="3200" dirty="0" smtClean="0"/>
            </a:br>
            <a:r>
              <a:rPr lang="zh-CN" altLang="en-US" sz="3200" dirty="0" smtClean="0"/>
              <a:t>使用 </a:t>
            </a:r>
            <a:r>
              <a:rPr lang="en-US" altLang="zh-CN" sz="3200" dirty="0"/>
              <a:t>TCP/IP </a:t>
            </a:r>
            <a:r>
              <a:rPr lang="zh-CN" altLang="en-US" sz="3200" dirty="0" smtClean="0"/>
              <a:t>协议栈进行</a:t>
            </a:r>
            <a:r>
              <a:rPr lang="zh-CN" altLang="en-US" sz="3200" dirty="0"/>
              <a:t>通信</a:t>
            </a:r>
            <a:endParaRPr lang="zh-CN" altLang="en-US" sz="3200" dirty="0"/>
          </a:p>
        </p:txBody>
      </p:sp>
      <p:sp>
        <p:nvSpPr>
          <p:cNvPr id="148483" name="Freeform 3"/>
          <p:cNvSpPr/>
          <p:nvPr/>
        </p:nvSpPr>
        <p:spPr bwMode="auto">
          <a:xfrm>
            <a:off x="2134263" y="4545607"/>
            <a:ext cx="5720027" cy="442912"/>
          </a:xfrm>
          <a:custGeom>
            <a:avLst/>
            <a:gdLst>
              <a:gd name="T0" fmla="*/ 0 w 2752"/>
              <a:gd name="T1" fmla="*/ 0 h 240"/>
              <a:gd name="T2" fmla="*/ 0 w 2752"/>
              <a:gd name="T3" fmla="*/ 92 h 240"/>
              <a:gd name="T4" fmla="*/ 3 w 2752"/>
              <a:gd name="T5" fmla="*/ 156 h 240"/>
              <a:gd name="T6" fmla="*/ 30 w 2752"/>
              <a:gd name="T7" fmla="*/ 213 h 240"/>
              <a:gd name="T8" fmla="*/ 96 w 2752"/>
              <a:gd name="T9" fmla="*/ 234 h 240"/>
              <a:gd name="T10" fmla="*/ 138 w 2752"/>
              <a:gd name="T11" fmla="*/ 236 h 240"/>
              <a:gd name="T12" fmla="*/ 2621 w 2752"/>
              <a:gd name="T13" fmla="*/ 238 h 240"/>
              <a:gd name="T14" fmla="*/ 2670 w 2752"/>
              <a:gd name="T15" fmla="*/ 240 h 240"/>
              <a:gd name="T16" fmla="*/ 2727 w 2752"/>
              <a:gd name="T17" fmla="*/ 216 h 240"/>
              <a:gd name="T18" fmla="*/ 2748 w 2752"/>
              <a:gd name="T19" fmla="*/ 159 h 240"/>
              <a:gd name="T20" fmla="*/ 2752 w 2752"/>
              <a:gd name="T21" fmla="*/ 113 h 240"/>
              <a:gd name="T22" fmla="*/ 2751 w 2752"/>
              <a:gd name="T23"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52" h="240">
                <a:moveTo>
                  <a:pt x="0" y="0"/>
                </a:moveTo>
                <a:lnTo>
                  <a:pt x="0" y="92"/>
                </a:lnTo>
                <a:lnTo>
                  <a:pt x="3" y="156"/>
                </a:lnTo>
                <a:lnTo>
                  <a:pt x="30" y="213"/>
                </a:lnTo>
                <a:lnTo>
                  <a:pt x="96" y="234"/>
                </a:lnTo>
                <a:lnTo>
                  <a:pt x="138" y="236"/>
                </a:lnTo>
                <a:lnTo>
                  <a:pt x="2621" y="238"/>
                </a:lnTo>
                <a:lnTo>
                  <a:pt x="2670" y="240"/>
                </a:lnTo>
                <a:lnTo>
                  <a:pt x="2727" y="216"/>
                </a:lnTo>
                <a:lnTo>
                  <a:pt x="2748" y="159"/>
                </a:lnTo>
                <a:lnTo>
                  <a:pt x="2752" y="113"/>
                </a:lnTo>
                <a:lnTo>
                  <a:pt x="2751" y="0"/>
                </a:lnTo>
              </a:path>
            </a:pathLst>
          </a:custGeom>
          <a:noFill/>
          <a:ln w="38100" cmpd="sng">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aphicFrame>
        <p:nvGraphicFramePr>
          <p:cNvPr id="148484" name="Object 4"/>
          <p:cNvGraphicFramePr>
            <a:graphicFrameLocks noGrp="1" noChangeAspect="1"/>
          </p:cNvGraphicFramePr>
          <p:nvPr>
            <p:ph idx="1"/>
          </p:nvPr>
        </p:nvGraphicFramePr>
        <p:xfrm>
          <a:off x="3926286" y="4394795"/>
          <a:ext cx="2211652" cy="1122363"/>
        </p:xfrm>
        <a:graphic>
          <a:graphicData uri="http://schemas.openxmlformats.org/presentationml/2006/ole">
            <mc:AlternateContent xmlns:mc="http://schemas.openxmlformats.org/markup-compatibility/2006">
              <mc:Choice xmlns:v="urn:schemas-microsoft-com:vml" Requires="v">
                <p:oleObj spid="_x0000_s7169" name="VISIO" r:id="rId1" imgW="3514725" imgH="2009775" progId="">
                  <p:embed/>
                </p:oleObj>
              </mc:Choice>
              <mc:Fallback>
                <p:oleObj name="VISIO" r:id="rId1" imgW="3514725" imgH="2009775" progId="">
                  <p:embed/>
                  <p:pic>
                    <p:nvPicPr>
                      <p:cNvPr id="0" name="图片 7168"/>
                      <p:cNvPicPr>
                        <a:picLocks noGrp="1" noChangeAspect="1"/>
                      </p:cNvPicPr>
                      <p:nvPr/>
                    </p:nvPicPr>
                    <p:blipFill>
                      <a:blip r:embed="rId2"/>
                      <a:stretch>
                        <a:fillRect/>
                      </a:stretch>
                    </p:blipFill>
                    <p:spPr>
                      <a:xfrm>
                        <a:off x="3926286" y="4394795"/>
                        <a:ext cx="2211652" cy="1122363"/>
                      </a:xfrm>
                      <a:prstGeom prst="rect">
                        <a:avLst/>
                      </a:prstGeom>
                      <a:noFill/>
                      <a:ln w="9525">
                        <a:noFill/>
                      </a:ln>
                      <a:effectLst>
                        <a:outerShdw dist="25400" dir="5400000" algn="ctr" rotWithShape="0">
                          <a:srgbClr val="FFCC00"/>
                        </a:outerShdw>
                      </a:effectLst>
                    </p:spPr>
                  </p:pic>
                </p:oleObj>
              </mc:Fallback>
            </mc:AlternateContent>
          </a:graphicData>
        </a:graphic>
      </p:graphicFrame>
      <p:sp>
        <p:nvSpPr>
          <p:cNvPr id="148485" name="Rectangle 5"/>
          <p:cNvSpPr>
            <a:spLocks noChangeArrowheads="1"/>
          </p:cNvSpPr>
          <p:nvPr/>
        </p:nvSpPr>
        <p:spPr bwMode="auto">
          <a:xfrm>
            <a:off x="6973756" y="1708745"/>
            <a:ext cx="1695715" cy="2836863"/>
          </a:xfrm>
          <a:prstGeom prst="rect">
            <a:avLst/>
          </a:prstGeom>
          <a:solidFill>
            <a:srgbClr val="FFFF66"/>
          </a:solidFill>
          <a:ln w="28575">
            <a:solidFill>
              <a:srgbClr val="333399"/>
            </a:solidFill>
            <a:miter lim="800000"/>
          </a:ln>
          <a:effectLst>
            <a:outerShdw dist="35921" dir="2700000" algn="ctr" rotWithShape="0">
              <a:schemeClr val="bg2"/>
            </a:outerShdw>
          </a:effectLst>
        </p:spPr>
        <p:txBody>
          <a:bodyPr wrap="none" anchor="ctr"/>
          <a:lstStyle/>
          <a:p>
            <a:endParaRPr lang="zh-CN" altLang="en-US" b="1">
              <a:solidFill>
                <a:srgbClr val="000099"/>
              </a:solidFill>
            </a:endParaRPr>
          </a:p>
        </p:txBody>
      </p:sp>
      <p:sp>
        <p:nvSpPr>
          <p:cNvPr id="148486" name="Text Box 6"/>
          <p:cNvSpPr txBox="1">
            <a:spLocks noChangeArrowheads="1"/>
          </p:cNvSpPr>
          <p:nvPr/>
        </p:nvSpPr>
        <p:spPr bwMode="auto">
          <a:xfrm>
            <a:off x="7023629" y="3628033"/>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anose="02010609060101010101" pitchFamily="2" charset="-122"/>
                <a:ea typeface="黑体" panose="02010609060101010101" pitchFamily="2" charset="-122"/>
              </a:rPr>
              <a:t>数据链路层</a:t>
            </a:r>
            <a:endParaRPr kumimoji="1" lang="zh-CN" altLang="en-US" sz="2000" b="1">
              <a:solidFill>
                <a:srgbClr val="000099"/>
              </a:solidFill>
              <a:latin typeface="黑体" panose="02010609060101010101" pitchFamily="2" charset="-122"/>
              <a:ea typeface="黑体" panose="02010609060101010101" pitchFamily="2" charset="-122"/>
            </a:endParaRPr>
          </a:p>
        </p:txBody>
      </p:sp>
      <p:sp>
        <p:nvSpPr>
          <p:cNvPr id="148487" name="Line 7"/>
          <p:cNvSpPr>
            <a:spLocks noChangeShapeType="1"/>
          </p:cNvSpPr>
          <p:nvPr/>
        </p:nvSpPr>
        <p:spPr bwMode="auto">
          <a:xfrm>
            <a:off x="6973756" y="4102694"/>
            <a:ext cx="1695715" cy="0"/>
          </a:xfrm>
          <a:prstGeom prst="line">
            <a:avLst/>
          </a:prstGeom>
          <a:noFill/>
          <a:ln w="952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488" name="Line 8"/>
          <p:cNvSpPr>
            <a:spLocks noChangeShapeType="1"/>
          </p:cNvSpPr>
          <p:nvPr/>
        </p:nvSpPr>
        <p:spPr bwMode="auto">
          <a:xfrm>
            <a:off x="6973756" y="3659782"/>
            <a:ext cx="1695715" cy="0"/>
          </a:xfrm>
          <a:prstGeom prst="line">
            <a:avLst/>
          </a:prstGeom>
          <a:noFill/>
          <a:ln w="952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489" name="Line 9"/>
          <p:cNvSpPr>
            <a:spLocks noChangeShapeType="1"/>
          </p:cNvSpPr>
          <p:nvPr/>
        </p:nvSpPr>
        <p:spPr bwMode="auto">
          <a:xfrm>
            <a:off x="6973756" y="3216869"/>
            <a:ext cx="1695715" cy="0"/>
          </a:xfrm>
          <a:prstGeom prst="line">
            <a:avLst/>
          </a:prstGeom>
          <a:noFill/>
          <a:ln w="952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490" name="Line 10"/>
          <p:cNvSpPr>
            <a:spLocks noChangeShapeType="1"/>
          </p:cNvSpPr>
          <p:nvPr/>
        </p:nvSpPr>
        <p:spPr bwMode="auto">
          <a:xfrm>
            <a:off x="6973756" y="2772369"/>
            <a:ext cx="1695715" cy="0"/>
          </a:xfrm>
          <a:prstGeom prst="line">
            <a:avLst/>
          </a:prstGeom>
          <a:noFill/>
          <a:ln w="952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491" name="Text Box 11"/>
          <p:cNvSpPr txBox="1">
            <a:spLocks noChangeArrowheads="1"/>
          </p:cNvSpPr>
          <p:nvPr/>
        </p:nvSpPr>
        <p:spPr bwMode="auto">
          <a:xfrm>
            <a:off x="7288477" y="4070945"/>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anose="02010609060101010101" pitchFamily="2" charset="-122"/>
                <a:ea typeface="黑体" panose="02010609060101010101" pitchFamily="2" charset="-122"/>
              </a:rPr>
              <a:t>物理层</a:t>
            </a:r>
            <a:endParaRPr kumimoji="1" lang="zh-CN" altLang="en-US" sz="2000" b="1">
              <a:solidFill>
                <a:srgbClr val="000099"/>
              </a:solidFill>
              <a:latin typeface="黑体" panose="02010609060101010101" pitchFamily="2" charset="-122"/>
              <a:ea typeface="黑体" panose="02010609060101010101" pitchFamily="2" charset="-122"/>
            </a:endParaRPr>
          </a:p>
        </p:txBody>
      </p:sp>
      <p:sp>
        <p:nvSpPr>
          <p:cNvPr id="148492" name="Text Box 12"/>
          <p:cNvSpPr txBox="1">
            <a:spLocks noChangeArrowheads="1"/>
          </p:cNvSpPr>
          <p:nvPr/>
        </p:nvSpPr>
        <p:spPr bwMode="auto">
          <a:xfrm>
            <a:off x="7288477" y="2756495"/>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anose="02010609060101010101" pitchFamily="2" charset="-122"/>
                <a:ea typeface="黑体" panose="02010609060101010101" pitchFamily="2" charset="-122"/>
              </a:rPr>
              <a:t>运输层</a:t>
            </a:r>
            <a:endParaRPr kumimoji="1" lang="zh-CN" altLang="en-US" sz="2000" b="1">
              <a:solidFill>
                <a:srgbClr val="000099"/>
              </a:solidFill>
              <a:latin typeface="黑体" panose="02010609060101010101" pitchFamily="2" charset="-122"/>
              <a:ea typeface="黑体" panose="02010609060101010101" pitchFamily="2" charset="-122"/>
            </a:endParaRPr>
          </a:p>
        </p:txBody>
      </p:sp>
      <p:sp>
        <p:nvSpPr>
          <p:cNvPr id="148493" name="Text Box 13"/>
          <p:cNvSpPr txBox="1">
            <a:spLocks noChangeArrowheads="1"/>
          </p:cNvSpPr>
          <p:nvPr/>
        </p:nvSpPr>
        <p:spPr bwMode="auto">
          <a:xfrm>
            <a:off x="7288477" y="3199408"/>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anose="02010609060101010101" pitchFamily="2" charset="-122"/>
                <a:ea typeface="黑体" panose="02010609060101010101" pitchFamily="2" charset="-122"/>
              </a:rPr>
              <a:t>网络层</a:t>
            </a:r>
            <a:endParaRPr kumimoji="1" lang="zh-CN" altLang="en-US" sz="2000" b="1">
              <a:solidFill>
                <a:srgbClr val="000099"/>
              </a:solidFill>
              <a:latin typeface="黑体" panose="02010609060101010101" pitchFamily="2" charset="-122"/>
              <a:ea typeface="黑体" panose="02010609060101010101" pitchFamily="2" charset="-122"/>
            </a:endParaRPr>
          </a:p>
        </p:txBody>
      </p:sp>
      <p:sp>
        <p:nvSpPr>
          <p:cNvPr id="148494" name="Rectangle 14"/>
          <p:cNvSpPr>
            <a:spLocks noChangeArrowheads="1"/>
          </p:cNvSpPr>
          <p:nvPr/>
        </p:nvSpPr>
        <p:spPr bwMode="auto">
          <a:xfrm>
            <a:off x="1286405" y="1708745"/>
            <a:ext cx="1695715" cy="2836863"/>
          </a:xfrm>
          <a:prstGeom prst="rect">
            <a:avLst/>
          </a:prstGeom>
          <a:solidFill>
            <a:srgbClr val="FFFF66"/>
          </a:solidFill>
          <a:ln w="28575">
            <a:solidFill>
              <a:srgbClr val="333399"/>
            </a:solidFill>
            <a:miter lim="800000"/>
          </a:ln>
          <a:effectLst>
            <a:outerShdw dist="35921" dir="2700000" algn="ctr" rotWithShape="0">
              <a:schemeClr val="bg2"/>
            </a:outerShdw>
          </a:effectLst>
        </p:spPr>
        <p:txBody>
          <a:bodyPr wrap="none" anchor="ctr"/>
          <a:lstStyle/>
          <a:p>
            <a:endParaRPr lang="zh-CN" altLang="en-US" b="1">
              <a:solidFill>
                <a:srgbClr val="000099"/>
              </a:solidFill>
            </a:endParaRPr>
          </a:p>
        </p:txBody>
      </p:sp>
      <p:sp>
        <p:nvSpPr>
          <p:cNvPr id="148495" name="Text Box 15"/>
          <p:cNvSpPr txBox="1">
            <a:spLocks noChangeArrowheads="1"/>
          </p:cNvSpPr>
          <p:nvPr/>
        </p:nvSpPr>
        <p:spPr bwMode="auto">
          <a:xfrm>
            <a:off x="1336279" y="3628033"/>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anose="02010609060101010101" pitchFamily="2" charset="-122"/>
                <a:ea typeface="黑体" panose="02010609060101010101" pitchFamily="2" charset="-122"/>
              </a:rPr>
              <a:t>数据链路层</a:t>
            </a:r>
            <a:endParaRPr kumimoji="1" lang="zh-CN" altLang="en-US" sz="2000" b="1">
              <a:solidFill>
                <a:srgbClr val="000099"/>
              </a:solidFill>
              <a:latin typeface="黑体" panose="02010609060101010101" pitchFamily="2" charset="-122"/>
              <a:ea typeface="黑体" panose="02010609060101010101" pitchFamily="2" charset="-122"/>
            </a:endParaRPr>
          </a:p>
        </p:txBody>
      </p:sp>
      <p:sp>
        <p:nvSpPr>
          <p:cNvPr id="148496" name="Line 16"/>
          <p:cNvSpPr>
            <a:spLocks noChangeShapeType="1"/>
          </p:cNvSpPr>
          <p:nvPr/>
        </p:nvSpPr>
        <p:spPr bwMode="auto">
          <a:xfrm>
            <a:off x="1286405" y="4102694"/>
            <a:ext cx="1695715" cy="0"/>
          </a:xfrm>
          <a:prstGeom prst="line">
            <a:avLst/>
          </a:prstGeom>
          <a:noFill/>
          <a:ln w="952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497" name="Line 17"/>
          <p:cNvSpPr>
            <a:spLocks noChangeShapeType="1"/>
          </p:cNvSpPr>
          <p:nvPr/>
        </p:nvSpPr>
        <p:spPr bwMode="auto">
          <a:xfrm>
            <a:off x="1286405" y="3659782"/>
            <a:ext cx="1695715" cy="0"/>
          </a:xfrm>
          <a:prstGeom prst="line">
            <a:avLst/>
          </a:prstGeom>
          <a:noFill/>
          <a:ln w="952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498" name="Line 18"/>
          <p:cNvSpPr>
            <a:spLocks noChangeShapeType="1"/>
          </p:cNvSpPr>
          <p:nvPr/>
        </p:nvSpPr>
        <p:spPr bwMode="auto">
          <a:xfrm>
            <a:off x="1286405" y="3216869"/>
            <a:ext cx="1695715" cy="0"/>
          </a:xfrm>
          <a:prstGeom prst="line">
            <a:avLst/>
          </a:prstGeom>
          <a:noFill/>
          <a:ln w="952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499" name="Line 19"/>
          <p:cNvSpPr>
            <a:spLocks noChangeShapeType="1"/>
          </p:cNvSpPr>
          <p:nvPr/>
        </p:nvSpPr>
        <p:spPr bwMode="auto">
          <a:xfrm>
            <a:off x="1286405" y="2772369"/>
            <a:ext cx="1695715" cy="0"/>
          </a:xfrm>
          <a:prstGeom prst="line">
            <a:avLst/>
          </a:prstGeom>
          <a:noFill/>
          <a:ln w="952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500" name="Text Box 20"/>
          <p:cNvSpPr txBox="1">
            <a:spLocks noChangeArrowheads="1"/>
          </p:cNvSpPr>
          <p:nvPr/>
        </p:nvSpPr>
        <p:spPr bwMode="auto">
          <a:xfrm>
            <a:off x="1602846" y="4070945"/>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anose="02010609060101010101" pitchFamily="2" charset="-122"/>
                <a:ea typeface="黑体" panose="02010609060101010101" pitchFamily="2" charset="-122"/>
              </a:rPr>
              <a:t>物理层</a:t>
            </a:r>
            <a:endParaRPr kumimoji="1" lang="zh-CN" altLang="en-US" sz="2000" b="1">
              <a:solidFill>
                <a:srgbClr val="000099"/>
              </a:solidFill>
              <a:latin typeface="黑体" panose="02010609060101010101" pitchFamily="2" charset="-122"/>
              <a:ea typeface="黑体" panose="02010609060101010101" pitchFamily="2" charset="-122"/>
            </a:endParaRPr>
          </a:p>
        </p:txBody>
      </p:sp>
      <p:sp>
        <p:nvSpPr>
          <p:cNvPr id="148501" name="Text Box 21"/>
          <p:cNvSpPr txBox="1">
            <a:spLocks noChangeArrowheads="1"/>
          </p:cNvSpPr>
          <p:nvPr/>
        </p:nvSpPr>
        <p:spPr bwMode="auto">
          <a:xfrm>
            <a:off x="1602846" y="2756495"/>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anose="02010609060101010101" pitchFamily="2" charset="-122"/>
                <a:ea typeface="黑体" panose="02010609060101010101" pitchFamily="2" charset="-122"/>
              </a:rPr>
              <a:t>运输层</a:t>
            </a:r>
            <a:endParaRPr kumimoji="1" lang="zh-CN" altLang="en-US" sz="2000" b="1">
              <a:solidFill>
                <a:srgbClr val="000099"/>
              </a:solidFill>
              <a:latin typeface="黑体" panose="02010609060101010101" pitchFamily="2" charset="-122"/>
              <a:ea typeface="黑体" panose="02010609060101010101" pitchFamily="2" charset="-122"/>
            </a:endParaRPr>
          </a:p>
        </p:txBody>
      </p:sp>
      <p:sp>
        <p:nvSpPr>
          <p:cNvPr id="148502" name="Text Box 22"/>
          <p:cNvSpPr txBox="1">
            <a:spLocks noChangeArrowheads="1"/>
          </p:cNvSpPr>
          <p:nvPr/>
        </p:nvSpPr>
        <p:spPr bwMode="auto">
          <a:xfrm>
            <a:off x="1602846" y="3199408"/>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anose="02010609060101010101" pitchFamily="2" charset="-122"/>
                <a:ea typeface="黑体" panose="02010609060101010101" pitchFamily="2" charset="-122"/>
              </a:rPr>
              <a:t>网络层</a:t>
            </a:r>
            <a:endParaRPr kumimoji="1" lang="zh-CN" altLang="en-US" sz="2000" b="1">
              <a:solidFill>
                <a:srgbClr val="000099"/>
              </a:solidFill>
              <a:latin typeface="黑体" panose="02010609060101010101" pitchFamily="2" charset="-122"/>
              <a:ea typeface="黑体" panose="02010609060101010101" pitchFamily="2" charset="-122"/>
            </a:endParaRPr>
          </a:p>
        </p:txBody>
      </p:sp>
      <p:sp>
        <p:nvSpPr>
          <p:cNvPr id="148503" name="Line 23"/>
          <p:cNvSpPr>
            <a:spLocks noChangeShapeType="1"/>
          </p:cNvSpPr>
          <p:nvPr/>
        </p:nvSpPr>
        <p:spPr bwMode="auto">
          <a:xfrm>
            <a:off x="2117064" y="2640607"/>
            <a:ext cx="3440" cy="131762"/>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504" name="Line 24"/>
          <p:cNvSpPr>
            <a:spLocks noChangeShapeType="1"/>
          </p:cNvSpPr>
          <p:nvPr/>
        </p:nvSpPr>
        <p:spPr bwMode="auto">
          <a:xfrm>
            <a:off x="7852569" y="2640607"/>
            <a:ext cx="1720" cy="131762"/>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nvGrpSpPr>
          <p:cNvPr id="148505" name="Group 25"/>
          <p:cNvGrpSpPr/>
          <p:nvPr/>
        </p:nvGrpSpPr>
        <p:grpSpPr bwMode="auto">
          <a:xfrm>
            <a:off x="2782623" y="1867495"/>
            <a:ext cx="4354513" cy="481013"/>
            <a:chOff x="1618" y="1358"/>
            <a:chExt cx="2532" cy="303"/>
          </a:xfrm>
        </p:grpSpPr>
        <p:sp>
          <p:nvSpPr>
            <p:cNvPr id="148506" name="Line 26"/>
            <p:cNvSpPr>
              <a:spLocks noChangeShapeType="1"/>
            </p:cNvSpPr>
            <p:nvPr/>
          </p:nvSpPr>
          <p:spPr bwMode="auto">
            <a:xfrm>
              <a:off x="1618" y="1649"/>
              <a:ext cx="2532" cy="12"/>
            </a:xfrm>
            <a:prstGeom prst="line">
              <a:avLst/>
            </a:prstGeom>
            <a:noFill/>
            <a:ln w="38100">
              <a:solidFill>
                <a:srgbClr val="000099"/>
              </a:solidFill>
              <a:prstDash val="dash"/>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507" name="Text Box 27"/>
            <p:cNvSpPr txBox="1">
              <a:spLocks noChangeArrowheads="1"/>
            </p:cNvSpPr>
            <p:nvPr/>
          </p:nvSpPr>
          <p:spPr bwMode="auto">
            <a:xfrm>
              <a:off x="1908" y="1358"/>
              <a:ext cx="178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黑体" panose="02010609060101010101" pitchFamily="2" charset="-122"/>
                  <a:ea typeface="黑体" panose="02010609060101010101" pitchFamily="2" charset="-122"/>
                </a:rPr>
                <a:t>①</a:t>
              </a:r>
              <a:r>
                <a:rPr kumimoji="1" lang="en-US" altLang="zh-CN" sz="1000" b="1">
                  <a:solidFill>
                    <a:srgbClr val="000099"/>
                  </a:solidFill>
                  <a:latin typeface="黑体" panose="02010609060101010101" pitchFamily="2" charset="-122"/>
                  <a:ea typeface="黑体" panose="02010609060101010101" pitchFamily="2" charset="-122"/>
                </a:rPr>
                <a:t> </a:t>
              </a:r>
              <a:r>
                <a:rPr kumimoji="1" lang="zh-CN" altLang="en-US" sz="2000" b="1">
                  <a:solidFill>
                    <a:srgbClr val="000099"/>
                  </a:solidFill>
                  <a:latin typeface="黑体" panose="02010609060101010101" pitchFamily="2" charset="-122"/>
                  <a:ea typeface="黑体" panose="02010609060101010101" pitchFamily="2" charset="-122"/>
                </a:rPr>
                <a:t>客户发起连接建立请求</a:t>
              </a:r>
              <a:endParaRPr kumimoji="1" lang="zh-CN" altLang="en-US" sz="2000" b="1">
                <a:solidFill>
                  <a:srgbClr val="000099"/>
                </a:solidFill>
                <a:latin typeface="黑体" panose="02010609060101010101" pitchFamily="2" charset="-122"/>
                <a:ea typeface="黑体" panose="02010609060101010101" pitchFamily="2" charset="-122"/>
              </a:endParaRPr>
            </a:p>
          </p:txBody>
        </p:sp>
      </p:grpSp>
      <p:grpSp>
        <p:nvGrpSpPr>
          <p:cNvPr id="148508" name="Group 28"/>
          <p:cNvGrpSpPr/>
          <p:nvPr/>
        </p:nvGrpSpPr>
        <p:grpSpPr bwMode="auto">
          <a:xfrm>
            <a:off x="2768865" y="2492969"/>
            <a:ext cx="4326996" cy="434975"/>
            <a:chOff x="1655" y="1752"/>
            <a:chExt cx="2516" cy="274"/>
          </a:xfrm>
        </p:grpSpPr>
        <p:sp>
          <p:nvSpPr>
            <p:cNvPr id="148509" name="Line 29"/>
            <p:cNvSpPr>
              <a:spLocks noChangeShapeType="1"/>
            </p:cNvSpPr>
            <p:nvPr/>
          </p:nvSpPr>
          <p:spPr bwMode="auto">
            <a:xfrm flipH="1" flipV="1">
              <a:off x="1655" y="1752"/>
              <a:ext cx="2516" cy="9"/>
            </a:xfrm>
            <a:prstGeom prst="line">
              <a:avLst/>
            </a:prstGeom>
            <a:noFill/>
            <a:ln w="38100">
              <a:solidFill>
                <a:srgbClr val="FF33CC"/>
              </a:solidFill>
              <a:prstDash val="dash"/>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510" name="Text Box 30"/>
            <p:cNvSpPr txBox="1">
              <a:spLocks noChangeArrowheads="1"/>
            </p:cNvSpPr>
            <p:nvPr/>
          </p:nvSpPr>
          <p:spPr bwMode="auto">
            <a:xfrm>
              <a:off x="1973" y="1774"/>
              <a:ext cx="193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黑体" panose="02010609060101010101" pitchFamily="2" charset="-122"/>
                  <a:ea typeface="黑体" panose="02010609060101010101" pitchFamily="2" charset="-122"/>
                </a:rPr>
                <a:t>②</a:t>
              </a:r>
              <a:r>
                <a:rPr kumimoji="1" lang="en-US" altLang="zh-CN" sz="1000" b="1">
                  <a:solidFill>
                    <a:srgbClr val="000099"/>
                  </a:solidFill>
                  <a:latin typeface="黑体" panose="02010609060101010101" pitchFamily="2" charset="-122"/>
                  <a:ea typeface="黑体" panose="02010609060101010101" pitchFamily="2" charset="-122"/>
                </a:rPr>
                <a:t> </a:t>
              </a:r>
              <a:r>
                <a:rPr kumimoji="1" lang="zh-CN" altLang="en-US" sz="2000" b="1">
                  <a:solidFill>
                    <a:srgbClr val="000099"/>
                  </a:solidFill>
                  <a:latin typeface="黑体" panose="02010609060101010101" pitchFamily="2" charset="-122"/>
                  <a:ea typeface="黑体" panose="02010609060101010101" pitchFamily="2" charset="-122"/>
                </a:rPr>
                <a:t>服务器接受连接建立请求</a:t>
              </a:r>
              <a:endParaRPr kumimoji="1" lang="zh-CN" altLang="en-US" sz="2000" b="1">
                <a:solidFill>
                  <a:srgbClr val="000099"/>
                </a:solidFill>
                <a:latin typeface="黑体" panose="02010609060101010101" pitchFamily="2" charset="-122"/>
                <a:ea typeface="黑体" panose="02010609060101010101" pitchFamily="2" charset="-122"/>
              </a:endParaRPr>
            </a:p>
          </p:txBody>
        </p:sp>
      </p:grpSp>
      <p:sp>
        <p:nvSpPr>
          <p:cNvPr id="148511" name="Text Box 31"/>
          <p:cNvSpPr txBox="1">
            <a:spLocks noChangeArrowheads="1"/>
          </p:cNvSpPr>
          <p:nvPr/>
        </p:nvSpPr>
        <p:spPr bwMode="auto">
          <a:xfrm>
            <a:off x="1602846" y="1715095"/>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anose="02010609060101010101" pitchFamily="2" charset="-122"/>
                <a:ea typeface="黑体" panose="02010609060101010101" pitchFamily="2" charset="-122"/>
              </a:rPr>
              <a:t>应用层</a:t>
            </a:r>
            <a:endParaRPr kumimoji="1" lang="zh-CN" altLang="en-US" sz="2000" b="1">
              <a:solidFill>
                <a:srgbClr val="000099"/>
              </a:solidFill>
              <a:latin typeface="黑体" panose="02010609060101010101" pitchFamily="2" charset="-122"/>
              <a:ea typeface="黑体" panose="02010609060101010101" pitchFamily="2" charset="-122"/>
            </a:endParaRPr>
          </a:p>
        </p:txBody>
      </p:sp>
      <p:sp>
        <p:nvSpPr>
          <p:cNvPr id="148512" name="Text Box 32"/>
          <p:cNvSpPr txBox="1">
            <a:spLocks noChangeArrowheads="1"/>
          </p:cNvSpPr>
          <p:nvPr/>
        </p:nvSpPr>
        <p:spPr bwMode="auto">
          <a:xfrm>
            <a:off x="7288477" y="1700808"/>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anose="02010609060101010101" pitchFamily="2" charset="-122"/>
                <a:ea typeface="黑体" panose="02010609060101010101" pitchFamily="2" charset="-122"/>
              </a:rPr>
              <a:t>应用层</a:t>
            </a:r>
            <a:endParaRPr kumimoji="1" lang="zh-CN" altLang="en-US" sz="2000" b="1">
              <a:solidFill>
                <a:srgbClr val="000099"/>
              </a:solidFill>
              <a:latin typeface="黑体" panose="02010609060101010101" pitchFamily="2" charset="-122"/>
              <a:ea typeface="黑体" panose="02010609060101010101" pitchFamily="2" charset="-122"/>
            </a:endParaRPr>
          </a:p>
        </p:txBody>
      </p:sp>
      <p:sp>
        <p:nvSpPr>
          <p:cNvPr id="148513" name="Text Box 33"/>
          <p:cNvSpPr txBox="1">
            <a:spLocks noChangeArrowheads="1"/>
          </p:cNvSpPr>
          <p:nvPr/>
        </p:nvSpPr>
        <p:spPr bwMode="auto">
          <a:xfrm>
            <a:off x="4485217" y="4724995"/>
            <a:ext cx="111280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smtClean="0">
                <a:solidFill>
                  <a:srgbClr val="000099"/>
                </a:solidFill>
                <a:latin typeface="Bookman Old Style" pitchFamily="18" charset="0"/>
                <a:ea typeface="黑体" panose="02010609060101010101" pitchFamily="2" charset="-122"/>
              </a:rPr>
              <a:t>互联网</a:t>
            </a:r>
            <a:endParaRPr kumimoji="1" lang="zh-CN" altLang="en-US" sz="2400" b="1" dirty="0">
              <a:solidFill>
                <a:srgbClr val="000099"/>
              </a:solidFill>
              <a:latin typeface="Bookman Old Style" pitchFamily="18" charset="0"/>
              <a:ea typeface="黑体" panose="02010609060101010101" pitchFamily="2" charset="-122"/>
            </a:endParaRPr>
          </a:p>
        </p:txBody>
      </p:sp>
      <p:grpSp>
        <p:nvGrpSpPr>
          <p:cNvPr id="148514" name="Group 34"/>
          <p:cNvGrpSpPr/>
          <p:nvPr/>
        </p:nvGrpSpPr>
        <p:grpSpPr bwMode="auto">
          <a:xfrm>
            <a:off x="1436027" y="2123082"/>
            <a:ext cx="1396471" cy="531812"/>
            <a:chOff x="835" y="1519"/>
            <a:chExt cx="812" cy="335"/>
          </a:xfrm>
        </p:grpSpPr>
        <p:sp>
          <p:nvSpPr>
            <p:cNvPr id="148515" name="Oval 35"/>
            <p:cNvSpPr>
              <a:spLocks noChangeArrowheads="1"/>
            </p:cNvSpPr>
            <p:nvPr/>
          </p:nvSpPr>
          <p:spPr bwMode="auto">
            <a:xfrm>
              <a:off x="835" y="1519"/>
              <a:ext cx="812" cy="335"/>
            </a:xfrm>
            <a:prstGeom prst="ellipse">
              <a:avLst/>
            </a:prstGeom>
            <a:solidFill>
              <a:srgbClr val="99FFCC"/>
            </a:solidFill>
            <a:ln w="19050">
              <a:solidFill>
                <a:schemeClr val="tx1"/>
              </a:solidFill>
              <a:rou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Times New Roman" panose="02020603050405020304" pitchFamily="18" charset="0"/>
              </a:endParaRPr>
            </a:p>
          </p:txBody>
        </p:sp>
        <p:sp>
          <p:nvSpPr>
            <p:cNvPr id="148516" name="Text Box 36"/>
            <p:cNvSpPr txBox="1">
              <a:spLocks noChangeArrowheads="1"/>
            </p:cNvSpPr>
            <p:nvPr/>
          </p:nvSpPr>
          <p:spPr bwMode="auto">
            <a:xfrm>
              <a:off x="1020" y="1547"/>
              <a:ext cx="406" cy="252"/>
            </a:xfrm>
            <a:prstGeom prst="rect">
              <a:avLst/>
            </a:prstGeom>
            <a:noFill/>
            <a:ln>
              <a:noFill/>
            </a:ln>
            <a:effectLst>
              <a:outerShdw dist="17961" dir="2700000" algn="ctr" rotWithShape="0">
                <a:schemeClr val="accent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zh-CN" altLang="en-US" sz="2000" b="1" dirty="0">
                  <a:solidFill>
                    <a:srgbClr val="000099"/>
                  </a:solidFill>
                  <a:latin typeface="+mn-lt"/>
                  <a:ea typeface="黑体" panose="02010609060101010101" pitchFamily="2" charset="-122"/>
                </a:rPr>
                <a:t>客户</a:t>
              </a:r>
              <a:endParaRPr kumimoji="1" lang="zh-CN" altLang="en-US" sz="2000" b="1" dirty="0">
                <a:solidFill>
                  <a:srgbClr val="000099"/>
                </a:solidFill>
                <a:latin typeface="+mn-lt"/>
                <a:ea typeface="黑体" panose="02010609060101010101" pitchFamily="2" charset="-122"/>
              </a:endParaRPr>
            </a:p>
          </p:txBody>
        </p:sp>
      </p:grpSp>
      <p:grpSp>
        <p:nvGrpSpPr>
          <p:cNvPr id="148517" name="Group 37"/>
          <p:cNvGrpSpPr/>
          <p:nvPr/>
        </p:nvGrpSpPr>
        <p:grpSpPr bwMode="auto">
          <a:xfrm>
            <a:off x="7123377" y="2123082"/>
            <a:ext cx="1396471" cy="531812"/>
            <a:chOff x="4142" y="1519"/>
            <a:chExt cx="812" cy="335"/>
          </a:xfrm>
        </p:grpSpPr>
        <p:sp>
          <p:nvSpPr>
            <p:cNvPr id="148518" name="Oval 38"/>
            <p:cNvSpPr>
              <a:spLocks noChangeArrowheads="1"/>
            </p:cNvSpPr>
            <p:nvPr/>
          </p:nvSpPr>
          <p:spPr bwMode="auto">
            <a:xfrm>
              <a:off x="4142" y="1519"/>
              <a:ext cx="812" cy="335"/>
            </a:xfrm>
            <a:prstGeom prst="ellipse">
              <a:avLst/>
            </a:prstGeom>
            <a:solidFill>
              <a:srgbClr val="FF99FF"/>
            </a:solidFill>
            <a:ln w="19050">
              <a:solidFill>
                <a:schemeClr val="tx1"/>
              </a:solidFill>
              <a:rou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Times New Roman" panose="02020603050405020304" pitchFamily="18" charset="0"/>
              </a:endParaRPr>
            </a:p>
          </p:txBody>
        </p:sp>
        <p:sp>
          <p:nvSpPr>
            <p:cNvPr id="148519" name="Text Box 39"/>
            <p:cNvSpPr txBox="1">
              <a:spLocks noChangeArrowheads="1"/>
            </p:cNvSpPr>
            <p:nvPr/>
          </p:nvSpPr>
          <p:spPr bwMode="auto">
            <a:xfrm>
              <a:off x="4256" y="1543"/>
              <a:ext cx="555" cy="25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zh-CN" altLang="en-US" sz="2000" b="1" dirty="0">
                  <a:solidFill>
                    <a:srgbClr val="000099"/>
                  </a:solidFill>
                  <a:latin typeface="黑体" panose="02010609060101010101" pitchFamily="2" charset="-122"/>
                  <a:ea typeface="黑体" panose="02010609060101010101" pitchFamily="2" charset="-122"/>
                </a:rPr>
                <a:t>服务器</a:t>
              </a:r>
              <a:endParaRPr kumimoji="1" lang="zh-CN" altLang="en-US" sz="2000" b="1" dirty="0">
                <a:solidFill>
                  <a:srgbClr val="000099"/>
                </a:solidFill>
                <a:latin typeface="黑体" panose="02010609060101010101" pitchFamily="2" charset="-122"/>
                <a:ea typeface="黑体" panose="02010609060101010101" pitchFamily="2" charset="-122"/>
              </a:endParaRPr>
            </a:p>
          </p:txBody>
        </p:sp>
      </p:grpSp>
      <p:sp>
        <p:nvSpPr>
          <p:cNvPr id="148520" name="Text Box 40"/>
          <p:cNvSpPr txBox="1">
            <a:spLocks noChangeArrowheads="1"/>
          </p:cNvSpPr>
          <p:nvPr/>
        </p:nvSpPr>
        <p:spPr bwMode="auto">
          <a:xfrm>
            <a:off x="3641153" y="3069233"/>
            <a:ext cx="2711758" cy="1015663"/>
          </a:xfrm>
          <a:prstGeom prst="rect">
            <a:avLst/>
          </a:prstGeom>
          <a:solidFill>
            <a:srgbClr val="CCFFFF"/>
          </a:solidFill>
          <a:ln w="76200" cmpd="tri">
            <a:solidFill>
              <a:srgbClr val="333399"/>
            </a:solidFill>
            <a:miter lim="800000"/>
          </a:ln>
          <a:effectLst/>
        </p:spPr>
        <p:txBody>
          <a:bodyPr wrap="square">
            <a:spAutoFit/>
          </a:bodyPr>
          <a:lstStyle/>
          <a:p>
            <a:pPr algn="ctr"/>
            <a:r>
              <a:rPr lang="zh-CN" altLang="en-US" sz="2000" b="1" dirty="0">
                <a:solidFill>
                  <a:srgbClr val="000099"/>
                </a:solidFill>
                <a:latin typeface="Tahoma" panose="020B0604030504040204" pitchFamily="34" charset="0"/>
                <a:ea typeface="黑体" panose="02010609060101010101" pitchFamily="2" charset="-122"/>
              </a:rPr>
              <a:t>以后就逐级使用下层</a:t>
            </a:r>
            <a:endParaRPr lang="zh-CN" altLang="en-US" sz="2000" b="1" dirty="0">
              <a:solidFill>
                <a:srgbClr val="000099"/>
              </a:solidFill>
              <a:latin typeface="Tahoma" panose="020B0604030504040204" pitchFamily="34" charset="0"/>
              <a:ea typeface="黑体" panose="02010609060101010101" pitchFamily="2" charset="-122"/>
            </a:endParaRPr>
          </a:p>
          <a:p>
            <a:pPr algn="ctr"/>
            <a:r>
              <a:rPr lang="zh-CN" altLang="en-US" sz="2000" b="1" dirty="0">
                <a:solidFill>
                  <a:srgbClr val="000099"/>
                </a:solidFill>
                <a:latin typeface="Tahoma" panose="020B0604030504040204" pitchFamily="34" charset="0"/>
                <a:ea typeface="黑体" panose="02010609060101010101" pitchFamily="2" charset="-122"/>
              </a:rPr>
              <a:t>提供的服务</a:t>
            </a:r>
            <a:endParaRPr lang="zh-CN" altLang="en-US" sz="2000" b="1" dirty="0">
              <a:solidFill>
                <a:srgbClr val="000099"/>
              </a:solidFill>
              <a:latin typeface="Tahoma" panose="020B0604030504040204" pitchFamily="34" charset="0"/>
              <a:ea typeface="黑体" panose="02010609060101010101" pitchFamily="2" charset="-122"/>
            </a:endParaRPr>
          </a:p>
          <a:p>
            <a:pPr algn="ctr"/>
            <a:r>
              <a:rPr lang="en-US" altLang="zh-CN" sz="2000" b="1" dirty="0">
                <a:solidFill>
                  <a:srgbClr val="000099"/>
                </a:solidFill>
                <a:latin typeface="Tahoma" panose="020B0604030504040204" pitchFamily="34" charset="0"/>
                <a:ea typeface="黑体" panose="02010609060101010101" pitchFamily="2" charset="-122"/>
              </a:rPr>
              <a:t>(</a:t>
            </a:r>
            <a:r>
              <a:rPr lang="zh-CN" altLang="en-US" sz="2000" b="1" dirty="0">
                <a:solidFill>
                  <a:srgbClr val="000099"/>
                </a:solidFill>
                <a:latin typeface="Tahoma" panose="020B0604030504040204" pitchFamily="34" charset="0"/>
                <a:ea typeface="黑体" panose="02010609060101010101" pitchFamily="2" charset="-122"/>
              </a:rPr>
              <a:t>使用 </a:t>
            </a:r>
            <a:r>
              <a:rPr lang="en-US" altLang="zh-CN" sz="2000" b="1" dirty="0">
                <a:solidFill>
                  <a:srgbClr val="000099"/>
                </a:solidFill>
                <a:latin typeface="Tahoma" panose="020B0604030504040204" pitchFamily="34" charset="0"/>
                <a:ea typeface="黑体" panose="02010609060101010101" pitchFamily="2" charset="-122"/>
              </a:rPr>
              <a:t>TCP </a:t>
            </a:r>
            <a:r>
              <a:rPr lang="zh-CN" altLang="en-US" sz="2000" b="1" dirty="0">
                <a:solidFill>
                  <a:srgbClr val="000099"/>
                </a:solidFill>
                <a:latin typeface="Tahoma" panose="020B0604030504040204" pitchFamily="34" charset="0"/>
                <a:ea typeface="黑体" panose="02010609060101010101" pitchFamily="2" charset="-122"/>
              </a:rPr>
              <a:t>和 </a:t>
            </a:r>
            <a:r>
              <a:rPr lang="en-US" altLang="zh-CN" sz="2000" b="1" dirty="0">
                <a:solidFill>
                  <a:srgbClr val="000099"/>
                </a:solidFill>
                <a:latin typeface="Tahoma" panose="020B0604030504040204" pitchFamily="34" charset="0"/>
                <a:ea typeface="黑体" panose="02010609060101010101" pitchFamily="2" charset="-122"/>
              </a:rPr>
              <a:t>IP</a:t>
            </a:r>
            <a:r>
              <a:rPr lang="zh-CN" altLang="en-US" sz="2000" b="1" dirty="0">
                <a:solidFill>
                  <a:srgbClr val="000099"/>
                </a:solidFill>
                <a:latin typeface="Tahoma" panose="020B0604030504040204" pitchFamily="34" charset="0"/>
                <a:ea typeface="黑体" panose="02010609060101010101" pitchFamily="2" charset="-122"/>
              </a:rPr>
              <a:t>）</a:t>
            </a:r>
            <a:endParaRPr lang="zh-CN" altLang="en-US" sz="2000" b="1" dirty="0">
              <a:solidFill>
                <a:srgbClr val="000099"/>
              </a:solidFill>
              <a:latin typeface="Tahoma" panose="020B0604030504040204" pitchFamily="34" charset="0"/>
              <a:ea typeface="黑体" panose="02010609060101010101" pitchFamily="2" charset="-122"/>
            </a:endParaRPr>
          </a:p>
        </p:txBody>
      </p:sp>
      <p:sp>
        <p:nvSpPr>
          <p:cNvPr id="3" name="矩形 2"/>
          <p:cNvSpPr/>
          <p:nvPr/>
        </p:nvSpPr>
        <p:spPr>
          <a:xfrm>
            <a:off x="1286405" y="5661248"/>
            <a:ext cx="7383065"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在</a:t>
            </a:r>
            <a:r>
              <a:rPr lang="zh-CN" altLang="zh-CN" sz="2400" b="1" dirty="0">
                <a:latin typeface="+mn-lt"/>
                <a:ea typeface="黑体" panose="02010609060101010101" pitchFamily="2" charset="-122"/>
              </a:rPr>
              <a:t>应用层的客户进程和服务器进程的交互</a:t>
            </a:r>
            <a:endParaRPr lang="zh-CN" altLang="en-US" sz="2400" b="1" dirty="0">
              <a:latin typeface="+mn-lt"/>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3000" fill="hold" nodeType="clickEffect">
                                  <p:stCondLst>
                                    <p:cond delay="0"/>
                                  </p:stCondLst>
                                  <p:childTnLst>
                                    <p:anim calcmode="discrete" valueType="str">
                                      <p:cBhvr>
                                        <p:cTn id="6" dur="500" fill="hold"/>
                                        <p:tgtEl>
                                          <p:spTgt spid="148514"/>
                                        </p:tgtEl>
                                        <p:attrNameLst>
                                          <p:attrName>style.visibility</p:attrName>
                                        </p:attrNameLst>
                                      </p:cBhvr>
                                      <p:tavLst>
                                        <p:tav tm="0">
                                          <p:val>
                                            <p:strVal val="hidden"/>
                                          </p:val>
                                        </p:tav>
                                        <p:tav tm="50000">
                                          <p:val>
                                            <p:strVal val="visible"/>
                                          </p:val>
                                        </p:tav>
                                      </p:tavLst>
                                    </p:anim>
                                  </p:childTnLst>
                                </p:cTn>
                              </p:par>
                            </p:childTnLst>
                          </p:cTn>
                        </p:par>
                        <p:par>
                          <p:cTn id="7" fill="hold">
                            <p:stCondLst>
                              <p:cond delay="500"/>
                            </p:stCondLst>
                            <p:childTnLst>
                              <p:par>
                                <p:cTn id="8" presetID="22" presetClass="entr" presetSubtype="8" fill="hold" nodeType="afterEffect">
                                  <p:stCondLst>
                                    <p:cond delay="0"/>
                                  </p:stCondLst>
                                  <p:childTnLst>
                                    <p:set>
                                      <p:cBhvr>
                                        <p:cTn id="9" dur="1" fill="hold">
                                          <p:stCondLst>
                                            <p:cond delay="0"/>
                                          </p:stCondLst>
                                        </p:cTn>
                                        <p:tgtEl>
                                          <p:spTgt spid="148505"/>
                                        </p:tgtEl>
                                        <p:attrNameLst>
                                          <p:attrName>style.visibility</p:attrName>
                                        </p:attrNameLst>
                                      </p:cBhvr>
                                      <p:to>
                                        <p:strVal val="visible"/>
                                      </p:to>
                                    </p:set>
                                    <p:animEffect transition="in" filter="wipe(left)">
                                      <p:cBhvr>
                                        <p:cTn id="10" dur="500"/>
                                        <p:tgtEl>
                                          <p:spTgt spid="148505"/>
                                        </p:tgtEl>
                                      </p:cBhvr>
                                    </p:animEffect>
                                  </p:childTnLst>
                                </p:cTn>
                              </p:par>
                            </p:childTnLst>
                          </p:cTn>
                        </p:par>
                      </p:childTnLst>
                    </p:cTn>
                  </p:par>
                  <p:par>
                    <p:cTn id="11" fill="hold">
                      <p:stCondLst>
                        <p:cond delay="indefinite"/>
                      </p:stCondLst>
                      <p:childTnLst>
                        <p:par>
                          <p:cTn id="12" fill="hold">
                            <p:stCondLst>
                              <p:cond delay="0"/>
                            </p:stCondLst>
                            <p:childTnLst>
                              <p:par>
                                <p:cTn id="13" presetID="35" presetClass="emph" presetSubtype="0" repeatCount="3000" fill="hold" nodeType="clickEffect">
                                  <p:stCondLst>
                                    <p:cond delay="0"/>
                                  </p:stCondLst>
                                  <p:childTnLst>
                                    <p:anim calcmode="discrete" valueType="str">
                                      <p:cBhvr>
                                        <p:cTn id="14" dur="500" fill="hold"/>
                                        <p:tgtEl>
                                          <p:spTgt spid="148517"/>
                                        </p:tgtEl>
                                        <p:attrNameLst>
                                          <p:attrName>style.visibility</p:attrName>
                                        </p:attrNameLst>
                                      </p:cBhvr>
                                      <p:tavLst>
                                        <p:tav tm="0">
                                          <p:val>
                                            <p:strVal val="hidden"/>
                                          </p:val>
                                        </p:tav>
                                        <p:tav tm="50000">
                                          <p:val>
                                            <p:strVal val="visible"/>
                                          </p:val>
                                        </p:tav>
                                      </p:tavLst>
                                    </p:anim>
                                  </p:childTnLst>
                                </p:cTn>
                              </p:par>
                            </p:childTnLst>
                          </p:cTn>
                        </p:par>
                        <p:par>
                          <p:cTn id="15" fill="hold">
                            <p:stCondLst>
                              <p:cond delay="500"/>
                            </p:stCondLst>
                            <p:childTnLst>
                              <p:par>
                                <p:cTn id="16" presetID="22" presetClass="entr" presetSubtype="2" fill="hold" nodeType="afterEffect">
                                  <p:stCondLst>
                                    <p:cond delay="0"/>
                                  </p:stCondLst>
                                  <p:childTnLst>
                                    <p:set>
                                      <p:cBhvr>
                                        <p:cTn id="17" dur="1" fill="hold">
                                          <p:stCondLst>
                                            <p:cond delay="0"/>
                                          </p:stCondLst>
                                        </p:cTn>
                                        <p:tgtEl>
                                          <p:spTgt spid="148508"/>
                                        </p:tgtEl>
                                        <p:attrNameLst>
                                          <p:attrName>style.visibility</p:attrName>
                                        </p:attrNameLst>
                                      </p:cBhvr>
                                      <p:to>
                                        <p:strVal val="visible"/>
                                      </p:to>
                                    </p:set>
                                    <p:animEffect transition="in" filter="wipe(right)">
                                      <p:cBhvr>
                                        <p:cTn id="18" dur="1000"/>
                                        <p:tgtEl>
                                          <p:spTgt spid="148508"/>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85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520" grpId="0" animBg="1"/>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pPr algn="ctr"/>
            <a:r>
              <a:rPr lang="zh-CN" altLang="en-US" sz="3200" dirty="0"/>
              <a:t>功能较强的计算机</a:t>
            </a:r>
            <a:br>
              <a:rPr lang="zh-CN" altLang="en-US" sz="3200" dirty="0"/>
            </a:br>
            <a:r>
              <a:rPr lang="zh-CN" altLang="en-US" sz="3200" dirty="0"/>
              <a:t>可同时运行多个服务器进程 </a:t>
            </a:r>
            <a:endParaRPr lang="zh-CN" altLang="en-US" sz="3200" dirty="0"/>
          </a:p>
        </p:txBody>
      </p:sp>
      <p:sp>
        <p:nvSpPr>
          <p:cNvPr id="149507" name="Line 3"/>
          <p:cNvSpPr>
            <a:spLocks noChangeShapeType="1"/>
          </p:cNvSpPr>
          <p:nvPr/>
        </p:nvSpPr>
        <p:spPr bwMode="auto">
          <a:xfrm>
            <a:off x="4942682" y="4388199"/>
            <a:ext cx="5160" cy="325437"/>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9508" name="Rectangle 4"/>
          <p:cNvSpPr>
            <a:spLocks noChangeArrowheads="1"/>
          </p:cNvSpPr>
          <p:nvPr/>
        </p:nvSpPr>
        <p:spPr bwMode="auto">
          <a:xfrm>
            <a:off x="3422386" y="1694210"/>
            <a:ext cx="3140340" cy="2693988"/>
          </a:xfrm>
          <a:prstGeom prst="rect">
            <a:avLst/>
          </a:prstGeom>
          <a:solidFill>
            <a:srgbClr val="FFFF66"/>
          </a:solidFill>
          <a:ln w="28575">
            <a:solidFill>
              <a:srgbClr val="333399"/>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49509" name="Text Box 5"/>
          <p:cNvSpPr txBox="1">
            <a:spLocks noChangeArrowheads="1"/>
          </p:cNvSpPr>
          <p:nvPr/>
        </p:nvSpPr>
        <p:spPr bwMode="auto">
          <a:xfrm>
            <a:off x="4206611" y="3546824"/>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anose="02010609060101010101" pitchFamily="2" charset="-122"/>
              </a:rPr>
              <a:t>数据链路层</a:t>
            </a:r>
            <a:endParaRPr kumimoji="1" lang="zh-CN" altLang="en-US" sz="2000" b="1" dirty="0">
              <a:solidFill>
                <a:srgbClr val="000099"/>
              </a:solidFill>
              <a:latin typeface="+mn-lt"/>
              <a:ea typeface="黑体" panose="02010609060101010101" pitchFamily="2" charset="-122"/>
            </a:endParaRPr>
          </a:p>
        </p:txBody>
      </p:sp>
      <p:sp>
        <p:nvSpPr>
          <p:cNvPr id="149510" name="Line 6"/>
          <p:cNvSpPr>
            <a:spLocks noChangeShapeType="1"/>
          </p:cNvSpPr>
          <p:nvPr/>
        </p:nvSpPr>
        <p:spPr bwMode="auto">
          <a:xfrm>
            <a:off x="3422386" y="3980210"/>
            <a:ext cx="314034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9511" name="Line 7"/>
          <p:cNvSpPr>
            <a:spLocks noChangeShapeType="1"/>
          </p:cNvSpPr>
          <p:nvPr/>
        </p:nvSpPr>
        <p:spPr bwMode="auto">
          <a:xfrm>
            <a:off x="3422386" y="3570635"/>
            <a:ext cx="314034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9512" name="Line 8"/>
          <p:cNvSpPr>
            <a:spLocks noChangeShapeType="1"/>
          </p:cNvSpPr>
          <p:nvPr/>
        </p:nvSpPr>
        <p:spPr bwMode="auto">
          <a:xfrm>
            <a:off x="3422386" y="3162648"/>
            <a:ext cx="314034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9513" name="Line 9"/>
          <p:cNvSpPr>
            <a:spLocks noChangeShapeType="1"/>
          </p:cNvSpPr>
          <p:nvPr/>
        </p:nvSpPr>
        <p:spPr bwMode="auto">
          <a:xfrm>
            <a:off x="3422386" y="2754660"/>
            <a:ext cx="314034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9514" name="Text Box 10"/>
          <p:cNvSpPr txBox="1">
            <a:spLocks noChangeArrowheads="1"/>
          </p:cNvSpPr>
          <p:nvPr/>
        </p:nvSpPr>
        <p:spPr bwMode="auto">
          <a:xfrm>
            <a:off x="4461140" y="3954811"/>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物理层</a:t>
            </a:r>
            <a:endParaRPr kumimoji="1" lang="zh-CN" altLang="en-US" sz="2000" b="1">
              <a:solidFill>
                <a:srgbClr val="000099"/>
              </a:solidFill>
              <a:latin typeface="+mn-lt"/>
              <a:ea typeface="黑体" panose="02010609060101010101" pitchFamily="2" charset="-122"/>
            </a:endParaRPr>
          </a:p>
        </p:txBody>
      </p:sp>
      <p:sp>
        <p:nvSpPr>
          <p:cNvPr id="149515" name="Text Box 11"/>
          <p:cNvSpPr txBox="1">
            <a:spLocks noChangeArrowheads="1"/>
          </p:cNvSpPr>
          <p:nvPr/>
        </p:nvSpPr>
        <p:spPr bwMode="auto">
          <a:xfrm>
            <a:off x="4461140" y="2743549"/>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运输层</a:t>
            </a:r>
            <a:endParaRPr kumimoji="1" lang="zh-CN" altLang="en-US" sz="2000" b="1">
              <a:solidFill>
                <a:srgbClr val="000099"/>
              </a:solidFill>
              <a:latin typeface="+mn-lt"/>
              <a:ea typeface="黑体" panose="02010609060101010101" pitchFamily="2" charset="-122"/>
            </a:endParaRPr>
          </a:p>
        </p:txBody>
      </p:sp>
      <p:sp>
        <p:nvSpPr>
          <p:cNvPr id="149516" name="Text Box 12"/>
          <p:cNvSpPr txBox="1">
            <a:spLocks noChangeArrowheads="1"/>
          </p:cNvSpPr>
          <p:nvPr/>
        </p:nvSpPr>
        <p:spPr bwMode="auto">
          <a:xfrm>
            <a:off x="4461140" y="3151536"/>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网络层</a:t>
            </a:r>
            <a:endParaRPr kumimoji="1" lang="zh-CN" altLang="en-US" sz="2000" b="1">
              <a:solidFill>
                <a:srgbClr val="000099"/>
              </a:solidFill>
              <a:latin typeface="+mn-lt"/>
              <a:ea typeface="黑体" panose="02010609060101010101" pitchFamily="2" charset="-122"/>
            </a:endParaRPr>
          </a:p>
        </p:txBody>
      </p:sp>
      <p:sp>
        <p:nvSpPr>
          <p:cNvPr id="149517" name="Text Box 13"/>
          <p:cNvSpPr txBox="1">
            <a:spLocks noChangeArrowheads="1"/>
          </p:cNvSpPr>
          <p:nvPr/>
        </p:nvSpPr>
        <p:spPr bwMode="auto">
          <a:xfrm>
            <a:off x="4428464" y="1654524"/>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应用层</a:t>
            </a:r>
            <a:endParaRPr kumimoji="1" lang="zh-CN" altLang="en-US" sz="2000" b="1">
              <a:solidFill>
                <a:srgbClr val="000099"/>
              </a:solidFill>
              <a:latin typeface="+mn-lt"/>
              <a:ea typeface="黑体" panose="02010609060101010101" pitchFamily="2" charset="-122"/>
            </a:endParaRPr>
          </a:p>
        </p:txBody>
      </p:sp>
      <p:sp>
        <p:nvSpPr>
          <p:cNvPr id="149518" name="Text Box 14"/>
          <p:cNvSpPr txBox="1">
            <a:spLocks noChangeArrowheads="1"/>
          </p:cNvSpPr>
          <p:nvPr/>
        </p:nvSpPr>
        <p:spPr bwMode="auto">
          <a:xfrm>
            <a:off x="4342475" y="1268761"/>
            <a:ext cx="121860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anose="02010609060101010101" pitchFamily="2" charset="-122"/>
              </a:rPr>
              <a:t>计算机 </a:t>
            </a:r>
            <a:r>
              <a:rPr kumimoji="1" lang="en-US" altLang="zh-CN" sz="2000" b="1" dirty="0">
                <a:solidFill>
                  <a:srgbClr val="000099"/>
                </a:solidFill>
                <a:latin typeface="+mn-lt"/>
                <a:ea typeface="黑体" panose="02010609060101010101" pitchFamily="2" charset="-122"/>
              </a:rPr>
              <a:t>3</a:t>
            </a:r>
            <a:endParaRPr kumimoji="1" lang="en-US" altLang="zh-CN" sz="2000" b="1" dirty="0">
              <a:solidFill>
                <a:srgbClr val="000099"/>
              </a:solidFill>
              <a:latin typeface="+mn-lt"/>
              <a:ea typeface="黑体" panose="02010609060101010101" pitchFamily="2" charset="-122"/>
            </a:endParaRPr>
          </a:p>
        </p:txBody>
      </p:sp>
      <p:grpSp>
        <p:nvGrpSpPr>
          <p:cNvPr id="149519" name="Group 15"/>
          <p:cNvGrpSpPr/>
          <p:nvPr/>
        </p:nvGrpSpPr>
        <p:grpSpPr bwMode="auto">
          <a:xfrm>
            <a:off x="3611563" y="2019649"/>
            <a:ext cx="1238250" cy="746125"/>
            <a:chOff x="2100" y="1727"/>
            <a:chExt cx="720" cy="470"/>
          </a:xfrm>
        </p:grpSpPr>
        <p:sp>
          <p:nvSpPr>
            <p:cNvPr id="149520" name="Line 16"/>
            <p:cNvSpPr>
              <a:spLocks noChangeShapeType="1"/>
            </p:cNvSpPr>
            <p:nvPr/>
          </p:nvSpPr>
          <p:spPr bwMode="auto">
            <a:xfrm>
              <a:off x="2460" y="2119"/>
              <a:ext cx="1" cy="78"/>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9521" name="Oval 17"/>
            <p:cNvSpPr>
              <a:spLocks noChangeArrowheads="1"/>
            </p:cNvSpPr>
            <p:nvPr/>
          </p:nvSpPr>
          <p:spPr bwMode="auto">
            <a:xfrm>
              <a:off x="2100" y="1727"/>
              <a:ext cx="720" cy="412"/>
            </a:xfrm>
            <a:prstGeom prst="ellipse">
              <a:avLst/>
            </a:prstGeom>
            <a:solidFill>
              <a:srgbClr val="FF99FF"/>
            </a:solidFill>
            <a:ln w="19050">
              <a:solidFill>
                <a:schemeClr val="tx1"/>
              </a:solidFill>
              <a:rou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mn-lt"/>
                <a:ea typeface="黑体" panose="02010609060101010101" pitchFamily="2" charset="-122"/>
              </a:endParaRPr>
            </a:p>
          </p:txBody>
        </p:sp>
        <p:sp>
          <p:nvSpPr>
            <p:cNvPr id="149522" name="Text Box 18"/>
            <p:cNvSpPr txBox="1">
              <a:spLocks noChangeArrowheads="1"/>
            </p:cNvSpPr>
            <p:nvPr/>
          </p:nvSpPr>
          <p:spPr bwMode="auto">
            <a:xfrm>
              <a:off x="2192" y="1756"/>
              <a:ext cx="555" cy="40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ctr">
                <a:lnSpc>
                  <a:spcPct val="90000"/>
                </a:lnSpc>
              </a:pPr>
              <a:r>
                <a:rPr kumimoji="1" lang="zh-CN" altLang="en-US" sz="2000" b="1" dirty="0">
                  <a:solidFill>
                    <a:srgbClr val="000099"/>
                  </a:solidFill>
                  <a:latin typeface="+mn-lt"/>
                  <a:ea typeface="黑体" panose="02010609060101010101" pitchFamily="2" charset="-122"/>
                </a:rPr>
                <a:t>服务器</a:t>
              </a:r>
              <a:endParaRPr kumimoji="1" lang="zh-CN" altLang="en-US" sz="2000" b="1" dirty="0">
                <a:solidFill>
                  <a:srgbClr val="000099"/>
                </a:solidFill>
                <a:latin typeface="+mn-lt"/>
                <a:ea typeface="黑体" panose="02010609060101010101" pitchFamily="2" charset="-122"/>
              </a:endParaRPr>
            </a:p>
            <a:p>
              <a:pPr algn="ctr">
                <a:lnSpc>
                  <a:spcPct val="90000"/>
                </a:lnSpc>
              </a:pPr>
              <a:r>
                <a:rPr kumimoji="1" lang="en-US" altLang="zh-CN" sz="2000" b="1" dirty="0">
                  <a:solidFill>
                    <a:srgbClr val="000099"/>
                  </a:solidFill>
                  <a:latin typeface="+mn-lt"/>
                  <a:ea typeface="黑体" panose="02010609060101010101" pitchFamily="2" charset="-122"/>
                </a:rPr>
                <a:t>1</a:t>
              </a:r>
              <a:endParaRPr kumimoji="1" lang="en-US" altLang="zh-CN" sz="3200" b="1" dirty="0">
                <a:solidFill>
                  <a:srgbClr val="000099"/>
                </a:solidFill>
                <a:latin typeface="+mn-lt"/>
                <a:ea typeface="黑体" panose="02010609060101010101" pitchFamily="2" charset="-122"/>
              </a:endParaRPr>
            </a:p>
          </p:txBody>
        </p:sp>
      </p:grpSp>
      <p:grpSp>
        <p:nvGrpSpPr>
          <p:cNvPr id="149523" name="Group 19"/>
          <p:cNvGrpSpPr/>
          <p:nvPr/>
        </p:nvGrpSpPr>
        <p:grpSpPr bwMode="auto">
          <a:xfrm>
            <a:off x="5135298" y="2045916"/>
            <a:ext cx="1236531" cy="735012"/>
            <a:chOff x="2986" y="1727"/>
            <a:chExt cx="719" cy="463"/>
          </a:xfrm>
        </p:grpSpPr>
        <p:sp>
          <p:nvSpPr>
            <p:cNvPr id="149524" name="Line 20"/>
            <p:cNvSpPr>
              <a:spLocks noChangeShapeType="1"/>
            </p:cNvSpPr>
            <p:nvPr/>
          </p:nvSpPr>
          <p:spPr bwMode="auto">
            <a:xfrm>
              <a:off x="3344" y="2113"/>
              <a:ext cx="1" cy="77"/>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9525" name="Oval 21"/>
            <p:cNvSpPr>
              <a:spLocks noChangeArrowheads="1"/>
            </p:cNvSpPr>
            <p:nvPr/>
          </p:nvSpPr>
          <p:spPr bwMode="auto">
            <a:xfrm>
              <a:off x="2986" y="1727"/>
              <a:ext cx="719" cy="412"/>
            </a:xfrm>
            <a:prstGeom prst="ellipse">
              <a:avLst/>
            </a:prstGeom>
            <a:solidFill>
              <a:srgbClr val="FF99FF"/>
            </a:solidFill>
            <a:ln w="19050">
              <a:solidFill>
                <a:schemeClr val="tx1"/>
              </a:solidFill>
              <a:rou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mn-lt"/>
                <a:ea typeface="黑体" panose="02010609060101010101" pitchFamily="2" charset="-122"/>
              </a:endParaRPr>
            </a:p>
          </p:txBody>
        </p:sp>
        <p:sp>
          <p:nvSpPr>
            <p:cNvPr id="149526" name="Text Box 22"/>
            <p:cNvSpPr txBox="1">
              <a:spLocks noChangeArrowheads="1"/>
            </p:cNvSpPr>
            <p:nvPr/>
          </p:nvSpPr>
          <p:spPr bwMode="auto">
            <a:xfrm>
              <a:off x="3077" y="1752"/>
              <a:ext cx="555" cy="40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ctr">
                <a:lnSpc>
                  <a:spcPct val="90000"/>
                </a:lnSpc>
              </a:pPr>
              <a:r>
                <a:rPr kumimoji="1" lang="zh-CN" altLang="en-US" sz="2000" b="1" dirty="0">
                  <a:solidFill>
                    <a:srgbClr val="000099"/>
                  </a:solidFill>
                  <a:latin typeface="+mn-lt"/>
                  <a:ea typeface="黑体" panose="02010609060101010101" pitchFamily="2" charset="-122"/>
                </a:rPr>
                <a:t>服务器</a:t>
              </a:r>
              <a:endParaRPr kumimoji="1" lang="zh-CN" altLang="en-US" sz="2000" b="1" dirty="0">
                <a:solidFill>
                  <a:srgbClr val="000099"/>
                </a:solidFill>
                <a:latin typeface="+mn-lt"/>
                <a:ea typeface="黑体" panose="02010609060101010101" pitchFamily="2" charset="-122"/>
              </a:endParaRPr>
            </a:p>
            <a:p>
              <a:pPr algn="ctr">
                <a:lnSpc>
                  <a:spcPct val="90000"/>
                </a:lnSpc>
              </a:pPr>
              <a:r>
                <a:rPr kumimoji="1" lang="en-US" altLang="zh-CN" sz="2000" b="1" dirty="0">
                  <a:solidFill>
                    <a:srgbClr val="000099"/>
                  </a:solidFill>
                  <a:latin typeface="+mn-lt"/>
                  <a:ea typeface="黑体" panose="02010609060101010101" pitchFamily="2" charset="-122"/>
                </a:rPr>
                <a:t>2</a:t>
              </a:r>
              <a:endParaRPr kumimoji="1" lang="en-US" altLang="zh-CN" sz="3200" b="1" dirty="0">
                <a:solidFill>
                  <a:srgbClr val="000099"/>
                </a:solidFill>
                <a:latin typeface="+mn-lt"/>
                <a:ea typeface="黑体" panose="02010609060101010101" pitchFamily="2" charset="-122"/>
              </a:endParaRPr>
            </a:p>
          </p:txBody>
        </p:sp>
      </p:grpSp>
      <p:grpSp>
        <p:nvGrpSpPr>
          <p:cNvPr id="149527" name="Group 23"/>
          <p:cNvGrpSpPr/>
          <p:nvPr/>
        </p:nvGrpSpPr>
        <p:grpSpPr bwMode="auto">
          <a:xfrm>
            <a:off x="662121" y="1268760"/>
            <a:ext cx="8564562" cy="3771900"/>
            <a:chOff x="385" y="1254"/>
            <a:chExt cx="4980" cy="2376"/>
          </a:xfrm>
        </p:grpSpPr>
        <p:sp>
          <p:nvSpPr>
            <p:cNvPr id="149528" name="Freeform 24"/>
            <p:cNvSpPr/>
            <p:nvPr/>
          </p:nvSpPr>
          <p:spPr bwMode="auto">
            <a:xfrm>
              <a:off x="846" y="3219"/>
              <a:ext cx="4066" cy="411"/>
            </a:xfrm>
            <a:custGeom>
              <a:avLst/>
              <a:gdLst>
                <a:gd name="T0" fmla="*/ 0 w 3527"/>
                <a:gd name="T1" fmla="*/ 0 h 333"/>
                <a:gd name="T2" fmla="*/ 0 w 3527"/>
                <a:gd name="T3" fmla="*/ 129 h 333"/>
                <a:gd name="T4" fmla="*/ 14 w 3527"/>
                <a:gd name="T5" fmla="*/ 192 h 333"/>
                <a:gd name="T6" fmla="*/ 50 w 3527"/>
                <a:gd name="T7" fmla="*/ 270 h 333"/>
                <a:gd name="T8" fmla="*/ 122 w 3527"/>
                <a:gd name="T9" fmla="*/ 318 h 333"/>
                <a:gd name="T10" fmla="*/ 177 w 3527"/>
                <a:gd name="T11" fmla="*/ 330 h 333"/>
                <a:gd name="T12" fmla="*/ 3360 w 3527"/>
                <a:gd name="T13" fmla="*/ 333 h 333"/>
                <a:gd name="T14" fmla="*/ 3422 w 3527"/>
                <a:gd name="T15" fmla="*/ 318 h 333"/>
                <a:gd name="T16" fmla="*/ 3482 w 3527"/>
                <a:gd name="T17" fmla="*/ 282 h 333"/>
                <a:gd name="T18" fmla="*/ 3512 w 3527"/>
                <a:gd name="T19" fmla="*/ 234 h 333"/>
                <a:gd name="T20" fmla="*/ 3524 w 3527"/>
                <a:gd name="T21" fmla="*/ 162 h 333"/>
                <a:gd name="T22" fmla="*/ 3527 w 3527"/>
                <a:gd name="T23" fmla="*/ 0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27" h="333">
                  <a:moveTo>
                    <a:pt x="0" y="0"/>
                  </a:moveTo>
                  <a:lnTo>
                    <a:pt x="0" y="129"/>
                  </a:lnTo>
                  <a:lnTo>
                    <a:pt x="14" y="192"/>
                  </a:lnTo>
                  <a:lnTo>
                    <a:pt x="50" y="270"/>
                  </a:lnTo>
                  <a:lnTo>
                    <a:pt x="122" y="318"/>
                  </a:lnTo>
                  <a:lnTo>
                    <a:pt x="177" y="330"/>
                  </a:lnTo>
                  <a:lnTo>
                    <a:pt x="3360" y="333"/>
                  </a:lnTo>
                  <a:lnTo>
                    <a:pt x="3422" y="318"/>
                  </a:lnTo>
                  <a:lnTo>
                    <a:pt x="3482" y="282"/>
                  </a:lnTo>
                  <a:lnTo>
                    <a:pt x="3512" y="234"/>
                  </a:lnTo>
                  <a:lnTo>
                    <a:pt x="3524" y="162"/>
                  </a:lnTo>
                  <a:lnTo>
                    <a:pt x="3527" y="0"/>
                  </a:lnTo>
                </a:path>
              </a:pathLst>
            </a:custGeom>
            <a:noFill/>
            <a:ln w="38100" cmpd="sng">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nvGrpSpPr>
            <p:cNvPr id="149529" name="Group 25"/>
            <p:cNvGrpSpPr/>
            <p:nvPr/>
          </p:nvGrpSpPr>
          <p:grpSpPr bwMode="auto">
            <a:xfrm>
              <a:off x="385" y="1254"/>
              <a:ext cx="941" cy="1965"/>
              <a:chOff x="385" y="1254"/>
              <a:chExt cx="941" cy="1965"/>
            </a:xfrm>
          </p:grpSpPr>
          <p:sp>
            <p:nvSpPr>
              <p:cNvPr id="149530" name="Rectangle 26"/>
              <p:cNvSpPr>
                <a:spLocks noChangeArrowheads="1"/>
              </p:cNvSpPr>
              <p:nvPr/>
            </p:nvSpPr>
            <p:spPr bwMode="auto">
              <a:xfrm>
                <a:off x="385" y="1522"/>
                <a:ext cx="941" cy="1697"/>
              </a:xfrm>
              <a:prstGeom prst="rect">
                <a:avLst/>
              </a:prstGeom>
              <a:solidFill>
                <a:srgbClr val="FFFF66"/>
              </a:solidFill>
              <a:ln w="28575">
                <a:solidFill>
                  <a:srgbClr val="333399"/>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49531" name="Text Box 27"/>
              <p:cNvSpPr txBox="1">
                <a:spLocks noChangeArrowheads="1"/>
              </p:cNvSpPr>
              <p:nvPr/>
            </p:nvSpPr>
            <p:spPr bwMode="auto">
              <a:xfrm>
                <a:off x="413" y="2689"/>
                <a:ext cx="85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数据链路层</a:t>
                </a:r>
                <a:endParaRPr kumimoji="1" lang="zh-CN" altLang="en-US" sz="2000" b="1">
                  <a:solidFill>
                    <a:srgbClr val="000099"/>
                  </a:solidFill>
                  <a:latin typeface="+mn-lt"/>
                  <a:ea typeface="黑体" panose="02010609060101010101" pitchFamily="2" charset="-122"/>
                </a:endParaRPr>
              </a:p>
            </p:txBody>
          </p:sp>
          <p:sp>
            <p:nvSpPr>
              <p:cNvPr id="149532" name="Line 28"/>
              <p:cNvSpPr>
                <a:spLocks noChangeShapeType="1"/>
              </p:cNvSpPr>
              <p:nvPr/>
            </p:nvSpPr>
            <p:spPr bwMode="auto">
              <a:xfrm>
                <a:off x="385" y="2962"/>
                <a:ext cx="941"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9533" name="Line 29"/>
              <p:cNvSpPr>
                <a:spLocks noChangeShapeType="1"/>
              </p:cNvSpPr>
              <p:nvPr/>
            </p:nvSpPr>
            <p:spPr bwMode="auto">
              <a:xfrm>
                <a:off x="385" y="2704"/>
                <a:ext cx="941"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9534" name="Line 30"/>
              <p:cNvSpPr>
                <a:spLocks noChangeShapeType="1"/>
              </p:cNvSpPr>
              <p:nvPr/>
            </p:nvSpPr>
            <p:spPr bwMode="auto">
              <a:xfrm>
                <a:off x="385" y="2447"/>
                <a:ext cx="941"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9535" name="Line 31"/>
              <p:cNvSpPr>
                <a:spLocks noChangeShapeType="1"/>
              </p:cNvSpPr>
              <p:nvPr/>
            </p:nvSpPr>
            <p:spPr bwMode="auto">
              <a:xfrm>
                <a:off x="385" y="2190"/>
                <a:ext cx="941"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9536" name="Text Box 32"/>
              <p:cNvSpPr txBox="1">
                <a:spLocks noChangeArrowheads="1"/>
              </p:cNvSpPr>
              <p:nvPr/>
            </p:nvSpPr>
            <p:spPr bwMode="auto">
              <a:xfrm>
                <a:off x="560" y="2946"/>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物理层</a:t>
                </a:r>
                <a:endParaRPr kumimoji="1" lang="zh-CN" altLang="en-US" sz="2000" b="1">
                  <a:solidFill>
                    <a:srgbClr val="000099"/>
                  </a:solidFill>
                  <a:latin typeface="+mn-lt"/>
                  <a:ea typeface="黑体" panose="02010609060101010101" pitchFamily="2" charset="-122"/>
                </a:endParaRPr>
              </a:p>
            </p:txBody>
          </p:sp>
          <p:sp>
            <p:nvSpPr>
              <p:cNvPr id="149537" name="Text Box 33"/>
              <p:cNvSpPr txBox="1">
                <a:spLocks noChangeArrowheads="1"/>
              </p:cNvSpPr>
              <p:nvPr/>
            </p:nvSpPr>
            <p:spPr bwMode="auto">
              <a:xfrm>
                <a:off x="560" y="2183"/>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运输层</a:t>
                </a:r>
                <a:endParaRPr kumimoji="1" lang="zh-CN" altLang="en-US" sz="2000" b="1">
                  <a:solidFill>
                    <a:srgbClr val="000099"/>
                  </a:solidFill>
                  <a:latin typeface="+mn-lt"/>
                  <a:ea typeface="黑体" panose="02010609060101010101" pitchFamily="2" charset="-122"/>
                </a:endParaRPr>
              </a:p>
            </p:txBody>
          </p:sp>
          <p:sp>
            <p:nvSpPr>
              <p:cNvPr id="149538" name="Text Box 34"/>
              <p:cNvSpPr txBox="1">
                <a:spLocks noChangeArrowheads="1"/>
              </p:cNvSpPr>
              <p:nvPr/>
            </p:nvSpPr>
            <p:spPr bwMode="auto">
              <a:xfrm>
                <a:off x="560" y="2440"/>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网络层</a:t>
                </a:r>
                <a:endParaRPr kumimoji="1" lang="zh-CN" altLang="en-US" sz="2000" b="1">
                  <a:solidFill>
                    <a:srgbClr val="000099"/>
                  </a:solidFill>
                  <a:latin typeface="+mn-lt"/>
                  <a:ea typeface="黑体" panose="02010609060101010101" pitchFamily="2" charset="-122"/>
                </a:endParaRPr>
              </a:p>
            </p:txBody>
          </p:sp>
          <p:sp>
            <p:nvSpPr>
              <p:cNvPr id="149539" name="Line 35"/>
              <p:cNvSpPr>
                <a:spLocks noChangeShapeType="1"/>
              </p:cNvSpPr>
              <p:nvPr/>
            </p:nvSpPr>
            <p:spPr bwMode="auto">
              <a:xfrm>
                <a:off x="845" y="2036"/>
                <a:ext cx="2" cy="154"/>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9540" name="Oval 36"/>
              <p:cNvSpPr>
                <a:spLocks noChangeArrowheads="1"/>
              </p:cNvSpPr>
              <p:nvPr/>
            </p:nvSpPr>
            <p:spPr bwMode="auto">
              <a:xfrm>
                <a:off x="468" y="1779"/>
                <a:ext cx="775" cy="308"/>
              </a:xfrm>
              <a:prstGeom prst="ellipse">
                <a:avLst/>
              </a:prstGeom>
              <a:solidFill>
                <a:srgbClr val="00FF99"/>
              </a:solidFill>
              <a:ln w="19050">
                <a:solidFill>
                  <a:schemeClr val="tx1"/>
                </a:solidFill>
                <a:rou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mn-lt"/>
                  <a:ea typeface="黑体" panose="02010609060101010101" pitchFamily="2" charset="-122"/>
                </a:endParaRPr>
              </a:p>
            </p:txBody>
          </p:sp>
          <p:sp>
            <p:nvSpPr>
              <p:cNvPr id="149541" name="Text Box 37"/>
              <p:cNvSpPr txBox="1">
                <a:spLocks noChangeArrowheads="1"/>
              </p:cNvSpPr>
              <p:nvPr/>
            </p:nvSpPr>
            <p:spPr bwMode="auto">
              <a:xfrm>
                <a:off x="565" y="1506"/>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应用层</a:t>
                </a:r>
                <a:endParaRPr kumimoji="1" lang="zh-CN" altLang="en-US" sz="2000" b="1">
                  <a:solidFill>
                    <a:srgbClr val="000099"/>
                  </a:solidFill>
                  <a:latin typeface="+mn-lt"/>
                  <a:ea typeface="黑体" panose="02010609060101010101" pitchFamily="2" charset="-122"/>
                </a:endParaRPr>
              </a:p>
            </p:txBody>
          </p:sp>
          <p:sp>
            <p:nvSpPr>
              <p:cNvPr id="149542" name="Text Box 38"/>
              <p:cNvSpPr txBox="1">
                <a:spLocks noChangeArrowheads="1"/>
              </p:cNvSpPr>
              <p:nvPr/>
            </p:nvSpPr>
            <p:spPr bwMode="auto">
              <a:xfrm>
                <a:off x="523" y="1254"/>
                <a:ext cx="68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anose="02010609060101010101" pitchFamily="2" charset="-122"/>
                  </a:rPr>
                  <a:t>计算机 </a:t>
                </a:r>
                <a:r>
                  <a:rPr kumimoji="1" lang="en-US" altLang="zh-CN" sz="2000" b="1" dirty="0">
                    <a:solidFill>
                      <a:srgbClr val="000099"/>
                    </a:solidFill>
                    <a:latin typeface="+mn-lt"/>
                    <a:ea typeface="黑体" panose="02010609060101010101" pitchFamily="2" charset="-122"/>
                  </a:rPr>
                  <a:t>1</a:t>
                </a:r>
                <a:endParaRPr kumimoji="1" lang="en-US" altLang="zh-CN" sz="2000" b="1" dirty="0">
                  <a:solidFill>
                    <a:srgbClr val="000099"/>
                  </a:solidFill>
                  <a:latin typeface="+mn-lt"/>
                  <a:ea typeface="黑体" panose="02010609060101010101" pitchFamily="2" charset="-122"/>
                </a:endParaRPr>
              </a:p>
            </p:txBody>
          </p:sp>
          <p:sp>
            <p:nvSpPr>
              <p:cNvPr id="149543" name="Text Box 39"/>
              <p:cNvSpPr txBox="1">
                <a:spLocks noChangeArrowheads="1"/>
              </p:cNvSpPr>
              <p:nvPr/>
            </p:nvSpPr>
            <p:spPr bwMode="auto">
              <a:xfrm>
                <a:off x="567" y="1789"/>
                <a:ext cx="53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anose="02010609060101010101" pitchFamily="2" charset="-122"/>
                  </a:rPr>
                  <a:t>客户 </a:t>
                </a:r>
                <a:r>
                  <a:rPr kumimoji="1" lang="en-US" altLang="zh-CN" sz="2000" b="1" dirty="0">
                    <a:solidFill>
                      <a:srgbClr val="000099"/>
                    </a:solidFill>
                    <a:latin typeface="+mn-lt"/>
                    <a:ea typeface="黑体" panose="02010609060101010101" pitchFamily="2" charset="-122"/>
                  </a:rPr>
                  <a:t>1</a:t>
                </a:r>
                <a:endParaRPr kumimoji="1" lang="en-US" altLang="zh-CN" sz="3200" b="1" dirty="0">
                  <a:solidFill>
                    <a:srgbClr val="000099"/>
                  </a:solidFill>
                  <a:latin typeface="+mn-lt"/>
                  <a:ea typeface="黑体" panose="02010609060101010101" pitchFamily="2" charset="-122"/>
                </a:endParaRPr>
              </a:p>
            </p:txBody>
          </p:sp>
        </p:grpSp>
        <p:grpSp>
          <p:nvGrpSpPr>
            <p:cNvPr id="149544" name="Group 40"/>
            <p:cNvGrpSpPr/>
            <p:nvPr/>
          </p:nvGrpSpPr>
          <p:grpSpPr bwMode="auto">
            <a:xfrm>
              <a:off x="4424" y="1254"/>
              <a:ext cx="941" cy="1965"/>
              <a:chOff x="4424" y="1254"/>
              <a:chExt cx="941" cy="1965"/>
            </a:xfrm>
          </p:grpSpPr>
          <p:sp>
            <p:nvSpPr>
              <p:cNvPr id="149545" name="Rectangle 41"/>
              <p:cNvSpPr>
                <a:spLocks noChangeArrowheads="1"/>
              </p:cNvSpPr>
              <p:nvPr/>
            </p:nvSpPr>
            <p:spPr bwMode="auto">
              <a:xfrm>
                <a:off x="4424" y="1522"/>
                <a:ext cx="941" cy="1697"/>
              </a:xfrm>
              <a:prstGeom prst="rect">
                <a:avLst/>
              </a:prstGeom>
              <a:solidFill>
                <a:srgbClr val="FFFF66"/>
              </a:solidFill>
              <a:ln w="28575">
                <a:solidFill>
                  <a:srgbClr val="333399"/>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49546" name="Text Box 42"/>
              <p:cNvSpPr txBox="1">
                <a:spLocks noChangeArrowheads="1"/>
              </p:cNvSpPr>
              <p:nvPr/>
            </p:nvSpPr>
            <p:spPr bwMode="auto">
              <a:xfrm>
                <a:off x="4452" y="2689"/>
                <a:ext cx="85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数据链路层</a:t>
                </a:r>
                <a:endParaRPr kumimoji="1" lang="zh-CN" altLang="en-US" sz="2000" b="1">
                  <a:solidFill>
                    <a:srgbClr val="000099"/>
                  </a:solidFill>
                  <a:latin typeface="+mn-lt"/>
                  <a:ea typeface="黑体" panose="02010609060101010101" pitchFamily="2" charset="-122"/>
                </a:endParaRPr>
              </a:p>
            </p:txBody>
          </p:sp>
          <p:sp>
            <p:nvSpPr>
              <p:cNvPr id="149547" name="Line 43"/>
              <p:cNvSpPr>
                <a:spLocks noChangeShapeType="1"/>
              </p:cNvSpPr>
              <p:nvPr/>
            </p:nvSpPr>
            <p:spPr bwMode="auto">
              <a:xfrm>
                <a:off x="4424" y="2962"/>
                <a:ext cx="941"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9548" name="Line 44"/>
              <p:cNvSpPr>
                <a:spLocks noChangeShapeType="1"/>
              </p:cNvSpPr>
              <p:nvPr/>
            </p:nvSpPr>
            <p:spPr bwMode="auto">
              <a:xfrm>
                <a:off x="4424" y="2704"/>
                <a:ext cx="941"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9549" name="Line 45"/>
              <p:cNvSpPr>
                <a:spLocks noChangeShapeType="1"/>
              </p:cNvSpPr>
              <p:nvPr/>
            </p:nvSpPr>
            <p:spPr bwMode="auto">
              <a:xfrm>
                <a:off x="4424" y="2447"/>
                <a:ext cx="941"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9550" name="Line 46"/>
              <p:cNvSpPr>
                <a:spLocks noChangeShapeType="1"/>
              </p:cNvSpPr>
              <p:nvPr/>
            </p:nvSpPr>
            <p:spPr bwMode="auto">
              <a:xfrm>
                <a:off x="4424" y="2190"/>
                <a:ext cx="941"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9551" name="Text Box 47"/>
              <p:cNvSpPr txBox="1">
                <a:spLocks noChangeArrowheads="1"/>
              </p:cNvSpPr>
              <p:nvPr/>
            </p:nvSpPr>
            <p:spPr bwMode="auto">
              <a:xfrm>
                <a:off x="4600" y="2946"/>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物理层</a:t>
                </a:r>
                <a:endParaRPr kumimoji="1" lang="zh-CN" altLang="en-US" sz="2000" b="1">
                  <a:solidFill>
                    <a:srgbClr val="000099"/>
                  </a:solidFill>
                  <a:latin typeface="+mn-lt"/>
                  <a:ea typeface="黑体" panose="02010609060101010101" pitchFamily="2" charset="-122"/>
                </a:endParaRPr>
              </a:p>
            </p:txBody>
          </p:sp>
          <p:sp>
            <p:nvSpPr>
              <p:cNvPr id="149552" name="Text Box 48"/>
              <p:cNvSpPr txBox="1">
                <a:spLocks noChangeArrowheads="1"/>
              </p:cNvSpPr>
              <p:nvPr/>
            </p:nvSpPr>
            <p:spPr bwMode="auto">
              <a:xfrm>
                <a:off x="4600" y="2183"/>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运输层</a:t>
                </a:r>
                <a:endParaRPr kumimoji="1" lang="zh-CN" altLang="en-US" sz="2000" b="1">
                  <a:solidFill>
                    <a:srgbClr val="000099"/>
                  </a:solidFill>
                  <a:latin typeface="+mn-lt"/>
                  <a:ea typeface="黑体" panose="02010609060101010101" pitchFamily="2" charset="-122"/>
                </a:endParaRPr>
              </a:p>
            </p:txBody>
          </p:sp>
          <p:sp>
            <p:nvSpPr>
              <p:cNvPr id="149553" name="Text Box 49"/>
              <p:cNvSpPr txBox="1">
                <a:spLocks noChangeArrowheads="1"/>
              </p:cNvSpPr>
              <p:nvPr/>
            </p:nvSpPr>
            <p:spPr bwMode="auto">
              <a:xfrm>
                <a:off x="4600" y="2440"/>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网络层</a:t>
                </a:r>
                <a:endParaRPr kumimoji="1" lang="zh-CN" altLang="en-US" sz="2000" b="1">
                  <a:solidFill>
                    <a:srgbClr val="000099"/>
                  </a:solidFill>
                  <a:latin typeface="+mn-lt"/>
                  <a:ea typeface="黑体" panose="02010609060101010101" pitchFamily="2" charset="-122"/>
                </a:endParaRPr>
              </a:p>
            </p:txBody>
          </p:sp>
          <p:sp>
            <p:nvSpPr>
              <p:cNvPr id="149554" name="Line 50"/>
              <p:cNvSpPr>
                <a:spLocks noChangeShapeType="1"/>
              </p:cNvSpPr>
              <p:nvPr/>
            </p:nvSpPr>
            <p:spPr bwMode="auto">
              <a:xfrm>
                <a:off x="4911" y="2065"/>
                <a:ext cx="2" cy="125"/>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9555" name="Oval 51"/>
              <p:cNvSpPr>
                <a:spLocks noChangeArrowheads="1"/>
              </p:cNvSpPr>
              <p:nvPr/>
            </p:nvSpPr>
            <p:spPr bwMode="auto">
              <a:xfrm>
                <a:off x="4507" y="1779"/>
                <a:ext cx="775" cy="308"/>
              </a:xfrm>
              <a:prstGeom prst="ellipse">
                <a:avLst/>
              </a:prstGeom>
              <a:solidFill>
                <a:srgbClr val="00FF99"/>
              </a:solidFill>
              <a:ln w="19050">
                <a:solidFill>
                  <a:schemeClr val="tx1"/>
                </a:solidFill>
                <a:rou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mn-lt"/>
                  <a:ea typeface="黑体" panose="02010609060101010101" pitchFamily="2" charset="-122"/>
                </a:endParaRPr>
              </a:p>
            </p:txBody>
          </p:sp>
          <p:sp>
            <p:nvSpPr>
              <p:cNvPr id="149556" name="Text Box 52"/>
              <p:cNvSpPr txBox="1">
                <a:spLocks noChangeArrowheads="1"/>
              </p:cNvSpPr>
              <p:nvPr/>
            </p:nvSpPr>
            <p:spPr bwMode="auto">
              <a:xfrm>
                <a:off x="4595" y="1514"/>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应用层</a:t>
                </a:r>
                <a:endParaRPr kumimoji="1" lang="zh-CN" altLang="en-US" sz="2000" b="1">
                  <a:solidFill>
                    <a:srgbClr val="000099"/>
                  </a:solidFill>
                  <a:latin typeface="+mn-lt"/>
                  <a:ea typeface="黑体" panose="02010609060101010101" pitchFamily="2" charset="-122"/>
                </a:endParaRPr>
              </a:p>
            </p:txBody>
          </p:sp>
          <p:sp>
            <p:nvSpPr>
              <p:cNvPr id="149557" name="Text Box 53"/>
              <p:cNvSpPr txBox="1">
                <a:spLocks noChangeArrowheads="1"/>
              </p:cNvSpPr>
              <p:nvPr/>
            </p:nvSpPr>
            <p:spPr bwMode="auto">
              <a:xfrm>
                <a:off x="4567" y="1254"/>
                <a:ext cx="68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anose="02010609060101010101" pitchFamily="2" charset="-122"/>
                  </a:rPr>
                  <a:t>计算机 </a:t>
                </a:r>
                <a:r>
                  <a:rPr kumimoji="1" lang="en-US" altLang="zh-CN" sz="2000" b="1" dirty="0">
                    <a:solidFill>
                      <a:srgbClr val="000099"/>
                    </a:solidFill>
                    <a:latin typeface="+mn-lt"/>
                    <a:ea typeface="黑体" panose="02010609060101010101" pitchFamily="2" charset="-122"/>
                  </a:rPr>
                  <a:t>2</a:t>
                </a:r>
                <a:endParaRPr kumimoji="1" lang="en-US" altLang="zh-CN" sz="2000" b="1" dirty="0">
                  <a:solidFill>
                    <a:srgbClr val="000099"/>
                  </a:solidFill>
                  <a:latin typeface="+mn-lt"/>
                  <a:ea typeface="黑体" panose="02010609060101010101" pitchFamily="2" charset="-122"/>
                </a:endParaRPr>
              </a:p>
            </p:txBody>
          </p:sp>
          <p:sp>
            <p:nvSpPr>
              <p:cNvPr id="149558" name="Text Box 54"/>
              <p:cNvSpPr txBox="1">
                <a:spLocks noChangeArrowheads="1"/>
              </p:cNvSpPr>
              <p:nvPr/>
            </p:nvSpPr>
            <p:spPr bwMode="auto">
              <a:xfrm>
                <a:off x="4625" y="1789"/>
                <a:ext cx="53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客户 </a:t>
                </a:r>
                <a:r>
                  <a:rPr kumimoji="1" lang="en-US" altLang="zh-CN" sz="2000" b="1">
                    <a:solidFill>
                      <a:srgbClr val="000099"/>
                    </a:solidFill>
                    <a:latin typeface="+mn-lt"/>
                    <a:ea typeface="黑体" panose="02010609060101010101" pitchFamily="2" charset="-122"/>
                  </a:rPr>
                  <a:t>2</a:t>
                </a:r>
                <a:endParaRPr kumimoji="1" lang="en-US" altLang="zh-CN" sz="3200" b="1">
                  <a:solidFill>
                    <a:srgbClr val="000099"/>
                  </a:solidFill>
                  <a:latin typeface="+mn-lt"/>
                  <a:ea typeface="黑体" panose="02010609060101010101" pitchFamily="2" charset="-122"/>
                </a:endParaRPr>
              </a:p>
            </p:txBody>
          </p:sp>
        </p:grpSp>
      </p:grpSp>
      <p:grpSp>
        <p:nvGrpSpPr>
          <p:cNvPr id="149559" name="Group 55"/>
          <p:cNvGrpSpPr/>
          <p:nvPr/>
        </p:nvGrpSpPr>
        <p:grpSpPr bwMode="auto">
          <a:xfrm>
            <a:off x="3860933" y="4537423"/>
            <a:ext cx="2211652" cy="1122362"/>
            <a:chOff x="2245" y="3313"/>
            <a:chExt cx="1286" cy="707"/>
          </a:xfrm>
        </p:grpSpPr>
        <p:graphicFrame>
          <p:nvGraphicFramePr>
            <p:cNvPr id="149560" name="Object 56"/>
            <p:cNvGraphicFramePr>
              <a:graphicFrameLocks noChangeAspect="1"/>
            </p:cNvGraphicFramePr>
            <p:nvPr/>
          </p:nvGraphicFramePr>
          <p:xfrm>
            <a:off x="2245" y="3313"/>
            <a:ext cx="1286" cy="707"/>
          </p:xfrm>
          <a:graphic>
            <a:graphicData uri="http://schemas.openxmlformats.org/presentationml/2006/ole">
              <mc:AlternateContent xmlns:mc="http://schemas.openxmlformats.org/markup-compatibility/2006">
                <mc:Choice xmlns:v="urn:schemas-microsoft-com:vml" Requires="v">
                  <p:oleObj spid="_x0000_s8193" name="VISIO" r:id="rId1" imgW="3514725" imgH="2009775" progId="">
                    <p:embed/>
                  </p:oleObj>
                </mc:Choice>
                <mc:Fallback>
                  <p:oleObj name="VISIO" r:id="rId1" imgW="3514725" imgH="2009775" progId="">
                    <p:embed/>
                    <p:pic>
                      <p:nvPicPr>
                        <p:cNvPr id="0" name="图片 8192"/>
                        <p:cNvPicPr>
                          <a:picLocks noChangeAspect="1"/>
                        </p:cNvPicPr>
                        <p:nvPr/>
                      </p:nvPicPr>
                      <p:blipFill>
                        <a:blip r:embed="rId2"/>
                        <a:stretch>
                          <a:fillRect/>
                        </a:stretch>
                      </p:blipFill>
                      <p:spPr>
                        <a:xfrm>
                          <a:off x="2245" y="3313"/>
                          <a:ext cx="1286" cy="707"/>
                        </a:xfrm>
                        <a:prstGeom prst="rect">
                          <a:avLst/>
                        </a:prstGeom>
                        <a:noFill/>
                        <a:ln w="9525">
                          <a:noFill/>
                        </a:ln>
                        <a:effectLst>
                          <a:outerShdw dist="25400" dir="5400000" algn="ctr" rotWithShape="0">
                            <a:srgbClr val="FFCC00"/>
                          </a:outerShdw>
                        </a:effectLst>
                      </p:spPr>
                    </p:pic>
                  </p:oleObj>
                </mc:Fallback>
              </mc:AlternateContent>
            </a:graphicData>
          </a:graphic>
        </p:graphicFrame>
        <p:sp>
          <p:nvSpPr>
            <p:cNvPr id="149561" name="Text Box 57"/>
            <p:cNvSpPr txBox="1">
              <a:spLocks noChangeArrowheads="1"/>
            </p:cNvSpPr>
            <p:nvPr/>
          </p:nvSpPr>
          <p:spPr bwMode="auto">
            <a:xfrm>
              <a:off x="2562" y="3521"/>
              <a:ext cx="64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smtClean="0">
                  <a:solidFill>
                    <a:srgbClr val="000099"/>
                  </a:solidFill>
                  <a:latin typeface="+mn-lt"/>
                  <a:ea typeface="黑体" panose="02010609060101010101" pitchFamily="2" charset="-122"/>
                </a:rPr>
                <a:t>互联网</a:t>
              </a:r>
              <a:endParaRPr kumimoji="1" lang="zh-CN" altLang="en-US" sz="2400" b="1" dirty="0">
                <a:solidFill>
                  <a:srgbClr val="000099"/>
                </a:solidFill>
                <a:latin typeface="+mn-lt"/>
                <a:ea typeface="黑体" panose="02010609060101010101" pitchFamily="2" charset="-122"/>
              </a:endParaRPr>
            </a:p>
          </p:txBody>
        </p:sp>
      </p:grpSp>
      <p:grpSp>
        <p:nvGrpSpPr>
          <p:cNvPr id="149562" name="Group 58"/>
          <p:cNvGrpSpPr/>
          <p:nvPr/>
        </p:nvGrpSpPr>
        <p:grpSpPr bwMode="auto">
          <a:xfrm>
            <a:off x="2184136" y="2346673"/>
            <a:ext cx="5615120" cy="0"/>
            <a:chOff x="1270" y="1933"/>
            <a:chExt cx="3265" cy="0"/>
          </a:xfrm>
        </p:grpSpPr>
        <p:sp>
          <p:nvSpPr>
            <p:cNvPr id="149563" name="Line 59"/>
            <p:cNvSpPr>
              <a:spLocks noChangeShapeType="1"/>
            </p:cNvSpPr>
            <p:nvPr/>
          </p:nvSpPr>
          <p:spPr bwMode="auto">
            <a:xfrm>
              <a:off x="3705" y="1933"/>
              <a:ext cx="830" cy="0"/>
            </a:xfrm>
            <a:prstGeom prst="line">
              <a:avLst/>
            </a:prstGeom>
            <a:noFill/>
            <a:ln w="38100">
              <a:solidFill>
                <a:srgbClr val="000099"/>
              </a:solidFill>
              <a:prstDash val="dash"/>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9564" name="Line 60"/>
            <p:cNvSpPr>
              <a:spLocks noChangeShapeType="1"/>
            </p:cNvSpPr>
            <p:nvPr/>
          </p:nvSpPr>
          <p:spPr bwMode="auto">
            <a:xfrm>
              <a:off x="1270" y="1933"/>
              <a:ext cx="830" cy="0"/>
            </a:xfrm>
            <a:prstGeom prst="line">
              <a:avLst/>
            </a:prstGeom>
            <a:noFill/>
            <a:ln w="38100">
              <a:solidFill>
                <a:srgbClr val="000099"/>
              </a:solidFill>
              <a:prstDash val="dash"/>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sp>
        <p:nvSpPr>
          <p:cNvPr id="2" name="矩形 1"/>
          <p:cNvSpPr/>
          <p:nvPr/>
        </p:nvSpPr>
        <p:spPr>
          <a:xfrm>
            <a:off x="488504" y="5733256"/>
            <a:ext cx="9243880" cy="461665"/>
          </a:xfrm>
          <a:prstGeom prst="rect">
            <a:avLst/>
          </a:prstGeom>
        </p:spPr>
        <p:txBody>
          <a:bodyPr wrap="square">
            <a:spAutoFit/>
          </a:bodyPr>
          <a:lstStyle/>
          <a:p>
            <a:pPr algn="ctr"/>
            <a:r>
              <a:rPr lang="zh-CN" altLang="en-US" sz="2400" b="1" dirty="0" smtClean="0">
                <a:latin typeface="+mn-lt"/>
                <a:ea typeface="黑体" panose="02010609060101010101" pitchFamily="2" charset="-122"/>
              </a:rPr>
              <a:t>计算</a:t>
            </a:r>
            <a:r>
              <a:rPr lang="zh-CN" altLang="zh-CN" sz="2400" b="1" dirty="0" smtClean="0">
                <a:latin typeface="+mn-lt"/>
                <a:ea typeface="黑体" panose="02010609060101010101" pitchFamily="2" charset="-122"/>
              </a:rPr>
              <a:t>机</a:t>
            </a:r>
            <a:r>
              <a:rPr lang="en-US" altLang="zh-CN" sz="2400" b="1" dirty="0" smtClean="0">
                <a:latin typeface="+mn-lt"/>
                <a:ea typeface="黑体" panose="02010609060101010101" pitchFamily="2" charset="-122"/>
              </a:rPr>
              <a:t> 3 </a:t>
            </a:r>
            <a:r>
              <a:rPr lang="zh-CN" altLang="zh-CN" sz="2400" b="1" dirty="0" smtClean="0">
                <a:latin typeface="+mn-lt"/>
                <a:ea typeface="黑体" panose="02010609060101010101" pitchFamily="2" charset="-122"/>
              </a:rPr>
              <a:t>的</a:t>
            </a:r>
            <a:r>
              <a:rPr lang="zh-CN" altLang="zh-CN" sz="2400" b="1" dirty="0">
                <a:latin typeface="+mn-lt"/>
                <a:ea typeface="黑体" panose="02010609060101010101" pitchFamily="2" charset="-122"/>
              </a:rPr>
              <a:t>两个服务器进程分别</a:t>
            </a:r>
            <a:r>
              <a:rPr lang="zh-CN" altLang="zh-CN" sz="2400" b="1" dirty="0" smtClean="0">
                <a:latin typeface="+mn-lt"/>
                <a:ea typeface="黑体" panose="02010609060101010101" pitchFamily="2" charset="-122"/>
              </a:rPr>
              <a:t>向</a:t>
            </a:r>
            <a:r>
              <a:rPr lang="en-US" altLang="zh-CN" sz="2400" b="1" dirty="0" smtClean="0">
                <a:latin typeface="+mn-lt"/>
                <a:ea typeface="黑体" panose="02010609060101010101" pitchFamily="2" charset="-122"/>
              </a:rPr>
              <a:t> 1 </a:t>
            </a:r>
            <a:r>
              <a:rPr lang="zh-CN" altLang="zh-CN" sz="2400" b="1" dirty="0" smtClean="0">
                <a:latin typeface="+mn-lt"/>
                <a:ea typeface="黑体" panose="02010609060101010101" pitchFamily="2" charset="-122"/>
              </a:rPr>
              <a:t>和</a:t>
            </a:r>
            <a:r>
              <a:rPr lang="en-US" altLang="zh-CN" sz="2400" b="1" dirty="0" smtClean="0">
                <a:latin typeface="+mn-lt"/>
                <a:ea typeface="黑体" panose="02010609060101010101" pitchFamily="2" charset="-122"/>
              </a:rPr>
              <a:t> 2 </a:t>
            </a:r>
            <a:r>
              <a:rPr lang="zh-CN" altLang="zh-CN" sz="2400" b="1" dirty="0" smtClean="0">
                <a:latin typeface="+mn-lt"/>
                <a:ea typeface="黑体" panose="02010609060101010101" pitchFamily="2" charset="-122"/>
              </a:rPr>
              <a:t>的</a:t>
            </a:r>
            <a:r>
              <a:rPr lang="zh-CN" altLang="zh-CN" sz="2400" b="1" dirty="0">
                <a:latin typeface="+mn-lt"/>
                <a:ea typeface="黑体" panose="02010609060101010101" pitchFamily="2" charset="-122"/>
              </a:rPr>
              <a:t>客户进程提供服务</a:t>
            </a:r>
            <a:endParaRPr lang="zh-CN" altLang="en-US" sz="2400" b="1" dirty="0">
              <a:latin typeface="+mn-lt"/>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9519"/>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nodeType="afterEffect">
                                  <p:stCondLst>
                                    <p:cond delay="0"/>
                                  </p:stCondLst>
                                  <p:childTnLst>
                                    <p:anim calcmode="discrete" valueType="str">
                                      <p:cBhvr>
                                        <p:cTn id="9" dur="500" fill="hold"/>
                                        <p:tgtEl>
                                          <p:spTgt spid="149519"/>
                                        </p:tgtEl>
                                        <p:attrNameLst>
                                          <p:attrName>style.visibility</p:attrName>
                                        </p:attrNameLst>
                                      </p:cBhvr>
                                      <p:tavLst>
                                        <p:tav tm="0">
                                          <p:val>
                                            <p:strVal val="hidden"/>
                                          </p:val>
                                        </p:tav>
                                        <p:tav tm="50000">
                                          <p:val>
                                            <p:strVal val="visible"/>
                                          </p:val>
                                        </p:tav>
                                      </p:tavLst>
                                    </p:anim>
                                  </p:childTnLst>
                                </p:cTn>
                              </p:par>
                            </p:childTnLst>
                          </p:cTn>
                        </p:par>
                        <p:par>
                          <p:cTn id="10" fill="hold">
                            <p:stCondLst>
                              <p:cond delay="500"/>
                            </p:stCondLst>
                            <p:childTnLst>
                              <p:par>
                                <p:cTn id="11" presetID="1" presetClass="entr" presetSubtype="0" fill="hold" nodeType="afterEffect">
                                  <p:stCondLst>
                                    <p:cond delay="500"/>
                                  </p:stCondLst>
                                  <p:childTnLst>
                                    <p:set>
                                      <p:cBhvr>
                                        <p:cTn id="12" dur="1" fill="hold">
                                          <p:stCondLst>
                                            <p:cond delay="0"/>
                                          </p:stCondLst>
                                        </p:cTn>
                                        <p:tgtEl>
                                          <p:spTgt spid="149523"/>
                                        </p:tgtEl>
                                        <p:attrNameLst>
                                          <p:attrName>style.visibility</p:attrName>
                                        </p:attrNameLst>
                                      </p:cBhvr>
                                      <p:to>
                                        <p:strVal val="visible"/>
                                      </p:to>
                                    </p:set>
                                  </p:childTnLst>
                                </p:cTn>
                              </p:par>
                            </p:childTnLst>
                          </p:cTn>
                        </p:par>
                        <p:par>
                          <p:cTn id="13" fill="hold">
                            <p:stCondLst>
                              <p:cond delay="1000"/>
                            </p:stCondLst>
                            <p:childTnLst>
                              <p:par>
                                <p:cTn id="14" presetID="35" presetClass="emph" presetSubtype="0" repeatCount="3000" fill="hold" nodeType="afterEffect">
                                  <p:stCondLst>
                                    <p:cond delay="0"/>
                                  </p:stCondLst>
                                  <p:childTnLst>
                                    <p:anim calcmode="discrete" valueType="str">
                                      <p:cBhvr>
                                        <p:cTn id="15" dur="500" fill="hold"/>
                                        <p:tgtEl>
                                          <p:spTgt spid="149523"/>
                                        </p:tgtEl>
                                        <p:attrNameLst>
                                          <p:attrName>style.visibility</p:attrName>
                                        </p:attrNameLst>
                                      </p:cBhvr>
                                      <p:tavLst>
                                        <p:tav tm="0">
                                          <p:val>
                                            <p:strVal val="hidden"/>
                                          </p:val>
                                        </p:tav>
                                        <p:tav tm="50000">
                                          <p:val>
                                            <p:strVal val="visible"/>
                                          </p:val>
                                        </p:tav>
                                      </p:tavLst>
                                    </p:anim>
                                  </p:childTnLst>
                                </p:cTn>
                              </p:par>
                            </p:childTnLst>
                          </p:cTn>
                        </p:par>
                        <p:par>
                          <p:cTn id="16" fill="hold">
                            <p:stCondLst>
                              <p:cond delay="1500"/>
                            </p:stCondLst>
                            <p:childTnLst>
                              <p:par>
                                <p:cTn id="17" presetID="1" presetClass="entr" presetSubtype="0" fill="hold" nodeType="afterEffect">
                                  <p:stCondLst>
                                    <p:cond delay="500"/>
                                  </p:stCondLst>
                                  <p:childTnLst>
                                    <p:set>
                                      <p:cBhvr>
                                        <p:cTn id="18" dur="1" fill="hold">
                                          <p:stCondLst>
                                            <p:cond delay="0"/>
                                          </p:stCondLst>
                                        </p:cTn>
                                        <p:tgtEl>
                                          <p:spTgt spid="149527"/>
                                        </p:tgtEl>
                                        <p:attrNameLst>
                                          <p:attrName>style.visibility</p:attrName>
                                        </p:attrNameLst>
                                      </p:cBhvr>
                                      <p:to>
                                        <p:strVal val="visible"/>
                                      </p:to>
                                    </p:set>
                                  </p:childTnLst>
                                </p:cTn>
                              </p:par>
                            </p:childTnLst>
                          </p:cTn>
                        </p:par>
                        <p:par>
                          <p:cTn id="19" fill="hold">
                            <p:stCondLst>
                              <p:cond delay="2000"/>
                            </p:stCondLst>
                            <p:childTnLst>
                              <p:par>
                                <p:cTn id="20" presetID="1" presetClass="entr" presetSubtype="0" fill="hold" nodeType="afterEffect">
                                  <p:stCondLst>
                                    <p:cond delay="500"/>
                                  </p:stCondLst>
                                  <p:childTnLst>
                                    <p:set>
                                      <p:cBhvr>
                                        <p:cTn id="21" dur="1" fill="hold">
                                          <p:stCondLst>
                                            <p:cond delay="0"/>
                                          </p:stCondLst>
                                        </p:cTn>
                                        <p:tgtEl>
                                          <p:spTgt spid="149562"/>
                                        </p:tgtEl>
                                        <p:attrNameLst>
                                          <p:attrName>style.visibility</p:attrName>
                                        </p:attrNameLst>
                                      </p:cBhvr>
                                      <p:to>
                                        <p:strVal val="visible"/>
                                      </p:to>
                                    </p:set>
                                  </p:childTnLst>
                                </p:cTn>
                              </p:par>
                            </p:childTnLst>
                          </p:cTn>
                        </p:par>
                        <p:par>
                          <p:cTn id="22" fill="hold">
                            <p:stCondLst>
                              <p:cond delay="2500"/>
                            </p:stCondLst>
                            <p:childTnLst>
                              <p:par>
                                <p:cTn id="23" presetID="35" presetClass="emph" presetSubtype="0" repeatCount="6000" fill="hold" nodeType="afterEffect">
                                  <p:stCondLst>
                                    <p:cond delay="0"/>
                                  </p:stCondLst>
                                  <p:childTnLst>
                                    <p:anim calcmode="discrete" valueType="str">
                                      <p:cBhvr>
                                        <p:cTn id="24" dur="500" fill="hold"/>
                                        <p:tgtEl>
                                          <p:spTgt spid="14956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p:txBody>
          <a:bodyPr/>
          <a:lstStyle/>
          <a:p>
            <a:pPr algn="ctr"/>
            <a:r>
              <a:rPr lang="zh-CN" altLang="en-US" dirty="0"/>
              <a:t>互联网的发展情况</a:t>
            </a:r>
            <a:r>
              <a:rPr lang="zh-CN" altLang="en-US" dirty="0" smtClean="0"/>
              <a:t>概况</a:t>
            </a:r>
            <a:endParaRPr lang="zh-CN" altLang="en-US" dirty="0"/>
          </a:p>
        </p:txBody>
      </p:sp>
      <p:sp>
        <p:nvSpPr>
          <p:cNvPr id="8" name="内容占位符 7"/>
          <p:cNvSpPr>
            <a:spLocks noGrp="1"/>
          </p:cNvSpPr>
          <p:nvPr>
            <p:ph sz="half" idx="1"/>
          </p:nvPr>
        </p:nvSpPr>
        <p:spPr>
          <a:xfrm>
            <a:off x="416496" y="1196752"/>
            <a:ext cx="3975722" cy="4934173"/>
          </a:xfrm>
        </p:spPr>
        <p:txBody>
          <a:bodyPr/>
          <a:lstStyle/>
          <a:p>
            <a:pPr>
              <a:lnSpc>
                <a:spcPct val="110000"/>
              </a:lnSpc>
              <a:spcBef>
                <a:spcPts val="600"/>
              </a:spcBef>
            </a:pPr>
            <a:r>
              <a:rPr lang="zh-CN" altLang="zh-CN" dirty="0" smtClean="0"/>
              <a:t>从</a:t>
            </a:r>
            <a:r>
              <a:rPr lang="en-US" altLang="zh-CN" dirty="0" smtClean="0"/>
              <a:t> 1993 </a:t>
            </a:r>
            <a:r>
              <a:rPr lang="zh-CN" altLang="zh-CN" dirty="0" smtClean="0"/>
              <a:t>年至</a:t>
            </a:r>
            <a:r>
              <a:rPr lang="en-US" altLang="zh-CN" dirty="0" smtClean="0"/>
              <a:t> 2016 </a:t>
            </a:r>
            <a:r>
              <a:rPr lang="zh-CN" altLang="zh-CN" dirty="0" smtClean="0"/>
              <a:t>年</a:t>
            </a:r>
            <a:r>
              <a:rPr lang="zh-CN" altLang="zh-CN" dirty="0"/>
              <a:t>互联网用户数的增长</a:t>
            </a:r>
            <a:r>
              <a:rPr lang="zh-CN" altLang="zh-CN" dirty="0" smtClean="0"/>
              <a:t>情况</a:t>
            </a:r>
            <a:r>
              <a:rPr lang="zh-CN" altLang="en-US" dirty="0" smtClean="0"/>
              <a:t>如图所示</a:t>
            </a:r>
            <a:r>
              <a:rPr lang="zh-CN" altLang="zh-CN" dirty="0" smtClean="0"/>
              <a:t>。</a:t>
            </a:r>
            <a:r>
              <a:rPr lang="zh-CN" altLang="zh-CN" dirty="0">
                <a:solidFill>
                  <a:srgbClr val="0000CC"/>
                </a:solidFill>
              </a:rPr>
              <a:t>这里的用户是指在家中上网的人</a:t>
            </a:r>
            <a:r>
              <a:rPr lang="zh-CN" altLang="en-US" dirty="0">
                <a:solidFill>
                  <a:srgbClr val="0000CC"/>
                </a:solidFill>
              </a:rPr>
              <a:t>。</a:t>
            </a:r>
            <a:endParaRPr lang="en-US" altLang="zh-CN" dirty="0">
              <a:solidFill>
                <a:srgbClr val="0000CC"/>
              </a:solidFill>
            </a:endParaRPr>
          </a:p>
          <a:p>
            <a:pPr>
              <a:lnSpc>
                <a:spcPct val="110000"/>
              </a:lnSpc>
              <a:spcBef>
                <a:spcPts val="600"/>
              </a:spcBef>
            </a:pPr>
            <a:r>
              <a:rPr lang="zh-CN" altLang="zh-CN" dirty="0" smtClean="0"/>
              <a:t>可以</a:t>
            </a:r>
            <a:r>
              <a:rPr lang="zh-CN" altLang="zh-CN" dirty="0"/>
              <a:t>看出，</a:t>
            </a:r>
            <a:r>
              <a:rPr lang="zh-CN" altLang="zh-CN" dirty="0" smtClean="0"/>
              <a:t>在</a:t>
            </a:r>
            <a:r>
              <a:rPr lang="en-US" altLang="zh-CN" dirty="0" smtClean="0"/>
              <a:t> 2005 </a:t>
            </a:r>
            <a:r>
              <a:rPr lang="zh-CN" altLang="zh-CN" dirty="0" smtClean="0"/>
              <a:t>年</a:t>
            </a:r>
            <a:r>
              <a:rPr lang="zh-CN" altLang="zh-CN" dirty="0"/>
              <a:t>互联网的用户数超过</a:t>
            </a:r>
            <a:r>
              <a:rPr lang="zh-CN" altLang="zh-CN" dirty="0" smtClean="0"/>
              <a:t>了</a:t>
            </a:r>
            <a:r>
              <a:rPr lang="en-US" altLang="zh-CN" dirty="0" smtClean="0"/>
              <a:t> 10 </a:t>
            </a:r>
            <a:r>
              <a:rPr lang="zh-CN" altLang="zh-CN" dirty="0" smtClean="0"/>
              <a:t>亿</a:t>
            </a:r>
            <a:r>
              <a:rPr lang="zh-CN" altLang="zh-CN" dirty="0"/>
              <a:t>，</a:t>
            </a:r>
            <a:r>
              <a:rPr lang="zh-CN" altLang="zh-CN" dirty="0" smtClean="0"/>
              <a:t>在</a:t>
            </a:r>
            <a:r>
              <a:rPr lang="en-US" altLang="zh-CN" dirty="0" smtClean="0"/>
              <a:t> 2010 </a:t>
            </a:r>
            <a:r>
              <a:rPr lang="zh-CN" altLang="zh-CN" dirty="0" smtClean="0"/>
              <a:t>年</a:t>
            </a:r>
            <a:r>
              <a:rPr lang="zh-CN" altLang="zh-CN" dirty="0"/>
              <a:t>超过</a:t>
            </a:r>
            <a:r>
              <a:rPr lang="zh-CN" altLang="zh-CN" dirty="0" smtClean="0"/>
              <a:t>了</a:t>
            </a:r>
            <a:r>
              <a:rPr lang="en-US" altLang="zh-CN" dirty="0" smtClean="0"/>
              <a:t> 20 </a:t>
            </a:r>
            <a:r>
              <a:rPr lang="zh-CN" altLang="zh-CN" dirty="0" smtClean="0"/>
              <a:t>亿</a:t>
            </a:r>
            <a:r>
              <a:rPr lang="zh-CN" altLang="zh-CN" dirty="0"/>
              <a:t>，而在</a:t>
            </a:r>
            <a:r>
              <a:rPr lang="en-US" altLang="zh-CN" dirty="0"/>
              <a:t>2014</a:t>
            </a:r>
            <a:r>
              <a:rPr lang="zh-CN" altLang="zh-CN" dirty="0" smtClean="0"/>
              <a:t>年</a:t>
            </a:r>
            <a:r>
              <a:rPr lang="en-US" altLang="zh-CN" dirty="0" smtClean="0"/>
              <a:t> </a:t>
            </a:r>
            <a:r>
              <a:rPr lang="zh-CN" altLang="zh-CN" dirty="0" smtClean="0"/>
              <a:t>已</a:t>
            </a:r>
            <a:r>
              <a:rPr lang="zh-CN" altLang="zh-CN" dirty="0"/>
              <a:t>接近</a:t>
            </a:r>
            <a:r>
              <a:rPr lang="zh-CN" altLang="zh-CN" dirty="0" smtClean="0"/>
              <a:t>了</a:t>
            </a:r>
            <a:r>
              <a:rPr lang="en-US" altLang="zh-CN" dirty="0" smtClean="0"/>
              <a:t> 30</a:t>
            </a:r>
            <a:r>
              <a:rPr lang="zh-CN" altLang="zh-CN" dirty="0"/>
              <a:t>亿。</a:t>
            </a:r>
            <a:endParaRPr lang="zh-CN" altLang="en-US" dirty="0"/>
          </a:p>
        </p:txBody>
      </p:sp>
      <p:sp>
        <p:nvSpPr>
          <p:cNvPr id="3" name="Rectangle 2"/>
          <p:cNvSpPr>
            <a:spLocks noChangeArrowheads="1"/>
          </p:cNvSpPr>
          <p:nvPr/>
        </p:nvSpPr>
        <p:spPr bwMode="auto">
          <a:xfrm>
            <a:off x="0" y="0"/>
            <a:ext cx="990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0" name="图片 9" descr="Internet.jpg"/>
          <p:cNvPicPr>
            <a:picLocks noChangeAspect="1"/>
          </p:cNvPicPr>
          <p:nvPr/>
        </p:nvPicPr>
        <p:blipFill>
          <a:blip r:embed="rId1" cstate="print"/>
          <a:srcRect t="3774" r="14465" b="7547"/>
          <a:stretch>
            <a:fillRect/>
          </a:stretch>
        </p:blipFill>
        <p:spPr>
          <a:xfrm>
            <a:off x="4592960" y="1484784"/>
            <a:ext cx="5015866" cy="3888432"/>
          </a:xfrm>
          <a:prstGeom prst="rect">
            <a:avLst/>
          </a:prstGeom>
        </p:spPr>
      </p:pic>
      <p:sp>
        <p:nvSpPr>
          <p:cNvPr id="11" name="矩形 10"/>
          <p:cNvSpPr/>
          <p:nvPr/>
        </p:nvSpPr>
        <p:spPr>
          <a:xfrm>
            <a:off x="4749943" y="5661248"/>
            <a:ext cx="4892686" cy="400110"/>
          </a:xfrm>
          <a:prstGeom prst="rect">
            <a:avLst/>
          </a:prstGeom>
        </p:spPr>
        <p:txBody>
          <a:bodyPr wrap="none">
            <a:spAutoFit/>
          </a:bodyPr>
          <a:lstStyle/>
          <a:p>
            <a:pPr algn="ctr"/>
            <a:r>
              <a:rPr lang="en-US" altLang="zh-CN" sz="2000" b="1" dirty="0" smtClean="0">
                <a:latin typeface="+mn-lt"/>
                <a:ea typeface="黑体" panose="02010609060101010101" pitchFamily="2" charset="-122"/>
              </a:rPr>
              <a:t>1993 </a:t>
            </a:r>
            <a:r>
              <a:rPr lang="zh-CN" altLang="zh-CN" sz="2000" b="1" dirty="0" smtClean="0">
                <a:latin typeface="+mn-lt"/>
                <a:ea typeface="黑体" panose="02010609060101010101" pitchFamily="2" charset="-122"/>
              </a:rPr>
              <a:t>年至</a:t>
            </a:r>
            <a:r>
              <a:rPr lang="en-US" altLang="zh-CN" sz="2000" b="1" dirty="0" smtClean="0">
                <a:latin typeface="+mn-lt"/>
                <a:ea typeface="黑体" panose="02010609060101010101" pitchFamily="2" charset="-122"/>
              </a:rPr>
              <a:t> 2016 </a:t>
            </a:r>
            <a:r>
              <a:rPr lang="zh-CN" altLang="zh-CN" sz="2000" b="1" dirty="0" smtClean="0">
                <a:latin typeface="+mn-lt"/>
                <a:ea typeface="黑体" panose="02010609060101010101" pitchFamily="2" charset="-122"/>
              </a:rPr>
              <a:t>年</a:t>
            </a:r>
            <a:r>
              <a:rPr lang="zh-CN" altLang="zh-CN" sz="2000" b="1" dirty="0">
                <a:latin typeface="+mn-lt"/>
                <a:ea typeface="黑体" panose="02010609060101010101" pitchFamily="2" charset="-122"/>
              </a:rPr>
              <a:t>互联网用户的增长情况</a:t>
            </a:r>
            <a:endParaRPr lang="zh-CN" altLang="en-US" sz="2000" b="1" dirty="0">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p:txBody>
          <a:bodyPr/>
          <a:lstStyle/>
          <a:p>
            <a:pPr algn="ctr"/>
            <a:r>
              <a:rPr lang="zh-CN" altLang="en-US" dirty="0"/>
              <a:t>互联网的发展情况</a:t>
            </a:r>
            <a:r>
              <a:rPr lang="zh-CN" altLang="en-US" dirty="0" smtClean="0"/>
              <a:t>概况</a:t>
            </a:r>
            <a:endParaRPr lang="zh-CN" altLang="en-US" dirty="0"/>
          </a:p>
        </p:txBody>
      </p:sp>
      <p:graphicFrame>
        <p:nvGraphicFramePr>
          <p:cNvPr id="5" name="表格 4"/>
          <p:cNvGraphicFramePr>
            <a:graphicFrameLocks noGrp="1"/>
          </p:cNvGraphicFramePr>
          <p:nvPr/>
        </p:nvGraphicFramePr>
        <p:xfrm>
          <a:off x="776536" y="2148448"/>
          <a:ext cx="8496945" cy="2792720"/>
        </p:xfrm>
        <a:graphic>
          <a:graphicData uri="http://schemas.openxmlformats.org/drawingml/2006/table">
            <a:tbl>
              <a:tblPr firstRow="1" bandRow="1">
                <a:tableStyleId>{073A0DAA-6AF3-43AB-8588-CEC1D06C72B9}</a:tableStyleId>
              </a:tblPr>
              <a:tblGrid>
                <a:gridCol w="1296144"/>
                <a:gridCol w="1512168"/>
                <a:gridCol w="1512169"/>
                <a:gridCol w="1584176"/>
                <a:gridCol w="2592288"/>
              </a:tblGrid>
              <a:tr h="720080">
                <a:tc>
                  <a:txBody>
                    <a:bodyPr/>
                    <a:lstStyle/>
                    <a:p>
                      <a:pPr algn="ctr"/>
                      <a:r>
                        <a:rPr lang="zh-CN" altLang="en-US" sz="2800" b="1" dirty="0" smtClean="0">
                          <a:latin typeface="+mn-lt"/>
                          <a:ea typeface="黑体" panose="02010609060101010101" pitchFamily="2" charset="-122"/>
                        </a:rPr>
                        <a:t>年份</a:t>
                      </a:r>
                      <a:endParaRPr lang="zh-CN" altLang="en-US" sz="2800" b="1" dirty="0">
                        <a:latin typeface="+mn-lt"/>
                        <a:ea typeface="黑体" panose="02010609060101010101" pitchFamily="2" charset="-122"/>
                      </a:endParaRPr>
                    </a:p>
                  </a:txBody>
                  <a:tcPr anchor="ctr"/>
                </a:tc>
                <a:tc>
                  <a:txBody>
                    <a:bodyPr/>
                    <a:lstStyle/>
                    <a:p>
                      <a:pPr algn="ctr"/>
                      <a:r>
                        <a:rPr lang="zh-CN" altLang="en-US" sz="2800" b="1" dirty="0" smtClean="0">
                          <a:latin typeface="+mn-lt"/>
                          <a:ea typeface="黑体" panose="02010609060101010101" pitchFamily="2" charset="-122"/>
                        </a:rPr>
                        <a:t>网络数</a:t>
                      </a:r>
                      <a:endParaRPr lang="zh-CN" altLang="en-US" sz="2800" b="1" dirty="0">
                        <a:latin typeface="+mn-lt"/>
                        <a:ea typeface="黑体" panose="02010609060101010101" pitchFamily="2" charset="-122"/>
                      </a:endParaRPr>
                    </a:p>
                  </a:txBody>
                  <a:tcPr anchor="ctr"/>
                </a:tc>
                <a:tc>
                  <a:txBody>
                    <a:bodyPr/>
                    <a:lstStyle/>
                    <a:p>
                      <a:pPr algn="ctr"/>
                      <a:r>
                        <a:rPr lang="zh-CN" altLang="en-US" sz="2800" b="1" dirty="0" smtClean="0">
                          <a:latin typeface="+mn-lt"/>
                          <a:ea typeface="黑体" panose="02010609060101010101" pitchFamily="2" charset="-122"/>
                        </a:rPr>
                        <a:t>主机数</a:t>
                      </a:r>
                      <a:endParaRPr lang="zh-CN" altLang="en-US" sz="2800" b="1" dirty="0">
                        <a:latin typeface="+mn-lt"/>
                        <a:ea typeface="黑体" panose="02010609060101010101" pitchFamily="2" charset="-122"/>
                      </a:endParaRPr>
                    </a:p>
                  </a:txBody>
                  <a:tcPr anchor="ctr"/>
                </a:tc>
                <a:tc>
                  <a:txBody>
                    <a:bodyPr/>
                    <a:lstStyle/>
                    <a:p>
                      <a:pPr algn="ctr"/>
                      <a:r>
                        <a:rPr lang="zh-CN" altLang="en-US" sz="2800" b="1" dirty="0" smtClean="0">
                          <a:latin typeface="+mn-lt"/>
                          <a:ea typeface="黑体" panose="02010609060101010101" pitchFamily="2" charset="-122"/>
                        </a:rPr>
                        <a:t>用户数</a:t>
                      </a:r>
                      <a:endParaRPr lang="zh-CN" altLang="en-US" sz="2800" b="1" dirty="0">
                        <a:latin typeface="+mn-lt"/>
                        <a:ea typeface="黑体" panose="02010609060101010101" pitchFamily="2" charset="-122"/>
                      </a:endParaRPr>
                    </a:p>
                  </a:txBody>
                  <a:tcPr anchor="ctr"/>
                </a:tc>
                <a:tc>
                  <a:txBody>
                    <a:bodyPr/>
                    <a:lstStyle/>
                    <a:p>
                      <a:pPr algn="ctr"/>
                      <a:r>
                        <a:rPr lang="zh-CN" altLang="en-US" sz="2800" b="1" dirty="0" smtClean="0">
                          <a:latin typeface="+mn-lt"/>
                          <a:ea typeface="黑体" panose="02010609060101010101" pitchFamily="2" charset="-122"/>
                        </a:rPr>
                        <a:t>管理机构数</a:t>
                      </a:r>
                      <a:endParaRPr lang="zh-CN" altLang="en-US" sz="2800" b="1" dirty="0">
                        <a:latin typeface="+mn-lt"/>
                        <a:ea typeface="黑体" panose="02010609060101010101" pitchFamily="2" charset="-122"/>
                      </a:endParaRPr>
                    </a:p>
                  </a:txBody>
                  <a:tcPr anchor="ctr"/>
                </a:tc>
              </a:tr>
              <a:tr h="370840">
                <a:tc>
                  <a:txBody>
                    <a:bodyPr/>
                    <a:lstStyle/>
                    <a:p>
                      <a:pPr algn="ctr"/>
                      <a:r>
                        <a:rPr lang="en-US" altLang="zh-CN" sz="2800" b="1" dirty="0" smtClean="0">
                          <a:latin typeface="+mn-lt"/>
                          <a:ea typeface="黑体" panose="02010609060101010101" pitchFamily="2" charset="-122"/>
                        </a:rPr>
                        <a:t>1980</a:t>
                      </a:r>
                      <a:endParaRPr lang="zh-CN" altLang="en-US" sz="2800" b="1" dirty="0">
                        <a:latin typeface="+mn-lt"/>
                        <a:ea typeface="黑体" panose="02010609060101010101" pitchFamily="2" charset="-122"/>
                      </a:endParaRPr>
                    </a:p>
                  </a:txBody>
                  <a:tcPr anchor="ctr"/>
                </a:tc>
                <a:tc>
                  <a:txBody>
                    <a:bodyPr/>
                    <a:lstStyle/>
                    <a:p>
                      <a:pPr algn="ctr"/>
                      <a:r>
                        <a:rPr lang="en-US" altLang="zh-CN" sz="2800" b="1" dirty="0" smtClean="0">
                          <a:latin typeface="+mn-lt"/>
                          <a:ea typeface="黑体" panose="02010609060101010101" pitchFamily="2" charset="-122"/>
                        </a:rPr>
                        <a:t>10</a:t>
                      </a:r>
                      <a:endParaRPr lang="zh-CN" altLang="en-US" sz="2800" b="1" dirty="0">
                        <a:latin typeface="+mn-lt"/>
                        <a:ea typeface="黑体" panose="02010609060101010101" pitchFamily="2" charset="-122"/>
                      </a:endParaRPr>
                    </a:p>
                  </a:txBody>
                  <a:tcPr anchor="ctr"/>
                </a:tc>
                <a:tc>
                  <a:txBody>
                    <a:bodyPr/>
                    <a:lstStyle/>
                    <a:p>
                      <a:pPr algn="ctr"/>
                      <a:r>
                        <a:rPr lang="en-US" altLang="zh-CN" sz="2800" b="1" dirty="0" smtClean="0">
                          <a:latin typeface="+mn-lt"/>
                          <a:ea typeface="黑体" panose="02010609060101010101" pitchFamily="2" charset="-122"/>
                        </a:rPr>
                        <a:t>10</a:t>
                      </a:r>
                      <a:r>
                        <a:rPr lang="en-US" altLang="zh-CN" sz="2800" b="1" baseline="30000" dirty="0" smtClean="0">
                          <a:latin typeface="+mn-lt"/>
                          <a:ea typeface="黑体" panose="02010609060101010101" pitchFamily="2" charset="-122"/>
                        </a:rPr>
                        <a:t>2</a:t>
                      </a:r>
                      <a:endParaRPr lang="zh-CN" altLang="en-US" sz="2800" b="1" baseline="30000" dirty="0">
                        <a:latin typeface="+mn-lt"/>
                        <a:ea typeface="黑体" panose="02010609060101010101" pitchFamily="2" charset="-122"/>
                      </a:endParaRPr>
                    </a:p>
                  </a:txBody>
                  <a:tcPr anchor="ctr"/>
                </a:tc>
                <a:tc>
                  <a:txBody>
                    <a:bodyPr/>
                    <a:lstStyle/>
                    <a:p>
                      <a:pPr algn="ctr"/>
                      <a:r>
                        <a:rPr lang="en-US" altLang="zh-CN" sz="2800" b="1" dirty="0" smtClean="0">
                          <a:latin typeface="+mn-lt"/>
                          <a:ea typeface="黑体" panose="02010609060101010101" pitchFamily="2" charset="-122"/>
                        </a:rPr>
                        <a:t>10</a:t>
                      </a:r>
                      <a:r>
                        <a:rPr lang="en-US" altLang="zh-CN" sz="2800" b="1" baseline="30000" dirty="0" smtClean="0">
                          <a:latin typeface="+mn-lt"/>
                          <a:ea typeface="黑体" panose="02010609060101010101" pitchFamily="2" charset="-122"/>
                        </a:rPr>
                        <a:t>2</a:t>
                      </a:r>
                      <a:endParaRPr lang="zh-CN" altLang="en-US" sz="2800" b="1" baseline="30000" dirty="0">
                        <a:latin typeface="+mn-lt"/>
                        <a:ea typeface="黑体" panose="02010609060101010101" pitchFamily="2" charset="-122"/>
                      </a:endParaRPr>
                    </a:p>
                  </a:txBody>
                  <a:tcPr anchor="ctr"/>
                </a:tc>
                <a:tc>
                  <a:txBody>
                    <a:bodyPr/>
                    <a:lstStyle/>
                    <a:p>
                      <a:pPr algn="ctr"/>
                      <a:r>
                        <a:rPr lang="en-US" altLang="zh-CN" sz="2800" b="1" dirty="0" smtClean="0">
                          <a:latin typeface="+mn-lt"/>
                          <a:ea typeface="黑体" panose="02010609060101010101" pitchFamily="2" charset="-122"/>
                        </a:rPr>
                        <a:t>10</a:t>
                      </a:r>
                      <a:r>
                        <a:rPr lang="en-US" altLang="zh-CN" sz="2800" b="1" baseline="30000" dirty="0" smtClean="0">
                          <a:latin typeface="+mn-lt"/>
                          <a:ea typeface="黑体" panose="02010609060101010101" pitchFamily="2" charset="-122"/>
                        </a:rPr>
                        <a:t>0</a:t>
                      </a:r>
                      <a:endParaRPr lang="zh-CN" altLang="en-US" sz="2800" b="1" baseline="30000" dirty="0">
                        <a:latin typeface="+mn-lt"/>
                        <a:ea typeface="黑体" panose="02010609060101010101" pitchFamily="2" charset="-122"/>
                      </a:endParaRPr>
                    </a:p>
                  </a:txBody>
                  <a:tcPr anchor="ctr"/>
                </a:tc>
              </a:tr>
              <a:tr h="370840">
                <a:tc>
                  <a:txBody>
                    <a:bodyPr/>
                    <a:lstStyle/>
                    <a:p>
                      <a:pPr algn="ctr"/>
                      <a:r>
                        <a:rPr lang="en-US" altLang="zh-CN" sz="2800" b="1" dirty="0" smtClean="0">
                          <a:latin typeface="+mn-lt"/>
                          <a:ea typeface="黑体" panose="02010609060101010101" pitchFamily="2" charset="-122"/>
                        </a:rPr>
                        <a:t>1990</a:t>
                      </a:r>
                      <a:endParaRPr lang="zh-CN" altLang="en-US" sz="2800" b="1" dirty="0">
                        <a:latin typeface="+mn-lt"/>
                        <a:ea typeface="黑体" panose="02010609060101010101" pitchFamily="2" charset="-122"/>
                      </a:endParaRPr>
                    </a:p>
                  </a:txBody>
                  <a:tcPr anchor="ctr"/>
                </a:tc>
                <a:tc>
                  <a:txBody>
                    <a:bodyPr/>
                    <a:lstStyle/>
                    <a:p>
                      <a:pPr algn="ctr"/>
                      <a:r>
                        <a:rPr lang="en-US" altLang="zh-CN" sz="2800" b="1" dirty="0" smtClean="0">
                          <a:latin typeface="+mn-lt"/>
                          <a:ea typeface="黑体" panose="02010609060101010101" pitchFamily="2" charset="-122"/>
                        </a:rPr>
                        <a:t>10</a:t>
                      </a:r>
                      <a:r>
                        <a:rPr lang="en-US" altLang="zh-CN" sz="2800" b="1" baseline="30000" dirty="0" smtClean="0">
                          <a:latin typeface="+mn-lt"/>
                          <a:ea typeface="黑体" panose="02010609060101010101" pitchFamily="2" charset="-122"/>
                        </a:rPr>
                        <a:t>3</a:t>
                      </a:r>
                      <a:endParaRPr lang="zh-CN" altLang="en-US" sz="2800" b="1" baseline="30000" dirty="0">
                        <a:latin typeface="+mn-lt"/>
                        <a:ea typeface="黑体" panose="02010609060101010101" pitchFamily="2" charset="-122"/>
                      </a:endParaRPr>
                    </a:p>
                  </a:txBody>
                  <a:tcPr anchor="ctr"/>
                </a:tc>
                <a:tc>
                  <a:txBody>
                    <a:bodyPr/>
                    <a:lstStyle/>
                    <a:p>
                      <a:pPr algn="ctr"/>
                      <a:r>
                        <a:rPr lang="en-US" altLang="zh-CN" sz="2800" b="1" dirty="0" smtClean="0">
                          <a:latin typeface="+mn-lt"/>
                          <a:ea typeface="黑体" panose="02010609060101010101" pitchFamily="2" charset="-122"/>
                        </a:rPr>
                        <a:t>10</a:t>
                      </a:r>
                      <a:r>
                        <a:rPr lang="en-US" altLang="zh-CN" sz="2800" b="1" baseline="30000" dirty="0" smtClean="0">
                          <a:latin typeface="+mn-lt"/>
                          <a:ea typeface="黑体" panose="02010609060101010101" pitchFamily="2" charset="-122"/>
                        </a:rPr>
                        <a:t>5</a:t>
                      </a:r>
                      <a:endParaRPr lang="zh-CN" altLang="en-US" sz="2800" b="1" baseline="30000" dirty="0">
                        <a:latin typeface="+mn-lt"/>
                        <a:ea typeface="黑体" panose="02010609060101010101" pitchFamily="2" charset="-122"/>
                      </a:endParaRPr>
                    </a:p>
                  </a:txBody>
                  <a:tcPr anchor="ctr"/>
                </a:tc>
                <a:tc>
                  <a:txBody>
                    <a:bodyPr/>
                    <a:lstStyle/>
                    <a:p>
                      <a:pPr algn="ctr"/>
                      <a:r>
                        <a:rPr lang="en-US" altLang="zh-CN" sz="2800" b="1" dirty="0" smtClean="0">
                          <a:latin typeface="+mn-lt"/>
                          <a:ea typeface="黑体" panose="02010609060101010101" pitchFamily="2" charset="-122"/>
                        </a:rPr>
                        <a:t>10</a:t>
                      </a:r>
                      <a:r>
                        <a:rPr lang="en-US" altLang="zh-CN" sz="2800" b="1" baseline="30000" dirty="0" smtClean="0">
                          <a:latin typeface="+mn-lt"/>
                          <a:ea typeface="黑体" panose="02010609060101010101" pitchFamily="2" charset="-122"/>
                        </a:rPr>
                        <a:t>6</a:t>
                      </a:r>
                      <a:endParaRPr lang="zh-CN" altLang="en-US" sz="2800" b="1" baseline="30000" dirty="0">
                        <a:latin typeface="+mn-lt"/>
                        <a:ea typeface="黑体" panose="02010609060101010101" pitchFamily="2" charset="-122"/>
                      </a:endParaRPr>
                    </a:p>
                  </a:txBody>
                  <a:tcPr anchor="ctr"/>
                </a:tc>
                <a:tc>
                  <a:txBody>
                    <a:bodyPr/>
                    <a:lstStyle/>
                    <a:p>
                      <a:pPr algn="ctr"/>
                      <a:r>
                        <a:rPr lang="en-US" altLang="zh-CN" sz="2800" b="1" dirty="0" smtClean="0">
                          <a:latin typeface="+mn-lt"/>
                          <a:ea typeface="黑体" panose="02010609060101010101" pitchFamily="2" charset="-122"/>
                        </a:rPr>
                        <a:t>10</a:t>
                      </a:r>
                      <a:r>
                        <a:rPr lang="en-US" altLang="zh-CN" sz="2800" b="1" baseline="30000" dirty="0" smtClean="0">
                          <a:latin typeface="+mn-lt"/>
                          <a:ea typeface="黑体" panose="02010609060101010101" pitchFamily="2" charset="-122"/>
                        </a:rPr>
                        <a:t>1</a:t>
                      </a:r>
                      <a:endParaRPr lang="zh-CN" altLang="en-US" sz="2800" b="1" baseline="30000" dirty="0">
                        <a:latin typeface="+mn-lt"/>
                        <a:ea typeface="黑体" panose="02010609060101010101" pitchFamily="2" charset="-122"/>
                      </a:endParaRPr>
                    </a:p>
                  </a:txBody>
                  <a:tcPr anchor="ctr"/>
                </a:tc>
              </a:tr>
              <a:tr h="370840">
                <a:tc>
                  <a:txBody>
                    <a:bodyPr/>
                    <a:lstStyle/>
                    <a:p>
                      <a:pPr algn="ctr"/>
                      <a:r>
                        <a:rPr lang="en-US" altLang="zh-CN" sz="2800" b="1" dirty="0" smtClean="0">
                          <a:latin typeface="+mn-lt"/>
                          <a:ea typeface="黑体" panose="02010609060101010101" pitchFamily="2" charset="-122"/>
                        </a:rPr>
                        <a:t>2000</a:t>
                      </a:r>
                      <a:endParaRPr lang="zh-CN" altLang="en-US" sz="2800" b="1" dirty="0">
                        <a:latin typeface="+mn-lt"/>
                        <a:ea typeface="黑体" panose="02010609060101010101" pitchFamily="2" charset="-122"/>
                      </a:endParaRPr>
                    </a:p>
                  </a:txBody>
                  <a:tcPr anchor="ctr"/>
                </a:tc>
                <a:tc>
                  <a:txBody>
                    <a:bodyPr/>
                    <a:lstStyle/>
                    <a:p>
                      <a:pPr algn="ctr"/>
                      <a:r>
                        <a:rPr lang="en-US" altLang="zh-CN" sz="2800" b="1" dirty="0" smtClean="0">
                          <a:latin typeface="+mn-lt"/>
                          <a:ea typeface="黑体" panose="02010609060101010101" pitchFamily="2" charset="-122"/>
                        </a:rPr>
                        <a:t>10</a:t>
                      </a:r>
                      <a:r>
                        <a:rPr lang="en-US" altLang="zh-CN" sz="2800" b="1" baseline="30000" dirty="0" smtClean="0">
                          <a:latin typeface="+mn-lt"/>
                          <a:ea typeface="黑体" panose="02010609060101010101" pitchFamily="2" charset="-122"/>
                        </a:rPr>
                        <a:t>5</a:t>
                      </a:r>
                      <a:endParaRPr lang="zh-CN" altLang="en-US" sz="2800" b="1" baseline="30000" dirty="0">
                        <a:latin typeface="+mn-lt"/>
                        <a:ea typeface="黑体" panose="02010609060101010101" pitchFamily="2" charset="-122"/>
                      </a:endParaRPr>
                    </a:p>
                  </a:txBody>
                  <a:tcPr anchor="ctr"/>
                </a:tc>
                <a:tc>
                  <a:txBody>
                    <a:bodyPr/>
                    <a:lstStyle/>
                    <a:p>
                      <a:pPr algn="ctr"/>
                      <a:r>
                        <a:rPr lang="en-US" altLang="zh-CN" sz="2800" b="1" dirty="0" smtClean="0">
                          <a:latin typeface="+mn-lt"/>
                          <a:ea typeface="黑体" panose="02010609060101010101" pitchFamily="2" charset="-122"/>
                        </a:rPr>
                        <a:t>10</a:t>
                      </a:r>
                      <a:r>
                        <a:rPr lang="en-US" altLang="zh-CN" sz="2800" b="1" baseline="30000" dirty="0" smtClean="0">
                          <a:latin typeface="+mn-lt"/>
                          <a:ea typeface="黑体" panose="02010609060101010101" pitchFamily="2" charset="-122"/>
                        </a:rPr>
                        <a:t>7</a:t>
                      </a:r>
                      <a:endParaRPr lang="zh-CN" altLang="en-US" sz="2800" b="1" baseline="30000" dirty="0">
                        <a:latin typeface="+mn-lt"/>
                        <a:ea typeface="黑体" panose="02010609060101010101" pitchFamily="2" charset="-122"/>
                      </a:endParaRPr>
                    </a:p>
                  </a:txBody>
                  <a:tcPr anchor="ctr"/>
                </a:tc>
                <a:tc>
                  <a:txBody>
                    <a:bodyPr/>
                    <a:lstStyle/>
                    <a:p>
                      <a:pPr algn="ctr"/>
                      <a:r>
                        <a:rPr lang="en-US" altLang="zh-CN" sz="2800" b="1" dirty="0" smtClean="0">
                          <a:latin typeface="+mn-lt"/>
                          <a:ea typeface="黑体" panose="02010609060101010101" pitchFamily="2" charset="-122"/>
                        </a:rPr>
                        <a:t>10</a:t>
                      </a:r>
                      <a:r>
                        <a:rPr lang="en-US" altLang="zh-CN" sz="2800" b="1" baseline="30000" dirty="0" smtClean="0">
                          <a:latin typeface="+mn-lt"/>
                          <a:ea typeface="黑体" panose="02010609060101010101" pitchFamily="2" charset="-122"/>
                        </a:rPr>
                        <a:t>8</a:t>
                      </a:r>
                      <a:endParaRPr lang="zh-CN" altLang="en-US" sz="2800" b="1" baseline="30000" dirty="0">
                        <a:latin typeface="+mn-lt"/>
                        <a:ea typeface="黑体" panose="02010609060101010101" pitchFamily="2" charset="-122"/>
                      </a:endParaRPr>
                    </a:p>
                  </a:txBody>
                  <a:tcPr anchor="ctr"/>
                </a:tc>
                <a:tc>
                  <a:txBody>
                    <a:bodyPr/>
                    <a:lstStyle/>
                    <a:p>
                      <a:pPr algn="ctr"/>
                      <a:r>
                        <a:rPr lang="en-US" altLang="zh-CN" sz="2800" b="1" dirty="0" smtClean="0">
                          <a:latin typeface="+mn-lt"/>
                          <a:ea typeface="黑体" panose="02010609060101010101" pitchFamily="2" charset="-122"/>
                        </a:rPr>
                        <a:t>10</a:t>
                      </a:r>
                      <a:r>
                        <a:rPr lang="en-US" altLang="zh-CN" sz="2800" b="1" baseline="30000" dirty="0" smtClean="0">
                          <a:latin typeface="+mn-lt"/>
                          <a:ea typeface="黑体" panose="02010609060101010101" pitchFamily="2" charset="-122"/>
                        </a:rPr>
                        <a:t>2</a:t>
                      </a:r>
                      <a:endParaRPr lang="zh-CN" altLang="en-US" sz="2800" b="1" baseline="30000" dirty="0">
                        <a:latin typeface="+mn-lt"/>
                        <a:ea typeface="黑体" panose="02010609060101010101" pitchFamily="2" charset="-122"/>
                      </a:endParaRPr>
                    </a:p>
                  </a:txBody>
                  <a:tcPr anchor="ctr"/>
                </a:tc>
              </a:tr>
              <a:tr h="370840">
                <a:tc>
                  <a:txBody>
                    <a:bodyPr/>
                    <a:lstStyle/>
                    <a:p>
                      <a:pPr algn="ctr"/>
                      <a:r>
                        <a:rPr lang="en-US" altLang="zh-CN" sz="2800" b="1" dirty="0" smtClean="0">
                          <a:latin typeface="+mn-lt"/>
                          <a:ea typeface="黑体" panose="02010609060101010101" pitchFamily="2" charset="-122"/>
                        </a:rPr>
                        <a:t>2005</a:t>
                      </a:r>
                      <a:endParaRPr lang="zh-CN" altLang="en-US" sz="2800" b="1" dirty="0">
                        <a:latin typeface="+mn-lt"/>
                        <a:ea typeface="黑体" panose="02010609060101010101" pitchFamily="2" charset="-122"/>
                      </a:endParaRPr>
                    </a:p>
                  </a:txBody>
                  <a:tcPr anchor="ctr"/>
                </a:tc>
                <a:tc>
                  <a:txBody>
                    <a:bodyPr/>
                    <a:lstStyle/>
                    <a:p>
                      <a:pPr algn="ctr"/>
                      <a:r>
                        <a:rPr lang="en-US" altLang="zh-CN" sz="2800" b="1" dirty="0" smtClean="0">
                          <a:latin typeface="+mn-lt"/>
                          <a:ea typeface="黑体" panose="02010609060101010101" pitchFamily="2" charset="-122"/>
                        </a:rPr>
                        <a:t>10</a:t>
                      </a:r>
                      <a:r>
                        <a:rPr lang="en-US" altLang="zh-CN" sz="2800" b="1" baseline="30000" dirty="0" smtClean="0">
                          <a:latin typeface="+mn-lt"/>
                          <a:ea typeface="黑体" panose="02010609060101010101" pitchFamily="2" charset="-122"/>
                        </a:rPr>
                        <a:t>6</a:t>
                      </a:r>
                      <a:endParaRPr lang="zh-CN" altLang="en-US" sz="2800" b="1" baseline="30000" dirty="0">
                        <a:latin typeface="+mn-lt"/>
                        <a:ea typeface="黑体" panose="02010609060101010101" pitchFamily="2" charset="-122"/>
                      </a:endParaRPr>
                    </a:p>
                  </a:txBody>
                  <a:tcPr anchor="ctr"/>
                </a:tc>
                <a:tc>
                  <a:txBody>
                    <a:bodyPr/>
                    <a:lstStyle/>
                    <a:p>
                      <a:pPr algn="ctr"/>
                      <a:r>
                        <a:rPr lang="en-US" altLang="zh-CN" sz="2800" b="1" dirty="0" smtClean="0">
                          <a:latin typeface="+mn-lt"/>
                          <a:ea typeface="黑体" panose="02010609060101010101" pitchFamily="2" charset="-122"/>
                        </a:rPr>
                        <a:t>10</a:t>
                      </a:r>
                      <a:r>
                        <a:rPr lang="en-US" altLang="zh-CN" sz="2800" b="1" baseline="30000" dirty="0" smtClean="0">
                          <a:latin typeface="+mn-lt"/>
                          <a:ea typeface="黑体" panose="02010609060101010101" pitchFamily="2" charset="-122"/>
                        </a:rPr>
                        <a:t>8</a:t>
                      </a:r>
                      <a:endParaRPr lang="zh-CN" altLang="en-US" sz="2800" b="1" baseline="30000" dirty="0">
                        <a:latin typeface="+mn-lt"/>
                        <a:ea typeface="黑体" panose="02010609060101010101" pitchFamily="2" charset="-122"/>
                      </a:endParaRPr>
                    </a:p>
                  </a:txBody>
                  <a:tcPr anchor="ctr"/>
                </a:tc>
                <a:tc>
                  <a:txBody>
                    <a:bodyPr/>
                    <a:lstStyle/>
                    <a:p>
                      <a:pPr algn="ctr"/>
                      <a:r>
                        <a:rPr lang="en-US" altLang="zh-CN" sz="2800" b="1" dirty="0" smtClean="0">
                          <a:latin typeface="+mn-lt"/>
                          <a:ea typeface="黑体" panose="02010609060101010101" pitchFamily="2" charset="-122"/>
                        </a:rPr>
                        <a:t>10</a:t>
                      </a:r>
                      <a:r>
                        <a:rPr lang="en-US" altLang="zh-CN" sz="2800" b="1" baseline="30000" dirty="0" smtClean="0">
                          <a:latin typeface="+mn-lt"/>
                          <a:ea typeface="黑体" panose="02010609060101010101" pitchFamily="2" charset="-122"/>
                        </a:rPr>
                        <a:t>9</a:t>
                      </a:r>
                      <a:endParaRPr lang="zh-CN" altLang="en-US" sz="2800" b="1" baseline="30000" dirty="0">
                        <a:latin typeface="+mn-lt"/>
                        <a:ea typeface="黑体" panose="02010609060101010101" pitchFamily="2" charset="-122"/>
                      </a:endParaRPr>
                    </a:p>
                  </a:txBody>
                  <a:tcPr anchor="ctr"/>
                </a:tc>
                <a:tc>
                  <a:txBody>
                    <a:bodyPr/>
                    <a:lstStyle/>
                    <a:p>
                      <a:pPr algn="ctr"/>
                      <a:r>
                        <a:rPr lang="en-US" altLang="zh-CN" sz="2800" b="1" dirty="0" smtClean="0">
                          <a:latin typeface="+mn-lt"/>
                          <a:ea typeface="黑体" panose="02010609060101010101" pitchFamily="2" charset="-122"/>
                        </a:rPr>
                        <a:t>10</a:t>
                      </a:r>
                      <a:r>
                        <a:rPr lang="en-US" altLang="zh-CN" sz="2800" b="1" baseline="30000" dirty="0" smtClean="0">
                          <a:latin typeface="+mn-lt"/>
                          <a:ea typeface="黑体" panose="02010609060101010101" pitchFamily="2" charset="-122"/>
                        </a:rPr>
                        <a:t>3</a:t>
                      </a:r>
                      <a:endParaRPr lang="zh-CN" altLang="en-US" sz="2800" b="1" baseline="30000" dirty="0">
                        <a:latin typeface="+mn-lt"/>
                        <a:ea typeface="黑体" panose="02010609060101010101" pitchFamily="2" charset="-122"/>
                      </a:endParaRPr>
                    </a:p>
                  </a:txBody>
                  <a:tcPr anchor="ctr"/>
                </a:tc>
              </a:tr>
            </a:tbl>
          </a:graphicData>
        </a:graphic>
      </p:graphicFrame>
      <p:sp>
        <p:nvSpPr>
          <p:cNvPr id="8" name="矩形 7"/>
          <p:cNvSpPr/>
          <p:nvPr/>
        </p:nvSpPr>
        <p:spPr>
          <a:xfrm>
            <a:off x="1590547" y="1628800"/>
            <a:ext cx="6674821" cy="523220"/>
          </a:xfrm>
          <a:prstGeom prst="rect">
            <a:avLst/>
          </a:prstGeom>
        </p:spPr>
        <p:txBody>
          <a:bodyPr wrap="square">
            <a:spAutoFit/>
          </a:bodyPr>
          <a:lstStyle/>
          <a:p>
            <a:pPr algn="ctr"/>
            <a:r>
              <a:rPr lang="zh-CN" altLang="zh-CN" sz="2800" b="1" dirty="0" smtClean="0">
                <a:latin typeface="+mn-lt"/>
                <a:ea typeface="黑体" panose="02010609060101010101" pitchFamily="2" charset="-122"/>
              </a:rPr>
              <a:t>互联网</a:t>
            </a:r>
            <a:r>
              <a:rPr lang="zh-CN" altLang="zh-CN" sz="2800" b="1" dirty="0">
                <a:latin typeface="+mn-lt"/>
                <a:ea typeface="黑体" panose="02010609060101010101" pitchFamily="2" charset="-122"/>
              </a:rPr>
              <a:t>的发展</a:t>
            </a:r>
            <a:r>
              <a:rPr lang="zh-CN" altLang="zh-CN" sz="2800" b="1" dirty="0" smtClean="0">
                <a:latin typeface="+mn-lt"/>
                <a:ea typeface="黑体" panose="02010609060101010101" pitchFamily="2" charset="-122"/>
              </a:rPr>
              <a:t>概况</a:t>
            </a:r>
            <a:r>
              <a:rPr lang="zh-CN" altLang="en-US" sz="2800" b="1" dirty="0">
                <a:latin typeface="+mn-lt"/>
                <a:ea typeface="黑体" panose="02010609060101010101" pitchFamily="2" charset="-122"/>
              </a:rPr>
              <a:t>（统计到 </a:t>
            </a:r>
            <a:r>
              <a:rPr lang="en-US" altLang="zh-CN" sz="2800" b="1" dirty="0">
                <a:latin typeface="+mn-lt"/>
                <a:ea typeface="黑体" panose="02010609060101010101" pitchFamily="2" charset="-122"/>
              </a:rPr>
              <a:t>2005 </a:t>
            </a:r>
            <a:r>
              <a:rPr lang="zh-CN" altLang="en-US" sz="2800" b="1" dirty="0">
                <a:latin typeface="+mn-lt"/>
                <a:ea typeface="黑体" panose="02010609060101010101" pitchFamily="2" charset="-122"/>
              </a:rPr>
              <a:t>年）</a:t>
            </a:r>
            <a:endParaRPr lang="zh-CN" altLang="en-US" sz="2800" b="1" dirty="0">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noChangeArrowheads="1"/>
          </p:cNvSpPr>
          <p:nvPr>
            <p:ph type="title"/>
          </p:nvPr>
        </p:nvSpPr>
        <p:spPr/>
        <p:txBody>
          <a:bodyPr/>
          <a:lstStyle/>
          <a:p>
            <a:r>
              <a:rPr lang="en-US" altLang="zh-CN" dirty="0" smtClean="0"/>
              <a:t>1.2.3  </a:t>
            </a:r>
            <a:r>
              <a:rPr lang="zh-CN" altLang="zh-CN" dirty="0" smtClean="0"/>
              <a:t>互联网</a:t>
            </a:r>
            <a:r>
              <a:rPr lang="zh-CN" altLang="zh-CN" dirty="0"/>
              <a:t>的标准化工作</a:t>
            </a:r>
            <a:endParaRPr lang="zh-CN" altLang="en-US" dirty="0"/>
          </a:p>
        </p:txBody>
      </p:sp>
      <p:grpSp>
        <p:nvGrpSpPr>
          <p:cNvPr id="3" name="组合 2"/>
          <p:cNvGrpSpPr/>
          <p:nvPr/>
        </p:nvGrpSpPr>
        <p:grpSpPr>
          <a:xfrm>
            <a:off x="416496" y="2262188"/>
            <a:ext cx="9283437" cy="3614738"/>
            <a:chOff x="350837" y="2262188"/>
            <a:chExt cx="9283437" cy="3614738"/>
          </a:xfrm>
        </p:grpSpPr>
        <p:sp>
          <p:nvSpPr>
            <p:cNvPr id="320515" name="Rectangle 3"/>
            <p:cNvSpPr>
              <a:spLocks noChangeArrowheads="1"/>
            </p:cNvSpPr>
            <p:nvPr/>
          </p:nvSpPr>
          <p:spPr bwMode="auto">
            <a:xfrm>
              <a:off x="350837" y="3576639"/>
              <a:ext cx="3198813" cy="2300287"/>
            </a:xfrm>
            <a:prstGeom prst="rect">
              <a:avLst/>
            </a:prstGeom>
            <a:solidFill>
              <a:srgbClr val="CCECFF"/>
            </a:solidFill>
            <a:ln w="9525">
              <a:solidFill>
                <a:schemeClr val="tx1"/>
              </a:solidFill>
              <a:prstDash val="sysDot"/>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20516" name="Freeform 4"/>
            <p:cNvSpPr/>
            <p:nvPr/>
          </p:nvSpPr>
          <p:spPr bwMode="auto">
            <a:xfrm>
              <a:off x="3408627" y="2755901"/>
              <a:ext cx="2744788" cy="246063"/>
            </a:xfrm>
            <a:custGeom>
              <a:avLst/>
              <a:gdLst>
                <a:gd name="T0" fmla="*/ 0 w 1584"/>
                <a:gd name="T1" fmla="*/ 0 h 336"/>
                <a:gd name="T2" fmla="*/ 1584 w 1584"/>
                <a:gd name="T3" fmla="*/ 0 h 336"/>
                <a:gd name="T4" fmla="*/ 1344 w 1584"/>
                <a:gd name="T5" fmla="*/ 336 h 336"/>
                <a:gd name="T6" fmla="*/ 240 w 1584"/>
                <a:gd name="T7" fmla="*/ 336 h 336"/>
                <a:gd name="T8" fmla="*/ 0 w 1584"/>
                <a:gd name="T9" fmla="*/ 0 h 336"/>
              </a:gdLst>
              <a:ahLst/>
              <a:cxnLst>
                <a:cxn ang="0">
                  <a:pos x="T0" y="T1"/>
                </a:cxn>
                <a:cxn ang="0">
                  <a:pos x="T2" y="T3"/>
                </a:cxn>
                <a:cxn ang="0">
                  <a:pos x="T4" y="T5"/>
                </a:cxn>
                <a:cxn ang="0">
                  <a:pos x="T6" y="T7"/>
                </a:cxn>
                <a:cxn ang="0">
                  <a:pos x="T8" y="T9"/>
                </a:cxn>
              </a:cxnLst>
              <a:rect l="0" t="0" r="r" b="b"/>
              <a:pathLst>
                <a:path w="1584" h="336">
                  <a:moveTo>
                    <a:pt x="0" y="0"/>
                  </a:moveTo>
                  <a:lnTo>
                    <a:pt x="1584" y="0"/>
                  </a:lnTo>
                  <a:lnTo>
                    <a:pt x="1344" y="336"/>
                  </a:lnTo>
                  <a:lnTo>
                    <a:pt x="240" y="336"/>
                  </a:lnTo>
                  <a:lnTo>
                    <a:pt x="0" y="0"/>
                  </a:lnTo>
                  <a:close/>
                </a:path>
              </a:pathLst>
            </a:cu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17" name="Rectangle 5"/>
            <p:cNvSpPr>
              <a:spLocks noChangeArrowheads="1"/>
            </p:cNvSpPr>
            <p:nvPr/>
          </p:nvSpPr>
          <p:spPr bwMode="auto">
            <a:xfrm>
              <a:off x="3408627" y="2262188"/>
              <a:ext cx="2744788" cy="493712"/>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dirty="0" smtClean="0">
                  <a:solidFill>
                    <a:srgbClr val="000099"/>
                  </a:solidFill>
                  <a:ea typeface="黑体" panose="02010609060101010101" pitchFamily="2" charset="-122"/>
                </a:rPr>
                <a:t>互联网协会 </a:t>
              </a:r>
              <a:r>
                <a:rPr kumimoji="1" lang="en-US" altLang="zh-CN" sz="2000" b="1" dirty="0">
                  <a:solidFill>
                    <a:srgbClr val="000099"/>
                  </a:solidFill>
                  <a:ea typeface="黑体" panose="02010609060101010101" pitchFamily="2" charset="-122"/>
                </a:rPr>
                <a:t>ISOC</a:t>
              </a:r>
              <a:endParaRPr kumimoji="1" lang="en-US" altLang="zh-CN" sz="2000" b="1" dirty="0">
                <a:solidFill>
                  <a:srgbClr val="000099"/>
                </a:solidFill>
                <a:ea typeface="黑体" panose="02010609060101010101" pitchFamily="2" charset="-122"/>
              </a:endParaRPr>
            </a:p>
          </p:txBody>
        </p:sp>
        <p:sp>
          <p:nvSpPr>
            <p:cNvPr id="320518" name="Line 6"/>
            <p:cNvSpPr>
              <a:spLocks noChangeShapeType="1"/>
            </p:cNvSpPr>
            <p:nvPr/>
          </p:nvSpPr>
          <p:spPr bwMode="auto">
            <a:xfrm>
              <a:off x="2240889" y="4727576"/>
              <a:ext cx="667279" cy="574675"/>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19" name="Line 7"/>
            <p:cNvSpPr>
              <a:spLocks noChangeShapeType="1"/>
            </p:cNvSpPr>
            <p:nvPr/>
          </p:nvSpPr>
          <p:spPr bwMode="auto">
            <a:xfrm>
              <a:off x="3408627" y="2755900"/>
              <a:ext cx="295804" cy="2413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20" name="Line 8"/>
            <p:cNvSpPr>
              <a:spLocks noChangeShapeType="1"/>
            </p:cNvSpPr>
            <p:nvPr/>
          </p:nvSpPr>
          <p:spPr bwMode="auto">
            <a:xfrm flipH="1">
              <a:off x="1076590" y="4727576"/>
              <a:ext cx="665560" cy="574675"/>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21" name="Line 9"/>
            <p:cNvSpPr>
              <a:spLocks noChangeShapeType="1"/>
            </p:cNvSpPr>
            <p:nvPr/>
          </p:nvSpPr>
          <p:spPr bwMode="auto">
            <a:xfrm flipH="1">
              <a:off x="5811177" y="2755900"/>
              <a:ext cx="342238" cy="2413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22" name="Rectangle 10"/>
            <p:cNvSpPr>
              <a:spLocks noChangeArrowheads="1"/>
            </p:cNvSpPr>
            <p:nvPr/>
          </p:nvSpPr>
          <p:spPr bwMode="auto">
            <a:xfrm>
              <a:off x="584729" y="4140201"/>
              <a:ext cx="2731029" cy="65722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dirty="0" smtClean="0">
                  <a:solidFill>
                    <a:srgbClr val="000099"/>
                  </a:solidFill>
                  <a:ea typeface="黑体" panose="02010609060101010101" pitchFamily="2" charset="-122"/>
                </a:rPr>
                <a:t>互联网研究</a:t>
              </a:r>
              <a:r>
                <a:rPr kumimoji="1" lang="zh-CN" altLang="en-US" sz="2000" b="1" dirty="0">
                  <a:solidFill>
                    <a:srgbClr val="000099"/>
                  </a:solidFill>
                  <a:ea typeface="黑体" panose="02010609060101010101" pitchFamily="2" charset="-122"/>
                </a:rPr>
                <a:t>指导小组</a:t>
              </a:r>
              <a:endParaRPr kumimoji="1" lang="zh-CN" altLang="en-US" sz="2000" b="1" dirty="0">
                <a:solidFill>
                  <a:srgbClr val="000099"/>
                </a:solidFill>
                <a:ea typeface="黑体" panose="02010609060101010101" pitchFamily="2" charset="-122"/>
              </a:endParaRPr>
            </a:p>
            <a:p>
              <a:pPr algn="ctr"/>
              <a:r>
                <a:rPr kumimoji="1" lang="en-US" altLang="zh-CN" sz="2000" b="1" dirty="0">
                  <a:solidFill>
                    <a:srgbClr val="000099"/>
                  </a:solidFill>
                  <a:ea typeface="黑体" panose="02010609060101010101" pitchFamily="2" charset="-122"/>
                </a:rPr>
                <a:t>IRSG </a:t>
              </a:r>
              <a:endParaRPr kumimoji="1" lang="en-US" altLang="zh-CN" sz="2000" b="1" dirty="0">
                <a:solidFill>
                  <a:srgbClr val="000099"/>
                </a:solidFill>
                <a:ea typeface="黑体" panose="02010609060101010101" pitchFamily="2" charset="-122"/>
              </a:endParaRPr>
            </a:p>
          </p:txBody>
        </p:sp>
        <p:sp>
          <p:nvSpPr>
            <p:cNvPr id="320523" name="Rectangle 11"/>
            <p:cNvSpPr>
              <a:spLocks noChangeArrowheads="1"/>
            </p:cNvSpPr>
            <p:nvPr/>
          </p:nvSpPr>
          <p:spPr bwMode="auto">
            <a:xfrm>
              <a:off x="5904046" y="3576639"/>
              <a:ext cx="3730228" cy="2300287"/>
            </a:xfrm>
            <a:prstGeom prst="rect">
              <a:avLst/>
            </a:prstGeom>
            <a:solidFill>
              <a:srgbClr val="FFCC99"/>
            </a:solidFill>
            <a:ln w="9525">
              <a:solidFill>
                <a:schemeClr val="tx1"/>
              </a:solidFill>
              <a:prstDash val="sysDot"/>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20524" name="Text Box 12"/>
            <p:cNvSpPr txBox="1">
              <a:spLocks noChangeArrowheads="1"/>
            </p:cNvSpPr>
            <p:nvPr/>
          </p:nvSpPr>
          <p:spPr bwMode="auto">
            <a:xfrm>
              <a:off x="741231" y="3606801"/>
              <a:ext cx="24449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smtClean="0">
                  <a:solidFill>
                    <a:srgbClr val="000099"/>
                  </a:solidFill>
                  <a:ea typeface="黑体" panose="02010609060101010101" pitchFamily="2" charset="-122"/>
                </a:rPr>
                <a:t>互联网研究</a:t>
              </a:r>
              <a:r>
                <a:rPr kumimoji="1" lang="zh-CN" altLang="en-US" sz="2000" b="1" dirty="0">
                  <a:solidFill>
                    <a:srgbClr val="000099"/>
                  </a:solidFill>
                  <a:ea typeface="黑体" panose="02010609060101010101" pitchFamily="2" charset="-122"/>
                </a:rPr>
                <a:t>部 </a:t>
              </a:r>
              <a:r>
                <a:rPr kumimoji="1" lang="en-US" altLang="zh-CN" sz="2000" b="1" dirty="0">
                  <a:solidFill>
                    <a:srgbClr val="000099"/>
                  </a:solidFill>
                  <a:ea typeface="黑体" panose="02010609060101010101" pitchFamily="2" charset="-122"/>
                </a:rPr>
                <a:t>IRTF </a:t>
              </a:r>
              <a:endParaRPr kumimoji="1" lang="en-US" altLang="zh-CN" sz="2000" b="1" dirty="0">
                <a:solidFill>
                  <a:srgbClr val="000099"/>
                </a:solidFill>
                <a:ea typeface="黑体" panose="02010609060101010101" pitchFamily="2" charset="-122"/>
              </a:endParaRPr>
            </a:p>
          </p:txBody>
        </p:sp>
        <p:sp>
          <p:nvSpPr>
            <p:cNvPr id="320525" name="Text Box 13"/>
            <p:cNvSpPr txBox="1">
              <a:spLocks noChangeArrowheads="1"/>
            </p:cNvSpPr>
            <p:nvPr/>
          </p:nvSpPr>
          <p:spPr bwMode="auto">
            <a:xfrm>
              <a:off x="6485335" y="3560763"/>
              <a:ext cx="243047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smtClean="0">
                  <a:solidFill>
                    <a:srgbClr val="000099"/>
                  </a:solidFill>
                  <a:ea typeface="黑体" panose="02010609060101010101" pitchFamily="2" charset="-122"/>
                </a:rPr>
                <a:t>互联网工程</a:t>
              </a:r>
              <a:r>
                <a:rPr kumimoji="1" lang="zh-CN" altLang="en-US" sz="2000" b="1" dirty="0">
                  <a:solidFill>
                    <a:srgbClr val="000099"/>
                  </a:solidFill>
                  <a:ea typeface="黑体" panose="02010609060101010101" pitchFamily="2" charset="-122"/>
                </a:rPr>
                <a:t>部 </a:t>
              </a:r>
              <a:r>
                <a:rPr kumimoji="1" lang="en-US" altLang="zh-CN" sz="2000" b="1" dirty="0">
                  <a:solidFill>
                    <a:srgbClr val="000099"/>
                  </a:solidFill>
                  <a:ea typeface="黑体" panose="02010609060101010101" pitchFamily="2" charset="-122"/>
                </a:rPr>
                <a:t>IETF </a:t>
              </a:r>
              <a:endParaRPr kumimoji="1" lang="en-US" altLang="zh-CN" sz="2000" b="1" dirty="0">
                <a:solidFill>
                  <a:srgbClr val="000099"/>
                </a:solidFill>
                <a:ea typeface="黑体" panose="02010609060101010101" pitchFamily="2" charset="-122"/>
              </a:endParaRPr>
            </a:p>
          </p:txBody>
        </p:sp>
        <p:sp>
          <p:nvSpPr>
            <p:cNvPr id="320526" name="Line 14"/>
            <p:cNvSpPr>
              <a:spLocks noChangeShapeType="1"/>
            </p:cNvSpPr>
            <p:nvPr/>
          </p:nvSpPr>
          <p:spPr bwMode="auto">
            <a:xfrm flipV="1">
              <a:off x="2067189" y="3716339"/>
              <a:ext cx="1637242" cy="433387"/>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27" name="Line 15"/>
            <p:cNvSpPr>
              <a:spLocks noChangeShapeType="1"/>
            </p:cNvSpPr>
            <p:nvPr/>
          </p:nvSpPr>
          <p:spPr bwMode="auto">
            <a:xfrm flipH="1" flipV="1">
              <a:off x="5238486" y="3659188"/>
              <a:ext cx="2445544" cy="417512"/>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28" name="Rectangle 16"/>
            <p:cNvSpPr>
              <a:spLocks noChangeArrowheads="1"/>
            </p:cNvSpPr>
            <p:nvPr/>
          </p:nvSpPr>
          <p:spPr bwMode="auto">
            <a:xfrm>
              <a:off x="6356350" y="4070351"/>
              <a:ext cx="2887531" cy="65722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dirty="0" smtClean="0">
                  <a:solidFill>
                    <a:srgbClr val="000099"/>
                  </a:solidFill>
                  <a:ea typeface="黑体" panose="02010609060101010101" pitchFamily="2" charset="-122"/>
                </a:rPr>
                <a:t>互联网工程</a:t>
              </a:r>
              <a:r>
                <a:rPr kumimoji="1" lang="zh-CN" altLang="en-US" sz="2000" b="1" dirty="0">
                  <a:solidFill>
                    <a:srgbClr val="000099"/>
                  </a:solidFill>
                  <a:ea typeface="黑体" panose="02010609060101010101" pitchFamily="2" charset="-122"/>
                </a:rPr>
                <a:t>指导小组</a:t>
              </a:r>
              <a:endParaRPr kumimoji="1" lang="zh-CN" altLang="en-US" sz="2000" b="1" dirty="0">
                <a:solidFill>
                  <a:srgbClr val="000099"/>
                </a:solidFill>
                <a:ea typeface="黑体" panose="02010609060101010101" pitchFamily="2" charset="-122"/>
              </a:endParaRPr>
            </a:p>
            <a:p>
              <a:pPr algn="ctr"/>
              <a:r>
                <a:rPr kumimoji="1" lang="en-US" altLang="zh-CN" sz="2000" b="1" dirty="0">
                  <a:solidFill>
                    <a:srgbClr val="000099"/>
                  </a:solidFill>
                  <a:ea typeface="黑体" panose="02010609060101010101" pitchFamily="2" charset="-122"/>
                </a:rPr>
                <a:t>IESG </a:t>
              </a:r>
              <a:endParaRPr kumimoji="1" lang="en-US" altLang="zh-CN" sz="2000" b="1" dirty="0">
                <a:solidFill>
                  <a:srgbClr val="000099"/>
                </a:solidFill>
                <a:ea typeface="黑体" panose="02010609060101010101" pitchFamily="2" charset="-122"/>
              </a:endParaRPr>
            </a:p>
          </p:txBody>
        </p:sp>
        <p:sp>
          <p:nvSpPr>
            <p:cNvPr id="320529" name="Text Box 17"/>
            <p:cNvSpPr txBox="1">
              <a:spLocks noChangeArrowheads="1"/>
            </p:cNvSpPr>
            <p:nvPr/>
          </p:nvSpPr>
          <p:spPr bwMode="auto">
            <a:xfrm>
              <a:off x="7371027" y="4754563"/>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ea typeface="黑体" panose="02010609060101010101" pitchFamily="2" charset="-122"/>
                </a:rPr>
                <a:t>…</a:t>
              </a:r>
              <a:endParaRPr kumimoji="1" lang="en-US" altLang="zh-CN" sz="2000" b="1">
                <a:solidFill>
                  <a:srgbClr val="000099"/>
                </a:solidFill>
                <a:ea typeface="黑体" panose="02010609060101010101" pitchFamily="2" charset="-122"/>
              </a:endParaRPr>
            </a:p>
          </p:txBody>
        </p:sp>
        <p:sp>
          <p:nvSpPr>
            <p:cNvPr id="320530" name="Line 18"/>
            <p:cNvSpPr>
              <a:spLocks noChangeShapeType="1"/>
            </p:cNvSpPr>
            <p:nvPr/>
          </p:nvSpPr>
          <p:spPr bwMode="auto">
            <a:xfrm flipV="1">
              <a:off x="6825854" y="4727576"/>
              <a:ext cx="158221" cy="214313"/>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31" name="Line 19"/>
            <p:cNvSpPr>
              <a:spLocks noChangeShapeType="1"/>
            </p:cNvSpPr>
            <p:nvPr/>
          </p:nvSpPr>
          <p:spPr bwMode="auto">
            <a:xfrm>
              <a:off x="8306594" y="4724401"/>
              <a:ext cx="259689" cy="168275"/>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32" name="Rectangle 20"/>
            <p:cNvSpPr>
              <a:spLocks noChangeArrowheads="1"/>
            </p:cNvSpPr>
            <p:nvPr/>
          </p:nvSpPr>
          <p:spPr bwMode="auto">
            <a:xfrm>
              <a:off x="827221" y="5302251"/>
              <a:ext cx="498740" cy="40957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ea typeface="黑体" panose="02010609060101010101" pitchFamily="2" charset="-122"/>
                </a:rPr>
                <a:t>RG</a:t>
              </a:r>
              <a:endParaRPr kumimoji="1" lang="en-US" altLang="zh-CN" sz="2000" b="1">
                <a:solidFill>
                  <a:srgbClr val="000099"/>
                </a:solidFill>
                <a:ea typeface="黑体" panose="02010609060101010101" pitchFamily="2" charset="-122"/>
              </a:endParaRPr>
            </a:p>
          </p:txBody>
        </p:sp>
        <p:sp>
          <p:nvSpPr>
            <p:cNvPr id="320533" name="Rectangle 21"/>
            <p:cNvSpPr>
              <a:spLocks noChangeArrowheads="1"/>
            </p:cNvSpPr>
            <p:nvPr/>
          </p:nvSpPr>
          <p:spPr bwMode="auto">
            <a:xfrm>
              <a:off x="8972154" y="5373688"/>
              <a:ext cx="583009" cy="412750"/>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ea typeface="黑体" panose="02010609060101010101" pitchFamily="2" charset="-122"/>
                </a:rPr>
                <a:t>WG</a:t>
              </a:r>
              <a:endParaRPr kumimoji="1" lang="en-US" altLang="zh-CN" sz="2000" b="1">
                <a:solidFill>
                  <a:srgbClr val="000099"/>
                </a:solidFill>
                <a:ea typeface="黑体" panose="02010609060101010101" pitchFamily="2" charset="-122"/>
              </a:endParaRPr>
            </a:p>
          </p:txBody>
        </p:sp>
        <p:sp>
          <p:nvSpPr>
            <p:cNvPr id="320534" name="Text Box 22"/>
            <p:cNvSpPr txBox="1">
              <a:spLocks noChangeArrowheads="1"/>
            </p:cNvSpPr>
            <p:nvPr/>
          </p:nvSpPr>
          <p:spPr bwMode="auto">
            <a:xfrm>
              <a:off x="6561006" y="5264151"/>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ea typeface="黑体" panose="02010609060101010101" pitchFamily="2" charset="-122"/>
                </a:rPr>
                <a:t>…</a:t>
              </a:r>
              <a:endParaRPr kumimoji="1" lang="en-US" altLang="zh-CN" sz="2000" b="1">
                <a:solidFill>
                  <a:srgbClr val="000099"/>
                </a:solidFill>
                <a:ea typeface="黑体" panose="02010609060101010101" pitchFamily="2" charset="-122"/>
              </a:endParaRPr>
            </a:p>
          </p:txBody>
        </p:sp>
        <p:sp>
          <p:nvSpPr>
            <p:cNvPr id="320535" name="Text Box 23"/>
            <p:cNvSpPr txBox="1">
              <a:spLocks noChangeArrowheads="1"/>
            </p:cNvSpPr>
            <p:nvPr/>
          </p:nvSpPr>
          <p:spPr bwMode="auto">
            <a:xfrm>
              <a:off x="8456216" y="5264151"/>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ea typeface="黑体" panose="02010609060101010101" pitchFamily="2" charset="-122"/>
                </a:rPr>
                <a:t>…</a:t>
              </a:r>
              <a:endParaRPr kumimoji="1" lang="en-US" altLang="zh-CN" sz="2000" b="1">
                <a:solidFill>
                  <a:srgbClr val="000099"/>
                </a:solidFill>
                <a:ea typeface="黑体" panose="02010609060101010101" pitchFamily="2" charset="-122"/>
              </a:endParaRPr>
            </a:p>
          </p:txBody>
        </p:sp>
        <p:sp>
          <p:nvSpPr>
            <p:cNvPr id="320536" name="Line 24"/>
            <p:cNvSpPr>
              <a:spLocks noChangeShapeType="1"/>
            </p:cNvSpPr>
            <p:nvPr/>
          </p:nvSpPr>
          <p:spPr bwMode="auto">
            <a:xfrm flipH="1">
              <a:off x="6235965" y="5219701"/>
              <a:ext cx="331920" cy="163513"/>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37" name="Line 25"/>
            <p:cNvSpPr>
              <a:spLocks noChangeShapeType="1"/>
            </p:cNvSpPr>
            <p:nvPr/>
          </p:nvSpPr>
          <p:spPr bwMode="auto">
            <a:xfrm>
              <a:off x="6818974" y="5219701"/>
              <a:ext cx="500459" cy="163513"/>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38" name="Line 26"/>
            <p:cNvSpPr>
              <a:spLocks noChangeShapeType="1"/>
            </p:cNvSpPr>
            <p:nvPr/>
          </p:nvSpPr>
          <p:spPr bwMode="auto">
            <a:xfrm flipH="1">
              <a:off x="7984994" y="5219701"/>
              <a:ext cx="416190" cy="163513"/>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39" name="Line 27"/>
            <p:cNvSpPr>
              <a:spLocks noChangeShapeType="1"/>
            </p:cNvSpPr>
            <p:nvPr/>
          </p:nvSpPr>
          <p:spPr bwMode="auto">
            <a:xfrm>
              <a:off x="8650552" y="5219701"/>
              <a:ext cx="416190" cy="163513"/>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40" name="Rectangle 28"/>
            <p:cNvSpPr>
              <a:spLocks noChangeArrowheads="1"/>
            </p:cNvSpPr>
            <p:nvPr/>
          </p:nvSpPr>
          <p:spPr bwMode="auto">
            <a:xfrm>
              <a:off x="2657079" y="5302251"/>
              <a:ext cx="500459" cy="40957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ea typeface="黑体" panose="02010609060101010101" pitchFamily="2" charset="-122"/>
                </a:rPr>
                <a:t>RG</a:t>
              </a:r>
              <a:endParaRPr kumimoji="1" lang="en-US" altLang="zh-CN" sz="2000" b="1">
                <a:solidFill>
                  <a:srgbClr val="000099"/>
                </a:solidFill>
                <a:ea typeface="黑体" panose="02010609060101010101" pitchFamily="2" charset="-122"/>
              </a:endParaRPr>
            </a:p>
          </p:txBody>
        </p:sp>
        <p:sp>
          <p:nvSpPr>
            <p:cNvPr id="320541" name="Text Box 29"/>
            <p:cNvSpPr txBox="1">
              <a:spLocks noChangeArrowheads="1"/>
            </p:cNvSpPr>
            <p:nvPr/>
          </p:nvSpPr>
          <p:spPr bwMode="auto">
            <a:xfrm>
              <a:off x="1676797" y="5264151"/>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ea typeface="黑体" panose="02010609060101010101" pitchFamily="2" charset="-122"/>
                </a:rPr>
                <a:t>…</a:t>
              </a:r>
              <a:endParaRPr kumimoji="1" lang="en-US" altLang="zh-CN" sz="2000" b="1">
                <a:solidFill>
                  <a:srgbClr val="000099"/>
                </a:solidFill>
                <a:ea typeface="黑体" panose="02010609060101010101" pitchFamily="2" charset="-122"/>
              </a:endParaRPr>
            </a:p>
          </p:txBody>
        </p:sp>
        <p:sp>
          <p:nvSpPr>
            <p:cNvPr id="320542" name="Rectangle 30"/>
            <p:cNvSpPr>
              <a:spLocks noChangeArrowheads="1"/>
            </p:cNvSpPr>
            <p:nvPr/>
          </p:nvSpPr>
          <p:spPr bwMode="auto">
            <a:xfrm>
              <a:off x="6493933" y="4892675"/>
              <a:ext cx="627725" cy="388938"/>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a:solidFill>
                    <a:srgbClr val="000099"/>
                  </a:solidFill>
                  <a:ea typeface="黑体" panose="02010609060101010101" pitchFamily="2" charset="-122"/>
                </a:rPr>
                <a:t>领域</a:t>
              </a:r>
              <a:endParaRPr kumimoji="1" lang="zh-CN" altLang="en-US" sz="2000" b="1">
                <a:solidFill>
                  <a:srgbClr val="000099"/>
                </a:solidFill>
                <a:ea typeface="黑体" panose="02010609060101010101" pitchFamily="2" charset="-122"/>
              </a:endParaRPr>
            </a:p>
          </p:txBody>
        </p:sp>
        <p:sp>
          <p:nvSpPr>
            <p:cNvPr id="320543" name="Rectangle 31"/>
            <p:cNvSpPr>
              <a:spLocks noChangeArrowheads="1"/>
            </p:cNvSpPr>
            <p:nvPr/>
          </p:nvSpPr>
          <p:spPr bwMode="auto">
            <a:xfrm>
              <a:off x="8382264" y="4892675"/>
              <a:ext cx="627725" cy="388938"/>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a:solidFill>
                    <a:srgbClr val="000099"/>
                  </a:solidFill>
                  <a:ea typeface="黑体" panose="02010609060101010101" pitchFamily="2" charset="-122"/>
                </a:rPr>
                <a:t>领域</a:t>
              </a:r>
              <a:endParaRPr kumimoji="1" lang="zh-CN" altLang="en-US" sz="2000" b="1">
                <a:solidFill>
                  <a:srgbClr val="000099"/>
                </a:solidFill>
                <a:ea typeface="黑体" panose="02010609060101010101" pitchFamily="2" charset="-122"/>
              </a:endParaRPr>
            </a:p>
          </p:txBody>
        </p:sp>
        <p:sp>
          <p:nvSpPr>
            <p:cNvPr id="320544" name="Rectangle 32"/>
            <p:cNvSpPr>
              <a:spLocks noChangeArrowheads="1"/>
            </p:cNvSpPr>
            <p:nvPr/>
          </p:nvSpPr>
          <p:spPr bwMode="auto">
            <a:xfrm>
              <a:off x="3704431" y="3001964"/>
              <a:ext cx="2106745" cy="752475"/>
            </a:xfrm>
            <a:prstGeom prst="rect">
              <a:avLst/>
            </a:prstGeom>
            <a:solidFill>
              <a:schemeClr val="accent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dirty="0" smtClean="0">
                  <a:solidFill>
                    <a:srgbClr val="000099"/>
                  </a:solidFill>
                  <a:ea typeface="黑体" panose="02010609060101010101" pitchFamily="2" charset="-122"/>
                </a:rPr>
                <a:t>互联网体系结构</a:t>
              </a:r>
              <a:endParaRPr kumimoji="1" lang="zh-CN" altLang="en-US" sz="2000" b="1" dirty="0">
                <a:solidFill>
                  <a:srgbClr val="000099"/>
                </a:solidFill>
                <a:ea typeface="黑体" panose="02010609060101010101" pitchFamily="2" charset="-122"/>
              </a:endParaRPr>
            </a:p>
            <a:p>
              <a:pPr algn="ctr"/>
              <a:r>
                <a:rPr kumimoji="1" lang="zh-CN" altLang="en-US" sz="2000" b="1" dirty="0">
                  <a:solidFill>
                    <a:srgbClr val="000099"/>
                  </a:solidFill>
                  <a:ea typeface="黑体" panose="02010609060101010101" pitchFamily="2" charset="-122"/>
                </a:rPr>
                <a:t>研究委员会 </a:t>
              </a:r>
              <a:r>
                <a:rPr kumimoji="1" lang="en-US" altLang="zh-CN" sz="2000" b="1" dirty="0">
                  <a:solidFill>
                    <a:srgbClr val="000099"/>
                  </a:solidFill>
                  <a:ea typeface="黑体" panose="02010609060101010101" pitchFamily="2" charset="-122"/>
                </a:rPr>
                <a:t>IAB </a:t>
              </a:r>
              <a:endParaRPr kumimoji="1" lang="en-US" altLang="zh-CN" sz="2000" b="1" dirty="0">
                <a:solidFill>
                  <a:srgbClr val="000099"/>
                </a:solidFill>
                <a:ea typeface="黑体" panose="02010609060101010101" pitchFamily="2" charset="-122"/>
              </a:endParaRPr>
            </a:p>
          </p:txBody>
        </p:sp>
        <p:sp>
          <p:nvSpPr>
            <p:cNvPr id="320545" name="Rectangle 33"/>
            <p:cNvSpPr>
              <a:spLocks noChangeArrowheads="1"/>
            </p:cNvSpPr>
            <p:nvPr/>
          </p:nvSpPr>
          <p:spPr bwMode="auto">
            <a:xfrm>
              <a:off x="7802695" y="5373688"/>
              <a:ext cx="583009" cy="412750"/>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ea typeface="黑体" panose="02010609060101010101" pitchFamily="2" charset="-122"/>
                </a:rPr>
                <a:t>WG</a:t>
              </a:r>
              <a:endParaRPr kumimoji="1" lang="en-US" altLang="zh-CN" sz="2000" b="1">
                <a:solidFill>
                  <a:srgbClr val="000099"/>
                </a:solidFill>
                <a:ea typeface="黑体" panose="02010609060101010101" pitchFamily="2" charset="-122"/>
              </a:endParaRPr>
            </a:p>
          </p:txBody>
        </p:sp>
        <p:sp>
          <p:nvSpPr>
            <p:cNvPr id="320546" name="Rectangle 34"/>
            <p:cNvSpPr>
              <a:spLocks noChangeArrowheads="1"/>
            </p:cNvSpPr>
            <p:nvPr/>
          </p:nvSpPr>
          <p:spPr bwMode="auto">
            <a:xfrm>
              <a:off x="7021910" y="5373688"/>
              <a:ext cx="583009" cy="412750"/>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ea typeface="黑体" panose="02010609060101010101" pitchFamily="2" charset="-122"/>
                </a:rPr>
                <a:t>WG</a:t>
              </a:r>
              <a:endParaRPr kumimoji="1" lang="en-US" altLang="zh-CN" sz="2000" b="1">
                <a:solidFill>
                  <a:srgbClr val="000099"/>
                </a:solidFill>
                <a:ea typeface="黑体" panose="02010609060101010101" pitchFamily="2" charset="-122"/>
              </a:endParaRPr>
            </a:p>
          </p:txBody>
        </p:sp>
        <p:sp>
          <p:nvSpPr>
            <p:cNvPr id="320547" name="Rectangle 35"/>
            <p:cNvSpPr>
              <a:spLocks noChangeArrowheads="1"/>
            </p:cNvSpPr>
            <p:nvPr/>
          </p:nvSpPr>
          <p:spPr bwMode="auto">
            <a:xfrm>
              <a:off x="5967678" y="5373688"/>
              <a:ext cx="583010" cy="412750"/>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ea typeface="黑体" panose="02010609060101010101" pitchFamily="2" charset="-122"/>
                </a:rPr>
                <a:t>WG</a:t>
              </a:r>
              <a:endParaRPr kumimoji="1" lang="en-US" altLang="zh-CN" sz="2000" b="1">
                <a:solidFill>
                  <a:srgbClr val="000099"/>
                </a:solidFill>
                <a:ea typeface="黑体" panose="02010609060101010101" pitchFamily="2" charset="-122"/>
              </a:endParaRPr>
            </a:p>
          </p:txBody>
        </p:sp>
      </p:grpSp>
      <p:sp>
        <p:nvSpPr>
          <p:cNvPr id="2" name="矩形 1"/>
          <p:cNvSpPr/>
          <p:nvPr/>
        </p:nvSpPr>
        <p:spPr>
          <a:xfrm>
            <a:off x="584729" y="1184970"/>
            <a:ext cx="8832768" cy="1129348"/>
          </a:xfrm>
          <a:prstGeom prst="rect">
            <a:avLst/>
          </a:prstGeom>
        </p:spPr>
        <p:txBody>
          <a:bodyPr wrap="square">
            <a:spAutoFit/>
          </a:bodyPr>
          <a:lstStyle/>
          <a:p>
            <a:pPr>
              <a:lnSpc>
                <a:spcPct val="110000"/>
              </a:lnSpc>
            </a:pPr>
            <a:r>
              <a:rPr lang="zh-CN" altLang="zh-CN" sz="3200" b="1" dirty="0">
                <a:latin typeface="+mn-lt"/>
                <a:ea typeface="黑体" panose="02010609060101010101" pitchFamily="2" charset="-122"/>
              </a:rPr>
              <a:t>互联网的标准化工作对互联网的发展起到了非常重要的</a:t>
            </a:r>
            <a:r>
              <a:rPr lang="zh-CN" altLang="zh-CN" sz="3200" b="1" dirty="0" smtClean="0">
                <a:latin typeface="+mn-lt"/>
                <a:ea typeface="黑体" panose="02010609060101010101" pitchFamily="2" charset="-122"/>
              </a:rPr>
              <a:t>作用</a:t>
            </a:r>
            <a:r>
              <a:rPr lang="zh-CN" altLang="en-US" sz="3200" b="1" dirty="0" smtClean="0">
                <a:latin typeface="+mn-lt"/>
                <a:ea typeface="黑体" panose="02010609060101010101" pitchFamily="2" charset="-122"/>
              </a:rPr>
              <a:t>。</a:t>
            </a:r>
            <a:endParaRPr lang="zh-CN" altLang="en-US" sz="3200" b="1" dirty="0">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p:txBody>
          <a:bodyPr/>
          <a:lstStyle/>
          <a:p>
            <a:pPr algn="ctr"/>
            <a:r>
              <a:rPr lang="zh-CN" altLang="en-US" sz="3600" dirty="0" smtClean="0"/>
              <a:t>成为</a:t>
            </a:r>
            <a:r>
              <a:rPr lang="zh-CN" altLang="zh-CN" sz="3600" dirty="0" smtClean="0"/>
              <a:t>互联网正式</a:t>
            </a:r>
            <a:r>
              <a:rPr lang="zh-CN" altLang="zh-CN" sz="3600" dirty="0"/>
              <a:t>标准要</a:t>
            </a:r>
            <a:r>
              <a:rPr lang="zh-CN" altLang="zh-CN" sz="3600" dirty="0" smtClean="0"/>
              <a:t>经过三</a:t>
            </a:r>
            <a:r>
              <a:rPr lang="zh-CN" altLang="zh-CN" sz="3600" dirty="0"/>
              <a:t>个</a:t>
            </a:r>
            <a:r>
              <a:rPr lang="zh-CN" altLang="zh-CN" sz="3600" dirty="0" smtClean="0"/>
              <a:t>阶段</a:t>
            </a:r>
            <a:endParaRPr lang="zh-CN" altLang="en-US" sz="3600" dirty="0"/>
          </a:p>
        </p:txBody>
      </p:sp>
      <p:sp>
        <p:nvSpPr>
          <p:cNvPr id="322563" name="Rectangle 3"/>
          <p:cNvSpPr>
            <a:spLocks noGrp="1" noChangeArrowheads="1"/>
          </p:cNvSpPr>
          <p:nvPr>
            <p:ph idx="1"/>
          </p:nvPr>
        </p:nvSpPr>
        <p:spPr>
          <a:xfrm>
            <a:off x="419735" y="2336185"/>
            <a:ext cx="9066212" cy="4142085"/>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zh-CN" altLang="en-US" dirty="0" smtClean="0">
                <a:solidFill>
                  <a:srgbClr val="0000CC"/>
                </a:solidFill>
              </a:rPr>
              <a:t>互联网草案 </a:t>
            </a:r>
            <a:r>
              <a:rPr lang="en-US" altLang="zh-CN" dirty="0" smtClean="0"/>
              <a:t>(</a:t>
            </a:r>
            <a:r>
              <a:rPr lang="en-US" altLang="zh-CN" dirty="0"/>
              <a:t>Internet Draft) ——</a:t>
            </a:r>
            <a:r>
              <a:rPr lang="zh-CN" altLang="zh-CN" dirty="0"/>
              <a:t>有效期只有六个月</a:t>
            </a:r>
            <a:r>
              <a:rPr lang="zh-CN" altLang="en-US" dirty="0"/>
              <a:t>。在这个阶段还</a:t>
            </a:r>
            <a:r>
              <a:rPr lang="zh-CN" altLang="en-US" dirty="0">
                <a:solidFill>
                  <a:srgbClr val="FF0000"/>
                </a:solidFill>
              </a:rPr>
              <a:t>不是</a:t>
            </a:r>
            <a:r>
              <a:rPr lang="zh-CN" altLang="en-US" dirty="0"/>
              <a:t> </a:t>
            </a:r>
            <a:r>
              <a:rPr lang="en-US" altLang="zh-CN" dirty="0"/>
              <a:t>RFC </a:t>
            </a:r>
            <a:r>
              <a:rPr lang="zh-CN" altLang="en-US" dirty="0"/>
              <a:t>文档。</a:t>
            </a:r>
            <a:endParaRPr lang="zh-CN" altLang="en-US" dirty="0"/>
          </a:p>
          <a:p>
            <a:r>
              <a:rPr lang="zh-CN" altLang="en-US" dirty="0">
                <a:solidFill>
                  <a:srgbClr val="0000CC"/>
                </a:solidFill>
              </a:rPr>
              <a:t>建议</a:t>
            </a:r>
            <a:r>
              <a:rPr lang="zh-CN" altLang="en-US" dirty="0" smtClean="0">
                <a:solidFill>
                  <a:srgbClr val="0000CC"/>
                </a:solidFill>
              </a:rPr>
              <a:t>标准 </a:t>
            </a:r>
            <a:r>
              <a:rPr lang="en-US" altLang="zh-CN" dirty="0" smtClean="0"/>
              <a:t>(</a:t>
            </a:r>
            <a:r>
              <a:rPr lang="en-US" altLang="zh-CN" dirty="0"/>
              <a:t>Proposed Standard) ——</a:t>
            </a:r>
            <a:r>
              <a:rPr lang="zh-CN" altLang="en-US" dirty="0"/>
              <a:t>从这个阶段开始就成为 </a:t>
            </a:r>
            <a:r>
              <a:rPr lang="en-US" altLang="zh-CN" dirty="0"/>
              <a:t>RFC </a:t>
            </a:r>
            <a:r>
              <a:rPr lang="zh-CN" altLang="en-US" dirty="0"/>
              <a:t>文档。</a:t>
            </a:r>
            <a:endParaRPr lang="zh-CN" altLang="en-US" dirty="0"/>
          </a:p>
          <a:p>
            <a:r>
              <a:rPr lang="zh-CN" altLang="en-US" dirty="0" smtClean="0">
                <a:solidFill>
                  <a:srgbClr val="0000CC"/>
                </a:solidFill>
              </a:rPr>
              <a:t>互联网标准 </a:t>
            </a:r>
            <a:r>
              <a:rPr lang="en-US" altLang="zh-CN" dirty="0" smtClean="0"/>
              <a:t>(</a:t>
            </a:r>
            <a:r>
              <a:rPr lang="en-US" altLang="zh-CN" dirty="0"/>
              <a:t>Internet Standard) </a:t>
            </a:r>
            <a:r>
              <a:rPr lang="en-US" altLang="zh-CN" dirty="0" smtClean="0"/>
              <a:t>——</a:t>
            </a:r>
            <a:r>
              <a:rPr lang="zh-CN" altLang="zh-CN" dirty="0"/>
              <a:t>达到正式标准后，每个标准就分配到一个</a:t>
            </a:r>
            <a:r>
              <a:rPr lang="zh-CN" altLang="zh-CN" dirty="0" smtClean="0"/>
              <a:t>编号</a:t>
            </a:r>
            <a:r>
              <a:rPr lang="en-US" altLang="zh-CN" dirty="0" smtClean="0"/>
              <a:t> STD </a:t>
            </a:r>
            <a:r>
              <a:rPr lang="en-US" altLang="zh-CN" dirty="0" err="1" smtClean="0"/>
              <a:t>xxxx</a:t>
            </a:r>
            <a:r>
              <a:rPr lang="zh-CN" altLang="zh-CN" dirty="0" smtClean="0"/>
              <a:t>。</a:t>
            </a:r>
            <a:r>
              <a:rPr lang="en-US" altLang="zh-CN" dirty="0" smtClean="0"/>
              <a:t> </a:t>
            </a:r>
            <a:r>
              <a:rPr lang="zh-CN" altLang="zh-CN" dirty="0" smtClean="0"/>
              <a:t>一</a:t>
            </a:r>
            <a:r>
              <a:rPr lang="zh-CN" altLang="zh-CN" dirty="0"/>
              <a:t>个标准可以和多</a:t>
            </a:r>
            <a:r>
              <a:rPr lang="zh-CN" altLang="zh-CN" dirty="0" smtClean="0"/>
              <a:t>个</a:t>
            </a:r>
            <a:r>
              <a:rPr lang="en-US" altLang="zh-CN" dirty="0" smtClean="0"/>
              <a:t> RFC </a:t>
            </a:r>
            <a:r>
              <a:rPr lang="zh-CN" altLang="zh-CN" dirty="0" smtClean="0"/>
              <a:t>文档</a:t>
            </a:r>
            <a:r>
              <a:rPr lang="zh-CN" altLang="zh-CN" dirty="0"/>
              <a:t>关联。</a:t>
            </a:r>
            <a:endParaRPr lang="en-US" altLang="zh-CN" dirty="0"/>
          </a:p>
        </p:txBody>
      </p:sp>
      <p:sp>
        <p:nvSpPr>
          <p:cNvPr id="2" name="矩形 1"/>
          <p:cNvSpPr/>
          <p:nvPr/>
        </p:nvSpPr>
        <p:spPr>
          <a:xfrm>
            <a:off x="344488" y="1260049"/>
            <a:ext cx="9489504" cy="1076325"/>
          </a:xfrm>
          <a:prstGeom prst="rect">
            <a:avLst/>
          </a:prstGeom>
          <a:solidFill>
            <a:srgbClr val="00B0F0"/>
          </a:solidFill>
        </p:spPr>
        <p:txBody>
          <a:bodyPr wrap="square">
            <a:spAutoFit/>
          </a:bodyPr>
          <a:lstStyle/>
          <a:p>
            <a:pPr algn="ctr"/>
            <a:r>
              <a:rPr lang="zh-CN" altLang="zh-CN" sz="3200" b="1" dirty="0" smtClean="0">
                <a:latin typeface="+mn-lt"/>
                <a:ea typeface="黑体" panose="02010609060101010101" pitchFamily="2" charset="-122"/>
              </a:rPr>
              <a:t>所有互联网</a:t>
            </a:r>
            <a:r>
              <a:rPr lang="zh-CN" altLang="zh-CN" sz="3200" b="1" dirty="0">
                <a:latin typeface="+mn-lt"/>
                <a:ea typeface="黑体" panose="02010609060101010101" pitchFamily="2" charset="-122"/>
              </a:rPr>
              <a:t>标准</a:t>
            </a:r>
            <a:r>
              <a:rPr lang="zh-CN" altLang="zh-CN" sz="3200" b="1" dirty="0" smtClean="0">
                <a:latin typeface="+mn-lt"/>
                <a:ea typeface="黑体" panose="02010609060101010101" pitchFamily="2" charset="-122"/>
              </a:rPr>
              <a:t>都以</a:t>
            </a:r>
            <a:r>
              <a:rPr lang="en-US" altLang="zh-CN" sz="3200" b="1" dirty="0" smtClean="0">
                <a:latin typeface="+mn-lt"/>
                <a:ea typeface="黑体" panose="02010609060101010101" pitchFamily="2" charset="-122"/>
              </a:rPr>
              <a:t> RFC </a:t>
            </a:r>
            <a:r>
              <a:rPr lang="zh-CN" altLang="zh-CN" sz="3200" b="1" dirty="0" smtClean="0">
                <a:latin typeface="+mn-lt"/>
                <a:ea typeface="黑体" panose="02010609060101010101" pitchFamily="2" charset="-122"/>
              </a:rPr>
              <a:t>的</a:t>
            </a:r>
            <a:r>
              <a:rPr lang="zh-CN" altLang="zh-CN" sz="3200" b="1" dirty="0">
                <a:latin typeface="+mn-lt"/>
                <a:ea typeface="黑体" panose="02010609060101010101" pitchFamily="2" charset="-122"/>
              </a:rPr>
              <a:t>形式在互联网上</a:t>
            </a:r>
            <a:r>
              <a:rPr lang="zh-CN" altLang="zh-CN" sz="3200" b="1" dirty="0" smtClean="0">
                <a:latin typeface="+mn-lt"/>
                <a:ea typeface="黑体" panose="02010609060101010101" pitchFamily="2" charset="-122"/>
              </a:rPr>
              <a:t>发表</a:t>
            </a:r>
            <a:r>
              <a:rPr lang="zh-CN" altLang="en-US" sz="3200" b="1" dirty="0" smtClean="0">
                <a:latin typeface="+mn-lt"/>
                <a:ea typeface="黑体" panose="02010609060101010101" pitchFamily="2" charset="-122"/>
              </a:rPr>
              <a:t>。</a:t>
            </a:r>
            <a:endParaRPr lang="zh-CN" altLang="en-US" sz="3200" b="1" dirty="0" smtClean="0">
              <a:latin typeface="+mn-lt"/>
              <a:ea typeface="黑体" panose="02010609060101010101" pitchFamily="2" charset="-122"/>
            </a:endParaRPr>
          </a:p>
          <a:p>
            <a:pPr algn="ctr"/>
            <a:r>
              <a:rPr lang="en-US" altLang="zh-CN" sz="3200" b="1" dirty="0">
                <a:latin typeface="+mn-lt"/>
                <a:ea typeface="黑体" panose="02010609060101010101" pitchFamily="2" charset="-122"/>
              </a:rPr>
              <a:t>Request For Comments</a:t>
            </a:r>
            <a:endParaRPr lang="en-US" altLang="zh-CN" sz="3200" b="1" dirty="0">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Grp="1" noChangeArrowheads="1"/>
          </p:cNvSpPr>
          <p:nvPr>
            <p:ph type="title"/>
          </p:nvPr>
        </p:nvSpPr>
        <p:spPr/>
        <p:txBody>
          <a:bodyPr/>
          <a:lstStyle/>
          <a:p>
            <a:r>
              <a:rPr lang="en-US" altLang="zh-CN" dirty="0"/>
              <a:t>1.3  </a:t>
            </a:r>
            <a:r>
              <a:rPr lang="zh-CN" altLang="zh-CN" dirty="0"/>
              <a:t>互联网</a:t>
            </a:r>
            <a:r>
              <a:rPr lang="zh-CN" altLang="en-US" dirty="0"/>
              <a:t>的组成</a:t>
            </a:r>
            <a:endParaRPr lang="zh-CN" altLang="en-US" dirty="0"/>
          </a:p>
        </p:txBody>
      </p:sp>
      <p:sp>
        <p:nvSpPr>
          <p:cNvPr id="326659" name="Rectangle 3"/>
          <p:cNvSpPr>
            <a:spLocks noGrp="1" noChangeArrowheads="1"/>
          </p:cNvSpPr>
          <p:nvPr>
            <p:ph idx="1"/>
          </p:nvPr>
        </p:nvSpPr>
        <p:spPr/>
        <p:txBody>
          <a:bodyPr/>
          <a:lstStyle/>
          <a:p>
            <a:pPr>
              <a:buFont typeface="Wingdings" panose="05000000000000000000" pitchFamily="2" charset="2"/>
              <a:buNone/>
            </a:pPr>
            <a:r>
              <a:rPr lang="zh-CN" altLang="en-US" dirty="0" smtClean="0"/>
              <a:t>根据互联网的</a:t>
            </a:r>
            <a:r>
              <a:rPr lang="zh-CN" altLang="en-US" dirty="0"/>
              <a:t>工作方式：</a:t>
            </a:r>
            <a:endParaRPr lang="zh-CN" altLang="en-US" dirty="0"/>
          </a:p>
          <a:p>
            <a:pPr>
              <a:buNone/>
            </a:pPr>
            <a:r>
              <a:rPr lang="en-US" altLang="zh-CN" dirty="0"/>
              <a:t>(1) </a:t>
            </a:r>
            <a:r>
              <a:rPr lang="zh-CN" altLang="en-US" dirty="0">
                <a:solidFill>
                  <a:srgbClr val="FF0000"/>
                </a:solidFill>
              </a:rPr>
              <a:t>边缘</a:t>
            </a:r>
            <a:r>
              <a:rPr lang="zh-CN" altLang="en-US" dirty="0" smtClean="0">
                <a:solidFill>
                  <a:srgbClr val="FF0000"/>
                </a:solidFill>
              </a:rPr>
              <a:t>部分：</a:t>
            </a:r>
            <a:r>
              <a:rPr lang="zh-CN" altLang="en-US" dirty="0" smtClean="0"/>
              <a:t> </a:t>
            </a:r>
            <a:r>
              <a:rPr lang="zh-CN" altLang="en-US" dirty="0"/>
              <a:t>所有连接在互联网上的主机。</a:t>
            </a:r>
            <a:endParaRPr lang="zh-CN" altLang="en-US" dirty="0"/>
          </a:p>
          <a:p>
            <a:pPr>
              <a:buNone/>
            </a:pPr>
            <a:r>
              <a:rPr lang="zh-CN" altLang="en-US" dirty="0"/>
              <a:t>用户直接使用的，用来进行通信和资源共享。</a:t>
            </a:r>
            <a:endParaRPr lang="zh-CN" altLang="en-US" dirty="0"/>
          </a:p>
          <a:p>
            <a:pPr>
              <a:buNone/>
            </a:pPr>
            <a:endParaRPr lang="zh-CN" altLang="en-US" dirty="0"/>
          </a:p>
          <a:p>
            <a:pPr>
              <a:buFont typeface="Wingdings" panose="05000000000000000000" pitchFamily="2" charset="2"/>
              <a:buNone/>
            </a:pPr>
            <a:r>
              <a:rPr lang="en-US" altLang="zh-CN" dirty="0"/>
              <a:t>(2) </a:t>
            </a:r>
            <a:r>
              <a:rPr lang="zh-CN" altLang="en-US" dirty="0">
                <a:solidFill>
                  <a:srgbClr val="FF0000"/>
                </a:solidFill>
              </a:rPr>
              <a:t>核心</a:t>
            </a:r>
            <a:r>
              <a:rPr lang="zh-CN" altLang="en-US" dirty="0" smtClean="0">
                <a:solidFill>
                  <a:srgbClr val="FF0000"/>
                </a:solidFill>
              </a:rPr>
              <a:t>部分：</a:t>
            </a:r>
            <a:r>
              <a:rPr lang="zh-CN" altLang="en-US" dirty="0" smtClean="0"/>
              <a:t>由</a:t>
            </a:r>
            <a:r>
              <a:rPr lang="zh-CN" altLang="en-US" dirty="0"/>
              <a:t>大量网络和连接这些网络的路由器组成。为边缘部分提供服务（提供连通性和交换）。</a:t>
            </a:r>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632519" y="1268760"/>
            <a:ext cx="8928993" cy="4536504"/>
            <a:chOff x="560511" y="1484784"/>
            <a:chExt cx="8928993" cy="4536504"/>
          </a:xfrm>
        </p:grpSpPr>
        <p:sp>
          <p:nvSpPr>
            <p:cNvPr id="328708" name="Oval 4"/>
            <p:cNvSpPr>
              <a:spLocks noChangeArrowheads="1"/>
            </p:cNvSpPr>
            <p:nvPr/>
          </p:nvSpPr>
          <p:spPr bwMode="auto">
            <a:xfrm>
              <a:off x="560511" y="1484784"/>
              <a:ext cx="8928993" cy="4536504"/>
            </a:xfrm>
            <a:prstGeom prst="ellipse">
              <a:avLst/>
            </a:prstGeom>
            <a:solidFill>
              <a:srgbClr val="99CCFF"/>
            </a:solidFill>
            <a:ln w="9525">
              <a:solidFill>
                <a:schemeClr val="tx1"/>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09" name="Oval 5"/>
            <p:cNvSpPr>
              <a:spLocks noChangeArrowheads="1"/>
            </p:cNvSpPr>
            <p:nvPr/>
          </p:nvSpPr>
          <p:spPr bwMode="auto">
            <a:xfrm>
              <a:off x="2000672" y="2569395"/>
              <a:ext cx="6264696" cy="2416968"/>
            </a:xfrm>
            <a:prstGeom prst="ellipse">
              <a:avLst/>
            </a:prstGeom>
            <a:solidFill>
              <a:schemeClr val="bg1"/>
            </a:solidFill>
            <a:ln w="9525">
              <a:solidFill>
                <a:schemeClr val="tx1"/>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328710" name="Picture 6"/>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858649" y="2517801"/>
              <a:ext cx="507338"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711" name="Picture 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99078" y="3203600"/>
              <a:ext cx="536575" cy="34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328712" name="Group 8"/>
            <p:cNvGrpSpPr/>
            <p:nvPr/>
          </p:nvGrpSpPr>
          <p:grpSpPr bwMode="auto">
            <a:xfrm rot="-448665">
              <a:off x="2355844" y="3421516"/>
              <a:ext cx="1056180" cy="583958"/>
              <a:chOff x="2949" y="196"/>
              <a:chExt cx="941" cy="598"/>
            </a:xfrm>
          </p:grpSpPr>
          <p:sp>
            <p:nvSpPr>
              <p:cNvPr id="328713" name="Oval 9"/>
              <p:cNvSpPr>
                <a:spLocks noChangeArrowheads="1"/>
              </p:cNvSpPr>
              <p:nvPr/>
            </p:nvSpPr>
            <p:spPr bwMode="auto">
              <a:xfrm>
                <a:off x="3168" y="196"/>
                <a:ext cx="407" cy="162"/>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14" name="Oval 10"/>
              <p:cNvSpPr>
                <a:spLocks noChangeArrowheads="1"/>
              </p:cNvSpPr>
              <p:nvPr/>
            </p:nvSpPr>
            <p:spPr bwMode="auto">
              <a:xfrm rot="900000">
                <a:off x="3512" y="252"/>
                <a:ext cx="275" cy="131"/>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15" name="Oval 11"/>
              <p:cNvSpPr>
                <a:spLocks noChangeArrowheads="1"/>
              </p:cNvSpPr>
              <p:nvPr/>
            </p:nvSpPr>
            <p:spPr bwMode="auto">
              <a:xfrm rot="1500000">
                <a:off x="3650" y="385"/>
                <a:ext cx="240" cy="153"/>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16" name="Oval 12"/>
              <p:cNvSpPr>
                <a:spLocks noChangeArrowheads="1"/>
              </p:cNvSpPr>
              <p:nvPr/>
            </p:nvSpPr>
            <p:spPr bwMode="auto">
              <a:xfrm rot="20040000">
                <a:off x="3573" y="537"/>
                <a:ext cx="291" cy="18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17" name="Oval 13"/>
              <p:cNvSpPr>
                <a:spLocks noChangeArrowheads="1"/>
              </p:cNvSpPr>
              <p:nvPr/>
            </p:nvSpPr>
            <p:spPr bwMode="auto">
              <a:xfrm>
                <a:off x="3216" y="555"/>
                <a:ext cx="471" cy="23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18" name="Oval 14"/>
              <p:cNvSpPr>
                <a:spLocks noChangeArrowheads="1"/>
              </p:cNvSpPr>
              <p:nvPr/>
            </p:nvSpPr>
            <p:spPr bwMode="auto">
              <a:xfrm rot="1080000">
                <a:off x="3023" y="555"/>
                <a:ext cx="26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19" name="Oval 15"/>
              <p:cNvSpPr>
                <a:spLocks noChangeArrowheads="1"/>
              </p:cNvSpPr>
              <p:nvPr/>
            </p:nvSpPr>
            <p:spPr bwMode="auto">
              <a:xfrm>
                <a:off x="2949" y="432"/>
                <a:ext cx="217"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20" name="Oval 16"/>
              <p:cNvSpPr>
                <a:spLocks noChangeArrowheads="1"/>
              </p:cNvSpPr>
              <p:nvPr/>
            </p:nvSpPr>
            <p:spPr bwMode="auto">
              <a:xfrm rot="19740000">
                <a:off x="2984" y="310"/>
                <a:ext cx="29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21" name="Freeform 17"/>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22" name="Freeform 18"/>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23" name="Freeform 19"/>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28724" name="Group 20"/>
            <p:cNvGrpSpPr/>
            <p:nvPr/>
          </p:nvGrpSpPr>
          <p:grpSpPr bwMode="auto">
            <a:xfrm rot="-448665">
              <a:off x="7012926" y="3365998"/>
              <a:ext cx="1083171" cy="654849"/>
              <a:chOff x="2949" y="196"/>
              <a:chExt cx="941" cy="598"/>
            </a:xfrm>
          </p:grpSpPr>
          <p:sp>
            <p:nvSpPr>
              <p:cNvPr id="328725" name="Oval 21"/>
              <p:cNvSpPr>
                <a:spLocks noChangeArrowheads="1"/>
              </p:cNvSpPr>
              <p:nvPr/>
            </p:nvSpPr>
            <p:spPr bwMode="auto">
              <a:xfrm>
                <a:off x="3168" y="196"/>
                <a:ext cx="407" cy="162"/>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26" name="Oval 22"/>
              <p:cNvSpPr>
                <a:spLocks noChangeArrowheads="1"/>
              </p:cNvSpPr>
              <p:nvPr/>
            </p:nvSpPr>
            <p:spPr bwMode="auto">
              <a:xfrm rot="900000">
                <a:off x="3512" y="252"/>
                <a:ext cx="275" cy="131"/>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27" name="Oval 23"/>
              <p:cNvSpPr>
                <a:spLocks noChangeArrowheads="1"/>
              </p:cNvSpPr>
              <p:nvPr/>
            </p:nvSpPr>
            <p:spPr bwMode="auto">
              <a:xfrm rot="1500000">
                <a:off x="3650" y="385"/>
                <a:ext cx="240" cy="153"/>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28" name="Oval 24"/>
              <p:cNvSpPr>
                <a:spLocks noChangeArrowheads="1"/>
              </p:cNvSpPr>
              <p:nvPr/>
            </p:nvSpPr>
            <p:spPr bwMode="auto">
              <a:xfrm rot="20040000">
                <a:off x="3573" y="537"/>
                <a:ext cx="291" cy="18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29" name="Oval 25"/>
              <p:cNvSpPr>
                <a:spLocks noChangeArrowheads="1"/>
              </p:cNvSpPr>
              <p:nvPr/>
            </p:nvSpPr>
            <p:spPr bwMode="auto">
              <a:xfrm>
                <a:off x="3216" y="555"/>
                <a:ext cx="471" cy="23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30" name="Oval 26"/>
              <p:cNvSpPr>
                <a:spLocks noChangeArrowheads="1"/>
              </p:cNvSpPr>
              <p:nvPr/>
            </p:nvSpPr>
            <p:spPr bwMode="auto">
              <a:xfrm rot="1080000">
                <a:off x="3023" y="555"/>
                <a:ext cx="26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31" name="Oval 27"/>
              <p:cNvSpPr>
                <a:spLocks noChangeArrowheads="1"/>
              </p:cNvSpPr>
              <p:nvPr/>
            </p:nvSpPr>
            <p:spPr bwMode="auto">
              <a:xfrm>
                <a:off x="2949" y="432"/>
                <a:ext cx="217"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32" name="Oval 28"/>
              <p:cNvSpPr>
                <a:spLocks noChangeArrowheads="1"/>
              </p:cNvSpPr>
              <p:nvPr/>
            </p:nvSpPr>
            <p:spPr bwMode="auto">
              <a:xfrm rot="19740000">
                <a:off x="2984" y="310"/>
                <a:ext cx="29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33" name="Freeform 29"/>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34" name="Freeform 30"/>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35" name="Freeform 31"/>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28736" name="Group 32"/>
            <p:cNvGrpSpPr/>
            <p:nvPr/>
          </p:nvGrpSpPr>
          <p:grpSpPr bwMode="auto">
            <a:xfrm rot="-448665">
              <a:off x="3879465" y="4175623"/>
              <a:ext cx="1083171" cy="654849"/>
              <a:chOff x="2949" y="196"/>
              <a:chExt cx="941" cy="598"/>
            </a:xfrm>
          </p:grpSpPr>
          <p:sp>
            <p:nvSpPr>
              <p:cNvPr id="328737" name="Oval 33"/>
              <p:cNvSpPr>
                <a:spLocks noChangeArrowheads="1"/>
              </p:cNvSpPr>
              <p:nvPr/>
            </p:nvSpPr>
            <p:spPr bwMode="auto">
              <a:xfrm>
                <a:off x="3168" y="196"/>
                <a:ext cx="407" cy="162"/>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38" name="Oval 34"/>
              <p:cNvSpPr>
                <a:spLocks noChangeArrowheads="1"/>
              </p:cNvSpPr>
              <p:nvPr/>
            </p:nvSpPr>
            <p:spPr bwMode="auto">
              <a:xfrm rot="900000">
                <a:off x="3512" y="252"/>
                <a:ext cx="275" cy="131"/>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39" name="Oval 35"/>
              <p:cNvSpPr>
                <a:spLocks noChangeArrowheads="1"/>
              </p:cNvSpPr>
              <p:nvPr/>
            </p:nvSpPr>
            <p:spPr bwMode="auto">
              <a:xfrm rot="1500000">
                <a:off x="3650" y="385"/>
                <a:ext cx="240" cy="153"/>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40" name="Oval 36"/>
              <p:cNvSpPr>
                <a:spLocks noChangeArrowheads="1"/>
              </p:cNvSpPr>
              <p:nvPr/>
            </p:nvSpPr>
            <p:spPr bwMode="auto">
              <a:xfrm rot="20040000">
                <a:off x="3573" y="537"/>
                <a:ext cx="291" cy="18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41" name="Oval 37"/>
              <p:cNvSpPr>
                <a:spLocks noChangeArrowheads="1"/>
              </p:cNvSpPr>
              <p:nvPr/>
            </p:nvSpPr>
            <p:spPr bwMode="auto">
              <a:xfrm>
                <a:off x="3216" y="555"/>
                <a:ext cx="471" cy="23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42" name="Oval 38"/>
              <p:cNvSpPr>
                <a:spLocks noChangeArrowheads="1"/>
              </p:cNvSpPr>
              <p:nvPr/>
            </p:nvSpPr>
            <p:spPr bwMode="auto">
              <a:xfrm rot="1080000">
                <a:off x="3023" y="555"/>
                <a:ext cx="26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43" name="Oval 39"/>
              <p:cNvSpPr>
                <a:spLocks noChangeArrowheads="1"/>
              </p:cNvSpPr>
              <p:nvPr/>
            </p:nvSpPr>
            <p:spPr bwMode="auto">
              <a:xfrm>
                <a:off x="2949" y="432"/>
                <a:ext cx="217"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44" name="Oval 40"/>
              <p:cNvSpPr>
                <a:spLocks noChangeArrowheads="1"/>
              </p:cNvSpPr>
              <p:nvPr/>
            </p:nvSpPr>
            <p:spPr bwMode="auto">
              <a:xfrm rot="19740000">
                <a:off x="2984" y="310"/>
                <a:ext cx="29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45" name="Freeform 41"/>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46" name="Freeform 42"/>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47" name="Freeform 43"/>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28748" name="Group 44"/>
            <p:cNvGrpSpPr/>
            <p:nvPr/>
          </p:nvGrpSpPr>
          <p:grpSpPr bwMode="auto">
            <a:xfrm rot="-448665">
              <a:off x="5881305" y="4175666"/>
              <a:ext cx="1080797" cy="654849"/>
              <a:chOff x="2949" y="196"/>
              <a:chExt cx="941" cy="598"/>
            </a:xfrm>
          </p:grpSpPr>
          <p:sp>
            <p:nvSpPr>
              <p:cNvPr id="328749" name="Oval 45"/>
              <p:cNvSpPr>
                <a:spLocks noChangeArrowheads="1"/>
              </p:cNvSpPr>
              <p:nvPr/>
            </p:nvSpPr>
            <p:spPr bwMode="auto">
              <a:xfrm>
                <a:off x="3168" y="196"/>
                <a:ext cx="407" cy="162"/>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50" name="Oval 46"/>
              <p:cNvSpPr>
                <a:spLocks noChangeArrowheads="1"/>
              </p:cNvSpPr>
              <p:nvPr/>
            </p:nvSpPr>
            <p:spPr bwMode="auto">
              <a:xfrm rot="900000">
                <a:off x="3512" y="252"/>
                <a:ext cx="275" cy="131"/>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51" name="Oval 47"/>
              <p:cNvSpPr>
                <a:spLocks noChangeArrowheads="1"/>
              </p:cNvSpPr>
              <p:nvPr/>
            </p:nvSpPr>
            <p:spPr bwMode="auto">
              <a:xfrm rot="1500000">
                <a:off x="3650" y="385"/>
                <a:ext cx="240" cy="153"/>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52" name="Oval 48"/>
              <p:cNvSpPr>
                <a:spLocks noChangeArrowheads="1"/>
              </p:cNvSpPr>
              <p:nvPr/>
            </p:nvSpPr>
            <p:spPr bwMode="auto">
              <a:xfrm rot="20040000">
                <a:off x="3573" y="537"/>
                <a:ext cx="291" cy="18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53" name="Oval 49"/>
              <p:cNvSpPr>
                <a:spLocks noChangeArrowheads="1"/>
              </p:cNvSpPr>
              <p:nvPr/>
            </p:nvSpPr>
            <p:spPr bwMode="auto">
              <a:xfrm>
                <a:off x="3216" y="555"/>
                <a:ext cx="471" cy="23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54" name="Oval 50"/>
              <p:cNvSpPr>
                <a:spLocks noChangeArrowheads="1"/>
              </p:cNvSpPr>
              <p:nvPr/>
            </p:nvSpPr>
            <p:spPr bwMode="auto">
              <a:xfrm rot="1080000">
                <a:off x="3023" y="555"/>
                <a:ext cx="26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55" name="Oval 51"/>
              <p:cNvSpPr>
                <a:spLocks noChangeArrowheads="1"/>
              </p:cNvSpPr>
              <p:nvPr/>
            </p:nvSpPr>
            <p:spPr bwMode="auto">
              <a:xfrm>
                <a:off x="2949" y="432"/>
                <a:ext cx="217"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56" name="Oval 52"/>
              <p:cNvSpPr>
                <a:spLocks noChangeArrowheads="1"/>
              </p:cNvSpPr>
              <p:nvPr/>
            </p:nvSpPr>
            <p:spPr bwMode="auto">
              <a:xfrm rot="19740000">
                <a:off x="2984" y="310"/>
                <a:ext cx="29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57" name="Freeform 53"/>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58" name="Freeform 54"/>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59" name="Freeform 55"/>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28760" name="Group 56"/>
            <p:cNvGrpSpPr/>
            <p:nvPr/>
          </p:nvGrpSpPr>
          <p:grpSpPr bwMode="auto">
            <a:xfrm rot="-448665">
              <a:off x="4749647" y="2881856"/>
              <a:ext cx="1080797" cy="652715"/>
              <a:chOff x="2949" y="196"/>
              <a:chExt cx="941" cy="598"/>
            </a:xfrm>
          </p:grpSpPr>
          <p:sp>
            <p:nvSpPr>
              <p:cNvPr id="328761" name="Oval 57"/>
              <p:cNvSpPr>
                <a:spLocks noChangeArrowheads="1"/>
              </p:cNvSpPr>
              <p:nvPr/>
            </p:nvSpPr>
            <p:spPr bwMode="auto">
              <a:xfrm>
                <a:off x="3168" y="196"/>
                <a:ext cx="407" cy="162"/>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2" name="Oval 58"/>
              <p:cNvSpPr>
                <a:spLocks noChangeArrowheads="1"/>
              </p:cNvSpPr>
              <p:nvPr/>
            </p:nvSpPr>
            <p:spPr bwMode="auto">
              <a:xfrm rot="900000">
                <a:off x="3512" y="252"/>
                <a:ext cx="275" cy="131"/>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3" name="Oval 59"/>
              <p:cNvSpPr>
                <a:spLocks noChangeArrowheads="1"/>
              </p:cNvSpPr>
              <p:nvPr/>
            </p:nvSpPr>
            <p:spPr bwMode="auto">
              <a:xfrm rot="1500000">
                <a:off x="3650" y="385"/>
                <a:ext cx="240" cy="153"/>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4" name="Oval 60"/>
              <p:cNvSpPr>
                <a:spLocks noChangeArrowheads="1"/>
              </p:cNvSpPr>
              <p:nvPr/>
            </p:nvSpPr>
            <p:spPr bwMode="auto">
              <a:xfrm rot="20040000">
                <a:off x="3573" y="537"/>
                <a:ext cx="291" cy="18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5" name="Oval 61"/>
              <p:cNvSpPr>
                <a:spLocks noChangeArrowheads="1"/>
              </p:cNvSpPr>
              <p:nvPr/>
            </p:nvSpPr>
            <p:spPr bwMode="auto">
              <a:xfrm>
                <a:off x="3216" y="555"/>
                <a:ext cx="471" cy="23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6" name="Oval 62"/>
              <p:cNvSpPr>
                <a:spLocks noChangeArrowheads="1"/>
              </p:cNvSpPr>
              <p:nvPr/>
            </p:nvSpPr>
            <p:spPr bwMode="auto">
              <a:xfrm rot="1080000">
                <a:off x="3023" y="555"/>
                <a:ext cx="26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7" name="Oval 63"/>
              <p:cNvSpPr>
                <a:spLocks noChangeArrowheads="1"/>
              </p:cNvSpPr>
              <p:nvPr/>
            </p:nvSpPr>
            <p:spPr bwMode="auto">
              <a:xfrm>
                <a:off x="2949" y="432"/>
                <a:ext cx="217"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8" name="Oval 64"/>
              <p:cNvSpPr>
                <a:spLocks noChangeArrowheads="1"/>
              </p:cNvSpPr>
              <p:nvPr/>
            </p:nvSpPr>
            <p:spPr bwMode="auto">
              <a:xfrm rot="19740000">
                <a:off x="2984" y="310"/>
                <a:ext cx="29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9" name="Freeform 65"/>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70" name="Freeform 66"/>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71" name="Freeform 67"/>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pic>
          <p:nvPicPr>
            <p:cNvPr id="328772" name="Picture 6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50212" y="4035450"/>
              <a:ext cx="534856" cy="34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28773" name="Picture 6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53770" y="4357713"/>
              <a:ext cx="534855"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28774" name="Picture 70"/>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93947" y="4010050"/>
              <a:ext cx="534855" cy="34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28775" name="Picture 7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1694" y="3040088"/>
              <a:ext cx="534856"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28776" name="Picture 7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516764" y="4600601"/>
              <a:ext cx="505619"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777" name="Picture 7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558957" y="3487762"/>
              <a:ext cx="507338"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778" name="Picture 7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530522" y="2336826"/>
              <a:ext cx="507338"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779" name="Picture 75"/>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486491" y="5107012"/>
              <a:ext cx="505619"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780" name="Picture 76"/>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206047" y="4519638"/>
              <a:ext cx="507338"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781" name="Picture 77"/>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3912" y="3327426"/>
              <a:ext cx="505619"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8782" name="Text Box 78"/>
            <p:cNvSpPr txBox="1">
              <a:spLocks noChangeArrowheads="1"/>
            </p:cNvSpPr>
            <p:nvPr/>
          </p:nvSpPr>
          <p:spPr bwMode="auto">
            <a:xfrm>
              <a:off x="3818290" y="3615407"/>
              <a:ext cx="2646878" cy="461665"/>
            </a:xfrm>
            <a:prstGeom prst="rect">
              <a:avLst/>
            </a:prstGeom>
            <a:solidFill>
              <a:srgbClr val="FFFF00"/>
            </a:solidFill>
            <a:ln w="9525">
              <a:solidFill>
                <a:schemeClr val="tx1"/>
              </a:solidFill>
              <a:miter lim="800000"/>
            </a:ln>
            <a:effectLst/>
          </p:spPr>
          <p:txBody>
            <a:bodyPr wrap="none">
              <a:spAutoFit/>
            </a:bodyPr>
            <a:lstStyle>
              <a:defPPr>
                <a:defRPr lang="en-US"/>
              </a:defPPr>
              <a:lvl1pPr>
                <a:defRPr sz="2400">
                  <a:solidFill>
                    <a:srgbClr val="333399"/>
                  </a:solidFill>
                  <a:ea typeface="黑体" panose="02010609060101010101" pitchFamily="2" charset="-122"/>
                </a:defRPr>
              </a:lvl1pPr>
            </a:lstStyle>
            <a:p>
              <a:r>
                <a:rPr lang="zh-CN" altLang="en-US" dirty="0"/>
                <a:t>互联网的核心部分</a:t>
              </a:r>
              <a:endParaRPr lang="zh-CN" altLang="en-US" dirty="0"/>
            </a:p>
          </p:txBody>
        </p:sp>
        <p:sp>
          <p:nvSpPr>
            <p:cNvPr id="328783" name="Text Box 79"/>
            <p:cNvSpPr txBox="1">
              <a:spLocks noChangeArrowheads="1"/>
            </p:cNvSpPr>
            <p:nvPr/>
          </p:nvSpPr>
          <p:spPr bwMode="auto">
            <a:xfrm>
              <a:off x="3818290" y="1844824"/>
              <a:ext cx="2646878" cy="461665"/>
            </a:xfrm>
            <a:prstGeom prst="rect">
              <a:avLst/>
            </a:prstGeom>
            <a:solidFill>
              <a:srgbClr val="FFFF00"/>
            </a:solidFill>
            <a:ln w="9525">
              <a:solidFill>
                <a:schemeClr val="tx1"/>
              </a:solidFill>
              <a:miter lim="800000"/>
            </a:ln>
            <a:effectLst/>
          </p:spPr>
          <p:txBody>
            <a:bodyPr wrap="none">
              <a:spAutoFit/>
            </a:bodyPr>
            <a:lstStyle/>
            <a:p>
              <a:r>
                <a:rPr lang="zh-CN" altLang="en-US" sz="2400" dirty="0" smtClean="0">
                  <a:solidFill>
                    <a:srgbClr val="333399"/>
                  </a:solidFill>
                  <a:ea typeface="黑体" panose="02010609060101010101" pitchFamily="2" charset="-122"/>
                </a:rPr>
                <a:t>互联网的</a:t>
              </a:r>
              <a:r>
                <a:rPr lang="zh-CN" altLang="en-US" sz="2400" dirty="0">
                  <a:solidFill>
                    <a:srgbClr val="333399"/>
                  </a:solidFill>
                  <a:ea typeface="黑体" panose="02010609060101010101" pitchFamily="2" charset="-122"/>
                </a:rPr>
                <a:t>边缘部分</a:t>
              </a:r>
              <a:endParaRPr lang="zh-CN" altLang="en-US" sz="2400" dirty="0">
                <a:solidFill>
                  <a:srgbClr val="333399"/>
                </a:solidFill>
                <a:ea typeface="黑体" panose="02010609060101010101" pitchFamily="2" charset="-122"/>
              </a:endParaRPr>
            </a:p>
          </p:txBody>
        </p:sp>
        <p:sp>
          <p:nvSpPr>
            <p:cNvPr id="328784" name="Text Box 80"/>
            <p:cNvSpPr txBox="1">
              <a:spLocks noChangeArrowheads="1"/>
            </p:cNvSpPr>
            <p:nvPr/>
          </p:nvSpPr>
          <p:spPr bwMode="auto">
            <a:xfrm>
              <a:off x="1712640" y="2132856"/>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solidFill>
                    <a:srgbClr val="333399"/>
                  </a:solidFill>
                  <a:ea typeface="黑体" panose="02010609060101010101" pitchFamily="2" charset="-122"/>
                </a:rPr>
                <a:t>主机</a:t>
              </a:r>
              <a:endParaRPr lang="zh-CN" altLang="en-US" sz="2400" dirty="0">
                <a:solidFill>
                  <a:srgbClr val="333399"/>
                </a:solidFill>
                <a:ea typeface="黑体" panose="02010609060101010101" pitchFamily="2" charset="-122"/>
              </a:endParaRPr>
            </a:p>
          </p:txBody>
        </p:sp>
        <p:sp>
          <p:nvSpPr>
            <p:cNvPr id="328785" name="Text Box 81"/>
            <p:cNvSpPr txBox="1">
              <a:spLocks noChangeArrowheads="1"/>
            </p:cNvSpPr>
            <p:nvPr/>
          </p:nvSpPr>
          <p:spPr bwMode="auto">
            <a:xfrm>
              <a:off x="2496597" y="3039343"/>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solidFill>
                    <a:srgbClr val="333399"/>
                  </a:solidFill>
                  <a:ea typeface="黑体" panose="02010609060101010101" pitchFamily="2" charset="-122"/>
                </a:rPr>
                <a:t>网络</a:t>
              </a:r>
              <a:endParaRPr lang="zh-CN" altLang="en-US" sz="2400" dirty="0">
                <a:solidFill>
                  <a:srgbClr val="333399"/>
                </a:solidFill>
                <a:ea typeface="黑体" panose="02010609060101010101" pitchFamily="2" charset="-122"/>
              </a:endParaRPr>
            </a:p>
          </p:txBody>
        </p:sp>
        <p:sp>
          <p:nvSpPr>
            <p:cNvPr id="328786" name="Text Box 82"/>
            <p:cNvSpPr txBox="1">
              <a:spLocks noChangeArrowheads="1"/>
            </p:cNvSpPr>
            <p:nvPr/>
          </p:nvSpPr>
          <p:spPr bwMode="auto">
            <a:xfrm>
              <a:off x="3296816" y="2823319"/>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solidFill>
                    <a:srgbClr val="333399"/>
                  </a:solidFill>
                  <a:ea typeface="黑体" panose="02010609060101010101" pitchFamily="2" charset="-122"/>
                </a:rPr>
                <a:t>路由器</a:t>
              </a:r>
              <a:endParaRPr lang="zh-CN" altLang="en-US" sz="2400" dirty="0">
                <a:solidFill>
                  <a:srgbClr val="333399"/>
                </a:solidFill>
                <a:ea typeface="黑体" panose="02010609060101010101" pitchFamily="2" charset="-122"/>
              </a:endParaRPr>
            </a:p>
          </p:txBody>
        </p:sp>
      </p:grpSp>
      <p:sp>
        <p:nvSpPr>
          <p:cNvPr id="3" name="标题 2"/>
          <p:cNvSpPr>
            <a:spLocks noGrp="1"/>
          </p:cNvSpPr>
          <p:nvPr>
            <p:ph type="title"/>
          </p:nvPr>
        </p:nvSpPr>
        <p:spPr/>
        <p:txBody>
          <a:bodyPr/>
          <a:lstStyle/>
          <a:p>
            <a:pPr algn="ctr"/>
            <a:r>
              <a:rPr lang="zh-CN" altLang="en-US" dirty="0"/>
              <a:t>互联网的边缘部分与核心</a:t>
            </a:r>
            <a:r>
              <a:rPr lang="zh-CN" altLang="en-US" dirty="0" smtClean="0"/>
              <a:t>部分</a:t>
            </a:r>
            <a:endParaRPr lang="zh-CN" altLang="en-US" dirty="0"/>
          </a:p>
        </p:txBody>
      </p:sp>
      <p:sp>
        <p:nvSpPr>
          <p:cNvPr id="6" name="矩形 5"/>
          <p:cNvSpPr/>
          <p:nvPr/>
        </p:nvSpPr>
        <p:spPr>
          <a:xfrm>
            <a:off x="2701787" y="5919663"/>
            <a:ext cx="5131533"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互联网</a:t>
            </a:r>
            <a:r>
              <a:rPr lang="zh-CN" altLang="zh-CN" sz="2400" b="1" dirty="0">
                <a:latin typeface="+mn-lt"/>
                <a:ea typeface="黑体" panose="02010609060101010101" pitchFamily="2" charset="-122"/>
              </a:rPr>
              <a:t>的边缘部分与核心部分</a:t>
            </a:r>
            <a:endParaRPr lang="zh-CN" altLang="en-US" sz="2400" b="1" dirty="0">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sz="4000" dirty="0"/>
              <a:t>计算机网络的特点</a:t>
            </a:r>
            <a:endParaRPr lang="zh-CN" sz="4000" dirty="0"/>
          </a:p>
        </p:txBody>
      </p:sp>
      <p:sp>
        <p:nvSpPr>
          <p:cNvPr id="5" name="内容占位符 4"/>
          <p:cNvSpPr/>
          <p:nvPr>
            <p:ph idx="1"/>
          </p:nvPr>
        </p:nvSpPr>
        <p:spPr/>
        <p:txBody>
          <a:bodyPr/>
          <a:p>
            <a:r>
              <a:rPr lang="zh-CN" altLang="en-US"/>
              <a:t>信息交换，   共享</a:t>
            </a:r>
            <a:endParaRPr lang="zh-CN" altLang="en-US"/>
          </a:p>
          <a:p>
            <a:r>
              <a:rPr lang="zh-CN" altLang="en-US"/>
              <a:t>连通性 (connectivity)</a:t>
            </a:r>
            <a:endParaRPr lang="zh-CN" altLang="en-US"/>
          </a:p>
          <a:p>
            <a:pPr lvl="2"/>
            <a:r>
              <a:rPr lang="zh-CN" altLang="en-US"/>
              <a:t>使上网用户之间都可以交换信息（数据，以及各种音频视频） ，好像这些用户的计算机都可以彼此直接连通一样。</a:t>
            </a:r>
            <a:endParaRPr lang="zh-CN" altLang="en-US"/>
          </a:p>
          <a:p>
            <a:pPr lvl="0"/>
            <a:r>
              <a:rPr lang="zh-CN" altLang="en-US"/>
              <a:t>共享 (Sharing)</a:t>
            </a:r>
            <a:endParaRPr lang="zh-CN" altLang="en-US"/>
          </a:p>
          <a:p>
            <a:pPr lvl="2"/>
            <a:r>
              <a:rPr lang="zh-CN" altLang="en-US"/>
              <a:t>指资源共享。可以是信息共享、软件共享，也可以是硬件共享。</a:t>
            </a:r>
            <a:endParaRPr lang="zh-CN" altLang="en-US"/>
          </a:p>
          <a:p>
            <a:pPr lvl="2"/>
            <a:r>
              <a:rPr lang="zh-CN" altLang="en-US"/>
              <a:t>由于网络的存在，这些资源好像就在用户身边一样，方便使用。</a:t>
            </a:r>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p:txBody>
          <a:bodyPr/>
          <a:lstStyle/>
          <a:p>
            <a:r>
              <a:rPr lang="en-US" altLang="zh-CN" dirty="0" smtClean="0"/>
              <a:t>1.3.1  </a:t>
            </a:r>
            <a:r>
              <a:rPr lang="zh-CN" altLang="en-US" dirty="0" smtClean="0"/>
              <a:t>互联网</a:t>
            </a:r>
            <a:r>
              <a:rPr lang="zh-CN" altLang="en-US" dirty="0"/>
              <a:t>的边缘部分</a:t>
            </a:r>
            <a:endParaRPr lang="zh-CN" altLang="en-US" dirty="0"/>
          </a:p>
        </p:txBody>
      </p:sp>
      <p:sp>
        <p:nvSpPr>
          <p:cNvPr id="330755" name="Rectangle 3"/>
          <p:cNvSpPr>
            <a:spLocks noGrp="1" noChangeArrowheads="1"/>
          </p:cNvSpPr>
          <p:nvPr>
            <p:ph idx="1"/>
          </p:nvPr>
        </p:nvSpPr>
        <p:spPr/>
        <p:txBody>
          <a:bodyPr/>
          <a:lstStyle/>
          <a:p>
            <a:r>
              <a:rPr lang="zh-CN" altLang="en-US" dirty="0"/>
              <a:t>主机。又称为</a:t>
            </a:r>
            <a:r>
              <a:rPr lang="zh-CN" altLang="en-US" dirty="0" smtClean="0">
                <a:solidFill>
                  <a:srgbClr val="FF0000"/>
                </a:solidFill>
              </a:rPr>
              <a:t>端系统 </a:t>
            </a:r>
            <a:r>
              <a:rPr lang="en-US" altLang="zh-CN" dirty="0" smtClean="0"/>
              <a:t>(</a:t>
            </a:r>
            <a:r>
              <a:rPr lang="en-US" altLang="zh-CN" dirty="0"/>
              <a:t>end system)</a:t>
            </a:r>
            <a:r>
              <a:rPr lang="zh-CN" altLang="en-US" dirty="0"/>
              <a:t>。</a:t>
            </a:r>
            <a:endParaRPr lang="zh-CN" altLang="en-US" dirty="0"/>
          </a:p>
          <a:p>
            <a:r>
              <a:rPr lang="zh-CN" altLang="zh-CN" dirty="0">
                <a:solidFill>
                  <a:srgbClr val="FF0000"/>
                </a:solidFill>
              </a:rPr>
              <a:t>可能有很大的</a:t>
            </a:r>
            <a:r>
              <a:rPr lang="zh-CN" altLang="zh-CN" dirty="0" smtClean="0">
                <a:solidFill>
                  <a:srgbClr val="FF0000"/>
                </a:solidFill>
              </a:rPr>
              <a:t>差别</a:t>
            </a:r>
            <a:endParaRPr lang="en-US" altLang="zh-CN" dirty="0" smtClean="0">
              <a:solidFill>
                <a:srgbClr val="FF0000"/>
              </a:solidFill>
            </a:endParaRPr>
          </a:p>
          <a:p>
            <a:pPr lvl="1"/>
            <a:r>
              <a:rPr lang="zh-CN" altLang="zh-CN" dirty="0" smtClean="0"/>
              <a:t>大型计算机。个人电脑</a:t>
            </a:r>
            <a:endParaRPr lang="zh-CN" altLang="en-US" dirty="0" smtClean="0"/>
          </a:p>
          <a:p>
            <a:pPr lvl="1"/>
            <a:r>
              <a:rPr lang="zh-CN" altLang="zh-CN" dirty="0"/>
              <a:t>智能手机，网络</a:t>
            </a:r>
            <a:r>
              <a:rPr lang="zh-CN" altLang="zh-CN" dirty="0" smtClean="0"/>
              <a:t>摄像头</a:t>
            </a:r>
            <a:r>
              <a:rPr lang="zh-CN" altLang="en-US" dirty="0" smtClean="0"/>
              <a:t>。</a:t>
            </a:r>
            <a:endParaRPr lang="en-US" altLang="zh-CN" dirty="0" smtClean="0"/>
          </a:p>
          <a:p>
            <a:pPr lvl="1"/>
            <a:r>
              <a:rPr lang="zh-CN" altLang="zh-CN" dirty="0" smtClean="0"/>
              <a:t>端系统</a:t>
            </a:r>
            <a:r>
              <a:rPr lang="zh-CN" altLang="zh-CN" dirty="0"/>
              <a:t>的拥有者可以是个人，也可以是单位（如学校、企业、政府机关等），当然也可以是</a:t>
            </a:r>
            <a:r>
              <a:rPr lang="zh-CN" altLang="zh-CN" dirty="0" smtClean="0"/>
              <a:t>某个</a:t>
            </a:r>
            <a:r>
              <a:rPr lang="en-US" altLang="zh-CN" dirty="0" smtClean="0"/>
              <a:t> ISP</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p:txBody>
          <a:bodyPr/>
          <a:lstStyle/>
          <a:p>
            <a:pPr algn="ctr"/>
            <a:r>
              <a:rPr lang="zh-CN" altLang="en-US" dirty="0" smtClean="0"/>
              <a:t>端系统之间通信的含义</a:t>
            </a:r>
            <a:endParaRPr lang="zh-CN" altLang="en-US" dirty="0"/>
          </a:p>
        </p:txBody>
      </p:sp>
      <p:sp>
        <p:nvSpPr>
          <p:cNvPr id="330755" name="Rectangle 3"/>
          <p:cNvSpPr>
            <a:spLocks noGrp="1" noChangeArrowheads="1"/>
          </p:cNvSpPr>
          <p:nvPr>
            <p:ph idx="1"/>
          </p:nvPr>
        </p:nvSpPr>
        <p:spPr/>
        <p:txBody>
          <a:bodyPr/>
          <a:lstStyle/>
          <a:p>
            <a:r>
              <a:rPr lang="zh-CN" altLang="en-US" dirty="0" smtClean="0"/>
              <a:t> </a:t>
            </a:r>
            <a:r>
              <a:rPr lang="zh-CN" altLang="en-US" dirty="0"/>
              <a:t>“主机 </a:t>
            </a:r>
            <a:r>
              <a:rPr lang="en-US" altLang="zh-CN" dirty="0"/>
              <a:t>A </a:t>
            </a:r>
            <a:r>
              <a:rPr lang="zh-CN" altLang="en-US" dirty="0"/>
              <a:t>和主机 </a:t>
            </a:r>
            <a:r>
              <a:rPr lang="en-US" altLang="zh-CN" dirty="0"/>
              <a:t>B </a:t>
            </a:r>
            <a:r>
              <a:rPr lang="zh-CN" altLang="en-US" dirty="0"/>
              <a:t>进行通信</a:t>
            </a:r>
            <a:r>
              <a:rPr lang="zh-CN" altLang="en-US" dirty="0" smtClean="0"/>
              <a:t>”实际上</a:t>
            </a:r>
            <a:r>
              <a:rPr lang="zh-CN" altLang="en-US" dirty="0"/>
              <a:t>是指：</a:t>
            </a:r>
            <a:r>
              <a:rPr lang="zh-CN" altLang="en-US" dirty="0">
                <a:solidFill>
                  <a:srgbClr val="FF0000"/>
                </a:solidFill>
              </a:rPr>
              <a:t>“运行在主机 </a:t>
            </a:r>
            <a:r>
              <a:rPr lang="en-US" altLang="zh-CN" dirty="0">
                <a:solidFill>
                  <a:srgbClr val="FF0000"/>
                </a:solidFill>
              </a:rPr>
              <a:t>A </a:t>
            </a:r>
            <a:r>
              <a:rPr lang="zh-CN" altLang="en-US" dirty="0">
                <a:solidFill>
                  <a:srgbClr val="FF0000"/>
                </a:solidFill>
              </a:rPr>
              <a:t>上的某个程序和运行在主机 </a:t>
            </a:r>
            <a:r>
              <a:rPr lang="en-US" altLang="zh-CN" dirty="0">
                <a:solidFill>
                  <a:srgbClr val="FF0000"/>
                </a:solidFill>
              </a:rPr>
              <a:t>B </a:t>
            </a:r>
            <a:r>
              <a:rPr lang="zh-CN" altLang="en-US" dirty="0">
                <a:solidFill>
                  <a:srgbClr val="FF0000"/>
                </a:solidFill>
              </a:rPr>
              <a:t>上的另一个程序进行通信”</a:t>
            </a:r>
            <a:r>
              <a:rPr lang="zh-CN" altLang="en-US" dirty="0" smtClean="0"/>
              <a:t>。</a:t>
            </a:r>
            <a:endParaRPr lang="zh-CN" altLang="en-US" dirty="0"/>
          </a:p>
        </p:txBody>
      </p:sp>
      <p:sp>
        <p:nvSpPr>
          <p:cNvPr id="2" name="矩形 1"/>
          <p:cNvSpPr/>
          <p:nvPr/>
        </p:nvSpPr>
        <p:spPr>
          <a:xfrm>
            <a:off x="992560" y="2924944"/>
            <a:ext cx="8208912" cy="1569660"/>
          </a:xfrm>
          <a:prstGeom prst="rect">
            <a:avLst/>
          </a:prstGeom>
          <a:solidFill>
            <a:srgbClr val="000099"/>
          </a:solidFill>
        </p:spPr>
        <p:txBody>
          <a:bodyPr wrap="square">
            <a:spAutoFit/>
          </a:bodyPr>
          <a:lstStyle/>
          <a:p>
            <a:r>
              <a:rPr lang="zh-CN" altLang="en-US" sz="3200" b="1" dirty="0">
                <a:solidFill>
                  <a:schemeClr val="bg1"/>
                </a:solidFill>
                <a:latin typeface="+mn-lt"/>
                <a:ea typeface="黑体" panose="02010609060101010101" pitchFamily="2" charset="-122"/>
              </a:rPr>
              <a:t>即“主机 </a:t>
            </a:r>
            <a:r>
              <a:rPr lang="en-US" altLang="zh-CN" sz="3200" b="1" dirty="0">
                <a:solidFill>
                  <a:schemeClr val="bg1"/>
                </a:solidFill>
                <a:latin typeface="+mn-lt"/>
                <a:ea typeface="黑体" panose="02010609060101010101" pitchFamily="2" charset="-122"/>
              </a:rPr>
              <a:t>A </a:t>
            </a:r>
            <a:r>
              <a:rPr lang="zh-CN" altLang="en-US" sz="3200" b="1" dirty="0">
                <a:solidFill>
                  <a:schemeClr val="bg1"/>
                </a:solidFill>
                <a:latin typeface="+mn-lt"/>
                <a:ea typeface="黑体" panose="02010609060101010101" pitchFamily="2" charset="-122"/>
              </a:rPr>
              <a:t>的某个进程和主机 </a:t>
            </a:r>
            <a:r>
              <a:rPr lang="en-US" altLang="zh-CN" sz="3200" b="1" dirty="0">
                <a:solidFill>
                  <a:schemeClr val="bg1"/>
                </a:solidFill>
                <a:latin typeface="+mn-lt"/>
                <a:ea typeface="黑体" panose="02010609060101010101" pitchFamily="2" charset="-122"/>
              </a:rPr>
              <a:t>B </a:t>
            </a:r>
            <a:r>
              <a:rPr lang="zh-CN" altLang="en-US" sz="3200" b="1" dirty="0">
                <a:solidFill>
                  <a:schemeClr val="bg1"/>
                </a:solidFill>
                <a:latin typeface="+mn-lt"/>
                <a:ea typeface="黑体" panose="02010609060101010101" pitchFamily="2" charset="-122"/>
              </a:rPr>
              <a:t>上的另一个进程进行通信”</a:t>
            </a:r>
            <a:r>
              <a:rPr lang="zh-CN" altLang="en-US" sz="3200" b="1" dirty="0" smtClean="0">
                <a:solidFill>
                  <a:schemeClr val="bg1"/>
                </a:solidFill>
                <a:latin typeface="+mn-lt"/>
                <a:ea typeface="黑体" panose="02010609060101010101" pitchFamily="2" charset="-122"/>
              </a:rPr>
              <a:t>。</a:t>
            </a:r>
            <a:endParaRPr lang="en-US" altLang="zh-CN" sz="3200" b="1" dirty="0" smtClean="0">
              <a:solidFill>
                <a:schemeClr val="bg1"/>
              </a:solidFill>
              <a:latin typeface="+mn-lt"/>
              <a:ea typeface="黑体" panose="02010609060101010101" pitchFamily="2" charset="-122"/>
            </a:endParaRPr>
          </a:p>
          <a:p>
            <a:r>
              <a:rPr lang="zh-CN" altLang="en-US" sz="3200" b="1" dirty="0" smtClean="0">
                <a:solidFill>
                  <a:schemeClr val="bg1"/>
                </a:solidFill>
                <a:latin typeface="+mn-lt"/>
                <a:ea typeface="黑体" panose="02010609060101010101" pitchFamily="2" charset="-122"/>
              </a:rPr>
              <a:t>简称</a:t>
            </a:r>
            <a:r>
              <a:rPr lang="zh-CN" altLang="en-US" sz="3200" b="1" dirty="0">
                <a:solidFill>
                  <a:schemeClr val="bg1"/>
                </a:solidFill>
                <a:latin typeface="+mn-lt"/>
                <a:ea typeface="黑体" panose="02010609060101010101" pitchFamily="2" charset="-122"/>
              </a:rPr>
              <a:t>为</a:t>
            </a:r>
            <a:r>
              <a:rPr lang="zh-CN" altLang="en-US" sz="3200" b="1" dirty="0" smtClean="0">
                <a:solidFill>
                  <a:schemeClr val="bg1"/>
                </a:solidFill>
                <a:latin typeface="+mn-lt"/>
                <a:ea typeface="黑体" panose="02010609060101010101" pitchFamily="2" charset="-122"/>
              </a:rPr>
              <a:t>“计算机之间通信”。 </a:t>
            </a:r>
            <a:endParaRPr lang="zh-CN" altLang="en-US" sz="3200" b="1" dirty="0">
              <a:solidFill>
                <a:schemeClr val="bg1"/>
              </a:solidFill>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p:txBody>
          <a:bodyPr/>
          <a:lstStyle/>
          <a:p>
            <a:pPr algn="ctr"/>
            <a:r>
              <a:rPr lang="zh-CN" altLang="en-US" dirty="0" smtClean="0"/>
              <a:t>端系统之间的两种</a:t>
            </a:r>
            <a:r>
              <a:rPr lang="zh-CN" altLang="en-US" dirty="0"/>
              <a:t>通信方式</a:t>
            </a:r>
            <a:endParaRPr lang="zh-CN" altLang="en-US" dirty="0"/>
          </a:p>
        </p:txBody>
      </p:sp>
      <p:sp>
        <p:nvSpPr>
          <p:cNvPr id="332803" name="Rectangle 3"/>
          <p:cNvSpPr>
            <a:spLocks noGrp="1" noChangeArrowheads="1"/>
          </p:cNvSpPr>
          <p:nvPr>
            <p:ph idx="1"/>
          </p:nvPr>
        </p:nvSpPr>
        <p:spPr/>
        <p:txBody>
          <a:bodyPr/>
          <a:lstStyle/>
          <a:p>
            <a:pPr>
              <a:buNone/>
            </a:pPr>
            <a:r>
              <a:rPr lang="en-US" altLang="zh-CN" dirty="0" smtClean="0"/>
              <a:t>	</a:t>
            </a:r>
            <a:r>
              <a:rPr lang="zh-CN" altLang="zh-CN" dirty="0"/>
              <a:t>端系统之间的通信</a:t>
            </a:r>
            <a:r>
              <a:rPr lang="zh-CN" altLang="zh-CN" dirty="0" smtClean="0"/>
              <a:t>方式</a:t>
            </a:r>
            <a:r>
              <a:rPr lang="zh-CN" altLang="en-US" dirty="0" smtClean="0"/>
              <a:t>通常</a:t>
            </a:r>
            <a:r>
              <a:rPr lang="zh-CN" altLang="en-US" dirty="0"/>
              <a:t>可划分为两大类：</a:t>
            </a:r>
            <a:endParaRPr lang="zh-CN" altLang="en-US" dirty="0"/>
          </a:p>
          <a:p>
            <a:r>
              <a:rPr lang="zh-CN" altLang="en-US" dirty="0">
                <a:solidFill>
                  <a:srgbClr val="FF0000"/>
                </a:solidFill>
              </a:rPr>
              <a:t>客户</a:t>
            </a:r>
            <a:r>
              <a:rPr lang="zh-CN" altLang="en-US" dirty="0">
                <a:solidFill>
                  <a:srgbClr val="FF0000"/>
                </a:solidFill>
                <a:sym typeface="Symbol" panose="05050102010706020507" pitchFamily="18" charset="2"/>
              </a:rPr>
              <a:t></a:t>
            </a:r>
            <a:r>
              <a:rPr lang="zh-CN" altLang="en-US" dirty="0">
                <a:solidFill>
                  <a:srgbClr val="FF0000"/>
                </a:solidFill>
              </a:rPr>
              <a:t>服务器方式</a:t>
            </a:r>
            <a:r>
              <a:rPr lang="zh-CN" altLang="en-US" dirty="0"/>
              <a:t>（</a:t>
            </a:r>
            <a:r>
              <a:rPr lang="en-US" altLang="zh-CN" dirty="0"/>
              <a:t>C/S </a:t>
            </a:r>
            <a:r>
              <a:rPr lang="zh-CN" altLang="en-US" dirty="0"/>
              <a:t>方式）</a:t>
            </a:r>
            <a:endParaRPr lang="zh-CN" altLang="en-US" dirty="0"/>
          </a:p>
          <a:p>
            <a:pPr>
              <a:buNone/>
            </a:pPr>
            <a:r>
              <a:rPr lang="en-US" altLang="zh-CN" dirty="0" smtClean="0"/>
              <a:t>	</a:t>
            </a:r>
            <a:r>
              <a:rPr lang="zh-CN" altLang="en-US" dirty="0" smtClean="0"/>
              <a:t>即 </a:t>
            </a:r>
            <a:r>
              <a:rPr lang="en-US" altLang="zh-CN" dirty="0" smtClean="0"/>
              <a:t>Client/Server </a:t>
            </a:r>
            <a:r>
              <a:rPr lang="zh-CN" altLang="en-US" dirty="0" smtClean="0"/>
              <a:t>方式</a:t>
            </a:r>
            <a:r>
              <a:rPr lang="zh-CN" altLang="en-US" dirty="0"/>
              <a:t>，简称</a:t>
            </a:r>
            <a:r>
              <a:rPr lang="zh-CN" altLang="en-US" dirty="0" smtClean="0"/>
              <a:t>为 </a:t>
            </a:r>
            <a:r>
              <a:rPr lang="en-US" altLang="zh-CN" dirty="0" smtClean="0"/>
              <a:t>C/S </a:t>
            </a:r>
            <a:r>
              <a:rPr lang="zh-CN" altLang="en-US" dirty="0" smtClean="0"/>
              <a:t>方式。 </a:t>
            </a:r>
            <a:endParaRPr lang="zh-CN" altLang="en-US" dirty="0"/>
          </a:p>
          <a:p>
            <a:r>
              <a:rPr lang="zh-CN" altLang="en-US" dirty="0">
                <a:solidFill>
                  <a:srgbClr val="FF0000"/>
                </a:solidFill>
              </a:rPr>
              <a:t>对等方式</a:t>
            </a:r>
            <a:r>
              <a:rPr lang="zh-CN" altLang="en-US" dirty="0"/>
              <a:t>（</a:t>
            </a:r>
            <a:r>
              <a:rPr lang="en-US" altLang="zh-CN" dirty="0"/>
              <a:t>P2P </a:t>
            </a:r>
            <a:r>
              <a:rPr lang="zh-CN" altLang="en-US" dirty="0"/>
              <a:t>方式）</a:t>
            </a:r>
            <a:endParaRPr lang="zh-CN" altLang="en-US" dirty="0"/>
          </a:p>
          <a:p>
            <a:pPr>
              <a:buNone/>
            </a:pPr>
            <a:r>
              <a:rPr lang="zh-CN" altLang="en-US" dirty="0"/>
              <a:t>   即 </a:t>
            </a:r>
            <a:r>
              <a:rPr lang="en-US" altLang="zh-CN" dirty="0" smtClean="0"/>
              <a:t>Peer</a:t>
            </a:r>
            <a:r>
              <a:rPr lang="zh-CN" altLang="en-US" dirty="0" smtClean="0">
                <a:sym typeface="Symbol" panose="05050102010706020507" pitchFamily="18" charset="2"/>
              </a:rPr>
              <a:t></a:t>
            </a:r>
            <a:r>
              <a:rPr lang="en-US" altLang="zh-CN" dirty="0" smtClean="0"/>
              <a:t>to</a:t>
            </a:r>
            <a:r>
              <a:rPr lang="zh-CN" altLang="en-US" dirty="0" smtClean="0">
                <a:sym typeface="Symbol" panose="05050102010706020507" pitchFamily="18" charset="2"/>
              </a:rPr>
              <a:t></a:t>
            </a:r>
            <a:r>
              <a:rPr lang="en-US" altLang="zh-CN" dirty="0" smtClean="0"/>
              <a:t>Peer </a:t>
            </a:r>
            <a:r>
              <a:rPr lang="zh-CN" altLang="en-US" dirty="0" smtClean="0"/>
              <a:t>方式 </a:t>
            </a:r>
            <a:r>
              <a:rPr lang="zh-CN" altLang="en-US" dirty="0"/>
              <a:t>，简称</a:t>
            </a:r>
            <a:r>
              <a:rPr lang="zh-CN" altLang="en-US" dirty="0" smtClean="0"/>
              <a:t>为 </a:t>
            </a:r>
            <a:r>
              <a:rPr lang="en-US" altLang="zh-CN" dirty="0" smtClean="0"/>
              <a:t>P2P </a:t>
            </a:r>
            <a:r>
              <a:rPr lang="zh-CN" altLang="en-US" dirty="0" smtClean="0"/>
              <a:t>方式。</a:t>
            </a:r>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ChangeArrowheads="1"/>
          </p:cNvSpPr>
          <p:nvPr>
            <p:ph type="title"/>
          </p:nvPr>
        </p:nvSpPr>
        <p:spPr/>
        <p:txBody>
          <a:bodyPr/>
          <a:lstStyle/>
          <a:p>
            <a:pPr marL="838200" indent="-838200"/>
            <a:r>
              <a:rPr lang="en-US" altLang="zh-CN" dirty="0"/>
              <a:t>1.  </a:t>
            </a:r>
            <a:r>
              <a:rPr lang="zh-CN" altLang="en-US" dirty="0"/>
              <a:t>客户</a:t>
            </a:r>
            <a:r>
              <a:rPr lang="zh-CN" altLang="en-US" dirty="0" smtClean="0"/>
              <a:t>服</a:t>
            </a:r>
            <a:r>
              <a:rPr lang="zh-CN" altLang="en-US" dirty="0">
                <a:sym typeface="Symbol" panose="05050102010706020507" pitchFamily="18" charset="2"/>
              </a:rPr>
              <a:t></a:t>
            </a:r>
            <a:r>
              <a:rPr lang="zh-CN" altLang="en-US" dirty="0" smtClean="0"/>
              <a:t>务</a:t>
            </a:r>
            <a:r>
              <a:rPr lang="zh-CN" altLang="en-US" dirty="0"/>
              <a:t>器方式</a:t>
            </a:r>
            <a:endParaRPr lang="zh-CN" altLang="en-US" dirty="0"/>
          </a:p>
        </p:txBody>
      </p:sp>
      <p:sp>
        <p:nvSpPr>
          <p:cNvPr id="343043" name="Rectangle 3"/>
          <p:cNvSpPr>
            <a:spLocks noGrp="1" noChangeArrowheads="1"/>
          </p:cNvSpPr>
          <p:nvPr>
            <p:ph idx="1"/>
          </p:nvPr>
        </p:nvSpPr>
        <p:spPr/>
        <p:txBody>
          <a:bodyPr/>
          <a:lstStyle/>
          <a:p>
            <a:r>
              <a:rPr lang="zh-CN" altLang="en-US" dirty="0" smtClean="0">
                <a:solidFill>
                  <a:srgbClr val="FF0000"/>
                </a:solidFill>
              </a:rPr>
              <a:t>客户 </a:t>
            </a:r>
            <a:r>
              <a:rPr lang="en-US" altLang="zh-CN" dirty="0" smtClean="0"/>
              <a:t>(</a:t>
            </a:r>
            <a:r>
              <a:rPr lang="en-US" altLang="zh-CN" dirty="0"/>
              <a:t>client</a:t>
            </a:r>
            <a:r>
              <a:rPr lang="en-US" altLang="zh-CN" dirty="0" smtClean="0"/>
              <a:t>) </a:t>
            </a:r>
            <a:r>
              <a:rPr lang="zh-CN" altLang="en-US" dirty="0" smtClean="0"/>
              <a:t>和</a:t>
            </a:r>
            <a:r>
              <a:rPr lang="zh-CN" altLang="en-US" dirty="0" smtClean="0">
                <a:solidFill>
                  <a:srgbClr val="FF0000"/>
                </a:solidFill>
              </a:rPr>
              <a:t>服务器 </a:t>
            </a:r>
            <a:r>
              <a:rPr lang="en-US" altLang="zh-CN" dirty="0" smtClean="0"/>
              <a:t>(</a:t>
            </a:r>
            <a:r>
              <a:rPr lang="en-US" altLang="zh-CN" dirty="0"/>
              <a:t>server</a:t>
            </a:r>
            <a:r>
              <a:rPr lang="en-US" altLang="zh-CN" dirty="0" smtClean="0"/>
              <a:t>) </a:t>
            </a:r>
            <a:r>
              <a:rPr lang="zh-CN" altLang="en-US" dirty="0" smtClean="0"/>
              <a:t>都是</a:t>
            </a:r>
            <a:r>
              <a:rPr lang="zh-CN" altLang="en-US" dirty="0"/>
              <a:t>指通信中所涉及的两个应用进程。</a:t>
            </a:r>
            <a:endParaRPr lang="zh-CN" altLang="en-US" dirty="0"/>
          </a:p>
          <a:p>
            <a:r>
              <a:rPr lang="zh-CN" altLang="en-US" dirty="0" smtClean="0"/>
              <a:t>客户</a:t>
            </a:r>
            <a:r>
              <a:rPr lang="zh-CN" altLang="en-US" dirty="0">
                <a:sym typeface="Symbol" panose="05050102010706020507" pitchFamily="18" charset="2"/>
              </a:rPr>
              <a:t></a:t>
            </a:r>
            <a:r>
              <a:rPr lang="zh-CN" altLang="en-US" dirty="0" smtClean="0"/>
              <a:t>服务器</a:t>
            </a:r>
            <a:r>
              <a:rPr lang="zh-CN" altLang="en-US" dirty="0"/>
              <a:t>方式所描述的是进程之间服务和被服务的关系。</a:t>
            </a:r>
            <a:endParaRPr lang="zh-CN" altLang="en-US" dirty="0"/>
          </a:p>
          <a:p>
            <a:r>
              <a:rPr lang="zh-CN" altLang="en-US" dirty="0"/>
              <a:t>客户是</a:t>
            </a:r>
            <a:r>
              <a:rPr lang="zh-CN" altLang="en-US" dirty="0">
                <a:solidFill>
                  <a:srgbClr val="0000CC"/>
                </a:solidFill>
              </a:rPr>
              <a:t>服务的请求方</a:t>
            </a:r>
            <a:r>
              <a:rPr lang="zh-CN" altLang="en-US" dirty="0"/>
              <a:t>，服务器是</a:t>
            </a:r>
            <a:r>
              <a:rPr lang="zh-CN" altLang="en-US" dirty="0">
                <a:solidFill>
                  <a:srgbClr val="0000CC"/>
                </a:solidFill>
              </a:rPr>
              <a:t>服务的提供方</a:t>
            </a:r>
            <a:r>
              <a:rPr lang="zh-CN" altLang="en-US" dirty="0" smtClean="0"/>
              <a:t>。</a:t>
            </a:r>
            <a:endParaRPr lang="en-US" altLang="zh-CN" dirty="0" smtClean="0"/>
          </a:p>
        </p:txBody>
      </p:sp>
      <p:sp>
        <p:nvSpPr>
          <p:cNvPr id="2" name="矩形 1"/>
          <p:cNvSpPr/>
          <p:nvPr/>
        </p:nvSpPr>
        <p:spPr>
          <a:xfrm>
            <a:off x="632520" y="4293096"/>
            <a:ext cx="8856984" cy="1077218"/>
          </a:xfrm>
          <a:prstGeom prst="rect">
            <a:avLst/>
          </a:prstGeom>
          <a:solidFill>
            <a:srgbClr val="FFFF66"/>
          </a:solidFill>
          <a:ln>
            <a:solidFill>
              <a:srgbClr val="000099"/>
            </a:solidFill>
          </a:ln>
        </p:spPr>
        <p:txBody>
          <a:bodyPr wrap="square">
            <a:spAutoFit/>
          </a:bodyPr>
          <a:lstStyle/>
          <a:p>
            <a:r>
              <a:rPr lang="zh-CN" altLang="zh-CN" sz="3200" b="1" dirty="0">
                <a:solidFill>
                  <a:srgbClr val="000099"/>
                </a:solidFill>
                <a:latin typeface="+mn-lt"/>
                <a:ea typeface="黑体" panose="02010609060101010101" pitchFamily="2" charset="-122"/>
              </a:rPr>
              <a:t>服务请求方和服务提供方都要使用网络核心部分所提供的服务。</a:t>
            </a:r>
            <a:endParaRPr lang="zh-CN" altLang="en-US" sz="3200" b="1" dirty="0">
              <a:solidFill>
                <a:srgbClr val="000099"/>
              </a:solidFill>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8" name="Oval 4"/>
          <p:cNvSpPr>
            <a:spLocks noChangeArrowheads="1"/>
          </p:cNvSpPr>
          <p:nvPr/>
        </p:nvSpPr>
        <p:spPr bwMode="auto">
          <a:xfrm>
            <a:off x="983581" y="1057773"/>
            <a:ext cx="7599759" cy="5035524"/>
          </a:xfrm>
          <a:prstGeom prst="ellipse">
            <a:avLst/>
          </a:prstGeom>
          <a:solidFill>
            <a:srgbClr val="FF99CC"/>
          </a:solidFill>
          <a:ln w="9525">
            <a:solidFill>
              <a:schemeClr val="tx1"/>
            </a:solidFill>
            <a:prstDash val="dash"/>
            <a:round/>
          </a:ln>
          <a:effectLst/>
        </p:spPr>
        <p:txBody>
          <a:bodyPr wrap="none" anchor="ctr"/>
          <a:lstStyle/>
          <a:p>
            <a:endParaRPr lang="zh-CN" altLang="en-US" b="1">
              <a:latin typeface="+mn-lt"/>
              <a:ea typeface="黑体" panose="02010609060101010101" pitchFamily="2" charset="-122"/>
            </a:endParaRPr>
          </a:p>
        </p:txBody>
      </p:sp>
      <p:sp>
        <p:nvSpPr>
          <p:cNvPr id="344069" name="Line 5"/>
          <p:cNvSpPr>
            <a:spLocks noChangeShapeType="1"/>
          </p:cNvSpPr>
          <p:nvPr/>
        </p:nvSpPr>
        <p:spPr bwMode="auto">
          <a:xfrm flipV="1">
            <a:off x="2603625" y="4281985"/>
            <a:ext cx="853017" cy="466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anose="02010609060101010101" pitchFamily="2" charset="-122"/>
            </a:endParaRPr>
          </a:p>
        </p:txBody>
      </p:sp>
      <p:sp>
        <p:nvSpPr>
          <p:cNvPr id="344070" name="Line 6"/>
          <p:cNvSpPr>
            <a:spLocks noChangeShapeType="1"/>
          </p:cNvSpPr>
          <p:nvPr/>
        </p:nvSpPr>
        <p:spPr bwMode="auto">
          <a:xfrm flipH="1" flipV="1">
            <a:off x="2197754" y="3224709"/>
            <a:ext cx="921808" cy="22066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anose="02010609060101010101" pitchFamily="2" charset="-122"/>
            </a:endParaRPr>
          </a:p>
        </p:txBody>
      </p:sp>
      <p:sp>
        <p:nvSpPr>
          <p:cNvPr id="344071" name="Line 7"/>
          <p:cNvSpPr>
            <a:spLocks noChangeShapeType="1"/>
          </p:cNvSpPr>
          <p:nvPr/>
        </p:nvSpPr>
        <p:spPr bwMode="auto">
          <a:xfrm flipH="1">
            <a:off x="6461117" y="3777159"/>
            <a:ext cx="109550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anose="02010609060101010101" pitchFamily="2" charset="-122"/>
            </a:endParaRPr>
          </a:p>
        </p:txBody>
      </p:sp>
      <p:sp>
        <p:nvSpPr>
          <p:cNvPr id="344072" name="Line 8"/>
          <p:cNvSpPr>
            <a:spLocks noChangeShapeType="1"/>
          </p:cNvSpPr>
          <p:nvPr/>
        </p:nvSpPr>
        <p:spPr bwMode="auto">
          <a:xfrm flipH="1">
            <a:off x="5652816" y="2122985"/>
            <a:ext cx="808302" cy="1101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anose="02010609060101010101" pitchFamily="2" charset="-122"/>
            </a:endParaRPr>
          </a:p>
        </p:txBody>
      </p:sp>
      <p:sp>
        <p:nvSpPr>
          <p:cNvPr id="344073" name="Line 9"/>
          <p:cNvSpPr>
            <a:spLocks noChangeShapeType="1"/>
          </p:cNvSpPr>
          <p:nvPr/>
        </p:nvSpPr>
        <p:spPr bwMode="auto">
          <a:xfrm flipH="1" flipV="1">
            <a:off x="5539310" y="4659809"/>
            <a:ext cx="608806" cy="700087"/>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anose="02010609060101010101" pitchFamily="2" charset="-122"/>
            </a:endParaRPr>
          </a:p>
        </p:txBody>
      </p:sp>
      <p:sp>
        <p:nvSpPr>
          <p:cNvPr id="344074" name="Line 10"/>
          <p:cNvSpPr>
            <a:spLocks noChangeShapeType="1"/>
          </p:cNvSpPr>
          <p:nvPr/>
        </p:nvSpPr>
        <p:spPr bwMode="auto">
          <a:xfrm>
            <a:off x="3463521" y="2232521"/>
            <a:ext cx="515938" cy="804863"/>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anose="02010609060101010101" pitchFamily="2" charset="-122"/>
            </a:endParaRPr>
          </a:p>
        </p:txBody>
      </p:sp>
      <p:sp>
        <p:nvSpPr>
          <p:cNvPr id="344075" name="Line 11"/>
          <p:cNvSpPr>
            <a:spLocks noChangeShapeType="1"/>
          </p:cNvSpPr>
          <p:nvPr/>
        </p:nvSpPr>
        <p:spPr bwMode="auto">
          <a:xfrm flipV="1">
            <a:off x="3809199" y="4550272"/>
            <a:ext cx="230452" cy="8096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anose="02010609060101010101" pitchFamily="2" charset="-122"/>
            </a:endParaRPr>
          </a:p>
        </p:txBody>
      </p:sp>
      <p:pic>
        <p:nvPicPr>
          <p:cNvPr id="344076" name="Picture 1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998495" y="1680072"/>
            <a:ext cx="698235" cy="69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4077" name="Picture 1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119563" y="1680072"/>
            <a:ext cx="698235" cy="69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4078" name="Picture 1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883268" y="5212259"/>
            <a:ext cx="698235" cy="690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4079" name="Picture 15"/>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463522" y="5212259"/>
            <a:ext cx="698235" cy="690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4080" name="Text Box 16"/>
          <p:cNvSpPr txBox="1">
            <a:spLocks noChangeArrowheads="1"/>
          </p:cNvSpPr>
          <p:nvPr/>
        </p:nvSpPr>
        <p:spPr bwMode="auto">
          <a:xfrm>
            <a:off x="560512" y="903785"/>
            <a:ext cx="902811"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a:latin typeface="+mn-lt"/>
                <a:ea typeface="黑体" panose="02010609060101010101" pitchFamily="2" charset="-122"/>
              </a:rPr>
              <a:t>运行</a:t>
            </a:r>
            <a:endParaRPr kumimoji="1" lang="zh-CN" altLang="en-US" sz="2800" b="1" dirty="0">
              <a:latin typeface="+mn-lt"/>
              <a:ea typeface="黑体" panose="02010609060101010101" pitchFamily="2" charset="-122"/>
            </a:endParaRPr>
          </a:p>
          <a:p>
            <a:r>
              <a:rPr kumimoji="1" lang="zh-CN" altLang="en-US" sz="2800" b="1" dirty="0">
                <a:latin typeface="+mn-lt"/>
                <a:ea typeface="黑体" panose="02010609060101010101" pitchFamily="2" charset="-122"/>
              </a:rPr>
              <a:t>客户</a:t>
            </a:r>
            <a:endParaRPr kumimoji="1" lang="zh-CN" altLang="en-US" sz="2800" b="1" dirty="0">
              <a:latin typeface="+mn-lt"/>
              <a:ea typeface="黑体" panose="02010609060101010101" pitchFamily="2" charset="-122"/>
            </a:endParaRPr>
          </a:p>
          <a:p>
            <a:r>
              <a:rPr kumimoji="1" lang="zh-CN" altLang="en-US" sz="2800" b="1" dirty="0">
                <a:latin typeface="+mn-lt"/>
                <a:ea typeface="黑体" panose="02010609060101010101" pitchFamily="2" charset="-122"/>
              </a:rPr>
              <a:t>程序</a:t>
            </a:r>
            <a:endParaRPr kumimoji="1" lang="zh-CN" altLang="en-US" sz="2800" b="1" dirty="0">
              <a:latin typeface="+mn-lt"/>
              <a:ea typeface="黑体" panose="02010609060101010101" pitchFamily="2" charset="-122"/>
            </a:endParaRPr>
          </a:p>
        </p:txBody>
      </p:sp>
      <p:pic>
        <p:nvPicPr>
          <p:cNvPr id="344081" name="Picture 17"/>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619905" y="2562722"/>
            <a:ext cx="698235" cy="69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44082" name="Group 18"/>
          <p:cNvGrpSpPr/>
          <p:nvPr/>
        </p:nvGrpSpPr>
        <p:grpSpPr bwMode="auto">
          <a:xfrm>
            <a:off x="2658659" y="2232522"/>
            <a:ext cx="4385469" cy="3046413"/>
            <a:chOff x="1680" y="240"/>
            <a:chExt cx="2529" cy="1270"/>
          </a:xfrm>
          <a:solidFill>
            <a:schemeClr val="bg1">
              <a:lumMod val="65000"/>
            </a:schemeClr>
          </a:solidFill>
        </p:grpSpPr>
        <p:sp>
          <p:nvSpPr>
            <p:cNvPr id="344083" name="Oval 19"/>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anose="02010609060101010101" pitchFamily="2" charset="-122"/>
              </a:endParaRPr>
            </a:p>
          </p:txBody>
        </p:sp>
        <p:sp>
          <p:nvSpPr>
            <p:cNvPr id="344084" name="Oval 20"/>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anose="02010609060101010101" pitchFamily="2" charset="-122"/>
              </a:endParaRPr>
            </a:p>
          </p:txBody>
        </p:sp>
        <p:sp>
          <p:nvSpPr>
            <p:cNvPr id="344085" name="Oval 21"/>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anose="02010609060101010101" pitchFamily="2" charset="-122"/>
              </a:endParaRPr>
            </a:p>
          </p:txBody>
        </p:sp>
        <p:sp>
          <p:nvSpPr>
            <p:cNvPr id="344086" name="Oval 22"/>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anose="02010609060101010101" pitchFamily="2" charset="-122"/>
              </a:endParaRPr>
            </a:p>
          </p:txBody>
        </p:sp>
        <p:sp>
          <p:nvSpPr>
            <p:cNvPr id="344087" name="Oval 23"/>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anose="02010609060101010101" pitchFamily="2" charset="-122"/>
              </a:endParaRPr>
            </a:p>
          </p:txBody>
        </p:sp>
        <p:sp>
          <p:nvSpPr>
            <p:cNvPr id="344088" name="Oval 24"/>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anose="02010609060101010101" pitchFamily="2" charset="-122"/>
              </a:endParaRPr>
            </a:p>
          </p:txBody>
        </p:sp>
        <p:sp>
          <p:nvSpPr>
            <p:cNvPr id="344089" name="Oval 25"/>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anose="02010609060101010101" pitchFamily="2" charset="-122"/>
              </a:endParaRPr>
            </a:p>
          </p:txBody>
        </p:sp>
        <p:sp>
          <p:nvSpPr>
            <p:cNvPr id="344090" name="Oval 26"/>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anose="02010609060101010101" pitchFamily="2" charset="-122"/>
              </a:endParaRPr>
            </a:p>
          </p:txBody>
        </p:sp>
        <p:sp>
          <p:nvSpPr>
            <p:cNvPr id="344091" name="Oval 27"/>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anose="02010609060101010101" pitchFamily="2" charset="-122"/>
              </a:endParaRPr>
            </a:p>
          </p:txBody>
        </p:sp>
      </p:grpSp>
      <p:sp>
        <p:nvSpPr>
          <p:cNvPr id="344092" name="Text Box 28"/>
          <p:cNvSpPr txBox="1">
            <a:spLocks noChangeArrowheads="1"/>
          </p:cNvSpPr>
          <p:nvPr/>
        </p:nvSpPr>
        <p:spPr bwMode="auto">
          <a:xfrm>
            <a:off x="4039651" y="1191122"/>
            <a:ext cx="1620957" cy="523220"/>
          </a:xfrm>
          <a:prstGeom prst="rect">
            <a:avLst/>
          </a:prstGeom>
          <a:solidFill>
            <a:schemeClr val="bg1"/>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latin typeface="+mn-lt"/>
                <a:ea typeface="黑体" panose="02010609060101010101" pitchFamily="2" charset="-122"/>
              </a:rPr>
              <a:t>网络边缘</a:t>
            </a:r>
            <a:endParaRPr kumimoji="1" lang="zh-CN" altLang="en-US" sz="2800" b="1">
              <a:latin typeface="+mn-lt"/>
              <a:ea typeface="黑体" panose="02010609060101010101" pitchFamily="2" charset="-122"/>
            </a:endParaRPr>
          </a:p>
        </p:txBody>
      </p:sp>
      <p:sp>
        <p:nvSpPr>
          <p:cNvPr id="344093" name="Text Box 29"/>
          <p:cNvSpPr txBox="1">
            <a:spLocks noChangeArrowheads="1"/>
          </p:cNvSpPr>
          <p:nvPr/>
        </p:nvSpPr>
        <p:spPr bwMode="auto">
          <a:xfrm>
            <a:off x="4154878" y="4127997"/>
            <a:ext cx="1620957" cy="523220"/>
          </a:xfrm>
          <a:prstGeom prst="rect">
            <a:avLst/>
          </a:prstGeom>
          <a:solidFill>
            <a:schemeClr val="bg1"/>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a:latin typeface="+mn-lt"/>
                <a:ea typeface="黑体" panose="02010609060101010101" pitchFamily="2" charset="-122"/>
              </a:rPr>
              <a:t>网络核心</a:t>
            </a:r>
            <a:endParaRPr kumimoji="1" lang="zh-CN" altLang="en-US" sz="2800" b="1" dirty="0">
              <a:latin typeface="+mn-lt"/>
              <a:ea typeface="黑体" panose="02010609060101010101" pitchFamily="2" charset="-122"/>
            </a:endParaRPr>
          </a:p>
        </p:txBody>
      </p:sp>
      <p:graphicFrame>
        <p:nvGraphicFramePr>
          <p:cNvPr id="344094" name="Object 30">
            <a:hlinkClick r:id="" action="ppaction://ole?verb=0"/>
          </p:cNvPr>
          <p:cNvGraphicFramePr/>
          <p:nvPr/>
        </p:nvGraphicFramePr>
        <p:xfrm>
          <a:off x="7379486" y="3226296"/>
          <a:ext cx="811742" cy="1049338"/>
        </p:xfrm>
        <a:graphic>
          <a:graphicData uri="http://schemas.openxmlformats.org/presentationml/2006/ole">
            <mc:AlternateContent xmlns:mc="http://schemas.openxmlformats.org/markup-compatibility/2006">
              <mc:Choice xmlns:v="urn:schemas-microsoft-com:vml" Requires="v">
                <p:oleObj spid="_x0000_s2049" name="Microsoft ClipArt Gallery" r:id="rId2" imgW="16411575" imgH="22955250" progId="">
                  <p:embed/>
                </p:oleObj>
              </mc:Choice>
              <mc:Fallback>
                <p:oleObj name="Microsoft ClipArt Gallery" r:id="rId2" imgW="16411575" imgH="22955250" progId="">
                  <p:embed/>
                  <p:pic>
                    <p:nvPicPr>
                      <p:cNvPr id="0" name="图片 2048"/>
                      <p:cNvPicPr/>
                      <p:nvPr/>
                    </p:nvPicPr>
                    <p:blipFill>
                      <a:blip r:embed="rId3"/>
                      <a:stretch>
                        <a:fillRect/>
                      </a:stretch>
                    </p:blipFill>
                    <p:spPr>
                      <a:xfrm>
                        <a:off x="7379486" y="3226296"/>
                        <a:ext cx="811742" cy="1049338"/>
                      </a:xfrm>
                      <a:prstGeom prst="rect">
                        <a:avLst/>
                      </a:prstGeom>
                      <a:noFill/>
                      <a:ln w="12700">
                        <a:noFill/>
                      </a:ln>
                    </p:spPr>
                  </p:pic>
                </p:oleObj>
              </mc:Fallback>
            </mc:AlternateContent>
          </a:graphicData>
        </a:graphic>
      </p:graphicFrame>
      <p:sp>
        <p:nvSpPr>
          <p:cNvPr id="344095" name="Text Box 31"/>
          <p:cNvSpPr txBox="1">
            <a:spLocks noChangeArrowheads="1"/>
          </p:cNvSpPr>
          <p:nvPr/>
        </p:nvSpPr>
        <p:spPr bwMode="auto">
          <a:xfrm>
            <a:off x="7866749" y="980728"/>
            <a:ext cx="1261884"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dirty="0">
                <a:latin typeface="+mn-lt"/>
                <a:ea typeface="黑体" panose="02010609060101010101" pitchFamily="2" charset="-122"/>
              </a:rPr>
              <a:t>运行</a:t>
            </a:r>
            <a:endParaRPr kumimoji="1" lang="zh-CN" altLang="en-US" sz="2800" b="1" dirty="0">
              <a:latin typeface="+mn-lt"/>
              <a:ea typeface="黑体" panose="02010609060101010101" pitchFamily="2" charset="-122"/>
            </a:endParaRPr>
          </a:p>
          <a:p>
            <a:pPr algn="ctr"/>
            <a:r>
              <a:rPr kumimoji="1" lang="zh-CN" altLang="en-US" sz="2800" b="1" dirty="0">
                <a:latin typeface="+mn-lt"/>
                <a:ea typeface="黑体" panose="02010609060101010101" pitchFamily="2" charset="-122"/>
              </a:rPr>
              <a:t>服务器</a:t>
            </a:r>
            <a:endParaRPr kumimoji="1" lang="zh-CN" altLang="en-US" sz="2800" b="1" dirty="0">
              <a:latin typeface="+mn-lt"/>
              <a:ea typeface="黑体" panose="02010609060101010101" pitchFamily="2" charset="-122"/>
            </a:endParaRPr>
          </a:p>
          <a:p>
            <a:pPr algn="ctr"/>
            <a:r>
              <a:rPr kumimoji="1" lang="zh-CN" altLang="en-US" sz="2800" b="1" dirty="0">
                <a:latin typeface="+mn-lt"/>
                <a:ea typeface="黑体" panose="02010609060101010101" pitchFamily="2" charset="-122"/>
              </a:rPr>
              <a:t>程序</a:t>
            </a:r>
            <a:endParaRPr kumimoji="1" lang="zh-CN" altLang="en-US" sz="2800" b="1" dirty="0">
              <a:latin typeface="+mn-lt"/>
              <a:ea typeface="黑体" panose="02010609060101010101" pitchFamily="2" charset="-122"/>
            </a:endParaRPr>
          </a:p>
        </p:txBody>
      </p:sp>
      <p:sp>
        <p:nvSpPr>
          <p:cNvPr id="344097" name="Line 33"/>
          <p:cNvSpPr>
            <a:spLocks noChangeShapeType="1"/>
          </p:cNvSpPr>
          <p:nvPr/>
        </p:nvSpPr>
        <p:spPr bwMode="auto">
          <a:xfrm>
            <a:off x="1217473" y="2276972"/>
            <a:ext cx="624284" cy="57626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344098" name="Line 34"/>
          <p:cNvSpPr>
            <a:spLocks noChangeShapeType="1"/>
          </p:cNvSpPr>
          <p:nvPr/>
        </p:nvSpPr>
        <p:spPr bwMode="auto">
          <a:xfrm flipH="1">
            <a:off x="7937342" y="2371894"/>
            <a:ext cx="473575" cy="11049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344099" name="Text Box 35"/>
          <p:cNvSpPr txBox="1">
            <a:spLocks noChangeArrowheads="1"/>
          </p:cNvSpPr>
          <p:nvPr/>
        </p:nvSpPr>
        <p:spPr bwMode="auto">
          <a:xfrm>
            <a:off x="1852076" y="2110284"/>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mn-lt"/>
                <a:ea typeface="黑体" panose="02010609060101010101" pitchFamily="2" charset="-122"/>
              </a:rPr>
              <a:t>A</a:t>
            </a:r>
            <a:endParaRPr kumimoji="1" lang="en-US" altLang="zh-CN" sz="2800" b="1">
              <a:latin typeface="+mn-lt"/>
              <a:ea typeface="黑体" panose="02010609060101010101" pitchFamily="2" charset="-122"/>
            </a:endParaRPr>
          </a:p>
        </p:txBody>
      </p:sp>
      <p:sp>
        <p:nvSpPr>
          <p:cNvPr id="344100" name="Text Box 36"/>
          <p:cNvSpPr txBox="1">
            <a:spLocks noChangeArrowheads="1"/>
          </p:cNvSpPr>
          <p:nvPr/>
        </p:nvSpPr>
        <p:spPr bwMode="auto">
          <a:xfrm>
            <a:off x="7492992" y="2770684"/>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mn-lt"/>
                <a:ea typeface="黑体" panose="02010609060101010101" pitchFamily="2" charset="-122"/>
              </a:rPr>
              <a:t>B</a:t>
            </a:r>
            <a:endParaRPr kumimoji="1" lang="en-US" altLang="zh-CN" sz="2800" b="1">
              <a:latin typeface="+mn-lt"/>
              <a:ea typeface="黑体" panose="02010609060101010101" pitchFamily="2" charset="-122"/>
            </a:endParaRPr>
          </a:p>
        </p:txBody>
      </p:sp>
      <p:pic>
        <p:nvPicPr>
          <p:cNvPr id="344101" name="Picture 37"/>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080809" y="4550272"/>
            <a:ext cx="698235" cy="69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44108" name="Group 44"/>
          <p:cNvGrpSpPr/>
          <p:nvPr/>
        </p:nvGrpSpPr>
        <p:grpSpPr bwMode="auto">
          <a:xfrm>
            <a:off x="2311260" y="2481759"/>
            <a:ext cx="5068226" cy="854075"/>
            <a:chOff x="1157" y="1197"/>
            <a:chExt cx="2947" cy="538"/>
          </a:xfrm>
        </p:grpSpPr>
        <p:sp>
          <p:nvSpPr>
            <p:cNvPr id="344096" name="Freeform 32"/>
            <p:cNvSpPr/>
            <p:nvPr/>
          </p:nvSpPr>
          <p:spPr bwMode="auto">
            <a:xfrm>
              <a:off x="1157" y="1319"/>
              <a:ext cx="2947" cy="416"/>
            </a:xfrm>
            <a:custGeom>
              <a:avLst/>
              <a:gdLst>
                <a:gd name="T0" fmla="*/ 0 w 2112"/>
                <a:gd name="T1" fmla="*/ 0 h 192"/>
                <a:gd name="T2" fmla="*/ 2112 w 2112"/>
                <a:gd name="T3" fmla="*/ 192 h 192"/>
              </a:gdLst>
              <a:ahLst/>
              <a:cxnLst>
                <a:cxn ang="0">
                  <a:pos x="T0" y="T1"/>
                </a:cxn>
                <a:cxn ang="0">
                  <a:pos x="T2" y="T3"/>
                </a:cxn>
              </a:cxnLst>
              <a:rect l="0" t="0" r="r" b="b"/>
              <a:pathLst>
                <a:path w="2112" h="192">
                  <a:moveTo>
                    <a:pt x="0" y="0"/>
                  </a:moveTo>
                  <a:lnTo>
                    <a:pt x="2112" y="192"/>
                  </a:lnTo>
                </a:path>
              </a:pathLst>
            </a:custGeom>
            <a:noFill/>
            <a:ln w="57150" cap="flat" cmpd="sng">
              <a:solidFill>
                <a:srgbClr val="000099">
                  <a:alpha val="80000"/>
                </a:srgbClr>
              </a:solidFill>
              <a:prstDash val="sysDot"/>
              <a:round/>
              <a:headEnd type="none" w="med" len="lg"/>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344103" name="Text Box 39"/>
            <p:cNvSpPr txBox="1">
              <a:spLocks noChangeArrowheads="1"/>
            </p:cNvSpPr>
            <p:nvPr/>
          </p:nvSpPr>
          <p:spPr bwMode="auto">
            <a:xfrm rot="455053">
              <a:off x="2141" y="1197"/>
              <a:ext cx="125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mn-lt"/>
                  <a:ea typeface="黑体" panose="02010609060101010101" pitchFamily="2" charset="-122"/>
                </a:rPr>
                <a:t>① </a:t>
              </a:r>
              <a:r>
                <a:rPr kumimoji="1" lang="zh-CN" altLang="en-US" sz="2800" b="1">
                  <a:latin typeface="+mn-lt"/>
                  <a:ea typeface="黑体" panose="02010609060101010101" pitchFamily="2" charset="-122"/>
                </a:rPr>
                <a:t>请求服务</a:t>
              </a:r>
              <a:endParaRPr kumimoji="1" lang="zh-CN" altLang="en-US" sz="2800" b="1">
                <a:latin typeface="+mn-lt"/>
                <a:ea typeface="黑体" panose="02010609060101010101" pitchFamily="2" charset="-122"/>
              </a:endParaRPr>
            </a:p>
          </p:txBody>
        </p:sp>
      </p:grpSp>
      <p:grpSp>
        <p:nvGrpSpPr>
          <p:cNvPr id="344109" name="Group 45"/>
          <p:cNvGrpSpPr/>
          <p:nvPr/>
        </p:nvGrpSpPr>
        <p:grpSpPr bwMode="auto">
          <a:xfrm>
            <a:off x="2197754" y="2894510"/>
            <a:ext cx="5068226" cy="831850"/>
            <a:chOff x="1091" y="1457"/>
            <a:chExt cx="2947" cy="524"/>
          </a:xfrm>
        </p:grpSpPr>
        <p:sp>
          <p:nvSpPr>
            <p:cNvPr id="344102" name="Freeform 38"/>
            <p:cNvSpPr/>
            <p:nvPr/>
          </p:nvSpPr>
          <p:spPr bwMode="auto">
            <a:xfrm rot="-10800000">
              <a:off x="1091" y="1457"/>
              <a:ext cx="2947" cy="416"/>
            </a:xfrm>
            <a:custGeom>
              <a:avLst/>
              <a:gdLst>
                <a:gd name="T0" fmla="*/ 0 w 2112"/>
                <a:gd name="T1" fmla="*/ 0 h 192"/>
                <a:gd name="T2" fmla="*/ 2112 w 2112"/>
                <a:gd name="T3" fmla="*/ 192 h 192"/>
              </a:gdLst>
              <a:ahLst/>
              <a:cxnLst>
                <a:cxn ang="0">
                  <a:pos x="T0" y="T1"/>
                </a:cxn>
                <a:cxn ang="0">
                  <a:pos x="T2" y="T3"/>
                </a:cxn>
              </a:cxnLst>
              <a:rect l="0" t="0" r="r" b="b"/>
              <a:pathLst>
                <a:path w="2112" h="192">
                  <a:moveTo>
                    <a:pt x="0" y="0"/>
                  </a:moveTo>
                  <a:lnTo>
                    <a:pt x="2112" y="192"/>
                  </a:lnTo>
                </a:path>
              </a:pathLst>
            </a:custGeom>
            <a:noFill/>
            <a:ln w="57150" cap="flat" cmpd="sng">
              <a:solidFill>
                <a:srgbClr val="000099">
                  <a:alpha val="80000"/>
                </a:srgbClr>
              </a:solidFill>
              <a:prstDash val="sysDot"/>
              <a:round/>
              <a:headEnd type="none" w="med" len="lg"/>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344104" name="Text Box 40"/>
            <p:cNvSpPr txBox="1">
              <a:spLocks noChangeArrowheads="1"/>
            </p:cNvSpPr>
            <p:nvPr/>
          </p:nvSpPr>
          <p:spPr bwMode="auto">
            <a:xfrm rot="499003">
              <a:off x="2021" y="1651"/>
              <a:ext cx="125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latin typeface="+mn-lt"/>
                  <a:ea typeface="黑体" panose="02010609060101010101" pitchFamily="2" charset="-122"/>
                </a:rPr>
                <a:t>② </a:t>
              </a:r>
              <a:r>
                <a:rPr kumimoji="1" lang="zh-CN" altLang="en-US" sz="2800" b="1" dirty="0">
                  <a:latin typeface="+mn-lt"/>
                  <a:ea typeface="黑体" panose="02010609060101010101" pitchFamily="2" charset="-122"/>
                </a:rPr>
                <a:t>得到服务</a:t>
              </a:r>
              <a:endParaRPr kumimoji="1" lang="zh-CN" altLang="en-US" sz="2800" b="1" dirty="0">
                <a:latin typeface="+mn-lt"/>
                <a:ea typeface="黑体" panose="02010609060101010101" pitchFamily="2" charset="-122"/>
              </a:endParaRPr>
            </a:p>
          </p:txBody>
        </p:sp>
      </p:grpSp>
      <p:sp>
        <p:nvSpPr>
          <p:cNvPr id="344105" name="Text Box 41"/>
          <p:cNvSpPr txBox="1">
            <a:spLocks noChangeArrowheads="1"/>
          </p:cNvSpPr>
          <p:nvPr/>
        </p:nvSpPr>
        <p:spPr bwMode="auto">
          <a:xfrm>
            <a:off x="1506398" y="3215184"/>
            <a:ext cx="90281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latin typeface="+mn-lt"/>
                <a:ea typeface="黑体" panose="02010609060101010101" pitchFamily="2" charset="-122"/>
              </a:rPr>
              <a:t>客户</a:t>
            </a:r>
            <a:endParaRPr kumimoji="1" lang="zh-CN" altLang="en-US" sz="2800" b="1">
              <a:latin typeface="+mn-lt"/>
              <a:ea typeface="黑体" panose="02010609060101010101" pitchFamily="2" charset="-122"/>
            </a:endParaRPr>
          </a:p>
        </p:txBody>
      </p:sp>
      <p:sp>
        <p:nvSpPr>
          <p:cNvPr id="344106" name="Text Box 42"/>
          <p:cNvSpPr txBox="1">
            <a:spLocks noChangeArrowheads="1"/>
          </p:cNvSpPr>
          <p:nvPr/>
        </p:nvSpPr>
        <p:spPr bwMode="auto">
          <a:xfrm>
            <a:off x="7149034" y="4212134"/>
            <a:ext cx="126188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latin typeface="+mn-lt"/>
                <a:ea typeface="黑体" panose="02010609060101010101" pitchFamily="2" charset="-122"/>
              </a:rPr>
              <a:t>服务器</a:t>
            </a:r>
            <a:endParaRPr kumimoji="1" lang="zh-CN" altLang="en-US" sz="2800" b="1">
              <a:latin typeface="+mn-lt"/>
              <a:ea typeface="黑体" panose="02010609060101010101" pitchFamily="2" charset="-122"/>
            </a:endParaRPr>
          </a:p>
        </p:txBody>
      </p:sp>
      <p:sp>
        <p:nvSpPr>
          <p:cNvPr id="344110" name="Text Box 46"/>
          <p:cNvSpPr txBox="1">
            <a:spLocks noChangeArrowheads="1"/>
          </p:cNvSpPr>
          <p:nvPr/>
        </p:nvSpPr>
        <p:spPr bwMode="auto">
          <a:xfrm>
            <a:off x="560512" y="6135687"/>
            <a:ext cx="92155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2400" b="1" dirty="0">
                <a:solidFill>
                  <a:srgbClr val="000099"/>
                </a:solidFill>
                <a:latin typeface="+mn-lt"/>
                <a:ea typeface="黑体" panose="02010609060101010101" pitchFamily="2" charset="-122"/>
              </a:rPr>
              <a:t>客户 </a:t>
            </a:r>
            <a:r>
              <a:rPr lang="en-US" altLang="zh-CN" sz="2400" b="1" dirty="0">
                <a:solidFill>
                  <a:srgbClr val="000099"/>
                </a:solidFill>
                <a:latin typeface="+mn-lt"/>
                <a:ea typeface="黑体" panose="02010609060101010101" pitchFamily="2" charset="-122"/>
              </a:rPr>
              <a:t>A </a:t>
            </a:r>
            <a:r>
              <a:rPr lang="zh-CN" altLang="en-US" sz="2400" b="1" dirty="0">
                <a:solidFill>
                  <a:srgbClr val="000099"/>
                </a:solidFill>
                <a:latin typeface="+mn-lt"/>
                <a:ea typeface="黑体" panose="02010609060101010101" pitchFamily="2" charset="-122"/>
              </a:rPr>
              <a:t>向服务器 </a:t>
            </a:r>
            <a:r>
              <a:rPr lang="en-US" altLang="zh-CN" sz="2400" b="1" dirty="0">
                <a:solidFill>
                  <a:srgbClr val="000099"/>
                </a:solidFill>
                <a:latin typeface="+mn-lt"/>
                <a:ea typeface="黑体" panose="02010609060101010101" pitchFamily="2" charset="-122"/>
              </a:rPr>
              <a:t>B </a:t>
            </a:r>
            <a:r>
              <a:rPr lang="zh-CN" altLang="en-US" sz="2400" b="1" dirty="0">
                <a:solidFill>
                  <a:srgbClr val="000099"/>
                </a:solidFill>
                <a:latin typeface="+mn-lt"/>
                <a:ea typeface="黑体" panose="02010609060101010101" pitchFamily="2" charset="-122"/>
              </a:rPr>
              <a:t>发出请求服务</a:t>
            </a:r>
            <a:r>
              <a:rPr lang="zh-CN" altLang="en-US" sz="2400" b="1" dirty="0" smtClean="0">
                <a:solidFill>
                  <a:srgbClr val="000099"/>
                </a:solidFill>
                <a:latin typeface="+mn-lt"/>
                <a:ea typeface="黑体" panose="02010609060101010101" pitchFamily="2" charset="-122"/>
              </a:rPr>
              <a:t>，服务器 </a:t>
            </a:r>
            <a:r>
              <a:rPr lang="en-US" altLang="zh-CN" sz="2400" b="1" dirty="0">
                <a:solidFill>
                  <a:srgbClr val="000099"/>
                </a:solidFill>
                <a:latin typeface="+mn-lt"/>
                <a:ea typeface="黑体" panose="02010609060101010101" pitchFamily="2" charset="-122"/>
              </a:rPr>
              <a:t>B </a:t>
            </a:r>
            <a:r>
              <a:rPr lang="zh-CN" altLang="en-US" sz="2400" b="1" dirty="0">
                <a:solidFill>
                  <a:srgbClr val="000099"/>
                </a:solidFill>
                <a:latin typeface="+mn-lt"/>
                <a:ea typeface="黑体" panose="02010609060101010101" pitchFamily="2" charset="-122"/>
              </a:rPr>
              <a:t>向客户 </a:t>
            </a:r>
            <a:r>
              <a:rPr lang="en-US" altLang="zh-CN" sz="2400" b="1" dirty="0">
                <a:solidFill>
                  <a:srgbClr val="000099"/>
                </a:solidFill>
                <a:latin typeface="+mn-lt"/>
                <a:ea typeface="黑体" panose="02010609060101010101" pitchFamily="2" charset="-122"/>
              </a:rPr>
              <a:t>A </a:t>
            </a:r>
            <a:r>
              <a:rPr lang="zh-CN" altLang="en-US" sz="2400" b="1" dirty="0">
                <a:solidFill>
                  <a:srgbClr val="000099"/>
                </a:solidFill>
                <a:latin typeface="+mn-lt"/>
                <a:ea typeface="黑体" panose="02010609060101010101" pitchFamily="2" charset="-122"/>
              </a:rPr>
              <a:t>提供</a:t>
            </a:r>
            <a:r>
              <a:rPr lang="zh-CN" altLang="en-US" sz="2400" b="1" dirty="0" smtClean="0">
                <a:solidFill>
                  <a:srgbClr val="000099"/>
                </a:solidFill>
                <a:latin typeface="+mn-lt"/>
                <a:ea typeface="黑体" panose="02010609060101010101" pitchFamily="2" charset="-122"/>
              </a:rPr>
              <a:t>服务</a:t>
            </a:r>
            <a:endParaRPr lang="zh-CN" altLang="en-US" sz="2400" b="1" dirty="0">
              <a:solidFill>
                <a:srgbClr val="000099"/>
              </a:solidFill>
              <a:latin typeface="+mn-lt"/>
              <a:ea typeface="黑体" panose="02010609060101010101" pitchFamily="2" charset="-122"/>
            </a:endParaRPr>
          </a:p>
        </p:txBody>
      </p:sp>
      <p:sp>
        <p:nvSpPr>
          <p:cNvPr id="2" name="矩形 1"/>
          <p:cNvSpPr/>
          <p:nvPr/>
        </p:nvSpPr>
        <p:spPr>
          <a:xfrm>
            <a:off x="2288704" y="260648"/>
            <a:ext cx="4828258" cy="584775"/>
          </a:xfrm>
          <a:prstGeom prst="rect">
            <a:avLst/>
          </a:prstGeom>
          <a:solidFill>
            <a:srgbClr val="FFFF66"/>
          </a:solidFill>
        </p:spPr>
        <p:txBody>
          <a:bodyPr wrap="square">
            <a:spAutoFit/>
          </a:bodyPr>
          <a:lstStyle/>
          <a:p>
            <a:pPr algn="ctr"/>
            <a:r>
              <a:rPr lang="zh-CN" altLang="zh-CN" sz="3200" b="1" dirty="0" smtClean="0">
                <a:latin typeface="+mn-lt"/>
                <a:ea typeface="黑体" panose="02010609060101010101" pitchFamily="2" charset="-122"/>
              </a:rPr>
              <a:t>客户</a:t>
            </a:r>
            <a:r>
              <a:rPr lang="zh-CN" altLang="en-US" sz="3200" dirty="0">
                <a:sym typeface="Symbol" panose="05050102010706020507" pitchFamily="18" charset="2"/>
              </a:rPr>
              <a:t></a:t>
            </a:r>
            <a:r>
              <a:rPr lang="zh-CN" altLang="zh-CN" sz="3200" b="1" dirty="0" smtClean="0">
                <a:latin typeface="+mn-lt"/>
                <a:ea typeface="黑体" panose="02010609060101010101" pitchFamily="2" charset="-122"/>
              </a:rPr>
              <a:t>服务器</a:t>
            </a:r>
            <a:r>
              <a:rPr lang="zh-CN" altLang="zh-CN" sz="3200" b="1" dirty="0">
                <a:latin typeface="+mn-lt"/>
                <a:ea typeface="黑体" panose="02010609060101010101" pitchFamily="2" charset="-122"/>
              </a:rPr>
              <a:t>工作方式</a:t>
            </a:r>
            <a:endParaRPr lang="zh-CN" altLang="en-US" sz="3200" b="1" dirty="0">
              <a:latin typeface="+mn-lt"/>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44108"/>
                                        </p:tgtEl>
                                        <p:attrNameLst>
                                          <p:attrName>style.visibility</p:attrName>
                                        </p:attrNameLst>
                                      </p:cBhvr>
                                      <p:to>
                                        <p:strVal val="visible"/>
                                      </p:to>
                                    </p:set>
                                    <p:animEffect transition="in" filter="wipe(left)">
                                      <p:cBhvr>
                                        <p:cTn id="7" dur="2000"/>
                                        <p:tgtEl>
                                          <p:spTgt spid="344108"/>
                                        </p:tgtEl>
                                      </p:cBhvr>
                                    </p:animEffect>
                                  </p:childTnLst>
                                </p:cTn>
                              </p:par>
                            </p:childTnLst>
                          </p:cTn>
                        </p:par>
                        <p:par>
                          <p:cTn id="8" fill="hold">
                            <p:stCondLst>
                              <p:cond delay="2000"/>
                            </p:stCondLst>
                            <p:childTnLst>
                              <p:par>
                                <p:cTn id="9" presetID="22" presetClass="entr" presetSubtype="2" fill="hold" nodeType="afterEffect">
                                  <p:stCondLst>
                                    <p:cond delay="500"/>
                                  </p:stCondLst>
                                  <p:childTnLst>
                                    <p:set>
                                      <p:cBhvr>
                                        <p:cTn id="10" dur="1" fill="hold">
                                          <p:stCondLst>
                                            <p:cond delay="0"/>
                                          </p:stCondLst>
                                        </p:cTn>
                                        <p:tgtEl>
                                          <p:spTgt spid="344109"/>
                                        </p:tgtEl>
                                        <p:attrNameLst>
                                          <p:attrName>style.visibility</p:attrName>
                                        </p:attrNameLst>
                                      </p:cBhvr>
                                      <p:to>
                                        <p:strVal val="visible"/>
                                      </p:to>
                                    </p:set>
                                    <p:animEffect transition="in" filter="wipe(right)">
                                      <p:cBhvr>
                                        <p:cTn id="11" dur="2000"/>
                                        <p:tgtEl>
                                          <p:spTgt spid="344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Grp="1" noChangeArrowheads="1"/>
          </p:cNvSpPr>
          <p:nvPr>
            <p:ph type="title"/>
          </p:nvPr>
        </p:nvSpPr>
        <p:spPr/>
        <p:txBody>
          <a:bodyPr/>
          <a:lstStyle/>
          <a:p>
            <a:pPr algn="ctr"/>
            <a:r>
              <a:rPr lang="zh-CN" altLang="en-US"/>
              <a:t>客户软件的特点 </a:t>
            </a:r>
            <a:endParaRPr lang="zh-CN" altLang="en-US"/>
          </a:p>
        </p:txBody>
      </p:sp>
      <p:sp>
        <p:nvSpPr>
          <p:cNvPr id="338947" name="Rectangle 3"/>
          <p:cNvSpPr>
            <a:spLocks noGrp="1" noChangeArrowheads="1"/>
          </p:cNvSpPr>
          <p:nvPr>
            <p:ph idx="1"/>
          </p:nvPr>
        </p:nvSpPr>
        <p:spPr/>
        <p:txBody>
          <a:bodyPr/>
          <a:lstStyle/>
          <a:p>
            <a:r>
              <a:rPr lang="zh-CN" altLang="en-US" dirty="0">
                <a:solidFill>
                  <a:srgbClr val="FF0000"/>
                </a:solidFill>
              </a:rPr>
              <a:t>被用户调用后运行，</a:t>
            </a:r>
            <a:r>
              <a:rPr lang="zh-CN" altLang="en-US" dirty="0"/>
              <a:t>在打算通信时主动向远地服务器发起通信（请求服务）。</a:t>
            </a:r>
            <a:r>
              <a:rPr lang="zh-CN" altLang="en-US" dirty="0">
                <a:solidFill>
                  <a:srgbClr val="0000CC"/>
                </a:solidFill>
              </a:rPr>
              <a:t>因此，客户程序必须知道服务器程序的地址。</a:t>
            </a:r>
            <a:endParaRPr lang="zh-CN" altLang="en-US" dirty="0">
              <a:solidFill>
                <a:srgbClr val="0000CC"/>
              </a:solidFill>
            </a:endParaRPr>
          </a:p>
          <a:p>
            <a:r>
              <a:rPr lang="zh-CN" altLang="en-US" dirty="0"/>
              <a:t>不需要特殊的硬件和很复杂的操作系统。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89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894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947"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Grp="1" noChangeArrowheads="1"/>
          </p:cNvSpPr>
          <p:nvPr>
            <p:ph type="title"/>
          </p:nvPr>
        </p:nvSpPr>
        <p:spPr/>
        <p:txBody>
          <a:bodyPr/>
          <a:lstStyle/>
          <a:p>
            <a:pPr algn="ctr"/>
            <a:r>
              <a:rPr lang="zh-CN" altLang="en-US"/>
              <a:t>服务器软件的特点 </a:t>
            </a:r>
            <a:endParaRPr lang="zh-CN" altLang="en-US"/>
          </a:p>
        </p:txBody>
      </p:sp>
      <p:sp>
        <p:nvSpPr>
          <p:cNvPr id="340995" name="Rectangle 3"/>
          <p:cNvSpPr>
            <a:spLocks noGrp="1" noChangeArrowheads="1"/>
          </p:cNvSpPr>
          <p:nvPr>
            <p:ph idx="1"/>
          </p:nvPr>
        </p:nvSpPr>
        <p:spPr/>
        <p:txBody>
          <a:bodyPr/>
          <a:lstStyle/>
          <a:p>
            <a:r>
              <a:rPr lang="zh-CN" altLang="en-US" dirty="0"/>
              <a:t>一种专门用来提供某种服务的程序，可同时处理多个远地或本地客户的请求。</a:t>
            </a:r>
            <a:endParaRPr lang="zh-CN" altLang="en-US" dirty="0"/>
          </a:p>
          <a:p>
            <a:r>
              <a:rPr lang="zh-CN" altLang="en-US" dirty="0"/>
              <a:t>系统启动后即自动调用并</a:t>
            </a:r>
            <a:r>
              <a:rPr lang="zh-CN" altLang="en-US" dirty="0">
                <a:solidFill>
                  <a:srgbClr val="FF0000"/>
                </a:solidFill>
              </a:rPr>
              <a:t>一直不断地运行着，被动地等待</a:t>
            </a:r>
            <a:r>
              <a:rPr lang="zh-CN" altLang="en-US" dirty="0"/>
              <a:t>并接受来自各地的客户的通信请求。</a:t>
            </a:r>
            <a:r>
              <a:rPr lang="zh-CN" altLang="en-US" dirty="0">
                <a:solidFill>
                  <a:srgbClr val="0000CC"/>
                </a:solidFill>
              </a:rPr>
              <a:t>因此，服务器程序不需要知道客户程序的地址</a:t>
            </a:r>
            <a:r>
              <a:rPr lang="zh-CN" altLang="en-US" dirty="0"/>
              <a:t>。</a:t>
            </a:r>
            <a:endParaRPr lang="zh-CN" altLang="en-US" dirty="0"/>
          </a:p>
          <a:p>
            <a:r>
              <a:rPr lang="zh-CN" altLang="en-US" dirty="0"/>
              <a:t>一般需要强大的硬件和高级的操作系统支持。</a:t>
            </a:r>
            <a:endParaRPr lang="zh-CN" altLang="en-US" dirty="0"/>
          </a:p>
        </p:txBody>
      </p:sp>
      <p:sp>
        <p:nvSpPr>
          <p:cNvPr id="2" name="矩形 1"/>
          <p:cNvSpPr/>
          <p:nvPr/>
        </p:nvSpPr>
        <p:spPr>
          <a:xfrm>
            <a:off x="632520" y="4797152"/>
            <a:ext cx="8856984" cy="1077218"/>
          </a:xfrm>
          <a:prstGeom prst="rect">
            <a:avLst/>
          </a:prstGeom>
          <a:solidFill>
            <a:srgbClr val="FFFF66"/>
          </a:solidFill>
          <a:ln>
            <a:solidFill>
              <a:srgbClr val="000099"/>
            </a:solidFill>
          </a:ln>
        </p:spPr>
        <p:txBody>
          <a:bodyPr wrap="square">
            <a:spAutoFit/>
          </a:bodyPr>
          <a:lstStyle/>
          <a:p>
            <a:r>
              <a:rPr lang="zh-CN" altLang="zh-CN" sz="3200" b="1" dirty="0">
                <a:solidFill>
                  <a:srgbClr val="000099"/>
                </a:solidFill>
                <a:latin typeface="+mn-lt"/>
                <a:ea typeface="黑体" panose="02010609060101010101" pitchFamily="2" charset="-122"/>
              </a:rPr>
              <a:t>客户与服务器的通信关系建立后，</a:t>
            </a:r>
            <a:r>
              <a:rPr lang="zh-CN" altLang="zh-CN" sz="3200" b="1" dirty="0">
                <a:solidFill>
                  <a:srgbClr val="FF0000"/>
                </a:solidFill>
                <a:latin typeface="+mn-lt"/>
                <a:ea typeface="黑体" panose="02010609060101010101" pitchFamily="2" charset="-122"/>
              </a:rPr>
              <a:t>通信可以是双向的，</a:t>
            </a:r>
            <a:r>
              <a:rPr lang="zh-CN" altLang="zh-CN" sz="3200" b="1" dirty="0">
                <a:solidFill>
                  <a:srgbClr val="000099"/>
                </a:solidFill>
                <a:latin typeface="+mn-lt"/>
                <a:ea typeface="黑体" panose="02010609060101010101" pitchFamily="2" charset="-122"/>
              </a:rPr>
              <a:t>客户和服务器都可发送和接收数据。</a:t>
            </a:r>
            <a:endParaRPr lang="zh-CN" altLang="en-US" sz="3200" b="1" dirty="0">
              <a:solidFill>
                <a:srgbClr val="000099"/>
              </a:solidFill>
              <a:latin typeface="+mn-lt"/>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09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09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09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5"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p:cNvSpPr>
            <a:spLocks noGrp="1" noChangeArrowheads="1"/>
          </p:cNvSpPr>
          <p:nvPr>
            <p:ph type="title"/>
          </p:nvPr>
        </p:nvSpPr>
        <p:spPr/>
        <p:txBody>
          <a:bodyPr/>
          <a:lstStyle/>
          <a:p>
            <a:r>
              <a:rPr lang="en-US" altLang="zh-CN" dirty="0"/>
              <a:t>2. </a:t>
            </a:r>
            <a:r>
              <a:rPr lang="zh-CN" altLang="en-US" dirty="0"/>
              <a:t>对等连接方式 </a:t>
            </a:r>
            <a:endParaRPr lang="zh-CN" altLang="en-US" dirty="0"/>
          </a:p>
        </p:txBody>
      </p:sp>
      <p:sp>
        <p:nvSpPr>
          <p:cNvPr id="347139"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zh-CN" altLang="en-US" dirty="0">
                <a:solidFill>
                  <a:srgbClr val="FF0000"/>
                </a:solidFill>
              </a:rPr>
              <a:t>对等</a:t>
            </a:r>
            <a:r>
              <a:rPr lang="zh-CN" altLang="en-US" dirty="0" smtClean="0">
                <a:solidFill>
                  <a:srgbClr val="FF0000"/>
                </a:solidFill>
              </a:rPr>
              <a:t>连接 </a:t>
            </a:r>
            <a:r>
              <a:rPr lang="en-US" altLang="zh-CN" dirty="0" smtClean="0"/>
              <a:t>(</a:t>
            </a:r>
            <a:r>
              <a:rPr lang="en-US" altLang="zh-CN" dirty="0"/>
              <a:t>peer-to-peer</a:t>
            </a:r>
            <a:r>
              <a:rPr lang="zh-CN" altLang="en-US" dirty="0"/>
              <a:t>，简写为 </a:t>
            </a:r>
            <a:r>
              <a:rPr lang="en-US" altLang="zh-CN" dirty="0" smtClean="0">
                <a:solidFill>
                  <a:srgbClr val="FF0000"/>
                </a:solidFill>
              </a:rPr>
              <a:t>P2P</a:t>
            </a:r>
            <a:r>
              <a:rPr lang="en-US" altLang="zh-CN" dirty="0" smtClean="0"/>
              <a:t>) </a:t>
            </a:r>
            <a:r>
              <a:rPr lang="zh-CN" altLang="en-US" dirty="0" smtClean="0"/>
              <a:t>是</a:t>
            </a:r>
            <a:r>
              <a:rPr lang="zh-CN" altLang="en-US" dirty="0"/>
              <a:t>指两个主机在通信时并不区分哪一个是服务请求方还是服务提供方。</a:t>
            </a:r>
            <a:endParaRPr lang="zh-CN" altLang="en-US" dirty="0"/>
          </a:p>
          <a:p>
            <a:r>
              <a:rPr lang="zh-CN" altLang="en-US" dirty="0"/>
              <a:t>只要两个主机都运行了对等连接</a:t>
            </a:r>
            <a:r>
              <a:rPr lang="zh-CN" altLang="en-US" dirty="0" smtClean="0"/>
              <a:t>软件 </a:t>
            </a:r>
            <a:r>
              <a:rPr lang="en-US" altLang="zh-CN" dirty="0" smtClean="0"/>
              <a:t>(P2P </a:t>
            </a:r>
            <a:r>
              <a:rPr lang="zh-CN" altLang="en-US" dirty="0" smtClean="0"/>
              <a:t>软件</a:t>
            </a:r>
            <a:r>
              <a:rPr lang="en-US" altLang="zh-CN" dirty="0" smtClean="0"/>
              <a:t>) </a:t>
            </a:r>
            <a:r>
              <a:rPr lang="zh-CN" altLang="en-US" dirty="0" smtClean="0"/>
              <a:t>，</a:t>
            </a:r>
            <a:r>
              <a:rPr lang="zh-CN" altLang="en-US" dirty="0"/>
              <a:t>它们就可以进行</a:t>
            </a:r>
            <a:r>
              <a:rPr lang="zh-CN" altLang="en-US" dirty="0">
                <a:solidFill>
                  <a:srgbClr val="FF0000"/>
                </a:solidFill>
              </a:rPr>
              <a:t>平等的、对等连接通信。</a:t>
            </a:r>
            <a:endParaRPr lang="zh-CN" altLang="en-US" dirty="0">
              <a:solidFill>
                <a:srgbClr val="FF0000"/>
              </a:solidFill>
            </a:endParaRPr>
          </a:p>
          <a:p>
            <a:r>
              <a:rPr lang="zh-CN" altLang="en-US" dirty="0"/>
              <a:t>双方都可以下载对方已经存储在硬盘中的共享文档。 </a:t>
            </a:r>
            <a:endParaRPr lang="zh-CN" alt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p:cNvSpPr>
            <a:spLocks noGrp="1" noChangeArrowheads="1"/>
          </p:cNvSpPr>
          <p:nvPr>
            <p:ph type="title"/>
          </p:nvPr>
        </p:nvSpPr>
        <p:spPr/>
        <p:txBody>
          <a:bodyPr/>
          <a:lstStyle/>
          <a:p>
            <a:pPr algn="ctr"/>
            <a:r>
              <a:rPr lang="zh-CN" altLang="en-US"/>
              <a:t>对等连接方式的特点</a:t>
            </a:r>
            <a:endParaRPr lang="zh-CN" altLang="en-US"/>
          </a:p>
        </p:txBody>
      </p:sp>
      <p:sp>
        <p:nvSpPr>
          <p:cNvPr id="349187" name="Rectangle 3"/>
          <p:cNvSpPr>
            <a:spLocks noGrp="1" noChangeArrowheads="1"/>
          </p:cNvSpPr>
          <p:nvPr>
            <p:ph idx="1"/>
          </p:nvPr>
        </p:nvSpPr>
        <p:spPr/>
        <p:txBody>
          <a:bodyPr/>
          <a:lstStyle/>
          <a:p>
            <a:r>
              <a:rPr lang="zh-CN" altLang="en-US" dirty="0"/>
              <a:t>对等连接方式从本质上看仍然是使用客户服务器方式，只是对等连接中的</a:t>
            </a:r>
            <a:r>
              <a:rPr lang="zh-CN" altLang="en-US" dirty="0">
                <a:solidFill>
                  <a:srgbClr val="FF0000"/>
                </a:solidFill>
              </a:rPr>
              <a:t>每一个主机既是客户</a:t>
            </a:r>
            <a:r>
              <a:rPr lang="zh-CN" altLang="en-US" dirty="0" smtClean="0">
                <a:solidFill>
                  <a:srgbClr val="FF0000"/>
                </a:solidFill>
              </a:rPr>
              <a:t>又是</a:t>
            </a:r>
            <a:r>
              <a:rPr lang="zh-CN" altLang="en-US" dirty="0">
                <a:solidFill>
                  <a:srgbClr val="FF0000"/>
                </a:solidFill>
              </a:rPr>
              <a:t>服务器。</a:t>
            </a:r>
            <a:endParaRPr lang="zh-CN" altLang="en-US" dirty="0">
              <a:solidFill>
                <a:srgbClr val="FF0000"/>
              </a:solidFill>
            </a:endParaRPr>
          </a:p>
          <a:p>
            <a:r>
              <a:rPr lang="zh-CN" altLang="en-US" dirty="0"/>
              <a:t>例如主机 </a:t>
            </a:r>
            <a:r>
              <a:rPr lang="en-US" altLang="zh-CN" dirty="0"/>
              <a:t>C </a:t>
            </a:r>
            <a:r>
              <a:rPr lang="zh-CN" altLang="en-US" dirty="0"/>
              <a:t>请求 </a:t>
            </a:r>
            <a:r>
              <a:rPr lang="en-US" altLang="zh-CN" dirty="0"/>
              <a:t>D </a:t>
            </a:r>
            <a:r>
              <a:rPr lang="zh-CN" altLang="en-US" dirty="0"/>
              <a:t>的服务时，</a:t>
            </a:r>
            <a:r>
              <a:rPr lang="en-US" altLang="zh-CN" dirty="0"/>
              <a:t>C </a:t>
            </a:r>
            <a:r>
              <a:rPr lang="zh-CN" altLang="en-US" dirty="0"/>
              <a:t>是客户，</a:t>
            </a:r>
            <a:r>
              <a:rPr lang="en-US" altLang="zh-CN" dirty="0"/>
              <a:t>D </a:t>
            </a:r>
            <a:r>
              <a:rPr lang="zh-CN" altLang="en-US" dirty="0"/>
              <a:t>是服务器。但如果 </a:t>
            </a:r>
            <a:r>
              <a:rPr lang="en-US" altLang="zh-CN" dirty="0"/>
              <a:t>C </a:t>
            </a:r>
            <a:r>
              <a:rPr lang="zh-CN" altLang="en-US" dirty="0"/>
              <a:t>又同时向 </a:t>
            </a:r>
            <a:r>
              <a:rPr lang="en-US" altLang="zh-CN" dirty="0"/>
              <a:t>F</a:t>
            </a:r>
            <a:r>
              <a:rPr lang="zh-CN" altLang="en-US" dirty="0"/>
              <a:t>提供服务，那么 </a:t>
            </a:r>
            <a:r>
              <a:rPr lang="en-US" altLang="zh-CN" dirty="0"/>
              <a:t>C </a:t>
            </a:r>
            <a:r>
              <a:rPr lang="zh-CN" altLang="en-US" dirty="0"/>
              <a:t>又同时起着服务器的作用。</a:t>
            </a:r>
            <a:endParaRPr lang="zh-CN" altLang="en-US" dirty="0"/>
          </a:p>
        </p:txBody>
      </p:sp>
      <p:sp>
        <p:nvSpPr>
          <p:cNvPr id="2" name="矩形 1"/>
          <p:cNvSpPr/>
          <p:nvPr/>
        </p:nvSpPr>
        <p:spPr>
          <a:xfrm>
            <a:off x="992560" y="4725144"/>
            <a:ext cx="8352928" cy="1077218"/>
          </a:xfrm>
          <a:prstGeom prst="rect">
            <a:avLst/>
          </a:prstGeom>
          <a:solidFill>
            <a:srgbClr val="FFFF66"/>
          </a:solidFill>
          <a:ln>
            <a:solidFill>
              <a:srgbClr val="000099"/>
            </a:solidFill>
          </a:ln>
        </p:spPr>
        <p:txBody>
          <a:bodyPr wrap="square">
            <a:spAutoFit/>
          </a:bodyPr>
          <a:lstStyle/>
          <a:p>
            <a:r>
              <a:rPr lang="zh-CN" altLang="zh-CN" sz="3200" b="1" dirty="0">
                <a:solidFill>
                  <a:srgbClr val="000099"/>
                </a:solidFill>
                <a:latin typeface="+mn-lt"/>
                <a:ea typeface="黑体" panose="02010609060101010101" pitchFamily="2" charset="-122"/>
              </a:rPr>
              <a:t>对等连接工作方式可支持大量对等用户（如上百万个）同时工作。</a:t>
            </a:r>
            <a:endParaRPr lang="zh-CN" altLang="en-US" sz="3200" b="1" dirty="0">
              <a:solidFill>
                <a:srgbClr val="000099"/>
              </a:solidFill>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4" name="Oval 4"/>
          <p:cNvSpPr>
            <a:spLocks noChangeArrowheads="1"/>
          </p:cNvSpPr>
          <p:nvPr/>
        </p:nvSpPr>
        <p:spPr bwMode="auto">
          <a:xfrm>
            <a:off x="1594549" y="1475135"/>
            <a:ext cx="6624638" cy="4402137"/>
          </a:xfrm>
          <a:prstGeom prst="ellipse">
            <a:avLst/>
          </a:prstGeom>
          <a:solidFill>
            <a:srgbClr val="FF99CC"/>
          </a:solidFill>
          <a:ln w="9525">
            <a:solidFill>
              <a:schemeClr val="tx1"/>
            </a:solidFill>
            <a:prstDash val="dash"/>
            <a:round/>
          </a:ln>
          <a:effectLst/>
        </p:spPr>
        <p:txBody>
          <a:bodyPr wrap="none" anchor="ctr"/>
          <a:lstStyle/>
          <a:p>
            <a:endParaRPr lang="zh-CN" altLang="en-US" b="1">
              <a:latin typeface="+mn-lt"/>
              <a:ea typeface="黑体" panose="02010609060101010101" pitchFamily="2" charset="-122"/>
            </a:endParaRPr>
          </a:p>
        </p:txBody>
      </p:sp>
      <p:sp>
        <p:nvSpPr>
          <p:cNvPr id="348165" name="Line 5"/>
          <p:cNvSpPr>
            <a:spLocks noChangeShapeType="1"/>
          </p:cNvSpPr>
          <p:nvPr/>
        </p:nvSpPr>
        <p:spPr bwMode="auto">
          <a:xfrm flipV="1">
            <a:off x="3052933" y="4211986"/>
            <a:ext cx="744670" cy="382587"/>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anose="02010609060101010101" pitchFamily="2" charset="-122"/>
            </a:endParaRPr>
          </a:p>
        </p:txBody>
      </p:sp>
      <p:sp>
        <p:nvSpPr>
          <p:cNvPr id="348166" name="Line 6"/>
          <p:cNvSpPr>
            <a:spLocks noChangeShapeType="1"/>
          </p:cNvSpPr>
          <p:nvPr/>
        </p:nvSpPr>
        <p:spPr bwMode="auto">
          <a:xfrm flipH="1" flipV="1">
            <a:off x="2698656" y="3345210"/>
            <a:ext cx="803143" cy="18256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anose="02010609060101010101" pitchFamily="2" charset="-122"/>
            </a:endParaRPr>
          </a:p>
        </p:txBody>
      </p:sp>
      <p:sp>
        <p:nvSpPr>
          <p:cNvPr id="348167" name="Line 7"/>
          <p:cNvSpPr>
            <a:spLocks noChangeShapeType="1"/>
          </p:cNvSpPr>
          <p:nvPr/>
        </p:nvSpPr>
        <p:spPr bwMode="auto">
          <a:xfrm flipH="1">
            <a:off x="6415126" y="3797647"/>
            <a:ext cx="95620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anose="02010609060101010101" pitchFamily="2" charset="-122"/>
            </a:endParaRPr>
          </a:p>
        </p:txBody>
      </p:sp>
      <p:sp>
        <p:nvSpPr>
          <p:cNvPr id="348168" name="Line 8"/>
          <p:cNvSpPr>
            <a:spLocks noChangeShapeType="1"/>
          </p:cNvSpPr>
          <p:nvPr/>
        </p:nvSpPr>
        <p:spPr bwMode="auto">
          <a:xfrm flipH="1">
            <a:off x="5610264" y="2443510"/>
            <a:ext cx="703394" cy="90170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anose="02010609060101010101" pitchFamily="2" charset="-122"/>
            </a:endParaRPr>
          </a:p>
        </p:txBody>
      </p:sp>
      <p:sp>
        <p:nvSpPr>
          <p:cNvPr id="348169" name="Line 9"/>
          <p:cNvSpPr>
            <a:spLocks noChangeShapeType="1"/>
          </p:cNvSpPr>
          <p:nvPr/>
        </p:nvSpPr>
        <p:spPr bwMode="auto">
          <a:xfrm flipH="1" flipV="1">
            <a:off x="5611983" y="4521547"/>
            <a:ext cx="531416" cy="573088"/>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anose="02010609060101010101" pitchFamily="2" charset="-122"/>
            </a:endParaRPr>
          </a:p>
        </p:txBody>
      </p:sp>
      <p:sp>
        <p:nvSpPr>
          <p:cNvPr id="348170" name="Line 10"/>
          <p:cNvSpPr>
            <a:spLocks noChangeShapeType="1"/>
          </p:cNvSpPr>
          <p:nvPr/>
        </p:nvSpPr>
        <p:spPr bwMode="auto">
          <a:xfrm>
            <a:off x="3802762" y="2533998"/>
            <a:ext cx="450585" cy="658813"/>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anose="02010609060101010101" pitchFamily="2" charset="-122"/>
            </a:endParaRPr>
          </a:p>
        </p:txBody>
      </p:sp>
      <p:sp>
        <p:nvSpPr>
          <p:cNvPr id="348171" name="Line 11"/>
          <p:cNvSpPr>
            <a:spLocks noChangeShapeType="1"/>
          </p:cNvSpPr>
          <p:nvPr/>
        </p:nvSpPr>
        <p:spPr bwMode="auto">
          <a:xfrm flipV="1">
            <a:off x="4103726" y="4431061"/>
            <a:ext cx="202935" cy="66357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anose="02010609060101010101" pitchFamily="2" charset="-122"/>
            </a:endParaRPr>
          </a:p>
        </p:txBody>
      </p:sp>
      <p:pic>
        <p:nvPicPr>
          <p:cNvPr id="348172" name="Picture 1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012695" y="2081560"/>
            <a:ext cx="608806"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173" name="Picture 1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501799" y="2081560"/>
            <a:ext cx="608806"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174" name="Picture 1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912947" y="4972397"/>
            <a:ext cx="608806"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175" name="Picture 15"/>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02762" y="4972397"/>
            <a:ext cx="608806"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176" name="Picture 16"/>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196477" y="2803872"/>
            <a:ext cx="608806"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48177" name="Group 17"/>
          <p:cNvGrpSpPr/>
          <p:nvPr/>
        </p:nvGrpSpPr>
        <p:grpSpPr bwMode="auto">
          <a:xfrm>
            <a:off x="3101087" y="2533997"/>
            <a:ext cx="3823097" cy="2495550"/>
            <a:chOff x="1680" y="240"/>
            <a:chExt cx="2529" cy="1270"/>
          </a:xfrm>
          <a:solidFill>
            <a:schemeClr val="bg1">
              <a:lumMod val="75000"/>
            </a:schemeClr>
          </a:solidFill>
        </p:grpSpPr>
        <p:sp>
          <p:nvSpPr>
            <p:cNvPr id="348178" name="Oval 18"/>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anose="02010609060101010101" pitchFamily="2" charset="-122"/>
              </a:endParaRPr>
            </a:p>
          </p:txBody>
        </p:sp>
        <p:sp>
          <p:nvSpPr>
            <p:cNvPr id="348179" name="Oval 19"/>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anose="02010609060101010101" pitchFamily="2" charset="-122"/>
              </a:endParaRPr>
            </a:p>
          </p:txBody>
        </p:sp>
        <p:sp>
          <p:nvSpPr>
            <p:cNvPr id="348180" name="Oval 20"/>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anose="02010609060101010101" pitchFamily="2" charset="-122"/>
              </a:endParaRPr>
            </a:p>
          </p:txBody>
        </p:sp>
        <p:sp>
          <p:nvSpPr>
            <p:cNvPr id="348181" name="Oval 21"/>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anose="02010609060101010101" pitchFamily="2" charset="-122"/>
              </a:endParaRPr>
            </a:p>
          </p:txBody>
        </p:sp>
        <p:sp>
          <p:nvSpPr>
            <p:cNvPr id="348182" name="Oval 22"/>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anose="02010609060101010101" pitchFamily="2" charset="-122"/>
              </a:endParaRPr>
            </a:p>
          </p:txBody>
        </p:sp>
        <p:sp>
          <p:nvSpPr>
            <p:cNvPr id="348183" name="Oval 23"/>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anose="02010609060101010101" pitchFamily="2" charset="-122"/>
              </a:endParaRPr>
            </a:p>
          </p:txBody>
        </p:sp>
        <p:sp>
          <p:nvSpPr>
            <p:cNvPr id="348184" name="Oval 24"/>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anose="02010609060101010101" pitchFamily="2" charset="-122"/>
              </a:endParaRPr>
            </a:p>
          </p:txBody>
        </p:sp>
        <p:sp>
          <p:nvSpPr>
            <p:cNvPr id="348185" name="Oval 25"/>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anose="02010609060101010101" pitchFamily="2" charset="-122"/>
              </a:endParaRPr>
            </a:p>
          </p:txBody>
        </p:sp>
        <p:sp>
          <p:nvSpPr>
            <p:cNvPr id="348186" name="Oval 26"/>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anose="02010609060101010101" pitchFamily="2" charset="-122"/>
              </a:endParaRPr>
            </a:p>
          </p:txBody>
        </p:sp>
      </p:grpSp>
      <p:sp>
        <p:nvSpPr>
          <p:cNvPr id="348187" name="Text Box 27"/>
          <p:cNvSpPr txBox="1">
            <a:spLocks noChangeArrowheads="1"/>
          </p:cNvSpPr>
          <p:nvPr/>
        </p:nvSpPr>
        <p:spPr bwMode="auto">
          <a:xfrm>
            <a:off x="4146720" y="1819622"/>
            <a:ext cx="1620957" cy="523220"/>
          </a:xfrm>
          <a:prstGeom prst="rect">
            <a:avLst/>
          </a:prstGeom>
          <a:solidFill>
            <a:schemeClr val="bg1"/>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latin typeface="+mn-lt"/>
                <a:ea typeface="黑体" panose="02010609060101010101" pitchFamily="2" charset="-122"/>
              </a:rPr>
              <a:t>网络边缘</a:t>
            </a:r>
            <a:endParaRPr kumimoji="1" lang="zh-CN" altLang="en-US" sz="2800" b="1">
              <a:latin typeface="+mn-lt"/>
              <a:ea typeface="黑体" panose="02010609060101010101" pitchFamily="2" charset="-122"/>
            </a:endParaRPr>
          </a:p>
        </p:txBody>
      </p:sp>
      <p:sp>
        <p:nvSpPr>
          <p:cNvPr id="348188" name="Text Box 28"/>
          <p:cNvSpPr txBox="1">
            <a:spLocks noChangeArrowheads="1"/>
          </p:cNvSpPr>
          <p:nvPr/>
        </p:nvSpPr>
        <p:spPr bwMode="auto">
          <a:xfrm>
            <a:off x="4146720" y="3980211"/>
            <a:ext cx="1620957" cy="523220"/>
          </a:xfrm>
          <a:prstGeom prst="rect">
            <a:avLst/>
          </a:prstGeom>
          <a:solidFill>
            <a:schemeClr val="bg1"/>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latin typeface="+mn-lt"/>
                <a:ea typeface="黑体" panose="02010609060101010101" pitchFamily="2" charset="-122"/>
              </a:rPr>
              <a:t>网络核心</a:t>
            </a:r>
            <a:endParaRPr kumimoji="1" lang="zh-CN" altLang="en-US" sz="2800" b="1">
              <a:latin typeface="+mn-lt"/>
              <a:ea typeface="黑体" panose="02010609060101010101" pitchFamily="2" charset="-122"/>
            </a:endParaRPr>
          </a:p>
        </p:txBody>
      </p:sp>
      <p:graphicFrame>
        <p:nvGraphicFramePr>
          <p:cNvPr id="348189" name="Object 29">
            <a:hlinkClick r:id="" action="ppaction://ole?verb=0"/>
          </p:cNvPr>
          <p:cNvGraphicFramePr/>
          <p:nvPr/>
        </p:nvGraphicFramePr>
        <p:xfrm>
          <a:off x="7216549" y="3348385"/>
          <a:ext cx="708554" cy="857250"/>
        </p:xfrm>
        <a:graphic>
          <a:graphicData uri="http://schemas.openxmlformats.org/presentationml/2006/ole">
            <mc:AlternateContent xmlns:mc="http://schemas.openxmlformats.org/markup-compatibility/2006">
              <mc:Choice xmlns:v="urn:schemas-microsoft-com:vml" Requires="v">
                <p:oleObj spid="_x0000_s3073" name="Microsoft ClipArt Gallery" r:id="rId2" imgW="16411575" imgH="22955250" progId="">
                  <p:embed/>
                </p:oleObj>
              </mc:Choice>
              <mc:Fallback>
                <p:oleObj name="Microsoft ClipArt Gallery" r:id="rId2" imgW="16411575" imgH="22955250" progId="">
                  <p:embed/>
                  <p:pic>
                    <p:nvPicPr>
                      <p:cNvPr id="0" name="图片 3072"/>
                      <p:cNvPicPr/>
                      <p:nvPr/>
                    </p:nvPicPr>
                    <p:blipFill>
                      <a:blip r:embed="rId3"/>
                      <a:stretch>
                        <a:fillRect/>
                      </a:stretch>
                    </p:blipFill>
                    <p:spPr>
                      <a:xfrm>
                        <a:off x="7216549" y="3348385"/>
                        <a:ext cx="708554" cy="857250"/>
                      </a:xfrm>
                      <a:prstGeom prst="rect">
                        <a:avLst/>
                      </a:prstGeom>
                      <a:noFill/>
                      <a:ln w="12700">
                        <a:noFill/>
                      </a:ln>
                    </p:spPr>
                  </p:pic>
                </p:oleObj>
              </mc:Fallback>
            </mc:AlternateContent>
          </a:graphicData>
        </a:graphic>
      </p:graphicFrame>
      <p:sp>
        <p:nvSpPr>
          <p:cNvPr id="348190" name="Text Box 30"/>
          <p:cNvSpPr txBox="1">
            <a:spLocks noChangeArrowheads="1"/>
          </p:cNvSpPr>
          <p:nvPr/>
        </p:nvSpPr>
        <p:spPr bwMode="auto">
          <a:xfrm>
            <a:off x="7556850" y="1475135"/>
            <a:ext cx="167379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a:latin typeface="+mn-lt"/>
                <a:ea typeface="黑体" panose="02010609060101010101" pitchFamily="2" charset="-122"/>
              </a:rPr>
              <a:t>运行</a:t>
            </a:r>
            <a:endParaRPr kumimoji="1" lang="zh-CN" altLang="en-US" sz="2800" b="1">
              <a:latin typeface="+mn-lt"/>
              <a:ea typeface="黑体" panose="02010609060101010101" pitchFamily="2" charset="-122"/>
            </a:endParaRPr>
          </a:p>
          <a:p>
            <a:pPr algn="ctr"/>
            <a:r>
              <a:rPr kumimoji="1" lang="en-US" altLang="zh-CN" sz="2800" b="1">
                <a:latin typeface="+mn-lt"/>
                <a:ea typeface="黑体" panose="02010609060101010101" pitchFamily="2" charset="-122"/>
              </a:rPr>
              <a:t>P2P </a:t>
            </a:r>
            <a:r>
              <a:rPr kumimoji="1" lang="zh-CN" altLang="en-US" sz="2800" b="1">
                <a:latin typeface="+mn-lt"/>
                <a:ea typeface="黑体" panose="02010609060101010101" pitchFamily="2" charset="-122"/>
              </a:rPr>
              <a:t>程序</a:t>
            </a:r>
            <a:endParaRPr kumimoji="1" lang="zh-CN" altLang="en-US" sz="2800" b="1">
              <a:latin typeface="+mn-lt"/>
              <a:ea typeface="黑体" panose="02010609060101010101" pitchFamily="2" charset="-122"/>
            </a:endParaRPr>
          </a:p>
        </p:txBody>
      </p:sp>
      <p:sp>
        <p:nvSpPr>
          <p:cNvPr id="348191" name="Text Box 31"/>
          <p:cNvSpPr txBox="1">
            <a:spLocks noChangeArrowheads="1"/>
          </p:cNvSpPr>
          <p:nvPr/>
        </p:nvSpPr>
        <p:spPr bwMode="auto">
          <a:xfrm>
            <a:off x="8103744" y="4802535"/>
            <a:ext cx="167379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a:latin typeface="+mn-lt"/>
                <a:ea typeface="黑体" panose="02010609060101010101" pitchFamily="2" charset="-122"/>
              </a:rPr>
              <a:t>运行</a:t>
            </a:r>
            <a:endParaRPr kumimoji="1" lang="zh-CN" altLang="en-US" sz="2800" b="1">
              <a:latin typeface="+mn-lt"/>
              <a:ea typeface="黑体" panose="02010609060101010101" pitchFamily="2" charset="-122"/>
            </a:endParaRPr>
          </a:p>
          <a:p>
            <a:pPr algn="ctr"/>
            <a:r>
              <a:rPr kumimoji="1" lang="en-US" altLang="zh-CN" sz="2800" b="1">
                <a:latin typeface="+mn-lt"/>
                <a:ea typeface="黑体" panose="02010609060101010101" pitchFamily="2" charset="-122"/>
              </a:rPr>
              <a:t>P2P </a:t>
            </a:r>
            <a:r>
              <a:rPr kumimoji="1" lang="zh-CN" altLang="en-US" sz="2800" b="1">
                <a:latin typeface="+mn-lt"/>
                <a:ea typeface="黑体" panose="02010609060101010101" pitchFamily="2" charset="-122"/>
              </a:rPr>
              <a:t>程序</a:t>
            </a:r>
            <a:endParaRPr kumimoji="1" lang="zh-CN" altLang="en-US" sz="2800" b="1">
              <a:latin typeface="+mn-lt"/>
              <a:ea typeface="黑体" panose="02010609060101010101" pitchFamily="2" charset="-122"/>
            </a:endParaRPr>
          </a:p>
        </p:txBody>
      </p:sp>
      <p:sp>
        <p:nvSpPr>
          <p:cNvPr id="348192" name="Line 32"/>
          <p:cNvSpPr>
            <a:spLocks noChangeShapeType="1"/>
          </p:cNvSpPr>
          <p:nvPr/>
        </p:nvSpPr>
        <p:spPr bwMode="auto">
          <a:xfrm flipH="1">
            <a:off x="6212190" y="2262536"/>
            <a:ext cx="101467" cy="2981325"/>
          </a:xfrm>
          <a:prstGeom prst="line">
            <a:avLst/>
          </a:prstGeom>
          <a:noFill/>
          <a:ln w="76200">
            <a:solidFill>
              <a:srgbClr val="000099">
                <a:alpha val="80000"/>
              </a:srgbClr>
            </a:solidFill>
            <a:prstDash val="dash"/>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348193" name="Line 33"/>
          <p:cNvSpPr>
            <a:spLocks noChangeShapeType="1"/>
          </p:cNvSpPr>
          <p:nvPr/>
        </p:nvSpPr>
        <p:spPr bwMode="auto">
          <a:xfrm flipH="1">
            <a:off x="6513154" y="1991073"/>
            <a:ext cx="904610" cy="27146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348194" name="Line 34"/>
          <p:cNvSpPr>
            <a:spLocks noChangeShapeType="1"/>
          </p:cNvSpPr>
          <p:nvPr/>
        </p:nvSpPr>
        <p:spPr bwMode="auto">
          <a:xfrm flipH="1" flipV="1">
            <a:off x="6413406" y="5154960"/>
            <a:ext cx="2024195" cy="746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348195" name="Text Box 35"/>
          <p:cNvSpPr txBox="1">
            <a:spLocks noChangeArrowheads="1"/>
          </p:cNvSpPr>
          <p:nvPr/>
        </p:nvSpPr>
        <p:spPr bwMode="auto">
          <a:xfrm>
            <a:off x="5606824" y="4823172"/>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mn-lt"/>
                <a:ea typeface="黑体" panose="02010609060101010101" pitchFamily="2" charset="-122"/>
              </a:rPr>
              <a:t>D</a:t>
            </a:r>
            <a:endParaRPr kumimoji="1" lang="en-US" altLang="zh-CN" sz="2800" b="1">
              <a:latin typeface="+mn-lt"/>
              <a:ea typeface="黑体" panose="02010609060101010101" pitchFamily="2" charset="-122"/>
            </a:endParaRPr>
          </a:p>
        </p:txBody>
      </p:sp>
      <p:sp>
        <p:nvSpPr>
          <p:cNvPr id="348196" name="Text Box 36"/>
          <p:cNvSpPr txBox="1">
            <a:spLocks noChangeArrowheads="1"/>
          </p:cNvSpPr>
          <p:nvPr/>
        </p:nvSpPr>
        <p:spPr bwMode="auto">
          <a:xfrm>
            <a:off x="6012695" y="1598961"/>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mn-lt"/>
                <a:ea typeface="黑体" panose="02010609060101010101" pitchFamily="2" charset="-122"/>
              </a:rPr>
              <a:t>C</a:t>
            </a:r>
            <a:endParaRPr kumimoji="1" lang="en-US" altLang="zh-CN" sz="2800" b="1">
              <a:latin typeface="+mn-lt"/>
              <a:ea typeface="黑体" panose="02010609060101010101" pitchFamily="2" charset="-122"/>
            </a:endParaRPr>
          </a:p>
        </p:txBody>
      </p:sp>
      <p:pic>
        <p:nvPicPr>
          <p:cNvPr id="348197" name="Picture 37"/>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597189" y="4431060"/>
            <a:ext cx="608806"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198" name="Line 38"/>
          <p:cNvSpPr>
            <a:spLocks noChangeShapeType="1"/>
          </p:cNvSpPr>
          <p:nvPr/>
        </p:nvSpPr>
        <p:spPr bwMode="auto">
          <a:xfrm flipH="1">
            <a:off x="2898152" y="2262536"/>
            <a:ext cx="904610" cy="2439987"/>
          </a:xfrm>
          <a:prstGeom prst="line">
            <a:avLst/>
          </a:prstGeom>
          <a:noFill/>
          <a:ln w="76200">
            <a:solidFill>
              <a:srgbClr val="000099">
                <a:alpha val="80000"/>
              </a:srgbClr>
            </a:solidFill>
            <a:prstDash val="dash"/>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348199" name="Text Box 39"/>
          <p:cNvSpPr txBox="1">
            <a:spLocks noChangeArrowheads="1"/>
          </p:cNvSpPr>
          <p:nvPr/>
        </p:nvSpPr>
        <p:spPr bwMode="auto">
          <a:xfrm>
            <a:off x="3574031" y="1568798"/>
            <a:ext cx="42351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latin typeface="+mn-lt"/>
                <a:ea typeface="黑体" panose="02010609060101010101" pitchFamily="2" charset="-122"/>
              </a:rPr>
              <a:t>E</a:t>
            </a:r>
            <a:endParaRPr kumimoji="1" lang="en-US" altLang="zh-CN" sz="2800" b="1" dirty="0">
              <a:latin typeface="+mn-lt"/>
              <a:ea typeface="黑体" panose="02010609060101010101" pitchFamily="2" charset="-122"/>
            </a:endParaRPr>
          </a:p>
        </p:txBody>
      </p:sp>
      <p:sp>
        <p:nvSpPr>
          <p:cNvPr id="348200" name="Text Box 40"/>
          <p:cNvSpPr txBox="1">
            <a:spLocks noChangeArrowheads="1"/>
          </p:cNvSpPr>
          <p:nvPr/>
        </p:nvSpPr>
        <p:spPr bwMode="auto">
          <a:xfrm>
            <a:off x="2237751" y="4189760"/>
            <a:ext cx="40427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mn-lt"/>
                <a:ea typeface="黑体" panose="02010609060101010101" pitchFamily="2" charset="-122"/>
              </a:rPr>
              <a:t>F</a:t>
            </a:r>
            <a:endParaRPr kumimoji="1" lang="en-US" altLang="zh-CN" sz="2800" b="1">
              <a:latin typeface="+mn-lt"/>
              <a:ea typeface="黑体" panose="02010609060101010101" pitchFamily="2" charset="-122"/>
            </a:endParaRPr>
          </a:p>
        </p:txBody>
      </p:sp>
      <p:sp>
        <p:nvSpPr>
          <p:cNvPr id="348201" name="Text Box 41"/>
          <p:cNvSpPr txBox="1">
            <a:spLocks noChangeArrowheads="1"/>
          </p:cNvSpPr>
          <p:nvPr/>
        </p:nvSpPr>
        <p:spPr bwMode="auto">
          <a:xfrm>
            <a:off x="467869" y="1548160"/>
            <a:ext cx="167379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a:latin typeface="+mn-lt"/>
                <a:ea typeface="黑体" panose="02010609060101010101" pitchFamily="2" charset="-122"/>
              </a:rPr>
              <a:t>运行</a:t>
            </a:r>
            <a:endParaRPr kumimoji="1" lang="zh-CN" altLang="en-US" sz="2800" b="1">
              <a:latin typeface="+mn-lt"/>
              <a:ea typeface="黑体" panose="02010609060101010101" pitchFamily="2" charset="-122"/>
            </a:endParaRPr>
          </a:p>
          <a:p>
            <a:pPr algn="ctr"/>
            <a:r>
              <a:rPr kumimoji="1" lang="en-US" altLang="zh-CN" sz="2800" b="1">
                <a:latin typeface="+mn-lt"/>
                <a:ea typeface="黑体" panose="02010609060101010101" pitchFamily="2" charset="-122"/>
              </a:rPr>
              <a:t>P2P </a:t>
            </a:r>
            <a:r>
              <a:rPr kumimoji="1" lang="zh-CN" altLang="en-US" sz="2800" b="1">
                <a:latin typeface="+mn-lt"/>
                <a:ea typeface="黑体" panose="02010609060101010101" pitchFamily="2" charset="-122"/>
              </a:rPr>
              <a:t>程序</a:t>
            </a:r>
            <a:endParaRPr kumimoji="1" lang="zh-CN" altLang="en-US" sz="2800" b="1">
              <a:latin typeface="+mn-lt"/>
              <a:ea typeface="黑体" panose="02010609060101010101" pitchFamily="2" charset="-122"/>
            </a:endParaRPr>
          </a:p>
        </p:txBody>
      </p:sp>
      <p:sp>
        <p:nvSpPr>
          <p:cNvPr id="348202" name="Text Box 42"/>
          <p:cNvSpPr txBox="1">
            <a:spLocks noChangeArrowheads="1"/>
          </p:cNvSpPr>
          <p:nvPr/>
        </p:nvSpPr>
        <p:spPr bwMode="auto">
          <a:xfrm>
            <a:off x="691441" y="4858097"/>
            <a:ext cx="167379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a:latin typeface="+mn-lt"/>
                <a:ea typeface="黑体" panose="02010609060101010101" pitchFamily="2" charset="-122"/>
              </a:rPr>
              <a:t>运行</a:t>
            </a:r>
            <a:endParaRPr kumimoji="1" lang="zh-CN" altLang="en-US" sz="2800" b="1">
              <a:latin typeface="+mn-lt"/>
              <a:ea typeface="黑体" panose="02010609060101010101" pitchFamily="2" charset="-122"/>
            </a:endParaRPr>
          </a:p>
          <a:p>
            <a:pPr algn="ctr"/>
            <a:r>
              <a:rPr kumimoji="1" lang="en-US" altLang="zh-CN" sz="2800" b="1">
                <a:latin typeface="+mn-lt"/>
                <a:ea typeface="黑体" panose="02010609060101010101" pitchFamily="2" charset="-122"/>
              </a:rPr>
              <a:t>P2P </a:t>
            </a:r>
            <a:r>
              <a:rPr kumimoji="1" lang="zh-CN" altLang="en-US" sz="2800" b="1">
                <a:latin typeface="+mn-lt"/>
                <a:ea typeface="黑体" panose="02010609060101010101" pitchFamily="2" charset="-122"/>
              </a:rPr>
              <a:t>程序</a:t>
            </a:r>
            <a:endParaRPr kumimoji="1" lang="zh-CN" altLang="en-US" sz="2800" b="1">
              <a:latin typeface="+mn-lt"/>
              <a:ea typeface="黑体" panose="02010609060101010101" pitchFamily="2" charset="-122"/>
            </a:endParaRPr>
          </a:p>
        </p:txBody>
      </p:sp>
      <p:sp>
        <p:nvSpPr>
          <p:cNvPr id="348203" name="Line 43"/>
          <p:cNvSpPr>
            <a:spLocks noChangeShapeType="1"/>
          </p:cNvSpPr>
          <p:nvPr/>
        </p:nvSpPr>
        <p:spPr bwMode="auto">
          <a:xfrm>
            <a:off x="1728693" y="1987897"/>
            <a:ext cx="1872854" cy="27463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348204" name="Line 44"/>
          <p:cNvSpPr>
            <a:spLocks noChangeShapeType="1"/>
          </p:cNvSpPr>
          <p:nvPr/>
        </p:nvSpPr>
        <p:spPr bwMode="auto">
          <a:xfrm flipV="1">
            <a:off x="2096729" y="4972397"/>
            <a:ext cx="601927" cy="18256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348205" name="Line 45"/>
          <p:cNvSpPr>
            <a:spLocks noChangeShapeType="1"/>
          </p:cNvSpPr>
          <p:nvPr/>
        </p:nvSpPr>
        <p:spPr bwMode="auto">
          <a:xfrm flipH="1">
            <a:off x="3199115" y="2262536"/>
            <a:ext cx="3013075" cy="2528887"/>
          </a:xfrm>
          <a:prstGeom prst="line">
            <a:avLst/>
          </a:prstGeom>
          <a:noFill/>
          <a:ln w="76200">
            <a:solidFill>
              <a:srgbClr val="000099">
                <a:alpha val="80000"/>
              </a:srgbClr>
            </a:solidFill>
            <a:prstDash val="dash"/>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2" name="矩形 1"/>
          <p:cNvSpPr/>
          <p:nvPr/>
        </p:nvSpPr>
        <p:spPr>
          <a:xfrm>
            <a:off x="1928664" y="303039"/>
            <a:ext cx="6290524" cy="584775"/>
          </a:xfrm>
          <a:prstGeom prst="rect">
            <a:avLst/>
          </a:prstGeom>
          <a:solidFill>
            <a:srgbClr val="FFFF66"/>
          </a:solidFill>
        </p:spPr>
        <p:txBody>
          <a:bodyPr wrap="square">
            <a:spAutoFit/>
          </a:bodyPr>
          <a:lstStyle/>
          <a:p>
            <a:pPr algn="ctr"/>
            <a:r>
              <a:rPr lang="zh-CN" altLang="zh-CN" sz="3200" b="1" dirty="0">
                <a:latin typeface="+mn-lt"/>
                <a:ea typeface="黑体" panose="02010609060101010101" pitchFamily="2" charset="-122"/>
              </a:rPr>
              <a:t>对等连接工作方式（</a:t>
            </a:r>
            <a:r>
              <a:rPr lang="en-US" altLang="zh-CN" sz="3200" b="1" dirty="0" smtClean="0">
                <a:latin typeface="+mn-lt"/>
                <a:ea typeface="黑体" panose="02010609060101010101" pitchFamily="2" charset="-122"/>
              </a:rPr>
              <a:t>P2P </a:t>
            </a:r>
            <a:r>
              <a:rPr lang="zh-CN" altLang="zh-CN" sz="3200" b="1" dirty="0" smtClean="0">
                <a:latin typeface="+mn-lt"/>
                <a:ea typeface="黑体" panose="02010609060101010101" pitchFamily="2" charset="-122"/>
              </a:rPr>
              <a:t>方式</a:t>
            </a:r>
            <a:r>
              <a:rPr lang="zh-CN" altLang="zh-CN" sz="3200" b="1" dirty="0">
                <a:latin typeface="+mn-lt"/>
                <a:ea typeface="黑体" panose="02010609060101010101" pitchFamily="2" charset="-122"/>
              </a:rPr>
              <a:t>）</a:t>
            </a:r>
            <a:endParaRPr lang="zh-CN" altLang="en-US" sz="3200" b="1" dirty="0">
              <a:latin typeface="+mn-lt"/>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48192"/>
                                        </p:tgtEl>
                                        <p:attrNameLst>
                                          <p:attrName>style.visibility</p:attrName>
                                        </p:attrNameLst>
                                      </p:cBhvr>
                                      <p:to>
                                        <p:strVal val="visible"/>
                                      </p:to>
                                    </p:set>
                                    <p:animEffect transition="in" filter="wipe(up)">
                                      <p:cBhvr>
                                        <p:cTn id="7" dur="1000"/>
                                        <p:tgtEl>
                                          <p:spTgt spid="348192"/>
                                        </p:tgtEl>
                                      </p:cBhvr>
                                    </p:animEffect>
                                  </p:childTnLst>
                                </p:cTn>
                              </p:par>
                            </p:childTnLst>
                          </p:cTn>
                        </p:par>
                        <p:par>
                          <p:cTn id="8" fill="hold">
                            <p:stCondLst>
                              <p:cond delay="1000"/>
                            </p:stCondLst>
                            <p:childTnLst>
                              <p:par>
                                <p:cTn id="9" presetID="22" presetClass="entr" presetSubtype="1" fill="hold" grpId="0" nodeType="afterEffect">
                                  <p:stCondLst>
                                    <p:cond delay="500"/>
                                  </p:stCondLst>
                                  <p:childTnLst>
                                    <p:set>
                                      <p:cBhvr>
                                        <p:cTn id="10" dur="1" fill="hold">
                                          <p:stCondLst>
                                            <p:cond delay="0"/>
                                          </p:stCondLst>
                                        </p:cTn>
                                        <p:tgtEl>
                                          <p:spTgt spid="348205"/>
                                        </p:tgtEl>
                                        <p:attrNameLst>
                                          <p:attrName>style.visibility</p:attrName>
                                        </p:attrNameLst>
                                      </p:cBhvr>
                                      <p:to>
                                        <p:strVal val="visible"/>
                                      </p:to>
                                    </p:set>
                                    <p:animEffect transition="in" filter="wipe(up)">
                                      <p:cBhvr>
                                        <p:cTn id="11" dur="1000"/>
                                        <p:tgtEl>
                                          <p:spTgt spid="348205"/>
                                        </p:tgtEl>
                                      </p:cBhvr>
                                    </p:animEffect>
                                  </p:childTnLst>
                                </p:cTn>
                              </p:par>
                            </p:childTnLst>
                          </p:cTn>
                        </p:par>
                        <p:par>
                          <p:cTn id="12" fill="hold">
                            <p:stCondLst>
                              <p:cond delay="2500"/>
                            </p:stCondLst>
                            <p:childTnLst>
                              <p:par>
                                <p:cTn id="13" presetID="22" presetClass="entr" presetSubtype="4" fill="hold" grpId="0" nodeType="afterEffect">
                                  <p:stCondLst>
                                    <p:cond delay="500"/>
                                  </p:stCondLst>
                                  <p:childTnLst>
                                    <p:set>
                                      <p:cBhvr>
                                        <p:cTn id="14" dur="1" fill="hold">
                                          <p:stCondLst>
                                            <p:cond delay="0"/>
                                          </p:stCondLst>
                                        </p:cTn>
                                        <p:tgtEl>
                                          <p:spTgt spid="348198"/>
                                        </p:tgtEl>
                                        <p:attrNameLst>
                                          <p:attrName>style.visibility</p:attrName>
                                        </p:attrNameLst>
                                      </p:cBhvr>
                                      <p:to>
                                        <p:strVal val="visible"/>
                                      </p:to>
                                    </p:set>
                                    <p:animEffect transition="in" filter="wipe(down)">
                                      <p:cBhvr>
                                        <p:cTn id="15" dur="1000"/>
                                        <p:tgtEl>
                                          <p:spTgt spid="348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2" grpId="0" animBg="1"/>
      <p:bldP spid="348198" grpId="0" animBg="1"/>
      <p:bldP spid="34820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dirty="0" smtClean="0"/>
              <a:t>Internet</a:t>
            </a:r>
            <a:r>
              <a:rPr lang="zh-CN" altLang="en-US" dirty="0" smtClean="0"/>
              <a:t>互联网</a:t>
            </a:r>
            <a:endParaRPr lang="zh-CN" altLang="en-US" dirty="0" smtClean="0">
              <a:ea typeface="宋体" panose="02010600030101010101" pitchFamily="2" charset="-122"/>
            </a:endParaRPr>
          </a:p>
        </p:txBody>
      </p:sp>
      <p:sp>
        <p:nvSpPr>
          <p:cNvPr id="2051" name="Rectangle 3"/>
          <p:cNvSpPr>
            <a:spLocks noGrp="1" noChangeArrowheads="1"/>
          </p:cNvSpPr>
          <p:nvPr>
            <p:ph type="subTitle" idx="1"/>
          </p:nvPr>
        </p:nvSpPr>
        <p:spPr/>
        <p:txBody>
          <a:bodyPr/>
          <a:lstStyle/>
          <a:p>
            <a:endParaRPr lang="zh-CN" altLang="en-US">
              <a:ea typeface="宋体" panose="02010600030101010101" pitchFamily="2" charset="-122"/>
            </a:endParaRPr>
          </a:p>
        </p:txBody>
      </p:sp>
    </p:spTree>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p:txBody>
          <a:bodyPr/>
          <a:lstStyle/>
          <a:p>
            <a:r>
              <a:rPr lang="en-US" altLang="zh-CN" dirty="0"/>
              <a:t>1.3.2  </a:t>
            </a:r>
            <a:r>
              <a:rPr lang="zh-CN" altLang="en-US" dirty="0" smtClean="0"/>
              <a:t>互联网的</a:t>
            </a:r>
            <a:r>
              <a:rPr lang="zh-CN" altLang="en-US" dirty="0"/>
              <a:t>核心部分</a:t>
            </a:r>
            <a:endParaRPr lang="zh-CN" altLang="en-US" dirty="0"/>
          </a:p>
        </p:txBody>
      </p:sp>
      <p:sp>
        <p:nvSpPr>
          <p:cNvPr id="353283" name="Rectangle 3"/>
          <p:cNvSpPr>
            <a:spLocks noGrp="1" noChangeArrowheads="1"/>
          </p:cNvSpPr>
          <p:nvPr>
            <p:ph idx="1"/>
          </p:nvPr>
        </p:nvSpPr>
        <p:spPr/>
        <p:txBody>
          <a:bodyPr/>
          <a:lstStyle/>
          <a:p>
            <a:r>
              <a:rPr lang="zh-CN" altLang="en-US" dirty="0">
                <a:sym typeface="+mn-ea"/>
              </a:rPr>
              <a:t>在网络核心部分起特殊作用的是</a:t>
            </a:r>
            <a:r>
              <a:rPr lang="zh-CN" altLang="en-US" dirty="0" smtClean="0">
                <a:solidFill>
                  <a:srgbClr val="FF0000"/>
                </a:solidFill>
                <a:sym typeface="+mn-ea"/>
              </a:rPr>
              <a:t>路由器 </a:t>
            </a:r>
            <a:r>
              <a:rPr lang="en-US" altLang="zh-CN" dirty="0" smtClean="0">
                <a:sym typeface="+mn-ea"/>
              </a:rPr>
              <a:t>(</a:t>
            </a:r>
            <a:r>
              <a:rPr lang="en-US" altLang="zh-CN" dirty="0">
                <a:sym typeface="+mn-ea"/>
              </a:rPr>
              <a:t>router)</a:t>
            </a:r>
            <a:endParaRPr lang="zh-CN" altLang="en-US" dirty="0" smtClean="0"/>
          </a:p>
          <a:p>
            <a:r>
              <a:rPr lang="zh-CN" altLang="en-US" dirty="0" smtClean="0"/>
              <a:t>路由器是实现</a:t>
            </a:r>
            <a:r>
              <a:rPr lang="zh-CN" altLang="en-US" dirty="0" smtClean="0">
                <a:solidFill>
                  <a:srgbClr val="FF0000"/>
                </a:solidFill>
              </a:rPr>
              <a:t>分组交换 </a:t>
            </a:r>
            <a:r>
              <a:rPr lang="en-US" altLang="zh-CN" dirty="0" smtClean="0"/>
              <a:t>(packet switching) </a:t>
            </a:r>
            <a:r>
              <a:rPr lang="zh-CN" altLang="en-US" dirty="0" smtClean="0"/>
              <a:t>的关键构件，其任务是</a:t>
            </a:r>
            <a:r>
              <a:rPr lang="zh-CN" altLang="en-US" dirty="0" smtClean="0">
                <a:solidFill>
                  <a:srgbClr val="FF0000"/>
                </a:solidFill>
              </a:rPr>
              <a:t>转发</a:t>
            </a:r>
            <a:r>
              <a:rPr lang="zh-CN" altLang="en-US" dirty="0" smtClean="0"/>
              <a:t>收到的分组，这是网络核心部分最重要的功能。</a:t>
            </a:r>
            <a:endParaRPr lang="zh-CN" altLang="en-US" dirty="0" smtClean="0"/>
          </a:p>
          <a:p>
            <a:endParaRPr lang="zh-CN" altLang="en-US" dirty="0" smtClean="0"/>
          </a:p>
          <a:p>
            <a:r>
              <a:rPr lang="zh-CN" altLang="en-US" dirty="0" smtClean="0">
                <a:sym typeface="+mn-ea"/>
              </a:rPr>
              <a:t>为了理解</a:t>
            </a:r>
            <a:r>
              <a:rPr lang="zh-CN" altLang="zh-CN" dirty="0">
                <a:sym typeface="+mn-ea"/>
              </a:rPr>
              <a:t>分组交换</a:t>
            </a:r>
            <a:r>
              <a:rPr lang="zh-CN" altLang="zh-CN" dirty="0" smtClean="0">
                <a:sym typeface="+mn-ea"/>
              </a:rPr>
              <a:t>，</a:t>
            </a:r>
            <a:r>
              <a:rPr lang="zh-CN" altLang="en-US" dirty="0" smtClean="0">
                <a:sym typeface="+mn-ea"/>
              </a:rPr>
              <a:t>首先了解</a:t>
            </a:r>
            <a:r>
              <a:rPr lang="zh-CN" altLang="zh-CN" dirty="0" smtClean="0">
                <a:solidFill>
                  <a:srgbClr val="FF0000"/>
                </a:solidFill>
                <a:sym typeface="+mn-ea"/>
              </a:rPr>
              <a:t>电路交换</a:t>
            </a:r>
            <a:r>
              <a:rPr lang="zh-CN" altLang="zh-CN" dirty="0">
                <a:sym typeface="+mn-ea"/>
              </a:rPr>
              <a:t>的基本</a:t>
            </a:r>
            <a:r>
              <a:rPr lang="zh-CN" altLang="zh-CN" dirty="0" smtClean="0">
                <a:sym typeface="+mn-ea"/>
              </a:rPr>
              <a:t>概念</a:t>
            </a:r>
            <a:r>
              <a:rPr lang="zh-CN" altLang="en-US" dirty="0" smtClean="0">
                <a:sym typeface="+mn-ea"/>
              </a:rPr>
              <a:t>。</a:t>
            </a:r>
            <a:endParaRPr lang="zh-CN" alt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zh-CN" dirty="0"/>
              <a:t>1. </a:t>
            </a:r>
            <a:r>
              <a:rPr lang="zh-CN" altLang="en-US" dirty="0"/>
              <a:t>电路交换的主要特点</a:t>
            </a:r>
            <a:endParaRPr lang="zh-CN" altLang="en-US" dirty="0"/>
          </a:p>
        </p:txBody>
      </p:sp>
      <p:sp>
        <p:nvSpPr>
          <p:cNvPr id="33796" name="Text Box 4"/>
          <p:cNvSpPr txBox="1">
            <a:spLocks noChangeArrowheads="1"/>
          </p:cNvSpPr>
          <p:nvPr/>
        </p:nvSpPr>
        <p:spPr bwMode="auto">
          <a:xfrm>
            <a:off x="6046539" y="3399383"/>
            <a:ext cx="86914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000">
                <a:latin typeface="Times New Roman" panose="02020603050405020304" pitchFamily="18" charset="0"/>
                <a:sym typeface="Wingdings" panose="05000000000000000000" pitchFamily="2" charset="2"/>
              </a:rPr>
              <a:t></a:t>
            </a:r>
            <a:r>
              <a:rPr kumimoji="1" lang="en-US" altLang="zh-CN" sz="4000">
                <a:latin typeface="Times New Roman" panose="02020603050405020304" pitchFamily="18" charset="0"/>
              </a:rPr>
              <a:t> </a:t>
            </a:r>
            <a:endParaRPr kumimoji="1" lang="en-US" altLang="zh-CN" sz="4000">
              <a:latin typeface="Times New Roman" panose="02020603050405020304" pitchFamily="18" charset="0"/>
            </a:endParaRPr>
          </a:p>
        </p:txBody>
      </p:sp>
      <p:sp>
        <p:nvSpPr>
          <p:cNvPr id="33797" name="Text Box 5"/>
          <p:cNvSpPr txBox="1">
            <a:spLocks noChangeArrowheads="1"/>
          </p:cNvSpPr>
          <p:nvPr/>
        </p:nvSpPr>
        <p:spPr bwMode="auto">
          <a:xfrm>
            <a:off x="3368824" y="3399383"/>
            <a:ext cx="86914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000">
                <a:latin typeface="Times New Roman" panose="02020603050405020304" pitchFamily="18" charset="0"/>
                <a:sym typeface="Wingdings" panose="05000000000000000000" pitchFamily="2" charset="2"/>
              </a:rPr>
              <a:t></a:t>
            </a:r>
            <a:r>
              <a:rPr kumimoji="1" lang="en-US" altLang="zh-CN" sz="4000">
                <a:latin typeface="Times New Roman" panose="02020603050405020304" pitchFamily="18" charset="0"/>
              </a:rPr>
              <a:t> </a:t>
            </a:r>
            <a:endParaRPr kumimoji="1" lang="en-US" altLang="zh-CN" sz="4000">
              <a:latin typeface="Times New Roman" panose="02020603050405020304" pitchFamily="18" charset="0"/>
            </a:endParaRPr>
          </a:p>
        </p:txBody>
      </p:sp>
      <p:sp>
        <p:nvSpPr>
          <p:cNvPr id="33798" name="Line 6"/>
          <p:cNvSpPr>
            <a:spLocks noChangeShapeType="1"/>
          </p:cNvSpPr>
          <p:nvPr/>
        </p:nvSpPr>
        <p:spPr bwMode="auto">
          <a:xfrm flipV="1">
            <a:off x="3699024" y="3850232"/>
            <a:ext cx="2658798" cy="1588"/>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矩形 1"/>
          <p:cNvSpPr/>
          <p:nvPr/>
        </p:nvSpPr>
        <p:spPr>
          <a:xfrm>
            <a:off x="704528" y="1268760"/>
            <a:ext cx="8640960" cy="1077218"/>
          </a:xfrm>
          <a:prstGeom prst="rect">
            <a:avLst/>
          </a:prstGeom>
          <a:solidFill>
            <a:srgbClr val="66FF66"/>
          </a:solidFill>
          <a:ln>
            <a:solidFill>
              <a:schemeClr val="tx1"/>
            </a:solidFill>
          </a:ln>
        </p:spPr>
        <p:txBody>
          <a:bodyPr wrap="square">
            <a:spAutoFit/>
          </a:bodyPr>
          <a:lstStyle/>
          <a:p>
            <a:pPr algn="ctr"/>
            <a:r>
              <a:rPr lang="en-US" altLang="zh-CN" sz="3200" b="1" dirty="0" smtClean="0">
                <a:latin typeface="+mn-lt"/>
                <a:ea typeface="黑体" panose="02010609060101010101" pitchFamily="2" charset="-122"/>
              </a:rPr>
              <a:t>2 </a:t>
            </a:r>
            <a:r>
              <a:rPr lang="zh-CN" altLang="en-US" sz="3200" b="1" dirty="0" smtClean="0">
                <a:latin typeface="+mn-lt"/>
                <a:ea typeface="黑体" panose="02010609060101010101" pitchFamily="2" charset="-122"/>
              </a:rPr>
              <a:t>部</a:t>
            </a:r>
            <a:r>
              <a:rPr lang="zh-CN" altLang="en-US" sz="3200" b="1" dirty="0">
                <a:latin typeface="+mn-lt"/>
                <a:ea typeface="黑体" panose="02010609060101010101" pitchFamily="2" charset="-122"/>
              </a:rPr>
              <a:t>电话机只需要</a:t>
            </a:r>
            <a:r>
              <a:rPr lang="zh-CN" altLang="en-US" sz="3200" b="1" dirty="0" smtClean="0">
                <a:latin typeface="+mn-lt"/>
                <a:ea typeface="黑体" panose="02010609060101010101" pitchFamily="2" charset="-122"/>
              </a:rPr>
              <a:t>用 </a:t>
            </a:r>
            <a:r>
              <a:rPr lang="en-US" altLang="zh-CN" sz="3200" b="1" dirty="0" smtClean="0">
                <a:latin typeface="+mn-lt"/>
                <a:ea typeface="黑体" panose="02010609060101010101" pitchFamily="2" charset="-122"/>
              </a:rPr>
              <a:t>1 </a:t>
            </a:r>
            <a:r>
              <a:rPr lang="zh-CN" altLang="en-US" sz="3200" b="1" dirty="0" smtClean="0">
                <a:latin typeface="+mn-lt"/>
                <a:ea typeface="黑体" panose="02010609060101010101" pitchFamily="2" charset="-122"/>
              </a:rPr>
              <a:t>对电线直接连接就</a:t>
            </a:r>
            <a:r>
              <a:rPr lang="zh-CN" altLang="en-US" sz="3200" b="1" dirty="0">
                <a:latin typeface="+mn-lt"/>
                <a:ea typeface="黑体" panose="02010609060101010101" pitchFamily="2" charset="-122"/>
              </a:rPr>
              <a:t>能够</a:t>
            </a:r>
            <a:r>
              <a:rPr lang="zh-CN" altLang="en-US" sz="3200" b="1" dirty="0" smtClean="0">
                <a:latin typeface="+mn-lt"/>
                <a:ea typeface="黑体" panose="02010609060101010101" pitchFamily="2" charset="-122"/>
              </a:rPr>
              <a:t>互相通话</a:t>
            </a:r>
            <a:r>
              <a:rPr lang="zh-CN" altLang="en-US" sz="3200" b="1" dirty="0">
                <a:latin typeface="+mn-lt"/>
                <a:ea typeface="黑体" panose="02010609060101010101" pitchFamily="2" charset="-122"/>
              </a:rPr>
              <a:t>。 </a:t>
            </a:r>
            <a:endParaRPr lang="zh-CN" altLang="en-US" sz="3200" b="1" dirty="0">
              <a:latin typeface="+mn-lt"/>
              <a:ea typeface="黑体" panose="02010609060101010101" pitchFamily="2" charset="-122"/>
            </a:endParaRPr>
          </a:p>
        </p:txBody>
      </p:sp>
      <p:sp>
        <p:nvSpPr>
          <p:cNvPr id="3" name="矩形 2"/>
          <p:cNvSpPr/>
          <p:nvPr/>
        </p:nvSpPr>
        <p:spPr>
          <a:xfrm>
            <a:off x="2144688" y="5271591"/>
            <a:ext cx="5976663"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电话机</a:t>
            </a:r>
            <a:r>
              <a:rPr lang="zh-CN" altLang="zh-CN" sz="2400" b="1" dirty="0">
                <a:latin typeface="+mn-lt"/>
                <a:ea typeface="黑体" panose="02010609060101010101" pitchFamily="2" charset="-122"/>
              </a:rPr>
              <a:t>的不同连接方法</a:t>
            </a:r>
            <a:endParaRPr lang="zh-CN" altLang="en-US" sz="2400" b="1" dirty="0">
              <a:latin typeface="+mn-lt"/>
              <a:ea typeface="黑体" panose="02010609060101010101" pitchFamily="2" charset="-122"/>
            </a:endParaRPr>
          </a:p>
        </p:txBody>
      </p:sp>
      <p:sp>
        <p:nvSpPr>
          <p:cNvPr id="4" name="矩形 3"/>
          <p:cNvSpPr/>
          <p:nvPr/>
        </p:nvSpPr>
        <p:spPr>
          <a:xfrm>
            <a:off x="3440832" y="4685074"/>
            <a:ext cx="3185487" cy="400110"/>
          </a:xfrm>
          <a:prstGeom prst="rect">
            <a:avLst/>
          </a:prstGeom>
        </p:spPr>
        <p:txBody>
          <a:bodyPr wrap="square">
            <a:spAutoFit/>
          </a:bodyPr>
          <a:lstStyle/>
          <a:p>
            <a:pPr algn="ctr"/>
            <a:r>
              <a:rPr lang="en-US" altLang="zh-CN" sz="2000" b="1" dirty="0">
                <a:latin typeface="+mn-lt"/>
                <a:ea typeface="黑体" panose="02010609060101010101" pitchFamily="2" charset="-122"/>
              </a:rPr>
              <a:t> (a) </a:t>
            </a:r>
            <a:r>
              <a:rPr lang="zh-CN" altLang="zh-CN" sz="2000" b="1" dirty="0">
                <a:latin typeface="+mn-lt"/>
                <a:ea typeface="黑体" panose="02010609060101010101" pitchFamily="2" charset="-122"/>
              </a:rPr>
              <a:t>两部电话直接</a:t>
            </a:r>
            <a:r>
              <a:rPr lang="zh-CN" altLang="zh-CN" sz="2000" b="1" dirty="0" smtClean="0">
                <a:latin typeface="+mn-lt"/>
                <a:ea typeface="黑体" panose="02010609060101010101" pitchFamily="2" charset="-122"/>
              </a:rPr>
              <a:t>相</a:t>
            </a:r>
            <a:r>
              <a:rPr lang="zh-CN" altLang="en-US" sz="2000" b="1" dirty="0" smtClean="0">
                <a:latin typeface="+mn-lt"/>
                <a:ea typeface="黑体" panose="02010609060101010101" pitchFamily="2" charset="-122"/>
              </a:rPr>
              <a:t>连</a:t>
            </a:r>
            <a:endParaRPr lang="zh-CN" altLang="en-US" sz="2000" b="1" dirty="0">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zh-CN" dirty="0"/>
              <a:t>1. </a:t>
            </a:r>
            <a:r>
              <a:rPr lang="zh-CN" altLang="en-US" dirty="0"/>
              <a:t>电路交换的主要特点</a:t>
            </a:r>
            <a:endParaRPr lang="zh-CN" altLang="en-US" dirty="0"/>
          </a:p>
        </p:txBody>
      </p:sp>
      <p:sp>
        <p:nvSpPr>
          <p:cNvPr id="2" name="矩形 1"/>
          <p:cNvSpPr/>
          <p:nvPr/>
        </p:nvSpPr>
        <p:spPr>
          <a:xfrm>
            <a:off x="704528" y="1268760"/>
            <a:ext cx="8640960" cy="584775"/>
          </a:xfrm>
          <a:prstGeom prst="rect">
            <a:avLst/>
          </a:prstGeom>
          <a:solidFill>
            <a:srgbClr val="66FF66"/>
          </a:solidFill>
          <a:ln>
            <a:solidFill>
              <a:schemeClr val="tx1"/>
            </a:solidFill>
          </a:ln>
        </p:spPr>
        <p:txBody>
          <a:bodyPr wrap="square">
            <a:spAutoFit/>
          </a:bodyPr>
          <a:lstStyle/>
          <a:p>
            <a:pPr algn="ctr"/>
            <a:r>
              <a:rPr lang="en-US" altLang="zh-CN" sz="3200" b="1" dirty="0">
                <a:latin typeface="+mn-lt"/>
                <a:ea typeface="黑体" panose="02010609060101010101" pitchFamily="2" charset="-122"/>
              </a:rPr>
              <a:t>5 </a:t>
            </a:r>
            <a:r>
              <a:rPr lang="zh-CN" altLang="en-US" sz="3200" b="1" dirty="0">
                <a:latin typeface="+mn-lt"/>
                <a:ea typeface="黑体" panose="02010609060101010101" pitchFamily="2" charset="-122"/>
              </a:rPr>
              <a:t>部电话机</a:t>
            </a:r>
            <a:r>
              <a:rPr lang="zh-CN" altLang="en-US" sz="3200" b="1" dirty="0" smtClean="0">
                <a:latin typeface="+mn-lt"/>
                <a:ea typeface="黑体" panose="02010609060101010101" pitchFamily="2" charset="-122"/>
              </a:rPr>
              <a:t>两两直接相连</a:t>
            </a:r>
            <a:r>
              <a:rPr lang="zh-CN" altLang="en-US" sz="3200" b="1" dirty="0">
                <a:latin typeface="+mn-lt"/>
                <a:ea typeface="黑体" panose="02010609060101010101" pitchFamily="2" charset="-122"/>
              </a:rPr>
              <a:t>，需 </a:t>
            </a:r>
            <a:r>
              <a:rPr lang="en-US" altLang="zh-CN" sz="3200" b="1" dirty="0">
                <a:latin typeface="+mn-lt"/>
                <a:ea typeface="黑体" panose="02010609060101010101" pitchFamily="2" charset="-122"/>
              </a:rPr>
              <a:t>10 </a:t>
            </a:r>
            <a:r>
              <a:rPr lang="zh-CN" altLang="en-US" sz="3200" b="1" dirty="0">
                <a:latin typeface="+mn-lt"/>
                <a:ea typeface="黑体" panose="02010609060101010101" pitchFamily="2" charset="-122"/>
              </a:rPr>
              <a:t>对电线。</a:t>
            </a:r>
            <a:endParaRPr lang="zh-CN" altLang="en-US" sz="3200" b="1" dirty="0">
              <a:latin typeface="+mn-lt"/>
              <a:ea typeface="黑体" panose="02010609060101010101" pitchFamily="2" charset="-122"/>
            </a:endParaRPr>
          </a:p>
        </p:txBody>
      </p:sp>
      <p:sp>
        <p:nvSpPr>
          <p:cNvPr id="3" name="矩形 2"/>
          <p:cNvSpPr/>
          <p:nvPr/>
        </p:nvSpPr>
        <p:spPr>
          <a:xfrm>
            <a:off x="2144688" y="5271591"/>
            <a:ext cx="5832647"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电话机</a:t>
            </a:r>
            <a:r>
              <a:rPr lang="zh-CN" altLang="zh-CN" sz="2400" b="1" dirty="0">
                <a:latin typeface="+mn-lt"/>
                <a:ea typeface="黑体" panose="02010609060101010101" pitchFamily="2" charset="-122"/>
              </a:rPr>
              <a:t>的不同连接方法</a:t>
            </a:r>
            <a:endParaRPr lang="zh-CN" altLang="en-US" sz="2400" b="1" dirty="0">
              <a:latin typeface="+mn-lt"/>
              <a:ea typeface="黑体" panose="02010609060101010101" pitchFamily="2" charset="-122"/>
            </a:endParaRPr>
          </a:p>
        </p:txBody>
      </p:sp>
      <p:sp>
        <p:nvSpPr>
          <p:cNvPr id="4" name="矩形 3"/>
          <p:cNvSpPr/>
          <p:nvPr/>
        </p:nvSpPr>
        <p:spPr>
          <a:xfrm>
            <a:off x="3238488" y="4685074"/>
            <a:ext cx="3571900" cy="400110"/>
          </a:xfrm>
          <a:prstGeom prst="rect">
            <a:avLst/>
          </a:prstGeom>
        </p:spPr>
        <p:txBody>
          <a:bodyPr wrap="square">
            <a:spAutoFit/>
          </a:bodyPr>
          <a:lstStyle/>
          <a:p>
            <a:pPr algn="ctr"/>
            <a:r>
              <a:rPr lang="en-US" altLang="zh-CN" sz="2000" b="1" dirty="0">
                <a:latin typeface="+mn-lt"/>
                <a:ea typeface="黑体" panose="02010609060101010101" pitchFamily="2" charset="-122"/>
              </a:rPr>
              <a:t> </a:t>
            </a:r>
            <a:r>
              <a:rPr lang="en-US" altLang="zh-CN" sz="2000" b="1" dirty="0" smtClean="0">
                <a:latin typeface="+mn-lt"/>
                <a:ea typeface="黑体" panose="02010609060101010101" pitchFamily="2" charset="-122"/>
              </a:rPr>
              <a:t>(b) 5 </a:t>
            </a:r>
            <a:r>
              <a:rPr lang="zh-CN" altLang="zh-CN" sz="2000" b="1" dirty="0" smtClean="0">
                <a:latin typeface="+mn-lt"/>
                <a:ea typeface="黑体" panose="02010609060101010101" pitchFamily="2" charset="-122"/>
              </a:rPr>
              <a:t>部电话</a:t>
            </a:r>
            <a:r>
              <a:rPr lang="zh-CN" altLang="en-US" sz="2000" b="1" dirty="0" smtClean="0">
                <a:latin typeface="+mn-lt"/>
                <a:ea typeface="黑体" panose="02010609060101010101" pitchFamily="2" charset="-122"/>
              </a:rPr>
              <a:t>机两两直接</a:t>
            </a:r>
            <a:r>
              <a:rPr lang="zh-CN" altLang="zh-CN" sz="2000" b="1" dirty="0" smtClean="0">
                <a:latin typeface="+mn-lt"/>
                <a:ea typeface="黑体" panose="02010609060101010101" pitchFamily="2" charset="-122"/>
              </a:rPr>
              <a:t>相</a:t>
            </a:r>
            <a:r>
              <a:rPr lang="zh-CN" altLang="en-US" sz="2000" b="1" dirty="0" smtClean="0">
                <a:latin typeface="+mn-lt"/>
                <a:ea typeface="黑体" panose="02010609060101010101" pitchFamily="2" charset="-122"/>
              </a:rPr>
              <a:t>连</a:t>
            </a:r>
            <a:endParaRPr lang="zh-CN" altLang="en-US" sz="2000" b="1" dirty="0">
              <a:latin typeface="+mn-lt"/>
              <a:ea typeface="黑体" panose="02010609060101010101" pitchFamily="2" charset="-122"/>
            </a:endParaRPr>
          </a:p>
        </p:txBody>
      </p:sp>
      <p:sp>
        <p:nvSpPr>
          <p:cNvPr id="16" name="Line 9"/>
          <p:cNvSpPr>
            <a:spLocks noChangeShapeType="1"/>
          </p:cNvSpPr>
          <p:nvPr/>
        </p:nvSpPr>
        <p:spPr bwMode="auto">
          <a:xfrm flipV="1">
            <a:off x="3463620" y="2610568"/>
            <a:ext cx="1499658" cy="733425"/>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10"/>
          <p:cNvSpPr>
            <a:spLocks noChangeShapeType="1"/>
          </p:cNvSpPr>
          <p:nvPr/>
        </p:nvSpPr>
        <p:spPr bwMode="auto">
          <a:xfrm>
            <a:off x="5112900" y="2648668"/>
            <a:ext cx="1664758" cy="773113"/>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Line 11"/>
          <p:cNvSpPr>
            <a:spLocks noChangeShapeType="1"/>
          </p:cNvSpPr>
          <p:nvPr/>
        </p:nvSpPr>
        <p:spPr bwMode="auto">
          <a:xfrm>
            <a:off x="3310558" y="3393205"/>
            <a:ext cx="928688" cy="954087"/>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12"/>
          <p:cNvSpPr>
            <a:spLocks noChangeShapeType="1"/>
          </p:cNvSpPr>
          <p:nvPr/>
        </p:nvSpPr>
        <p:spPr bwMode="auto">
          <a:xfrm flipV="1">
            <a:off x="4363071" y="4417142"/>
            <a:ext cx="1358635"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Line 13"/>
          <p:cNvSpPr>
            <a:spLocks noChangeShapeType="1"/>
          </p:cNvSpPr>
          <p:nvPr/>
        </p:nvSpPr>
        <p:spPr bwMode="auto">
          <a:xfrm flipV="1">
            <a:off x="5811135" y="3388442"/>
            <a:ext cx="969963" cy="93980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Line 14"/>
          <p:cNvSpPr>
            <a:spLocks noChangeShapeType="1"/>
          </p:cNvSpPr>
          <p:nvPr/>
        </p:nvSpPr>
        <p:spPr bwMode="auto">
          <a:xfrm>
            <a:off x="5020031" y="2647080"/>
            <a:ext cx="679318" cy="1770062"/>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15"/>
          <p:cNvSpPr>
            <a:spLocks noChangeShapeType="1"/>
          </p:cNvSpPr>
          <p:nvPr/>
        </p:nvSpPr>
        <p:spPr bwMode="auto">
          <a:xfrm flipH="1">
            <a:off x="4345873" y="2664542"/>
            <a:ext cx="527977" cy="1741488"/>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Line 16"/>
          <p:cNvSpPr>
            <a:spLocks noChangeShapeType="1"/>
          </p:cNvSpPr>
          <p:nvPr/>
        </p:nvSpPr>
        <p:spPr bwMode="auto">
          <a:xfrm>
            <a:off x="3492856" y="3385267"/>
            <a:ext cx="3231489"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Line 17"/>
          <p:cNvSpPr>
            <a:spLocks noChangeShapeType="1"/>
          </p:cNvSpPr>
          <p:nvPr/>
        </p:nvSpPr>
        <p:spPr bwMode="auto">
          <a:xfrm>
            <a:off x="3312278" y="3388442"/>
            <a:ext cx="2387071" cy="100965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Line 18"/>
          <p:cNvSpPr>
            <a:spLocks noChangeShapeType="1"/>
          </p:cNvSpPr>
          <p:nvPr/>
        </p:nvSpPr>
        <p:spPr bwMode="auto">
          <a:xfrm flipV="1">
            <a:off x="4397467" y="3436067"/>
            <a:ext cx="2302802" cy="966788"/>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0" name="Group 20"/>
          <p:cNvGrpSpPr/>
          <p:nvPr/>
        </p:nvGrpSpPr>
        <p:grpSpPr bwMode="auto">
          <a:xfrm>
            <a:off x="2945962" y="2207343"/>
            <a:ext cx="4239286" cy="2416176"/>
            <a:chOff x="1824" y="1570"/>
            <a:chExt cx="2465" cy="1522"/>
          </a:xfrm>
        </p:grpSpPr>
        <p:sp>
          <p:nvSpPr>
            <p:cNvPr id="11" name="Text Box 4"/>
            <p:cNvSpPr txBox="1">
              <a:spLocks noChangeArrowheads="1"/>
            </p:cNvSpPr>
            <p:nvPr/>
          </p:nvSpPr>
          <p:spPr bwMode="auto">
            <a:xfrm>
              <a:off x="2792" y="1570"/>
              <a:ext cx="465"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anose="02020603050405020304" pitchFamily="18" charset="0"/>
                  <a:sym typeface="Wingdings" panose="05000000000000000000" pitchFamily="2" charset="2"/>
                </a:rPr>
                <a:t></a:t>
              </a:r>
              <a:r>
                <a:rPr kumimoji="1" lang="en-US" altLang="zh-CN" sz="3600">
                  <a:latin typeface="Times New Roman" panose="02020603050405020304" pitchFamily="18" charset="0"/>
                </a:rPr>
                <a:t> </a:t>
              </a:r>
              <a:endParaRPr kumimoji="1" lang="en-US" altLang="zh-CN" sz="3600">
                <a:latin typeface="Times New Roman" panose="02020603050405020304" pitchFamily="18" charset="0"/>
              </a:endParaRPr>
            </a:p>
          </p:txBody>
        </p:sp>
        <p:sp>
          <p:nvSpPr>
            <p:cNvPr id="12" name="Text Box 5"/>
            <p:cNvSpPr txBox="1">
              <a:spLocks noChangeArrowheads="1"/>
            </p:cNvSpPr>
            <p:nvPr/>
          </p:nvSpPr>
          <p:spPr bwMode="auto">
            <a:xfrm>
              <a:off x="1824" y="2058"/>
              <a:ext cx="465"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dirty="0">
                  <a:latin typeface="Times New Roman" panose="02020603050405020304" pitchFamily="18" charset="0"/>
                  <a:sym typeface="Wingdings" panose="05000000000000000000" pitchFamily="2" charset="2"/>
                </a:rPr>
                <a:t></a:t>
              </a:r>
              <a:r>
                <a:rPr kumimoji="1" lang="en-US" altLang="zh-CN" sz="3600" dirty="0">
                  <a:latin typeface="Times New Roman" panose="02020603050405020304" pitchFamily="18" charset="0"/>
                </a:rPr>
                <a:t> </a:t>
              </a:r>
              <a:endParaRPr kumimoji="1" lang="en-US" altLang="zh-CN" sz="3600" dirty="0">
                <a:latin typeface="Times New Roman" panose="02020603050405020304" pitchFamily="18" charset="0"/>
              </a:endParaRPr>
            </a:p>
          </p:txBody>
        </p:sp>
        <p:sp>
          <p:nvSpPr>
            <p:cNvPr id="14" name="Text Box 7"/>
            <p:cNvSpPr txBox="1">
              <a:spLocks noChangeArrowheads="1"/>
            </p:cNvSpPr>
            <p:nvPr/>
          </p:nvSpPr>
          <p:spPr bwMode="auto">
            <a:xfrm>
              <a:off x="3824" y="2058"/>
              <a:ext cx="465"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dirty="0">
                  <a:latin typeface="Times New Roman" panose="02020603050405020304" pitchFamily="18" charset="0"/>
                  <a:sym typeface="Wingdings" panose="05000000000000000000" pitchFamily="2" charset="2"/>
                </a:rPr>
                <a:t></a:t>
              </a:r>
              <a:r>
                <a:rPr kumimoji="1" lang="en-US" altLang="zh-CN" sz="3600" dirty="0">
                  <a:latin typeface="Times New Roman" panose="02020603050405020304" pitchFamily="18" charset="0"/>
                </a:rPr>
                <a:t> </a:t>
              </a:r>
              <a:endParaRPr kumimoji="1" lang="en-US" altLang="zh-CN" sz="3600" dirty="0">
                <a:latin typeface="Times New Roman" panose="02020603050405020304" pitchFamily="18" charset="0"/>
              </a:endParaRPr>
            </a:p>
          </p:txBody>
        </p:sp>
        <p:sp>
          <p:nvSpPr>
            <p:cNvPr id="15" name="Text Box 8"/>
            <p:cNvSpPr txBox="1">
              <a:spLocks noChangeArrowheads="1"/>
            </p:cNvSpPr>
            <p:nvPr/>
          </p:nvSpPr>
          <p:spPr bwMode="auto">
            <a:xfrm>
              <a:off x="3244" y="2685"/>
              <a:ext cx="465"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anose="02020603050405020304" pitchFamily="18" charset="0"/>
                  <a:sym typeface="Wingdings" panose="05000000000000000000" pitchFamily="2" charset="2"/>
                </a:rPr>
                <a:t></a:t>
              </a:r>
              <a:r>
                <a:rPr kumimoji="1" lang="en-US" altLang="zh-CN" sz="3600">
                  <a:latin typeface="Times New Roman" panose="02020603050405020304" pitchFamily="18" charset="0"/>
                </a:rPr>
                <a:t> </a:t>
              </a:r>
              <a:endParaRPr kumimoji="1" lang="en-US" altLang="zh-CN" sz="3600">
                <a:latin typeface="Times New Roman" panose="02020603050405020304" pitchFamily="18" charset="0"/>
              </a:endParaRPr>
            </a:p>
          </p:txBody>
        </p:sp>
        <p:sp>
          <p:nvSpPr>
            <p:cNvPr id="13" name="Text Box 6"/>
            <p:cNvSpPr txBox="1">
              <a:spLocks noChangeArrowheads="1"/>
            </p:cNvSpPr>
            <p:nvPr/>
          </p:nvSpPr>
          <p:spPr bwMode="auto">
            <a:xfrm>
              <a:off x="2405" y="2685"/>
              <a:ext cx="465"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dirty="0">
                  <a:latin typeface="Times New Roman" panose="02020603050405020304" pitchFamily="18" charset="0"/>
                  <a:sym typeface="Wingdings" panose="05000000000000000000" pitchFamily="2" charset="2"/>
                </a:rPr>
                <a:t></a:t>
              </a:r>
              <a:r>
                <a:rPr kumimoji="1" lang="en-US" altLang="zh-CN" sz="3600" dirty="0">
                  <a:latin typeface="Times New Roman" panose="02020603050405020304" pitchFamily="18" charset="0"/>
                </a:rPr>
                <a:t> </a:t>
              </a:r>
              <a:endParaRPr kumimoji="1" lang="en-US" altLang="zh-CN" sz="3600" dirty="0">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300"/>
                                  </p:stCondLst>
                                  <p:childTnLst>
                                    <p:set>
                                      <p:cBhvr>
                                        <p:cTn id="9" dur="1" fill="hold">
                                          <p:stCondLst>
                                            <p:cond delay="0"/>
                                          </p:stCondLst>
                                        </p:cTn>
                                        <p:tgtEl>
                                          <p:spTgt spid="16"/>
                                        </p:tgtEl>
                                        <p:attrNameLst>
                                          <p:attrName>style.visibility</p:attrName>
                                        </p:attrNameLst>
                                      </p:cBhvr>
                                      <p:to>
                                        <p:strVal val="visible"/>
                                      </p:to>
                                    </p:set>
                                  </p:childTnLst>
                                </p:cTn>
                              </p:par>
                            </p:childTnLst>
                          </p:cTn>
                        </p:par>
                        <p:par>
                          <p:cTn id="10" fill="hold">
                            <p:stCondLst>
                              <p:cond delay="300"/>
                            </p:stCondLst>
                            <p:childTnLst>
                              <p:par>
                                <p:cTn id="11" presetID="1" presetClass="entr" presetSubtype="0" fill="hold" grpId="0" nodeType="afterEffect">
                                  <p:stCondLst>
                                    <p:cond delay="300"/>
                                  </p:stCondLst>
                                  <p:childTnLst>
                                    <p:set>
                                      <p:cBhvr>
                                        <p:cTn id="12" dur="1" fill="hold">
                                          <p:stCondLst>
                                            <p:cond delay="0"/>
                                          </p:stCondLst>
                                        </p:cTn>
                                        <p:tgtEl>
                                          <p:spTgt spid="23"/>
                                        </p:tgtEl>
                                        <p:attrNameLst>
                                          <p:attrName>style.visibility</p:attrName>
                                        </p:attrNameLst>
                                      </p:cBhvr>
                                      <p:to>
                                        <p:strVal val="visible"/>
                                      </p:to>
                                    </p:set>
                                  </p:childTnLst>
                                </p:cTn>
                              </p:par>
                            </p:childTnLst>
                          </p:cTn>
                        </p:par>
                        <p:par>
                          <p:cTn id="13" fill="hold">
                            <p:stCondLst>
                              <p:cond delay="600"/>
                            </p:stCondLst>
                            <p:childTnLst>
                              <p:par>
                                <p:cTn id="14" presetID="1" presetClass="entr" presetSubtype="0" fill="hold" grpId="0" nodeType="afterEffect">
                                  <p:stCondLst>
                                    <p:cond delay="300"/>
                                  </p:stCondLst>
                                  <p:childTnLst>
                                    <p:set>
                                      <p:cBhvr>
                                        <p:cTn id="15" dur="1" fill="hold">
                                          <p:stCondLst>
                                            <p:cond delay="0"/>
                                          </p:stCondLst>
                                        </p:cTn>
                                        <p:tgtEl>
                                          <p:spTgt spid="24"/>
                                        </p:tgtEl>
                                        <p:attrNameLst>
                                          <p:attrName>style.visibility</p:attrName>
                                        </p:attrNameLst>
                                      </p:cBhvr>
                                      <p:to>
                                        <p:strVal val="visible"/>
                                      </p:to>
                                    </p:set>
                                  </p:childTnLst>
                                </p:cTn>
                              </p:par>
                            </p:childTnLst>
                          </p:cTn>
                        </p:par>
                        <p:par>
                          <p:cTn id="16" fill="hold">
                            <p:stCondLst>
                              <p:cond delay="900"/>
                            </p:stCondLst>
                            <p:childTnLst>
                              <p:par>
                                <p:cTn id="17" presetID="1" presetClass="entr" presetSubtype="0" fill="hold" grpId="0" nodeType="afterEffect">
                                  <p:stCondLst>
                                    <p:cond delay="300"/>
                                  </p:stCondLst>
                                  <p:childTnLst>
                                    <p:set>
                                      <p:cBhvr>
                                        <p:cTn id="18" dur="1" fill="hold">
                                          <p:stCondLst>
                                            <p:cond delay="0"/>
                                          </p:stCondLst>
                                        </p:cTn>
                                        <p:tgtEl>
                                          <p:spTgt spid="18"/>
                                        </p:tgtEl>
                                        <p:attrNameLst>
                                          <p:attrName>style.visibility</p:attrName>
                                        </p:attrNameLst>
                                      </p:cBhvr>
                                      <p:to>
                                        <p:strVal val="visible"/>
                                      </p:to>
                                    </p:set>
                                  </p:childTnLst>
                                </p:cTn>
                              </p:par>
                            </p:childTnLst>
                          </p:cTn>
                        </p:par>
                        <p:par>
                          <p:cTn id="19" fill="hold">
                            <p:stCondLst>
                              <p:cond delay="1200"/>
                            </p:stCondLst>
                            <p:childTnLst>
                              <p:par>
                                <p:cTn id="20" presetID="1" presetClass="entr" presetSubtype="0" fill="hold" grpId="0" nodeType="afterEffect">
                                  <p:stCondLst>
                                    <p:cond delay="300"/>
                                  </p:stCondLst>
                                  <p:childTnLst>
                                    <p:set>
                                      <p:cBhvr>
                                        <p:cTn id="21" dur="1" fill="hold">
                                          <p:stCondLst>
                                            <p:cond delay="0"/>
                                          </p:stCondLst>
                                        </p:cTn>
                                        <p:tgtEl>
                                          <p:spTgt spid="22"/>
                                        </p:tgtEl>
                                        <p:attrNameLst>
                                          <p:attrName>style.visibility</p:attrName>
                                        </p:attrNameLst>
                                      </p:cBhvr>
                                      <p:to>
                                        <p:strVal val="visible"/>
                                      </p:to>
                                    </p:set>
                                  </p:childTnLst>
                                </p:cTn>
                              </p:par>
                            </p:childTnLst>
                          </p:cTn>
                        </p:par>
                        <p:par>
                          <p:cTn id="22" fill="hold">
                            <p:stCondLst>
                              <p:cond delay="1500"/>
                            </p:stCondLst>
                            <p:childTnLst>
                              <p:par>
                                <p:cTn id="23" presetID="1" presetClass="entr" presetSubtype="0" fill="hold" grpId="0" nodeType="afterEffect">
                                  <p:stCondLst>
                                    <p:cond delay="300"/>
                                  </p:stCondLst>
                                  <p:childTnLst>
                                    <p:set>
                                      <p:cBhvr>
                                        <p:cTn id="24" dur="1" fill="hold">
                                          <p:stCondLst>
                                            <p:cond delay="0"/>
                                          </p:stCondLst>
                                        </p:cTn>
                                        <p:tgtEl>
                                          <p:spTgt spid="21"/>
                                        </p:tgtEl>
                                        <p:attrNameLst>
                                          <p:attrName>style.visibility</p:attrName>
                                        </p:attrNameLst>
                                      </p:cBhvr>
                                      <p:to>
                                        <p:strVal val="visible"/>
                                      </p:to>
                                    </p:set>
                                  </p:childTnLst>
                                </p:cTn>
                              </p:par>
                            </p:childTnLst>
                          </p:cTn>
                        </p:par>
                        <p:par>
                          <p:cTn id="25" fill="hold">
                            <p:stCondLst>
                              <p:cond delay="1800"/>
                            </p:stCondLst>
                            <p:childTnLst>
                              <p:par>
                                <p:cTn id="26" presetID="1" presetClass="entr" presetSubtype="0" fill="hold" grpId="0" nodeType="afterEffect">
                                  <p:stCondLst>
                                    <p:cond delay="300"/>
                                  </p:stCondLst>
                                  <p:childTnLst>
                                    <p:set>
                                      <p:cBhvr>
                                        <p:cTn id="27" dur="1" fill="hold">
                                          <p:stCondLst>
                                            <p:cond delay="0"/>
                                          </p:stCondLst>
                                        </p:cTn>
                                        <p:tgtEl>
                                          <p:spTgt spid="17"/>
                                        </p:tgtEl>
                                        <p:attrNameLst>
                                          <p:attrName>style.visibility</p:attrName>
                                        </p:attrNameLst>
                                      </p:cBhvr>
                                      <p:to>
                                        <p:strVal val="visible"/>
                                      </p:to>
                                    </p:set>
                                  </p:childTnLst>
                                </p:cTn>
                              </p:par>
                            </p:childTnLst>
                          </p:cTn>
                        </p:par>
                        <p:par>
                          <p:cTn id="28" fill="hold">
                            <p:stCondLst>
                              <p:cond delay="2100"/>
                            </p:stCondLst>
                            <p:childTnLst>
                              <p:par>
                                <p:cTn id="29" presetID="1" presetClass="entr" presetSubtype="0" fill="hold" grpId="0" nodeType="afterEffect">
                                  <p:stCondLst>
                                    <p:cond delay="300"/>
                                  </p:stCondLst>
                                  <p:childTnLst>
                                    <p:set>
                                      <p:cBhvr>
                                        <p:cTn id="30" dur="1" fill="hold">
                                          <p:stCondLst>
                                            <p:cond delay="0"/>
                                          </p:stCondLst>
                                        </p:cTn>
                                        <p:tgtEl>
                                          <p:spTgt spid="25"/>
                                        </p:tgtEl>
                                        <p:attrNameLst>
                                          <p:attrName>style.visibility</p:attrName>
                                        </p:attrNameLst>
                                      </p:cBhvr>
                                      <p:to>
                                        <p:strVal val="visible"/>
                                      </p:to>
                                    </p:set>
                                  </p:childTnLst>
                                </p:cTn>
                              </p:par>
                            </p:childTnLst>
                          </p:cTn>
                        </p:par>
                        <p:par>
                          <p:cTn id="31" fill="hold">
                            <p:stCondLst>
                              <p:cond delay="2400"/>
                            </p:stCondLst>
                            <p:childTnLst>
                              <p:par>
                                <p:cTn id="32" presetID="1" presetClass="entr" presetSubtype="0" fill="hold" grpId="0" nodeType="afterEffect">
                                  <p:stCondLst>
                                    <p:cond delay="300"/>
                                  </p:stCondLst>
                                  <p:childTnLst>
                                    <p:set>
                                      <p:cBhvr>
                                        <p:cTn id="33" dur="1" fill="hold">
                                          <p:stCondLst>
                                            <p:cond delay="0"/>
                                          </p:stCondLst>
                                        </p:cTn>
                                        <p:tgtEl>
                                          <p:spTgt spid="19"/>
                                        </p:tgtEl>
                                        <p:attrNameLst>
                                          <p:attrName>style.visibility</p:attrName>
                                        </p:attrNameLst>
                                      </p:cBhvr>
                                      <p:to>
                                        <p:strVal val="visible"/>
                                      </p:to>
                                    </p:set>
                                  </p:childTnLst>
                                </p:cTn>
                              </p:par>
                            </p:childTnLst>
                          </p:cTn>
                        </p:par>
                        <p:par>
                          <p:cTn id="34" fill="hold">
                            <p:stCondLst>
                              <p:cond delay="2700"/>
                            </p:stCondLst>
                            <p:childTnLst>
                              <p:par>
                                <p:cTn id="35" presetID="1" presetClass="entr" presetSubtype="0" fill="hold" grpId="0" nodeType="afterEffect">
                                  <p:stCondLst>
                                    <p:cond delay="30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zh-CN" dirty="0"/>
              <a:t>1. </a:t>
            </a:r>
            <a:r>
              <a:rPr lang="zh-CN" altLang="en-US" dirty="0"/>
              <a:t>电路交换的主要特点</a:t>
            </a:r>
            <a:endParaRPr lang="zh-CN" altLang="en-US" dirty="0"/>
          </a:p>
        </p:txBody>
      </p:sp>
      <p:sp>
        <p:nvSpPr>
          <p:cNvPr id="2" name="矩形 1"/>
          <p:cNvSpPr/>
          <p:nvPr/>
        </p:nvSpPr>
        <p:spPr>
          <a:xfrm>
            <a:off x="704528" y="1268760"/>
            <a:ext cx="8640960" cy="1569660"/>
          </a:xfrm>
          <a:prstGeom prst="rect">
            <a:avLst/>
          </a:prstGeom>
          <a:solidFill>
            <a:srgbClr val="66FF66"/>
          </a:solidFill>
          <a:ln>
            <a:solidFill>
              <a:schemeClr val="tx1"/>
            </a:solidFill>
          </a:ln>
        </p:spPr>
        <p:txBody>
          <a:bodyPr wrap="square">
            <a:spAutoFit/>
          </a:bodyPr>
          <a:lstStyle/>
          <a:p>
            <a:r>
              <a:rPr lang="en-US" altLang="zh-CN" sz="3200" b="1" dirty="0" smtClean="0">
                <a:latin typeface="+mn-lt"/>
                <a:ea typeface="黑体" panose="02010609060101010101" pitchFamily="2" charset="-122"/>
              </a:rPr>
              <a:t>N </a:t>
            </a:r>
            <a:r>
              <a:rPr lang="zh-CN" altLang="en-US" sz="3200" b="1" dirty="0">
                <a:latin typeface="+mn-lt"/>
                <a:ea typeface="黑体" panose="02010609060101010101" pitchFamily="2" charset="-122"/>
              </a:rPr>
              <a:t>部电话机</a:t>
            </a:r>
            <a:r>
              <a:rPr lang="zh-CN" altLang="en-US" sz="3200" b="1" dirty="0" smtClean="0">
                <a:latin typeface="+mn-lt"/>
                <a:ea typeface="黑体" panose="02010609060101010101" pitchFamily="2" charset="-122"/>
              </a:rPr>
              <a:t>两两直接相连</a:t>
            </a:r>
            <a:r>
              <a:rPr lang="zh-CN" altLang="en-US" sz="3200" b="1" dirty="0">
                <a:latin typeface="+mn-lt"/>
                <a:ea typeface="黑体" panose="02010609060101010101" pitchFamily="2" charset="-122"/>
              </a:rPr>
              <a:t>，需 </a:t>
            </a:r>
            <a:r>
              <a:rPr lang="en-US" altLang="zh-CN" sz="3200" b="1" i="1" dirty="0">
                <a:solidFill>
                  <a:srgbClr val="FF0000"/>
                </a:solidFill>
                <a:latin typeface="+mn-lt"/>
                <a:ea typeface="黑体" panose="02010609060101010101" pitchFamily="2" charset="-122"/>
              </a:rPr>
              <a:t>N</a:t>
            </a:r>
            <a:r>
              <a:rPr lang="en-US" altLang="zh-CN" sz="3200" b="1" dirty="0">
                <a:solidFill>
                  <a:srgbClr val="FF0000"/>
                </a:solidFill>
                <a:latin typeface="+mn-lt"/>
                <a:ea typeface="黑体" panose="02010609060101010101" pitchFamily="2" charset="-122"/>
              </a:rPr>
              <a:t>(</a:t>
            </a:r>
            <a:r>
              <a:rPr lang="en-US" altLang="zh-CN" sz="3200" b="1" i="1" dirty="0">
                <a:solidFill>
                  <a:srgbClr val="FF0000"/>
                </a:solidFill>
                <a:latin typeface="+mn-lt"/>
                <a:ea typeface="黑体" panose="02010609060101010101" pitchFamily="2" charset="-122"/>
              </a:rPr>
              <a:t>N</a:t>
            </a:r>
            <a:r>
              <a:rPr lang="en-US" altLang="zh-CN" sz="3200" b="1" dirty="0">
                <a:solidFill>
                  <a:srgbClr val="FF0000"/>
                </a:solidFill>
                <a:latin typeface="+mn-lt"/>
                <a:ea typeface="黑体" panose="02010609060101010101" pitchFamily="2" charset="-122"/>
              </a:rPr>
              <a:t> – 1)/2 </a:t>
            </a:r>
            <a:r>
              <a:rPr lang="zh-CN" altLang="en-US" sz="3200" b="1" dirty="0">
                <a:latin typeface="+mn-lt"/>
                <a:ea typeface="黑体" panose="02010609060101010101" pitchFamily="2" charset="-122"/>
              </a:rPr>
              <a:t>对电线</a:t>
            </a:r>
            <a:r>
              <a:rPr lang="zh-CN" altLang="en-US" sz="3200" b="1" dirty="0" smtClean="0">
                <a:latin typeface="+mn-lt"/>
                <a:ea typeface="黑体" panose="02010609060101010101" pitchFamily="2" charset="-122"/>
              </a:rPr>
              <a:t>。</a:t>
            </a:r>
            <a:r>
              <a:rPr lang="zh-CN" altLang="en-US" sz="3200" b="1" dirty="0" smtClean="0">
                <a:ea typeface="黑体" panose="02010609060101010101" pitchFamily="2" charset="-122"/>
              </a:rPr>
              <a:t>这种直接连接</a:t>
            </a:r>
            <a:r>
              <a:rPr lang="zh-CN" altLang="en-US" sz="3200" b="1" dirty="0">
                <a:ea typeface="黑体" panose="02010609060101010101" pitchFamily="2" charset="-122"/>
              </a:rPr>
              <a:t>方法</a:t>
            </a:r>
            <a:r>
              <a:rPr lang="zh-CN" altLang="en-US" sz="3200" b="1" dirty="0" smtClean="0">
                <a:latin typeface="+mn-lt"/>
                <a:ea typeface="黑体" panose="02010609060101010101" pitchFamily="2" charset="-122"/>
              </a:rPr>
              <a:t>所需要的电线对的数量与电话机数量的平方</a:t>
            </a:r>
            <a:r>
              <a:rPr lang="zh-CN" altLang="en-US" sz="3200" b="1" dirty="0" smtClean="0">
                <a:solidFill>
                  <a:srgbClr val="FF0000"/>
                </a:solidFill>
                <a:latin typeface="+mn-lt"/>
                <a:ea typeface="黑体" panose="02010609060101010101" pitchFamily="2" charset="-122"/>
              </a:rPr>
              <a:t>（ </a:t>
            </a:r>
            <a:r>
              <a:rPr lang="en-US" altLang="zh-CN" sz="3200" b="1" i="1" dirty="0" smtClean="0">
                <a:solidFill>
                  <a:srgbClr val="FF0000"/>
                </a:solidFill>
                <a:latin typeface="+mn-lt"/>
                <a:ea typeface="黑体" panose="02010609060101010101" pitchFamily="2" charset="-122"/>
              </a:rPr>
              <a:t>N</a:t>
            </a:r>
            <a:r>
              <a:rPr lang="en-US" altLang="zh-CN" sz="3200" b="1" baseline="30000" dirty="0" smtClean="0">
                <a:solidFill>
                  <a:srgbClr val="FF0000"/>
                </a:solidFill>
                <a:latin typeface="+mn-lt"/>
                <a:ea typeface="黑体" panose="02010609060101010101" pitchFamily="2" charset="-122"/>
              </a:rPr>
              <a:t>2</a:t>
            </a:r>
            <a:r>
              <a:rPr lang="en-US" altLang="zh-CN" sz="3200" b="1" dirty="0" smtClean="0">
                <a:solidFill>
                  <a:srgbClr val="FF0000"/>
                </a:solidFill>
                <a:latin typeface="+mn-lt"/>
                <a:ea typeface="黑体" panose="02010609060101010101" pitchFamily="2" charset="-122"/>
              </a:rPr>
              <a:t> </a:t>
            </a:r>
            <a:r>
              <a:rPr lang="zh-CN" altLang="en-US" sz="3200" b="1" dirty="0" smtClean="0">
                <a:solidFill>
                  <a:srgbClr val="FF0000"/>
                </a:solidFill>
                <a:latin typeface="+mn-lt"/>
                <a:ea typeface="黑体" panose="02010609060101010101" pitchFamily="2" charset="-122"/>
              </a:rPr>
              <a:t>）</a:t>
            </a:r>
            <a:r>
              <a:rPr lang="zh-CN" altLang="en-US" sz="3200" b="1" dirty="0" smtClean="0">
                <a:latin typeface="+mn-lt"/>
                <a:ea typeface="黑体" panose="02010609060101010101" pitchFamily="2" charset="-122"/>
              </a:rPr>
              <a:t>成正比。</a:t>
            </a:r>
            <a:endParaRPr lang="en-US" altLang="zh-CN" sz="3200" b="1" dirty="0" smtClean="0">
              <a:latin typeface="+mn-lt"/>
              <a:ea typeface="黑体" panose="02010609060101010101" pitchFamily="2" charset="-122"/>
            </a:endParaRPr>
          </a:p>
        </p:txBody>
      </p:sp>
      <p:sp>
        <p:nvSpPr>
          <p:cNvPr id="5" name="AutoShape 2" descr="N 部话机两两直接相连 的图像结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6" name="图片 5"/>
          <p:cNvPicPr>
            <a:picLocks noChangeAspect="1"/>
          </p:cNvPicPr>
          <p:nvPr/>
        </p:nvPicPr>
        <p:blipFill rotWithShape="1">
          <a:blip r:embed="rId1" cstate="print">
            <a:extLst>
              <a:ext uri="{28A0092B-C50C-407E-A947-70E740481C1C}">
                <a14:useLocalDpi xmlns:a14="http://schemas.microsoft.com/office/drawing/2010/main" val="0"/>
              </a:ext>
            </a:extLst>
          </a:blip>
          <a:srcRect l="53340" t="21760" b="5148"/>
          <a:stretch>
            <a:fillRect/>
          </a:stretch>
        </p:blipFill>
        <p:spPr>
          <a:xfrm>
            <a:off x="3602816" y="2996952"/>
            <a:ext cx="2844384" cy="3132946"/>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algn="ctr"/>
            <a:r>
              <a:rPr lang="zh-CN" altLang="en-US" dirty="0"/>
              <a:t>使用交换机</a:t>
            </a:r>
            <a:endParaRPr lang="zh-CN" altLang="en-US" dirty="0"/>
          </a:p>
        </p:txBody>
      </p:sp>
      <p:sp>
        <p:nvSpPr>
          <p:cNvPr id="35843" name="Rectangle 3"/>
          <p:cNvSpPr>
            <a:spLocks noGrp="1" noChangeArrowheads="1"/>
          </p:cNvSpPr>
          <p:nvPr>
            <p:ph idx="1"/>
          </p:nvPr>
        </p:nvSpPr>
        <p:spPr/>
        <p:txBody>
          <a:bodyPr/>
          <a:lstStyle/>
          <a:p>
            <a:r>
              <a:rPr lang="zh-CN" altLang="en-US" dirty="0"/>
              <a:t>当电话机的数量增多时，就要使用</a:t>
            </a:r>
            <a:r>
              <a:rPr lang="zh-CN" altLang="en-US" dirty="0">
                <a:solidFill>
                  <a:srgbClr val="FF0000"/>
                </a:solidFill>
              </a:rPr>
              <a:t>交换机</a:t>
            </a:r>
            <a:r>
              <a:rPr lang="zh-CN" altLang="en-US" dirty="0"/>
              <a:t>来完成全网的交换任务</a:t>
            </a:r>
            <a:r>
              <a:rPr lang="zh-CN" altLang="en-US" dirty="0" smtClean="0"/>
              <a:t>。</a:t>
            </a:r>
            <a:endParaRPr lang="en-US" altLang="zh-CN" dirty="0" smtClean="0"/>
          </a:p>
        </p:txBody>
      </p:sp>
      <p:sp>
        <p:nvSpPr>
          <p:cNvPr id="35859" name="Text Box 19"/>
          <p:cNvSpPr txBox="1">
            <a:spLocks noChangeArrowheads="1"/>
          </p:cNvSpPr>
          <p:nvPr/>
        </p:nvSpPr>
        <p:spPr bwMode="auto">
          <a:xfrm rot="1458061">
            <a:off x="4172723" y="2548731"/>
            <a:ext cx="80021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800" b="1">
                <a:solidFill>
                  <a:srgbClr val="333399"/>
                </a:solidFill>
                <a:latin typeface="Times New Roman" panose="02020603050405020304" pitchFamily="18" charset="0"/>
              </a:rPr>
              <a:t>…</a:t>
            </a:r>
            <a:endParaRPr kumimoji="1" lang="en-US" altLang="zh-CN" sz="4800" b="1">
              <a:solidFill>
                <a:srgbClr val="333399"/>
              </a:solidFill>
              <a:latin typeface="Times New Roman" panose="02020603050405020304" pitchFamily="18" charset="0"/>
            </a:endParaRPr>
          </a:p>
        </p:txBody>
      </p:sp>
      <p:sp>
        <p:nvSpPr>
          <p:cNvPr id="35844" name="Line 4"/>
          <p:cNvSpPr>
            <a:spLocks noChangeShapeType="1"/>
          </p:cNvSpPr>
          <p:nvPr/>
        </p:nvSpPr>
        <p:spPr bwMode="auto">
          <a:xfrm flipH="1" flipV="1">
            <a:off x="3674241" y="4207242"/>
            <a:ext cx="1370675" cy="49371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45" name="Line 5"/>
          <p:cNvSpPr>
            <a:spLocks noChangeShapeType="1"/>
          </p:cNvSpPr>
          <p:nvPr/>
        </p:nvSpPr>
        <p:spPr bwMode="auto">
          <a:xfrm flipV="1">
            <a:off x="3283850" y="4207243"/>
            <a:ext cx="79110" cy="100647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46" name="Line 6"/>
          <p:cNvSpPr>
            <a:spLocks noChangeShapeType="1"/>
          </p:cNvSpPr>
          <p:nvPr/>
        </p:nvSpPr>
        <p:spPr bwMode="auto">
          <a:xfrm flipV="1">
            <a:off x="1412717" y="4207242"/>
            <a:ext cx="1716352" cy="26035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47" name="Line 7"/>
          <p:cNvSpPr>
            <a:spLocks noChangeShapeType="1"/>
          </p:cNvSpPr>
          <p:nvPr/>
        </p:nvSpPr>
        <p:spPr bwMode="auto">
          <a:xfrm>
            <a:off x="2348283" y="2911842"/>
            <a:ext cx="667279" cy="90805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48" name="Text Box 8"/>
          <p:cNvSpPr txBox="1">
            <a:spLocks noChangeArrowheads="1"/>
          </p:cNvSpPr>
          <p:nvPr/>
        </p:nvSpPr>
        <p:spPr bwMode="auto">
          <a:xfrm>
            <a:off x="3087793" y="2424479"/>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anose="02020603050405020304" pitchFamily="18" charset="0"/>
                <a:sym typeface="Wingdings" panose="05000000000000000000" pitchFamily="2" charset="2"/>
              </a:rPr>
              <a:t></a:t>
            </a:r>
            <a:r>
              <a:rPr kumimoji="1" lang="en-US" altLang="zh-CN" sz="3600">
                <a:latin typeface="Times New Roman" panose="02020603050405020304" pitchFamily="18" charset="0"/>
              </a:rPr>
              <a:t> </a:t>
            </a:r>
            <a:endParaRPr kumimoji="1" lang="en-US" altLang="zh-CN" sz="3600">
              <a:latin typeface="Times New Roman" panose="02020603050405020304" pitchFamily="18" charset="0"/>
            </a:endParaRPr>
          </a:p>
        </p:txBody>
      </p:sp>
      <p:sp>
        <p:nvSpPr>
          <p:cNvPr id="35849" name="Text Box 9"/>
          <p:cNvSpPr txBox="1">
            <a:spLocks noChangeArrowheads="1"/>
          </p:cNvSpPr>
          <p:nvPr/>
        </p:nvSpPr>
        <p:spPr bwMode="auto">
          <a:xfrm>
            <a:off x="1067037" y="3127742"/>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anose="02020603050405020304" pitchFamily="18" charset="0"/>
                <a:sym typeface="Wingdings" panose="05000000000000000000" pitchFamily="2" charset="2"/>
              </a:rPr>
              <a:t></a:t>
            </a:r>
            <a:r>
              <a:rPr kumimoji="1" lang="en-US" altLang="zh-CN" sz="3600">
                <a:latin typeface="Times New Roman" panose="02020603050405020304" pitchFamily="18" charset="0"/>
              </a:rPr>
              <a:t> </a:t>
            </a:r>
            <a:endParaRPr kumimoji="1" lang="en-US" altLang="zh-CN" sz="3600">
              <a:latin typeface="Times New Roman" panose="02020603050405020304" pitchFamily="18" charset="0"/>
            </a:endParaRPr>
          </a:p>
        </p:txBody>
      </p:sp>
      <p:sp>
        <p:nvSpPr>
          <p:cNvPr id="35850" name="Text Box 10"/>
          <p:cNvSpPr txBox="1">
            <a:spLocks noChangeArrowheads="1"/>
          </p:cNvSpPr>
          <p:nvPr/>
        </p:nvSpPr>
        <p:spPr bwMode="auto">
          <a:xfrm>
            <a:off x="1785910" y="4710479"/>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anose="02020603050405020304" pitchFamily="18" charset="0"/>
                <a:sym typeface="Wingdings" panose="05000000000000000000" pitchFamily="2" charset="2"/>
              </a:rPr>
              <a:t></a:t>
            </a:r>
            <a:r>
              <a:rPr kumimoji="1" lang="en-US" altLang="zh-CN" sz="3600">
                <a:latin typeface="Times New Roman" panose="02020603050405020304" pitchFamily="18" charset="0"/>
              </a:rPr>
              <a:t> </a:t>
            </a:r>
            <a:endParaRPr kumimoji="1" lang="en-US" altLang="zh-CN" sz="3600">
              <a:latin typeface="Times New Roman" panose="02020603050405020304" pitchFamily="18" charset="0"/>
            </a:endParaRPr>
          </a:p>
        </p:txBody>
      </p:sp>
      <p:sp>
        <p:nvSpPr>
          <p:cNvPr id="35851" name="Text Box 11"/>
          <p:cNvSpPr txBox="1">
            <a:spLocks noChangeArrowheads="1"/>
          </p:cNvSpPr>
          <p:nvPr/>
        </p:nvSpPr>
        <p:spPr bwMode="auto">
          <a:xfrm>
            <a:off x="5007081" y="3407142"/>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anose="02020603050405020304" pitchFamily="18" charset="0"/>
                <a:sym typeface="Wingdings" panose="05000000000000000000" pitchFamily="2" charset="2"/>
              </a:rPr>
              <a:t></a:t>
            </a:r>
            <a:r>
              <a:rPr kumimoji="1" lang="en-US" altLang="zh-CN" sz="3600">
                <a:latin typeface="Times New Roman" panose="02020603050405020304" pitchFamily="18" charset="0"/>
              </a:rPr>
              <a:t> </a:t>
            </a:r>
            <a:endParaRPr kumimoji="1" lang="en-US" altLang="zh-CN" sz="3600">
              <a:latin typeface="Times New Roman" panose="02020603050405020304" pitchFamily="18" charset="0"/>
            </a:endParaRPr>
          </a:p>
        </p:txBody>
      </p:sp>
      <p:sp>
        <p:nvSpPr>
          <p:cNvPr id="35852" name="Text Box 12"/>
          <p:cNvSpPr txBox="1">
            <a:spLocks noChangeArrowheads="1"/>
          </p:cNvSpPr>
          <p:nvPr/>
        </p:nvSpPr>
        <p:spPr bwMode="auto">
          <a:xfrm>
            <a:off x="3908133" y="4646979"/>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anose="02020603050405020304" pitchFamily="18" charset="0"/>
                <a:sym typeface="Wingdings" panose="05000000000000000000" pitchFamily="2" charset="2"/>
              </a:rPr>
              <a:t></a:t>
            </a:r>
            <a:r>
              <a:rPr kumimoji="1" lang="en-US" altLang="zh-CN" sz="3600">
                <a:latin typeface="Times New Roman" panose="02020603050405020304" pitchFamily="18" charset="0"/>
              </a:rPr>
              <a:t> </a:t>
            </a:r>
            <a:endParaRPr kumimoji="1" lang="en-US" altLang="zh-CN" sz="3600">
              <a:latin typeface="Times New Roman" panose="02020603050405020304" pitchFamily="18" charset="0"/>
            </a:endParaRPr>
          </a:p>
        </p:txBody>
      </p:sp>
      <p:sp>
        <p:nvSpPr>
          <p:cNvPr id="35853" name="Line 13"/>
          <p:cNvSpPr>
            <a:spLocks noChangeShapeType="1"/>
          </p:cNvSpPr>
          <p:nvPr/>
        </p:nvSpPr>
        <p:spPr bwMode="auto">
          <a:xfrm flipH="1" flipV="1">
            <a:off x="3440350" y="2767379"/>
            <a:ext cx="13758" cy="115570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54" name="Line 14"/>
          <p:cNvSpPr>
            <a:spLocks noChangeShapeType="1"/>
          </p:cNvSpPr>
          <p:nvPr/>
        </p:nvSpPr>
        <p:spPr bwMode="auto">
          <a:xfrm flipV="1">
            <a:off x="3830744" y="3775443"/>
            <a:ext cx="1544373" cy="25717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55" name="Line 15"/>
          <p:cNvSpPr>
            <a:spLocks noChangeShapeType="1"/>
          </p:cNvSpPr>
          <p:nvPr/>
        </p:nvSpPr>
        <p:spPr bwMode="auto">
          <a:xfrm>
            <a:off x="1490106" y="3559542"/>
            <a:ext cx="1589088" cy="46196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56" name="Line 16"/>
          <p:cNvSpPr>
            <a:spLocks noChangeShapeType="1"/>
          </p:cNvSpPr>
          <p:nvPr/>
        </p:nvSpPr>
        <p:spPr bwMode="auto">
          <a:xfrm flipV="1">
            <a:off x="2191782" y="4280267"/>
            <a:ext cx="1014677" cy="86360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57" name="Line 17"/>
          <p:cNvSpPr>
            <a:spLocks noChangeShapeType="1"/>
          </p:cNvSpPr>
          <p:nvPr/>
        </p:nvSpPr>
        <p:spPr bwMode="auto">
          <a:xfrm flipH="1" flipV="1">
            <a:off x="3362960" y="4062779"/>
            <a:ext cx="921808" cy="935038"/>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60" name="Text Box 20"/>
          <p:cNvSpPr txBox="1">
            <a:spLocks noChangeArrowheads="1"/>
          </p:cNvSpPr>
          <p:nvPr/>
        </p:nvSpPr>
        <p:spPr bwMode="auto">
          <a:xfrm>
            <a:off x="944933" y="4046904"/>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anose="02020603050405020304" pitchFamily="18" charset="0"/>
                <a:sym typeface="Wingdings" panose="05000000000000000000" pitchFamily="2" charset="2"/>
              </a:rPr>
              <a:t></a:t>
            </a:r>
            <a:r>
              <a:rPr kumimoji="1" lang="en-US" altLang="zh-CN" sz="3600">
                <a:latin typeface="Times New Roman" panose="02020603050405020304" pitchFamily="18" charset="0"/>
              </a:rPr>
              <a:t> </a:t>
            </a:r>
            <a:endParaRPr kumimoji="1" lang="en-US" altLang="zh-CN" sz="3600">
              <a:latin typeface="Times New Roman" panose="02020603050405020304" pitchFamily="18" charset="0"/>
            </a:endParaRPr>
          </a:p>
        </p:txBody>
      </p:sp>
      <p:sp>
        <p:nvSpPr>
          <p:cNvPr id="35861" name="Text Box 21"/>
          <p:cNvSpPr txBox="1">
            <a:spLocks noChangeArrowheads="1"/>
          </p:cNvSpPr>
          <p:nvPr/>
        </p:nvSpPr>
        <p:spPr bwMode="auto">
          <a:xfrm>
            <a:off x="2007764" y="2565767"/>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anose="02020603050405020304" pitchFamily="18" charset="0"/>
                <a:sym typeface="Wingdings" panose="05000000000000000000" pitchFamily="2" charset="2"/>
              </a:rPr>
              <a:t></a:t>
            </a:r>
            <a:r>
              <a:rPr kumimoji="1" lang="en-US" altLang="zh-CN" sz="3600">
                <a:latin typeface="Times New Roman" panose="02020603050405020304" pitchFamily="18" charset="0"/>
              </a:rPr>
              <a:t> </a:t>
            </a:r>
            <a:endParaRPr kumimoji="1" lang="en-US" altLang="zh-CN" sz="3600">
              <a:latin typeface="Times New Roman" panose="02020603050405020304" pitchFamily="18" charset="0"/>
            </a:endParaRPr>
          </a:p>
        </p:txBody>
      </p:sp>
      <p:sp>
        <p:nvSpPr>
          <p:cNvPr id="35862" name="Text Box 22"/>
          <p:cNvSpPr txBox="1">
            <a:spLocks noChangeArrowheads="1"/>
          </p:cNvSpPr>
          <p:nvPr/>
        </p:nvSpPr>
        <p:spPr bwMode="auto">
          <a:xfrm>
            <a:off x="2883137" y="4835892"/>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anose="02020603050405020304" pitchFamily="18" charset="0"/>
                <a:sym typeface="Wingdings" panose="05000000000000000000" pitchFamily="2" charset="2"/>
              </a:rPr>
              <a:t></a:t>
            </a:r>
            <a:r>
              <a:rPr kumimoji="1" lang="en-US" altLang="zh-CN" sz="3600">
                <a:latin typeface="Times New Roman" panose="02020603050405020304" pitchFamily="18" charset="0"/>
              </a:rPr>
              <a:t> </a:t>
            </a:r>
            <a:endParaRPr kumimoji="1" lang="en-US" altLang="zh-CN" sz="3600">
              <a:latin typeface="Times New Roman" panose="02020603050405020304" pitchFamily="18" charset="0"/>
            </a:endParaRPr>
          </a:p>
        </p:txBody>
      </p:sp>
      <p:sp>
        <p:nvSpPr>
          <p:cNvPr id="35863" name="Text Box 23"/>
          <p:cNvSpPr txBox="1">
            <a:spLocks noChangeArrowheads="1"/>
          </p:cNvSpPr>
          <p:nvPr/>
        </p:nvSpPr>
        <p:spPr bwMode="auto">
          <a:xfrm>
            <a:off x="4647644" y="4312017"/>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anose="02020603050405020304" pitchFamily="18" charset="0"/>
                <a:sym typeface="Wingdings" panose="05000000000000000000" pitchFamily="2" charset="2"/>
              </a:rPr>
              <a:t></a:t>
            </a:r>
            <a:r>
              <a:rPr kumimoji="1" lang="en-US" altLang="zh-CN" sz="3600">
                <a:latin typeface="Times New Roman" panose="02020603050405020304" pitchFamily="18" charset="0"/>
              </a:rPr>
              <a:t> </a:t>
            </a:r>
            <a:endParaRPr kumimoji="1" lang="en-US" altLang="zh-CN" sz="3600">
              <a:latin typeface="Times New Roman" panose="02020603050405020304" pitchFamily="18" charset="0"/>
            </a:endParaRPr>
          </a:p>
        </p:txBody>
      </p:sp>
      <p:sp>
        <p:nvSpPr>
          <p:cNvPr id="35858" name="AutoShape 18"/>
          <p:cNvSpPr>
            <a:spLocks noChangeArrowheads="1"/>
          </p:cNvSpPr>
          <p:nvPr/>
        </p:nvSpPr>
        <p:spPr bwMode="auto">
          <a:xfrm>
            <a:off x="2857341" y="3630979"/>
            <a:ext cx="1284684" cy="730250"/>
          </a:xfrm>
          <a:prstGeom prst="cube">
            <a:avLst>
              <a:gd name="adj" fmla="val 25000"/>
            </a:avLst>
          </a:prstGeom>
          <a:solidFill>
            <a:schemeClr val="accent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solidFill>
                <a:srgbClr val="333399"/>
              </a:solidFill>
              <a:latin typeface="Times New Roman" panose="02020603050405020304" pitchFamily="18" charset="0"/>
            </a:endParaRPr>
          </a:p>
        </p:txBody>
      </p:sp>
      <p:sp>
        <p:nvSpPr>
          <p:cNvPr id="35864" name="Text Box 24"/>
          <p:cNvSpPr txBox="1">
            <a:spLocks noChangeArrowheads="1"/>
          </p:cNvSpPr>
          <p:nvPr/>
        </p:nvSpPr>
        <p:spPr bwMode="auto">
          <a:xfrm>
            <a:off x="2843583" y="3824654"/>
            <a:ext cx="1107996" cy="46166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latin typeface="Times New Roman" panose="02020603050405020304" pitchFamily="18" charset="0"/>
                <a:ea typeface="黑体" panose="02010609060101010101" pitchFamily="2" charset="-122"/>
              </a:rPr>
              <a:t>交换机</a:t>
            </a:r>
            <a:endParaRPr kumimoji="1" lang="zh-CN" altLang="en-US" sz="2400" b="1" dirty="0">
              <a:solidFill>
                <a:srgbClr val="000099"/>
              </a:solidFill>
              <a:latin typeface="Times New Roman" panose="02020603050405020304" pitchFamily="18" charset="0"/>
              <a:ea typeface="黑体" panose="02010609060101010101" pitchFamily="2" charset="-122"/>
            </a:endParaRPr>
          </a:p>
        </p:txBody>
      </p:sp>
      <p:sp>
        <p:nvSpPr>
          <p:cNvPr id="2" name="矩形 1"/>
          <p:cNvSpPr/>
          <p:nvPr/>
        </p:nvSpPr>
        <p:spPr>
          <a:xfrm>
            <a:off x="5817096" y="2776860"/>
            <a:ext cx="3928502" cy="2308324"/>
          </a:xfrm>
          <a:prstGeom prst="rect">
            <a:avLst/>
          </a:prstGeom>
          <a:solidFill>
            <a:srgbClr val="FFFF66"/>
          </a:solidFill>
        </p:spPr>
        <p:txBody>
          <a:bodyPr wrap="square">
            <a:spAutoFit/>
          </a:bodyPr>
          <a:lstStyle/>
          <a:p>
            <a:r>
              <a:rPr lang="zh-CN" altLang="zh-CN" sz="2400" b="1" dirty="0">
                <a:latin typeface="+mn-lt"/>
                <a:ea typeface="黑体" panose="02010609060101010101" pitchFamily="2" charset="-122"/>
              </a:rPr>
              <a:t>每一部电话</a:t>
            </a:r>
            <a:r>
              <a:rPr lang="zh-CN" altLang="zh-CN" sz="2400" b="1" dirty="0" smtClean="0">
                <a:latin typeface="+mn-lt"/>
                <a:ea typeface="黑体" panose="02010609060101010101" pitchFamily="2" charset="-122"/>
              </a:rPr>
              <a:t>都</a:t>
            </a:r>
            <a:r>
              <a:rPr lang="zh-CN" altLang="en-US" sz="2400" b="1" dirty="0" smtClean="0">
                <a:latin typeface="+mn-lt"/>
                <a:ea typeface="黑体" panose="02010609060101010101" pitchFamily="2" charset="-122"/>
              </a:rPr>
              <a:t>直接</a:t>
            </a:r>
            <a:r>
              <a:rPr lang="zh-CN" altLang="zh-CN" sz="2400" b="1" dirty="0" smtClean="0">
                <a:latin typeface="+mn-lt"/>
                <a:ea typeface="黑体" panose="02010609060101010101" pitchFamily="2" charset="-122"/>
              </a:rPr>
              <a:t>连接</a:t>
            </a:r>
            <a:r>
              <a:rPr lang="zh-CN" altLang="zh-CN" sz="2400" b="1" dirty="0">
                <a:latin typeface="+mn-lt"/>
                <a:ea typeface="黑体" panose="02010609060101010101" pitchFamily="2" charset="-122"/>
              </a:rPr>
              <a:t>到交换机上，而交换机使用交换的方法，让电话用户彼此之间可以很方便地通信。</a:t>
            </a:r>
            <a:r>
              <a:rPr lang="zh-CN" altLang="en-US" sz="2400" b="1" dirty="0">
                <a:latin typeface="+mn-lt"/>
                <a:ea typeface="黑体" panose="02010609060101010101" pitchFamily="2" charset="-122"/>
              </a:rPr>
              <a:t> </a:t>
            </a:r>
            <a:endParaRPr lang="en-US" altLang="zh-CN" sz="2400" b="1" dirty="0" smtClean="0">
              <a:latin typeface="+mn-lt"/>
              <a:ea typeface="黑体" panose="02010609060101010101" pitchFamily="2" charset="-122"/>
            </a:endParaRPr>
          </a:p>
          <a:p>
            <a:r>
              <a:rPr lang="zh-CN" altLang="en-US" sz="2400" b="1" dirty="0" smtClean="0">
                <a:latin typeface="+mn-lt"/>
                <a:ea typeface="黑体" panose="02010609060101010101" pitchFamily="2" charset="-122"/>
              </a:rPr>
              <a:t>所采用的</a:t>
            </a:r>
            <a:r>
              <a:rPr lang="zh-CN" altLang="zh-CN" sz="2400" b="1" dirty="0" smtClean="0">
                <a:latin typeface="+mn-lt"/>
                <a:ea typeface="黑体" panose="02010609060101010101" pitchFamily="2" charset="-122"/>
              </a:rPr>
              <a:t>交换方式</a:t>
            </a:r>
            <a:r>
              <a:rPr lang="zh-CN" altLang="en-US" sz="2400" b="1" dirty="0" smtClean="0">
                <a:latin typeface="+mn-lt"/>
                <a:ea typeface="黑体" panose="02010609060101010101" pitchFamily="2" charset="-122"/>
              </a:rPr>
              <a:t>就</a:t>
            </a:r>
            <a:r>
              <a:rPr lang="zh-CN" altLang="zh-CN" sz="2400" b="1" dirty="0" smtClean="0">
                <a:latin typeface="+mn-lt"/>
                <a:ea typeface="黑体" panose="02010609060101010101" pitchFamily="2" charset="-122"/>
              </a:rPr>
              <a:t>是</a:t>
            </a:r>
            <a:r>
              <a:rPr lang="zh-CN" altLang="zh-CN" sz="2400" b="1" dirty="0" smtClean="0">
                <a:solidFill>
                  <a:srgbClr val="FF0000"/>
                </a:solidFill>
                <a:latin typeface="+mn-lt"/>
                <a:ea typeface="黑体" panose="02010609060101010101" pitchFamily="2" charset="-122"/>
              </a:rPr>
              <a:t>电路交换</a:t>
            </a:r>
            <a:r>
              <a:rPr lang="en-US" altLang="zh-CN" sz="2400" b="1" dirty="0" smtClean="0">
                <a:solidFill>
                  <a:srgbClr val="FF0000"/>
                </a:solidFill>
                <a:latin typeface="+mn-lt"/>
                <a:ea typeface="黑体" panose="02010609060101010101" pitchFamily="2" charset="-122"/>
              </a:rPr>
              <a:t> (</a:t>
            </a:r>
            <a:r>
              <a:rPr lang="en-US" altLang="zh-CN" sz="2400" b="1" dirty="0">
                <a:solidFill>
                  <a:srgbClr val="FF0000"/>
                </a:solidFill>
                <a:latin typeface="+mn-lt"/>
                <a:ea typeface="黑体" panose="02010609060101010101" pitchFamily="2" charset="-122"/>
              </a:rPr>
              <a:t>circuit switching)</a:t>
            </a:r>
            <a:r>
              <a:rPr lang="zh-CN" altLang="en-US" sz="2400" b="1" dirty="0">
                <a:solidFill>
                  <a:srgbClr val="FF0000"/>
                </a:solidFill>
                <a:latin typeface="+mn-lt"/>
                <a:ea typeface="黑体" panose="02010609060101010101" pitchFamily="2" charset="-122"/>
              </a:rPr>
              <a:t>。</a:t>
            </a:r>
            <a:endParaRPr lang="zh-CN" altLang="en-US" sz="2400" b="1" dirty="0">
              <a:solidFill>
                <a:srgbClr val="FF0000"/>
              </a:solidFill>
              <a:latin typeface="+mn-lt"/>
              <a:ea typeface="黑体" panose="02010609060101010101" pitchFamily="2" charset="-122"/>
            </a:endParaRPr>
          </a:p>
        </p:txBody>
      </p:sp>
      <p:sp>
        <p:nvSpPr>
          <p:cNvPr id="27" name="矩形 26"/>
          <p:cNvSpPr/>
          <p:nvPr/>
        </p:nvSpPr>
        <p:spPr>
          <a:xfrm>
            <a:off x="478708" y="5845334"/>
            <a:ext cx="5554412"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电话机</a:t>
            </a:r>
            <a:r>
              <a:rPr lang="zh-CN" altLang="zh-CN" sz="2400" b="1" dirty="0">
                <a:latin typeface="+mn-lt"/>
                <a:ea typeface="黑体" panose="02010609060101010101" pitchFamily="2" charset="-122"/>
              </a:rPr>
              <a:t>的不同连接方法</a:t>
            </a:r>
            <a:endParaRPr lang="zh-CN" altLang="en-US" sz="2400" b="1" dirty="0">
              <a:latin typeface="+mn-lt"/>
              <a:ea typeface="黑体" panose="02010609060101010101" pitchFamily="2" charset="-122"/>
            </a:endParaRPr>
          </a:p>
        </p:txBody>
      </p:sp>
      <p:sp>
        <p:nvSpPr>
          <p:cNvPr id="28" name="矩形 27"/>
          <p:cNvSpPr/>
          <p:nvPr/>
        </p:nvSpPr>
        <p:spPr>
          <a:xfrm>
            <a:off x="1067037" y="5405154"/>
            <a:ext cx="4164199" cy="400110"/>
          </a:xfrm>
          <a:prstGeom prst="rect">
            <a:avLst/>
          </a:prstGeom>
        </p:spPr>
        <p:txBody>
          <a:bodyPr wrap="square">
            <a:spAutoFit/>
          </a:bodyPr>
          <a:lstStyle/>
          <a:p>
            <a:pPr algn="ctr"/>
            <a:r>
              <a:rPr lang="en-US" altLang="zh-CN" sz="2000" b="1" dirty="0">
                <a:latin typeface="+mn-lt"/>
                <a:ea typeface="黑体" panose="02010609060101010101" pitchFamily="2" charset="-122"/>
              </a:rPr>
              <a:t> </a:t>
            </a:r>
            <a:r>
              <a:rPr lang="en-US" altLang="zh-CN" sz="2000" b="1" dirty="0" smtClean="0">
                <a:latin typeface="+mn-lt"/>
                <a:ea typeface="黑体" panose="02010609060101010101" pitchFamily="2" charset="-122"/>
              </a:rPr>
              <a:t>(c) </a:t>
            </a:r>
            <a:r>
              <a:rPr lang="zh-CN" altLang="en-US" sz="2000" b="1" dirty="0" smtClean="0">
                <a:latin typeface="+mn-lt"/>
                <a:ea typeface="黑体" panose="02010609060101010101" pitchFamily="2" charset="-122"/>
              </a:rPr>
              <a:t>用交换机连接许多</a:t>
            </a:r>
            <a:r>
              <a:rPr lang="zh-CN" altLang="zh-CN" sz="2000" b="1" dirty="0" smtClean="0">
                <a:latin typeface="+mn-lt"/>
                <a:ea typeface="黑体" panose="02010609060101010101" pitchFamily="2" charset="-122"/>
              </a:rPr>
              <a:t>部电话</a:t>
            </a:r>
            <a:endParaRPr lang="zh-CN" altLang="en-US" sz="2000" b="1" dirty="0">
              <a:latin typeface="+mn-lt"/>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300"/>
                                  </p:stCondLst>
                                  <p:childTnLst>
                                    <p:set>
                                      <p:cBhvr>
                                        <p:cTn id="6" dur="1" fill="hold">
                                          <p:stCondLst>
                                            <p:cond delay="0"/>
                                          </p:stCondLst>
                                        </p:cTn>
                                        <p:tgtEl>
                                          <p:spTgt spid="35853"/>
                                        </p:tgtEl>
                                        <p:attrNameLst>
                                          <p:attrName>style.visibility</p:attrName>
                                        </p:attrNameLst>
                                      </p:cBhvr>
                                      <p:to>
                                        <p:strVal val="visible"/>
                                      </p:to>
                                    </p:set>
                                  </p:childTnLst>
                                </p:cTn>
                              </p:par>
                            </p:childTnLst>
                          </p:cTn>
                        </p:par>
                        <p:par>
                          <p:cTn id="7" fill="hold">
                            <p:stCondLst>
                              <p:cond delay="300"/>
                            </p:stCondLst>
                            <p:childTnLst>
                              <p:par>
                                <p:cTn id="8" presetID="1" presetClass="entr" presetSubtype="0" fill="hold" grpId="0" nodeType="afterEffect">
                                  <p:stCondLst>
                                    <p:cond delay="300"/>
                                  </p:stCondLst>
                                  <p:childTnLst>
                                    <p:set>
                                      <p:cBhvr>
                                        <p:cTn id="9" dur="1" fill="hold">
                                          <p:stCondLst>
                                            <p:cond delay="0"/>
                                          </p:stCondLst>
                                        </p:cTn>
                                        <p:tgtEl>
                                          <p:spTgt spid="35847"/>
                                        </p:tgtEl>
                                        <p:attrNameLst>
                                          <p:attrName>style.visibility</p:attrName>
                                        </p:attrNameLst>
                                      </p:cBhvr>
                                      <p:to>
                                        <p:strVal val="visible"/>
                                      </p:to>
                                    </p:set>
                                  </p:childTnLst>
                                </p:cTn>
                              </p:par>
                            </p:childTnLst>
                          </p:cTn>
                        </p:par>
                        <p:par>
                          <p:cTn id="10" fill="hold">
                            <p:stCondLst>
                              <p:cond delay="600"/>
                            </p:stCondLst>
                            <p:childTnLst>
                              <p:par>
                                <p:cTn id="11" presetID="1" presetClass="entr" presetSubtype="0" fill="hold" grpId="0" nodeType="afterEffect">
                                  <p:stCondLst>
                                    <p:cond delay="300"/>
                                  </p:stCondLst>
                                  <p:childTnLst>
                                    <p:set>
                                      <p:cBhvr>
                                        <p:cTn id="12" dur="1" fill="hold">
                                          <p:stCondLst>
                                            <p:cond delay="0"/>
                                          </p:stCondLst>
                                        </p:cTn>
                                        <p:tgtEl>
                                          <p:spTgt spid="35855"/>
                                        </p:tgtEl>
                                        <p:attrNameLst>
                                          <p:attrName>style.visibility</p:attrName>
                                        </p:attrNameLst>
                                      </p:cBhvr>
                                      <p:to>
                                        <p:strVal val="visible"/>
                                      </p:to>
                                    </p:set>
                                  </p:childTnLst>
                                </p:cTn>
                              </p:par>
                            </p:childTnLst>
                          </p:cTn>
                        </p:par>
                        <p:par>
                          <p:cTn id="13" fill="hold">
                            <p:stCondLst>
                              <p:cond delay="900"/>
                            </p:stCondLst>
                            <p:childTnLst>
                              <p:par>
                                <p:cTn id="14" presetID="1" presetClass="entr" presetSubtype="0" fill="hold" grpId="0" nodeType="afterEffect">
                                  <p:stCondLst>
                                    <p:cond delay="300"/>
                                  </p:stCondLst>
                                  <p:childTnLst>
                                    <p:set>
                                      <p:cBhvr>
                                        <p:cTn id="15" dur="1" fill="hold">
                                          <p:stCondLst>
                                            <p:cond delay="0"/>
                                          </p:stCondLst>
                                        </p:cTn>
                                        <p:tgtEl>
                                          <p:spTgt spid="35846"/>
                                        </p:tgtEl>
                                        <p:attrNameLst>
                                          <p:attrName>style.visibility</p:attrName>
                                        </p:attrNameLst>
                                      </p:cBhvr>
                                      <p:to>
                                        <p:strVal val="visible"/>
                                      </p:to>
                                    </p:set>
                                  </p:childTnLst>
                                </p:cTn>
                              </p:par>
                            </p:childTnLst>
                          </p:cTn>
                        </p:par>
                        <p:par>
                          <p:cTn id="16" fill="hold">
                            <p:stCondLst>
                              <p:cond delay="1200"/>
                            </p:stCondLst>
                            <p:childTnLst>
                              <p:par>
                                <p:cTn id="17" presetID="1" presetClass="entr" presetSubtype="0" fill="hold" grpId="0" nodeType="afterEffect">
                                  <p:stCondLst>
                                    <p:cond delay="300"/>
                                  </p:stCondLst>
                                  <p:childTnLst>
                                    <p:set>
                                      <p:cBhvr>
                                        <p:cTn id="18" dur="1" fill="hold">
                                          <p:stCondLst>
                                            <p:cond delay="0"/>
                                          </p:stCondLst>
                                        </p:cTn>
                                        <p:tgtEl>
                                          <p:spTgt spid="35856"/>
                                        </p:tgtEl>
                                        <p:attrNameLst>
                                          <p:attrName>style.visibility</p:attrName>
                                        </p:attrNameLst>
                                      </p:cBhvr>
                                      <p:to>
                                        <p:strVal val="visible"/>
                                      </p:to>
                                    </p:set>
                                  </p:childTnLst>
                                </p:cTn>
                              </p:par>
                            </p:childTnLst>
                          </p:cTn>
                        </p:par>
                        <p:par>
                          <p:cTn id="19" fill="hold">
                            <p:stCondLst>
                              <p:cond delay="1500"/>
                            </p:stCondLst>
                            <p:childTnLst>
                              <p:par>
                                <p:cTn id="20" presetID="1" presetClass="entr" presetSubtype="0" fill="hold" grpId="0" nodeType="afterEffect">
                                  <p:stCondLst>
                                    <p:cond delay="300"/>
                                  </p:stCondLst>
                                  <p:childTnLst>
                                    <p:set>
                                      <p:cBhvr>
                                        <p:cTn id="21" dur="1" fill="hold">
                                          <p:stCondLst>
                                            <p:cond delay="0"/>
                                          </p:stCondLst>
                                        </p:cTn>
                                        <p:tgtEl>
                                          <p:spTgt spid="35845"/>
                                        </p:tgtEl>
                                        <p:attrNameLst>
                                          <p:attrName>style.visibility</p:attrName>
                                        </p:attrNameLst>
                                      </p:cBhvr>
                                      <p:to>
                                        <p:strVal val="visible"/>
                                      </p:to>
                                    </p:set>
                                  </p:childTnLst>
                                </p:cTn>
                              </p:par>
                            </p:childTnLst>
                          </p:cTn>
                        </p:par>
                        <p:par>
                          <p:cTn id="22" fill="hold">
                            <p:stCondLst>
                              <p:cond delay="1800"/>
                            </p:stCondLst>
                            <p:childTnLst>
                              <p:par>
                                <p:cTn id="23" presetID="1" presetClass="entr" presetSubtype="0" fill="hold" grpId="0" nodeType="afterEffect">
                                  <p:stCondLst>
                                    <p:cond delay="300"/>
                                  </p:stCondLst>
                                  <p:childTnLst>
                                    <p:set>
                                      <p:cBhvr>
                                        <p:cTn id="24" dur="1" fill="hold">
                                          <p:stCondLst>
                                            <p:cond delay="0"/>
                                          </p:stCondLst>
                                        </p:cTn>
                                        <p:tgtEl>
                                          <p:spTgt spid="35857"/>
                                        </p:tgtEl>
                                        <p:attrNameLst>
                                          <p:attrName>style.visibility</p:attrName>
                                        </p:attrNameLst>
                                      </p:cBhvr>
                                      <p:to>
                                        <p:strVal val="visible"/>
                                      </p:to>
                                    </p:set>
                                  </p:childTnLst>
                                </p:cTn>
                              </p:par>
                            </p:childTnLst>
                          </p:cTn>
                        </p:par>
                        <p:par>
                          <p:cTn id="25" fill="hold">
                            <p:stCondLst>
                              <p:cond delay="2100"/>
                            </p:stCondLst>
                            <p:childTnLst>
                              <p:par>
                                <p:cTn id="26" presetID="1" presetClass="entr" presetSubtype="0" fill="hold" grpId="0" nodeType="afterEffect">
                                  <p:stCondLst>
                                    <p:cond delay="300"/>
                                  </p:stCondLst>
                                  <p:childTnLst>
                                    <p:set>
                                      <p:cBhvr>
                                        <p:cTn id="27" dur="1" fill="hold">
                                          <p:stCondLst>
                                            <p:cond delay="0"/>
                                          </p:stCondLst>
                                        </p:cTn>
                                        <p:tgtEl>
                                          <p:spTgt spid="35844"/>
                                        </p:tgtEl>
                                        <p:attrNameLst>
                                          <p:attrName>style.visibility</p:attrName>
                                        </p:attrNameLst>
                                      </p:cBhvr>
                                      <p:to>
                                        <p:strVal val="visible"/>
                                      </p:to>
                                    </p:set>
                                  </p:childTnLst>
                                </p:cTn>
                              </p:par>
                            </p:childTnLst>
                          </p:cTn>
                        </p:par>
                        <p:par>
                          <p:cTn id="28" fill="hold">
                            <p:stCondLst>
                              <p:cond delay="2400"/>
                            </p:stCondLst>
                            <p:childTnLst>
                              <p:par>
                                <p:cTn id="29" presetID="1" presetClass="entr" presetSubtype="0" fill="hold" grpId="0" nodeType="afterEffect">
                                  <p:stCondLst>
                                    <p:cond delay="300"/>
                                  </p:stCondLst>
                                  <p:childTnLst>
                                    <p:set>
                                      <p:cBhvr>
                                        <p:cTn id="30" dur="1" fill="hold">
                                          <p:stCondLst>
                                            <p:cond delay="0"/>
                                          </p:stCondLst>
                                        </p:cTn>
                                        <p:tgtEl>
                                          <p:spTgt spid="358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animBg="1"/>
      <p:bldP spid="35845" grpId="0" animBg="1"/>
      <p:bldP spid="35846" grpId="0" animBg="1"/>
      <p:bldP spid="35847" grpId="0" animBg="1"/>
      <p:bldP spid="35853" grpId="0" animBg="1"/>
      <p:bldP spid="35854" grpId="0" animBg="1"/>
      <p:bldP spid="35855" grpId="0" animBg="1"/>
      <p:bldP spid="35856" grpId="0" animBg="1"/>
      <p:bldP spid="3585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algn="ctr"/>
            <a:r>
              <a:rPr lang="en-US" altLang="zh-CN"/>
              <a:t>“</a:t>
            </a:r>
            <a:r>
              <a:rPr lang="zh-CN" altLang="en-US"/>
              <a:t>交换”的含义</a:t>
            </a:r>
            <a:endParaRPr lang="zh-CN" altLang="en-US"/>
          </a:p>
        </p:txBody>
      </p:sp>
      <p:sp>
        <p:nvSpPr>
          <p:cNvPr id="40963" name="Rectangle 3"/>
          <p:cNvSpPr>
            <a:spLocks noGrp="1" noChangeArrowheads="1"/>
          </p:cNvSpPr>
          <p:nvPr>
            <p:ph idx="1"/>
          </p:nvPr>
        </p:nvSpPr>
        <p:spPr/>
        <p:txBody>
          <a:bodyPr/>
          <a:lstStyle/>
          <a:p>
            <a:r>
              <a:rPr lang="zh-CN" altLang="en-US" dirty="0"/>
              <a:t>在这里，“</a:t>
            </a:r>
            <a:r>
              <a:rPr lang="zh-CN" altLang="en-US" dirty="0">
                <a:solidFill>
                  <a:srgbClr val="FF0000"/>
                </a:solidFill>
              </a:rPr>
              <a:t>交换</a:t>
            </a:r>
            <a:r>
              <a:rPr lang="zh-CN" altLang="en-US" dirty="0"/>
              <a:t>”</a:t>
            </a:r>
            <a:r>
              <a:rPr lang="en-US" altLang="zh-CN" dirty="0"/>
              <a:t>(switching)</a:t>
            </a:r>
            <a:r>
              <a:rPr lang="zh-CN" altLang="en-US" dirty="0"/>
              <a:t>的含义就是</a:t>
            </a:r>
            <a:r>
              <a:rPr lang="zh-CN" altLang="en-US" dirty="0" smtClean="0">
                <a:solidFill>
                  <a:srgbClr val="FF0000"/>
                </a:solidFill>
              </a:rPr>
              <a:t>转接 </a:t>
            </a:r>
            <a:r>
              <a:rPr lang="en-US" altLang="zh-CN" dirty="0" smtClean="0"/>
              <a:t>—— </a:t>
            </a:r>
            <a:r>
              <a:rPr lang="zh-CN" altLang="en-US" dirty="0" smtClean="0"/>
              <a:t>把</a:t>
            </a:r>
            <a:r>
              <a:rPr lang="zh-CN" altLang="en-US" dirty="0"/>
              <a:t>一条电话线转接到另一条电话线，使它们连通起来。</a:t>
            </a:r>
            <a:endParaRPr lang="zh-CN" altLang="en-US" dirty="0"/>
          </a:p>
          <a:p>
            <a:r>
              <a:rPr lang="zh-CN" altLang="en-US" dirty="0"/>
              <a:t>从通信资源的分配角度来看，“交换”就是按照某种方式</a:t>
            </a:r>
            <a:r>
              <a:rPr lang="zh-CN" altLang="en-US" dirty="0">
                <a:solidFill>
                  <a:srgbClr val="FF0000"/>
                </a:solidFill>
              </a:rPr>
              <a:t>动态地分配</a:t>
            </a:r>
            <a:r>
              <a:rPr lang="zh-CN" altLang="en-US" dirty="0"/>
              <a:t>传输线路的资源。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6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algn="ctr"/>
            <a:r>
              <a:rPr lang="zh-CN" altLang="en-US" dirty="0" smtClean="0"/>
              <a:t>电路交换特点</a:t>
            </a:r>
            <a:endParaRPr lang="zh-CN" altLang="en-US" dirty="0"/>
          </a:p>
        </p:txBody>
      </p:sp>
      <p:sp>
        <p:nvSpPr>
          <p:cNvPr id="41987" name="Rectangle 3"/>
          <p:cNvSpPr>
            <a:spLocks noGrp="1" noChangeArrowheads="1"/>
          </p:cNvSpPr>
          <p:nvPr>
            <p:ph idx="1"/>
          </p:nvPr>
        </p:nvSpPr>
        <p:spPr/>
        <p:txBody>
          <a:bodyPr/>
          <a:lstStyle/>
          <a:p>
            <a:r>
              <a:rPr lang="zh-CN" altLang="en-US" dirty="0"/>
              <a:t>电路交换必定是</a:t>
            </a:r>
            <a:r>
              <a:rPr lang="zh-CN" altLang="en-US" dirty="0">
                <a:solidFill>
                  <a:srgbClr val="FF0000"/>
                </a:solidFill>
              </a:rPr>
              <a:t>面向连接</a:t>
            </a:r>
            <a:r>
              <a:rPr lang="zh-CN" altLang="en-US" dirty="0"/>
              <a:t>的。 </a:t>
            </a:r>
            <a:endParaRPr lang="zh-CN" altLang="en-US" dirty="0"/>
          </a:p>
          <a:p>
            <a:r>
              <a:rPr lang="zh-CN" altLang="en-US" dirty="0" smtClean="0"/>
              <a:t>电路交换分为三</a:t>
            </a:r>
            <a:r>
              <a:rPr lang="zh-CN" altLang="en-US" dirty="0"/>
              <a:t>个阶段：</a:t>
            </a:r>
            <a:endParaRPr lang="zh-CN" altLang="en-US" dirty="0"/>
          </a:p>
          <a:p>
            <a:pPr lvl="1"/>
            <a:r>
              <a:rPr lang="zh-CN" altLang="en-US" dirty="0">
                <a:solidFill>
                  <a:srgbClr val="FF0000"/>
                </a:solidFill>
                <a:ea typeface="黑体" panose="02010609060101010101" pitchFamily="2" charset="-122"/>
              </a:rPr>
              <a:t>建立</a:t>
            </a:r>
            <a:r>
              <a:rPr lang="zh-CN" altLang="en-US" dirty="0" smtClean="0">
                <a:solidFill>
                  <a:srgbClr val="FF0000"/>
                </a:solidFill>
                <a:ea typeface="黑体" panose="02010609060101010101" pitchFamily="2" charset="-122"/>
              </a:rPr>
              <a:t>连接：</a:t>
            </a:r>
            <a:r>
              <a:rPr lang="zh-CN" altLang="en-US" dirty="0" smtClean="0">
                <a:ea typeface="黑体" panose="02010609060101010101" pitchFamily="2" charset="-122"/>
              </a:rPr>
              <a:t>建立</a:t>
            </a:r>
            <a:r>
              <a:rPr lang="zh-CN" altLang="zh-CN" dirty="0" smtClean="0"/>
              <a:t>一</a:t>
            </a:r>
            <a:r>
              <a:rPr lang="zh-CN" altLang="zh-CN" dirty="0"/>
              <a:t>条专用的物理</a:t>
            </a:r>
            <a:r>
              <a:rPr lang="zh-CN" altLang="zh-CN" dirty="0" smtClean="0"/>
              <a:t>通路</a:t>
            </a:r>
            <a:r>
              <a:rPr lang="zh-CN" altLang="en-US" dirty="0" smtClean="0"/>
              <a:t>，以</a:t>
            </a:r>
            <a:r>
              <a:rPr lang="zh-CN" altLang="zh-CN" dirty="0" smtClean="0"/>
              <a:t>保证双方</a:t>
            </a:r>
            <a:r>
              <a:rPr lang="zh-CN" altLang="zh-CN" dirty="0"/>
              <a:t>通话时所需的通信</a:t>
            </a:r>
            <a:r>
              <a:rPr lang="zh-CN" altLang="zh-CN" dirty="0" smtClean="0"/>
              <a:t>资源在通信</a:t>
            </a:r>
            <a:r>
              <a:rPr lang="zh-CN" altLang="zh-CN" dirty="0"/>
              <a:t>时不会被其他用户</a:t>
            </a:r>
            <a:r>
              <a:rPr lang="zh-CN" altLang="zh-CN" dirty="0" smtClean="0"/>
              <a:t>占用</a:t>
            </a:r>
            <a:r>
              <a:rPr lang="zh-CN" altLang="en-US" dirty="0" smtClean="0"/>
              <a:t>；</a:t>
            </a:r>
            <a:endParaRPr lang="zh-CN" altLang="en-US" dirty="0">
              <a:solidFill>
                <a:srgbClr val="0000CC"/>
              </a:solidFill>
              <a:ea typeface="黑体" panose="02010609060101010101" pitchFamily="2" charset="-122"/>
            </a:endParaRPr>
          </a:p>
          <a:p>
            <a:pPr lvl="1"/>
            <a:r>
              <a:rPr lang="zh-CN" altLang="en-US" dirty="0">
                <a:solidFill>
                  <a:srgbClr val="FF0000"/>
                </a:solidFill>
              </a:rPr>
              <a:t>通信：</a:t>
            </a:r>
            <a:r>
              <a:rPr lang="zh-CN" altLang="zh-CN" dirty="0"/>
              <a:t>主叫和被叫双方就能互相</a:t>
            </a:r>
            <a:r>
              <a:rPr lang="zh-CN" altLang="zh-CN" dirty="0" smtClean="0"/>
              <a:t>通电话</a:t>
            </a:r>
            <a:r>
              <a:rPr lang="zh-CN" altLang="en-US" dirty="0" smtClean="0"/>
              <a:t>；</a:t>
            </a:r>
            <a:endParaRPr lang="zh-CN" altLang="en-US" dirty="0">
              <a:solidFill>
                <a:srgbClr val="0000CC"/>
              </a:solidFill>
              <a:ea typeface="黑体" panose="02010609060101010101" pitchFamily="2" charset="-122"/>
            </a:endParaRPr>
          </a:p>
          <a:p>
            <a:pPr lvl="1"/>
            <a:r>
              <a:rPr lang="zh-CN" altLang="en-US" dirty="0">
                <a:solidFill>
                  <a:srgbClr val="FF0000"/>
                </a:solidFill>
              </a:rPr>
              <a:t>释放连接：</a:t>
            </a:r>
            <a:r>
              <a:rPr lang="zh-CN" altLang="zh-CN" dirty="0"/>
              <a:t>释放刚才使用的这条专用的物理通路</a:t>
            </a:r>
            <a:r>
              <a:rPr lang="zh-CN" altLang="zh-CN" dirty="0" smtClean="0"/>
              <a:t>（</a:t>
            </a:r>
            <a:r>
              <a:rPr lang="zh-CN" altLang="en-US" dirty="0" smtClean="0"/>
              <a:t>释放</a:t>
            </a:r>
            <a:r>
              <a:rPr lang="zh-CN" altLang="zh-CN" dirty="0" smtClean="0"/>
              <a:t>刚才</a:t>
            </a:r>
            <a:r>
              <a:rPr lang="zh-CN" altLang="zh-CN" dirty="0"/>
              <a:t>占用的所有通信</a:t>
            </a:r>
            <a:r>
              <a:rPr lang="zh-CN" altLang="zh-CN" dirty="0" smtClean="0"/>
              <a:t>资源</a:t>
            </a:r>
            <a:r>
              <a:rPr lang="zh-CN" altLang="en-US" dirty="0" smtClean="0"/>
              <a:t>）。</a:t>
            </a:r>
            <a:endParaRPr lang="zh-CN" altLang="en-US" dirty="0">
              <a:solidFill>
                <a:srgbClr val="0000CC"/>
              </a:solidFill>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98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98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98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9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algn="ctr"/>
            <a:r>
              <a:rPr lang="zh-CN" altLang="en-US"/>
              <a:t>电路交换举例</a:t>
            </a:r>
            <a:endParaRPr lang="zh-CN" altLang="en-US"/>
          </a:p>
        </p:txBody>
      </p:sp>
      <p:sp>
        <p:nvSpPr>
          <p:cNvPr id="43011" name="Rectangle 3"/>
          <p:cNvSpPr>
            <a:spLocks noGrp="1" noChangeArrowheads="1"/>
          </p:cNvSpPr>
          <p:nvPr>
            <p:ph idx="1"/>
          </p:nvPr>
        </p:nvSpPr>
        <p:spPr/>
        <p:txBody>
          <a:bodyPr/>
          <a:lstStyle/>
          <a:p>
            <a:r>
              <a:rPr lang="en-US" altLang="zh-CN"/>
              <a:t>A </a:t>
            </a:r>
            <a:r>
              <a:rPr lang="zh-CN" altLang="en-US"/>
              <a:t>和 </a:t>
            </a:r>
            <a:r>
              <a:rPr lang="en-US" altLang="zh-CN"/>
              <a:t>B </a:t>
            </a:r>
            <a:r>
              <a:rPr lang="zh-CN" altLang="en-US"/>
              <a:t>通话经过四个交换机</a:t>
            </a:r>
            <a:endParaRPr lang="zh-CN" altLang="en-US"/>
          </a:p>
          <a:p>
            <a:r>
              <a:rPr lang="zh-CN" altLang="en-US"/>
              <a:t>通话在 </a:t>
            </a:r>
            <a:r>
              <a:rPr lang="en-US" altLang="zh-CN"/>
              <a:t>A </a:t>
            </a:r>
            <a:r>
              <a:rPr lang="zh-CN" altLang="en-US"/>
              <a:t>到 </a:t>
            </a:r>
            <a:r>
              <a:rPr lang="en-US" altLang="zh-CN"/>
              <a:t>B </a:t>
            </a:r>
            <a:r>
              <a:rPr lang="zh-CN" altLang="en-US"/>
              <a:t>的连接上进行</a:t>
            </a:r>
            <a:endParaRPr lang="zh-CN" altLang="en-US"/>
          </a:p>
        </p:txBody>
      </p:sp>
      <p:sp>
        <p:nvSpPr>
          <p:cNvPr id="43088" name="Rectangle 80"/>
          <p:cNvSpPr>
            <a:spLocks noChangeArrowheads="1"/>
          </p:cNvSpPr>
          <p:nvPr/>
        </p:nvSpPr>
        <p:spPr bwMode="auto">
          <a:xfrm>
            <a:off x="0" y="26585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2" name="组合 1"/>
          <p:cNvGrpSpPr/>
          <p:nvPr/>
        </p:nvGrpSpPr>
        <p:grpSpPr>
          <a:xfrm>
            <a:off x="1064270" y="2564557"/>
            <a:ext cx="8137202" cy="2376611"/>
            <a:chOff x="1064270" y="2564557"/>
            <a:chExt cx="7777162" cy="2160587"/>
          </a:xfrm>
        </p:grpSpPr>
        <p:grpSp>
          <p:nvGrpSpPr>
            <p:cNvPr id="8" name="Group 6"/>
            <p:cNvGrpSpPr/>
            <p:nvPr/>
          </p:nvGrpSpPr>
          <p:grpSpPr bwMode="auto">
            <a:xfrm>
              <a:off x="2743845" y="2564557"/>
              <a:ext cx="4535487" cy="2160587"/>
              <a:chOff x="1680" y="240"/>
              <a:chExt cx="2529" cy="1270"/>
            </a:xfrm>
          </p:grpSpPr>
          <p:sp>
            <p:nvSpPr>
              <p:cNvPr id="9" name="Oval 7"/>
              <p:cNvSpPr>
                <a:spLocks noChangeArrowheads="1"/>
              </p:cNvSpPr>
              <p:nvPr/>
            </p:nvSpPr>
            <p:spPr bwMode="auto">
              <a:xfrm>
                <a:off x="2554" y="240"/>
                <a:ext cx="1088" cy="513"/>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10" name="Oval 8"/>
              <p:cNvSpPr>
                <a:spLocks noChangeArrowheads="1"/>
              </p:cNvSpPr>
              <p:nvPr/>
            </p:nvSpPr>
            <p:spPr bwMode="auto">
              <a:xfrm>
                <a:off x="1941" y="381"/>
                <a:ext cx="827" cy="513"/>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11" name="Oval 9"/>
              <p:cNvSpPr>
                <a:spLocks noChangeArrowheads="1"/>
              </p:cNvSpPr>
              <p:nvPr/>
            </p:nvSpPr>
            <p:spPr bwMode="auto">
              <a:xfrm>
                <a:off x="1680" y="702"/>
                <a:ext cx="552" cy="411"/>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12" name="Oval 10"/>
              <p:cNvSpPr>
                <a:spLocks noChangeArrowheads="1"/>
              </p:cNvSpPr>
              <p:nvPr/>
            </p:nvSpPr>
            <p:spPr bwMode="auto">
              <a:xfrm>
                <a:off x="1849" y="894"/>
                <a:ext cx="842" cy="450"/>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13" name="Oval 11"/>
              <p:cNvSpPr>
                <a:spLocks noChangeArrowheads="1"/>
              </p:cNvSpPr>
              <p:nvPr/>
            </p:nvSpPr>
            <p:spPr bwMode="auto">
              <a:xfrm>
                <a:off x="2462" y="971"/>
                <a:ext cx="1272" cy="539"/>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14" name="Oval 12"/>
              <p:cNvSpPr>
                <a:spLocks noChangeArrowheads="1"/>
              </p:cNvSpPr>
              <p:nvPr/>
            </p:nvSpPr>
            <p:spPr bwMode="auto">
              <a:xfrm>
                <a:off x="3289" y="394"/>
                <a:ext cx="797" cy="398"/>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15" name="Oval 13"/>
              <p:cNvSpPr>
                <a:spLocks noChangeArrowheads="1"/>
              </p:cNvSpPr>
              <p:nvPr/>
            </p:nvSpPr>
            <p:spPr bwMode="auto">
              <a:xfrm>
                <a:off x="3412" y="663"/>
                <a:ext cx="797" cy="398"/>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16" name="Oval 14"/>
              <p:cNvSpPr>
                <a:spLocks noChangeArrowheads="1"/>
              </p:cNvSpPr>
              <p:nvPr/>
            </p:nvSpPr>
            <p:spPr bwMode="auto">
              <a:xfrm>
                <a:off x="3335" y="753"/>
                <a:ext cx="797" cy="668"/>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17" name="Oval 15"/>
              <p:cNvSpPr>
                <a:spLocks noChangeArrowheads="1"/>
              </p:cNvSpPr>
              <p:nvPr/>
            </p:nvSpPr>
            <p:spPr bwMode="auto">
              <a:xfrm>
                <a:off x="2140" y="548"/>
                <a:ext cx="1640" cy="667"/>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grpSp>
        <p:sp>
          <p:nvSpPr>
            <p:cNvPr id="18" name="Line 23"/>
            <p:cNvSpPr>
              <a:spLocks noChangeShapeType="1"/>
            </p:cNvSpPr>
            <p:nvPr/>
          </p:nvSpPr>
          <p:spPr bwMode="auto">
            <a:xfrm>
              <a:off x="3175645" y="3717082"/>
              <a:ext cx="3527425" cy="0"/>
            </a:xfrm>
            <a:prstGeom prst="line">
              <a:avLst/>
            </a:prstGeom>
            <a:noFill/>
            <a:ln w="38100" cmpd="dbl">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19" name="Text Box 4"/>
            <p:cNvSpPr txBox="1">
              <a:spLocks noChangeArrowheads="1"/>
            </p:cNvSpPr>
            <p:nvPr/>
          </p:nvSpPr>
          <p:spPr bwMode="auto">
            <a:xfrm>
              <a:off x="1064270" y="3352008"/>
              <a:ext cx="698500" cy="587582"/>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kumimoji="1" lang="en-US" altLang="zh-CN" sz="3600" b="1" dirty="0">
                  <a:solidFill>
                    <a:srgbClr val="000000"/>
                  </a:solidFill>
                  <a:latin typeface="Times New Roman" panose="02020603050405020304" pitchFamily="18" charset="0"/>
                  <a:sym typeface="Wingdings" panose="05000000000000000000" pitchFamily="2" charset="2"/>
                </a:rPr>
                <a:t></a:t>
              </a:r>
              <a:r>
                <a:rPr kumimoji="1" lang="en-US" altLang="zh-CN" sz="3600" b="1" dirty="0">
                  <a:solidFill>
                    <a:srgbClr val="000000"/>
                  </a:solidFill>
                  <a:latin typeface="Times New Roman" panose="02020603050405020304" pitchFamily="18" charset="0"/>
                </a:rPr>
                <a:t> </a:t>
              </a:r>
              <a:endParaRPr kumimoji="1" lang="en-US" altLang="zh-CN" sz="3200" b="1" dirty="0">
                <a:latin typeface="Times New Roman" panose="02020603050405020304" pitchFamily="18" charset="0"/>
              </a:endParaRPr>
            </a:p>
          </p:txBody>
        </p:sp>
        <p:sp>
          <p:nvSpPr>
            <p:cNvPr id="20" name="Text Box 5"/>
            <p:cNvSpPr txBox="1">
              <a:spLocks noChangeArrowheads="1"/>
            </p:cNvSpPr>
            <p:nvPr/>
          </p:nvSpPr>
          <p:spPr bwMode="auto">
            <a:xfrm>
              <a:off x="8142932" y="3352008"/>
              <a:ext cx="698500" cy="587582"/>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kumimoji="1" lang="en-US" altLang="zh-CN" sz="3600" b="1">
                  <a:solidFill>
                    <a:srgbClr val="000000"/>
                  </a:solidFill>
                  <a:latin typeface="Times New Roman" panose="02020603050405020304" pitchFamily="18" charset="0"/>
                  <a:sym typeface="Wingdings" panose="05000000000000000000" pitchFamily="2" charset="2"/>
                </a:rPr>
                <a:t></a:t>
              </a:r>
              <a:r>
                <a:rPr kumimoji="1" lang="en-US" altLang="zh-CN" sz="3600" b="1">
                  <a:solidFill>
                    <a:srgbClr val="000000"/>
                  </a:solidFill>
                  <a:latin typeface="Times New Roman" panose="02020603050405020304" pitchFamily="18" charset="0"/>
                </a:rPr>
                <a:t> </a:t>
              </a:r>
              <a:endParaRPr kumimoji="1" lang="en-US" altLang="zh-CN" sz="3200" b="1">
                <a:latin typeface="Times New Roman" panose="02020603050405020304" pitchFamily="18" charset="0"/>
              </a:endParaRPr>
            </a:p>
          </p:txBody>
        </p:sp>
        <p:sp>
          <p:nvSpPr>
            <p:cNvPr id="21" name="Text Box 24"/>
            <p:cNvSpPr txBox="1">
              <a:spLocks noChangeArrowheads="1"/>
            </p:cNvSpPr>
            <p:nvPr/>
          </p:nvSpPr>
          <p:spPr bwMode="auto">
            <a:xfrm>
              <a:off x="1238895" y="3140819"/>
              <a:ext cx="317446"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a:latin typeface="Times New Roman" panose="02020603050405020304" pitchFamily="18" charset="0"/>
                </a:rPr>
                <a:t>A</a:t>
              </a:r>
              <a:endParaRPr lang="en-US" altLang="zh-CN" sz="1600" b="1">
                <a:latin typeface="Times New Roman" panose="02020603050405020304" pitchFamily="18" charset="0"/>
              </a:endParaRPr>
            </a:p>
          </p:txBody>
        </p:sp>
        <p:sp>
          <p:nvSpPr>
            <p:cNvPr id="22" name="Text Box 25"/>
            <p:cNvSpPr txBox="1">
              <a:spLocks noChangeArrowheads="1"/>
            </p:cNvSpPr>
            <p:nvPr/>
          </p:nvSpPr>
          <p:spPr bwMode="auto">
            <a:xfrm>
              <a:off x="8328670" y="3140819"/>
              <a:ext cx="306722"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a:latin typeface="Times New Roman" panose="02020603050405020304" pitchFamily="18" charset="0"/>
                </a:rPr>
                <a:t>B</a:t>
              </a:r>
              <a:endParaRPr lang="en-US" altLang="zh-CN" sz="1600" b="1">
                <a:latin typeface="Times New Roman" panose="02020603050405020304" pitchFamily="18" charset="0"/>
              </a:endParaRPr>
            </a:p>
          </p:txBody>
        </p:sp>
        <p:sp>
          <p:nvSpPr>
            <p:cNvPr id="23" name="Line 26"/>
            <p:cNvSpPr>
              <a:spLocks noChangeShapeType="1"/>
            </p:cNvSpPr>
            <p:nvPr/>
          </p:nvSpPr>
          <p:spPr bwMode="auto">
            <a:xfrm>
              <a:off x="1496070" y="3717082"/>
              <a:ext cx="153511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24" name="Line 27"/>
            <p:cNvSpPr>
              <a:spLocks noChangeShapeType="1"/>
            </p:cNvSpPr>
            <p:nvPr/>
          </p:nvSpPr>
          <p:spPr bwMode="auto">
            <a:xfrm>
              <a:off x="6776095" y="3717082"/>
              <a:ext cx="1633537"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25" name="AutoShape 16"/>
            <p:cNvSpPr>
              <a:spLocks noChangeArrowheads="1"/>
            </p:cNvSpPr>
            <p:nvPr/>
          </p:nvSpPr>
          <p:spPr bwMode="auto">
            <a:xfrm>
              <a:off x="2959745" y="3501182"/>
              <a:ext cx="431800" cy="431800"/>
            </a:xfrm>
            <a:prstGeom prst="cube">
              <a:avLst>
                <a:gd name="adj" fmla="val 25000"/>
              </a:avLst>
            </a:prstGeom>
            <a:solidFill>
              <a:srgbClr val="DDDDDD"/>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latin typeface="Times New Roman" panose="02020603050405020304" pitchFamily="18" charset="0"/>
                </a:rPr>
                <a:t>C</a:t>
              </a:r>
              <a:endParaRPr lang="en-US" altLang="zh-CN" sz="1600" b="1">
                <a:latin typeface="Times New Roman" panose="02020603050405020304" pitchFamily="18" charset="0"/>
              </a:endParaRPr>
            </a:p>
          </p:txBody>
        </p:sp>
        <p:sp>
          <p:nvSpPr>
            <p:cNvPr id="26" name="AutoShape 20"/>
            <p:cNvSpPr>
              <a:spLocks noChangeArrowheads="1"/>
            </p:cNvSpPr>
            <p:nvPr/>
          </p:nvSpPr>
          <p:spPr bwMode="auto">
            <a:xfrm>
              <a:off x="4159895" y="3501182"/>
              <a:ext cx="431800" cy="431800"/>
            </a:xfrm>
            <a:prstGeom prst="cube">
              <a:avLst>
                <a:gd name="adj" fmla="val 25000"/>
              </a:avLst>
            </a:prstGeom>
            <a:solidFill>
              <a:srgbClr val="DDDDDD"/>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latin typeface="Times New Roman" panose="02020603050405020304" pitchFamily="18" charset="0"/>
                </a:rPr>
                <a:t>D</a:t>
              </a:r>
              <a:endParaRPr lang="en-US" altLang="zh-CN" sz="1600" b="1">
                <a:latin typeface="Times New Roman" panose="02020603050405020304" pitchFamily="18" charset="0"/>
              </a:endParaRPr>
            </a:p>
          </p:txBody>
        </p:sp>
        <p:sp>
          <p:nvSpPr>
            <p:cNvPr id="27" name="AutoShape 21"/>
            <p:cNvSpPr>
              <a:spLocks noChangeArrowheads="1"/>
            </p:cNvSpPr>
            <p:nvPr/>
          </p:nvSpPr>
          <p:spPr bwMode="auto">
            <a:xfrm>
              <a:off x="5360045" y="3501182"/>
              <a:ext cx="431800" cy="431800"/>
            </a:xfrm>
            <a:prstGeom prst="cube">
              <a:avLst>
                <a:gd name="adj" fmla="val 25000"/>
              </a:avLst>
            </a:prstGeom>
            <a:solidFill>
              <a:srgbClr val="DDDDDD"/>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latin typeface="Times New Roman" panose="02020603050405020304" pitchFamily="18" charset="0"/>
                </a:rPr>
                <a:t>E</a:t>
              </a:r>
              <a:endParaRPr lang="en-US" altLang="zh-CN" sz="1600" b="1">
                <a:latin typeface="Times New Roman" panose="02020603050405020304" pitchFamily="18" charset="0"/>
              </a:endParaRPr>
            </a:p>
          </p:txBody>
        </p:sp>
        <p:sp>
          <p:nvSpPr>
            <p:cNvPr id="28" name="AutoShape 22"/>
            <p:cNvSpPr>
              <a:spLocks noChangeArrowheads="1"/>
            </p:cNvSpPr>
            <p:nvPr/>
          </p:nvSpPr>
          <p:spPr bwMode="auto">
            <a:xfrm>
              <a:off x="6560195" y="3501182"/>
              <a:ext cx="431800" cy="431800"/>
            </a:xfrm>
            <a:prstGeom prst="cube">
              <a:avLst>
                <a:gd name="adj" fmla="val 25000"/>
              </a:avLst>
            </a:prstGeom>
            <a:solidFill>
              <a:srgbClr val="DDDDDD"/>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latin typeface="Times New Roman" panose="02020603050405020304" pitchFamily="18" charset="0"/>
                </a:rPr>
                <a:t>F</a:t>
              </a:r>
              <a:endParaRPr lang="en-US" altLang="zh-CN" sz="1600" b="1">
                <a:latin typeface="Times New Roman" panose="02020603050405020304" pitchFamily="18" charset="0"/>
              </a:endParaRPr>
            </a:p>
          </p:txBody>
        </p:sp>
        <p:sp>
          <p:nvSpPr>
            <p:cNvPr id="29" name="Text Box 28"/>
            <p:cNvSpPr txBox="1">
              <a:spLocks noChangeArrowheads="1"/>
            </p:cNvSpPr>
            <p:nvPr/>
          </p:nvSpPr>
          <p:spPr bwMode="auto">
            <a:xfrm>
              <a:off x="4831407" y="2564557"/>
              <a:ext cx="769410"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Times New Roman" panose="02020603050405020304" pitchFamily="18" charset="0"/>
                </a:rPr>
                <a:t>电信网</a:t>
              </a:r>
              <a:endParaRPr lang="zh-CN" altLang="en-US" sz="1600" b="1">
                <a:latin typeface="Times New Roman" panose="02020603050405020304" pitchFamily="18" charset="0"/>
              </a:endParaRPr>
            </a:p>
          </p:txBody>
        </p:sp>
        <p:sp>
          <p:nvSpPr>
            <p:cNvPr id="30" name="Text Box 29"/>
            <p:cNvSpPr txBox="1">
              <a:spLocks noChangeArrowheads="1"/>
            </p:cNvSpPr>
            <p:nvPr/>
          </p:nvSpPr>
          <p:spPr bwMode="auto">
            <a:xfrm>
              <a:off x="2815282" y="3140819"/>
              <a:ext cx="769410"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Times New Roman" panose="02020603050405020304" pitchFamily="18" charset="0"/>
                </a:rPr>
                <a:t>交换机</a:t>
              </a:r>
              <a:endParaRPr lang="zh-CN" altLang="en-US" sz="1600" b="1">
                <a:latin typeface="Times New Roman" panose="02020603050405020304" pitchFamily="18" charset="0"/>
              </a:endParaRPr>
            </a:p>
          </p:txBody>
        </p:sp>
        <p:sp>
          <p:nvSpPr>
            <p:cNvPr id="31" name="Text Box 30"/>
            <p:cNvSpPr txBox="1">
              <a:spLocks noChangeArrowheads="1"/>
            </p:cNvSpPr>
            <p:nvPr/>
          </p:nvSpPr>
          <p:spPr bwMode="auto">
            <a:xfrm>
              <a:off x="3966220" y="3140819"/>
              <a:ext cx="769410"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Times New Roman" panose="02020603050405020304" pitchFamily="18" charset="0"/>
                </a:rPr>
                <a:t>交换机</a:t>
              </a:r>
              <a:endParaRPr lang="zh-CN" altLang="en-US" sz="1600" b="1">
                <a:latin typeface="Times New Roman" panose="02020603050405020304" pitchFamily="18" charset="0"/>
              </a:endParaRPr>
            </a:p>
          </p:txBody>
        </p:sp>
        <p:sp>
          <p:nvSpPr>
            <p:cNvPr id="32" name="Text Box 31"/>
            <p:cNvSpPr txBox="1">
              <a:spLocks noChangeArrowheads="1"/>
            </p:cNvSpPr>
            <p:nvPr/>
          </p:nvSpPr>
          <p:spPr bwMode="auto">
            <a:xfrm>
              <a:off x="5190182" y="3140819"/>
              <a:ext cx="769410"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Times New Roman" panose="02020603050405020304" pitchFamily="18" charset="0"/>
                </a:rPr>
                <a:t>交换机</a:t>
              </a:r>
              <a:endParaRPr lang="zh-CN" altLang="en-US" sz="1600" b="1">
                <a:latin typeface="Times New Roman" panose="02020603050405020304" pitchFamily="18" charset="0"/>
              </a:endParaRPr>
            </a:p>
          </p:txBody>
        </p:sp>
        <p:sp>
          <p:nvSpPr>
            <p:cNvPr id="33" name="Text Box 32"/>
            <p:cNvSpPr txBox="1">
              <a:spLocks noChangeArrowheads="1"/>
            </p:cNvSpPr>
            <p:nvPr/>
          </p:nvSpPr>
          <p:spPr bwMode="auto">
            <a:xfrm>
              <a:off x="6414145" y="3140819"/>
              <a:ext cx="769410"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Times New Roman" panose="02020603050405020304" pitchFamily="18" charset="0"/>
                </a:rPr>
                <a:t>交换机</a:t>
              </a:r>
              <a:endParaRPr lang="zh-CN" altLang="en-US" sz="1600" b="1">
                <a:latin typeface="Times New Roman" panose="02020603050405020304" pitchFamily="18" charset="0"/>
              </a:endParaRPr>
            </a:p>
          </p:txBody>
        </p:sp>
        <p:sp>
          <p:nvSpPr>
            <p:cNvPr id="34" name="Text Box 34"/>
            <p:cNvSpPr txBox="1">
              <a:spLocks noChangeArrowheads="1"/>
            </p:cNvSpPr>
            <p:nvPr/>
          </p:nvSpPr>
          <p:spPr bwMode="auto">
            <a:xfrm>
              <a:off x="4615507" y="4364782"/>
              <a:ext cx="769410"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Times New Roman" panose="02020603050405020304" pitchFamily="18" charset="0"/>
                </a:rPr>
                <a:t>中继线</a:t>
              </a:r>
              <a:endParaRPr lang="zh-CN" altLang="en-US" sz="1600" b="1">
                <a:latin typeface="Times New Roman" panose="02020603050405020304" pitchFamily="18" charset="0"/>
              </a:endParaRPr>
            </a:p>
          </p:txBody>
        </p:sp>
        <p:sp>
          <p:nvSpPr>
            <p:cNvPr id="35" name="Line 35"/>
            <p:cNvSpPr>
              <a:spLocks noChangeShapeType="1"/>
            </p:cNvSpPr>
            <p:nvPr/>
          </p:nvSpPr>
          <p:spPr bwMode="auto">
            <a:xfrm>
              <a:off x="3691582" y="3739307"/>
              <a:ext cx="966788" cy="7096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6" name="Line 36"/>
            <p:cNvSpPr>
              <a:spLocks noChangeShapeType="1"/>
            </p:cNvSpPr>
            <p:nvPr/>
          </p:nvSpPr>
          <p:spPr bwMode="auto">
            <a:xfrm>
              <a:off x="5006032" y="3753594"/>
              <a:ext cx="0" cy="64293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7" name="Line 37"/>
            <p:cNvSpPr>
              <a:spLocks noChangeShapeType="1"/>
            </p:cNvSpPr>
            <p:nvPr/>
          </p:nvSpPr>
          <p:spPr bwMode="auto">
            <a:xfrm flipH="1">
              <a:off x="5198120" y="3753594"/>
              <a:ext cx="1030287" cy="64293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8" name="Line 38"/>
            <p:cNvSpPr>
              <a:spLocks noChangeShapeType="1"/>
            </p:cNvSpPr>
            <p:nvPr/>
          </p:nvSpPr>
          <p:spPr bwMode="auto">
            <a:xfrm>
              <a:off x="2467620" y="3726607"/>
              <a:ext cx="65087" cy="47783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9" name="Line 39"/>
            <p:cNvSpPr>
              <a:spLocks noChangeShapeType="1"/>
            </p:cNvSpPr>
            <p:nvPr/>
          </p:nvSpPr>
          <p:spPr bwMode="auto">
            <a:xfrm>
              <a:off x="7478298" y="3725584"/>
              <a:ext cx="133350" cy="43497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40" name="Text Box 40"/>
            <p:cNvSpPr txBox="1">
              <a:spLocks noChangeArrowheads="1"/>
            </p:cNvSpPr>
            <p:nvPr/>
          </p:nvSpPr>
          <p:spPr bwMode="auto">
            <a:xfrm>
              <a:off x="2167582" y="4148882"/>
              <a:ext cx="769410"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Times New Roman" panose="02020603050405020304" pitchFamily="18" charset="0"/>
                </a:rPr>
                <a:t>用户线</a:t>
              </a:r>
              <a:endParaRPr lang="zh-CN" altLang="en-US" sz="1600" b="1">
                <a:latin typeface="Times New Roman" panose="02020603050405020304" pitchFamily="18" charset="0"/>
              </a:endParaRPr>
            </a:p>
          </p:txBody>
        </p:sp>
        <p:sp>
          <p:nvSpPr>
            <p:cNvPr id="41" name="Text Box 41"/>
            <p:cNvSpPr txBox="1">
              <a:spLocks noChangeArrowheads="1"/>
            </p:cNvSpPr>
            <p:nvPr/>
          </p:nvSpPr>
          <p:spPr bwMode="auto">
            <a:xfrm>
              <a:off x="7134870" y="4148882"/>
              <a:ext cx="769410"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Times New Roman" panose="02020603050405020304" pitchFamily="18" charset="0"/>
                </a:rPr>
                <a:t>用户线</a:t>
              </a:r>
              <a:endParaRPr lang="zh-CN" altLang="en-US" sz="1600" b="1">
                <a:latin typeface="Times New Roman" panose="02020603050405020304" pitchFamily="18" charset="0"/>
              </a:endParaRPr>
            </a:p>
          </p:txBody>
        </p:sp>
        <p:grpSp>
          <p:nvGrpSpPr>
            <p:cNvPr id="42" name="Group 56"/>
            <p:cNvGrpSpPr/>
            <p:nvPr/>
          </p:nvGrpSpPr>
          <p:grpSpPr bwMode="auto">
            <a:xfrm flipH="1">
              <a:off x="7185670" y="3528169"/>
              <a:ext cx="1008062" cy="146050"/>
              <a:chOff x="1519" y="2160"/>
              <a:chExt cx="953" cy="227"/>
            </a:xfrm>
          </p:grpSpPr>
          <p:sp>
            <p:nvSpPr>
              <p:cNvPr id="43" name="Freeform 57"/>
              <p:cNvSpPr/>
              <p:nvPr/>
            </p:nvSpPr>
            <p:spPr bwMode="auto">
              <a:xfrm>
                <a:off x="1519" y="2237"/>
                <a:ext cx="104" cy="79"/>
              </a:xfrm>
              <a:custGeom>
                <a:avLst/>
                <a:gdLst>
                  <a:gd name="T0" fmla="*/ 0 w 552"/>
                  <a:gd name="T1" fmla="*/ 255 h 535"/>
                  <a:gd name="T2" fmla="*/ 7 w 552"/>
                  <a:gd name="T3" fmla="*/ 209 h 535"/>
                  <a:gd name="T4" fmla="*/ 18 w 552"/>
                  <a:gd name="T5" fmla="*/ 164 h 535"/>
                  <a:gd name="T6" fmla="*/ 26 w 552"/>
                  <a:gd name="T7" fmla="*/ 131 h 535"/>
                  <a:gd name="T8" fmla="*/ 39 w 552"/>
                  <a:gd name="T9" fmla="*/ 115 h 535"/>
                  <a:gd name="T10" fmla="*/ 52 w 552"/>
                  <a:gd name="T11" fmla="*/ 104 h 535"/>
                  <a:gd name="T12" fmla="*/ 67 w 552"/>
                  <a:gd name="T13" fmla="*/ 103 h 535"/>
                  <a:gd name="T14" fmla="*/ 83 w 552"/>
                  <a:gd name="T15" fmla="*/ 107 h 535"/>
                  <a:gd name="T16" fmla="*/ 98 w 552"/>
                  <a:gd name="T17" fmla="*/ 121 h 535"/>
                  <a:gd name="T18" fmla="*/ 106 w 552"/>
                  <a:gd name="T19" fmla="*/ 140 h 535"/>
                  <a:gd name="T20" fmla="*/ 112 w 552"/>
                  <a:gd name="T21" fmla="*/ 165 h 535"/>
                  <a:gd name="T22" fmla="*/ 141 w 552"/>
                  <a:gd name="T23" fmla="*/ 331 h 535"/>
                  <a:gd name="T24" fmla="*/ 148 w 552"/>
                  <a:gd name="T25" fmla="*/ 356 h 535"/>
                  <a:gd name="T26" fmla="*/ 154 w 552"/>
                  <a:gd name="T27" fmla="*/ 373 h 535"/>
                  <a:gd name="T28" fmla="*/ 172 w 552"/>
                  <a:gd name="T29" fmla="*/ 385 h 535"/>
                  <a:gd name="T30" fmla="*/ 188 w 552"/>
                  <a:gd name="T31" fmla="*/ 386 h 535"/>
                  <a:gd name="T32" fmla="*/ 203 w 552"/>
                  <a:gd name="T33" fmla="*/ 378 h 535"/>
                  <a:gd name="T34" fmla="*/ 212 w 552"/>
                  <a:gd name="T35" fmla="*/ 359 h 535"/>
                  <a:gd name="T36" fmla="*/ 219 w 552"/>
                  <a:gd name="T37" fmla="*/ 331 h 535"/>
                  <a:gd name="T38" fmla="*/ 258 w 552"/>
                  <a:gd name="T39" fmla="*/ 88 h 535"/>
                  <a:gd name="T40" fmla="*/ 264 w 552"/>
                  <a:gd name="T41" fmla="*/ 52 h 535"/>
                  <a:gd name="T42" fmla="*/ 271 w 552"/>
                  <a:gd name="T43" fmla="*/ 29 h 535"/>
                  <a:gd name="T44" fmla="*/ 280 w 552"/>
                  <a:gd name="T45" fmla="*/ 12 h 535"/>
                  <a:gd name="T46" fmla="*/ 291 w 552"/>
                  <a:gd name="T47" fmla="*/ 4 h 535"/>
                  <a:gd name="T48" fmla="*/ 308 w 552"/>
                  <a:gd name="T49" fmla="*/ 0 h 535"/>
                  <a:gd name="T50" fmla="*/ 327 w 552"/>
                  <a:gd name="T51" fmla="*/ 5 h 535"/>
                  <a:gd name="T52" fmla="*/ 340 w 552"/>
                  <a:gd name="T53" fmla="*/ 26 h 535"/>
                  <a:gd name="T54" fmla="*/ 347 w 552"/>
                  <a:gd name="T55" fmla="*/ 43 h 535"/>
                  <a:gd name="T56" fmla="*/ 353 w 552"/>
                  <a:gd name="T57" fmla="*/ 68 h 535"/>
                  <a:gd name="T58" fmla="*/ 412 w 552"/>
                  <a:gd name="T59" fmla="*/ 460 h 535"/>
                  <a:gd name="T60" fmla="*/ 419 w 552"/>
                  <a:gd name="T61" fmla="*/ 492 h 535"/>
                  <a:gd name="T62" fmla="*/ 429 w 552"/>
                  <a:gd name="T63" fmla="*/ 520 h 535"/>
                  <a:gd name="T64" fmla="*/ 441 w 552"/>
                  <a:gd name="T65" fmla="*/ 530 h 535"/>
                  <a:gd name="T66" fmla="*/ 462 w 552"/>
                  <a:gd name="T67" fmla="*/ 535 h 535"/>
                  <a:gd name="T68" fmla="*/ 478 w 552"/>
                  <a:gd name="T69" fmla="*/ 518 h 535"/>
                  <a:gd name="T70" fmla="*/ 488 w 552"/>
                  <a:gd name="T71" fmla="*/ 495 h 535"/>
                  <a:gd name="T72" fmla="*/ 496 w 552"/>
                  <a:gd name="T73" fmla="*/ 461 h 535"/>
                  <a:gd name="T74" fmla="*/ 552 w 552"/>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2" h="535">
                    <a:moveTo>
                      <a:pt x="0" y="255"/>
                    </a:moveTo>
                    <a:lnTo>
                      <a:pt x="7" y="209"/>
                    </a:lnTo>
                    <a:lnTo>
                      <a:pt x="18" y="164"/>
                    </a:lnTo>
                    <a:lnTo>
                      <a:pt x="26" y="131"/>
                    </a:lnTo>
                    <a:lnTo>
                      <a:pt x="39" y="115"/>
                    </a:lnTo>
                    <a:lnTo>
                      <a:pt x="52" y="104"/>
                    </a:lnTo>
                    <a:lnTo>
                      <a:pt x="67" y="103"/>
                    </a:lnTo>
                    <a:lnTo>
                      <a:pt x="83" y="107"/>
                    </a:lnTo>
                    <a:lnTo>
                      <a:pt x="98" y="121"/>
                    </a:lnTo>
                    <a:lnTo>
                      <a:pt x="106" y="140"/>
                    </a:lnTo>
                    <a:lnTo>
                      <a:pt x="112" y="165"/>
                    </a:lnTo>
                    <a:lnTo>
                      <a:pt x="141" y="331"/>
                    </a:lnTo>
                    <a:lnTo>
                      <a:pt x="148" y="356"/>
                    </a:lnTo>
                    <a:lnTo>
                      <a:pt x="154" y="373"/>
                    </a:lnTo>
                    <a:lnTo>
                      <a:pt x="172" y="385"/>
                    </a:lnTo>
                    <a:lnTo>
                      <a:pt x="188" y="386"/>
                    </a:lnTo>
                    <a:lnTo>
                      <a:pt x="203" y="378"/>
                    </a:lnTo>
                    <a:lnTo>
                      <a:pt x="212" y="359"/>
                    </a:lnTo>
                    <a:lnTo>
                      <a:pt x="219" y="331"/>
                    </a:lnTo>
                    <a:lnTo>
                      <a:pt x="258" y="88"/>
                    </a:lnTo>
                    <a:lnTo>
                      <a:pt x="264" y="52"/>
                    </a:lnTo>
                    <a:lnTo>
                      <a:pt x="271" y="29"/>
                    </a:lnTo>
                    <a:lnTo>
                      <a:pt x="280" y="12"/>
                    </a:lnTo>
                    <a:lnTo>
                      <a:pt x="291" y="4"/>
                    </a:lnTo>
                    <a:lnTo>
                      <a:pt x="308" y="0"/>
                    </a:lnTo>
                    <a:lnTo>
                      <a:pt x="327" y="5"/>
                    </a:lnTo>
                    <a:lnTo>
                      <a:pt x="340" y="26"/>
                    </a:lnTo>
                    <a:lnTo>
                      <a:pt x="347" y="43"/>
                    </a:lnTo>
                    <a:lnTo>
                      <a:pt x="353" y="68"/>
                    </a:lnTo>
                    <a:lnTo>
                      <a:pt x="412" y="460"/>
                    </a:lnTo>
                    <a:lnTo>
                      <a:pt x="419" y="492"/>
                    </a:lnTo>
                    <a:lnTo>
                      <a:pt x="429" y="520"/>
                    </a:lnTo>
                    <a:lnTo>
                      <a:pt x="441" y="530"/>
                    </a:lnTo>
                    <a:lnTo>
                      <a:pt x="462" y="535"/>
                    </a:lnTo>
                    <a:lnTo>
                      <a:pt x="478" y="518"/>
                    </a:lnTo>
                    <a:lnTo>
                      <a:pt x="488" y="495"/>
                    </a:lnTo>
                    <a:lnTo>
                      <a:pt x="496" y="461"/>
                    </a:lnTo>
                    <a:lnTo>
                      <a:pt x="552" y="107"/>
                    </a:lnTo>
                  </a:path>
                </a:pathLst>
              </a:custGeom>
              <a:noFill/>
              <a:ln w="4763">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44" name="Freeform 58"/>
              <p:cNvSpPr/>
              <p:nvPr/>
            </p:nvSpPr>
            <p:spPr bwMode="auto">
              <a:xfrm>
                <a:off x="1623" y="2160"/>
                <a:ext cx="179" cy="227"/>
              </a:xfrm>
              <a:custGeom>
                <a:avLst/>
                <a:gdLst>
                  <a:gd name="T0" fmla="*/ 0 w 943"/>
                  <a:gd name="T1" fmla="*/ 622 h 1524"/>
                  <a:gd name="T2" fmla="*/ 49 w 943"/>
                  <a:gd name="T3" fmla="*/ 336 h 1524"/>
                  <a:gd name="T4" fmla="*/ 55 w 943"/>
                  <a:gd name="T5" fmla="*/ 313 h 1524"/>
                  <a:gd name="T6" fmla="*/ 71 w 943"/>
                  <a:gd name="T7" fmla="*/ 301 h 1524"/>
                  <a:gd name="T8" fmla="*/ 84 w 943"/>
                  <a:gd name="T9" fmla="*/ 297 h 1524"/>
                  <a:gd name="T10" fmla="*/ 105 w 943"/>
                  <a:gd name="T11" fmla="*/ 301 h 1524"/>
                  <a:gd name="T12" fmla="*/ 116 w 943"/>
                  <a:gd name="T13" fmla="*/ 314 h 1524"/>
                  <a:gd name="T14" fmla="*/ 122 w 943"/>
                  <a:gd name="T15" fmla="*/ 336 h 1524"/>
                  <a:gd name="T16" fmla="*/ 236 w 943"/>
                  <a:gd name="T17" fmla="*/ 1164 h 1524"/>
                  <a:gd name="T18" fmla="*/ 247 w 943"/>
                  <a:gd name="T19" fmla="*/ 1207 h 1524"/>
                  <a:gd name="T20" fmla="*/ 258 w 943"/>
                  <a:gd name="T21" fmla="*/ 1222 h 1524"/>
                  <a:gd name="T22" fmla="*/ 276 w 943"/>
                  <a:gd name="T23" fmla="*/ 1230 h 1524"/>
                  <a:gd name="T24" fmla="*/ 290 w 943"/>
                  <a:gd name="T25" fmla="*/ 1234 h 1524"/>
                  <a:gd name="T26" fmla="*/ 309 w 943"/>
                  <a:gd name="T27" fmla="*/ 1227 h 1524"/>
                  <a:gd name="T28" fmla="*/ 324 w 943"/>
                  <a:gd name="T29" fmla="*/ 1209 h 1524"/>
                  <a:gd name="T30" fmla="*/ 335 w 943"/>
                  <a:gd name="T31" fmla="*/ 1164 h 1524"/>
                  <a:gd name="T32" fmla="*/ 448 w 943"/>
                  <a:gd name="T33" fmla="*/ 204 h 1524"/>
                  <a:gd name="T34" fmla="*/ 455 w 943"/>
                  <a:gd name="T35" fmla="*/ 158 h 1524"/>
                  <a:gd name="T36" fmla="*/ 462 w 943"/>
                  <a:gd name="T37" fmla="*/ 143 h 1524"/>
                  <a:gd name="T38" fmla="*/ 470 w 943"/>
                  <a:gd name="T39" fmla="*/ 129 h 1524"/>
                  <a:gd name="T40" fmla="*/ 483 w 943"/>
                  <a:gd name="T41" fmla="*/ 118 h 1524"/>
                  <a:gd name="T42" fmla="*/ 499 w 943"/>
                  <a:gd name="T43" fmla="*/ 116 h 1524"/>
                  <a:gd name="T44" fmla="*/ 517 w 943"/>
                  <a:gd name="T45" fmla="*/ 122 h 1524"/>
                  <a:gd name="T46" fmla="*/ 531 w 943"/>
                  <a:gd name="T47" fmla="*/ 132 h 1524"/>
                  <a:gd name="T48" fmla="*/ 539 w 943"/>
                  <a:gd name="T49" fmla="*/ 143 h 1524"/>
                  <a:gd name="T50" fmla="*/ 548 w 943"/>
                  <a:gd name="T51" fmla="*/ 158 h 1524"/>
                  <a:gd name="T52" fmla="*/ 555 w 943"/>
                  <a:gd name="T53" fmla="*/ 197 h 1524"/>
                  <a:gd name="T54" fmla="*/ 658 w 943"/>
                  <a:gd name="T55" fmla="*/ 1428 h 1524"/>
                  <a:gd name="T56" fmla="*/ 665 w 943"/>
                  <a:gd name="T57" fmla="*/ 1480 h 1524"/>
                  <a:gd name="T58" fmla="*/ 674 w 943"/>
                  <a:gd name="T59" fmla="*/ 1505 h 1524"/>
                  <a:gd name="T60" fmla="*/ 692 w 943"/>
                  <a:gd name="T61" fmla="*/ 1517 h 1524"/>
                  <a:gd name="T62" fmla="*/ 710 w 943"/>
                  <a:gd name="T63" fmla="*/ 1524 h 1524"/>
                  <a:gd name="T64" fmla="*/ 727 w 943"/>
                  <a:gd name="T65" fmla="*/ 1517 h 1524"/>
                  <a:gd name="T66" fmla="*/ 736 w 943"/>
                  <a:gd name="T67" fmla="*/ 1505 h 1524"/>
                  <a:gd name="T68" fmla="*/ 742 w 943"/>
                  <a:gd name="T69" fmla="*/ 1484 h 1524"/>
                  <a:gd name="T70" fmla="*/ 748 w 943"/>
                  <a:gd name="T71" fmla="*/ 1432 h 1524"/>
                  <a:gd name="T72" fmla="*/ 882 w 943"/>
                  <a:gd name="T73" fmla="*/ 87 h 1524"/>
                  <a:gd name="T74" fmla="*/ 888 w 943"/>
                  <a:gd name="T75" fmla="*/ 59 h 1524"/>
                  <a:gd name="T76" fmla="*/ 897 w 943"/>
                  <a:gd name="T77" fmla="*/ 34 h 1524"/>
                  <a:gd name="T78" fmla="*/ 908 w 943"/>
                  <a:gd name="T79" fmla="*/ 17 h 1524"/>
                  <a:gd name="T80" fmla="*/ 919 w 943"/>
                  <a:gd name="T81" fmla="*/ 5 h 1524"/>
                  <a:gd name="T82" fmla="*/ 931 w 943"/>
                  <a:gd name="T83" fmla="*/ 0 h 1524"/>
                  <a:gd name="T84" fmla="*/ 943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0" y="622"/>
                    </a:moveTo>
                    <a:lnTo>
                      <a:pt x="49" y="336"/>
                    </a:lnTo>
                    <a:lnTo>
                      <a:pt x="55" y="313"/>
                    </a:lnTo>
                    <a:lnTo>
                      <a:pt x="71" y="301"/>
                    </a:lnTo>
                    <a:lnTo>
                      <a:pt x="84" y="297"/>
                    </a:lnTo>
                    <a:lnTo>
                      <a:pt x="105" y="301"/>
                    </a:lnTo>
                    <a:lnTo>
                      <a:pt x="116" y="314"/>
                    </a:lnTo>
                    <a:lnTo>
                      <a:pt x="122" y="336"/>
                    </a:lnTo>
                    <a:lnTo>
                      <a:pt x="236" y="1164"/>
                    </a:lnTo>
                    <a:lnTo>
                      <a:pt x="247" y="1207"/>
                    </a:lnTo>
                    <a:lnTo>
                      <a:pt x="258" y="1222"/>
                    </a:lnTo>
                    <a:lnTo>
                      <a:pt x="276" y="1230"/>
                    </a:lnTo>
                    <a:lnTo>
                      <a:pt x="290" y="1234"/>
                    </a:lnTo>
                    <a:lnTo>
                      <a:pt x="309" y="1227"/>
                    </a:lnTo>
                    <a:lnTo>
                      <a:pt x="324" y="1209"/>
                    </a:lnTo>
                    <a:lnTo>
                      <a:pt x="335" y="1164"/>
                    </a:lnTo>
                    <a:lnTo>
                      <a:pt x="448" y="204"/>
                    </a:lnTo>
                    <a:lnTo>
                      <a:pt x="455" y="158"/>
                    </a:lnTo>
                    <a:lnTo>
                      <a:pt x="462" y="143"/>
                    </a:lnTo>
                    <a:lnTo>
                      <a:pt x="470" y="129"/>
                    </a:lnTo>
                    <a:lnTo>
                      <a:pt x="483" y="118"/>
                    </a:lnTo>
                    <a:lnTo>
                      <a:pt x="499" y="116"/>
                    </a:lnTo>
                    <a:lnTo>
                      <a:pt x="517" y="122"/>
                    </a:lnTo>
                    <a:lnTo>
                      <a:pt x="531" y="132"/>
                    </a:lnTo>
                    <a:lnTo>
                      <a:pt x="539" y="143"/>
                    </a:lnTo>
                    <a:lnTo>
                      <a:pt x="548" y="158"/>
                    </a:lnTo>
                    <a:lnTo>
                      <a:pt x="555" y="197"/>
                    </a:lnTo>
                    <a:lnTo>
                      <a:pt x="658" y="1428"/>
                    </a:lnTo>
                    <a:lnTo>
                      <a:pt x="665" y="1480"/>
                    </a:lnTo>
                    <a:lnTo>
                      <a:pt x="674" y="1505"/>
                    </a:lnTo>
                    <a:lnTo>
                      <a:pt x="692" y="1517"/>
                    </a:lnTo>
                    <a:lnTo>
                      <a:pt x="710" y="1524"/>
                    </a:lnTo>
                    <a:lnTo>
                      <a:pt x="727" y="1517"/>
                    </a:lnTo>
                    <a:lnTo>
                      <a:pt x="736" y="1505"/>
                    </a:lnTo>
                    <a:lnTo>
                      <a:pt x="742" y="1484"/>
                    </a:lnTo>
                    <a:lnTo>
                      <a:pt x="748" y="1432"/>
                    </a:lnTo>
                    <a:lnTo>
                      <a:pt x="882" y="87"/>
                    </a:lnTo>
                    <a:lnTo>
                      <a:pt x="888" y="59"/>
                    </a:lnTo>
                    <a:lnTo>
                      <a:pt x="897" y="34"/>
                    </a:lnTo>
                    <a:lnTo>
                      <a:pt x="908" y="17"/>
                    </a:lnTo>
                    <a:lnTo>
                      <a:pt x="919" y="5"/>
                    </a:lnTo>
                    <a:lnTo>
                      <a:pt x="931" y="0"/>
                    </a:lnTo>
                    <a:lnTo>
                      <a:pt x="943" y="0"/>
                    </a:lnTo>
                  </a:path>
                </a:pathLst>
              </a:custGeom>
              <a:noFill/>
              <a:ln w="4763">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45" name="Freeform 59"/>
              <p:cNvSpPr/>
              <p:nvPr/>
            </p:nvSpPr>
            <p:spPr bwMode="auto">
              <a:xfrm>
                <a:off x="1978" y="2237"/>
                <a:ext cx="104" cy="79"/>
              </a:xfrm>
              <a:custGeom>
                <a:avLst/>
                <a:gdLst>
                  <a:gd name="T0" fmla="*/ 551 w 551"/>
                  <a:gd name="T1" fmla="*/ 255 h 535"/>
                  <a:gd name="T2" fmla="*/ 544 w 551"/>
                  <a:gd name="T3" fmla="*/ 209 h 535"/>
                  <a:gd name="T4" fmla="*/ 534 w 551"/>
                  <a:gd name="T5" fmla="*/ 164 h 535"/>
                  <a:gd name="T6" fmla="*/ 525 w 551"/>
                  <a:gd name="T7" fmla="*/ 131 h 535"/>
                  <a:gd name="T8" fmla="*/ 514 w 551"/>
                  <a:gd name="T9" fmla="*/ 115 h 535"/>
                  <a:gd name="T10" fmla="*/ 499 w 551"/>
                  <a:gd name="T11" fmla="*/ 104 h 535"/>
                  <a:gd name="T12" fmla="*/ 486 w 551"/>
                  <a:gd name="T13" fmla="*/ 103 h 535"/>
                  <a:gd name="T14" fmla="*/ 468 w 551"/>
                  <a:gd name="T15" fmla="*/ 107 h 535"/>
                  <a:gd name="T16" fmla="*/ 455 w 551"/>
                  <a:gd name="T17" fmla="*/ 121 h 535"/>
                  <a:gd name="T18" fmla="*/ 446 w 551"/>
                  <a:gd name="T19" fmla="*/ 140 h 535"/>
                  <a:gd name="T20" fmla="*/ 439 w 551"/>
                  <a:gd name="T21" fmla="*/ 165 h 535"/>
                  <a:gd name="T22" fmla="*/ 411 w 551"/>
                  <a:gd name="T23" fmla="*/ 331 h 535"/>
                  <a:gd name="T24" fmla="*/ 404 w 551"/>
                  <a:gd name="T25" fmla="*/ 356 h 535"/>
                  <a:gd name="T26" fmla="*/ 398 w 551"/>
                  <a:gd name="T27" fmla="*/ 373 h 535"/>
                  <a:gd name="T28" fmla="*/ 381 w 551"/>
                  <a:gd name="T29" fmla="*/ 385 h 535"/>
                  <a:gd name="T30" fmla="*/ 364 w 551"/>
                  <a:gd name="T31" fmla="*/ 386 h 535"/>
                  <a:gd name="T32" fmla="*/ 349 w 551"/>
                  <a:gd name="T33" fmla="*/ 378 h 535"/>
                  <a:gd name="T34" fmla="*/ 341 w 551"/>
                  <a:gd name="T35" fmla="*/ 359 h 535"/>
                  <a:gd name="T36" fmla="*/ 333 w 551"/>
                  <a:gd name="T37" fmla="*/ 331 h 535"/>
                  <a:gd name="T38" fmla="*/ 295 w 551"/>
                  <a:gd name="T39" fmla="*/ 88 h 535"/>
                  <a:gd name="T40" fmla="*/ 288 w 551"/>
                  <a:gd name="T41" fmla="*/ 52 h 535"/>
                  <a:gd name="T42" fmla="*/ 281 w 551"/>
                  <a:gd name="T43" fmla="*/ 29 h 535"/>
                  <a:gd name="T44" fmla="*/ 271 w 551"/>
                  <a:gd name="T45" fmla="*/ 12 h 535"/>
                  <a:gd name="T46" fmla="*/ 260 w 551"/>
                  <a:gd name="T47" fmla="*/ 4 h 535"/>
                  <a:gd name="T48" fmla="*/ 242 w 551"/>
                  <a:gd name="T49" fmla="*/ 0 h 535"/>
                  <a:gd name="T50" fmla="*/ 225 w 551"/>
                  <a:gd name="T51" fmla="*/ 5 h 535"/>
                  <a:gd name="T52" fmla="*/ 210 w 551"/>
                  <a:gd name="T53" fmla="*/ 26 h 535"/>
                  <a:gd name="T54" fmla="*/ 204 w 551"/>
                  <a:gd name="T55" fmla="*/ 43 h 535"/>
                  <a:gd name="T56" fmla="*/ 199 w 551"/>
                  <a:gd name="T57" fmla="*/ 68 h 535"/>
                  <a:gd name="T58" fmla="*/ 141 w 551"/>
                  <a:gd name="T59" fmla="*/ 460 h 535"/>
                  <a:gd name="T60" fmla="*/ 134 w 551"/>
                  <a:gd name="T61" fmla="*/ 492 h 535"/>
                  <a:gd name="T62" fmla="*/ 123 w 551"/>
                  <a:gd name="T63" fmla="*/ 520 h 535"/>
                  <a:gd name="T64" fmla="*/ 111 w 551"/>
                  <a:gd name="T65" fmla="*/ 530 h 535"/>
                  <a:gd name="T66" fmla="*/ 90 w 551"/>
                  <a:gd name="T67" fmla="*/ 535 h 535"/>
                  <a:gd name="T68" fmla="*/ 73 w 551"/>
                  <a:gd name="T69" fmla="*/ 518 h 535"/>
                  <a:gd name="T70" fmla="*/ 63 w 551"/>
                  <a:gd name="T71" fmla="*/ 495 h 535"/>
                  <a:gd name="T72" fmla="*/ 56 w 551"/>
                  <a:gd name="T73" fmla="*/ 461 h 535"/>
                  <a:gd name="T74" fmla="*/ 0 w 551"/>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1" h="535">
                    <a:moveTo>
                      <a:pt x="551" y="255"/>
                    </a:moveTo>
                    <a:lnTo>
                      <a:pt x="544" y="209"/>
                    </a:lnTo>
                    <a:lnTo>
                      <a:pt x="534" y="164"/>
                    </a:lnTo>
                    <a:lnTo>
                      <a:pt x="525" y="131"/>
                    </a:lnTo>
                    <a:lnTo>
                      <a:pt x="514" y="115"/>
                    </a:lnTo>
                    <a:lnTo>
                      <a:pt x="499" y="104"/>
                    </a:lnTo>
                    <a:lnTo>
                      <a:pt x="486" y="103"/>
                    </a:lnTo>
                    <a:lnTo>
                      <a:pt x="468" y="107"/>
                    </a:lnTo>
                    <a:lnTo>
                      <a:pt x="455" y="121"/>
                    </a:lnTo>
                    <a:lnTo>
                      <a:pt x="446" y="140"/>
                    </a:lnTo>
                    <a:lnTo>
                      <a:pt x="439" y="165"/>
                    </a:lnTo>
                    <a:lnTo>
                      <a:pt x="411" y="331"/>
                    </a:lnTo>
                    <a:lnTo>
                      <a:pt x="404" y="356"/>
                    </a:lnTo>
                    <a:lnTo>
                      <a:pt x="398" y="373"/>
                    </a:lnTo>
                    <a:lnTo>
                      <a:pt x="381" y="385"/>
                    </a:lnTo>
                    <a:lnTo>
                      <a:pt x="364" y="386"/>
                    </a:lnTo>
                    <a:lnTo>
                      <a:pt x="349" y="378"/>
                    </a:lnTo>
                    <a:lnTo>
                      <a:pt x="341" y="359"/>
                    </a:lnTo>
                    <a:lnTo>
                      <a:pt x="333" y="331"/>
                    </a:lnTo>
                    <a:lnTo>
                      <a:pt x="295" y="88"/>
                    </a:lnTo>
                    <a:lnTo>
                      <a:pt x="288" y="52"/>
                    </a:lnTo>
                    <a:lnTo>
                      <a:pt x="281" y="29"/>
                    </a:lnTo>
                    <a:lnTo>
                      <a:pt x="271" y="12"/>
                    </a:lnTo>
                    <a:lnTo>
                      <a:pt x="260" y="4"/>
                    </a:lnTo>
                    <a:lnTo>
                      <a:pt x="242" y="0"/>
                    </a:lnTo>
                    <a:lnTo>
                      <a:pt x="225" y="5"/>
                    </a:lnTo>
                    <a:lnTo>
                      <a:pt x="210" y="26"/>
                    </a:lnTo>
                    <a:lnTo>
                      <a:pt x="204" y="43"/>
                    </a:lnTo>
                    <a:lnTo>
                      <a:pt x="199" y="68"/>
                    </a:lnTo>
                    <a:lnTo>
                      <a:pt x="141" y="460"/>
                    </a:lnTo>
                    <a:lnTo>
                      <a:pt x="134" y="492"/>
                    </a:lnTo>
                    <a:lnTo>
                      <a:pt x="123" y="520"/>
                    </a:lnTo>
                    <a:lnTo>
                      <a:pt x="111" y="530"/>
                    </a:lnTo>
                    <a:lnTo>
                      <a:pt x="90" y="535"/>
                    </a:lnTo>
                    <a:lnTo>
                      <a:pt x="73" y="518"/>
                    </a:lnTo>
                    <a:lnTo>
                      <a:pt x="63" y="495"/>
                    </a:lnTo>
                    <a:lnTo>
                      <a:pt x="56" y="461"/>
                    </a:lnTo>
                    <a:lnTo>
                      <a:pt x="0" y="107"/>
                    </a:lnTo>
                  </a:path>
                </a:pathLst>
              </a:custGeom>
              <a:noFill/>
              <a:ln w="4763">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46" name="Freeform 60"/>
              <p:cNvSpPr/>
              <p:nvPr/>
            </p:nvSpPr>
            <p:spPr bwMode="auto">
              <a:xfrm>
                <a:off x="1799" y="2160"/>
                <a:ext cx="179" cy="227"/>
              </a:xfrm>
              <a:custGeom>
                <a:avLst/>
                <a:gdLst>
                  <a:gd name="T0" fmla="*/ 943 w 943"/>
                  <a:gd name="T1" fmla="*/ 626 h 1524"/>
                  <a:gd name="T2" fmla="*/ 895 w 943"/>
                  <a:gd name="T3" fmla="*/ 336 h 1524"/>
                  <a:gd name="T4" fmla="*/ 887 w 943"/>
                  <a:gd name="T5" fmla="*/ 313 h 1524"/>
                  <a:gd name="T6" fmla="*/ 873 w 943"/>
                  <a:gd name="T7" fmla="*/ 301 h 1524"/>
                  <a:gd name="T8" fmla="*/ 859 w 943"/>
                  <a:gd name="T9" fmla="*/ 297 h 1524"/>
                  <a:gd name="T10" fmla="*/ 837 w 943"/>
                  <a:gd name="T11" fmla="*/ 301 h 1524"/>
                  <a:gd name="T12" fmla="*/ 828 w 943"/>
                  <a:gd name="T13" fmla="*/ 314 h 1524"/>
                  <a:gd name="T14" fmla="*/ 819 w 943"/>
                  <a:gd name="T15" fmla="*/ 336 h 1524"/>
                  <a:gd name="T16" fmla="*/ 706 w 943"/>
                  <a:gd name="T17" fmla="*/ 1164 h 1524"/>
                  <a:gd name="T18" fmla="*/ 695 w 943"/>
                  <a:gd name="T19" fmla="*/ 1207 h 1524"/>
                  <a:gd name="T20" fmla="*/ 686 w 943"/>
                  <a:gd name="T21" fmla="*/ 1222 h 1524"/>
                  <a:gd name="T22" fmla="*/ 667 w 943"/>
                  <a:gd name="T23" fmla="*/ 1230 h 1524"/>
                  <a:gd name="T24" fmla="*/ 652 w 943"/>
                  <a:gd name="T25" fmla="*/ 1234 h 1524"/>
                  <a:gd name="T26" fmla="*/ 633 w 943"/>
                  <a:gd name="T27" fmla="*/ 1227 h 1524"/>
                  <a:gd name="T28" fmla="*/ 619 w 943"/>
                  <a:gd name="T29" fmla="*/ 1209 h 1524"/>
                  <a:gd name="T30" fmla="*/ 608 w 943"/>
                  <a:gd name="T31" fmla="*/ 1164 h 1524"/>
                  <a:gd name="T32" fmla="*/ 495 w 943"/>
                  <a:gd name="T33" fmla="*/ 204 h 1524"/>
                  <a:gd name="T34" fmla="*/ 486 w 943"/>
                  <a:gd name="T35" fmla="*/ 158 h 1524"/>
                  <a:gd name="T36" fmla="*/ 482 w 943"/>
                  <a:gd name="T37" fmla="*/ 143 h 1524"/>
                  <a:gd name="T38" fmla="*/ 473 w 943"/>
                  <a:gd name="T39" fmla="*/ 129 h 1524"/>
                  <a:gd name="T40" fmla="*/ 459 w 943"/>
                  <a:gd name="T41" fmla="*/ 118 h 1524"/>
                  <a:gd name="T42" fmla="*/ 446 w 943"/>
                  <a:gd name="T43" fmla="*/ 116 h 1524"/>
                  <a:gd name="T44" fmla="*/ 427 w 943"/>
                  <a:gd name="T45" fmla="*/ 122 h 1524"/>
                  <a:gd name="T46" fmla="*/ 411 w 943"/>
                  <a:gd name="T47" fmla="*/ 132 h 1524"/>
                  <a:gd name="T48" fmla="*/ 403 w 943"/>
                  <a:gd name="T49" fmla="*/ 143 h 1524"/>
                  <a:gd name="T50" fmla="*/ 396 w 943"/>
                  <a:gd name="T51" fmla="*/ 158 h 1524"/>
                  <a:gd name="T52" fmla="*/ 389 w 943"/>
                  <a:gd name="T53" fmla="*/ 197 h 1524"/>
                  <a:gd name="T54" fmla="*/ 285 w 943"/>
                  <a:gd name="T55" fmla="*/ 1428 h 1524"/>
                  <a:gd name="T56" fmla="*/ 278 w 943"/>
                  <a:gd name="T57" fmla="*/ 1480 h 1524"/>
                  <a:gd name="T58" fmla="*/ 268 w 943"/>
                  <a:gd name="T59" fmla="*/ 1505 h 1524"/>
                  <a:gd name="T60" fmla="*/ 250 w 943"/>
                  <a:gd name="T61" fmla="*/ 1517 h 1524"/>
                  <a:gd name="T62" fmla="*/ 233 w 943"/>
                  <a:gd name="T63" fmla="*/ 1524 h 1524"/>
                  <a:gd name="T64" fmla="*/ 217 w 943"/>
                  <a:gd name="T65" fmla="*/ 1517 h 1524"/>
                  <a:gd name="T66" fmla="*/ 207 w 943"/>
                  <a:gd name="T67" fmla="*/ 1505 h 1524"/>
                  <a:gd name="T68" fmla="*/ 200 w 943"/>
                  <a:gd name="T69" fmla="*/ 1484 h 1524"/>
                  <a:gd name="T70" fmla="*/ 194 w 943"/>
                  <a:gd name="T71" fmla="*/ 1432 h 1524"/>
                  <a:gd name="T72" fmla="*/ 60 w 943"/>
                  <a:gd name="T73" fmla="*/ 87 h 1524"/>
                  <a:gd name="T74" fmla="*/ 56 w 943"/>
                  <a:gd name="T75" fmla="*/ 59 h 1524"/>
                  <a:gd name="T76" fmla="*/ 46 w 943"/>
                  <a:gd name="T77" fmla="*/ 34 h 1524"/>
                  <a:gd name="T78" fmla="*/ 35 w 943"/>
                  <a:gd name="T79" fmla="*/ 17 h 1524"/>
                  <a:gd name="T80" fmla="*/ 25 w 943"/>
                  <a:gd name="T81" fmla="*/ 5 h 1524"/>
                  <a:gd name="T82" fmla="*/ 12 w 943"/>
                  <a:gd name="T83" fmla="*/ 0 h 1524"/>
                  <a:gd name="T84" fmla="*/ 0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943" y="626"/>
                    </a:moveTo>
                    <a:lnTo>
                      <a:pt x="895" y="336"/>
                    </a:lnTo>
                    <a:lnTo>
                      <a:pt x="887" y="313"/>
                    </a:lnTo>
                    <a:lnTo>
                      <a:pt x="873" y="301"/>
                    </a:lnTo>
                    <a:lnTo>
                      <a:pt x="859" y="297"/>
                    </a:lnTo>
                    <a:lnTo>
                      <a:pt x="837" y="301"/>
                    </a:lnTo>
                    <a:lnTo>
                      <a:pt x="828" y="314"/>
                    </a:lnTo>
                    <a:lnTo>
                      <a:pt x="819" y="336"/>
                    </a:lnTo>
                    <a:lnTo>
                      <a:pt x="706" y="1164"/>
                    </a:lnTo>
                    <a:lnTo>
                      <a:pt x="695" y="1207"/>
                    </a:lnTo>
                    <a:lnTo>
                      <a:pt x="686" y="1222"/>
                    </a:lnTo>
                    <a:lnTo>
                      <a:pt x="667" y="1230"/>
                    </a:lnTo>
                    <a:lnTo>
                      <a:pt x="652" y="1234"/>
                    </a:lnTo>
                    <a:lnTo>
                      <a:pt x="633" y="1227"/>
                    </a:lnTo>
                    <a:lnTo>
                      <a:pt x="619" y="1209"/>
                    </a:lnTo>
                    <a:lnTo>
                      <a:pt x="608" y="1164"/>
                    </a:lnTo>
                    <a:lnTo>
                      <a:pt x="495" y="204"/>
                    </a:lnTo>
                    <a:lnTo>
                      <a:pt x="486" y="158"/>
                    </a:lnTo>
                    <a:lnTo>
                      <a:pt x="482" y="143"/>
                    </a:lnTo>
                    <a:lnTo>
                      <a:pt x="473" y="129"/>
                    </a:lnTo>
                    <a:lnTo>
                      <a:pt x="459" y="118"/>
                    </a:lnTo>
                    <a:lnTo>
                      <a:pt x="446" y="116"/>
                    </a:lnTo>
                    <a:lnTo>
                      <a:pt x="427" y="122"/>
                    </a:lnTo>
                    <a:lnTo>
                      <a:pt x="411" y="132"/>
                    </a:lnTo>
                    <a:lnTo>
                      <a:pt x="403" y="143"/>
                    </a:lnTo>
                    <a:lnTo>
                      <a:pt x="396" y="158"/>
                    </a:lnTo>
                    <a:lnTo>
                      <a:pt x="389" y="197"/>
                    </a:lnTo>
                    <a:lnTo>
                      <a:pt x="285" y="1428"/>
                    </a:lnTo>
                    <a:lnTo>
                      <a:pt x="278" y="1480"/>
                    </a:lnTo>
                    <a:lnTo>
                      <a:pt x="268" y="1505"/>
                    </a:lnTo>
                    <a:lnTo>
                      <a:pt x="250" y="1517"/>
                    </a:lnTo>
                    <a:lnTo>
                      <a:pt x="233" y="1524"/>
                    </a:lnTo>
                    <a:lnTo>
                      <a:pt x="217" y="1517"/>
                    </a:lnTo>
                    <a:lnTo>
                      <a:pt x="207" y="1505"/>
                    </a:lnTo>
                    <a:lnTo>
                      <a:pt x="200" y="1484"/>
                    </a:lnTo>
                    <a:lnTo>
                      <a:pt x="194" y="1432"/>
                    </a:lnTo>
                    <a:lnTo>
                      <a:pt x="60" y="87"/>
                    </a:lnTo>
                    <a:lnTo>
                      <a:pt x="56" y="59"/>
                    </a:lnTo>
                    <a:lnTo>
                      <a:pt x="46" y="34"/>
                    </a:lnTo>
                    <a:lnTo>
                      <a:pt x="35" y="17"/>
                    </a:lnTo>
                    <a:lnTo>
                      <a:pt x="25" y="5"/>
                    </a:lnTo>
                    <a:lnTo>
                      <a:pt x="12" y="0"/>
                    </a:lnTo>
                    <a:lnTo>
                      <a:pt x="0" y="0"/>
                    </a:lnTo>
                  </a:path>
                </a:pathLst>
              </a:custGeom>
              <a:noFill/>
              <a:ln w="4763">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47" name="Line 61"/>
              <p:cNvSpPr>
                <a:spLocks noChangeShapeType="1"/>
              </p:cNvSpPr>
              <p:nvPr/>
            </p:nvSpPr>
            <p:spPr bwMode="auto">
              <a:xfrm>
                <a:off x="2109" y="2259"/>
                <a:ext cx="363"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grpSp>
          <p:nvGrpSpPr>
            <p:cNvPr id="48" name="Group 64"/>
            <p:cNvGrpSpPr/>
            <p:nvPr/>
          </p:nvGrpSpPr>
          <p:grpSpPr bwMode="auto">
            <a:xfrm>
              <a:off x="1713557" y="3501182"/>
              <a:ext cx="1008063" cy="146050"/>
              <a:chOff x="1519" y="2160"/>
              <a:chExt cx="953" cy="227"/>
            </a:xfrm>
          </p:grpSpPr>
          <p:sp>
            <p:nvSpPr>
              <p:cNvPr id="49" name="Freeform 65"/>
              <p:cNvSpPr/>
              <p:nvPr/>
            </p:nvSpPr>
            <p:spPr bwMode="auto">
              <a:xfrm>
                <a:off x="1519" y="2237"/>
                <a:ext cx="104" cy="79"/>
              </a:xfrm>
              <a:custGeom>
                <a:avLst/>
                <a:gdLst>
                  <a:gd name="T0" fmla="*/ 0 w 552"/>
                  <a:gd name="T1" fmla="*/ 255 h 535"/>
                  <a:gd name="T2" fmla="*/ 7 w 552"/>
                  <a:gd name="T3" fmla="*/ 209 h 535"/>
                  <a:gd name="T4" fmla="*/ 18 w 552"/>
                  <a:gd name="T5" fmla="*/ 164 h 535"/>
                  <a:gd name="T6" fmla="*/ 26 w 552"/>
                  <a:gd name="T7" fmla="*/ 131 h 535"/>
                  <a:gd name="T8" fmla="*/ 39 w 552"/>
                  <a:gd name="T9" fmla="*/ 115 h 535"/>
                  <a:gd name="T10" fmla="*/ 52 w 552"/>
                  <a:gd name="T11" fmla="*/ 104 h 535"/>
                  <a:gd name="T12" fmla="*/ 67 w 552"/>
                  <a:gd name="T13" fmla="*/ 103 h 535"/>
                  <a:gd name="T14" fmla="*/ 83 w 552"/>
                  <a:gd name="T15" fmla="*/ 107 h 535"/>
                  <a:gd name="T16" fmla="*/ 98 w 552"/>
                  <a:gd name="T17" fmla="*/ 121 h 535"/>
                  <a:gd name="T18" fmla="*/ 106 w 552"/>
                  <a:gd name="T19" fmla="*/ 140 h 535"/>
                  <a:gd name="T20" fmla="*/ 112 w 552"/>
                  <a:gd name="T21" fmla="*/ 165 h 535"/>
                  <a:gd name="T22" fmla="*/ 141 w 552"/>
                  <a:gd name="T23" fmla="*/ 331 h 535"/>
                  <a:gd name="T24" fmla="*/ 148 w 552"/>
                  <a:gd name="T25" fmla="*/ 356 h 535"/>
                  <a:gd name="T26" fmla="*/ 154 w 552"/>
                  <a:gd name="T27" fmla="*/ 373 h 535"/>
                  <a:gd name="T28" fmla="*/ 172 w 552"/>
                  <a:gd name="T29" fmla="*/ 385 h 535"/>
                  <a:gd name="T30" fmla="*/ 188 w 552"/>
                  <a:gd name="T31" fmla="*/ 386 h 535"/>
                  <a:gd name="T32" fmla="*/ 203 w 552"/>
                  <a:gd name="T33" fmla="*/ 378 h 535"/>
                  <a:gd name="T34" fmla="*/ 212 w 552"/>
                  <a:gd name="T35" fmla="*/ 359 h 535"/>
                  <a:gd name="T36" fmla="*/ 219 w 552"/>
                  <a:gd name="T37" fmla="*/ 331 h 535"/>
                  <a:gd name="T38" fmla="*/ 258 w 552"/>
                  <a:gd name="T39" fmla="*/ 88 h 535"/>
                  <a:gd name="T40" fmla="*/ 264 w 552"/>
                  <a:gd name="T41" fmla="*/ 52 h 535"/>
                  <a:gd name="T42" fmla="*/ 271 w 552"/>
                  <a:gd name="T43" fmla="*/ 29 h 535"/>
                  <a:gd name="T44" fmla="*/ 280 w 552"/>
                  <a:gd name="T45" fmla="*/ 12 h 535"/>
                  <a:gd name="T46" fmla="*/ 291 w 552"/>
                  <a:gd name="T47" fmla="*/ 4 h 535"/>
                  <a:gd name="T48" fmla="*/ 308 w 552"/>
                  <a:gd name="T49" fmla="*/ 0 h 535"/>
                  <a:gd name="T50" fmla="*/ 327 w 552"/>
                  <a:gd name="T51" fmla="*/ 5 h 535"/>
                  <a:gd name="T52" fmla="*/ 340 w 552"/>
                  <a:gd name="T53" fmla="*/ 26 h 535"/>
                  <a:gd name="T54" fmla="*/ 347 w 552"/>
                  <a:gd name="T55" fmla="*/ 43 h 535"/>
                  <a:gd name="T56" fmla="*/ 353 w 552"/>
                  <a:gd name="T57" fmla="*/ 68 h 535"/>
                  <a:gd name="T58" fmla="*/ 412 w 552"/>
                  <a:gd name="T59" fmla="*/ 460 h 535"/>
                  <a:gd name="T60" fmla="*/ 419 w 552"/>
                  <a:gd name="T61" fmla="*/ 492 h 535"/>
                  <a:gd name="T62" fmla="*/ 429 w 552"/>
                  <a:gd name="T63" fmla="*/ 520 h 535"/>
                  <a:gd name="T64" fmla="*/ 441 w 552"/>
                  <a:gd name="T65" fmla="*/ 530 h 535"/>
                  <a:gd name="T66" fmla="*/ 462 w 552"/>
                  <a:gd name="T67" fmla="*/ 535 h 535"/>
                  <a:gd name="T68" fmla="*/ 478 w 552"/>
                  <a:gd name="T69" fmla="*/ 518 h 535"/>
                  <a:gd name="T70" fmla="*/ 488 w 552"/>
                  <a:gd name="T71" fmla="*/ 495 h 535"/>
                  <a:gd name="T72" fmla="*/ 496 w 552"/>
                  <a:gd name="T73" fmla="*/ 461 h 535"/>
                  <a:gd name="T74" fmla="*/ 552 w 552"/>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2" h="535">
                    <a:moveTo>
                      <a:pt x="0" y="255"/>
                    </a:moveTo>
                    <a:lnTo>
                      <a:pt x="7" y="209"/>
                    </a:lnTo>
                    <a:lnTo>
                      <a:pt x="18" y="164"/>
                    </a:lnTo>
                    <a:lnTo>
                      <a:pt x="26" y="131"/>
                    </a:lnTo>
                    <a:lnTo>
                      <a:pt x="39" y="115"/>
                    </a:lnTo>
                    <a:lnTo>
                      <a:pt x="52" y="104"/>
                    </a:lnTo>
                    <a:lnTo>
                      <a:pt x="67" y="103"/>
                    </a:lnTo>
                    <a:lnTo>
                      <a:pt x="83" y="107"/>
                    </a:lnTo>
                    <a:lnTo>
                      <a:pt x="98" y="121"/>
                    </a:lnTo>
                    <a:lnTo>
                      <a:pt x="106" y="140"/>
                    </a:lnTo>
                    <a:lnTo>
                      <a:pt x="112" y="165"/>
                    </a:lnTo>
                    <a:lnTo>
                      <a:pt x="141" y="331"/>
                    </a:lnTo>
                    <a:lnTo>
                      <a:pt x="148" y="356"/>
                    </a:lnTo>
                    <a:lnTo>
                      <a:pt x="154" y="373"/>
                    </a:lnTo>
                    <a:lnTo>
                      <a:pt x="172" y="385"/>
                    </a:lnTo>
                    <a:lnTo>
                      <a:pt x="188" y="386"/>
                    </a:lnTo>
                    <a:lnTo>
                      <a:pt x="203" y="378"/>
                    </a:lnTo>
                    <a:lnTo>
                      <a:pt x="212" y="359"/>
                    </a:lnTo>
                    <a:lnTo>
                      <a:pt x="219" y="331"/>
                    </a:lnTo>
                    <a:lnTo>
                      <a:pt x="258" y="88"/>
                    </a:lnTo>
                    <a:lnTo>
                      <a:pt x="264" y="52"/>
                    </a:lnTo>
                    <a:lnTo>
                      <a:pt x="271" y="29"/>
                    </a:lnTo>
                    <a:lnTo>
                      <a:pt x="280" y="12"/>
                    </a:lnTo>
                    <a:lnTo>
                      <a:pt x="291" y="4"/>
                    </a:lnTo>
                    <a:lnTo>
                      <a:pt x="308" y="0"/>
                    </a:lnTo>
                    <a:lnTo>
                      <a:pt x="327" y="5"/>
                    </a:lnTo>
                    <a:lnTo>
                      <a:pt x="340" y="26"/>
                    </a:lnTo>
                    <a:lnTo>
                      <a:pt x="347" y="43"/>
                    </a:lnTo>
                    <a:lnTo>
                      <a:pt x="353" y="68"/>
                    </a:lnTo>
                    <a:lnTo>
                      <a:pt x="412" y="460"/>
                    </a:lnTo>
                    <a:lnTo>
                      <a:pt x="419" y="492"/>
                    </a:lnTo>
                    <a:lnTo>
                      <a:pt x="429" y="520"/>
                    </a:lnTo>
                    <a:lnTo>
                      <a:pt x="441" y="530"/>
                    </a:lnTo>
                    <a:lnTo>
                      <a:pt x="462" y="535"/>
                    </a:lnTo>
                    <a:lnTo>
                      <a:pt x="478" y="518"/>
                    </a:lnTo>
                    <a:lnTo>
                      <a:pt x="488" y="495"/>
                    </a:lnTo>
                    <a:lnTo>
                      <a:pt x="496" y="461"/>
                    </a:lnTo>
                    <a:lnTo>
                      <a:pt x="552" y="107"/>
                    </a:lnTo>
                  </a:path>
                </a:pathLst>
              </a:custGeom>
              <a:noFill/>
              <a:ln w="4763">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50" name="Freeform 66"/>
              <p:cNvSpPr/>
              <p:nvPr/>
            </p:nvSpPr>
            <p:spPr bwMode="auto">
              <a:xfrm>
                <a:off x="1623" y="2160"/>
                <a:ext cx="179" cy="227"/>
              </a:xfrm>
              <a:custGeom>
                <a:avLst/>
                <a:gdLst>
                  <a:gd name="T0" fmla="*/ 0 w 943"/>
                  <a:gd name="T1" fmla="*/ 622 h 1524"/>
                  <a:gd name="T2" fmla="*/ 49 w 943"/>
                  <a:gd name="T3" fmla="*/ 336 h 1524"/>
                  <a:gd name="T4" fmla="*/ 55 w 943"/>
                  <a:gd name="T5" fmla="*/ 313 h 1524"/>
                  <a:gd name="T6" fmla="*/ 71 w 943"/>
                  <a:gd name="T7" fmla="*/ 301 h 1524"/>
                  <a:gd name="T8" fmla="*/ 84 w 943"/>
                  <a:gd name="T9" fmla="*/ 297 h 1524"/>
                  <a:gd name="T10" fmla="*/ 105 w 943"/>
                  <a:gd name="T11" fmla="*/ 301 h 1524"/>
                  <a:gd name="T12" fmla="*/ 116 w 943"/>
                  <a:gd name="T13" fmla="*/ 314 h 1524"/>
                  <a:gd name="T14" fmla="*/ 122 w 943"/>
                  <a:gd name="T15" fmla="*/ 336 h 1524"/>
                  <a:gd name="T16" fmla="*/ 236 w 943"/>
                  <a:gd name="T17" fmla="*/ 1164 h 1524"/>
                  <a:gd name="T18" fmla="*/ 247 w 943"/>
                  <a:gd name="T19" fmla="*/ 1207 h 1524"/>
                  <a:gd name="T20" fmla="*/ 258 w 943"/>
                  <a:gd name="T21" fmla="*/ 1222 h 1524"/>
                  <a:gd name="T22" fmla="*/ 276 w 943"/>
                  <a:gd name="T23" fmla="*/ 1230 h 1524"/>
                  <a:gd name="T24" fmla="*/ 290 w 943"/>
                  <a:gd name="T25" fmla="*/ 1234 h 1524"/>
                  <a:gd name="T26" fmla="*/ 309 w 943"/>
                  <a:gd name="T27" fmla="*/ 1227 h 1524"/>
                  <a:gd name="T28" fmla="*/ 324 w 943"/>
                  <a:gd name="T29" fmla="*/ 1209 h 1524"/>
                  <a:gd name="T30" fmla="*/ 335 w 943"/>
                  <a:gd name="T31" fmla="*/ 1164 h 1524"/>
                  <a:gd name="T32" fmla="*/ 448 w 943"/>
                  <a:gd name="T33" fmla="*/ 204 h 1524"/>
                  <a:gd name="T34" fmla="*/ 455 w 943"/>
                  <a:gd name="T35" fmla="*/ 158 h 1524"/>
                  <a:gd name="T36" fmla="*/ 462 w 943"/>
                  <a:gd name="T37" fmla="*/ 143 h 1524"/>
                  <a:gd name="T38" fmla="*/ 470 w 943"/>
                  <a:gd name="T39" fmla="*/ 129 h 1524"/>
                  <a:gd name="T40" fmla="*/ 483 w 943"/>
                  <a:gd name="T41" fmla="*/ 118 h 1524"/>
                  <a:gd name="T42" fmla="*/ 499 w 943"/>
                  <a:gd name="T43" fmla="*/ 116 h 1524"/>
                  <a:gd name="T44" fmla="*/ 517 w 943"/>
                  <a:gd name="T45" fmla="*/ 122 h 1524"/>
                  <a:gd name="T46" fmla="*/ 531 w 943"/>
                  <a:gd name="T47" fmla="*/ 132 h 1524"/>
                  <a:gd name="T48" fmla="*/ 539 w 943"/>
                  <a:gd name="T49" fmla="*/ 143 h 1524"/>
                  <a:gd name="T50" fmla="*/ 548 w 943"/>
                  <a:gd name="T51" fmla="*/ 158 h 1524"/>
                  <a:gd name="T52" fmla="*/ 555 w 943"/>
                  <a:gd name="T53" fmla="*/ 197 h 1524"/>
                  <a:gd name="T54" fmla="*/ 658 w 943"/>
                  <a:gd name="T55" fmla="*/ 1428 h 1524"/>
                  <a:gd name="T56" fmla="*/ 665 w 943"/>
                  <a:gd name="T57" fmla="*/ 1480 h 1524"/>
                  <a:gd name="T58" fmla="*/ 674 w 943"/>
                  <a:gd name="T59" fmla="*/ 1505 h 1524"/>
                  <a:gd name="T60" fmla="*/ 692 w 943"/>
                  <a:gd name="T61" fmla="*/ 1517 h 1524"/>
                  <a:gd name="T62" fmla="*/ 710 w 943"/>
                  <a:gd name="T63" fmla="*/ 1524 h 1524"/>
                  <a:gd name="T64" fmla="*/ 727 w 943"/>
                  <a:gd name="T65" fmla="*/ 1517 h 1524"/>
                  <a:gd name="T66" fmla="*/ 736 w 943"/>
                  <a:gd name="T67" fmla="*/ 1505 h 1524"/>
                  <a:gd name="T68" fmla="*/ 742 w 943"/>
                  <a:gd name="T69" fmla="*/ 1484 h 1524"/>
                  <a:gd name="T70" fmla="*/ 748 w 943"/>
                  <a:gd name="T71" fmla="*/ 1432 h 1524"/>
                  <a:gd name="T72" fmla="*/ 882 w 943"/>
                  <a:gd name="T73" fmla="*/ 87 h 1524"/>
                  <a:gd name="T74" fmla="*/ 888 w 943"/>
                  <a:gd name="T75" fmla="*/ 59 h 1524"/>
                  <a:gd name="T76" fmla="*/ 897 w 943"/>
                  <a:gd name="T77" fmla="*/ 34 h 1524"/>
                  <a:gd name="T78" fmla="*/ 908 w 943"/>
                  <a:gd name="T79" fmla="*/ 17 h 1524"/>
                  <a:gd name="T80" fmla="*/ 919 w 943"/>
                  <a:gd name="T81" fmla="*/ 5 h 1524"/>
                  <a:gd name="T82" fmla="*/ 931 w 943"/>
                  <a:gd name="T83" fmla="*/ 0 h 1524"/>
                  <a:gd name="T84" fmla="*/ 943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0" y="622"/>
                    </a:moveTo>
                    <a:lnTo>
                      <a:pt x="49" y="336"/>
                    </a:lnTo>
                    <a:lnTo>
                      <a:pt x="55" y="313"/>
                    </a:lnTo>
                    <a:lnTo>
                      <a:pt x="71" y="301"/>
                    </a:lnTo>
                    <a:lnTo>
                      <a:pt x="84" y="297"/>
                    </a:lnTo>
                    <a:lnTo>
                      <a:pt x="105" y="301"/>
                    </a:lnTo>
                    <a:lnTo>
                      <a:pt x="116" y="314"/>
                    </a:lnTo>
                    <a:lnTo>
                      <a:pt x="122" y="336"/>
                    </a:lnTo>
                    <a:lnTo>
                      <a:pt x="236" y="1164"/>
                    </a:lnTo>
                    <a:lnTo>
                      <a:pt x="247" y="1207"/>
                    </a:lnTo>
                    <a:lnTo>
                      <a:pt x="258" y="1222"/>
                    </a:lnTo>
                    <a:lnTo>
                      <a:pt x="276" y="1230"/>
                    </a:lnTo>
                    <a:lnTo>
                      <a:pt x="290" y="1234"/>
                    </a:lnTo>
                    <a:lnTo>
                      <a:pt x="309" y="1227"/>
                    </a:lnTo>
                    <a:lnTo>
                      <a:pt x="324" y="1209"/>
                    </a:lnTo>
                    <a:lnTo>
                      <a:pt x="335" y="1164"/>
                    </a:lnTo>
                    <a:lnTo>
                      <a:pt x="448" y="204"/>
                    </a:lnTo>
                    <a:lnTo>
                      <a:pt x="455" y="158"/>
                    </a:lnTo>
                    <a:lnTo>
                      <a:pt x="462" y="143"/>
                    </a:lnTo>
                    <a:lnTo>
                      <a:pt x="470" y="129"/>
                    </a:lnTo>
                    <a:lnTo>
                      <a:pt x="483" y="118"/>
                    </a:lnTo>
                    <a:lnTo>
                      <a:pt x="499" y="116"/>
                    </a:lnTo>
                    <a:lnTo>
                      <a:pt x="517" y="122"/>
                    </a:lnTo>
                    <a:lnTo>
                      <a:pt x="531" y="132"/>
                    </a:lnTo>
                    <a:lnTo>
                      <a:pt x="539" y="143"/>
                    </a:lnTo>
                    <a:lnTo>
                      <a:pt x="548" y="158"/>
                    </a:lnTo>
                    <a:lnTo>
                      <a:pt x="555" y="197"/>
                    </a:lnTo>
                    <a:lnTo>
                      <a:pt x="658" y="1428"/>
                    </a:lnTo>
                    <a:lnTo>
                      <a:pt x="665" y="1480"/>
                    </a:lnTo>
                    <a:lnTo>
                      <a:pt x="674" y="1505"/>
                    </a:lnTo>
                    <a:lnTo>
                      <a:pt x="692" y="1517"/>
                    </a:lnTo>
                    <a:lnTo>
                      <a:pt x="710" y="1524"/>
                    </a:lnTo>
                    <a:lnTo>
                      <a:pt x="727" y="1517"/>
                    </a:lnTo>
                    <a:lnTo>
                      <a:pt x="736" y="1505"/>
                    </a:lnTo>
                    <a:lnTo>
                      <a:pt x="742" y="1484"/>
                    </a:lnTo>
                    <a:lnTo>
                      <a:pt x="748" y="1432"/>
                    </a:lnTo>
                    <a:lnTo>
                      <a:pt x="882" y="87"/>
                    </a:lnTo>
                    <a:lnTo>
                      <a:pt x="888" y="59"/>
                    </a:lnTo>
                    <a:lnTo>
                      <a:pt x="897" y="34"/>
                    </a:lnTo>
                    <a:lnTo>
                      <a:pt x="908" y="17"/>
                    </a:lnTo>
                    <a:lnTo>
                      <a:pt x="919" y="5"/>
                    </a:lnTo>
                    <a:lnTo>
                      <a:pt x="931" y="0"/>
                    </a:lnTo>
                    <a:lnTo>
                      <a:pt x="943" y="0"/>
                    </a:lnTo>
                  </a:path>
                </a:pathLst>
              </a:custGeom>
              <a:noFill/>
              <a:ln w="4763">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51" name="Freeform 67"/>
              <p:cNvSpPr/>
              <p:nvPr/>
            </p:nvSpPr>
            <p:spPr bwMode="auto">
              <a:xfrm>
                <a:off x="1978" y="2237"/>
                <a:ext cx="104" cy="79"/>
              </a:xfrm>
              <a:custGeom>
                <a:avLst/>
                <a:gdLst>
                  <a:gd name="T0" fmla="*/ 551 w 551"/>
                  <a:gd name="T1" fmla="*/ 255 h 535"/>
                  <a:gd name="T2" fmla="*/ 544 w 551"/>
                  <a:gd name="T3" fmla="*/ 209 h 535"/>
                  <a:gd name="T4" fmla="*/ 534 w 551"/>
                  <a:gd name="T5" fmla="*/ 164 h 535"/>
                  <a:gd name="T6" fmla="*/ 525 w 551"/>
                  <a:gd name="T7" fmla="*/ 131 h 535"/>
                  <a:gd name="T8" fmla="*/ 514 w 551"/>
                  <a:gd name="T9" fmla="*/ 115 h 535"/>
                  <a:gd name="T10" fmla="*/ 499 w 551"/>
                  <a:gd name="T11" fmla="*/ 104 h 535"/>
                  <a:gd name="T12" fmla="*/ 486 w 551"/>
                  <a:gd name="T13" fmla="*/ 103 h 535"/>
                  <a:gd name="T14" fmla="*/ 468 w 551"/>
                  <a:gd name="T15" fmla="*/ 107 h 535"/>
                  <a:gd name="T16" fmla="*/ 455 w 551"/>
                  <a:gd name="T17" fmla="*/ 121 h 535"/>
                  <a:gd name="T18" fmla="*/ 446 w 551"/>
                  <a:gd name="T19" fmla="*/ 140 h 535"/>
                  <a:gd name="T20" fmla="*/ 439 w 551"/>
                  <a:gd name="T21" fmla="*/ 165 h 535"/>
                  <a:gd name="T22" fmla="*/ 411 w 551"/>
                  <a:gd name="T23" fmla="*/ 331 h 535"/>
                  <a:gd name="T24" fmla="*/ 404 w 551"/>
                  <a:gd name="T25" fmla="*/ 356 h 535"/>
                  <a:gd name="T26" fmla="*/ 398 w 551"/>
                  <a:gd name="T27" fmla="*/ 373 h 535"/>
                  <a:gd name="T28" fmla="*/ 381 w 551"/>
                  <a:gd name="T29" fmla="*/ 385 h 535"/>
                  <a:gd name="T30" fmla="*/ 364 w 551"/>
                  <a:gd name="T31" fmla="*/ 386 h 535"/>
                  <a:gd name="T32" fmla="*/ 349 w 551"/>
                  <a:gd name="T33" fmla="*/ 378 h 535"/>
                  <a:gd name="T34" fmla="*/ 341 w 551"/>
                  <a:gd name="T35" fmla="*/ 359 h 535"/>
                  <a:gd name="T36" fmla="*/ 333 w 551"/>
                  <a:gd name="T37" fmla="*/ 331 h 535"/>
                  <a:gd name="T38" fmla="*/ 295 w 551"/>
                  <a:gd name="T39" fmla="*/ 88 h 535"/>
                  <a:gd name="T40" fmla="*/ 288 w 551"/>
                  <a:gd name="T41" fmla="*/ 52 h 535"/>
                  <a:gd name="T42" fmla="*/ 281 w 551"/>
                  <a:gd name="T43" fmla="*/ 29 h 535"/>
                  <a:gd name="T44" fmla="*/ 271 w 551"/>
                  <a:gd name="T45" fmla="*/ 12 h 535"/>
                  <a:gd name="T46" fmla="*/ 260 w 551"/>
                  <a:gd name="T47" fmla="*/ 4 h 535"/>
                  <a:gd name="T48" fmla="*/ 242 w 551"/>
                  <a:gd name="T49" fmla="*/ 0 h 535"/>
                  <a:gd name="T50" fmla="*/ 225 w 551"/>
                  <a:gd name="T51" fmla="*/ 5 h 535"/>
                  <a:gd name="T52" fmla="*/ 210 w 551"/>
                  <a:gd name="T53" fmla="*/ 26 h 535"/>
                  <a:gd name="T54" fmla="*/ 204 w 551"/>
                  <a:gd name="T55" fmla="*/ 43 h 535"/>
                  <a:gd name="T56" fmla="*/ 199 w 551"/>
                  <a:gd name="T57" fmla="*/ 68 h 535"/>
                  <a:gd name="T58" fmla="*/ 141 w 551"/>
                  <a:gd name="T59" fmla="*/ 460 h 535"/>
                  <a:gd name="T60" fmla="*/ 134 w 551"/>
                  <a:gd name="T61" fmla="*/ 492 h 535"/>
                  <a:gd name="T62" fmla="*/ 123 w 551"/>
                  <a:gd name="T63" fmla="*/ 520 h 535"/>
                  <a:gd name="T64" fmla="*/ 111 w 551"/>
                  <a:gd name="T65" fmla="*/ 530 h 535"/>
                  <a:gd name="T66" fmla="*/ 90 w 551"/>
                  <a:gd name="T67" fmla="*/ 535 h 535"/>
                  <a:gd name="T68" fmla="*/ 73 w 551"/>
                  <a:gd name="T69" fmla="*/ 518 h 535"/>
                  <a:gd name="T70" fmla="*/ 63 w 551"/>
                  <a:gd name="T71" fmla="*/ 495 h 535"/>
                  <a:gd name="T72" fmla="*/ 56 w 551"/>
                  <a:gd name="T73" fmla="*/ 461 h 535"/>
                  <a:gd name="T74" fmla="*/ 0 w 551"/>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1" h="535">
                    <a:moveTo>
                      <a:pt x="551" y="255"/>
                    </a:moveTo>
                    <a:lnTo>
                      <a:pt x="544" y="209"/>
                    </a:lnTo>
                    <a:lnTo>
                      <a:pt x="534" y="164"/>
                    </a:lnTo>
                    <a:lnTo>
                      <a:pt x="525" y="131"/>
                    </a:lnTo>
                    <a:lnTo>
                      <a:pt x="514" y="115"/>
                    </a:lnTo>
                    <a:lnTo>
                      <a:pt x="499" y="104"/>
                    </a:lnTo>
                    <a:lnTo>
                      <a:pt x="486" y="103"/>
                    </a:lnTo>
                    <a:lnTo>
                      <a:pt x="468" y="107"/>
                    </a:lnTo>
                    <a:lnTo>
                      <a:pt x="455" y="121"/>
                    </a:lnTo>
                    <a:lnTo>
                      <a:pt x="446" y="140"/>
                    </a:lnTo>
                    <a:lnTo>
                      <a:pt x="439" y="165"/>
                    </a:lnTo>
                    <a:lnTo>
                      <a:pt x="411" y="331"/>
                    </a:lnTo>
                    <a:lnTo>
                      <a:pt x="404" y="356"/>
                    </a:lnTo>
                    <a:lnTo>
                      <a:pt x="398" y="373"/>
                    </a:lnTo>
                    <a:lnTo>
                      <a:pt x="381" y="385"/>
                    </a:lnTo>
                    <a:lnTo>
                      <a:pt x="364" y="386"/>
                    </a:lnTo>
                    <a:lnTo>
                      <a:pt x="349" y="378"/>
                    </a:lnTo>
                    <a:lnTo>
                      <a:pt x="341" y="359"/>
                    </a:lnTo>
                    <a:lnTo>
                      <a:pt x="333" y="331"/>
                    </a:lnTo>
                    <a:lnTo>
                      <a:pt x="295" y="88"/>
                    </a:lnTo>
                    <a:lnTo>
                      <a:pt x="288" y="52"/>
                    </a:lnTo>
                    <a:lnTo>
                      <a:pt x="281" y="29"/>
                    </a:lnTo>
                    <a:lnTo>
                      <a:pt x="271" y="12"/>
                    </a:lnTo>
                    <a:lnTo>
                      <a:pt x="260" y="4"/>
                    </a:lnTo>
                    <a:lnTo>
                      <a:pt x="242" y="0"/>
                    </a:lnTo>
                    <a:lnTo>
                      <a:pt x="225" y="5"/>
                    </a:lnTo>
                    <a:lnTo>
                      <a:pt x="210" y="26"/>
                    </a:lnTo>
                    <a:lnTo>
                      <a:pt x="204" y="43"/>
                    </a:lnTo>
                    <a:lnTo>
                      <a:pt x="199" y="68"/>
                    </a:lnTo>
                    <a:lnTo>
                      <a:pt x="141" y="460"/>
                    </a:lnTo>
                    <a:lnTo>
                      <a:pt x="134" y="492"/>
                    </a:lnTo>
                    <a:lnTo>
                      <a:pt x="123" y="520"/>
                    </a:lnTo>
                    <a:lnTo>
                      <a:pt x="111" y="530"/>
                    </a:lnTo>
                    <a:lnTo>
                      <a:pt x="90" y="535"/>
                    </a:lnTo>
                    <a:lnTo>
                      <a:pt x="73" y="518"/>
                    </a:lnTo>
                    <a:lnTo>
                      <a:pt x="63" y="495"/>
                    </a:lnTo>
                    <a:lnTo>
                      <a:pt x="56" y="461"/>
                    </a:lnTo>
                    <a:lnTo>
                      <a:pt x="0" y="107"/>
                    </a:lnTo>
                  </a:path>
                </a:pathLst>
              </a:custGeom>
              <a:noFill/>
              <a:ln w="4763">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52" name="Freeform 68"/>
              <p:cNvSpPr/>
              <p:nvPr/>
            </p:nvSpPr>
            <p:spPr bwMode="auto">
              <a:xfrm>
                <a:off x="1799" y="2160"/>
                <a:ext cx="179" cy="227"/>
              </a:xfrm>
              <a:custGeom>
                <a:avLst/>
                <a:gdLst>
                  <a:gd name="T0" fmla="*/ 943 w 943"/>
                  <a:gd name="T1" fmla="*/ 626 h 1524"/>
                  <a:gd name="T2" fmla="*/ 895 w 943"/>
                  <a:gd name="T3" fmla="*/ 336 h 1524"/>
                  <a:gd name="T4" fmla="*/ 887 w 943"/>
                  <a:gd name="T5" fmla="*/ 313 h 1524"/>
                  <a:gd name="T6" fmla="*/ 873 w 943"/>
                  <a:gd name="T7" fmla="*/ 301 h 1524"/>
                  <a:gd name="T8" fmla="*/ 859 w 943"/>
                  <a:gd name="T9" fmla="*/ 297 h 1524"/>
                  <a:gd name="T10" fmla="*/ 837 w 943"/>
                  <a:gd name="T11" fmla="*/ 301 h 1524"/>
                  <a:gd name="T12" fmla="*/ 828 w 943"/>
                  <a:gd name="T13" fmla="*/ 314 h 1524"/>
                  <a:gd name="T14" fmla="*/ 819 w 943"/>
                  <a:gd name="T15" fmla="*/ 336 h 1524"/>
                  <a:gd name="T16" fmla="*/ 706 w 943"/>
                  <a:gd name="T17" fmla="*/ 1164 h 1524"/>
                  <a:gd name="T18" fmla="*/ 695 w 943"/>
                  <a:gd name="T19" fmla="*/ 1207 h 1524"/>
                  <a:gd name="T20" fmla="*/ 686 w 943"/>
                  <a:gd name="T21" fmla="*/ 1222 h 1524"/>
                  <a:gd name="T22" fmla="*/ 667 w 943"/>
                  <a:gd name="T23" fmla="*/ 1230 h 1524"/>
                  <a:gd name="T24" fmla="*/ 652 w 943"/>
                  <a:gd name="T25" fmla="*/ 1234 h 1524"/>
                  <a:gd name="T26" fmla="*/ 633 w 943"/>
                  <a:gd name="T27" fmla="*/ 1227 h 1524"/>
                  <a:gd name="T28" fmla="*/ 619 w 943"/>
                  <a:gd name="T29" fmla="*/ 1209 h 1524"/>
                  <a:gd name="T30" fmla="*/ 608 w 943"/>
                  <a:gd name="T31" fmla="*/ 1164 h 1524"/>
                  <a:gd name="T32" fmla="*/ 495 w 943"/>
                  <a:gd name="T33" fmla="*/ 204 h 1524"/>
                  <a:gd name="T34" fmla="*/ 486 w 943"/>
                  <a:gd name="T35" fmla="*/ 158 h 1524"/>
                  <a:gd name="T36" fmla="*/ 482 w 943"/>
                  <a:gd name="T37" fmla="*/ 143 h 1524"/>
                  <a:gd name="T38" fmla="*/ 473 w 943"/>
                  <a:gd name="T39" fmla="*/ 129 h 1524"/>
                  <a:gd name="T40" fmla="*/ 459 w 943"/>
                  <a:gd name="T41" fmla="*/ 118 h 1524"/>
                  <a:gd name="T42" fmla="*/ 446 w 943"/>
                  <a:gd name="T43" fmla="*/ 116 h 1524"/>
                  <a:gd name="T44" fmla="*/ 427 w 943"/>
                  <a:gd name="T45" fmla="*/ 122 h 1524"/>
                  <a:gd name="T46" fmla="*/ 411 w 943"/>
                  <a:gd name="T47" fmla="*/ 132 h 1524"/>
                  <a:gd name="T48" fmla="*/ 403 w 943"/>
                  <a:gd name="T49" fmla="*/ 143 h 1524"/>
                  <a:gd name="T50" fmla="*/ 396 w 943"/>
                  <a:gd name="T51" fmla="*/ 158 h 1524"/>
                  <a:gd name="T52" fmla="*/ 389 w 943"/>
                  <a:gd name="T53" fmla="*/ 197 h 1524"/>
                  <a:gd name="T54" fmla="*/ 285 w 943"/>
                  <a:gd name="T55" fmla="*/ 1428 h 1524"/>
                  <a:gd name="T56" fmla="*/ 278 w 943"/>
                  <a:gd name="T57" fmla="*/ 1480 h 1524"/>
                  <a:gd name="T58" fmla="*/ 268 w 943"/>
                  <a:gd name="T59" fmla="*/ 1505 h 1524"/>
                  <a:gd name="T60" fmla="*/ 250 w 943"/>
                  <a:gd name="T61" fmla="*/ 1517 h 1524"/>
                  <a:gd name="T62" fmla="*/ 233 w 943"/>
                  <a:gd name="T63" fmla="*/ 1524 h 1524"/>
                  <a:gd name="T64" fmla="*/ 217 w 943"/>
                  <a:gd name="T65" fmla="*/ 1517 h 1524"/>
                  <a:gd name="T66" fmla="*/ 207 w 943"/>
                  <a:gd name="T67" fmla="*/ 1505 h 1524"/>
                  <a:gd name="T68" fmla="*/ 200 w 943"/>
                  <a:gd name="T69" fmla="*/ 1484 h 1524"/>
                  <a:gd name="T70" fmla="*/ 194 w 943"/>
                  <a:gd name="T71" fmla="*/ 1432 h 1524"/>
                  <a:gd name="T72" fmla="*/ 60 w 943"/>
                  <a:gd name="T73" fmla="*/ 87 h 1524"/>
                  <a:gd name="T74" fmla="*/ 56 w 943"/>
                  <a:gd name="T75" fmla="*/ 59 h 1524"/>
                  <a:gd name="T76" fmla="*/ 46 w 943"/>
                  <a:gd name="T77" fmla="*/ 34 h 1524"/>
                  <a:gd name="T78" fmla="*/ 35 w 943"/>
                  <a:gd name="T79" fmla="*/ 17 h 1524"/>
                  <a:gd name="T80" fmla="*/ 25 w 943"/>
                  <a:gd name="T81" fmla="*/ 5 h 1524"/>
                  <a:gd name="T82" fmla="*/ 12 w 943"/>
                  <a:gd name="T83" fmla="*/ 0 h 1524"/>
                  <a:gd name="T84" fmla="*/ 0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943" y="626"/>
                    </a:moveTo>
                    <a:lnTo>
                      <a:pt x="895" y="336"/>
                    </a:lnTo>
                    <a:lnTo>
                      <a:pt x="887" y="313"/>
                    </a:lnTo>
                    <a:lnTo>
                      <a:pt x="873" y="301"/>
                    </a:lnTo>
                    <a:lnTo>
                      <a:pt x="859" y="297"/>
                    </a:lnTo>
                    <a:lnTo>
                      <a:pt x="837" y="301"/>
                    </a:lnTo>
                    <a:lnTo>
                      <a:pt x="828" y="314"/>
                    </a:lnTo>
                    <a:lnTo>
                      <a:pt x="819" y="336"/>
                    </a:lnTo>
                    <a:lnTo>
                      <a:pt x="706" y="1164"/>
                    </a:lnTo>
                    <a:lnTo>
                      <a:pt x="695" y="1207"/>
                    </a:lnTo>
                    <a:lnTo>
                      <a:pt x="686" y="1222"/>
                    </a:lnTo>
                    <a:lnTo>
                      <a:pt x="667" y="1230"/>
                    </a:lnTo>
                    <a:lnTo>
                      <a:pt x="652" y="1234"/>
                    </a:lnTo>
                    <a:lnTo>
                      <a:pt x="633" y="1227"/>
                    </a:lnTo>
                    <a:lnTo>
                      <a:pt x="619" y="1209"/>
                    </a:lnTo>
                    <a:lnTo>
                      <a:pt x="608" y="1164"/>
                    </a:lnTo>
                    <a:lnTo>
                      <a:pt x="495" y="204"/>
                    </a:lnTo>
                    <a:lnTo>
                      <a:pt x="486" y="158"/>
                    </a:lnTo>
                    <a:lnTo>
                      <a:pt x="482" y="143"/>
                    </a:lnTo>
                    <a:lnTo>
                      <a:pt x="473" y="129"/>
                    </a:lnTo>
                    <a:lnTo>
                      <a:pt x="459" y="118"/>
                    </a:lnTo>
                    <a:lnTo>
                      <a:pt x="446" y="116"/>
                    </a:lnTo>
                    <a:lnTo>
                      <a:pt x="427" y="122"/>
                    </a:lnTo>
                    <a:lnTo>
                      <a:pt x="411" y="132"/>
                    </a:lnTo>
                    <a:lnTo>
                      <a:pt x="403" y="143"/>
                    </a:lnTo>
                    <a:lnTo>
                      <a:pt x="396" y="158"/>
                    </a:lnTo>
                    <a:lnTo>
                      <a:pt x="389" y="197"/>
                    </a:lnTo>
                    <a:lnTo>
                      <a:pt x="285" y="1428"/>
                    </a:lnTo>
                    <a:lnTo>
                      <a:pt x="278" y="1480"/>
                    </a:lnTo>
                    <a:lnTo>
                      <a:pt x="268" y="1505"/>
                    </a:lnTo>
                    <a:lnTo>
                      <a:pt x="250" y="1517"/>
                    </a:lnTo>
                    <a:lnTo>
                      <a:pt x="233" y="1524"/>
                    </a:lnTo>
                    <a:lnTo>
                      <a:pt x="217" y="1517"/>
                    </a:lnTo>
                    <a:lnTo>
                      <a:pt x="207" y="1505"/>
                    </a:lnTo>
                    <a:lnTo>
                      <a:pt x="200" y="1484"/>
                    </a:lnTo>
                    <a:lnTo>
                      <a:pt x="194" y="1432"/>
                    </a:lnTo>
                    <a:lnTo>
                      <a:pt x="60" y="87"/>
                    </a:lnTo>
                    <a:lnTo>
                      <a:pt x="56" y="59"/>
                    </a:lnTo>
                    <a:lnTo>
                      <a:pt x="46" y="34"/>
                    </a:lnTo>
                    <a:lnTo>
                      <a:pt x="35" y="17"/>
                    </a:lnTo>
                    <a:lnTo>
                      <a:pt x="25" y="5"/>
                    </a:lnTo>
                    <a:lnTo>
                      <a:pt x="12" y="0"/>
                    </a:lnTo>
                    <a:lnTo>
                      <a:pt x="0" y="0"/>
                    </a:lnTo>
                  </a:path>
                </a:pathLst>
              </a:custGeom>
              <a:noFill/>
              <a:ln w="4763">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53" name="Line 69"/>
              <p:cNvSpPr>
                <a:spLocks noChangeShapeType="1"/>
              </p:cNvSpPr>
              <p:nvPr/>
            </p:nvSpPr>
            <p:spPr bwMode="auto">
              <a:xfrm>
                <a:off x="2109" y="2259"/>
                <a:ext cx="363"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sp>
          <p:nvSpPr>
            <p:cNvPr id="54" name="Freeform 71"/>
            <p:cNvSpPr/>
            <p:nvPr/>
          </p:nvSpPr>
          <p:spPr bwMode="auto">
            <a:xfrm>
              <a:off x="3440757" y="3572619"/>
              <a:ext cx="719138" cy="71438"/>
            </a:xfrm>
            <a:custGeom>
              <a:avLst/>
              <a:gdLst>
                <a:gd name="T0" fmla="*/ 0 w 680"/>
                <a:gd name="T1" fmla="*/ 90 h 90"/>
                <a:gd name="T2" fmla="*/ 45 w 680"/>
                <a:gd name="T3" fmla="*/ 90 h 90"/>
                <a:gd name="T4" fmla="*/ 45 w 680"/>
                <a:gd name="T5" fmla="*/ 0 h 90"/>
                <a:gd name="T6" fmla="*/ 91 w 680"/>
                <a:gd name="T7" fmla="*/ 0 h 90"/>
                <a:gd name="T8" fmla="*/ 91 w 680"/>
                <a:gd name="T9" fmla="*/ 90 h 90"/>
                <a:gd name="T10" fmla="*/ 136 w 680"/>
                <a:gd name="T11" fmla="*/ 90 h 90"/>
                <a:gd name="T12" fmla="*/ 136 w 680"/>
                <a:gd name="T13" fmla="*/ 0 h 90"/>
                <a:gd name="T14" fmla="*/ 181 w 680"/>
                <a:gd name="T15" fmla="*/ 0 h 90"/>
                <a:gd name="T16" fmla="*/ 181 w 680"/>
                <a:gd name="T17" fmla="*/ 90 h 90"/>
                <a:gd name="T18" fmla="*/ 227 w 680"/>
                <a:gd name="T19" fmla="*/ 90 h 90"/>
                <a:gd name="T20" fmla="*/ 227 w 680"/>
                <a:gd name="T21" fmla="*/ 0 h 90"/>
                <a:gd name="T22" fmla="*/ 317 w 680"/>
                <a:gd name="T23" fmla="*/ 0 h 90"/>
                <a:gd name="T24" fmla="*/ 317 w 680"/>
                <a:gd name="T25" fmla="*/ 90 h 90"/>
                <a:gd name="T26" fmla="*/ 363 w 680"/>
                <a:gd name="T27" fmla="*/ 90 h 90"/>
                <a:gd name="T28" fmla="*/ 363 w 680"/>
                <a:gd name="T29" fmla="*/ 0 h 90"/>
                <a:gd name="T30" fmla="*/ 408 w 680"/>
                <a:gd name="T31" fmla="*/ 0 h 90"/>
                <a:gd name="T32" fmla="*/ 408 w 680"/>
                <a:gd name="T33" fmla="*/ 90 h 90"/>
                <a:gd name="T34" fmla="*/ 499 w 680"/>
                <a:gd name="T35" fmla="*/ 90 h 90"/>
                <a:gd name="T36" fmla="*/ 499 w 680"/>
                <a:gd name="T37" fmla="*/ 0 h 90"/>
                <a:gd name="T38" fmla="*/ 544 w 680"/>
                <a:gd name="T39" fmla="*/ 0 h 90"/>
                <a:gd name="T40" fmla="*/ 544 w 680"/>
                <a:gd name="T41" fmla="*/ 90 h 90"/>
                <a:gd name="T42" fmla="*/ 589 w 680"/>
                <a:gd name="T43" fmla="*/ 90 h 90"/>
                <a:gd name="T44" fmla="*/ 589 w 680"/>
                <a:gd name="T45" fmla="*/ 0 h 90"/>
                <a:gd name="T46" fmla="*/ 635 w 680"/>
                <a:gd name="T47" fmla="*/ 0 h 90"/>
                <a:gd name="T48" fmla="*/ 635 w 680"/>
                <a:gd name="T49" fmla="*/ 90 h 90"/>
                <a:gd name="T50" fmla="*/ 680 w 680"/>
                <a:gd name="T51"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80" h="90">
                  <a:moveTo>
                    <a:pt x="0" y="90"/>
                  </a:moveTo>
                  <a:lnTo>
                    <a:pt x="45" y="90"/>
                  </a:lnTo>
                  <a:lnTo>
                    <a:pt x="45" y="0"/>
                  </a:lnTo>
                  <a:lnTo>
                    <a:pt x="91" y="0"/>
                  </a:lnTo>
                  <a:lnTo>
                    <a:pt x="91" y="90"/>
                  </a:lnTo>
                  <a:lnTo>
                    <a:pt x="136" y="90"/>
                  </a:lnTo>
                  <a:lnTo>
                    <a:pt x="136" y="0"/>
                  </a:lnTo>
                  <a:lnTo>
                    <a:pt x="181" y="0"/>
                  </a:lnTo>
                  <a:lnTo>
                    <a:pt x="181" y="90"/>
                  </a:lnTo>
                  <a:lnTo>
                    <a:pt x="227" y="90"/>
                  </a:lnTo>
                  <a:lnTo>
                    <a:pt x="227" y="0"/>
                  </a:lnTo>
                  <a:lnTo>
                    <a:pt x="317" y="0"/>
                  </a:lnTo>
                  <a:lnTo>
                    <a:pt x="317" y="90"/>
                  </a:lnTo>
                  <a:lnTo>
                    <a:pt x="363" y="90"/>
                  </a:lnTo>
                  <a:lnTo>
                    <a:pt x="363" y="0"/>
                  </a:lnTo>
                  <a:lnTo>
                    <a:pt x="408" y="0"/>
                  </a:lnTo>
                  <a:lnTo>
                    <a:pt x="408" y="90"/>
                  </a:lnTo>
                  <a:lnTo>
                    <a:pt x="499" y="90"/>
                  </a:lnTo>
                  <a:lnTo>
                    <a:pt x="499" y="0"/>
                  </a:lnTo>
                  <a:lnTo>
                    <a:pt x="544" y="0"/>
                  </a:lnTo>
                  <a:lnTo>
                    <a:pt x="544" y="90"/>
                  </a:lnTo>
                  <a:lnTo>
                    <a:pt x="589" y="90"/>
                  </a:lnTo>
                  <a:lnTo>
                    <a:pt x="589" y="0"/>
                  </a:lnTo>
                  <a:lnTo>
                    <a:pt x="635" y="0"/>
                  </a:lnTo>
                  <a:lnTo>
                    <a:pt x="635" y="90"/>
                  </a:lnTo>
                  <a:lnTo>
                    <a:pt x="680" y="90"/>
                  </a:lnTo>
                </a:path>
              </a:pathLst>
            </a:custGeom>
            <a:noFill/>
            <a:ln w="1270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55" name="Freeform 72"/>
            <p:cNvSpPr/>
            <p:nvPr/>
          </p:nvSpPr>
          <p:spPr bwMode="auto">
            <a:xfrm>
              <a:off x="4664720" y="3572619"/>
              <a:ext cx="719137" cy="71438"/>
            </a:xfrm>
            <a:custGeom>
              <a:avLst/>
              <a:gdLst>
                <a:gd name="T0" fmla="*/ 0 w 680"/>
                <a:gd name="T1" fmla="*/ 90 h 90"/>
                <a:gd name="T2" fmla="*/ 45 w 680"/>
                <a:gd name="T3" fmla="*/ 90 h 90"/>
                <a:gd name="T4" fmla="*/ 45 w 680"/>
                <a:gd name="T5" fmla="*/ 0 h 90"/>
                <a:gd name="T6" fmla="*/ 91 w 680"/>
                <a:gd name="T7" fmla="*/ 0 h 90"/>
                <a:gd name="T8" fmla="*/ 91 w 680"/>
                <a:gd name="T9" fmla="*/ 90 h 90"/>
                <a:gd name="T10" fmla="*/ 136 w 680"/>
                <a:gd name="T11" fmla="*/ 90 h 90"/>
                <a:gd name="T12" fmla="*/ 136 w 680"/>
                <a:gd name="T13" fmla="*/ 0 h 90"/>
                <a:gd name="T14" fmla="*/ 181 w 680"/>
                <a:gd name="T15" fmla="*/ 0 h 90"/>
                <a:gd name="T16" fmla="*/ 181 w 680"/>
                <a:gd name="T17" fmla="*/ 90 h 90"/>
                <a:gd name="T18" fmla="*/ 227 w 680"/>
                <a:gd name="T19" fmla="*/ 90 h 90"/>
                <a:gd name="T20" fmla="*/ 227 w 680"/>
                <a:gd name="T21" fmla="*/ 0 h 90"/>
                <a:gd name="T22" fmla="*/ 317 w 680"/>
                <a:gd name="T23" fmla="*/ 0 h 90"/>
                <a:gd name="T24" fmla="*/ 317 w 680"/>
                <a:gd name="T25" fmla="*/ 90 h 90"/>
                <a:gd name="T26" fmla="*/ 363 w 680"/>
                <a:gd name="T27" fmla="*/ 90 h 90"/>
                <a:gd name="T28" fmla="*/ 363 w 680"/>
                <a:gd name="T29" fmla="*/ 0 h 90"/>
                <a:gd name="T30" fmla="*/ 408 w 680"/>
                <a:gd name="T31" fmla="*/ 0 h 90"/>
                <a:gd name="T32" fmla="*/ 408 w 680"/>
                <a:gd name="T33" fmla="*/ 90 h 90"/>
                <a:gd name="T34" fmla="*/ 499 w 680"/>
                <a:gd name="T35" fmla="*/ 90 h 90"/>
                <a:gd name="T36" fmla="*/ 499 w 680"/>
                <a:gd name="T37" fmla="*/ 0 h 90"/>
                <a:gd name="T38" fmla="*/ 544 w 680"/>
                <a:gd name="T39" fmla="*/ 0 h 90"/>
                <a:gd name="T40" fmla="*/ 544 w 680"/>
                <a:gd name="T41" fmla="*/ 90 h 90"/>
                <a:gd name="T42" fmla="*/ 589 w 680"/>
                <a:gd name="T43" fmla="*/ 90 h 90"/>
                <a:gd name="T44" fmla="*/ 589 w 680"/>
                <a:gd name="T45" fmla="*/ 0 h 90"/>
                <a:gd name="T46" fmla="*/ 635 w 680"/>
                <a:gd name="T47" fmla="*/ 0 h 90"/>
                <a:gd name="T48" fmla="*/ 635 w 680"/>
                <a:gd name="T49" fmla="*/ 90 h 90"/>
                <a:gd name="T50" fmla="*/ 680 w 680"/>
                <a:gd name="T51"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80" h="90">
                  <a:moveTo>
                    <a:pt x="0" y="90"/>
                  </a:moveTo>
                  <a:lnTo>
                    <a:pt x="45" y="90"/>
                  </a:lnTo>
                  <a:lnTo>
                    <a:pt x="45" y="0"/>
                  </a:lnTo>
                  <a:lnTo>
                    <a:pt x="91" y="0"/>
                  </a:lnTo>
                  <a:lnTo>
                    <a:pt x="91" y="90"/>
                  </a:lnTo>
                  <a:lnTo>
                    <a:pt x="136" y="90"/>
                  </a:lnTo>
                  <a:lnTo>
                    <a:pt x="136" y="0"/>
                  </a:lnTo>
                  <a:lnTo>
                    <a:pt x="181" y="0"/>
                  </a:lnTo>
                  <a:lnTo>
                    <a:pt x="181" y="90"/>
                  </a:lnTo>
                  <a:lnTo>
                    <a:pt x="227" y="90"/>
                  </a:lnTo>
                  <a:lnTo>
                    <a:pt x="227" y="0"/>
                  </a:lnTo>
                  <a:lnTo>
                    <a:pt x="317" y="0"/>
                  </a:lnTo>
                  <a:lnTo>
                    <a:pt x="317" y="90"/>
                  </a:lnTo>
                  <a:lnTo>
                    <a:pt x="363" y="90"/>
                  </a:lnTo>
                  <a:lnTo>
                    <a:pt x="363" y="0"/>
                  </a:lnTo>
                  <a:lnTo>
                    <a:pt x="408" y="0"/>
                  </a:lnTo>
                  <a:lnTo>
                    <a:pt x="408" y="90"/>
                  </a:lnTo>
                  <a:lnTo>
                    <a:pt x="499" y="90"/>
                  </a:lnTo>
                  <a:lnTo>
                    <a:pt x="499" y="0"/>
                  </a:lnTo>
                  <a:lnTo>
                    <a:pt x="544" y="0"/>
                  </a:lnTo>
                  <a:lnTo>
                    <a:pt x="544" y="90"/>
                  </a:lnTo>
                  <a:lnTo>
                    <a:pt x="589" y="90"/>
                  </a:lnTo>
                  <a:lnTo>
                    <a:pt x="589" y="0"/>
                  </a:lnTo>
                  <a:lnTo>
                    <a:pt x="635" y="0"/>
                  </a:lnTo>
                  <a:lnTo>
                    <a:pt x="635" y="90"/>
                  </a:lnTo>
                  <a:lnTo>
                    <a:pt x="680" y="90"/>
                  </a:lnTo>
                </a:path>
              </a:pathLst>
            </a:custGeom>
            <a:noFill/>
            <a:ln w="1270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56" name="Freeform 73"/>
            <p:cNvSpPr/>
            <p:nvPr/>
          </p:nvSpPr>
          <p:spPr bwMode="auto">
            <a:xfrm>
              <a:off x="5817245" y="3572619"/>
              <a:ext cx="719137" cy="71438"/>
            </a:xfrm>
            <a:custGeom>
              <a:avLst/>
              <a:gdLst>
                <a:gd name="T0" fmla="*/ 0 w 680"/>
                <a:gd name="T1" fmla="*/ 90 h 90"/>
                <a:gd name="T2" fmla="*/ 45 w 680"/>
                <a:gd name="T3" fmla="*/ 90 h 90"/>
                <a:gd name="T4" fmla="*/ 45 w 680"/>
                <a:gd name="T5" fmla="*/ 0 h 90"/>
                <a:gd name="T6" fmla="*/ 91 w 680"/>
                <a:gd name="T7" fmla="*/ 0 h 90"/>
                <a:gd name="T8" fmla="*/ 91 w 680"/>
                <a:gd name="T9" fmla="*/ 90 h 90"/>
                <a:gd name="T10" fmla="*/ 136 w 680"/>
                <a:gd name="T11" fmla="*/ 90 h 90"/>
                <a:gd name="T12" fmla="*/ 136 w 680"/>
                <a:gd name="T13" fmla="*/ 0 h 90"/>
                <a:gd name="T14" fmla="*/ 181 w 680"/>
                <a:gd name="T15" fmla="*/ 0 h 90"/>
                <a:gd name="T16" fmla="*/ 181 w 680"/>
                <a:gd name="T17" fmla="*/ 90 h 90"/>
                <a:gd name="T18" fmla="*/ 227 w 680"/>
                <a:gd name="T19" fmla="*/ 90 h 90"/>
                <a:gd name="T20" fmla="*/ 227 w 680"/>
                <a:gd name="T21" fmla="*/ 0 h 90"/>
                <a:gd name="T22" fmla="*/ 317 w 680"/>
                <a:gd name="T23" fmla="*/ 0 h 90"/>
                <a:gd name="T24" fmla="*/ 317 w 680"/>
                <a:gd name="T25" fmla="*/ 90 h 90"/>
                <a:gd name="T26" fmla="*/ 363 w 680"/>
                <a:gd name="T27" fmla="*/ 90 h 90"/>
                <a:gd name="T28" fmla="*/ 363 w 680"/>
                <a:gd name="T29" fmla="*/ 0 h 90"/>
                <a:gd name="T30" fmla="*/ 408 w 680"/>
                <a:gd name="T31" fmla="*/ 0 h 90"/>
                <a:gd name="T32" fmla="*/ 408 w 680"/>
                <a:gd name="T33" fmla="*/ 90 h 90"/>
                <a:gd name="T34" fmla="*/ 499 w 680"/>
                <a:gd name="T35" fmla="*/ 90 h 90"/>
                <a:gd name="T36" fmla="*/ 499 w 680"/>
                <a:gd name="T37" fmla="*/ 0 h 90"/>
                <a:gd name="T38" fmla="*/ 544 w 680"/>
                <a:gd name="T39" fmla="*/ 0 h 90"/>
                <a:gd name="T40" fmla="*/ 544 w 680"/>
                <a:gd name="T41" fmla="*/ 90 h 90"/>
                <a:gd name="T42" fmla="*/ 589 w 680"/>
                <a:gd name="T43" fmla="*/ 90 h 90"/>
                <a:gd name="T44" fmla="*/ 589 w 680"/>
                <a:gd name="T45" fmla="*/ 0 h 90"/>
                <a:gd name="T46" fmla="*/ 635 w 680"/>
                <a:gd name="T47" fmla="*/ 0 h 90"/>
                <a:gd name="T48" fmla="*/ 635 w 680"/>
                <a:gd name="T49" fmla="*/ 90 h 90"/>
                <a:gd name="T50" fmla="*/ 680 w 680"/>
                <a:gd name="T51"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80" h="90">
                  <a:moveTo>
                    <a:pt x="0" y="90"/>
                  </a:moveTo>
                  <a:lnTo>
                    <a:pt x="45" y="90"/>
                  </a:lnTo>
                  <a:lnTo>
                    <a:pt x="45" y="0"/>
                  </a:lnTo>
                  <a:lnTo>
                    <a:pt x="91" y="0"/>
                  </a:lnTo>
                  <a:lnTo>
                    <a:pt x="91" y="90"/>
                  </a:lnTo>
                  <a:lnTo>
                    <a:pt x="136" y="90"/>
                  </a:lnTo>
                  <a:lnTo>
                    <a:pt x="136" y="0"/>
                  </a:lnTo>
                  <a:lnTo>
                    <a:pt x="181" y="0"/>
                  </a:lnTo>
                  <a:lnTo>
                    <a:pt x="181" y="90"/>
                  </a:lnTo>
                  <a:lnTo>
                    <a:pt x="227" y="90"/>
                  </a:lnTo>
                  <a:lnTo>
                    <a:pt x="227" y="0"/>
                  </a:lnTo>
                  <a:lnTo>
                    <a:pt x="317" y="0"/>
                  </a:lnTo>
                  <a:lnTo>
                    <a:pt x="317" y="90"/>
                  </a:lnTo>
                  <a:lnTo>
                    <a:pt x="363" y="90"/>
                  </a:lnTo>
                  <a:lnTo>
                    <a:pt x="363" y="0"/>
                  </a:lnTo>
                  <a:lnTo>
                    <a:pt x="408" y="0"/>
                  </a:lnTo>
                  <a:lnTo>
                    <a:pt x="408" y="90"/>
                  </a:lnTo>
                  <a:lnTo>
                    <a:pt x="499" y="90"/>
                  </a:lnTo>
                  <a:lnTo>
                    <a:pt x="499" y="0"/>
                  </a:lnTo>
                  <a:lnTo>
                    <a:pt x="544" y="0"/>
                  </a:lnTo>
                  <a:lnTo>
                    <a:pt x="544" y="90"/>
                  </a:lnTo>
                  <a:lnTo>
                    <a:pt x="589" y="90"/>
                  </a:lnTo>
                  <a:lnTo>
                    <a:pt x="589" y="0"/>
                  </a:lnTo>
                  <a:lnTo>
                    <a:pt x="635" y="0"/>
                  </a:lnTo>
                  <a:lnTo>
                    <a:pt x="635" y="90"/>
                  </a:lnTo>
                  <a:lnTo>
                    <a:pt x="680" y="90"/>
                  </a:lnTo>
                </a:path>
              </a:pathLst>
            </a:custGeom>
            <a:noFill/>
            <a:ln w="1270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sp>
        <p:nvSpPr>
          <p:cNvPr id="3" name="矩形 2"/>
          <p:cNvSpPr/>
          <p:nvPr/>
        </p:nvSpPr>
        <p:spPr>
          <a:xfrm>
            <a:off x="1246980" y="5301208"/>
            <a:ext cx="7738914"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电路交换</a:t>
            </a:r>
            <a:r>
              <a:rPr lang="zh-CN" altLang="zh-CN" sz="2400" b="1" dirty="0">
                <a:latin typeface="+mn-lt"/>
                <a:ea typeface="黑体" panose="02010609060101010101" pitchFamily="2" charset="-122"/>
              </a:rPr>
              <a:t>的用户始终占用端到端的通信资源</a:t>
            </a:r>
            <a:endParaRPr lang="zh-CN" altLang="en-US" sz="2400" b="1" dirty="0">
              <a:latin typeface="+mn-lt"/>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0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algn="ctr"/>
            <a:r>
              <a:rPr lang="zh-CN" altLang="en-US" dirty="0" smtClean="0"/>
              <a:t>电路交换缺点</a:t>
            </a:r>
            <a:endParaRPr lang="zh-CN" altLang="en-US" dirty="0"/>
          </a:p>
        </p:txBody>
      </p:sp>
      <p:sp>
        <p:nvSpPr>
          <p:cNvPr id="47107" name="Rectangle 3"/>
          <p:cNvSpPr>
            <a:spLocks noGrp="1" noChangeArrowheads="1"/>
          </p:cNvSpPr>
          <p:nvPr>
            <p:ph idx="1"/>
          </p:nvPr>
        </p:nvSpPr>
        <p:spPr/>
        <p:txBody>
          <a:bodyPr/>
          <a:lstStyle/>
          <a:p>
            <a:r>
              <a:rPr lang="zh-CN" altLang="en-US" dirty="0"/>
              <a:t>计算机数据具有突发性。</a:t>
            </a:r>
            <a:endParaRPr lang="zh-CN" altLang="en-US" dirty="0"/>
          </a:p>
          <a:p>
            <a:r>
              <a:rPr lang="zh-CN" altLang="en-US" dirty="0"/>
              <a:t>这</a:t>
            </a:r>
            <a:r>
              <a:rPr lang="zh-CN" altLang="en-US" dirty="0" smtClean="0"/>
              <a:t>导致</a:t>
            </a:r>
            <a:r>
              <a:rPr lang="zh-CN" altLang="en-US" dirty="0"/>
              <a:t>在</a:t>
            </a:r>
            <a:r>
              <a:rPr lang="zh-CN" altLang="en-US" dirty="0" smtClean="0"/>
              <a:t>传送计算机数据时，通信</a:t>
            </a:r>
            <a:r>
              <a:rPr lang="zh-CN" altLang="en-US" dirty="0"/>
              <a:t>线路的利用率很</a:t>
            </a:r>
            <a:r>
              <a:rPr lang="zh-CN" altLang="en-US" dirty="0" smtClean="0"/>
              <a:t>低（</a:t>
            </a:r>
            <a:r>
              <a:rPr lang="zh-CN" altLang="zh-CN" dirty="0"/>
              <a:t>用来传送数据的时间往往不到</a:t>
            </a:r>
            <a:r>
              <a:rPr lang="en-US" altLang="zh-CN" dirty="0"/>
              <a:t>10%</a:t>
            </a:r>
            <a:r>
              <a:rPr lang="zh-CN" altLang="zh-CN" dirty="0"/>
              <a:t>甚至</a:t>
            </a:r>
            <a:r>
              <a:rPr lang="en-US" altLang="zh-CN" dirty="0"/>
              <a:t>1% </a:t>
            </a:r>
            <a:r>
              <a:rPr lang="zh-CN" altLang="en-US" dirty="0" smtClean="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10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ltLang="zh-CN" dirty="0"/>
              <a:t>2. </a:t>
            </a:r>
            <a:r>
              <a:rPr lang="zh-CN" altLang="en-US" dirty="0"/>
              <a:t>分组交换的主要特点 </a:t>
            </a:r>
            <a:endParaRPr lang="zh-CN" altLang="en-US" dirty="0"/>
          </a:p>
        </p:txBody>
      </p:sp>
      <p:sp>
        <p:nvSpPr>
          <p:cNvPr id="49155" name="Rectangle 3"/>
          <p:cNvSpPr>
            <a:spLocks noGrp="1" noChangeArrowheads="1"/>
          </p:cNvSpPr>
          <p:nvPr>
            <p:ph idx="1"/>
          </p:nvPr>
        </p:nvSpPr>
        <p:spPr/>
        <p:txBody>
          <a:bodyPr/>
          <a:lstStyle/>
          <a:p>
            <a:r>
              <a:rPr lang="zh-CN" altLang="zh-CN" dirty="0"/>
              <a:t>分组交换则采用</a:t>
            </a:r>
            <a:r>
              <a:rPr lang="zh-CN" altLang="zh-CN" dirty="0">
                <a:solidFill>
                  <a:srgbClr val="FF0000"/>
                </a:solidFill>
              </a:rPr>
              <a:t>存储转发</a:t>
            </a:r>
            <a:r>
              <a:rPr lang="zh-CN" altLang="zh-CN" dirty="0" smtClean="0"/>
              <a:t>技术</a:t>
            </a:r>
            <a:r>
              <a:rPr lang="zh-CN" altLang="en-US" dirty="0" smtClean="0"/>
              <a:t>。</a:t>
            </a:r>
            <a:endParaRPr lang="en-US" altLang="zh-CN" dirty="0" smtClean="0"/>
          </a:p>
          <a:p>
            <a:r>
              <a:rPr lang="zh-CN" altLang="en-US" dirty="0" smtClean="0"/>
              <a:t>在</a:t>
            </a:r>
            <a:r>
              <a:rPr lang="zh-CN" altLang="en-US" dirty="0"/>
              <a:t>发送端，先把较长的报文</a:t>
            </a:r>
            <a:r>
              <a:rPr lang="zh-CN" altLang="en-US" dirty="0">
                <a:solidFill>
                  <a:srgbClr val="FF0000"/>
                </a:solidFill>
              </a:rPr>
              <a:t>划分成较短的、固定长度的数据段。 </a:t>
            </a:r>
            <a:endParaRPr lang="zh-CN" altLang="en-US" dirty="0">
              <a:solidFill>
                <a:srgbClr val="FF0000"/>
              </a:solidFill>
            </a:endParaRPr>
          </a:p>
        </p:txBody>
      </p:sp>
      <p:sp>
        <p:nvSpPr>
          <p:cNvPr id="49160" name="Line 8"/>
          <p:cNvSpPr>
            <a:spLocks noChangeShapeType="1"/>
          </p:cNvSpPr>
          <p:nvPr/>
        </p:nvSpPr>
        <p:spPr bwMode="auto">
          <a:xfrm>
            <a:off x="2144581" y="3286125"/>
            <a:ext cx="5616840" cy="0"/>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49161" name="Text Box 9"/>
          <p:cNvSpPr txBox="1">
            <a:spLocks noChangeArrowheads="1"/>
          </p:cNvSpPr>
          <p:nvPr/>
        </p:nvSpPr>
        <p:spPr bwMode="auto">
          <a:xfrm>
            <a:off x="4641718" y="3046414"/>
            <a:ext cx="697627"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Times New Roman" panose="02020603050405020304" pitchFamily="18" charset="0"/>
                <a:ea typeface="黑体" panose="02010609060101010101" pitchFamily="2" charset="-122"/>
              </a:rPr>
              <a:t>报文</a:t>
            </a:r>
            <a:endParaRPr kumimoji="1" lang="zh-CN" altLang="en-US" sz="2000" b="1" dirty="0">
              <a:solidFill>
                <a:srgbClr val="000099"/>
              </a:solidFill>
              <a:latin typeface="Times New Roman" panose="02020603050405020304" pitchFamily="18" charset="0"/>
              <a:ea typeface="黑体" panose="02010609060101010101" pitchFamily="2" charset="-122"/>
            </a:endParaRPr>
          </a:p>
        </p:txBody>
      </p:sp>
      <p:grpSp>
        <p:nvGrpSpPr>
          <p:cNvPr id="49229" name="Group 77"/>
          <p:cNvGrpSpPr/>
          <p:nvPr/>
        </p:nvGrpSpPr>
        <p:grpSpPr bwMode="auto">
          <a:xfrm>
            <a:off x="2067190" y="3502025"/>
            <a:ext cx="5806016" cy="431800"/>
            <a:chOff x="1202" y="2206"/>
            <a:chExt cx="3376" cy="272"/>
          </a:xfrm>
        </p:grpSpPr>
        <p:grpSp>
          <p:nvGrpSpPr>
            <p:cNvPr id="49227" name="Group 75"/>
            <p:cNvGrpSpPr/>
            <p:nvPr/>
          </p:nvGrpSpPr>
          <p:grpSpPr bwMode="auto">
            <a:xfrm>
              <a:off x="1247" y="2206"/>
              <a:ext cx="3266" cy="272"/>
              <a:chOff x="1247" y="2931"/>
              <a:chExt cx="3266" cy="272"/>
            </a:xfrm>
          </p:grpSpPr>
          <p:sp>
            <p:nvSpPr>
              <p:cNvPr id="49222" name="Rectangle 70"/>
              <p:cNvSpPr>
                <a:spLocks noChangeArrowheads="1"/>
              </p:cNvSpPr>
              <p:nvPr/>
            </p:nvSpPr>
            <p:spPr bwMode="auto">
              <a:xfrm>
                <a:off x="1248" y="2931"/>
                <a:ext cx="1088" cy="272"/>
              </a:xfrm>
              <a:prstGeom prst="rect">
                <a:avLst/>
              </a:prstGeom>
              <a:solidFill>
                <a:srgbClr val="CCEC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b="1">
                  <a:solidFill>
                    <a:srgbClr val="000099"/>
                  </a:solidFill>
                  <a:ea typeface="黑体" panose="02010609060101010101" pitchFamily="2" charset="-122"/>
                </a:endParaRPr>
              </a:p>
            </p:txBody>
          </p:sp>
          <p:sp>
            <p:nvSpPr>
              <p:cNvPr id="49223" name="Rectangle 71"/>
              <p:cNvSpPr>
                <a:spLocks noChangeArrowheads="1"/>
              </p:cNvSpPr>
              <p:nvPr/>
            </p:nvSpPr>
            <p:spPr bwMode="auto">
              <a:xfrm>
                <a:off x="2336" y="2931"/>
                <a:ext cx="1088" cy="272"/>
              </a:xfrm>
              <a:prstGeom prst="rect">
                <a:avLst/>
              </a:prstGeom>
              <a:solidFill>
                <a:srgbClr val="CCEC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b="1">
                  <a:solidFill>
                    <a:srgbClr val="000099"/>
                  </a:solidFill>
                  <a:latin typeface="Tahoma" panose="020B0604030504040204" pitchFamily="34" charset="0"/>
                  <a:ea typeface="黑体" panose="02010609060101010101" pitchFamily="2" charset="-122"/>
                </a:endParaRPr>
              </a:p>
            </p:txBody>
          </p:sp>
          <p:sp>
            <p:nvSpPr>
              <p:cNvPr id="49224" name="Rectangle 72"/>
              <p:cNvSpPr>
                <a:spLocks noChangeArrowheads="1"/>
              </p:cNvSpPr>
              <p:nvPr/>
            </p:nvSpPr>
            <p:spPr bwMode="auto">
              <a:xfrm>
                <a:off x="3425" y="2931"/>
                <a:ext cx="1088" cy="272"/>
              </a:xfrm>
              <a:prstGeom prst="rect">
                <a:avLst/>
              </a:prstGeom>
              <a:solidFill>
                <a:srgbClr val="CCEC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b="1">
                  <a:solidFill>
                    <a:srgbClr val="000099"/>
                  </a:solidFill>
                  <a:ea typeface="黑体" panose="02010609060101010101" pitchFamily="2" charset="-122"/>
                </a:endParaRPr>
              </a:p>
            </p:txBody>
          </p:sp>
          <p:sp>
            <p:nvSpPr>
              <p:cNvPr id="49226" name="Rectangle 74"/>
              <p:cNvSpPr>
                <a:spLocks noChangeArrowheads="1"/>
              </p:cNvSpPr>
              <p:nvPr/>
            </p:nvSpPr>
            <p:spPr bwMode="auto">
              <a:xfrm>
                <a:off x="1247" y="2931"/>
                <a:ext cx="3266" cy="27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sp>
          <p:nvSpPr>
            <p:cNvPr id="49228" name="Text Box 76"/>
            <p:cNvSpPr txBox="1">
              <a:spLocks noChangeArrowheads="1"/>
            </p:cNvSpPr>
            <p:nvPr/>
          </p:nvSpPr>
          <p:spPr bwMode="auto">
            <a:xfrm>
              <a:off x="1202" y="2219"/>
              <a:ext cx="337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solidFill>
                    <a:srgbClr val="000099"/>
                  </a:solidFill>
                </a:rPr>
                <a:t>1101000110101010110101011100010011010010</a:t>
              </a:r>
              <a:endParaRPr lang="en-US" altLang="zh-CN" sz="2000" b="1" dirty="0">
                <a:solidFill>
                  <a:srgbClr val="000099"/>
                </a:solidFill>
              </a:endParaRPr>
            </a:p>
          </p:txBody>
        </p:sp>
      </p:grpSp>
      <p:grpSp>
        <p:nvGrpSpPr>
          <p:cNvPr id="49233" name="Group 81"/>
          <p:cNvGrpSpPr/>
          <p:nvPr/>
        </p:nvGrpSpPr>
        <p:grpSpPr bwMode="auto">
          <a:xfrm>
            <a:off x="3389709" y="3933826"/>
            <a:ext cx="3057790" cy="1423988"/>
            <a:chOff x="1971" y="2478"/>
            <a:chExt cx="1778" cy="897"/>
          </a:xfrm>
        </p:grpSpPr>
        <p:sp>
          <p:nvSpPr>
            <p:cNvPr id="49230" name="Text Box 78"/>
            <p:cNvSpPr txBox="1">
              <a:spLocks noChangeArrowheads="1"/>
            </p:cNvSpPr>
            <p:nvPr/>
          </p:nvSpPr>
          <p:spPr bwMode="auto">
            <a:xfrm>
              <a:off x="1971" y="2774"/>
              <a:ext cx="1778" cy="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800" b="1" dirty="0">
                  <a:solidFill>
                    <a:srgbClr val="000099"/>
                  </a:solidFill>
                  <a:latin typeface="Tahoma" panose="020B0604030504040204" pitchFamily="34" charset="0"/>
                  <a:ea typeface="黑体" panose="02010609060101010101" pitchFamily="2" charset="-122"/>
                </a:rPr>
                <a:t>假定这个报文较长</a:t>
              </a:r>
              <a:endParaRPr lang="zh-CN" altLang="en-US" sz="2800" b="1" dirty="0">
                <a:solidFill>
                  <a:srgbClr val="000099"/>
                </a:solidFill>
                <a:latin typeface="Tahoma" panose="020B0604030504040204" pitchFamily="34" charset="0"/>
                <a:ea typeface="黑体" panose="02010609060101010101" pitchFamily="2" charset="-122"/>
              </a:endParaRPr>
            </a:p>
            <a:p>
              <a:pPr algn="ctr"/>
              <a:r>
                <a:rPr lang="zh-CN" altLang="en-US" sz="2800" b="1" dirty="0">
                  <a:solidFill>
                    <a:srgbClr val="000099"/>
                  </a:solidFill>
                  <a:latin typeface="Tahoma" panose="020B0604030504040204" pitchFamily="34" charset="0"/>
                  <a:ea typeface="黑体" panose="02010609060101010101" pitchFamily="2" charset="-122"/>
                </a:rPr>
                <a:t>不便于传输</a:t>
              </a:r>
              <a:endParaRPr lang="zh-CN" altLang="en-US" sz="2800" b="1" dirty="0">
                <a:solidFill>
                  <a:srgbClr val="000099"/>
                </a:solidFill>
                <a:latin typeface="Tahoma" panose="020B0604030504040204" pitchFamily="34" charset="0"/>
                <a:ea typeface="黑体" panose="02010609060101010101" pitchFamily="2" charset="-122"/>
              </a:endParaRPr>
            </a:p>
          </p:txBody>
        </p:sp>
        <p:sp>
          <p:nvSpPr>
            <p:cNvPr id="49231" name="Line 79"/>
            <p:cNvSpPr>
              <a:spLocks noChangeShapeType="1"/>
            </p:cNvSpPr>
            <p:nvPr/>
          </p:nvSpPr>
          <p:spPr bwMode="auto">
            <a:xfrm flipV="1">
              <a:off x="2789" y="2478"/>
              <a:ext cx="91" cy="362"/>
            </a:xfrm>
            <a:prstGeom prst="line">
              <a:avLst/>
            </a:prstGeom>
            <a:noFill/>
            <a:ln w="28575">
              <a:solidFill>
                <a:srgbClr val="333399"/>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cxnSp>
        <p:nvCxnSpPr>
          <p:cNvPr id="3" name="直接连接符 2"/>
          <p:cNvCxnSpPr/>
          <p:nvPr/>
        </p:nvCxnSpPr>
        <p:spPr bwMode="auto">
          <a:xfrm>
            <a:off x="2146301" y="3046414"/>
            <a:ext cx="0" cy="40011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连接符 18"/>
          <p:cNvCxnSpPr/>
          <p:nvPr/>
        </p:nvCxnSpPr>
        <p:spPr bwMode="auto">
          <a:xfrm>
            <a:off x="7746322" y="3046414"/>
            <a:ext cx="0" cy="40011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2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Internet </a:t>
            </a:r>
            <a:r>
              <a:rPr lang="zh-CN" altLang="en-US" dirty="0" smtClean="0"/>
              <a:t>中文译名</a:t>
            </a:r>
            <a:endParaRPr lang="zh-CN" altLang="en-US" dirty="0"/>
          </a:p>
        </p:txBody>
      </p:sp>
      <p:sp>
        <p:nvSpPr>
          <p:cNvPr id="3" name="内容占位符 2"/>
          <p:cNvSpPr>
            <a:spLocks noGrp="1"/>
          </p:cNvSpPr>
          <p:nvPr>
            <p:ph idx="1"/>
          </p:nvPr>
        </p:nvSpPr>
        <p:spPr/>
        <p:txBody>
          <a:bodyPr/>
          <a:lstStyle/>
          <a:p>
            <a:r>
              <a:rPr lang="en-US" altLang="zh-CN" dirty="0" smtClean="0"/>
              <a:t>Internet </a:t>
            </a:r>
            <a:r>
              <a:rPr lang="zh-CN" altLang="zh-CN" dirty="0" smtClean="0"/>
              <a:t>的</a:t>
            </a:r>
            <a:r>
              <a:rPr lang="zh-CN" altLang="zh-CN" dirty="0"/>
              <a:t>中文译名并不统一。现有</a:t>
            </a:r>
            <a:r>
              <a:rPr lang="zh-CN" altLang="zh-CN" dirty="0" smtClean="0"/>
              <a:t>的</a:t>
            </a:r>
            <a:r>
              <a:rPr lang="en-US" altLang="zh-CN" dirty="0" smtClean="0"/>
              <a:t> Internet </a:t>
            </a:r>
            <a:r>
              <a:rPr lang="zh-CN" altLang="zh-CN" dirty="0" smtClean="0"/>
              <a:t>译名</a:t>
            </a:r>
            <a:r>
              <a:rPr lang="zh-CN" altLang="zh-CN" dirty="0"/>
              <a:t>有两种</a:t>
            </a:r>
            <a:r>
              <a:rPr lang="zh-CN" altLang="zh-CN" dirty="0" smtClean="0"/>
              <a:t>：</a:t>
            </a:r>
            <a:endParaRPr lang="en-US" altLang="zh-CN" dirty="0" smtClean="0"/>
          </a:p>
          <a:p>
            <a:pPr lvl="1"/>
            <a:r>
              <a:rPr lang="zh-CN" altLang="en-US" dirty="0">
                <a:solidFill>
                  <a:srgbClr val="FF0000"/>
                </a:solidFill>
              </a:rPr>
              <a:t>因特</a:t>
            </a:r>
            <a:r>
              <a:rPr lang="zh-CN" altLang="en-US" dirty="0" smtClean="0">
                <a:solidFill>
                  <a:srgbClr val="FF0000"/>
                </a:solidFill>
              </a:rPr>
              <a:t>网</a:t>
            </a:r>
            <a:r>
              <a:rPr lang="zh-CN" altLang="zh-CN" dirty="0" smtClean="0">
                <a:solidFill>
                  <a:srgbClr val="FF0000"/>
                </a:solidFill>
              </a:rPr>
              <a:t>，</a:t>
            </a:r>
            <a:r>
              <a:rPr lang="zh-CN" altLang="zh-CN" dirty="0"/>
              <a:t>这个译名是全国科学技术名词审定委员会推荐</a:t>
            </a:r>
            <a:r>
              <a:rPr lang="zh-CN" altLang="zh-CN" dirty="0" smtClean="0"/>
              <a:t>的</a:t>
            </a:r>
            <a:r>
              <a:rPr lang="zh-CN" altLang="en-US" dirty="0" smtClean="0"/>
              <a:t>，</a:t>
            </a:r>
            <a:r>
              <a:rPr lang="zh-CN" altLang="zh-CN" dirty="0">
                <a:solidFill>
                  <a:srgbClr val="0000CC"/>
                </a:solidFill>
              </a:rPr>
              <a:t>但却长期未得到</a:t>
            </a:r>
            <a:r>
              <a:rPr lang="zh-CN" altLang="zh-CN" dirty="0" smtClean="0">
                <a:solidFill>
                  <a:srgbClr val="0000CC"/>
                </a:solidFill>
              </a:rPr>
              <a:t>推广</a:t>
            </a:r>
            <a:r>
              <a:rPr lang="zh-CN" altLang="en-US" dirty="0" smtClean="0">
                <a:solidFill>
                  <a:srgbClr val="0000CC"/>
                </a:solidFill>
              </a:rPr>
              <a:t>；</a:t>
            </a:r>
            <a:endParaRPr lang="en-US" altLang="zh-CN" dirty="0" smtClean="0">
              <a:solidFill>
                <a:srgbClr val="0000CC"/>
              </a:solidFill>
            </a:endParaRPr>
          </a:p>
          <a:p>
            <a:pPr lvl="1"/>
            <a:r>
              <a:rPr lang="zh-CN" altLang="zh-CN" dirty="0">
                <a:solidFill>
                  <a:srgbClr val="FF0000"/>
                </a:solidFill>
              </a:rPr>
              <a:t>互联网，</a:t>
            </a:r>
            <a:r>
              <a:rPr lang="zh-CN" altLang="zh-CN" dirty="0">
                <a:solidFill>
                  <a:srgbClr val="0000CC"/>
                </a:solidFill>
              </a:rPr>
              <a:t>这是目前流行最广的、事实上的标准译名。</a:t>
            </a:r>
            <a:r>
              <a:rPr lang="zh-CN" altLang="zh-CN" dirty="0"/>
              <a:t>现在我国的各种报刊杂志、政府文件以及电视节目中都毫无例外地使用这个译名</a:t>
            </a:r>
            <a:r>
              <a:rPr lang="zh-CN" altLang="zh-CN" dirty="0" smtClean="0"/>
              <a:t>。</a:t>
            </a:r>
            <a:endParaRPr lang="zh-CN" altLang="en-US" dirty="0"/>
          </a:p>
        </p:txBody>
      </p:sp>
      <p:sp>
        <p:nvSpPr>
          <p:cNvPr id="4" name="矩形 3"/>
          <p:cNvSpPr/>
          <p:nvPr/>
        </p:nvSpPr>
        <p:spPr>
          <a:xfrm>
            <a:off x="1352600" y="4851157"/>
            <a:ext cx="7920880" cy="954107"/>
          </a:xfrm>
          <a:prstGeom prst="rect">
            <a:avLst/>
          </a:prstGeom>
          <a:solidFill>
            <a:srgbClr val="0000CC"/>
          </a:solidFill>
        </p:spPr>
        <p:txBody>
          <a:bodyPr wrap="square">
            <a:spAutoFit/>
          </a:bodyPr>
          <a:lstStyle/>
          <a:p>
            <a:r>
              <a:rPr lang="zh-CN" altLang="en-US" sz="2800" b="1" dirty="0">
                <a:solidFill>
                  <a:schemeClr val="bg1"/>
                </a:solidFill>
                <a:latin typeface="+mn-lt"/>
                <a:ea typeface="黑体" panose="02010609060101010101" pitchFamily="2" charset="-122"/>
              </a:rPr>
              <a:t>该</a:t>
            </a:r>
            <a:r>
              <a:rPr lang="zh-CN" altLang="zh-CN" sz="2800" b="1" dirty="0">
                <a:solidFill>
                  <a:schemeClr val="bg1"/>
                </a:solidFill>
                <a:latin typeface="+mn-lt"/>
                <a:ea typeface="黑体" panose="02010609060101010101" pitchFamily="2" charset="-122"/>
              </a:rPr>
              <a:t>译名能够体现</a:t>
            </a:r>
            <a:r>
              <a:rPr lang="zh-CN" altLang="zh-CN" sz="2800" b="1" dirty="0" smtClean="0">
                <a:solidFill>
                  <a:schemeClr val="bg1"/>
                </a:solidFill>
                <a:latin typeface="+mn-lt"/>
                <a:ea typeface="黑体" panose="02010609060101010101" pitchFamily="2" charset="-122"/>
              </a:rPr>
              <a:t>出</a:t>
            </a:r>
            <a:r>
              <a:rPr lang="en-US" altLang="zh-CN" sz="2800" b="1" dirty="0" smtClean="0">
                <a:solidFill>
                  <a:schemeClr val="bg1"/>
                </a:solidFill>
                <a:latin typeface="+mn-lt"/>
                <a:ea typeface="黑体" panose="02010609060101010101" pitchFamily="2" charset="-122"/>
              </a:rPr>
              <a:t> </a:t>
            </a:r>
            <a:r>
              <a:rPr lang="en-US" altLang="zh-CN" sz="2800" b="1" dirty="0" smtClean="0">
                <a:solidFill>
                  <a:srgbClr val="FFC000"/>
                </a:solidFill>
                <a:latin typeface="+mn-lt"/>
                <a:ea typeface="黑体" panose="02010609060101010101" pitchFamily="2" charset="-122"/>
              </a:rPr>
              <a:t>Internet </a:t>
            </a:r>
            <a:r>
              <a:rPr lang="zh-CN" altLang="zh-CN" sz="2800" b="1" dirty="0" smtClean="0">
                <a:solidFill>
                  <a:srgbClr val="FFC000"/>
                </a:solidFill>
                <a:latin typeface="+mn-lt"/>
                <a:ea typeface="黑体" panose="02010609060101010101" pitchFamily="2" charset="-122"/>
              </a:rPr>
              <a:t>最主要</a:t>
            </a:r>
            <a:r>
              <a:rPr lang="zh-CN" altLang="zh-CN" sz="2800" b="1" dirty="0">
                <a:solidFill>
                  <a:srgbClr val="FFC000"/>
                </a:solidFill>
                <a:latin typeface="+mn-lt"/>
                <a:ea typeface="黑体" panose="02010609060101010101" pitchFamily="2" charset="-122"/>
              </a:rPr>
              <a:t>的特征</a:t>
            </a:r>
            <a:r>
              <a:rPr lang="zh-CN" altLang="en-US" sz="2800" b="1" dirty="0">
                <a:solidFill>
                  <a:srgbClr val="FFC000"/>
                </a:solidFill>
                <a:latin typeface="+mn-lt"/>
                <a:ea typeface="黑体" panose="02010609060101010101" pitchFamily="2" charset="-122"/>
              </a:rPr>
              <a:t>：</a:t>
            </a:r>
            <a:r>
              <a:rPr lang="zh-CN" altLang="zh-CN" sz="2800" b="1" dirty="0">
                <a:solidFill>
                  <a:schemeClr val="bg1"/>
                </a:solidFill>
                <a:latin typeface="+mn-lt"/>
                <a:ea typeface="黑体" panose="02010609060101010101" pitchFamily="2" charset="-122"/>
              </a:rPr>
              <a:t>由数量极大的各种计算机网络互连起来的</a:t>
            </a:r>
            <a:r>
              <a:rPr lang="zh-CN" altLang="en-US" sz="2800" b="1" dirty="0">
                <a:solidFill>
                  <a:schemeClr val="bg1"/>
                </a:solidFill>
                <a:latin typeface="+mn-lt"/>
                <a:ea typeface="黑体" panose="02010609060101010101" pitchFamily="2" charset="-122"/>
              </a:rPr>
              <a:t>。</a:t>
            </a:r>
            <a:endParaRPr lang="zh-CN" altLang="en-US" sz="2800" b="1" dirty="0">
              <a:solidFill>
                <a:schemeClr val="bg1"/>
              </a:solidFill>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4"/>
          <p:cNvSpPr>
            <a:spLocks noGrp="1" noChangeArrowheads="1"/>
          </p:cNvSpPr>
          <p:nvPr>
            <p:ph type="title"/>
          </p:nvPr>
        </p:nvSpPr>
        <p:spPr/>
        <p:txBody>
          <a:bodyPr/>
          <a:lstStyle/>
          <a:p>
            <a:pPr algn="ctr"/>
            <a:r>
              <a:rPr lang="zh-CN" altLang="en-US" dirty="0"/>
              <a:t>添加首部构成分组</a:t>
            </a:r>
            <a:endParaRPr lang="zh-CN" altLang="en-US" dirty="0"/>
          </a:p>
        </p:txBody>
      </p:sp>
      <p:sp>
        <p:nvSpPr>
          <p:cNvPr id="53253" name="Rectangle 5"/>
          <p:cNvSpPr>
            <a:spLocks noGrp="1" noChangeArrowheads="1"/>
          </p:cNvSpPr>
          <p:nvPr>
            <p:ph idx="1"/>
          </p:nvPr>
        </p:nvSpPr>
        <p:spPr/>
        <p:txBody>
          <a:bodyPr/>
          <a:lstStyle/>
          <a:p>
            <a:r>
              <a:rPr lang="zh-CN" altLang="en-US" dirty="0"/>
              <a:t>每一个数据段前面添加上</a:t>
            </a:r>
            <a:r>
              <a:rPr lang="zh-CN" altLang="en-US" dirty="0">
                <a:solidFill>
                  <a:srgbClr val="FF0000"/>
                </a:solidFill>
              </a:rPr>
              <a:t>首部</a:t>
            </a:r>
            <a:r>
              <a:rPr lang="zh-CN" altLang="en-US" dirty="0"/>
              <a:t>构成</a:t>
            </a:r>
            <a:r>
              <a:rPr lang="zh-CN" altLang="en-US" dirty="0" smtClean="0">
                <a:solidFill>
                  <a:srgbClr val="FF0000"/>
                </a:solidFill>
              </a:rPr>
              <a:t>分组</a:t>
            </a:r>
            <a:r>
              <a:rPr lang="en-US" altLang="zh-CN" dirty="0" smtClean="0"/>
              <a:t>(packet)</a:t>
            </a:r>
            <a:r>
              <a:rPr lang="zh-CN" altLang="en-US" dirty="0" smtClean="0"/>
              <a:t>。</a:t>
            </a:r>
            <a:endParaRPr lang="zh-CN" altLang="en-US" dirty="0"/>
          </a:p>
        </p:txBody>
      </p:sp>
      <p:sp>
        <p:nvSpPr>
          <p:cNvPr id="53260" name="Rectangle 12"/>
          <p:cNvSpPr>
            <a:spLocks noChangeArrowheads="1"/>
          </p:cNvSpPr>
          <p:nvPr/>
        </p:nvSpPr>
        <p:spPr bwMode="auto">
          <a:xfrm>
            <a:off x="2144581" y="2228428"/>
            <a:ext cx="1871133" cy="431800"/>
          </a:xfrm>
          <a:prstGeom prst="rect">
            <a:avLst/>
          </a:prstGeom>
          <a:solidFill>
            <a:srgbClr val="CCECFF"/>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anose="020B0604030504040204" pitchFamily="34" charset="0"/>
                <a:ea typeface="黑体" panose="02010609060101010101" pitchFamily="2" charset="-122"/>
              </a:rPr>
              <a:t>数     据</a:t>
            </a:r>
            <a:endParaRPr lang="zh-CN" altLang="en-US" sz="2000" b="1">
              <a:solidFill>
                <a:srgbClr val="000099"/>
              </a:solidFill>
              <a:latin typeface="Tahoma" panose="020B0604030504040204" pitchFamily="34" charset="0"/>
              <a:ea typeface="黑体" panose="02010609060101010101" pitchFamily="2" charset="-122"/>
            </a:endParaRPr>
          </a:p>
        </p:txBody>
      </p:sp>
      <p:sp>
        <p:nvSpPr>
          <p:cNvPr id="53261" name="Rectangle 13"/>
          <p:cNvSpPr>
            <a:spLocks noChangeArrowheads="1"/>
          </p:cNvSpPr>
          <p:nvPr/>
        </p:nvSpPr>
        <p:spPr bwMode="auto">
          <a:xfrm>
            <a:off x="4017434" y="2228428"/>
            <a:ext cx="1871133" cy="431800"/>
          </a:xfrm>
          <a:prstGeom prst="rect">
            <a:avLst/>
          </a:prstGeom>
          <a:solidFill>
            <a:srgbClr val="CCECFF"/>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anose="020B0604030504040204" pitchFamily="34" charset="0"/>
                <a:ea typeface="黑体" panose="02010609060101010101" pitchFamily="2" charset="-122"/>
              </a:rPr>
              <a:t>数     据</a:t>
            </a:r>
            <a:endParaRPr lang="zh-CN" altLang="en-US" sz="2000" b="1">
              <a:solidFill>
                <a:srgbClr val="000099"/>
              </a:solidFill>
              <a:latin typeface="Tahoma" panose="020B0604030504040204" pitchFamily="34" charset="0"/>
              <a:ea typeface="黑体" panose="02010609060101010101" pitchFamily="2" charset="-122"/>
            </a:endParaRPr>
          </a:p>
        </p:txBody>
      </p:sp>
      <p:sp>
        <p:nvSpPr>
          <p:cNvPr id="53262" name="Rectangle 14"/>
          <p:cNvSpPr>
            <a:spLocks noChangeArrowheads="1"/>
          </p:cNvSpPr>
          <p:nvPr/>
        </p:nvSpPr>
        <p:spPr bwMode="auto">
          <a:xfrm>
            <a:off x="5890287" y="2228428"/>
            <a:ext cx="1871133" cy="431800"/>
          </a:xfrm>
          <a:prstGeom prst="rect">
            <a:avLst/>
          </a:prstGeom>
          <a:solidFill>
            <a:srgbClr val="CCECFF"/>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anose="020B0604030504040204" pitchFamily="34" charset="0"/>
                <a:ea typeface="黑体" panose="02010609060101010101" pitchFamily="2" charset="-122"/>
              </a:rPr>
              <a:t>数     据</a:t>
            </a:r>
            <a:endParaRPr lang="zh-CN" altLang="en-US" sz="2000" b="1">
              <a:solidFill>
                <a:srgbClr val="000099"/>
              </a:solidFill>
              <a:latin typeface="Tahoma" panose="020B0604030504040204" pitchFamily="34" charset="0"/>
              <a:ea typeface="黑体" panose="02010609060101010101" pitchFamily="2" charset="-122"/>
            </a:endParaRPr>
          </a:p>
        </p:txBody>
      </p:sp>
      <p:grpSp>
        <p:nvGrpSpPr>
          <p:cNvPr id="53263" name="Group 15"/>
          <p:cNvGrpSpPr/>
          <p:nvPr/>
        </p:nvGrpSpPr>
        <p:grpSpPr bwMode="auto">
          <a:xfrm>
            <a:off x="2144581" y="1772816"/>
            <a:ext cx="5616840" cy="400050"/>
            <a:chOff x="1247" y="1737"/>
            <a:chExt cx="3266" cy="252"/>
          </a:xfrm>
        </p:grpSpPr>
        <p:sp>
          <p:nvSpPr>
            <p:cNvPr id="53250" name="Line 2"/>
            <p:cNvSpPr>
              <a:spLocks noChangeShapeType="1"/>
            </p:cNvSpPr>
            <p:nvPr/>
          </p:nvSpPr>
          <p:spPr bwMode="auto">
            <a:xfrm>
              <a:off x="1247" y="1888"/>
              <a:ext cx="3266" cy="0"/>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3251" name="Text Box 3"/>
            <p:cNvSpPr txBox="1">
              <a:spLocks noChangeArrowheads="1"/>
            </p:cNvSpPr>
            <p:nvPr/>
          </p:nvSpPr>
          <p:spPr bwMode="auto">
            <a:xfrm>
              <a:off x="2699" y="1737"/>
              <a:ext cx="406" cy="25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anose="02020603050405020304" pitchFamily="18" charset="0"/>
                  <a:ea typeface="黑体" panose="02010609060101010101" pitchFamily="2" charset="-122"/>
                </a:rPr>
                <a:t>报文</a:t>
              </a:r>
              <a:endParaRPr kumimoji="1" lang="zh-CN" altLang="en-US" sz="2000" b="1">
                <a:solidFill>
                  <a:srgbClr val="000099"/>
                </a:solidFill>
                <a:latin typeface="Times New Roman" panose="02020603050405020304" pitchFamily="18" charset="0"/>
                <a:ea typeface="黑体" panose="02010609060101010101" pitchFamily="2" charset="-122"/>
              </a:endParaRPr>
            </a:p>
          </p:txBody>
        </p:sp>
      </p:grpSp>
      <p:sp>
        <p:nvSpPr>
          <p:cNvPr id="53264" name="Rectangle 16"/>
          <p:cNvSpPr>
            <a:spLocks noChangeArrowheads="1"/>
          </p:cNvSpPr>
          <p:nvPr/>
        </p:nvSpPr>
        <p:spPr bwMode="auto">
          <a:xfrm>
            <a:off x="1520296" y="2891118"/>
            <a:ext cx="624285" cy="431800"/>
          </a:xfrm>
          <a:prstGeom prst="rect">
            <a:avLst/>
          </a:prstGeom>
          <a:solidFill>
            <a:schemeClr val="accent2"/>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anose="020B0604030504040204" pitchFamily="34" charset="0"/>
                <a:ea typeface="黑体" panose="02010609060101010101" pitchFamily="2" charset="-122"/>
              </a:rPr>
              <a:t>首部</a:t>
            </a:r>
            <a:endParaRPr lang="zh-CN" altLang="en-US" sz="2000" b="1">
              <a:solidFill>
                <a:srgbClr val="000099"/>
              </a:solidFill>
              <a:latin typeface="Tahoma" panose="020B0604030504040204" pitchFamily="34" charset="0"/>
              <a:ea typeface="黑体" panose="02010609060101010101" pitchFamily="2" charset="-122"/>
            </a:endParaRPr>
          </a:p>
        </p:txBody>
      </p:sp>
      <p:sp>
        <p:nvSpPr>
          <p:cNvPr id="53267" name="Rectangle 19"/>
          <p:cNvSpPr>
            <a:spLocks noChangeArrowheads="1"/>
          </p:cNvSpPr>
          <p:nvPr/>
        </p:nvSpPr>
        <p:spPr bwMode="auto">
          <a:xfrm>
            <a:off x="3393149" y="3741315"/>
            <a:ext cx="624284" cy="431800"/>
          </a:xfrm>
          <a:prstGeom prst="rect">
            <a:avLst/>
          </a:prstGeom>
          <a:solidFill>
            <a:schemeClr val="accent2"/>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anose="020B0604030504040204" pitchFamily="34" charset="0"/>
                <a:ea typeface="黑体" panose="02010609060101010101" pitchFamily="2" charset="-122"/>
              </a:rPr>
              <a:t>首部</a:t>
            </a:r>
            <a:endParaRPr lang="zh-CN" altLang="en-US" sz="2000" b="1">
              <a:solidFill>
                <a:srgbClr val="000099"/>
              </a:solidFill>
              <a:latin typeface="Tahoma" panose="020B0604030504040204" pitchFamily="34" charset="0"/>
              <a:ea typeface="黑体" panose="02010609060101010101" pitchFamily="2" charset="-122"/>
            </a:endParaRPr>
          </a:p>
        </p:txBody>
      </p:sp>
      <p:sp>
        <p:nvSpPr>
          <p:cNvPr id="53268" name="Rectangle 20"/>
          <p:cNvSpPr>
            <a:spLocks noChangeArrowheads="1"/>
          </p:cNvSpPr>
          <p:nvPr/>
        </p:nvSpPr>
        <p:spPr bwMode="auto">
          <a:xfrm>
            <a:off x="5264283" y="4605618"/>
            <a:ext cx="624284" cy="431800"/>
          </a:xfrm>
          <a:prstGeom prst="rect">
            <a:avLst/>
          </a:prstGeom>
          <a:solidFill>
            <a:schemeClr val="accent2"/>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anose="020B0604030504040204" pitchFamily="34" charset="0"/>
                <a:ea typeface="黑体" panose="02010609060101010101" pitchFamily="2" charset="-122"/>
              </a:rPr>
              <a:t>首部</a:t>
            </a:r>
            <a:endParaRPr lang="zh-CN" altLang="en-US" sz="2000" b="1">
              <a:solidFill>
                <a:srgbClr val="000099"/>
              </a:solidFill>
              <a:latin typeface="Tahoma" panose="020B0604030504040204" pitchFamily="34" charset="0"/>
              <a:ea typeface="黑体" panose="02010609060101010101" pitchFamily="2" charset="-122"/>
            </a:endParaRPr>
          </a:p>
        </p:txBody>
      </p:sp>
      <p:grpSp>
        <p:nvGrpSpPr>
          <p:cNvPr id="53273" name="Group 25"/>
          <p:cNvGrpSpPr/>
          <p:nvPr/>
        </p:nvGrpSpPr>
        <p:grpSpPr bwMode="auto">
          <a:xfrm>
            <a:off x="1522016" y="2314153"/>
            <a:ext cx="2495417" cy="488950"/>
            <a:chOff x="1973" y="2532"/>
            <a:chExt cx="1451" cy="308"/>
          </a:xfrm>
        </p:grpSpPr>
        <p:sp>
          <p:nvSpPr>
            <p:cNvPr id="53269" name="AutoShape 21"/>
            <p:cNvSpPr/>
            <p:nvPr/>
          </p:nvSpPr>
          <p:spPr bwMode="auto">
            <a:xfrm rot="5400000">
              <a:off x="2654" y="2069"/>
              <a:ext cx="90" cy="1451"/>
            </a:xfrm>
            <a:prstGeom prst="leftBrace">
              <a:avLst>
                <a:gd name="adj1" fmla="val 134352"/>
                <a:gd name="adj2" fmla="val 50000"/>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3272" name="Text Box 24"/>
            <p:cNvSpPr txBox="1">
              <a:spLocks noChangeArrowheads="1"/>
            </p:cNvSpPr>
            <p:nvPr/>
          </p:nvSpPr>
          <p:spPr bwMode="auto">
            <a:xfrm>
              <a:off x="2489" y="2532"/>
              <a:ext cx="50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anose="020B0604030504040204" pitchFamily="34" charset="0"/>
                  <a:ea typeface="黑体" panose="02010609060101010101" pitchFamily="2" charset="-122"/>
                </a:rPr>
                <a:t>分组</a:t>
              </a:r>
              <a:r>
                <a:rPr lang="zh-CN" altLang="en-US" sz="1000" b="1">
                  <a:solidFill>
                    <a:srgbClr val="000099"/>
                  </a:solidFill>
                  <a:ea typeface="黑体" panose="02010609060101010101" pitchFamily="2" charset="-122"/>
                </a:rPr>
                <a:t> </a:t>
              </a:r>
              <a:r>
                <a:rPr lang="en-US" altLang="zh-CN" sz="2000" b="1">
                  <a:solidFill>
                    <a:srgbClr val="000099"/>
                  </a:solidFill>
                  <a:ea typeface="黑体" panose="02010609060101010101" pitchFamily="2" charset="-122"/>
                </a:rPr>
                <a:t>1</a:t>
              </a:r>
              <a:endParaRPr lang="en-US" altLang="zh-CN" sz="2000" b="1">
                <a:solidFill>
                  <a:srgbClr val="000099"/>
                </a:solidFill>
                <a:ea typeface="黑体" panose="02010609060101010101" pitchFamily="2" charset="-122"/>
              </a:endParaRPr>
            </a:p>
          </p:txBody>
        </p:sp>
      </p:grpSp>
      <p:grpSp>
        <p:nvGrpSpPr>
          <p:cNvPr id="53274" name="Group 26"/>
          <p:cNvGrpSpPr/>
          <p:nvPr/>
        </p:nvGrpSpPr>
        <p:grpSpPr bwMode="auto">
          <a:xfrm>
            <a:off x="3393150" y="3179340"/>
            <a:ext cx="2495417" cy="488950"/>
            <a:chOff x="1973" y="2532"/>
            <a:chExt cx="1451" cy="308"/>
          </a:xfrm>
        </p:grpSpPr>
        <p:sp>
          <p:nvSpPr>
            <p:cNvPr id="53275" name="AutoShape 27"/>
            <p:cNvSpPr/>
            <p:nvPr/>
          </p:nvSpPr>
          <p:spPr bwMode="auto">
            <a:xfrm rot="5400000">
              <a:off x="2654" y="2069"/>
              <a:ext cx="90" cy="1451"/>
            </a:xfrm>
            <a:prstGeom prst="leftBrace">
              <a:avLst>
                <a:gd name="adj1" fmla="val 134352"/>
                <a:gd name="adj2" fmla="val 50000"/>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3276" name="Text Box 28"/>
            <p:cNvSpPr txBox="1">
              <a:spLocks noChangeArrowheads="1"/>
            </p:cNvSpPr>
            <p:nvPr/>
          </p:nvSpPr>
          <p:spPr bwMode="auto">
            <a:xfrm>
              <a:off x="2489" y="2532"/>
              <a:ext cx="50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anose="020B0604030504040204" pitchFamily="34" charset="0"/>
                  <a:ea typeface="黑体" panose="02010609060101010101" pitchFamily="2" charset="-122"/>
                </a:rPr>
                <a:t>分组</a:t>
              </a:r>
              <a:r>
                <a:rPr lang="zh-CN" altLang="en-US" sz="1000" b="1">
                  <a:solidFill>
                    <a:srgbClr val="000099"/>
                  </a:solidFill>
                  <a:ea typeface="黑体" panose="02010609060101010101" pitchFamily="2" charset="-122"/>
                </a:rPr>
                <a:t> </a:t>
              </a:r>
              <a:r>
                <a:rPr lang="en-US" altLang="zh-CN" sz="2000" b="1">
                  <a:solidFill>
                    <a:srgbClr val="000099"/>
                  </a:solidFill>
                  <a:ea typeface="黑体" panose="02010609060101010101" pitchFamily="2" charset="-122"/>
                </a:rPr>
                <a:t>2</a:t>
              </a:r>
              <a:endParaRPr lang="en-US" altLang="zh-CN" sz="2000" b="1">
                <a:solidFill>
                  <a:srgbClr val="000099"/>
                </a:solidFill>
                <a:ea typeface="黑体" panose="02010609060101010101" pitchFamily="2" charset="-122"/>
              </a:endParaRPr>
            </a:p>
          </p:txBody>
        </p:sp>
      </p:grpSp>
      <p:grpSp>
        <p:nvGrpSpPr>
          <p:cNvPr id="53277" name="Group 29"/>
          <p:cNvGrpSpPr/>
          <p:nvPr/>
        </p:nvGrpSpPr>
        <p:grpSpPr bwMode="auto">
          <a:xfrm>
            <a:off x="5264283" y="4042940"/>
            <a:ext cx="2495417" cy="488950"/>
            <a:chOff x="1973" y="2532"/>
            <a:chExt cx="1451" cy="308"/>
          </a:xfrm>
        </p:grpSpPr>
        <p:sp>
          <p:nvSpPr>
            <p:cNvPr id="53278" name="AutoShape 30"/>
            <p:cNvSpPr/>
            <p:nvPr/>
          </p:nvSpPr>
          <p:spPr bwMode="auto">
            <a:xfrm rot="5400000">
              <a:off x="2654" y="2069"/>
              <a:ext cx="90" cy="1451"/>
            </a:xfrm>
            <a:prstGeom prst="leftBrace">
              <a:avLst>
                <a:gd name="adj1" fmla="val 134352"/>
                <a:gd name="adj2" fmla="val 50000"/>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3279" name="Text Box 31"/>
            <p:cNvSpPr txBox="1">
              <a:spLocks noChangeArrowheads="1"/>
            </p:cNvSpPr>
            <p:nvPr/>
          </p:nvSpPr>
          <p:spPr bwMode="auto">
            <a:xfrm>
              <a:off x="2489" y="2532"/>
              <a:ext cx="50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anose="020B0604030504040204" pitchFamily="34" charset="0"/>
                  <a:ea typeface="黑体" panose="02010609060101010101" pitchFamily="2" charset="-122"/>
                </a:rPr>
                <a:t>分组</a:t>
              </a:r>
              <a:r>
                <a:rPr lang="zh-CN" altLang="en-US" sz="1000" b="1">
                  <a:solidFill>
                    <a:srgbClr val="000099"/>
                  </a:solidFill>
                  <a:ea typeface="黑体" panose="02010609060101010101" pitchFamily="2" charset="-122"/>
                </a:rPr>
                <a:t> </a:t>
              </a:r>
              <a:r>
                <a:rPr lang="en-US" altLang="zh-CN" sz="2000" b="1">
                  <a:solidFill>
                    <a:srgbClr val="000099"/>
                  </a:solidFill>
                  <a:ea typeface="黑体" panose="02010609060101010101" pitchFamily="2" charset="-122"/>
                </a:rPr>
                <a:t>3</a:t>
              </a:r>
              <a:endParaRPr lang="en-US" altLang="zh-CN" sz="2000" b="1">
                <a:solidFill>
                  <a:srgbClr val="000099"/>
                </a:solidFill>
                <a:ea typeface="黑体" panose="02010609060101010101" pitchFamily="2" charset="-122"/>
              </a:endParaRPr>
            </a:p>
          </p:txBody>
        </p:sp>
      </p:grpSp>
      <p:sp>
        <p:nvSpPr>
          <p:cNvPr id="53281" name="Text Box 33"/>
          <p:cNvSpPr txBox="1">
            <a:spLocks noChangeArrowheads="1"/>
          </p:cNvSpPr>
          <p:nvPr/>
        </p:nvSpPr>
        <p:spPr bwMode="auto">
          <a:xfrm>
            <a:off x="1468542" y="5426060"/>
            <a:ext cx="485261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C00000"/>
                </a:solidFill>
                <a:latin typeface="Tahoma" panose="020B0604030504040204" pitchFamily="34" charset="0"/>
                <a:ea typeface="黑体" panose="02010609060101010101" pitchFamily="2" charset="-122"/>
              </a:rPr>
              <a:t>请注意：现在左边是</a:t>
            </a:r>
            <a:r>
              <a:rPr lang="zh-CN" altLang="en-US" sz="2800" b="1" dirty="0">
                <a:solidFill>
                  <a:srgbClr val="C00000"/>
                </a:solidFill>
                <a:latin typeface="Arial" panose="020B0604020202020204"/>
                <a:ea typeface="黑体" panose="02010609060101010101" pitchFamily="2" charset="-122"/>
              </a:rPr>
              <a:t>“</a:t>
            </a:r>
            <a:r>
              <a:rPr lang="zh-CN" altLang="en-US" sz="2800" b="1" dirty="0">
                <a:solidFill>
                  <a:srgbClr val="C00000"/>
                </a:solidFill>
                <a:latin typeface="Tahoma" panose="020B0604030504040204" pitchFamily="34" charset="0"/>
                <a:ea typeface="黑体" panose="02010609060101010101" pitchFamily="2" charset="-122"/>
              </a:rPr>
              <a:t>前面</a:t>
            </a:r>
            <a:r>
              <a:rPr lang="zh-CN" altLang="en-US" sz="2800" b="1" dirty="0">
                <a:solidFill>
                  <a:srgbClr val="C00000"/>
                </a:solidFill>
                <a:latin typeface="Arial" panose="020B0604020202020204"/>
                <a:ea typeface="黑体" panose="02010609060101010101" pitchFamily="2" charset="-122"/>
              </a:rPr>
              <a:t>”</a:t>
            </a:r>
            <a:endParaRPr lang="zh-CN" altLang="en-US" sz="2800" b="1" dirty="0">
              <a:solidFill>
                <a:srgbClr val="C00000"/>
              </a:solidFill>
              <a:latin typeface="Tahoma" panose="020B0604030504040204" pitchFamily="34" charset="0"/>
              <a:ea typeface="黑体" panose="02010609060101010101" pitchFamily="2" charset="-122"/>
            </a:endParaRPr>
          </a:p>
        </p:txBody>
      </p:sp>
      <p:cxnSp>
        <p:nvCxnSpPr>
          <p:cNvPr id="25" name="直接连接符 24"/>
          <p:cNvCxnSpPr/>
          <p:nvPr/>
        </p:nvCxnSpPr>
        <p:spPr bwMode="auto">
          <a:xfrm>
            <a:off x="2146301" y="1772816"/>
            <a:ext cx="0" cy="40011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接连接符 25"/>
          <p:cNvCxnSpPr/>
          <p:nvPr/>
        </p:nvCxnSpPr>
        <p:spPr bwMode="auto">
          <a:xfrm>
            <a:off x="7746322" y="1772816"/>
            <a:ext cx="0" cy="40011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3263"/>
                                        </p:tgtEl>
                                        <p:attrNameLst>
                                          <p:attrName>style.visibility</p:attrName>
                                        </p:attrNameLst>
                                      </p:cBhvr>
                                      <p:to>
                                        <p:strVal val="hidden"/>
                                      </p:to>
                                    </p:set>
                                  </p:childTnLst>
                                </p:cTn>
                              </p:par>
                            </p:childTnLst>
                          </p:cTn>
                        </p:par>
                        <p:par>
                          <p:cTn id="7" fill="hold">
                            <p:stCondLst>
                              <p:cond delay="0"/>
                            </p:stCondLst>
                            <p:childTnLst>
                              <p:par>
                                <p:cTn id="8" presetID="42" presetClass="path" presetSubtype="0" accel="50000" decel="50000" fill="hold" grpId="0" nodeType="afterEffect">
                                  <p:stCondLst>
                                    <p:cond delay="0"/>
                                  </p:stCondLst>
                                  <p:childTnLst>
                                    <p:animMotion origin="layout" path="M 2.5E-6 0.0 L 2.5E-6 0.09653 " pathEditMode="relative" rAng="0" ptsTypes="AA">
                                      <p:cBhvr>
                                        <p:cTn id="9" dur="1000" fill="hold"/>
                                        <p:tgtEl>
                                          <p:spTgt spid="53260"/>
                                        </p:tgtEl>
                                        <p:attrNameLst>
                                          <p:attrName>ppt_x</p:attrName>
                                          <p:attrName>ppt_y</p:attrName>
                                        </p:attrNameLst>
                                      </p:cBhvr>
                                      <p:rCtr x="0" y="4815"/>
                                    </p:animMotion>
                                  </p:childTnLst>
                                </p:cTn>
                              </p:par>
                            </p:childTnLst>
                          </p:cTn>
                        </p:par>
                        <p:par>
                          <p:cTn id="10" fill="hold">
                            <p:stCondLst>
                              <p:cond delay="1000"/>
                            </p:stCondLst>
                            <p:childTnLst>
                              <p:par>
                                <p:cTn id="11" presetID="1" presetClass="entr" presetSubtype="0" fill="hold" grpId="0" nodeType="afterEffect">
                                  <p:stCondLst>
                                    <p:cond delay="500"/>
                                  </p:stCondLst>
                                  <p:childTnLst>
                                    <p:set>
                                      <p:cBhvr>
                                        <p:cTn id="12" dur="1" fill="hold">
                                          <p:stCondLst>
                                            <p:cond delay="0"/>
                                          </p:stCondLst>
                                        </p:cTn>
                                        <p:tgtEl>
                                          <p:spTgt spid="53264"/>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nodeType="afterEffect">
                                  <p:stCondLst>
                                    <p:cond delay="500"/>
                                  </p:stCondLst>
                                  <p:childTnLst>
                                    <p:set>
                                      <p:cBhvr>
                                        <p:cTn id="15" dur="1" fill="hold">
                                          <p:stCondLst>
                                            <p:cond delay="0"/>
                                          </p:stCondLst>
                                        </p:cTn>
                                        <p:tgtEl>
                                          <p:spTgt spid="53273"/>
                                        </p:tgtEl>
                                        <p:attrNameLst>
                                          <p:attrName>style.visibility</p:attrName>
                                        </p:attrNameLst>
                                      </p:cBhvr>
                                      <p:to>
                                        <p:strVal val="visible"/>
                                      </p:to>
                                    </p:set>
                                  </p:childTnLst>
                                </p:cTn>
                              </p:par>
                            </p:childTnLst>
                          </p:cTn>
                        </p:par>
                        <p:par>
                          <p:cTn id="16" fill="hold">
                            <p:stCondLst>
                              <p:cond delay="2000"/>
                            </p:stCondLst>
                            <p:childTnLst>
                              <p:par>
                                <p:cTn id="17" presetID="42" presetClass="path" presetSubtype="0" accel="50000" decel="50000" fill="hold" grpId="0" nodeType="afterEffect">
                                  <p:stCondLst>
                                    <p:cond delay="500"/>
                                  </p:stCondLst>
                                  <p:childTnLst>
                                    <p:animMotion origin="layout" path="M 0.0 -1.96532E-6 L 0.0 0.22035 " pathEditMode="relative" rAng="0" ptsTypes="AA">
                                      <p:cBhvr>
                                        <p:cTn id="18" dur="1000" fill="hold"/>
                                        <p:tgtEl>
                                          <p:spTgt spid="53261"/>
                                        </p:tgtEl>
                                        <p:attrNameLst>
                                          <p:attrName>ppt_x</p:attrName>
                                          <p:attrName>ppt_y</p:attrName>
                                        </p:attrNameLst>
                                      </p:cBhvr>
                                      <p:rCtr x="0" y="11006"/>
                                    </p:animMotion>
                                  </p:childTnLst>
                                </p:cTn>
                              </p:par>
                            </p:childTnLst>
                          </p:cTn>
                        </p:par>
                        <p:par>
                          <p:cTn id="19" fill="hold">
                            <p:stCondLst>
                              <p:cond delay="3500"/>
                            </p:stCondLst>
                            <p:childTnLst>
                              <p:par>
                                <p:cTn id="20" presetID="1" presetClass="entr" presetSubtype="0" fill="hold" grpId="0" nodeType="afterEffect">
                                  <p:stCondLst>
                                    <p:cond delay="500"/>
                                  </p:stCondLst>
                                  <p:childTnLst>
                                    <p:set>
                                      <p:cBhvr>
                                        <p:cTn id="21" dur="1" fill="hold">
                                          <p:stCondLst>
                                            <p:cond delay="0"/>
                                          </p:stCondLst>
                                        </p:cTn>
                                        <p:tgtEl>
                                          <p:spTgt spid="53267"/>
                                        </p:tgtEl>
                                        <p:attrNameLst>
                                          <p:attrName>style.visibility</p:attrName>
                                        </p:attrNameLst>
                                      </p:cBhvr>
                                      <p:to>
                                        <p:strVal val="visible"/>
                                      </p:to>
                                    </p:set>
                                  </p:childTnLst>
                                </p:cTn>
                              </p:par>
                            </p:childTnLst>
                          </p:cTn>
                        </p:par>
                        <p:par>
                          <p:cTn id="22" fill="hold">
                            <p:stCondLst>
                              <p:cond delay="4000"/>
                            </p:stCondLst>
                            <p:childTnLst>
                              <p:par>
                                <p:cTn id="23" presetID="1" presetClass="entr" presetSubtype="0" fill="hold" nodeType="afterEffect">
                                  <p:stCondLst>
                                    <p:cond delay="500"/>
                                  </p:stCondLst>
                                  <p:childTnLst>
                                    <p:set>
                                      <p:cBhvr>
                                        <p:cTn id="24" dur="1" fill="hold">
                                          <p:stCondLst>
                                            <p:cond delay="0"/>
                                          </p:stCondLst>
                                        </p:cTn>
                                        <p:tgtEl>
                                          <p:spTgt spid="53274"/>
                                        </p:tgtEl>
                                        <p:attrNameLst>
                                          <p:attrName>style.visibility</p:attrName>
                                        </p:attrNameLst>
                                      </p:cBhvr>
                                      <p:to>
                                        <p:strVal val="visible"/>
                                      </p:to>
                                    </p:set>
                                  </p:childTnLst>
                                </p:cTn>
                              </p:par>
                            </p:childTnLst>
                          </p:cTn>
                        </p:par>
                        <p:par>
                          <p:cTn id="25" fill="hold">
                            <p:stCondLst>
                              <p:cond delay="4500"/>
                            </p:stCondLst>
                            <p:childTnLst>
                              <p:par>
                                <p:cTn id="26" presetID="42" presetClass="path" presetSubtype="0" accel="50000" decel="50000" fill="hold" grpId="0" nodeType="afterEffect">
                                  <p:stCondLst>
                                    <p:cond delay="500"/>
                                  </p:stCondLst>
                                  <p:childTnLst>
                                    <p:animMotion origin="layout" path="M -2.5E-6 -1.96532E-6 L -2.5E-6 0.34613 " pathEditMode="relative" rAng="0" ptsTypes="AA">
                                      <p:cBhvr>
                                        <p:cTn id="27" dur="1000" fill="hold"/>
                                        <p:tgtEl>
                                          <p:spTgt spid="53262"/>
                                        </p:tgtEl>
                                        <p:attrNameLst>
                                          <p:attrName>ppt_x</p:attrName>
                                          <p:attrName>ppt_y</p:attrName>
                                        </p:attrNameLst>
                                      </p:cBhvr>
                                      <p:rCtr x="0" y="17295"/>
                                    </p:animMotion>
                                  </p:childTnLst>
                                </p:cTn>
                              </p:par>
                            </p:childTnLst>
                          </p:cTn>
                        </p:par>
                        <p:par>
                          <p:cTn id="28" fill="hold">
                            <p:stCondLst>
                              <p:cond delay="6000"/>
                            </p:stCondLst>
                            <p:childTnLst>
                              <p:par>
                                <p:cTn id="29" presetID="1" presetClass="entr" presetSubtype="0" fill="hold" grpId="0" nodeType="afterEffect">
                                  <p:stCondLst>
                                    <p:cond delay="500"/>
                                  </p:stCondLst>
                                  <p:childTnLst>
                                    <p:set>
                                      <p:cBhvr>
                                        <p:cTn id="30" dur="1" fill="hold">
                                          <p:stCondLst>
                                            <p:cond delay="0"/>
                                          </p:stCondLst>
                                        </p:cTn>
                                        <p:tgtEl>
                                          <p:spTgt spid="53268"/>
                                        </p:tgtEl>
                                        <p:attrNameLst>
                                          <p:attrName>style.visibility</p:attrName>
                                        </p:attrNameLst>
                                      </p:cBhvr>
                                      <p:to>
                                        <p:strVal val="visible"/>
                                      </p:to>
                                    </p:set>
                                  </p:childTnLst>
                                </p:cTn>
                              </p:par>
                            </p:childTnLst>
                          </p:cTn>
                        </p:par>
                        <p:par>
                          <p:cTn id="31" fill="hold">
                            <p:stCondLst>
                              <p:cond delay="6500"/>
                            </p:stCondLst>
                            <p:childTnLst>
                              <p:par>
                                <p:cTn id="32" presetID="1" presetClass="entr" presetSubtype="0" fill="hold" nodeType="afterEffect">
                                  <p:stCondLst>
                                    <p:cond delay="500"/>
                                  </p:stCondLst>
                                  <p:childTnLst>
                                    <p:set>
                                      <p:cBhvr>
                                        <p:cTn id="33" dur="1" fill="hold">
                                          <p:stCondLst>
                                            <p:cond delay="0"/>
                                          </p:stCondLst>
                                        </p:cTn>
                                        <p:tgtEl>
                                          <p:spTgt spid="53277"/>
                                        </p:tgtEl>
                                        <p:attrNameLst>
                                          <p:attrName>style.visibility</p:attrName>
                                        </p:attrNameLst>
                                      </p:cBhvr>
                                      <p:to>
                                        <p:strVal val="visible"/>
                                      </p:to>
                                    </p:set>
                                  </p:childTnLst>
                                </p:cTn>
                              </p:par>
                            </p:childTnLst>
                          </p:cTn>
                        </p:par>
                        <p:par>
                          <p:cTn id="34" fill="hold">
                            <p:stCondLst>
                              <p:cond delay="7000"/>
                            </p:stCondLst>
                            <p:childTnLst>
                              <p:par>
                                <p:cTn id="35" presetID="1" presetClass="entr" presetSubtype="0" fill="hold" grpId="0" nodeType="afterEffect">
                                  <p:stCondLst>
                                    <p:cond delay="0"/>
                                  </p:stCondLst>
                                  <p:childTnLst>
                                    <p:set>
                                      <p:cBhvr>
                                        <p:cTn id="36" dur="1" fill="hold">
                                          <p:stCondLst>
                                            <p:cond delay="0"/>
                                          </p:stCondLst>
                                        </p:cTn>
                                        <p:tgtEl>
                                          <p:spTgt spid="53281"/>
                                        </p:tgtEl>
                                        <p:attrNameLst>
                                          <p:attrName>style.visibility</p:attrName>
                                        </p:attrNameLst>
                                      </p:cBhvr>
                                      <p:to>
                                        <p:strVal val="visible"/>
                                      </p:to>
                                    </p:set>
                                  </p:childTnLst>
                                </p:cTn>
                              </p:par>
                            </p:childTnLst>
                          </p:cTn>
                        </p:par>
                        <p:par>
                          <p:cTn id="37" fill="hold">
                            <p:stCondLst>
                              <p:cond delay="7000"/>
                            </p:stCondLst>
                            <p:childTnLst>
                              <p:par>
                                <p:cTn id="38" presetID="35" presetClass="emph" presetSubtype="0" repeatCount="3000" fill="hold" grpId="1" nodeType="afterEffect">
                                  <p:stCondLst>
                                    <p:cond delay="0"/>
                                  </p:stCondLst>
                                  <p:childTnLst>
                                    <p:anim calcmode="discrete" valueType="str">
                                      <p:cBhvr>
                                        <p:cTn id="39" dur="1000" fill="hold"/>
                                        <p:tgtEl>
                                          <p:spTgt spid="5328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60" grpId="0" animBg="1"/>
      <p:bldP spid="53261" grpId="0" animBg="1"/>
      <p:bldP spid="53262" grpId="0" animBg="1"/>
      <p:bldP spid="53264" grpId="0" animBg="1"/>
      <p:bldP spid="53267" grpId="0" animBg="1"/>
      <p:bldP spid="53268" grpId="0" animBg="1"/>
      <p:bldP spid="53281" grpId="0"/>
      <p:bldP spid="53281" grpId="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52" name="Rectangle 8"/>
          <p:cNvSpPr>
            <a:spLocks noGrp="1" noChangeArrowheads="1"/>
          </p:cNvSpPr>
          <p:nvPr>
            <p:ph type="title"/>
          </p:nvPr>
        </p:nvSpPr>
        <p:spPr/>
        <p:txBody>
          <a:bodyPr/>
          <a:lstStyle/>
          <a:p>
            <a:pPr algn="ctr"/>
            <a:r>
              <a:rPr lang="zh-CN" altLang="en-US"/>
              <a:t>分组交换的传输单元</a:t>
            </a:r>
            <a:endParaRPr lang="zh-CN" altLang="en-US"/>
          </a:p>
        </p:txBody>
      </p:sp>
      <p:sp>
        <p:nvSpPr>
          <p:cNvPr id="57353" name="Rectangle 9"/>
          <p:cNvSpPr>
            <a:spLocks noGrp="1" noChangeArrowheads="1"/>
          </p:cNvSpPr>
          <p:nvPr>
            <p:ph idx="1"/>
          </p:nvPr>
        </p:nvSpPr>
        <p:spPr/>
        <p:txBody>
          <a:bodyPr/>
          <a:lstStyle/>
          <a:p>
            <a:pPr>
              <a:spcBef>
                <a:spcPct val="10000"/>
              </a:spcBef>
            </a:pPr>
            <a:r>
              <a:rPr lang="zh-CN" altLang="en-US" dirty="0"/>
              <a:t>分组交换网以“</a:t>
            </a:r>
            <a:r>
              <a:rPr lang="zh-CN" altLang="en-US" dirty="0">
                <a:solidFill>
                  <a:srgbClr val="FF0000"/>
                </a:solidFill>
              </a:rPr>
              <a:t>分组</a:t>
            </a:r>
            <a:r>
              <a:rPr lang="zh-CN" altLang="en-US" dirty="0"/>
              <a:t>”作为数据传输单元。</a:t>
            </a:r>
            <a:endParaRPr lang="zh-CN" altLang="en-US" dirty="0"/>
          </a:p>
          <a:p>
            <a:pPr>
              <a:spcBef>
                <a:spcPct val="10000"/>
              </a:spcBef>
            </a:pPr>
            <a:r>
              <a:rPr lang="zh-CN" altLang="en-US" dirty="0">
                <a:solidFill>
                  <a:srgbClr val="FF0000"/>
                </a:solidFill>
              </a:rPr>
              <a:t>依次</a:t>
            </a:r>
            <a:r>
              <a:rPr lang="zh-CN" altLang="en-US" dirty="0"/>
              <a:t>把各分组发送到接收端（假定接收端在左边）。</a:t>
            </a:r>
            <a:endParaRPr lang="zh-CN" altLang="en-US" dirty="0"/>
          </a:p>
        </p:txBody>
      </p:sp>
      <p:grpSp>
        <p:nvGrpSpPr>
          <p:cNvPr id="57366" name="Group 22"/>
          <p:cNvGrpSpPr/>
          <p:nvPr/>
        </p:nvGrpSpPr>
        <p:grpSpPr bwMode="auto">
          <a:xfrm>
            <a:off x="1803061" y="2924944"/>
            <a:ext cx="2497138" cy="993775"/>
            <a:chOff x="884" y="2078"/>
            <a:chExt cx="1452" cy="626"/>
          </a:xfrm>
        </p:grpSpPr>
        <p:sp>
          <p:nvSpPr>
            <p:cNvPr id="57346" name="Rectangle 2"/>
            <p:cNvSpPr>
              <a:spLocks noChangeArrowheads="1"/>
            </p:cNvSpPr>
            <p:nvPr/>
          </p:nvSpPr>
          <p:spPr bwMode="auto">
            <a:xfrm>
              <a:off x="1247" y="2432"/>
              <a:ext cx="1088" cy="272"/>
            </a:xfrm>
            <a:prstGeom prst="rect">
              <a:avLst/>
            </a:prstGeom>
            <a:solidFill>
              <a:srgbClr val="CCECFF"/>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anose="020B0604030504040204" pitchFamily="34" charset="0"/>
                  <a:ea typeface="黑体" panose="02010609060101010101" pitchFamily="2" charset="-122"/>
                </a:rPr>
                <a:t>数     据</a:t>
              </a:r>
              <a:endParaRPr lang="zh-CN" altLang="en-US" sz="2000" b="1">
                <a:solidFill>
                  <a:srgbClr val="000099"/>
                </a:solidFill>
                <a:latin typeface="Tahoma" panose="020B0604030504040204" pitchFamily="34" charset="0"/>
                <a:ea typeface="黑体" panose="02010609060101010101" pitchFamily="2" charset="-122"/>
              </a:endParaRPr>
            </a:p>
          </p:txBody>
        </p:sp>
        <p:sp>
          <p:nvSpPr>
            <p:cNvPr id="57354" name="Rectangle 10"/>
            <p:cNvSpPr>
              <a:spLocks noChangeArrowheads="1"/>
            </p:cNvSpPr>
            <p:nvPr/>
          </p:nvSpPr>
          <p:spPr bwMode="auto">
            <a:xfrm>
              <a:off x="884" y="2432"/>
              <a:ext cx="363" cy="272"/>
            </a:xfrm>
            <a:prstGeom prst="rect">
              <a:avLst/>
            </a:prstGeom>
            <a:solidFill>
              <a:schemeClr val="accent2"/>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anose="020B0604030504040204" pitchFamily="34" charset="0"/>
                  <a:ea typeface="黑体" panose="02010609060101010101" pitchFamily="2" charset="-122"/>
                </a:rPr>
                <a:t>首部</a:t>
              </a:r>
              <a:endParaRPr lang="zh-CN" altLang="en-US" sz="2000" b="1">
                <a:solidFill>
                  <a:srgbClr val="000099"/>
                </a:solidFill>
                <a:latin typeface="Tahoma" panose="020B0604030504040204" pitchFamily="34" charset="0"/>
                <a:ea typeface="黑体" panose="02010609060101010101" pitchFamily="2" charset="-122"/>
              </a:endParaRPr>
            </a:p>
          </p:txBody>
        </p:sp>
        <p:grpSp>
          <p:nvGrpSpPr>
            <p:cNvPr id="57357" name="Group 13"/>
            <p:cNvGrpSpPr/>
            <p:nvPr/>
          </p:nvGrpSpPr>
          <p:grpSpPr bwMode="auto">
            <a:xfrm>
              <a:off x="885" y="2078"/>
              <a:ext cx="1451" cy="308"/>
              <a:chOff x="1973" y="2532"/>
              <a:chExt cx="1451" cy="308"/>
            </a:xfrm>
          </p:grpSpPr>
          <p:sp>
            <p:nvSpPr>
              <p:cNvPr id="57358" name="AutoShape 14"/>
              <p:cNvSpPr/>
              <p:nvPr/>
            </p:nvSpPr>
            <p:spPr bwMode="auto">
              <a:xfrm rot="5400000">
                <a:off x="2654" y="2069"/>
                <a:ext cx="90" cy="1451"/>
              </a:xfrm>
              <a:prstGeom prst="leftBrace">
                <a:avLst>
                  <a:gd name="adj1" fmla="val 134352"/>
                  <a:gd name="adj2" fmla="val 500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7359" name="Text Box 15"/>
              <p:cNvSpPr txBox="1">
                <a:spLocks noChangeArrowheads="1"/>
              </p:cNvSpPr>
              <p:nvPr/>
            </p:nvSpPr>
            <p:spPr bwMode="auto">
              <a:xfrm>
                <a:off x="2489" y="2532"/>
                <a:ext cx="52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anose="020B0604030504040204" pitchFamily="34" charset="0"/>
                    <a:ea typeface="黑体" panose="02010609060101010101" pitchFamily="2" charset="-122"/>
                  </a:rPr>
                  <a:t>分组</a:t>
                </a:r>
                <a:r>
                  <a:rPr lang="zh-CN" altLang="en-US" sz="1400" b="1">
                    <a:solidFill>
                      <a:srgbClr val="000099"/>
                    </a:solidFill>
                    <a:latin typeface="Tahoma" panose="020B0604030504040204" pitchFamily="34" charset="0"/>
                    <a:ea typeface="黑体" panose="02010609060101010101" pitchFamily="2" charset="-122"/>
                  </a:rPr>
                  <a:t> </a:t>
                </a:r>
                <a:r>
                  <a:rPr lang="en-US" altLang="zh-CN" sz="2000" b="1">
                    <a:solidFill>
                      <a:srgbClr val="000099"/>
                    </a:solidFill>
                    <a:ea typeface="黑体" panose="02010609060101010101" pitchFamily="2" charset="-122"/>
                  </a:rPr>
                  <a:t>1</a:t>
                </a:r>
                <a:endParaRPr lang="en-US" altLang="zh-CN" sz="2000" b="1">
                  <a:solidFill>
                    <a:srgbClr val="000099"/>
                  </a:solidFill>
                  <a:ea typeface="黑体" panose="02010609060101010101" pitchFamily="2" charset="-122"/>
                </a:endParaRPr>
              </a:p>
            </p:txBody>
          </p:sp>
        </p:grpSp>
      </p:grpSp>
      <p:grpSp>
        <p:nvGrpSpPr>
          <p:cNvPr id="57367" name="Group 23"/>
          <p:cNvGrpSpPr/>
          <p:nvPr/>
        </p:nvGrpSpPr>
        <p:grpSpPr bwMode="auto">
          <a:xfrm>
            <a:off x="3675915" y="3790131"/>
            <a:ext cx="2495417" cy="993775"/>
            <a:chOff x="1973" y="2623"/>
            <a:chExt cx="1451" cy="626"/>
          </a:xfrm>
        </p:grpSpPr>
        <p:sp>
          <p:nvSpPr>
            <p:cNvPr id="57347" name="Rectangle 3"/>
            <p:cNvSpPr>
              <a:spLocks noChangeArrowheads="1"/>
            </p:cNvSpPr>
            <p:nvPr/>
          </p:nvSpPr>
          <p:spPr bwMode="auto">
            <a:xfrm>
              <a:off x="2336" y="2977"/>
              <a:ext cx="1088" cy="272"/>
            </a:xfrm>
            <a:prstGeom prst="rect">
              <a:avLst/>
            </a:prstGeom>
            <a:solidFill>
              <a:srgbClr val="CCECFF"/>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anose="020B0604030504040204" pitchFamily="34" charset="0"/>
                  <a:ea typeface="黑体" panose="02010609060101010101" pitchFamily="2" charset="-122"/>
                </a:rPr>
                <a:t>数     据</a:t>
              </a:r>
              <a:endParaRPr lang="zh-CN" altLang="en-US" sz="2000" b="1">
                <a:solidFill>
                  <a:srgbClr val="000099"/>
                </a:solidFill>
                <a:latin typeface="Tahoma" panose="020B0604030504040204" pitchFamily="34" charset="0"/>
                <a:ea typeface="黑体" panose="02010609060101010101" pitchFamily="2" charset="-122"/>
              </a:endParaRPr>
            </a:p>
          </p:txBody>
        </p:sp>
        <p:sp>
          <p:nvSpPr>
            <p:cNvPr id="57355" name="Rectangle 11"/>
            <p:cNvSpPr>
              <a:spLocks noChangeArrowheads="1"/>
            </p:cNvSpPr>
            <p:nvPr/>
          </p:nvSpPr>
          <p:spPr bwMode="auto">
            <a:xfrm>
              <a:off x="1973" y="2977"/>
              <a:ext cx="363" cy="272"/>
            </a:xfrm>
            <a:prstGeom prst="rect">
              <a:avLst/>
            </a:prstGeom>
            <a:solidFill>
              <a:schemeClr val="accent2"/>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anose="020B0604030504040204" pitchFamily="34" charset="0"/>
                  <a:ea typeface="黑体" panose="02010609060101010101" pitchFamily="2" charset="-122"/>
                </a:rPr>
                <a:t>首部</a:t>
              </a:r>
              <a:endParaRPr lang="zh-CN" altLang="en-US" sz="2000" b="1">
                <a:solidFill>
                  <a:srgbClr val="000099"/>
                </a:solidFill>
                <a:latin typeface="Tahoma" panose="020B0604030504040204" pitchFamily="34" charset="0"/>
                <a:ea typeface="黑体" panose="02010609060101010101" pitchFamily="2" charset="-122"/>
              </a:endParaRPr>
            </a:p>
          </p:txBody>
        </p:sp>
        <p:grpSp>
          <p:nvGrpSpPr>
            <p:cNvPr id="57360" name="Group 16"/>
            <p:cNvGrpSpPr/>
            <p:nvPr/>
          </p:nvGrpSpPr>
          <p:grpSpPr bwMode="auto">
            <a:xfrm>
              <a:off x="1973" y="2623"/>
              <a:ext cx="1451" cy="308"/>
              <a:chOff x="1973" y="2532"/>
              <a:chExt cx="1451" cy="308"/>
            </a:xfrm>
          </p:grpSpPr>
          <p:sp>
            <p:nvSpPr>
              <p:cNvPr id="57361" name="AutoShape 17"/>
              <p:cNvSpPr/>
              <p:nvPr/>
            </p:nvSpPr>
            <p:spPr bwMode="auto">
              <a:xfrm rot="5400000">
                <a:off x="2654" y="2069"/>
                <a:ext cx="90" cy="1451"/>
              </a:xfrm>
              <a:prstGeom prst="leftBrace">
                <a:avLst>
                  <a:gd name="adj1" fmla="val 134352"/>
                  <a:gd name="adj2" fmla="val 500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7362" name="Text Box 18"/>
              <p:cNvSpPr txBox="1">
                <a:spLocks noChangeArrowheads="1"/>
              </p:cNvSpPr>
              <p:nvPr/>
            </p:nvSpPr>
            <p:spPr bwMode="auto">
              <a:xfrm>
                <a:off x="2489" y="2532"/>
                <a:ext cx="50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anose="020B0604030504040204" pitchFamily="34" charset="0"/>
                    <a:ea typeface="黑体" panose="02010609060101010101" pitchFamily="2" charset="-122"/>
                  </a:rPr>
                  <a:t>分组</a:t>
                </a:r>
                <a:r>
                  <a:rPr lang="zh-CN" altLang="en-US" sz="1000" b="1">
                    <a:solidFill>
                      <a:srgbClr val="000099"/>
                    </a:solidFill>
                    <a:ea typeface="黑体" panose="02010609060101010101" pitchFamily="2" charset="-122"/>
                  </a:rPr>
                  <a:t> </a:t>
                </a:r>
                <a:r>
                  <a:rPr lang="en-US" altLang="zh-CN" sz="2000" b="1">
                    <a:solidFill>
                      <a:srgbClr val="000099"/>
                    </a:solidFill>
                    <a:ea typeface="黑体" panose="02010609060101010101" pitchFamily="2" charset="-122"/>
                  </a:rPr>
                  <a:t>2</a:t>
                </a:r>
                <a:endParaRPr lang="en-US" altLang="zh-CN" sz="2000" b="1">
                  <a:solidFill>
                    <a:srgbClr val="000099"/>
                  </a:solidFill>
                  <a:ea typeface="黑体" panose="02010609060101010101" pitchFamily="2" charset="-122"/>
                </a:endParaRPr>
              </a:p>
            </p:txBody>
          </p:sp>
        </p:grpSp>
      </p:grpSp>
      <p:grpSp>
        <p:nvGrpSpPr>
          <p:cNvPr id="57368" name="Group 24"/>
          <p:cNvGrpSpPr/>
          <p:nvPr/>
        </p:nvGrpSpPr>
        <p:grpSpPr bwMode="auto">
          <a:xfrm>
            <a:off x="5547048" y="4653731"/>
            <a:ext cx="2502296" cy="981075"/>
            <a:chOff x="3061" y="3167"/>
            <a:chExt cx="1455" cy="618"/>
          </a:xfrm>
        </p:grpSpPr>
        <p:sp>
          <p:nvSpPr>
            <p:cNvPr id="57348" name="Rectangle 4"/>
            <p:cNvSpPr>
              <a:spLocks noChangeArrowheads="1"/>
            </p:cNvSpPr>
            <p:nvPr/>
          </p:nvSpPr>
          <p:spPr bwMode="auto">
            <a:xfrm>
              <a:off x="3428" y="3513"/>
              <a:ext cx="1088" cy="272"/>
            </a:xfrm>
            <a:prstGeom prst="rect">
              <a:avLst/>
            </a:prstGeom>
            <a:solidFill>
              <a:srgbClr val="CCECFF"/>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anose="020B0604030504040204" pitchFamily="34" charset="0"/>
                  <a:ea typeface="黑体" panose="02010609060101010101" pitchFamily="2" charset="-122"/>
                </a:rPr>
                <a:t>数     据</a:t>
              </a:r>
              <a:endParaRPr lang="zh-CN" altLang="en-US" sz="2000" b="1">
                <a:solidFill>
                  <a:srgbClr val="000099"/>
                </a:solidFill>
                <a:latin typeface="Tahoma" panose="020B0604030504040204" pitchFamily="34" charset="0"/>
                <a:ea typeface="黑体" panose="02010609060101010101" pitchFamily="2" charset="-122"/>
              </a:endParaRPr>
            </a:p>
          </p:txBody>
        </p:sp>
        <p:sp>
          <p:nvSpPr>
            <p:cNvPr id="57356" name="Rectangle 12"/>
            <p:cNvSpPr>
              <a:spLocks noChangeArrowheads="1"/>
            </p:cNvSpPr>
            <p:nvPr/>
          </p:nvSpPr>
          <p:spPr bwMode="auto">
            <a:xfrm>
              <a:off x="3061" y="3512"/>
              <a:ext cx="363" cy="273"/>
            </a:xfrm>
            <a:prstGeom prst="rect">
              <a:avLst/>
            </a:prstGeom>
            <a:solidFill>
              <a:schemeClr val="accent2"/>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solidFill>
                    <a:srgbClr val="000099"/>
                  </a:solidFill>
                  <a:latin typeface="Tahoma" panose="020B0604030504040204" pitchFamily="34" charset="0"/>
                  <a:ea typeface="黑体" panose="02010609060101010101" pitchFamily="2" charset="-122"/>
                </a:rPr>
                <a:t>首部</a:t>
              </a:r>
              <a:endParaRPr lang="zh-CN" altLang="en-US" sz="2000" b="1" dirty="0">
                <a:solidFill>
                  <a:srgbClr val="000099"/>
                </a:solidFill>
                <a:latin typeface="Tahoma" panose="020B0604030504040204" pitchFamily="34" charset="0"/>
                <a:ea typeface="黑体" panose="02010609060101010101" pitchFamily="2" charset="-122"/>
              </a:endParaRPr>
            </a:p>
          </p:txBody>
        </p:sp>
        <p:grpSp>
          <p:nvGrpSpPr>
            <p:cNvPr id="57363" name="Group 19"/>
            <p:cNvGrpSpPr/>
            <p:nvPr/>
          </p:nvGrpSpPr>
          <p:grpSpPr bwMode="auto">
            <a:xfrm>
              <a:off x="3061" y="3167"/>
              <a:ext cx="1451" cy="308"/>
              <a:chOff x="1973" y="2532"/>
              <a:chExt cx="1451" cy="308"/>
            </a:xfrm>
          </p:grpSpPr>
          <p:sp>
            <p:nvSpPr>
              <p:cNvPr id="57364" name="AutoShape 20"/>
              <p:cNvSpPr/>
              <p:nvPr/>
            </p:nvSpPr>
            <p:spPr bwMode="auto">
              <a:xfrm rot="5400000">
                <a:off x="2654" y="2069"/>
                <a:ext cx="90" cy="1451"/>
              </a:xfrm>
              <a:prstGeom prst="leftBrace">
                <a:avLst>
                  <a:gd name="adj1" fmla="val 134352"/>
                  <a:gd name="adj2" fmla="val 500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7365" name="Text Box 21"/>
              <p:cNvSpPr txBox="1">
                <a:spLocks noChangeArrowheads="1"/>
              </p:cNvSpPr>
              <p:nvPr/>
            </p:nvSpPr>
            <p:spPr bwMode="auto">
              <a:xfrm>
                <a:off x="2489" y="2532"/>
                <a:ext cx="51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anose="020B0604030504040204" pitchFamily="34" charset="0"/>
                    <a:ea typeface="黑体" panose="02010609060101010101" pitchFamily="2" charset="-122"/>
                  </a:rPr>
                  <a:t>分组</a:t>
                </a:r>
                <a:r>
                  <a:rPr lang="zh-CN" altLang="en-US" sz="1200" b="1">
                    <a:solidFill>
                      <a:srgbClr val="000099"/>
                    </a:solidFill>
                    <a:ea typeface="黑体" panose="02010609060101010101" pitchFamily="2" charset="-122"/>
                  </a:rPr>
                  <a:t> </a:t>
                </a:r>
                <a:r>
                  <a:rPr lang="en-US" altLang="zh-CN" sz="2000" b="1">
                    <a:solidFill>
                      <a:srgbClr val="000099"/>
                    </a:solidFill>
                    <a:ea typeface="黑体" panose="02010609060101010101" pitchFamily="2" charset="-122"/>
                  </a:rPr>
                  <a:t>3</a:t>
                </a:r>
                <a:endParaRPr lang="en-US" altLang="zh-CN" sz="2000" b="1">
                  <a:solidFill>
                    <a:srgbClr val="000099"/>
                  </a:solidFill>
                  <a:ea typeface="黑体" panose="02010609060101010101" pitchFamily="2" charset="-122"/>
                </a:endParaRPr>
              </a:p>
            </p:txBody>
          </p:sp>
        </p:grpSp>
      </p:grpSp>
      <p:sp>
        <p:nvSpPr>
          <p:cNvPr id="2" name="矩形 1"/>
          <p:cNvSpPr/>
          <p:nvPr/>
        </p:nvSpPr>
        <p:spPr>
          <a:xfrm>
            <a:off x="1803061" y="5805264"/>
            <a:ext cx="6534315"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以</a:t>
            </a:r>
            <a:r>
              <a:rPr lang="zh-CN" altLang="zh-CN" sz="2400" b="1" dirty="0">
                <a:latin typeface="+mn-lt"/>
                <a:ea typeface="黑体" panose="02010609060101010101" pitchFamily="2" charset="-122"/>
              </a:rPr>
              <a:t>分组为基本单位在网络中传送</a:t>
            </a:r>
            <a:endParaRPr lang="zh-CN" altLang="en-US" sz="2400" b="1" dirty="0">
              <a:latin typeface="+mn-lt"/>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36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500"/>
                                  </p:stCondLst>
                                  <p:childTnLst>
                                    <p:set>
                                      <p:cBhvr>
                                        <p:cTn id="9" dur="1" fill="hold">
                                          <p:stCondLst>
                                            <p:cond delay="0"/>
                                          </p:stCondLst>
                                        </p:cTn>
                                        <p:tgtEl>
                                          <p:spTgt spid="57367"/>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500"/>
                                  </p:stCondLst>
                                  <p:childTnLst>
                                    <p:set>
                                      <p:cBhvr>
                                        <p:cTn id="12" dur="1" fill="hold">
                                          <p:stCondLst>
                                            <p:cond delay="0"/>
                                          </p:stCondLst>
                                        </p:cTn>
                                        <p:tgtEl>
                                          <p:spTgt spid="5736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7353">
                                            <p:txEl>
                                              <p:pRg st="1" end="1"/>
                                            </p:txEl>
                                          </p:spTgt>
                                        </p:tgtEl>
                                        <p:attrNameLst>
                                          <p:attrName>style.visibility</p:attrName>
                                        </p:attrNameLst>
                                      </p:cBhvr>
                                      <p:to>
                                        <p:strVal val="visible"/>
                                      </p:to>
                                    </p:set>
                                  </p:childTnLst>
                                </p:cTn>
                              </p:par>
                            </p:childTnLst>
                          </p:cTn>
                        </p:par>
                        <p:par>
                          <p:cTn id="17" fill="hold">
                            <p:stCondLst>
                              <p:cond delay="0"/>
                            </p:stCondLst>
                            <p:childTnLst>
                              <p:par>
                                <p:cTn id="18" presetID="2" presetClass="exit" presetSubtype="8" fill="hold" nodeType="afterEffect">
                                  <p:stCondLst>
                                    <p:cond delay="500"/>
                                  </p:stCondLst>
                                  <p:childTnLst>
                                    <p:anim calcmode="lin" valueType="num">
                                      <p:cBhvr additive="base">
                                        <p:cTn id="19" dur="2000"/>
                                        <p:tgtEl>
                                          <p:spTgt spid="57366"/>
                                        </p:tgtEl>
                                        <p:attrNameLst>
                                          <p:attrName>ppt_x</p:attrName>
                                        </p:attrNameLst>
                                      </p:cBhvr>
                                      <p:tavLst>
                                        <p:tav tm="0">
                                          <p:val>
                                            <p:strVal val="ppt_x"/>
                                          </p:val>
                                        </p:tav>
                                        <p:tav tm="100000">
                                          <p:val>
                                            <p:strVal val="0-ppt_w/2"/>
                                          </p:val>
                                        </p:tav>
                                      </p:tavLst>
                                    </p:anim>
                                    <p:anim calcmode="lin" valueType="num">
                                      <p:cBhvr additive="base">
                                        <p:cTn id="20" dur="2000"/>
                                        <p:tgtEl>
                                          <p:spTgt spid="57366"/>
                                        </p:tgtEl>
                                        <p:attrNameLst>
                                          <p:attrName>ppt_y</p:attrName>
                                        </p:attrNameLst>
                                      </p:cBhvr>
                                      <p:tavLst>
                                        <p:tav tm="0">
                                          <p:val>
                                            <p:strVal val="ppt_y"/>
                                          </p:val>
                                        </p:tav>
                                        <p:tav tm="100000">
                                          <p:val>
                                            <p:strVal val="ppt_y"/>
                                          </p:val>
                                        </p:tav>
                                      </p:tavLst>
                                    </p:anim>
                                    <p:set>
                                      <p:cBhvr>
                                        <p:cTn id="21" dur="1" fill="hold">
                                          <p:stCondLst>
                                            <p:cond delay="1999"/>
                                          </p:stCondLst>
                                        </p:cTn>
                                        <p:tgtEl>
                                          <p:spTgt spid="57366"/>
                                        </p:tgtEl>
                                        <p:attrNameLst>
                                          <p:attrName>style.visibility</p:attrName>
                                        </p:attrNameLst>
                                      </p:cBhvr>
                                      <p:to>
                                        <p:strVal val="hidden"/>
                                      </p:to>
                                    </p:set>
                                  </p:childTnLst>
                                </p:cTn>
                              </p:par>
                            </p:childTnLst>
                          </p:cTn>
                        </p:par>
                        <p:par>
                          <p:cTn id="22" fill="hold">
                            <p:stCondLst>
                              <p:cond delay="2500"/>
                            </p:stCondLst>
                            <p:childTnLst>
                              <p:par>
                                <p:cTn id="23" presetID="2" presetClass="exit" presetSubtype="8" fill="hold" nodeType="afterEffect">
                                  <p:stCondLst>
                                    <p:cond delay="500"/>
                                  </p:stCondLst>
                                  <p:childTnLst>
                                    <p:anim calcmode="lin" valueType="num">
                                      <p:cBhvr additive="base">
                                        <p:cTn id="24" dur="2000"/>
                                        <p:tgtEl>
                                          <p:spTgt spid="57367"/>
                                        </p:tgtEl>
                                        <p:attrNameLst>
                                          <p:attrName>ppt_x</p:attrName>
                                        </p:attrNameLst>
                                      </p:cBhvr>
                                      <p:tavLst>
                                        <p:tav tm="0">
                                          <p:val>
                                            <p:strVal val="ppt_x"/>
                                          </p:val>
                                        </p:tav>
                                        <p:tav tm="100000">
                                          <p:val>
                                            <p:strVal val="0-ppt_w/2"/>
                                          </p:val>
                                        </p:tav>
                                      </p:tavLst>
                                    </p:anim>
                                    <p:anim calcmode="lin" valueType="num">
                                      <p:cBhvr additive="base">
                                        <p:cTn id="25" dur="2000"/>
                                        <p:tgtEl>
                                          <p:spTgt spid="57367"/>
                                        </p:tgtEl>
                                        <p:attrNameLst>
                                          <p:attrName>ppt_y</p:attrName>
                                        </p:attrNameLst>
                                      </p:cBhvr>
                                      <p:tavLst>
                                        <p:tav tm="0">
                                          <p:val>
                                            <p:strVal val="ppt_y"/>
                                          </p:val>
                                        </p:tav>
                                        <p:tav tm="100000">
                                          <p:val>
                                            <p:strVal val="ppt_y"/>
                                          </p:val>
                                        </p:tav>
                                      </p:tavLst>
                                    </p:anim>
                                    <p:set>
                                      <p:cBhvr>
                                        <p:cTn id="26" dur="1" fill="hold">
                                          <p:stCondLst>
                                            <p:cond delay="1999"/>
                                          </p:stCondLst>
                                        </p:cTn>
                                        <p:tgtEl>
                                          <p:spTgt spid="57367"/>
                                        </p:tgtEl>
                                        <p:attrNameLst>
                                          <p:attrName>style.visibility</p:attrName>
                                        </p:attrNameLst>
                                      </p:cBhvr>
                                      <p:to>
                                        <p:strVal val="hidden"/>
                                      </p:to>
                                    </p:set>
                                  </p:childTnLst>
                                </p:cTn>
                              </p:par>
                            </p:childTnLst>
                          </p:cTn>
                        </p:par>
                        <p:par>
                          <p:cTn id="27" fill="hold">
                            <p:stCondLst>
                              <p:cond delay="5000"/>
                            </p:stCondLst>
                            <p:childTnLst>
                              <p:par>
                                <p:cTn id="28" presetID="2" presetClass="exit" presetSubtype="8" fill="hold" nodeType="afterEffect">
                                  <p:stCondLst>
                                    <p:cond delay="500"/>
                                  </p:stCondLst>
                                  <p:childTnLst>
                                    <p:anim calcmode="lin" valueType="num">
                                      <p:cBhvr additive="base">
                                        <p:cTn id="29" dur="2000"/>
                                        <p:tgtEl>
                                          <p:spTgt spid="57368"/>
                                        </p:tgtEl>
                                        <p:attrNameLst>
                                          <p:attrName>ppt_x</p:attrName>
                                        </p:attrNameLst>
                                      </p:cBhvr>
                                      <p:tavLst>
                                        <p:tav tm="0">
                                          <p:val>
                                            <p:strVal val="ppt_x"/>
                                          </p:val>
                                        </p:tav>
                                        <p:tav tm="100000">
                                          <p:val>
                                            <p:strVal val="0-ppt_w/2"/>
                                          </p:val>
                                        </p:tav>
                                      </p:tavLst>
                                    </p:anim>
                                    <p:anim calcmode="lin" valueType="num">
                                      <p:cBhvr additive="base">
                                        <p:cTn id="30" dur="2000"/>
                                        <p:tgtEl>
                                          <p:spTgt spid="57368"/>
                                        </p:tgtEl>
                                        <p:attrNameLst>
                                          <p:attrName>ppt_y</p:attrName>
                                        </p:attrNameLst>
                                      </p:cBhvr>
                                      <p:tavLst>
                                        <p:tav tm="0">
                                          <p:val>
                                            <p:strVal val="ppt_y"/>
                                          </p:val>
                                        </p:tav>
                                        <p:tav tm="100000">
                                          <p:val>
                                            <p:strVal val="ppt_y"/>
                                          </p:val>
                                        </p:tav>
                                      </p:tavLst>
                                    </p:anim>
                                    <p:set>
                                      <p:cBhvr>
                                        <p:cTn id="31" dur="1" fill="hold">
                                          <p:stCondLst>
                                            <p:cond delay="1999"/>
                                          </p:stCondLst>
                                        </p:cTn>
                                        <p:tgtEl>
                                          <p:spTgt spid="5736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algn="ctr"/>
            <a:r>
              <a:rPr lang="zh-CN" altLang="en-US"/>
              <a:t>分组首部的重要性</a:t>
            </a:r>
            <a:endParaRPr lang="zh-CN" altLang="en-US"/>
          </a:p>
        </p:txBody>
      </p:sp>
      <p:sp>
        <p:nvSpPr>
          <p:cNvPr id="58371" name="Rectangle 3"/>
          <p:cNvSpPr>
            <a:spLocks noGrp="1" noChangeArrowheads="1"/>
          </p:cNvSpPr>
          <p:nvPr>
            <p:ph idx="1"/>
          </p:nvPr>
        </p:nvSpPr>
        <p:spPr/>
        <p:txBody>
          <a:bodyPr/>
          <a:lstStyle/>
          <a:p>
            <a:r>
              <a:rPr lang="zh-CN" altLang="en-US" dirty="0">
                <a:solidFill>
                  <a:srgbClr val="FF0000"/>
                </a:solidFill>
              </a:rPr>
              <a:t>每一个</a:t>
            </a:r>
            <a:r>
              <a:rPr lang="zh-CN" altLang="en-US" dirty="0"/>
              <a:t>分组的首部都含有</a:t>
            </a:r>
            <a:r>
              <a:rPr lang="zh-CN" altLang="en-US" dirty="0" smtClean="0">
                <a:solidFill>
                  <a:srgbClr val="FF0000"/>
                </a:solidFill>
              </a:rPr>
              <a:t>地址</a:t>
            </a:r>
            <a:r>
              <a:rPr lang="zh-CN" altLang="en-US" dirty="0" smtClean="0"/>
              <a:t>（</a:t>
            </a:r>
            <a:r>
              <a:rPr lang="zh-CN" altLang="zh-CN" dirty="0"/>
              <a:t>诸如目的地址和</a:t>
            </a:r>
            <a:r>
              <a:rPr lang="zh-CN" altLang="zh-CN" dirty="0" smtClean="0"/>
              <a:t>源地址</a:t>
            </a:r>
            <a:r>
              <a:rPr lang="zh-CN" altLang="en-US" dirty="0"/>
              <a:t>）</a:t>
            </a:r>
            <a:r>
              <a:rPr lang="zh-CN" altLang="en-US" dirty="0" smtClean="0"/>
              <a:t>等</a:t>
            </a:r>
            <a:r>
              <a:rPr lang="zh-CN" altLang="en-US" dirty="0"/>
              <a:t>控制信息。</a:t>
            </a:r>
            <a:endParaRPr lang="zh-CN" altLang="en-US" dirty="0"/>
          </a:p>
          <a:p>
            <a:r>
              <a:rPr lang="zh-CN" altLang="en-US" dirty="0"/>
              <a:t>分组交换网中的结点交换机根据收到的</a:t>
            </a:r>
            <a:r>
              <a:rPr lang="zh-CN" altLang="en-US" dirty="0" smtClean="0"/>
              <a:t>分组首部</a:t>
            </a:r>
            <a:r>
              <a:rPr lang="zh-CN" altLang="en-US" dirty="0"/>
              <a:t>中的</a:t>
            </a:r>
            <a:r>
              <a:rPr lang="zh-CN" altLang="en-US" dirty="0">
                <a:solidFill>
                  <a:srgbClr val="FF0000"/>
                </a:solidFill>
              </a:rPr>
              <a:t>地址信息，</a:t>
            </a:r>
            <a:r>
              <a:rPr lang="zh-CN" altLang="en-US" dirty="0"/>
              <a:t>把分组</a:t>
            </a:r>
            <a:r>
              <a:rPr lang="zh-CN" altLang="en-US" dirty="0">
                <a:solidFill>
                  <a:srgbClr val="FF0000"/>
                </a:solidFill>
              </a:rPr>
              <a:t>转发</a:t>
            </a:r>
            <a:r>
              <a:rPr lang="zh-CN" altLang="en-US" dirty="0"/>
              <a:t>到下一个结点交换机</a:t>
            </a:r>
            <a:r>
              <a:rPr lang="zh-CN" altLang="en-US" dirty="0" smtClean="0"/>
              <a:t>。</a:t>
            </a:r>
            <a:endParaRPr lang="en-US" altLang="zh-CN" dirty="0" smtClean="0"/>
          </a:p>
          <a:p>
            <a:r>
              <a:rPr lang="zh-CN" altLang="zh-CN" dirty="0" smtClean="0"/>
              <a:t>每个分组在</a:t>
            </a:r>
            <a:r>
              <a:rPr lang="zh-CN" altLang="zh-CN" dirty="0"/>
              <a:t>互联网中</a:t>
            </a:r>
            <a:r>
              <a:rPr lang="zh-CN" altLang="zh-CN" dirty="0">
                <a:solidFill>
                  <a:srgbClr val="FF0000"/>
                </a:solidFill>
              </a:rPr>
              <a:t>独立地选择传输路径</a:t>
            </a:r>
            <a:r>
              <a:rPr lang="zh-CN" altLang="en-US" dirty="0">
                <a:solidFill>
                  <a:srgbClr val="FF0000"/>
                </a:solidFill>
              </a:rPr>
              <a:t>。</a:t>
            </a:r>
            <a:endParaRPr lang="en-US" altLang="zh-CN" dirty="0">
              <a:solidFill>
                <a:srgbClr val="FF0000"/>
              </a:solidFill>
            </a:endParaRPr>
          </a:p>
          <a:p>
            <a:r>
              <a:rPr lang="zh-CN" altLang="en-US" dirty="0" smtClean="0"/>
              <a:t>用</a:t>
            </a:r>
            <a:r>
              <a:rPr lang="zh-CN" altLang="en-US" dirty="0"/>
              <a:t>这样的</a:t>
            </a:r>
            <a:r>
              <a:rPr lang="zh-CN" altLang="en-US" dirty="0">
                <a:solidFill>
                  <a:srgbClr val="FF0000"/>
                </a:solidFill>
              </a:rPr>
              <a:t>存储转发</a:t>
            </a:r>
            <a:r>
              <a:rPr lang="zh-CN" altLang="en-US" dirty="0"/>
              <a:t>方式，最后分组就能到达</a:t>
            </a:r>
            <a:r>
              <a:rPr lang="zh-CN" altLang="en-US" dirty="0">
                <a:solidFill>
                  <a:srgbClr val="FF0000"/>
                </a:solidFill>
              </a:rPr>
              <a:t>最终目的地。</a:t>
            </a:r>
            <a:endParaRPr lang="zh-CN" alt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3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3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83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algn="ctr"/>
            <a:r>
              <a:rPr lang="zh-CN" altLang="en-US"/>
              <a:t>收到分组后剥去首部</a:t>
            </a:r>
            <a:endParaRPr lang="zh-CN" altLang="en-US"/>
          </a:p>
        </p:txBody>
      </p:sp>
      <p:sp>
        <p:nvSpPr>
          <p:cNvPr id="59395" name="Rectangle 3"/>
          <p:cNvSpPr>
            <a:spLocks noGrp="1" noChangeArrowheads="1"/>
          </p:cNvSpPr>
          <p:nvPr>
            <p:ph idx="1"/>
          </p:nvPr>
        </p:nvSpPr>
        <p:spPr/>
        <p:txBody>
          <a:bodyPr/>
          <a:lstStyle/>
          <a:p>
            <a:r>
              <a:rPr lang="zh-CN" altLang="en-US" dirty="0"/>
              <a:t>接收端收到分组后</a:t>
            </a:r>
            <a:r>
              <a:rPr lang="zh-CN" altLang="en-US" dirty="0">
                <a:solidFill>
                  <a:srgbClr val="FF0000"/>
                </a:solidFill>
              </a:rPr>
              <a:t>剥去</a:t>
            </a:r>
            <a:r>
              <a:rPr lang="zh-CN" altLang="en-US" dirty="0"/>
              <a:t>首部还原成报文。</a:t>
            </a:r>
            <a:endParaRPr lang="zh-CN" altLang="en-US" dirty="0"/>
          </a:p>
        </p:txBody>
      </p:sp>
      <p:sp>
        <p:nvSpPr>
          <p:cNvPr id="59397" name="Rectangle 5"/>
          <p:cNvSpPr>
            <a:spLocks noChangeArrowheads="1"/>
          </p:cNvSpPr>
          <p:nvPr/>
        </p:nvSpPr>
        <p:spPr bwMode="auto">
          <a:xfrm>
            <a:off x="2920206" y="2550815"/>
            <a:ext cx="1871133" cy="431800"/>
          </a:xfrm>
          <a:prstGeom prst="rect">
            <a:avLst/>
          </a:prstGeom>
          <a:solidFill>
            <a:srgbClr val="CCECFF"/>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anose="020B0604030504040204" pitchFamily="34" charset="0"/>
                <a:ea typeface="黑体" panose="02010609060101010101" pitchFamily="2" charset="-122"/>
              </a:rPr>
              <a:t>数     据</a:t>
            </a:r>
            <a:endParaRPr lang="zh-CN" altLang="en-US" sz="2000" b="1">
              <a:solidFill>
                <a:srgbClr val="000099"/>
              </a:solidFill>
              <a:latin typeface="Tahoma" panose="020B0604030504040204" pitchFamily="34" charset="0"/>
              <a:ea typeface="黑体" panose="02010609060101010101" pitchFamily="2" charset="-122"/>
            </a:endParaRPr>
          </a:p>
        </p:txBody>
      </p:sp>
      <p:sp>
        <p:nvSpPr>
          <p:cNvPr id="59398" name="Rectangle 6"/>
          <p:cNvSpPr>
            <a:spLocks noChangeArrowheads="1"/>
          </p:cNvSpPr>
          <p:nvPr/>
        </p:nvSpPr>
        <p:spPr bwMode="auto">
          <a:xfrm>
            <a:off x="2295922" y="2550815"/>
            <a:ext cx="624284" cy="431800"/>
          </a:xfrm>
          <a:prstGeom prst="rect">
            <a:avLst/>
          </a:prstGeom>
          <a:solidFill>
            <a:schemeClr val="accent2"/>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anose="020B0604030504040204" pitchFamily="34" charset="0"/>
                <a:ea typeface="黑体" panose="02010609060101010101" pitchFamily="2" charset="-122"/>
              </a:rPr>
              <a:t>首部</a:t>
            </a:r>
            <a:endParaRPr lang="zh-CN" altLang="en-US" sz="2000" b="1">
              <a:solidFill>
                <a:srgbClr val="000099"/>
              </a:solidFill>
              <a:latin typeface="Tahoma" panose="020B0604030504040204" pitchFamily="34" charset="0"/>
              <a:ea typeface="黑体" panose="02010609060101010101" pitchFamily="2" charset="-122"/>
            </a:endParaRPr>
          </a:p>
        </p:txBody>
      </p:sp>
      <p:grpSp>
        <p:nvGrpSpPr>
          <p:cNvPr id="59399" name="Group 7"/>
          <p:cNvGrpSpPr/>
          <p:nvPr/>
        </p:nvGrpSpPr>
        <p:grpSpPr bwMode="auto">
          <a:xfrm>
            <a:off x="2297642" y="1988840"/>
            <a:ext cx="2495418" cy="488950"/>
            <a:chOff x="1973" y="2532"/>
            <a:chExt cx="1451" cy="308"/>
          </a:xfrm>
        </p:grpSpPr>
        <p:sp>
          <p:nvSpPr>
            <p:cNvPr id="59400" name="AutoShape 8"/>
            <p:cNvSpPr/>
            <p:nvPr/>
          </p:nvSpPr>
          <p:spPr bwMode="auto">
            <a:xfrm rot="5400000">
              <a:off x="2654" y="2069"/>
              <a:ext cx="90" cy="1451"/>
            </a:xfrm>
            <a:prstGeom prst="leftBrace">
              <a:avLst>
                <a:gd name="adj1" fmla="val 134352"/>
                <a:gd name="adj2" fmla="val 500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9401" name="Text Box 9"/>
            <p:cNvSpPr txBox="1">
              <a:spLocks noChangeArrowheads="1"/>
            </p:cNvSpPr>
            <p:nvPr/>
          </p:nvSpPr>
          <p:spPr bwMode="auto">
            <a:xfrm>
              <a:off x="2489" y="2532"/>
              <a:ext cx="50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anose="020B0604030504040204" pitchFamily="34" charset="0"/>
                  <a:ea typeface="黑体" panose="02010609060101010101" pitchFamily="2" charset="-122"/>
                </a:rPr>
                <a:t>分组</a:t>
              </a:r>
              <a:r>
                <a:rPr lang="zh-CN" altLang="en-US" sz="1000" b="1">
                  <a:solidFill>
                    <a:srgbClr val="000099"/>
                  </a:solidFill>
                  <a:ea typeface="黑体" panose="02010609060101010101" pitchFamily="2" charset="-122"/>
                </a:rPr>
                <a:t> </a:t>
              </a:r>
              <a:r>
                <a:rPr lang="en-US" altLang="zh-CN" sz="2000" b="1">
                  <a:solidFill>
                    <a:srgbClr val="000099"/>
                  </a:solidFill>
                  <a:ea typeface="黑体" panose="02010609060101010101" pitchFamily="2" charset="-122"/>
                </a:rPr>
                <a:t>1</a:t>
              </a:r>
              <a:endParaRPr lang="en-US" altLang="zh-CN" sz="2000" b="1">
                <a:solidFill>
                  <a:srgbClr val="000099"/>
                </a:solidFill>
                <a:ea typeface="黑体" panose="02010609060101010101" pitchFamily="2" charset="-122"/>
              </a:endParaRPr>
            </a:p>
          </p:txBody>
        </p:sp>
      </p:grpSp>
      <p:sp>
        <p:nvSpPr>
          <p:cNvPr id="59403" name="Rectangle 11"/>
          <p:cNvSpPr>
            <a:spLocks noChangeArrowheads="1"/>
          </p:cNvSpPr>
          <p:nvPr/>
        </p:nvSpPr>
        <p:spPr bwMode="auto">
          <a:xfrm>
            <a:off x="4793060" y="3416002"/>
            <a:ext cx="1871133" cy="431800"/>
          </a:xfrm>
          <a:prstGeom prst="rect">
            <a:avLst/>
          </a:prstGeom>
          <a:solidFill>
            <a:srgbClr val="CCECFF"/>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anose="020B0604030504040204" pitchFamily="34" charset="0"/>
                <a:ea typeface="黑体" panose="02010609060101010101" pitchFamily="2" charset="-122"/>
              </a:rPr>
              <a:t>数     据</a:t>
            </a:r>
            <a:endParaRPr lang="zh-CN" altLang="en-US" sz="2000" b="1">
              <a:solidFill>
                <a:srgbClr val="000099"/>
              </a:solidFill>
              <a:latin typeface="Tahoma" panose="020B0604030504040204" pitchFamily="34" charset="0"/>
              <a:ea typeface="黑体" panose="02010609060101010101" pitchFamily="2" charset="-122"/>
            </a:endParaRPr>
          </a:p>
        </p:txBody>
      </p:sp>
      <p:sp>
        <p:nvSpPr>
          <p:cNvPr id="59404" name="Rectangle 12"/>
          <p:cNvSpPr>
            <a:spLocks noChangeArrowheads="1"/>
          </p:cNvSpPr>
          <p:nvPr/>
        </p:nvSpPr>
        <p:spPr bwMode="auto">
          <a:xfrm>
            <a:off x="4168776" y="3416002"/>
            <a:ext cx="624285" cy="431800"/>
          </a:xfrm>
          <a:prstGeom prst="rect">
            <a:avLst/>
          </a:prstGeom>
          <a:solidFill>
            <a:schemeClr val="accent2"/>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anose="020B0604030504040204" pitchFamily="34" charset="0"/>
                <a:ea typeface="黑体" panose="02010609060101010101" pitchFamily="2" charset="-122"/>
              </a:rPr>
              <a:t>首部</a:t>
            </a:r>
            <a:endParaRPr lang="zh-CN" altLang="en-US" sz="2000" b="1">
              <a:solidFill>
                <a:srgbClr val="000099"/>
              </a:solidFill>
              <a:latin typeface="Tahoma" panose="020B0604030504040204" pitchFamily="34" charset="0"/>
              <a:ea typeface="黑体" panose="02010609060101010101" pitchFamily="2" charset="-122"/>
            </a:endParaRPr>
          </a:p>
        </p:txBody>
      </p:sp>
      <p:grpSp>
        <p:nvGrpSpPr>
          <p:cNvPr id="59405" name="Group 13"/>
          <p:cNvGrpSpPr/>
          <p:nvPr/>
        </p:nvGrpSpPr>
        <p:grpSpPr bwMode="auto">
          <a:xfrm>
            <a:off x="4168776" y="2854027"/>
            <a:ext cx="2495418" cy="488950"/>
            <a:chOff x="1973" y="2532"/>
            <a:chExt cx="1451" cy="308"/>
          </a:xfrm>
        </p:grpSpPr>
        <p:sp>
          <p:nvSpPr>
            <p:cNvPr id="59406" name="AutoShape 14"/>
            <p:cNvSpPr/>
            <p:nvPr/>
          </p:nvSpPr>
          <p:spPr bwMode="auto">
            <a:xfrm rot="5400000">
              <a:off x="2654" y="2069"/>
              <a:ext cx="90" cy="1451"/>
            </a:xfrm>
            <a:prstGeom prst="leftBrace">
              <a:avLst>
                <a:gd name="adj1" fmla="val 134352"/>
                <a:gd name="adj2" fmla="val 500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9407" name="Text Box 15"/>
            <p:cNvSpPr txBox="1">
              <a:spLocks noChangeArrowheads="1"/>
            </p:cNvSpPr>
            <p:nvPr/>
          </p:nvSpPr>
          <p:spPr bwMode="auto">
            <a:xfrm>
              <a:off x="2489" y="2532"/>
              <a:ext cx="50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anose="020B0604030504040204" pitchFamily="34" charset="0"/>
                  <a:ea typeface="黑体" panose="02010609060101010101" pitchFamily="2" charset="-122"/>
                </a:rPr>
                <a:t>分组</a:t>
              </a:r>
              <a:r>
                <a:rPr lang="zh-CN" altLang="en-US" sz="1000" b="1">
                  <a:solidFill>
                    <a:srgbClr val="000099"/>
                  </a:solidFill>
                  <a:ea typeface="黑体" panose="02010609060101010101" pitchFamily="2" charset="-122"/>
                </a:rPr>
                <a:t> </a:t>
              </a:r>
              <a:r>
                <a:rPr lang="en-US" altLang="zh-CN" sz="2000" b="1">
                  <a:solidFill>
                    <a:srgbClr val="000099"/>
                  </a:solidFill>
                  <a:ea typeface="黑体" panose="02010609060101010101" pitchFamily="2" charset="-122"/>
                </a:rPr>
                <a:t>2</a:t>
              </a:r>
              <a:endParaRPr lang="en-US" altLang="zh-CN" sz="2000" b="1">
                <a:solidFill>
                  <a:srgbClr val="000099"/>
                </a:solidFill>
                <a:ea typeface="黑体" panose="02010609060101010101" pitchFamily="2" charset="-122"/>
              </a:endParaRPr>
            </a:p>
          </p:txBody>
        </p:sp>
      </p:grpSp>
      <p:sp>
        <p:nvSpPr>
          <p:cNvPr id="59409" name="Rectangle 17"/>
          <p:cNvSpPr>
            <a:spLocks noChangeArrowheads="1"/>
          </p:cNvSpPr>
          <p:nvPr/>
        </p:nvSpPr>
        <p:spPr bwMode="auto">
          <a:xfrm>
            <a:off x="6671073" y="4266902"/>
            <a:ext cx="1871133" cy="431800"/>
          </a:xfrm>
          <a:prstGeom prst="rect">
            <a:avLst/>
          </a:prstGeom>
          <a:solidFill>
            <a:srgbClr val="CCECFF"/>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solidFill>
                  <a:srgbClr val="000099"/>
                </a:solidFill>
                <a:latin typeface="Tahoma" panose="020B0604030504040204" pitchFamily="34" charset="0"/>
                <a:ea typeface="黑体" panose="02010609060101010101" pitchFamily="2" charset="-122"/>
              </a:rPr>
              <a:t>数     据</a:t>
            </a:r>
            <a:endParaRPr lang="zh-CN" altLang="en-US" sz="2000" b="1" dirty="0">
              <a:solidFill>
                <a:srgbClr val="000099"/>
              </a:solidFill>
              <a:latin typeface="Tahoma" panose="020B0604030504040204" pitchFamily="34" charset="0"/>
              <a:ea typeface="黑体" panose="02010609060101010101" pitchFamily="2" charset="-122"/>
            </a:endParaRPr>
          </a:p>
        </p:txBody>
      </p:sp>
      <p:sp>
        <p:nvSpPr>
          <p:cNvPr id="59410" name="Rectangle 18"/>
          <p:cNvSpPr>
            <a:spLocks noChangeArrowheads="1"/>
          </p:cNvSpPr>
          <p:nvPr/>
        </p:nvSpPr>
        <p:spPr bwMode="auto">
          <a:xfrm>
            <a:off x="6039909" y="4265315"/>
            <a:ext cx="624285" cy="431800"/>
          </a:xfrm>
          <a:prstGeom prst="rect">
            <a:avLst/>
          </a:prstGeom>
          <a:solidFill>
            <a:schemeClr val="accent2"/>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anose="020B0604030504040204" pitchFamily="34" charset="0"/>
                <a:ea typeface="黑体" panose="02010609060101010101" pitchFamily="2" charset="-122"/>
              </a:rPr>
              <a:t>首部</a:t>
            </a:r>
            <a:endParaRPr lang="zh-CN" altLang="en-US" sz="2000" b="1">
              <a:solidFill>
                <a:srgbClr val="000099"/>
              </a:solidFill>
              <a:latin typeface="Tahoma" panose="020B0604030504040204" pitchFamily="34" charset="0"/>
              <a:ea typeface="黑体" panose="02010609060101010101" pitchFamily="2" charset="-122"/>
            </a:endParaRPr>
          </a:p>
        </p:txBody>
      </p:sp>
      <p:grpSp>
        <p:nvGrpSpPr>
          <p:cNvPr id="59423" name="Group 31"/>
          <p:cNvGrpSpPr/>
          <p:nvPr/>
        </p:nvGrpSpPr>
        <p:grpSpPr bwMode="auto">
          <a:xfrm>
            <a:off x="6039909" y="3717627"/>
            <a:ext cx="2495418" cy="488950"/>
            <a:chOff x="3061" y="2668"/>
            <a:chExt cx="1451" cy="308"/>
          </a:xfrm>
        </p:grpSpPr>
        <p:sp>
          <p:nvSpPr>
            <p:cNvPr id="59412" name="AutoShape 20"/>
            <p:cNvSpPr/>
            <p:nvPr/>
          </p:nvSpPr>
          <p:spPr bwMode="auto">
            <a:xfrm rot="5400000">
              <a:off x="3742" y="2205"/>
              <a:ext cx="90" cy="1451"/>
            </a:xfrm>
            <a:prstGeom prst="leftBrace">
              <a:avLst>
                <a:gd name="adj1" fmla="val 134352"/>
                <a:gd name="adj2" fmla="val 500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9413" name="Text Box 21"/>
            <p:cNvSpPr txBox="1">
              <a:spLocks noChangeArrowheads="1"/>
            </p:cNvSpPr>
            <p:nvPr/>
          </p:nvSpPr>
          <p:spPr bwMode="auto">
            <a:xfrm>
              <a:off x="3577" y="2668"/>
              <a:ext cx="50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anose="020B0604030504040204" pitchFamily="34" charset="0"/>
                  <a:ea typeface="黑体" panose="02010609060101010101" pitchFamily="2" charset="-122"/>
                </a:rPr>
                <a:t>分组</a:t>
              </a:r>
              <a:r>
                <a:rPr lang="zh-CN" altLang="en-US" sz="1000" b="1">
                  <a:solidFill>
                    <a:srgbClr val="000099"/>
                  </a:solidFill>
                  <a:ea typeface="黑体" panose="02010609060101010101" pitchFamily="2" charset="-122"/>
                </a:rPr>
                <a:t> </a:t>
              </a:r>
              <a:r>
                <a:rPr lang="en-US" altLang="zh-CN" sz="2000" b="1">
                  <a:solidFill>
                    <a:srgbClr val="000099"/>
                  </a:solidFill>
                  <a:ea typeface="黑体" panose="02010609060101010101" pitchFamily="2" charset="-122"/>
                </a:rPr>
                <a:t>3</a:t>
              </a:r>
              <a:endParaRPr lang="en-US" altLang="zh-CN" sz="2000" b="1">
                <a:solidFill>
                  <a:srgbClr val="000099"/>
                </a:solidFill>
                <a:ea typeface="黑体" panose="02010609060101010101" pitchFamily="2" charset="-122"/>
              </a:endParaRPr>
            </a:p>
          </p:txBody>
        </p:sp>
      </p:grpSp>
      <p:sp>
        <p:nvSpPr>
          <p:cNvPr id="59424" name="Text Box 32"/>
          <p:cNvSpPr txBox="1">
            <a:spLocks noChangeArrowheads="1"/>
          </p:cNvSpPr>
          <p:nvPr/>
        </p:nvSpPr>
        <p:spPr bwMode="auto">
          <a:xfrm>
            <a:off x="271728" y="5071765"/>
            <a:ext cx="218413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000099"/>
                </a:solidFill>
                <a:latin typeface="Tahoma" panose="020B0604030504040204" pitchFamily="34" charset="0"/>
                <a:ea typeface="黑体" panose="02010609060101010101" pitchFamily="2" charset="-122"/>
              </a:rPr>
              <a:t>收到的数据</a:t>
            </a:r>
            <a:endParaRPr lang="zh-CN" altLang="en-US" sz="2800" b="1">
              <a:solidFill>
                <a:srgbClr val="000099"/>
              </a:solidFill>
              <a:latin typeface="Tahoma" panose="020B0604030504040204" pitchFamily="34"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9399"/>
                                        </p:tgtEl>
                                        <p:attrNameLst>
                                          <p:attrName>style.visibility</p:attrName>
                                        </p:attrNameLst>
                                      </p:cBhvr>
                                      <p:to>
                                        <p:strVal val="hidden"/>
                                      </p:to>
                                    </p:set>
                                  </p:childTnLst>
                                </p:cTn>
                              </p:par>
                            </p:childTnLst>
                          </p:cTn>
                        </p:par>
                        <p:par>
                          <p:cTn id="7" fill="hold">
                            <p:stCondLst>
                              <p:cond delay="0"/>
                            </p:stCondLst>
                            <p:childTnLst>
                              <p:par>
                                <p:cTn id="8" presetID="29" presetClass="exit" presetSubtype="0" fill="hold" grpId="0" nodeType="afterEffect">
                                  <p:stCondLst>
                                    <p:cond delay="500"/>
                                  </p:stCondLst>
                                  <p:childTnLst>
                                    <p:anim calcmode="lin" valueType="num">
                                      <p:cBhvr>
                                        <p:cTn id="9" dur="1000"/>
                                        <p:tgtEl>
                                          <p:spTgt spid="59398"/>
                                        </p:tgtEl>
                                        <p:attrNameLst>
                                          <p:attrName>ppt_x</p:attrName>
                                        </p:attrNameLst>
                                      </p:cBhvr>
                                      <p:tavLst>
                                        <p:tav tm="0">
                                          <p:val>
                                            <p:strVal val="ppt_x"/>
                                          </p:val>
                                        </p:tav>
                                        <p:tav tm="100000">
                                          <p:val>
                                            <p:strVal val="ppt_x-.2"/>
                                          </p:val>
                                        </p:tav>
                                      </p:tavLst>
                                    </p:anim>
                                    <p:anim calcmode="lin" valueType="num">
                                      <p:cBhvr>
                                        <p:cTn id="10" dur="1000"/>
                                        <p:tgtEl>
                                          <p:spTgt spid="59398"/>
                                        </p:tgtEl>
                                        <p:attrNameLst>
                                          <p:attrName>ppt_y</p:attrName>
                                        </p:attrNameLst>
                                      </p:cBhvr>
                                      <p:tavLst>
                                        <p:tav tm="0">
                                          <p:val>
                                            <p:strVal val="ppt_y"/>
                                          </p:val>
                                        </p:tav>
                                        <p:tav tm="100000">
                                          <p:val>
                                            <p:strVal val="ppt_y"/>
                                          </p:val>
                                        </p:tav>
                                      </p:tavLst>
                                    </p:anim>
                                    <p:animEffect transition="out" filter="fade">
                                      <p:cBhvr>
                                        <p:cTn id="11" dur="1000"/>
                                        <p:tgtEl>
                                          <p:spTgt spid="59398"/>
                                        </p:tgtEl>
                                      </p:cBhvr>
                                    </p:animEffect>
                                    <p:set>
                                      <p:cBhvr>
                                        <p:cTn id="12" dur="1" fill="hold">
                                          <p:stCondLst>
                                            <p:cond delay="999"/>
                                          </p:stCondLst>
                                        </p:cTn>
                                        <p:tgtEl>
                                          <p:spTgt spid="59398"/>
                                        </p:tgtEl>
                                        <p:attrNameLst>
                                          <p:attrName>style.visibility</p:attrName>
                                        </p:attrNameLst>
                                      </p:cBhvr>
                                      <p:to>
                                        <p:strVal val="hidden"/>
                                      </p:to>
                                    </p:set>
                                  </p:childTnLst>
                                </p:cTn>
                              </p:par>
                            </p:childTnLst>
                          </p:cTn>
                        </p:par>
                        <p:par>
                          <p:cTn id="13" fill="hold">
                            <p:stCondLst>
                              <p:cond delay="1500"/>
                            </p:stCondLst>
                            <p:childTnLst>
                              <p:par>
                                <p:cTn id="14" presetID="42" presetClass="path" presetSubtype="0" accel="50000" decel="50000" fill="hold" grpId="0" nodeType="afterEffect">
                                  <p:stCondLst>
                                    <p:cond delay="0"/>
                                  </p:stCondLst>
                                  <p:childTnLst>
                                    <p:animMotion origin="layout" path="M 2.5E-6 -1.50289E-6 L 2.5E-6 0.37757 " pathEditMode="relative" rAng="0" ptsTypes="AA">
                                      <p:cBhvr>
                                        <p:cTn id="15" dur="1000" fill="hold"/>
                                        <p:tgtEl>
                                          <p:spTgt spid="59397"/>
                                        </p:tgtEl>
                                        <p:attrNameLst>
                                          <p:attrName>ppt_x</p:attrName>
                                          <p:attrName>ppt_y</p:attrName>
                                        </p:attrNameLst>
                                      </p:cBhvr>
                                      <p:rCtr x="0" y="18867"/>
                                    </p:animMotion>
                                  </p:childTnLst>
                                </p:cTn>
                              </p:par>
                            </p:childTnLst>
                          </p:cTn>
                        </p:par>
                        <p:par>
                          <p:cTn id="16" fill="hold">
                            <p:stCondLst>
                              <p:cond delay="2500"/>
                            </p:stCondLst>
                            <p:childTnLst>
                              <p:par>
                                <p:cTn id="17" presetID="1" presetClass="exit" presetSubtype="0" fill="hold" nodeType="afterEffect">
                                  <p:stCondLst>
                                    <p:cond delay="500"/>
                                  </p:stCondLst>
                                  <p:childTnLst>
                                    <p:set>
                                      <p:cBhvr>
                                        <p:cTn id="18" dur="1" fill="hold">
                                          <p:stCondLst>
                                            <p:cond delay="0"/>
                                          </p:stCondLst>
                                        </p:cTn>
                                        <p:tgtEl>
                                          <p:spTgt spid="59405"/>
                                        </p:tgtEl>
                                        <p:attrNameLst>
                                          <p:attrName>style.visibility</p:attrName>
                                        </p:attrNameLst>
                                      </p:cBhvr>
                                      <p:to>
                                        <p:strVal val="hidden"/>
                                      </p:to>
                                    </p:set>
                                  </p:childTnLst>
                                </p:cTn>
                              </p:par>
                            </p:childTnLst>
                          </p:cTn>
                        </p:par>
                        <p:par>
                          <p:cTn id="19" fill="hold">
                            <p:stCondLst>
                              <p:cond delay="3000"/>
                            </p:stCondLst>
                            <p:childTnLst>
                              <p:par>
                                <p:cTn id="20" presetID="29" presetClass="exit" presetSubtype="0" fill="hold" grpId="0" nodeType="afterEffect">
                                  <p:stCondLst>
                                    <p:cond delay="500"/>
                                  </p:stCondLst>
                                  <p:childTnLst>
                                    <p:anim calcmode="lin" valueType="num">
                                      <p:cBhvr>
                                        <p:cTn id="21" dur="500"/>
                                        <p:tgtEl>
                                          <p:spTgt spid="59404"/>
                                        </p:tgtEl>
                                        <p:attrNameLst>
                                          <p:attrName>ppt_x</p:attrName>
                                        </p:attrNameLst>
                                      </p:cBhvr>
                                      <p:tavLst>
                                        <p:tav tm="0">
                                          <p:val>
                                            <p:strVal val="ppt_x"/>
                                          </p:val>
                                        </p:tav>
                                        <p:tav tm="100000">
                                          <p:val>
                                            <p:strVal val="ppt_x-.2"/>
                                          </p:val>
                                        </p:tav>
                                      </p:tavLst>
                                    </p:anim>
                                    <p:anim calcmode="lin" valueType="num">
                                      <p:cBhvr>
                                        <p:cTn id="22" dur="500"/>
                                        <p:tgtEl>
                                          <p:spTgt spid="59404"/>
                                        </p:tgtEl>
                                        <p:attrNameLst>
                                          <p:attrName>ppt_y</p:attrName>
                                        </p:attrNameLst>
                                      </p:cBhvr>
                                      <p:tavLst>
                                        <p:tav tm="0">
                                          <p:val>
                                            <p:strVal val="ppt_y"/>
                                          </p:val>
                                        </p:tav>
                                        <p:tav tm="100000">
                                          <p:val>
                                            <p:strVal val="ppt_y"/>
                                          </p:val>
                                        </p:tav>
                                      </p:tavLst>
                                    </p:anim>
                                    <p:animEffect transition="out" filter="fade">
                                      <p:cBhvr>
                                        <p:cTn id="23" dur="500"/>
                                        <p:tgtEl>
                                          <p:spTgt spid="59404"/>
                                        </p:tgtEl>
                                      </p:cBhvr>
                                    </p:animEffect>
                                    <p:set>
                                      <p:cBhvr>
                                        <p:cTn id="24" dur="1" fill="hold">
                                          <p:stCondLst>
                                            <p:cond delay="499"/>
                                          </p:stCondLst>
                                        </p:cTn>
                                        <p:tgtEl>
                                          <p:spTgt spid="59404"/>
                                        </p:tgtEl>
                                        <p:attrNameLst>
                                          <p:attrName>style.visibility</p:attrName>
                                        </p:attrNameLst>
                                      </p:cBhvr>
                                      <p:to>
                                        <p:strVal val="hidden"/>
                                      </p:to>
                                    </p:set>
                                  </p:childTnLst>
                                </p:cTn>
                              </p:par>
                            </p:childTnLst>
                          </p:cTn>
                        </p:par>
                        <p:par>
                          <p:cTn id="25" fill="hold">
                            <p:stCondLst>
                              <p:cond delay="4000"/>
                            </p:stCondLst>
                            <p:childTnLst>
                              <p:par>
                                <p:cTn id="26" presetID="42" presetClass="path" presetSubtype="0" accel="50000" decel="50000" fill="hold" grpId="0" nodeType="afterEffect">
                                  <p:stCondLst>
                                    <p:cond delay="0"/>
                                  </p:stCondLst>
                                  <p:childTnLst>
                                    <p:animMotion origin="layout" path="M 0.0 -3.06358E-6 L 0.0 0.25156 " pathEditMode="relative" rAng="0" ptsTypes="AA">
                                      <p:cBhvr>
                                        <p:cTn id="27" dur="1000" fill="hold"/>
                                        <p:tgtEl>
                                          <p:spTgt spid="59403"/>
                                        </p:tgtEl>
                                        <p:attrNameLst>
                                          <p:attrName>ppt_x</p:attrName>
                                          <p:attrName>ppt_y</p:attrName>
                                        </p:attrNameLst>
                                      </p:cBhvr>
                                      <p:rCtr x="0" y="12578"/>
                                    </p:animMotion>
                                  </p:childTnLst>
                                </p:cTn>
                              </p:par>
                            </p:childTnLst>
                          </p:cTn>
                        </p:par>
                        <p:par>
                          <p:cTn id="28" fill="hold">
                            <p:stCondLst>
                              <p:cond delay="5000"/>
                            </p:stCondLst>
                            <p:childTnLst>
                              <p:par>
                                <p:cTn id="29" presetID="1" presetClass="exit" presetSubtype="0" fill="hold" nodeType="afterEffect">
                                  <p:stCondLst>
                                    <p:cond delay="500"/>
                                  </p:stCondLst>
                                  <p:childTnLst>
                                    <p:set>
                                      <p:cBhvr>
                                        <p:cTn id="30" dur="1" fill="hold">
                                          <p:stCondLst>
                                            <p:cond delay="0"/>
                                          </p:stCondLst>
                                        </p:cTn>
                                        <p:tgtEl>
                                          <p:spTgt spid="59423"/>
                                        </p:tgtEl>
                                        <p:attrNameLst>
                                          <p:attrName>style.visibility</p:attrName>
                                        </p:attrNameLst>
                                      </p:cBhvr>
                                      <p:to>
                                        <p:strVal val="hidden"/>
                                      </p:to>
                                    </p:set>
                                  </p:childTnLst>
                                </p:cTn>
                              </p:par>
                            </p:childTnLst>
                          </p:cTn>
                        </p:par>
                        <p:par>
                          <p:cTn id="31" fill="hold">
                            <p:stCondLst>
                              <p:cond delay="5500"/>
                            </p:stCondLst>
                            <p:childTnLst>
                              <p:par>
                                <p:cTn id="32" presetID="29" presetClass="exit" presetSubtype="0" fill="hold" grpId="0" nodeType="afterEffect">
                                  <p:stCondLst>
                                    <p:cond delay="500"/>
                                  </p:stCondLst>
                                  <p:childTnLst>
                                    <p:anim calcmode="lin" valueType="num">
                                      <p:cBhvr>
                                        <p:cTn id="33" dur="500"/>
                                        <p:tgtEl>
                                          <p:spTgt spid="59410"/>
                                        </p:tgtEl>
                                        <p:attrNameLst>
                                          <p:attrName>ppt_x</p:attrName>
                                        </p:attrNameLst>
                                      </p:cBhvr>
                                      <p:tavLst>
                                        <p:tav tm="0">
                                          <p:val>
                                            <p:strVal val="ppt_x"/>
                                          </p:val>
                                        </p:tav>
                                        <p:tav tm="100000">
                                          <p:val>
                                            <p:strVal val="ppt_x-.2"/>
                                          </p:val>
                                        </p:tav>
                                      </p:tavLst>
                                    </p:anim>
                                    <p:anim calcmode="lin" valueType="num">
                                      <p:cBhvr>
                                        <p:cTn id="34" dur="500"/>
                                        <p:tgtEl>
                                          <p:spTgt spid="59410"/>
                                        </p:tgtEl>
                                        <p:attrNameLst>
                                          <p:attrName>ppt_y</p:attrName>
                                        </p:attrNameLst>
                                      </p:cBhvr>
                                      <p:tavLst>
                                        <p:tav tm="0">
                                          <p:val>
                                            <p:strVal val="ppt_y"/>
                                          </p:val>
                                        </p:tav>
                                        <p:tav tm="100000">
                                          <p:val>
                                            <p:strVal val="ppt_y"/>
                                          </p:val>
                                        </p:tav>
                                      </p:tavLst>
                                    </p:anim>
                                    <p:animEffect transition="out" filter="fade">
                                      <p:cBhvr>
                                        <p:cTn id="35" dur="500"/>
                                        <p:tgtEl>
                                          <p:spTgt spid="59410"/>
                                        </p:tgtEl>
                                      </p:cBhvr>
                                    </p:animEffect>
                                    <p:set>
                                      <p:cBhvr>
                                        <p:cTn id="36" dur="1" fill="hold">
                                          <p:stCondLst>
                                            <p:cond delay="499"/>
                                          </p:stCondLst>
                                        </p:cTn>
                                        <p:tgtEl>
                                          <p:spTgt spid="59410"/>
                                        </p:tgtEl>
                                        <p:attrNameLst>
                                          <p:attrName>style.visibility</p:attrName>
                                        </p:attrNameLst>
                                      </p:cBhvr>
                                      <p:to>
                                        <p:strVal val="hidden"/>
                                      </p:to>
                                    </p:set>
                                  </p:childTnLst>
                                </p:cTn>
                              </p:par>
                            </p:childTnLst>
                          </p:cTn>
                        </p:par>
                        <p:par>
                          <p:cTn id="37" fill="hold">
                            <p:stCondLst>
                              <p:cond delay="6500"/>
                            </p:stCondLst>
                            <p:childTnLst>
                              <p:par>
                                <p:cTn id="38" presetID="42" presetClass="path" presetSubtype="0" accel="50000" decel="50000" fill="hold" grpId="0" nodeType="afterEffect">
                                  <p:stCondLst>
                                    <p:cond delay="0"/>
                                  </p:stCondLst>
                                  <p:childTnLst>
                                    <p:animMotion origin="layout" path="M -3.33333E-6 -3.69942E-6 L -0.00052 0.12763 " pathEditMode="relative" rAng="0" ptsTypes="AA">
                                      <p:cBhvr>
                                        <p:cTn id="39" dur="1000" fill="hold"/>
                                        <p:tgtEl>
                                          <p:spTgt spid="59409"/>
                                        </p:tgtEl>
                                        <p:attrNameLst>
                                          <p:attrName>ppt_x</p:attrName>
                                          <p:attrName>ppt_y</p:attrName>
                                        </p:attrNameLst>
                                      </p:cBhvr>
                                      <p:rCtr x="-35" y="6382"/>
                                    </p:animMotion>
                                  </p:childTnLst>
                                </p:cTn>
                              </p:par>
                            </p:childTnLst>
                          </p:cTn>
                        </p:par>
                        <p:par>
                          <p:cTn id="40" fill="hold">
                            <p:stCondLst>
                              <p:cond delay="7500"/>
                            </p:stCondLst>
                            <p:childTnLst>
                              <p:par>
                                <p:cTn id="41" presetID="1" presetClass="entr" presetSubtype="0" fill="hold" grpId="0" nodeType="afterEffect">
                                  <p:stCondLst>
                                    <p:cond delay="0"/>
                                  </p:stCondLst>
                                  <p:childTnLst>
                                    <p:set>
                                      <p:cBhvr>
                                        <p:cTn id="42" dur="1" fill="hold">
                                          <p:stCondLst>
                                            <p:cond delay="0"/>
                                          </p:stCondLst>
                                        </p:cTn>
                                        <p:tgtEl>
                                          <p:spTgt spid="594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7" grpId="0" animBg="1"/>
      <p:bldP spid="59398" grpId="0" animBg="1"/>
      <p:bldP spid="59403" grpId="0" animBg="1"/>
      <p:bldP spid="59404" grpId="0" animBg="1"/>
      <p:bldP spid="59409" grpId="0" animBg="1"/>
      <p:bldP spid="59410" grpId="0" animBg="1"/>
      <p:bldP spid="5942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4" name="Rectangle 8"/>
          <p:cNvSpPr>
            <a:spLocks noGrp="1" noChangeArrowheads="1"/>
          </p:cNvSpPr>
          <p:nvPr>
            <p:ph type="title"/>
          </p:nvPr>
        </p:nvSpPr>
        <p:spPr/>
        <p:txBody>
          <a:bodyPr/>
          <a:lstStyle/>
          <a:p>
            <a:pPr algn="ctr"/>
            <a:r>
              <a:rPr lang="zh-CN" altLang="en-US"/>
              <a:t>最后还原成原来的报文</a:t>
            </a:r>
            <a:endParaRPr lang="zh-CN" altLang="en-US"/>
          </a:p>
        </p:txBody>
      </p:sp>
      <p:sp>
        <p:nvSpPr>
          <p:cNvPr id="60425" name="Rectangle 9"/>
          <p:cNvSpPr>
            <a:spLocks noGrp="1" noChangeArrowheads="1"/>
          </p:cNvSpPr>
          <p:nvPr>
            <p:ph idx="1"/>
          </p:nvPr>
        </p:nvSpPr>
        <p:spPr/>
        <p:txBody>
          <a:bodyPr/>
          <a:lstStyle/>
          <a:p>
            <a:r>
              <a:rPr lang="zh-CN" altLang="en-US" dirty="0"/>
              <a:t>最后，在接收端把收到的数据</a:t>
            </a:r>
            <a:r>
              <a:rPr lang="zh-CN" altLang="en-US" dirty="0">
                <a:solidFill>
                  <a:srgbClr val="FF0000"/>
                </a:solidFill>
              </a:rPr>
              <a:t>恢复成为原来的报文。</a:t>
            </a:r>
            <a:endParaRPr lang="zh-CN" altLang="en-US" dirty="0">
              <a:solidFill>
                <a:srgbClr val="FF0000"/>
              </a:solidFill>
            </a:endParaRPr>
          </a:p>
          <a:p>
            <a:endParaRPr lang="zh-CN" altLang="en-US" dirty="0"/>
          </a:p>
          <a:p>
            <a:endParaRPr lang="zh-CN" altLang="en-US" dirty="0"/>
          </a:p>
          <a:p>
            <a:r>
              <a:rPr lang="zh-CN" altLang="en-US" dirty="0"/>
              <a:t>这里我们假定分组在传输过程中没有出现差错，在转发时也没有被丢弃。</a:t>
            </a:r>
            <a:endParaRPr lang="zh-CN" altLang="en-US" dirty="0"/>
          </a:p>
        </p:txBody>
      </p:sp>
      <p:sp>
        <p:nvSpPr>
          <p:cNvPr id="60418" name="Rectangle 2"/>
          <p:cNvSpPr>
            <a:spLocks noChangeArrowheads="1"/>
          </p:cNvSpPr>
          <p:nvPr/>
        </p:nvSpPr>
        <p:spPr bwMode="auto">
          <a:xfrm>
            <a:off x="2144581" y="2781176"/>
            <a:ext cx="1871133" cy="431800"/>
          </a:xfrm>
          <a:prstGeom prst="rect">
            <a:avLst/>
          </a:prstGeom>
          <a:solidFill>
            <a:srgbClr val="CCECFF"/>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anose="020B0604030504040204" pitchFamily="34" charset="0"/>
                <a:ea typeface="黑体" panose="02010609060101010101" pitchFamily="2" charset="-122"/>
              </a:rPr>
              <a:t>数     据</a:t>
            </a:r>
            <a:endParaRPr lang="zh-CN" altLang="en-US" sz="2000" b="1">
              <a:solidFill>
                <a:srgbClr val="000099"/>
              </a:solidFill>
              <a:latin typeface="Tahoma" panose="020B0604030504040204" pitchFamily="34" charset="0"/>
              <a:ea typeface="黑体" panose="02010609060101010101" pitchFamily="2" charset="-122"/>
            </a:endParaRPr>
          </a:p>
        </p:txBody>
      </p:sp>
      <p:sp>
        <p:nvSpPr>
          <p:cNvPr id="60419" name="Rectangle 3"/>
          <p:cNvSpPr>
            <a:spLocks noChangeArrowheads="1"/>
          </p:cNvSpPr>
          <p:nvPr/>
        </p:nvSpPr>
        <p:spPr bwMode="auto">
          <a:xfrm>
            <a:off x="4017434" y="2781176"/>
            <a:ext cx="1871133" cy="431800"/>
          </a:xfrm>
          <a:prstGeom prst="rect">
            <a:avLst/>
          </a:prstGeom>
          <a:solidFill>
            <a:srgbClr val="CCECFF"/>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anose="020B0604030504040204" pitchFamily="34" charset="0"/>
                <a:ea typeface="黑体" panose="02010609060101010101" pitchFamily="2" charset="-122"/>
              </a:rPr>
              <a:t>数     据</a:t>
            </a:r>
            <a:endParaRPr lang="zh-CN" altLang="en-US" sz="2000" b="1">
              <a:solidFill>
                <a:srgbClr val="000099"/>
              </a:solidFill>
              <a:latin typeface="Tahoma" panose="020B0604030504040204" pitchFamily="34" charset="0"/>
              <a:ea typeface="黑体" panose="02010609060101010101" pitchFamily="2" charset="-122"/>
            </a:endParaRPr>
          </a:p>
        </p:txBody>
      </p:sp>
      <p:sp>
        <p:nvSpPr>
          <p:cNvPr id="60420" name="Rectangle 4"/>
          <p:cNvSpPr>
            <a:spLocks noChangeArrowheads="1"/>
          </p:cNvSpPr>
          <p:nvPr/>
        </p:nvSpPr>
        <p:spPr bwMode="auto">
          <a:xfrm>
            <a:off x="5890287" y="2781176"/>
            <a:ext cx="1871133" cy="431800"/>
          </a:xfrm>
          <a:prstGeom prst="rect">
            <a:avLst/>
          </a:prstGeom>
          <a:solidFill>
            <a:srgbClr val="CCECFF"/>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anose="020B0604030504040204" pitchFamily="34" charset="0"/>
                <a:ea typeface="黑体" panose="02010609060101010101" pitchFamily="2" charset="-122"/>
              </a:rPr>
              <a:t>数     据</a:t>
            </a:r>
            <a:endParaRPr lang="zh-CN" altLang="en-US" sz="2000" b="1">
              <a:solidFill>
                <a:srgbClr val="000099"/>
              </a:solidFill>
              <a:latin typeface="Tahoma" panose="020B0604030504040204" pitchFamily="34" charset="0"/>
              <a:ea typeface="黑体" panose="02010609060101010101" pitchFamily="2" charset="-122"/>
            </a:endParaRPr>
          </a:p>
        </p:txBody>
      </p:sp>
      <p:grpSp>
        <p:nvGrpSpPr>
          <p:cNvPr id="60446" name="Group 30"/>
          <p:cNvGrpSpPr/>
          <p:nvPr/>
        </p:nvGrpSpPr>
        <p:grpSpPr bwMode="auto">
          <a:xfrm>
            <a:off x="2067190" y="2325564"/>
            <a:ext cx="5806016" cy="887412"/>
            <a:chOff x="1202" y="1919"/>
            <a:chExt cx="3376" cy="559"/>
          </a:xfrm>
        </p:grpSpPr>
        <p:grpSp>
          <p:nvGrpSpPr>
            <p:cNvPr id="60421" name="Group 5"/>
            <p:cNvGrpSpPr/>
            <p:nvPr/>
          </p:nvGrpSpPr>
          <p:grpSpPr bwMode="auto">
            <a:xfrm>
              <a:off x="1247" y="1919"/>
              <a:ext cx="3266" cy="252"/>
              <a:chOff x="1247" y="1737"/>
              <a:chExt cx="3266" cy="252"/>
            </a:xfrm>
          </p:grpSpPr>
          <p:sp>
            <p:nvSpPr>
              <p:cNvPr id="60422" name="Line 6"/>
              <p:cNvSpPr>
                <a:spLocks noChangeShapeType="1"/>
              </p:cNvSpPr>
              <p:nvPr/>
            </p:nvSpPr>
            <p:spPr bwMode="auto">
              <a:xfrm>
                <a:off x="1247" y="1888"/>
                <a:ext cx="3266" cy="0"/>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0423" name="Text Box 7"/>
              <p:cNvSpPr txBox="1">
                <a:spLocks noChangeArrowheads="1"/>
              </p:cNvSpPr>
              <p:nvPr/>
            </p:nvSpPr>
            <p:spPr bwMode="auto">
              <a:xfrm>
                <a:off x="2699" y="1737"/>
                <a:ext cx="406" cy="25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anose="02020603050405020304" pitchFamily="18" charset="0"/>
                    <a:ea typeface="黑体" panose="02010609060101010101" pitchFamily="2" charset="-122"/>
                  </a:rPr>
                  <a:t>报文</a:t>
                </a:r>
                <a:endParaRPr kumimoji="1" lang="zh-CN" altLang="en-US" sz="2000" b="1">
                  <a:solidFill>
                    <a:srgbClr val="000099"/>
                  </a:solidFill>
                  <a:latin typeface="Times New Roman" panose="02020603050405020304" pitchFamily="18" charset="0"/>
                  <a:ea typeface="黑体" panose="02010609060101010101" pitchFamily="2" charset="-122"/>
                </a:endParaRPr>
              </a:p>
            </p:txBody>
          </p:sp>
        </p:grpSp>
        <p:grpSp>
          <p:nvGrpSpPr>
            <p:cNvPr id="60439" name="Group 23"/>
            <p:cNvGrpSpPr/>
            <p:nvPr/>
          </p:nvGrpSpPr>
          <p:grpSpPr bwMode="auto">
            <a:xfrm>
              <a:off x="1202" y="2206"/>
              <a:ext cx="3376" cy="272"/>
              <a:chOff x="1202" y="2206"/>
              <a:chExt cx="3376" cy="272"/>
            </a:xfrm>
          </p:grpSpPr>
          <p:grpSp>
            <p:nvGrpSpPr>
              <p:cNvPr id="60440" name="Group 24"/>
              <p:cNvGrpSpPr/>
              <p:nvPr/>
            </p:nvGrpSpPr>
            <p:grpSpPr bwMode="auto">
              <a:xfrm>
                <a:off x="1247" y="2206"/>
                <a:ext cx="3266" cy="272"/>
                <a:chOff x="1247" y="2931"/>
                <a:chExt cx="3266" cy="272"/>
              </a:xfrm>
            </p:grpSpPr>
            <p:sp>
              <p:nvSpPr>
                <p:cNvPr id="60441" name="Rectangle 25"/>
                <p:cNvSpPr>
                  <a:spLocks noChangeArrowheads="1"/>
                </p:cNvSpPr>
                <p:nvPr/>
              </p:nvSpPr>
              <p:spPr bwMode="auto">
                <a:xfrm>
                  <a:off x="1248" y="2931"/>
                  <a:ext cx="1088" cy="272"/>
                </a:xfrm>
                <a:prstGeom prst="rect">
                  <a:avLst/>
                </a:prstGeom>
                <a:solidFill>
                  <a:srgbClr val="CCEC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b="1">
                    <a:solidFill>
                      <a:srgbClr val="000099"/>
                    </a:solidFill>
                    <a:ea typeface="黑体" panose="02010609060101010101" pitchFamily="2" charset="-122"/>
                  </a:endParaRPr>
                </a:p>
              </p:txBody>
            </p:sp>
            <p:sp>
              <p:nvSpPr>
                <p:cNvPr id="60442" name="Rectangle 26"/>
                <p:cNvSpPr>
                  <a:spLocks noChangeArrowheads="1"/>
                </p:cNvSpPr>
                <p:nvPr/>
              </p:nvSpPr>
              <p:spPr bwMode="auto">
                <a:xfrm>
                  <a:off x="2336" y="2931"/>
                  <a:ext cx="1088" cy="272"/>
                </a:xfrm>
                <a:prstGeom prst="rect">
                  <a:avLst/>
                </a:prstGeom>
                <a:solidFill>
                  <a:srgbClr val="CCEC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b="1">
                    <a:solidFill>
                      <a:srgbClr val="000099"/>
                    </a:solidFill>
                    <a:latin typeface="Tahoma" panose="020B0604030504040204" pitchFamily="34" charset="0"/>
                    <a:ea typeface="黑体" panose="02010609060101010101" pitchFamily="2" charset="-122"/>
                  </a:endParaRPr>
                </a:p>
              </p:txBody>
            </p:sp>
            <p:sp>
              <p:nvSpPr>
                <p:cNvPr id="60443" name="Rectangle 27"/>
                <p:cNvSpPr>
                  <a:spLocks noChangeArrowheads="1"/>
                </p:cNvSpPr>
                <p:nvPr/>
              </p:nvSpPr>
              <p:spPr bwMode="auto">
                <a:xfrm>
                  <a:off x="3425" y="2931"/>
                  <a:ext cx="1088" cy="272"/>
                </a:xfrm>
                <a:prstGeom prst="rect">
                  <a:avLst/>
                </a:prstGeom>
                <a:solidFill>
                  <a:srgbClr val="CCEC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b="1">
                    <a:solidFill>
                      <a:srgbClr val="000099"/>
                    </a:solidFill>
                    <a:ea typeface="黑体" panose="02010609060101010101" pitchFamily="2" charset="-122"/>
                  </a:endParaRPr>
                </a:p>
              </p:txBody>
            </p:sp>
            <p:sp>
              <p:nvSpPr>
                <p:cNvPr id="60444" name="Rectangle 28"/>
                <p:cNvSpPr>
                  <a:spLocks noChangeArrowheads="1"/>
                </p:cNvSpPr>
                <p:nvPr/>
              </p:nvSpPr>
              <p:spPr bwMode="auto">
                <a:xfrm>
                  <a:off x="1247" y="2931"/>
                  <a:ext cx="3266" cy="27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sp>
            <p:nvSpPr>
              <p:cNvPr id="60445" name="Text Box 29"/>
              <p:cNvSpPr txBox="1">
                <a:spLocks noChangeArrowheads="1"/>
              </p:cNvSpPr>
              <p:nvPr/>
            </p:nvSpPr>
            <p:spPr bwMode="auto">
              <a:xfrm>
                <a:off x="1202" y="2219"/>
                <a:ext cx="337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solidFill>
                      <a:srgbClr val="000099"/>
                    </a:solidFill>
                  </a:rPr>
                  <a:t>1101000110101010110101011100010011010010</a:t>
                </a:r>
                <a:endParaRPr lang="en-US" altLang="zh-CN" sz="2000" b="1" dirty="0">
                  <a:solidFill>
                    <a:srgbClr val="000099"/>
                  </a:solidFill>
                </a:endParaRPr>
              </a:p>
            </p:txBody>
          </p:sp>
        </p:grpSp>
      </p:grpSp>
      <p:cxnSp>
        <p:nvCxnSpPr>
          <p:cNvPr id="20" name="直接连接符 19"/>
          <p:cNvCxnSpPr/>
          <p:nvPr/>
        </p:nvCxnSpPr>
        <p:spPr bwMode="auto">
          <a:xfrm>
            <a:off x="2146301" y="2348880"/>
            <a:ext cx="0" cy="40011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连接符 20"/>
          <p:cNvCxnSpPr/>
          <p:nvPr/>
        </p:nvCxnSpPr>
        <p:spPr bwMode="auto">
          <a:xfrm>
            <a:off x="7746322" y="2348880"/>
            <a:ext cx="0" cy="40011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04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0446"/>
                                        </p:tgtEl>
                                        <p:attrNameLst>
                                          <p:attrName>style.visibility</p:attrName>
                                        </p:attrNameLst>
                                      </p:cBhvr>
                                      <p:to>
                                        <p:strVal val="visible"/>
                                      </p:to>
                                    </p:set>
                                    <p:animEffect transition="in" filter="fade">
                                      <p:cBhvr>
                                        <p:cTn id="11" dur="1000"/>
                                        <p:tgtEl>
                                          <p:spTgt spid="6044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042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5"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700" name="Text Box 204"/>
          <p:cNvSpPr txBox="1">
            <a:spLocks noChangeArrowheads="1"/>
          </p:cNvSpPr>
          <p:nvPr/>
        </p:nvSpPr>
        <p:spPr bwMode="auto">
          <a:xfrm>
            <a:off x="3520640" y="35913"/>
            <a:ext cx="265649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dirty="0">
                <a:solidFill>
                  <a:srgbClr val="C00000"/>
                </a:solidFill>
                <a:ea typeface="黑体" panose="02010609060101010101" pitchFamily="2" charset="-122"/>
              </a:rPr>
              <a:t>网络核心部分</a:t>
            </a:r>
            <a:endParaRPr kumimoji="1" lang="zh-CN" altLang="en-US" sz="3200" b="1" dirty="0">
              <a:solidFill>
                <a:srgbClr val="C00000"/>
              </a:solidFill>
              <a:ea typeface="黑体" panose="02010609060101010101" pitchFamily="2" charset="-122"/>
            </a:endParaRPr>
          </a:p>
        </p:txBody>
      </p:sp>
      <p:grpSp>
        <p:nvGrpSpPr>
          <p:cNvPr id="4" name="组合 3"/>
          <p:cNvGrpSpPr/>
          <p:nvPr/>
        </p:nvGrpSpPr>
        <p:grpSpPr>
          <a:xfrm>
            <a:off x="560512" y="263341"/>
            <a:ext cx="7943931" cy="5325899"/>
            <a:chOff x="488504" y="235124"/>
            <a:chExt cx="8544166" cy="6118225"/>
          </a:xfrm>
        </p:grpSpPr>
        <p:sp>
          <p:nvSpPr>
            <p:cNvPr id="362500" name="Oval 4"/>
            <p:cNvSpPr>
              <a:spLocks noChangeArrowheads="1"/>
            </p:cNvSpPr>
            <p:nvPr/>
          </p:nvSpPr>
          <p:spPr bwMode="auto">
            <a:xfrm rot="-1674972">
              <a:off x="2504099" y="1500362"/>
              <a:ext cx="2567650" cy="1584325"/>
            </a:xfrm>
            <a:prstGeom prst="ellipse">
              <a:avLst/>
            </a:prstGeom>
            <a:solidFill>
              <a:schemeClr val="bg1"/>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1" name="Oval 5"/>
            <p:cNvSpPr>
              <a:spLocks noChangeArrowheads="1"/>
            </p:cNvSpPr>
            <p:nvPr/>
          </p:nvSpPr>
          <p:spPr bwMode="auto">
            <a:xfrm rot="-774972">
              <a:off x="4223891" y="1179686"/>
              <a:ext cx="2242608" cy="1471612"/>
            </a:xfrm>
            <a:prstGeom prst="ellipse">
              <a:avLst/>
            </a:prstGeom>
            <a:solidFill>
              <a:schemeClr val="bg1"/>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2" name="Oval 6"/>
            <p:cNvSpPr>
              <a:spLocks noChangeArrowheads="1"/>
            </p:cNvSpPr>
            <p:nvPr/>
          </p:nvSpPr>
          <p:spPr bwMode="auto">
            <a:xfrm rot="-174972">
              <a:off x="5862853" y="1716261"/>
              <a:ext cx="1656159" cy="1903412"/>
            </a:xfrm>
            <a:prstGeom prst="ellipse">
              <a:avLst/>
            </a:prstGeom>
            <a:solidFill>
              <a:schemeClr val="bg1"/>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3" name="Oval 7"/>
            <p:cNvSpPr>
              <a:spLocks noChangeArrowheads="1"/>
            </p:cNvSpPr>
            <p:nvPr/>
          </p:nvSpPr>
          <p:spPr bwMode="auto">
            <a:xfrm rot="18365028">
              <a:off x="6151051" y="2757860"/>
              <a:ext cx="1571625" cy="1542653"/>
            </a:xfrm>
            <a:prstGeom prst="ellipse">
              <a:avLst/>
            </a:prstGeom>
            <a:solidFill>
              <a:schemeClr val="bg1"/>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4" name="Oval 8"/>
            <p:cNvSpPr>
              <a:spLocks noChangeArrowheads="1"/>
            </p:cNvSpPr>
            <p:nvPr/>
          </p:nvSpPr>
          <p:spPr bwMode="auto">
            <a:xfrm rot="-1674972">
              <a:off x="4290964" y="3603798"/>
              <a:ext cx="2808419" cy="1766888"/>
            </a:xfrm>
            <a:prstGeom prst="ellipse">
              <a:avLst/>
            </a:prstGeom>
            <a:solidFill>
              <a:schemeClr val="bg1"/>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5" name="Oval 9"/>
            <p:cNvSpPr>
              <a:spLocks noChangeArrowheads="1"/>
            </p:cNvSpPr>
            <p:nvPr/>
          </p:nvSpPr>
          <p:spPr bwMode="auto">
            <a:xfrm rot="-594972">
              <a:off x="3188577" y="4349924"/>
              <a:ext cx="2006997" cy="1222375"/>
            </a:xfrm>
            <a:prstGeom prst="ellipse">
              <a:avLst/>
            </a:prstGeom>
            <a:solidFill>
              <a:schemeClr val="bg1"/>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6" name="Oval 10"/>
            <p:cNvSpPr>
              <a:spLocks noChangeArrowheads="1"/>
            </p:cNvSpPr>
            <p:nvPr/>
          </p:nvSpPr>
          <p:spPr bwMode="auto">
            <a:xfrm rot="-1674972">
              <a:off x="2418110" y="3818112"/>
              <a:ext cx="1270927" cy="1444625"/>
            </a:xfrm>
            <a:prstGeom prst="ellipse">
              <a:avLst/>
            </a:prstGeom>
            <a:solidFill>
              <a:schemeClr val="bg1"/>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7" name="Oval 11"/>
            <p:cNvSpPr>
              <a:spLocks noChangeArrowheads="1"/>
            </p:cNvSpPr>
            <p:nvPr/>
          </p:nvSpPr>
          <p:spPr bwMode="auto">
            <a:xfrm rot="18065028">
              <a:off x="2120653" y="2784054"/>
              <a:ext cx="1590675" cy="1274365"/>
            </a:xfrm>
            <a:prstGeom prst="ellipse">
              <a:avLst/>
            </a:prstGeom>
            <a:solidFill>
              <a:schemeClr val="bg1"/>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8" name="Freeform 12"/>
            <p:cNvSpPr/>
            <p:nvPr/>
          </p:nvSpPr>
          <p:spPr bwMode="auto">
            <a:xfrm>
              <a:off x="2536776" y="1455911"/>
              <a:ext cx="4884208" cy="3852862"/>
            </a:xfrm>
            <a:custGeom>
              <a:avLst/>
              <a:gdLst>
                <a:gd name="T0" fmla="*/ 579 w 1931"/>
                <a:gd name="T1" fmla="*/ 263 h 1684"/>
                <a:gd name="T2" fmla="*/ 632 w 1931"/>
                <a:gd name="T3" fmla="*/ 168 h 1684"/>
                <a:gd name="T4" fmla="*/ 695 w 1931"/>
                <a:gd name="T5" fmla="*/ 126 h 1684"/>
                <a:gd name="T6" fmla="*/ 916 w 1931"/>
                <a:gd name="T7" fmla="*/ 115 h 1684"/>
                <a:gd name="T8" fmla="*/ 1095 w 1931"/>
                <a:gd name="T9" fmla="*/ 52 h 1684"/>
                <a:gd name="T10" fmla="*/ 1158 w 1931"/>
                <a:gd name="T11" fmla="*/ 21 h 1684"/>
                <a:gd name="T12" fmla="*/ 1221 w 1931"/>
                <a:gd name="T13" fmla="*/ 0 h 1684"/>
                <a:gd name="T14" fmla="*/ 1337 w 1931"/>
                <a:gd name="T15" fmla="*/ 42 h 1684"/>
                <a:gd name="T16" fmla="*/ 1400 w 1931"/>
                <a:gd name="T17" fmla="*/ 84 h 1684"/>
                <a:gd name="T18" fmla="*/ 1432 w 1931"/>
                <a:gd name="T19" fmla="*/ 105 h 1684"/>
                <a:gd name="T20" fmla="*/ 1505 w 1931"/>
                <a:gd name="T21" fmla="*/ 158 h 1684"/>
                <a:gd name="T22" fmla="*/ 1526 w 1931"/>
                <a:gd name="T23" fmla="*/ 189 h 1684"/>
                <a:gd name="T24" fmla="*/ 1558 w 1931"/>
                <a:gd name="T25" fmla="*/ 210 h 1684"/>
                <a:gd name="T26" fmla="*/ 1653 w 1931"/>
                <a:gd name="T27" fmla="*/ 294 h 1684"/>
                <a:gd name="T28" fmla="*/ 1737 w 1931"/>
                <a:gd name="T29" fmla="*/ 368 h 1684"/>
                <a:gd name="T30" fmla="*/ 1800 w 1931"/>
                <a:gd name="T31" fmla="*/ 389 h 1684"/>
                <a:gd name="T32" fmla="*/ 1832 w 1931"/>
                <a:gd name="T33" fmla="*/ 410 h 1684"/>
                <a:gd name="T34" fmla="*/ 1916 w 1931"/>
                <a:gd name="T35" fmla="*/ 589 h 1684"/>
                <a:gd name="T36" fmla="*/ 1842 w 1931"/>
                <a:gd name="T37" fmla="*/ 1084 h 1684"/>
                <a:gd name="T38" fmla="*/ 1769 w 1931"/>
                <a:gd name="T39" fmla="*/ 1168 h 1684"/>
                <a:gd name="T40" fmla="*/ 1653 w 1931"/>
                <a:gd name="T41" fmla="*/ 1284 h 1684"/>
                <a:gd name="T42" fmla="*/ 1590 w 1931"/>
                <a:gd name="T43" fmla="*/ 1347 h 1684"/>
                <a:gd name="T44" fmla="*/ 1558 w 1931"/>
                <a:gd name="T45" fmla="*/ 1368 h 1684"/>
                <a:gd name="T46" fmla="*/ 1474 w 1931"/>
                <a:gd name="T47" fmla="*/ 1431 h 1684"/>
                <a:gd name="T48" fmla="*/ 1411 w 1931"/>
                <a:gd name="T49" fmla="*/ 1453 h 1684"/>
                <a:gd name="T50" fmla="*/ 1253 w 1931"/>
                <a:gd name="T51" fmla="*/ 1579 h 1684"/>
                <a:gd name="T52" fmla="*/ 1190 w 1931"/>
                <a:gd name="T53" fmla="*/ 1621 h 1684"/>
                <a:gd name="T54" fmla="*/ 1000 w 1931"/>
                <a:gd name="T55" fmla="*/ 1684 h 1684"/>
                <a:gd name="T56" fmla="*/ 432 w 1931"/>
                <a:gd name="T57" fmla="*/ 1653 h 1684"/>
                <a:gd name="T58" fmla="*/ 337 w 1931"/>
                <a:gd name="T59" fmla="*/ 1621 h 1684"/>
                <a:gd name="T60" fmla="*/ 242 w 1931"/>
                <a:gd name="T61" fmla="*/ 1558 h 1684"/>
                <a:gd name="T62" fmla="*/ 168 w 1931"/>
                <a:gd name="T63" fmla="*/ 1463 h 1684"/>
                <a:gd name="T64" fmla="*/ 126 w 1931"/>
                <a:gd name="T65" fmla="*/ 1400 h 1684"/>
                <a:gd name="T66" fmla="*/ 105 w 1931"/>
                <a:gd name="T67" fmla="*/ 1368 h 1684"/>
                <a:gd name="T68" fmla="*/ 21 w 1931"/>
                <a:gd name="T69" fmla="*/ 1242 h 1684"/>
                <a:gd name="T70" fmla="*/ 32 w 1931"/>
                <a:gd name="T71" fmla="*/ 1031 h 1684"/>
                <a:gd name="T72" fmla="*/ 42 w 1931"/>
                <a:gd name="T73" fmla="*/ 821 h 1684"/>
                <a:gd name="T74" fmla="*/ 84 w 1931"/>
                <a:gd name="T75" fmla="*/ 631 h 1684"/>
                <a:gd name="T76" fmla="*/ 200 w 1931"/>
                <a:gd name="T77" fmla="*/ 337 h 1684"/>
                <a:gd name="T78" fmla="*/ 242 w 1931"/>
                <a:gd name="T79" fmla="*/ 263 h 1684"/>
                <a:gd name="T80" fmla="*/ 305 w 1931"/>
                <a:gd name="T81" fmla="*/ 252 h 1684"/>
                <a:gd name="T82" fmla="*/ 326 w 1931"/>
                <a:gd name="T83" fmla="*/ 189 h 1684"/>
                <a:gd name="T84" fmla="*/ 400 w 1931"/>
                <a:gd name="T85" fmla="*/ 147 h 1684"/>
                <a:gd name="T86" fmla="*/ 432 w 1931"/>
                <a:gd name="T87" fmla="*/ 168 h 1684"/>
                <a:gd name="T88" fmla="*/ 453 w 1931"/>
                <a:gd name="T89" fmla="*/ 200 h 1684"/>
                <a:gd name="T90" fmla="*/ 537 w 1931"/>
                <a:gd name="T91" fmla="*/ 210 h 1684"/>
                <a:gd name="T92" fmla="*/ 558 w 1931"/>
                <a:gd name="T93" fmla="*/ 242 h 1684"/>
                <a:gd name="T94" fmla="*/ 579 w 1931"/>
                <a:gd name="T95" fmla="*/ 263 h 1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31" h="1684">
                  <a:moveTo>
                    <a:pt x="579" y="263"/>
                  </a:moveTo>
                  <a:cubicBezTo>
                    <a:pt x="590" y="230"/>
                    <a:pt x="602" y="188"/>
                    <a:pt x="632" y="168"/>
                  </a:cubicBezTo>
                  <a:cubicBezTo>
                    <a:pt x="653" y="154"/>
                    <a:pt x="695" y="126"/>
                    <a:pt x="695" y="126"/>
                  </a:cubicBezTo>
                  <a:cubicBezTo>
                    <a:pt x="755" y="218"/>
                    <a:pt x="842" y="134"/>
                    <a:pt x="916" y="115"/>
                  </a:cubicBezTo>
                  <a:cubicBezTo>
                    <a:pt x="974" y="76"/>
                    <a:pt x="1024" y="61"/>
                    <a:pt x="1095" y="52"/>
                  </a:cubicBezTo>
                  <a:cubicBezTo>
                    <a:pt x="1201" y="18"/>
                    <a:pt x="1043" y="72"/>
                    <a:pt x="1158" y="21"/>
                  </a:cubicBezTo>
                  <a:cubicBezTo>
                    <a:pt x="1178" y="12"/>
                    <a:pt x="1221" y="0"/>
                    <a:pt x="1221" y="0"/>
                  </a:cubicBezTo>
                  <a:cubicBezTo>
                    <a:pt x="1260" y="14"/>
                    <a:pt x="1298" y="28"/>
                    <a:pt x="1337" y="42"/>
                  </a:cubicBezTo>
                  <a:cubicBezTo>
                    <a:pt x="1361" y="51"/>
                    <a:pt x="1379" y="70"/>
                    <a:pt x="1400" y="84"/>
                  </a:cubicBezTo>
                  <a:cubicBezTo>
                    <a:pt x="1411" y="91"/>
                    <a:pt x="1432" y="105"/>
                    <a:pt x="1432" y="105"/>
                  </a:cubicBezTo>
                  <a:cubicBezTo>
                    <a:pt x="1513" y="215"/>
                    <a:pt x="1412" y="96"/>
                    <a:pt x="1505" y="158"/>
                  </a:cubicBezTo>
                  <a:cubicBezTo>
                    <a:pt x="1515" y="165"/>
                    <a:pt x="1517" y="180"/>
                    <a:pt x="1526" y="189"/>
                  </a:cubicBezTo>
                  <a:cubicBezTo>
                    <a:pt x="1535" y="198"/>
                    <a:pt x="1547" y="203"/>
                    <a:pt x="1558" y="210"/>
                  </a:cubicBezTo>
                  <a:cubicBezTo>
                    <a:pt x="1591" y="261"/>
                    <a:pt x="1608" y="260"/>
                    <a:pt x="1653" y="294"/>
                  </a:cubicBezTo>
                  <a:cubicBezTo>
                    <a:pt x="1683" y="316"/>
                    <a:pt x="1706" y="348"/>
                    <a:pt x="1737" y="368"/>
                  </a:cubicBezTo>
                  <a:cubicBezTo>
                    <a:pt x="1756" y="380"/>
                    <a:pt x="1780" y="380"/>
                    <a:pt x="1800" y="389"/>
                  </a:cubicBezTo>
                  <a:cubicBezTo>
                    <a:pt x="1812" y="394"/>
                    <a:pt x="1821" y="403"/>
                    <a:pt x="1832" y="410"/>
                  </a:cubicBezTo>
                  <a:cubicBezTo>
                    <a:pt x="1848" y="477"/>
                    <a:pt x="1878" y="532"/>
                    <a:pt x="1916" y="589"/>
                  </a:cubicBezTo>
                  <a:cubicBezTo>
                    <a:pt x="1930" y="740"/>
                    <a:pt x="1931" y="949"/>
                    <a:pt x="1842" y="1084"/>
                  </a:cubicBezTo>
                  <a:cubicBezTo>
                    <a:pt x="1828" y="1130"/>
                    <a:pt x="1803" y="1134"/>
                    <a:pt x="1769" y="1168"/>
                  </a:cubicBezTo>
                  <a:cubicBezTo>
                    <a:pt x="1742" y="1246"/>
                    <a:pt x="1702" y="1245"/>
                    <a:pt x="1653" y="1284"/>
                  </a:cubicBezTo>
                  <a:cubicBezTo>
                    <a:pt x="1630" y="1303"/>
                    <a:pt x="1615" y="1331"/>
                    <a:pt x="1590" y="1347"/>
                  </a:cubicBezTo>
                  <a:cubicBezTo>
                    <a:pt x="1579" y="1354"/>
                    <a:pt x="1568" y="1361"/>
                    <a:pt x="1558" y="1368"/>
                  </a:cubicBezTo>
                  <a:cubicBezTo>
                    <a:pt x="1530" y="1389"/>
                    <a:pt x="1502" y="1410"/>
                    <a:pt x="1474" y="1431"/>
                  </a:cubicBezTo>
                  <a:cubicBezTo>
                    <a:pt x="1456" y="1444"/>
                    <a:pt x="1411" y="1453"/>
                    <a:pt x="1411" y="1453"/>
                  </a:cubicBezTo>
                  <a:cubicBezTo>
                    <a:pt x="1358" y="1505"/>
                    <a:pt x="1314" y="1538"/>
                    <a:pt x="1253" y="1579"/>
                  </a:cubicBezTo>
                  <a:cubicBezTo>
                    <a:pt x="1232" y="1593"/>
                    <a:pt x="1214" y="1613"/>
                    <a:pt x="1190" y="1621"/>
                  </a:cubicBezTo>
                  <a:cubicBezTo>
                    <a:pt x="1127" y="1642"/>
                    <a:pt x="1064" y="1664"/>
                    <a:pt x="1000" y="1684"/>
                  </a:cubicBezTo>
                  <a:cubicBezTo>
                    <a:pt x="808" y="1622"/>
                    <a:pt x="697" y="1658"/>
                    <a:pt x="432" y="1653"/>
                  </a:cubicBezTo>
                  <a:cubicBezTo>
                    <a:pt x="358" y="1629"/>
                    <a:pt x="389" y="1640"/>
                    <a:pt x="337" y="1621"/>
                  </a:cubicBezTo>
                  <a:cubicBezTo>
                    <a:pt x="296" y="1580"/>
                    <a:pt x="282" y="1591"/>
                    <a:pt x="242" y="1558"/>
                  </a:cubicBezTo>
                  <a:cubicBezTo>
                    <a:pt x="209" y="1530"/>
                    <a:pt x="193" y="1500"/>
                    <a:pt x="168" y="1463"/>
                  </a:cubicBezTo>
                  <a:cubicBezTo>
                    <a:pt x="154" y="1442"/>
                    <a:pt x="140" y="1421"/>
                    <a:pt x="126" y="1400"/>
                  </a:cubicBezTo>
                  <a:cubicBezTo>
                    <a:pt x="119" y="1389"/>
                    <a:pt x="105" y="1368"/>
                    <a:pt x="105" y="1368"/>
                  </a:cubicBezTo>
                  <a:cubicBezTo>
                    <a:pt x="88" y="1315"/>
                    <a:pt x="51" y="1287"/>
                    <a:pt x="21" y="1242"/>
                  </a:cubicBezTo>
                  <a:cubicBezTo>
                    <a:pt x="0" y="1175"/>
                    <a:pt x="23" y="1099"/>
                    <a:pt x="32" y="1031"/>
                  </a:cubicBezTo>
                  <a:cubicBezTo>
                    <a:pt x="35" y="961"/>
                    <a:pt x="36" y="891"/>
                    <a:pt x="42" y="821"/>
                  </a:cubicBezTo>
                  <a:cubicBezTo>
                    <a:pt x="47" y="760"/>
                    <a:pt x="75" y="693"/>
                    <a:pt x="84" y="631"/>
                  </a:cubicBezTo>
                  <a:cubicBezTo>
                    <a:pt x="99" y="528"/>
                    <a:pt x="112" y="402"/>
                    <a:pt x="200" y="337"/>
                  </a:cubicBezTo>
                  <a:cubicBezTo>
                    <a:pt x="214" y="312"/>
                    <a:pt x="220" y="281"/>
                    <a:pt x="242" y="263"/>
                  </a:cubicBezTo>
                  <a:cubicBezTo>
                    <a:pt x="259" y="250"/>
                    <a:pt x="289" y="266"/>
                    <a:pt x="305" y="252"/>
                  </a:cubicBezTo>
                  <a:cubicBezTo>
                    <a:pt x="322" y="237"/>
                    <a:pt x="313" y="207"/>
                    <a:pt x="326" y="189"/>
                  </a:cubicBezTo>
                  <a:cubicBezTo>
                    <a:pt x="343" y="166"/>
                    <a:pt x="376" y="163"/>
                    <a:pt x="400" y="147"/>
                  </a:cubicBezTo>
                  <a:cubicBezTo>
                    <a:pt x="411" y="154"/>
                    <a:pt x="423" y="159"/>
                    <a:pt x="432" y="168"/>
                  </a:cubicBezTo>
                  <a:cubicBezTo>
                    <a:pt x="441" y="177"/>
                    <a:pt x="441" y="195"/>
                    <a:pt x="453" y="200"/>
                  </a:cubicBezTo>
                  <a:cubicBezTo>
                    <a:pt x="479" y="210"/>
                    <a:pt x="509" y="207"/>
                    <a:pt x="537" y="210"/>
                  </a:cubicBezTo>
                  <a:cubicBezTo>
                    <a:pt x="544" y="221"/>
                    <a:pt x="550" y="232"/>
                    <a:pt x="558" y="242"/>
                  </a:cubicBezTo>
                  <a:cubicBezTo>
                    <a:pt x="566" y="251"/>
                    <a:pt x="610" y="291"/>
                    <a:pt x="579" y="263"/>
                  </a:cubicBezTo>
                  <a:close/>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9" name="Line 13"/>
            <p:cNvSpPr>
              <a:spLocks noChangeShapeType="1"/>
            </p:cNvSpPr>
            <p:nvPr/>
          </p:nvSpPr>
          <p:spPr bwMode="auto">
            <a:xfrm flipV="1">
              <a:off x="3780185" y="1462261"/>
              <a:ext cx="1699154" cy="66516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0" name="Line 14"/>
            <p:cNvSpPr>
              <a:spLocks noChangeShapeType="1"/>
            </p:cNvSpPr>
            <p:nvPr/>
          </p:nvSpPr>
          <p:spPr bwMode="auto">
            <a:xfrm>
              <a:off x="5689154" y="1551162"/>
              <a:ext cx="1004358" cy="1671637"/>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1" name="Line 15"/>
            <p:cNvSpPr>
              <a:spLocks noChangeShapeType="1"/>
            </p:cNvSpPr>
            <p:nvPr/>
          </p:nvSpPr>
          <p:spPr bwMode="auto">
            <a:xfrm flipH="1">
              <a:off x="2779266" y="2235373"/>
              <a:ext cx="882254" cy="150653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2" name="Line 16"/>
            <p:cNvSpPr>
              <a:spLocks noChangeShapeType="1"/>
            </p:cNvSpPr>
            <p:nvPr/>
          </p:nvSpPr>
          <p:spPr bwMode="auto">
            <a:xfrm>
              <a:off x="2832580" y="3951461"/>
              <a:ext cx="2013876" cy="105886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3" name="Line 17"/>
            <p:cNvSpPr>
              <a:spLocks noChangeShapeType="1"/>
            </p:cNvSpPr>
            <p:nvPr/>
          </p:nvSpPr>
          <p:spPr bwMode="auto">
            <a:xfrm flipV="1">
              <a:off x="4932445" y="3554587"/>
              <a:ext cx="1761067" cy="1563687"/>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4" name="Line 18"/>
            <p:cNvSpPr>
              <a:spLocks noChangeShapeType="1"/>
            </p:cNvSpPr>
            <p:nvPr/>
          </p:nvSpPr>
          <p:spPr bwMode="auto">
            <a:xfrm>
              <a:off x="3848977" y="2243311"/>
              <a:ext cx="2823898" cy="113506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5" name="Line 19"/>
            <p:cNvSpPr>
              <a:spLocks noChangeShapeType="1"/>
            </p:cNvSpPr>
            <p:nvPr/>
          </p:nvSpPr>
          <p:spPr bwMode="auto">
            <a:xfrm>
              <a:off x="3714833" y="2051223"/>
              <a:ext cx="1327679" cy="295910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6" name="Line 20"/>
            <p:cNvSpPr>
              <a:spLocks noChangeShapeType="1"/>
            </p:cNvSpPr>
            <p:nvPr/>
          </p:nvSpPr>
          <p:spPr bwMode="auto">
            <a:xfrm flipV="1">
              <a:off x="4143062" y="5094462"/>
              <a:ext cx="849577" cy="655637"/>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7" name="Line 21"/>
            <p:cNvSpPr>
              <a:spLocks noChangeShapeType="1"/>
            </p:cNvSpPr>
            <p:nvPr/>
          </p:nvSpPr>
          <p:spPr bwMode="auto">
            <a:xfrm rot="-5400000">
              <a:off x="5896322" y="767730"/>
              <a:ext cx="493713" cy="107315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8" name="Line 22"/>
            <p:cNvSpPr>
              <a:spLocks noChangeShapeType="1"/>
            </p:cNvSpPr>
            <p:nvPr/>
          </p:nvSpPr>
          <p:spPr bwMode="auto">
            <a:xfrm>
              <a:off x="6817337" y="3554587"/>
              <a:ext cx="849577" cy="1208087"/>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9" name="Line 23"/>
            <p:cNvSpPr>
              <a:spLocks noChangeShapeType="1"/>
            </p:cNvSpPr>
            <p:nvPr/>
          </p:nvSpPr>
          <p:spPr bwMode="auto">
            <a:xfrm>
              <a:off x="1608089" y="3872086"/>
              <a:ext cx="1181496" cy="1905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20" name="Line 24"/>
            <p:cNvSpPr>
              <a:spLocks noChangeShapeType="1"/>
            </p:cNvSpPr>
            <p:nvPr/>
          </p:nvSpPr>
          <p:spPr bwMode="auto">
            <a:xfrm rot="5400000" flipH="1">
              <a:off x="3201278" y="1598654"/>
              <a:ext cx="923925" cy="344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21" name="Text Box 25"/>
            <p:cNvSpPr txBox="1">
              <a:spLocks noChangeArrowheads="1"/>
            </p:cNvSpPr>
            <p:nvPr/>
          </p:nvSpPr>
          <p:spPr bwMode="auto">
            <a:xfrm>
              <a:off x="488504" y="3540299"/>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anose="02010609060101010101" pitchFamily="2" charset="-122"/>
                </a:rPr>
                <a:t>H</a:t>
              </a:r>
              <a:r>
                <a:rPr kumimoji="1" lang="en-US" altLang="zh-CN" sz="2800" b="1" baseline="-25000">
                  <a:solidFill>
                    <a:srgbClr val="000099"/>
                  </a:solidFill>
                  <a:ea typeface="黑体" panose="02010609060101010101" pitchFamily="2" charset="-122"/>
                </a:rPr>
                <a:t>1</a:t>
              </a:r>
              <a:endParaRPr kumimoji="1" lang="en-US" altLang="zh-CN" sz="2800" b="1">
                <a:solidFill>
                  <a:srgbClr val="000099"/>
                </a:solidFill>
                <a:ea typeface="黑体" panose="02010609060101010101" pitchFamily="2" charset="-122"/>
              </a:endParaRPr>
            </a:p>
          </p:txBody>
        </p:sp>
        <p:sp>
          <p:nvSpPr>
            <p:cNvPr id="362522" name="Text Box 26"/>
            <p:cNvSpPr txBox="1">
              <a:spLocks noChangeArrowheads="1"/>
            </p:cNvSpPr>
            <p:nvPr/>
          </p:nvSpPr>
          <p:spPr bwMode="auto">
            <a:xfrm>
              <a:off x="8158775" y="4468986"/>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anose="02010609060101010101" pitchFamily="2" charset="-122"/>
                </a:rPr>
                <a:t>H</a:t>
              </a:r>
              <a:r>
                <a:rPr kumimoji="1" lang="en-US" altLang="zh-CN" sz="2800" b="1" baseline="-25000">
                  <a:solidFill>
                    <a:srgbClr val="000099"/>
                  </a:solidFill>
                  <a:ea typeface="黑体" panose="02010609060101010101" pitchFamily="2" charset="-122"/>
                </a:rPr>
                <a:t>5</a:t>
              </a:r>
              <a:endParaRPr kumimoji="1" lang="en-US" altLang="zh-CN" sz="2800" b="1">
                <a:solidFill>
                  <a:srgbClr val="000099"/>
                </a:solidFill>
                <a:ea typeface="黑体" panose="02010609060101010101" pitchFamily="2" charset="-122"/>
              </a:endParaRPr>
            </a:p>
          </p:txBody>
        </p:sp>
        <p:sp>
          <p:nvSpPr>
            <p:cNvPr id="362523" name="Text Box 27"/>
            <p:cNvSpPr txBox="1">
              <a:spLocks noChangeArrowheads="1"/>
            </p:cNvSpPr>
            <p:nvPr/>
          </p:nvSpPr>
          <p:spPr bwMode="auto">
            <a:xfrm>
              <a:off x="2787866" y="578024"/>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anose="02010609060101010101" pitchFamily="2" charset="-122"/>
                </a:rPr>
                <a:t>H</a:t>
              </a:r>
              <a:r>
                <a:rPr kumimoji="1" lang="en-US" altLang="zh-CN" sz="2800" b="1" baseline="-25000">
                  <a:solidFill>
                    <a:srgbClr val="000099"/>
                  </a:solidFill>
                  <a:ea typeface="黑体" panose="02010609060101010101" pitchFamily="2" charset="-122"/>
                </a:rPr>
                <a:t>2</a:t>
              </a:r>
              <a:endParaRPr kumimoji="1" lang="en-US" altLang="zh-CN" sz="2800" b="1">
                <a:solidFill>
                  <a:srgbClr val="000099"/>
                </a:solidFill>
                <a:ea typeface="黑体" panose="02010609060101010101" pitchFamily="2" charset="-122"/>
              </a:endParaRPr>
            </a:p>
          </p:txBody>
        </p:sp>
        <p:sp>
          <p:nvSpPr>
            <p:cNvPr id="362524" name="Text Box 28"/>
            <p:cNvSpPr txBox="1">
              <a:spLocks noChangeArrowheads="1"/>
            </p:cNvSpPr>
            <p:nvPr/>
          </p:nvSpPr>
          <p:spPr bwMode="auto">
            <a:xfrm>
              <a:off x="7004795" y="235124"/>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anose="02010609060101010101" pitchFamily="2" charset="-122"/>
                </a:rPr>
                <a:t>H</a:t>
              </a:r>
              <a:r>
                <a:rPr kumimoji="1" lang="en-US" altLang="zh-CN" sz="2800" b="1" baseline="-25000">
                  <a:solidFill>
                    <a:srgbClr val="000099"/>
                  </a:solidFill>
                  <a:ea typeface="黑体" panose="02010609060101010101" pitchFamily="2" charset="-122"/>
                </a:rPr>
                <a:t>4</a:t>
              </a:r>
              <a:endParaRPr kumimoji="1" lang="en-US" altLang="zh-CN" sz="2800" b="1">
                <a:solidFill>
                  <a:srgbClr val="000099"/>
                </a:solidFill>
                <a:ea typeface="黑体" panose="02010609060101010101" pitchFamily="2" charset="-122"/>
              </a:endParaRPr>
            </a:p>
          </p:txBody>
        </p:sp>
        <p:sp>
          <p:nvSpPr>
            <p:cNvPr id="362525" name="Text Box 29"/>
            <p:cNvSpPr txBox="1">
              <a:spLocks noChangeArrowheads="1"/>
            </p:cNvSpPr>
            <p:nvPr/>
          </p:nvSpPr>
          <p:spPr bwMode="auto">
            <a:xfrm>
              <a:off x="3142143" y="5618336"/>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anose="02010609060101010101" pitchFamily="2" charset="-122"/>
                </a:rPr>
                <a:t>H</a:t>
              </a:r>
              <a:r>
                <a:rPr kumimoji="1" lang="en-US" altLang="zh-CN" sz="2800" b="1" baseline="-25000">
                  <a:solidFill>
                    <a:srgbClr val="000099"/>
                  </a:solidFill>
                  <a:ea typeface="黑体" panose="02010609060101010101" pitchFamily="2" charset="-122"/>
                </a:rPr>
                <a:t>3</a:t>
              </a:r>
              <a:endParaRPr kumimoji="1" lang="en-US" altLang="zh-CN" sz="2800" b="1">
                <a:solidFill>
                  <a:srgbClr val="000099"/>
                </a:solidFill>
                <a:ea typeface="黑体" panose="02010609060101010101" pitchFamily="2" charset="-122"/>
              </a:endParaRPr>
            </a:p>
          </p:txBody>
        </p:sp>
        <p:sp>
          <p:nvSpPr>
            <p:cNvPr id="362526" name="Line 30"/>
            <p:cNvSpPr>
              <a:spLocks noChangeShapeType="1"/>
            </p:cNvSpPr>
            <p:nvPr/>
          </p:nvSpPr>
          <p:spPr bwMode="auto">
            <a:xfrm flipV="1">
              <a:off x="6817337" y="2536999"/>
              <a:ext cx="1200415" cy="79692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27" name="Text Box 31"/>
            <p:cNvSpPr txBox="1">
              <a:spLocks noChangeArrowheads="1"/>
            </p:cNvSpPr>
            <p:nvPr/>
          </p:nvSpPr>
          <p:spPr bwMode="auto">
            <a:xfrm>
              <a:off x="8455268" y="1811878"/>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solidFill>
                    <a:srgbClr val="000099"/>
                  </a:solidFill>
                  <a:ea typeface="黑体" panose="02010609060101010101" pitchFamily="2" charset="-122"/>
                </a:rPr>
                <a:t>H</a:t>
              </a:r>
              <a:r>
                <a:rPr kumimoji="1" lang="en-US" altLang="zh-CN" sz="2800" b="1" baseline="-25000" dirty="0">
                  <a:solidFill>
                    <a:srgbClr val="000099"/>
                  </a:solidFill>
                  <a:ea typeface="黑体" panose="02010609060101010101" pitchFamily="2" charset="-122"/>
                </a:rPr>
                <a:t>6</a:t>
              </a:r>
              <a:endParaRPr kumimoji="1" lang="en-US" altLang="zh-CN" sz="2800" b="1" dirty="0">
                <a:solidFill>
                  <a:srgbClr val="000099"/>
                </a:solidFill>
                <a:ea typeface="黑体" panose="02010609060101010101" pitchFamily="2" charset="-122"/>
              </a:endParaRPr>
            </a:p>
          </p:txBody>
        </p:sp>
        <p:pic>
          <p:nvPicPr>
            <p:cNvPr id="362528" name="Picture 3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342675" y="351012"/>
              <a:ext cx="773906"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2529" name="Picture 3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733987" y="1944862"/>
              <a:ext cx="78078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2530" name="Picture 3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9474" y="3554586"/>
              <a:ext cx="777346" cy="71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2531" name="Picture 35"/>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661520" y="5638974"/>
              <a:ext cx="777346"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pic>
        <p:pic>
          <p:nvPicPr>
            <p:cNvPr id="362532" name="Picture 36"/>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420985" y="4545187"/>
              <a:ext cx="780785"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2533" name="Picture 37"/>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295204" y="590724"/>
              <a:ext cx="780785"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2534" name="Picture 3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27880" y="1921048"/>
              <a:ext cx="825500"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2535" name="Picture 3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04172" y="1303512"/>
              <a:ext cx="8255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2536" name="Picture 40"/>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73883" y="3149774"/>
              <a:ext cx="8255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2537" name="Picture 4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33454" y="4629324"/>
              <a:ext cx="8255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2538" name="Picture 4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1297" y="3519662"/>
              <a:ext cx="825500"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362539" name="Group 43"/>
            <p:cNvGrpSpPr/>
            <p:nvPr/>
          </p:nvGrpSpPr>
          <p:grpSpPr bwMode="auto">
            <a:xfrm>
              <a:off x="4265167" y="1425748"/>
              <a:ext cx="803143" cy="617538"/>
              <a:chOff x="2949" y="196"/>
              <a:chExt cx="941" cy="598"/>
            </a:xfrm>
          </p:grpSpPr>
          <p:sp>
            <p:nvSpPr>
              <p:cNvPr id="362540" name="Oval 44"/>
              <p:cNvSpPr>
                <a:spLocks noChangeArrowheads="1"/>
              </p:cNvSpPr>
              <p:nvPr/>
            </p:nvSpPr>
            <p:spPr bwMode="auto">
              <a:xfrm>
                <a:off x="3168" y="196"/>
                <a:ext cx="407" cy="162"/>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1" name="Oval 45"/>
              <p:cNvSpPr>
                <a:spLocks noChangeArrowheads="1"/>
              </p:cNvSpPr>
              <p:nvPr/>
            </p:nvSpPr>
            <p:spPr bwMode="auto">
              <a:xfrm rot="900000">
                <a:off x="3512" y="252"/>
                <a:ext cx="275" cy="131"/>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2" name="Oval 46"/>
              <p:cNvSpPr>
                <a:spLocks noChangeArrowheads="1"/>
              </p:cNvSpPr>
              <p:nvPr/>
            </p:nvSpPr>
            <p:spPr bwMode="auto">
              <a:xfrm rot="1500000">
                <a:off x="3650" y="385"/>
                <a:ext cx="240" cy="153"/>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3" name="Oval 47"/>
              <p:cNvSpPr>
                <a:spLocks noChangeArrowheads="1"/>
              </p:cNvSpPr>
              <p:nvPr/>
            </p:nvSpPr>
            <p:spPr bwMode="auto">
              <a:xfrm rot="20040000">
                <a:off x="3573" y="537"/>
                <a:ext cx="291" cy="18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4" name="Oval 48"/>
              <p:cNvSpPr>
                <a:spLocks noChangeArrowheads="1"/>
              </p:cNvSpPr>
              <p:nvPr/>
            </p:nvSpPr>
            <p:spPr bwMode="auto">
              <a:xfrm>
                <a:off x="3216" y="555"/>
                <a:ext cx="471" cy="23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5" name="Oval 49"/>
              <p:cNvSpPr>
                <a:spLocks noChangeArrowheads="1"/>
              </p:cNvSpPr>
              <p:nvPr/>
            </p:nvSpPr>
            <p:spPr bwMode="auto">
              <a:xfrm rot="1080000">
                <a:off x="3023" y="555"/>
                <a:ext cx="26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6" name="Oval 50"/>
              <p:cNvSpPr>
                <a:spLocks noChangeArrowheads="1"/>
              </p:cNvSpPr>
              <p:nvPr/>
            </p:nvSpPr>
            <p:spPr bwMode="auto">
              <a:xfrm>
                <a:off x="2949" y="432"/>
                <a:ext cx="217"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7" name="Oval 51"/>
              <p:cNvSpPr>
                <a:spLocks noChangeArrowheads="1"/>
              </p:cNvSpPr>
              <p:nvPr/>
            </p:nvSpPr>
            <p:spPr bwMode="auto">
              <a:xfrm rot="19740000">
                <a:off x="2984" y="310"/>
                <a:ext cx="29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8" name="Freeform 52"/>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49" name="Freeform 53"/>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50" name="Freeform 54"/>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551" name="Group 55"/>
            <p:cNvGrpSpPr/>
            <p:nvPr/>
          </p:nvGrpSpPr>
          <p:grpSpPr bwMode="auto">
            <a:xfrm rot="867730">
              <a:off x="4533453" y="2411586"/>
              <a:ext cx="1205575" cy="741362"/>
              <a:chOff x="2949" y="196"/>
              <a:chExt cx="941" cy="598"/>
            </a:xfrm>
          </p:grpSpPr>
          <p:sp>
            <p:nvSpPr>
              <p:cNvPr id="362552" name="Oval 56"/>
              <p:cNvSpPr>
                <a:spLocks noChangeArrowheads="1"/>
              </p:cNvSpPr>
              <p:nvPr/>
            </p:nvSpPr>
            <p:spPr bwMode="auto">
              <a:xfrm>
                <a:off x="3168" y="196"/>
                <a:ext cx="407" cy="162"/>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53" name="Oval 57"/>
              <p:cNvSpPr>
                <a:spLocks noChangeArrowheads="1"/>
              </p:cNvSpPr>
              <p:nvPr/>
            </p:nvSpPr>
            <p:spPr bwMode="auto">
              <a:xfrm rot="900000">
                <a:off x="3512" y="252"/>
                <a:ext cx="275" cy="131"/>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54" name="Oval 58"/>
              <p:cNvSpPr>
                <a:spLocks noChangeArrowheads="1"/>
              </p:cNvSpPr>
              <p:nvPr/>
            </p:nvSpPr>
            <p:spPr bwMode="auto">
              <a:xfrm rot="1500000">
                <a:off x="3650" y="385"/>
                <a:ext cx="240" cy="153"/>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55" name="Oval 59"/>
              <p:cNvSpPr>
                <a:spLocks noChangeArrowheads="1"/>
              </p:cNvSpPr>
              <p:nvPr/>
            </p:nvSpPr>
            <p:spPr bwMode="auto">
              <a:xfrm rot="20040000">
                <a:off x="3573" y="537"/>
                <a:ext cx="291" cy="18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56" name="Oval 60"/>
              <p:cNvSpPr>
                <a:spLocks noChangeArrowheads="1"/>
              </p:cNvSpPr>
              <p:nvPr/>
            </p:nvSpPr>
            <p:spPr bwMode="auto">
              <a:xfrm>
                <a:off x="3216" y="555"/>
                <a:ext cx="471" cy="23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57" name="Oval 61"/>
              <p:cNvSpPr>
                <a:spLocks noChangeArrowheads="1"/>
              </p:cNvSpPr>
              <p:nvPr/>
            </p:nvSpPr>
            <p:spPr bwMode="auto">
              <a:xfrm rot="1080000">
                <a:off x="3023" y="555"/>
                <a:ext cx="26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58" name="Oval 62"/>
              <p:cNvSpPr>
                <a:spLocks noChangeArrowheads="1"/>
              </p:cNvSpPr>
              <p:nvPr/>
            </p:nvSpPr>
            <p:spPr bwMode="auto">
              <a:xfrm>
                <a:off x="2949" y="432"/>
                <a:ext cx="217"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59" name="Oval 63"/>
              <p:cNvSpPr>
                <a:spLocks noChangeArrowheads="1"/>
              </p:cNvSpPr>
              <p:nvPr/>
            </p:nvSpPr>
            <p:spPr bwMode="auto">
              <a:xfrm rot="19740000">
                <a:off x="2984" y="310"/>
                <a:ext cx="29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60" name="Freeform 64"/>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61" name="Freeform 65"/>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62" name="Freeform 66"/>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563" name="Group 67"/>
            <p:cNvGrpSpPr/>
            <p:nvPr/>
          </p:nvGrpSpPr>
          <p:grpSpPr bwMode="auto">
            <a:xfrm>
              <a:off x="6944601" y="2659236"/>
              <a:ext cx="804863" cy="615950"/>
              <a:chOff x="2949" y="196"/>
              <a:chExt cx="941" cy="598"/>
            </a:xfrm>
          </p:grpSpPr>
          <p:sp>
            <p:nvSpPr>
              <p:cNvPr id="362564" name="Oval 68"/>
              <p:cNvSpPr>
                <a:spLocks noChangeArrowheads="1"/>
              </p:cNvSpPr>
              <p:nvPr/>
            </p:nvSpPr>
            <p:spPr bwMode="auto">
              <a:xfrm>
                <a:off x="3168" y="196"/>
                <a:ext cx="407" cy="162"/>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65" name="Oval 69"/>
              <p:cNvSpPr>
                <a:spLocks noChangeArrowheads="1"/>
              </p:cNvSpPr>
              <p:nvPr/>
            </p:nvSpPr>
            <p:spPr bwMode="auto">
              <a:xfrm rot="900000">
                <a:off x="3512" y="252"/>
                <a:ext cx="275" cy="131"/>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66" name="Oval 70"/>
              <p:cNvSpPr>
                <a:spLocks noChangeArrowheads="1"/>
              </p:cNvSpPr>
              <p:nvPr/>
            </p:nvSpPr>
            <p:spPr bwMode="auto">
              <a:xfrm rot="1500000">
                <a:off x="3650" y="385"/>
                <a:ext cx="240" cy="153"/>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67" name="Oval 71"/>
              <p:cNvSpPr>
                <a:spLocks noChangeArrowheads="1"/>
              </p:cNvSpPr>
              <p:nvPr/>
            </p:nvSpPr>
            <p:spPr bwMode="auto">
              <a:xfrm rot="20040000">
                <a:off x="3573" y="537"/>
                <a:ext cx="291" cy="18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68" name="Oval 72"/>
              <p:cNvSpPr>
                <a:spLocks noChangeArrowheads="1"/>
              </p:cNvSpPr>
              <p:nvPr/>
            </p:nvSpPr>
            <p:spPr bwMode="auto">
              <a:xfrm>
                <a:off x="3216" y="555"/>
                <a:ext cx="471" cy="23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69" name="Oval 73"/>
              <p:cNvSpPr>
                <a:spLocks noChangeArrowheads="1"/>
              </p:cNvSpPr>
              <p:nvPr/>
            </p:nvSpPr>
            <p:spPr bwMode="auto">
              <a:xfrm rot="1080000">
                <a:off x="3023" y="555"/>
                <a:ext cx="26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70" name="Oval 74"/>
              <p:cNvSpPr>
                <a:spLocks noChangeArrowheads="1"/>
              </p:cNvSpPr>
              <p:nvPr/>
            </p:nvSpPr>
            <p:spPr bwMode="auto">
              <a:xfrm>
                <a:off x="2949" y="432"/>
                <a:ext cx="217"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71" name="Oval 75"/>
              <p:cNvSpPr>
                <a:spLocks noChangeArrowheads="1"/>
              </p:cNvSpPr>
              <p:nvPr/>
            </p:nvSpPr>
            <p:spPr bwMode="auto">
              <a:xfrm rot="19740000">
                <a:off x="2984" y="310"/>
                <a:ext cx="29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72" name="Freeform 76"/>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73" name="Freeform 77"/>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74" name="Freeform 78"/>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575" name="Group 79"/>
            <p:cNvGrpSpPr/>
            <p:nvPr/>
          </p:nvGrpSpPr>
          <p:grpSpPr bwMode="auto">
            <a:xfrm rot="-448665">
              <a:off x="5739029" y="2043287"/>
              <a:ext cx="1205573" cy="739775"/>
              <a:chOff x="2949" y="196"/>
              <a:chExt cx="941" cy="598"/>
            </a:xfrm>
          </p:grpSpPr>
          <p:sp>
            <p:nvSpPr>
              <p:cNvPr id="362576" name="Oval 80"/>
              <p:cNvSpPr>
                <a:spLocks noChangeArrowheads="1"/>
              </p:cNvSpPr>
              <p:nvPr/>
            </p:nvSpPr>
            <p:spPr bwMode="auto">
              <a:xfrm>
                <a:off x="3168" y="196"/>
                <a:ext cx="407" cy="162"/>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77" name="Oval 81"/>
              <p:cNvSpPr>
                <a:spLocks noChangeArrowheads="1"/>
              </p:cNvSpPr>
              <p:nvPr/>
            </p:nvSpPr>
            <p:spPr bwMode="auto">
              <a:xfrm rot="900000">
                <a:off x="3512" y="252"/>
                <a:ext cx="275" cy="131"/>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78" name="Oval 82"/>
              <p:cNvSpPr>
                <a:spLocks noChangeArrowheads="1"/>
              </p:cNvSpPr>
              <p:nvPr/>
            </p:nvSpPr>
            <p:spPr bwMode="auto">
              <a:xfrm rot="1500000">
                <a:off x="3650" y="385"/>
                <a:ext cx="240" cy="153"/>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79" name="Oval 83"/>
              <p:cNvSpPr>
                <a:spLocks noChangeArrowheads="1"/>
              </p:cNvSpPr>
              <p:nvPr/>
            </p:nvSpPr>
            <p:spPr bwMode="auto">
              <a:xfrm rot="20040000">
                <a:off x="3573" y="537"/>
                <a:ext cx="291" cy="18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80" name="Oval 84"/>
              <p:cNvSpPr>
                <a:spLocks noChangeArrowheads="1"/>
              </p:cNvSpPr>
              <p:nvPr/>
            </p:nvSpPr>
            <p:spPr bwMode="auto">
              <a:xfrm>
                <a:off x="3216" y="555"/>
                <a:ext cx="471" cy="23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81" name="Oval 85"/>
              <p:cNvSpPr>
                <a:spLocks noChangeArrowheads="1"/>
              </p:cNvSpPr>
              <p:nvPr/>
            </p:nvSpPr>
            <p:spPr bwMode="auto">
              <a:xfrm rot="1080000">
                <a:off x="3023" y="555"/>
                <a:ext cx="26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82" name="Oval 86"/>
              <p:cNvSpPr>
                <a:spLocks noChangeArrowheads="1"/>
              </p:cNvSpPr>
              <p:nvPr/>
            </p:nvSpPr>
            <p:spPr bwMode="auto">
              <a:xfrm>
                <a:off x="2949" y="432"/>
                <a:ext cx="217"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83" name="Oval 87"/>
              <p:cNvSpPr>
                <a:spLocks noChangeArrowheads="1"/>
              </p:cNvSpPr>
              <p:nvPr/>
            </p:nvSpPr>
            <p:spPr bwMode="auto">
              <a:xfrm rot="19740000">
                <a:off x="2984" y="310"/>
                <a:ext cx="29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84" name="Freeform 88"/>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85" name="Freeform 89"/>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86" name="Freeform 90"/>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587" name="Group 91"/>
            <p:cNvGrpSpPr/>
            <p:nvPr/>
          </p:nvGrpSpPr>
          <p:grpSpPr bwMode="auto">
            <a:xfrm>
              <a:off x="3730312" y="3149773"/>
              <a:ext cx="1337998" cy="863600"/>
              <a:chOff x="2949" y="196"/>
              <a:chExt cx="941" cy="598"/>
            </a:xfrm>
          </p:grpSpPr>
          <p:sp>
            <p:nvSpPr>
              <p:cNvPr id="362588" name="Oval 92"/>
              <p:cNvSpPr>
                <a:spLocks noChangeArrowheads="1"/>
              </p:cNvSpPr>
              <p:nvPr/>
            </p:nvSpPr>
            <p:spPr bwMode="auto">
              <a:xfrm>
                <a:off x="3168" y="196"/>
                <a:ext cx="407" cy="162"/>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89" name="Oval 93"/>
              <p:cNvSpPr>
                <a:spLocks noChangeArrowheads="1"/>
              </p:cNvSpPr>
              <p:nvPr/>
            </p:nvSpPr>
            <p:spPr bwMode="auto">
              <a:xfrm rot="900000">
                <a:off x="3512" y="252"/>
                <a:ext cx="275" cy="131"/>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90" name="Oval 94"/>
              <p:cNvSpPr>
                <a:spLocks noChangeArrowheads="1"/>
              </p:cNvSpPr>
              <p:nvPr/>
            </p:nvSpPr>
            <p:spPr bwMode="auto">
              <a:xfrm rot="1500000">
                <a:off x="3650" y="385"/>
                <a:ext cx="240" cy="153"/>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91" name="Oval 95"/>
              <p:cNvSpPr>
                <a:spLocks noChangeArrowheads="1"/>
              </p:cNvSpPr>
              <p:nvPr/>
            </p:nvSpPr>
            <p:spPr bwMode="auto">
              <a:xfrm rot="20040000">
                <a:off x="3573" y="537"/>
                <a:ext cx="291" cy="18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92" name="Oval 96"/>
              <p:cNvSpPr>
                <a:spLocks noChangeArrowheads="1"/>
              </p:cNvSpPr>
              <p:nvPr/>
            </p:nvSpPr>
            <p:spPr bwMode="auto">
              <a:xfrm>
                <a:off x="3216" y="555"/>
                <a:ext cx="471" cy="23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93" name="Oval 97"/>
              <p:cNvSpPr>
                <a:spLocks noChangeArrowheads="1"/>
              </p:cNvSpPr>
              <p:nvPr/>
            </p:nvSpPr>
            <p:spPr bwMode="auto">
              <a:xfrm rot="1080000">
                <a:off x="3023" y="555"/>
                <a:ext cx="26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94" name="Oval 98"/>
              <p:cNvSpPr>
                <a:spLocks noChangeArrowheads="1"/>
              </p:cNvSpPr>
              <p:nvPr/>
            </p:nvSpPr>
            <p:spPr bwMode="auto">
              <a:xfrm>
                <a:off x="2949" y="432"/>
                <a:ext cx="217"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95" name="Oval 99"/>
              <p:cNvSpPr>
                <a:spLocks noChangeArrowheads="1"/>
              </p:cNvSpPr>
              <p:nvPr/>
            </p:nvSpPr>
            <p:spPr bwMode="auto">
              <a:xfrm rot="19740000">
                <a:off x="2984" y="310"/>
                <a:ext cx="29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96" name="Freeform 100"/>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97" name="Freeform 101"/>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98" name="Freeform 102"/>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599" name="Group 103"/>
            <p:cNvGrpSpPr/>
            <p:nvPr/>
          </p:nvGrpSpPr>
          <p:grpSpPr bwMode="auto">
            <a:xfrm rot="-485573">
              <a:off x="5338316" y="3765724"/>
              <a:ext cx="1205575" cy="741363"/>
              <a:chOff x="2949" y="196"/>
              <a:chExt cx="941" cy="598"/>
            </a:xfrm>
          </p:grpSpPr>
          <p:sp>
            <p:nvSpPr>
              <p:cNvPr id="362600" name="Oval 104"/>
              <p:cNvSpPr>
                <a:spLocks noChangeArrowheads="1"/>
              </p:cNvSpPr>
              <p:nvPr/>
            </p:nvSpPr>
            <p:spPr bwMode="auto">
              <a:xfrm>
                <a:off x="3168" y="196"/>
                <a:ext cx="407" cy="162"/>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1" name="Oval 105"/>
              <p:cNvSpPr>
                <a:spLocks noChangeArrowheads="1"/>
              </p:cNvSpPr>
              <p:nvPr/>
            </p:nvSpPr>
            <p:spPr bwMode="auto">
              <a:xfrm rot="900000">
                <a:off x="3512" y="252"/>
                <a:ext cx="275" cy="131"/>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2" name="Oval 106"/>
              <p:cNvSpPr>
                <a:spLocks noChangeArrowheads="1"/>
              </p:cNvSpPr>
              <p:nvPr/>
            </p:nvSpPr>
            <p:spPr bwMode="auto">
              <a:xfrm rot="1500000">
                <a:off x="3650" y="385"/>
                <a:ext cx="240" cy="153"/>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3" name="Oval 107"/>
              <p:cNvSpPr>
                <a:spLocks noChangeArrowheads="1"/>
              </p:cNvSpPr>
              <p:nvPr/>
            </p:nvSpPr>
            <p:spPr bwMode="auto">
              <a:xfrm rot="20040000">
                <a:off x="3573" y="537"/>
                <a:ext cx="291" cy="18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4" name="Oval 108"/>
              <p:cNvSpPr>
                <a:spLocks noChangeArrowheads="1"/>
              </p:cNvSpPr>
              <p:nvPr/>
            </p:nvSpPr>
            <p:spPr bwMode="auto">
              <a:xfrm>
                <a:off x="3216" y="555"/>
                <a:ext cx="471" cy="23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5" name="Oval 109"/>
              <p:cNvSpPr>
                <a:spLocks noChangeArrowheads="1"/>
              </p:cNvSpPr>
              <p:nvPr/>
            </p:nvSpPr>
            <p:spPr bwMode="auto">
              <a:xfrm rot="1080000">
                <a:off x="3023" y="555"/>
                <a:ext cx="26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6" name="Oval 110"/>
              <p:cNvSpPr>
                <a:spLocks noChangeArrowheads="1"/>
              </p:cNvSpPr>
              <p:nvPr/>
            </p:nvSpPr>
            <p:spPr bwMode="auto">
              <a:xfrm>
                <a:off x="2949" y="432"/>
                <a:ext cx="217"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7" name="Oval 111"/>
              <p:cNvSpPr>
                <a:spLocks noChangeArrowheads="1"/>
              </p:cNvSpPr>
              <p:nvPr/>
            </p:nvSpPr>
            <p:spPr bwMode="auto">
              <a:xfrm rot="19740000">
                <a:off x="2984" y="310"/>
                <a:ext cx="29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8" name="Freeform 112"/>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09" name="Freeform 113"/>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10" name="Freeform 114"/>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611" name="Group 115"/>
            <p:cNvGrpSpPr/>
            <p:nvPr/>
          </p:nvGrpSpPr>
          <p:grpSpPr bwMode="auto">
            <a:xfrm rot="-2399024">
              <a:off x="6812178" y="3891136"/>
              <a:ext cx="803142" cy="615950"/>
              <a:chOff x="2949" y="196"/>
              <a:chExt cx="941" cy="598"/>
            </a:xfrm>
          </p:grpSpPr>
          <p:sp>
            <p:nvSpPr>
              <p:cNvPr id="362612" name="Oval 116"/>
              <p:cNvSpPr>
                <a:spLocks noChangeArrowheads="1"/>
              </p:cNvSpPr>
              <p:nvPr/>
            </p:nvSpPr>
            <p:spPr bwMode="auto">
              <a:xfrm>
                <a:off x="3168" y="196"/>
                <a:ext cx="407" cy="162"/>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13" name="Oval 117"/>
              <p:cNvSpPr>
                <a:spLocks noChangeArrowheads="1"/>
              </p:cNvSpPr>
              <p:nvPr/>
            </p:nvSpPr>
            <p:spPr bwMode="auto">
              <a:xfrm rot="900000">
                <a:off x="3512" y="252"/>
                <a:ext cx="275" cy="131"/>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14" name="Oval 118"/>
              <p:cNvSpPr>
                <a:spLocks noChangeArrowheads="1"/>
              </p:cNvSpPr>
              <p:nvPr/>
            </p:nvSpPr>
            <p:spPr bwMode="auto">
              <a:xfrm rot="1500000">
                <a:off x="3650" y="385"/>
                <a:ext cx="240" cy="153"/>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15" name="Oval 119"/>
              <p:cNvSpPr>
                <a:spLocks noChangeArrowheads="1"/>
              </p:cNvSpPr>
              <p:nvPr/>
            </p:nvSpPr>
            <p:spPr bwMode="auto">
              <a:xfrm rot="20040000">
                <a:off x="3573" y="537"/>
                <a:ext cx="291" cy="18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16" name="Oval 120"/>
              <p:cNvSpPr>
                <a:spLocks noChangeArrowheads="1"/>
              </p:cNvSpPr>
              <p:nvPr/>
            </p:nvSpPr>
            <p:spPr bwMode="auto">
              <a:xfrm>
                <a:off x="3216" y="555"/>
                <a:ext cx="471" cy="23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17" name="Oval 121"/>
              <p:cNvSpPr>
                <a:spLocks noChangeArrowheads="1"/>
              </p:cNvSpPr>
              <p:nvPr/>
            </p:nvSpPr>
            <p:spPr bwMode="auto">
              <a:xfrm rot="1080000">
                <a:off x="3023" y="555"/>
                <a:ext cx="26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18" name="Oval 122"/>
              <p:cNvSpPr>
                <a:spLocks noChangeArrowheads="1"/>
              </p:cNvSpPr>
              <p:nvPr/>
            </p:nvSpPr>
            <p:spPr bwMode="auto">
              <a:xfrm>
                <a:off x="2949" y="432"/>
                <a:ext cx="217"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19" name="Oval 123"/>
              <p:cNvSpPr>
                <a:spLocks noChangeArrowheads="1"/>
              </p:cNvSpPr>
              <p:nvPr/>
            </p:nvSpPr>
            <p:spPr bwMode="auto">
              <a:xfrm rot="19740000">
                <a:off x="2984" y="310"/>
                <a:ext cx="29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20" name="Freeform 124"/>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21" name="Freeform 125"/>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22" name="Freeform 126"/>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623" name="Group 127"/>
            <p:cNvGrpSpPr/>
            <p:nvPr/>
          </p:nvGrpSpPr>
          <p:grpSpPr bwMode="auto">
            <a:xfrm rot="651098">
              <a:off x="4191216" y="5188123"/>
              <a:ext cx="803142" cy="495300"/>
              <a:chOff x="2949" y="196"/>
              <a:chExt cx="941" cy="598"/>
            </a:xfrm>
          </p:grpSpPr>
          <p:sp>
            <p:nvSpPr>
              <p:cNvPr id="362624" name="Oval 128"/>
              <p:cNvSpPr>
                <a:spLocks noChangeArrowheads="1"/>
              </p:cNvSpPr>
              <p:nvPr/>
            </p:nvSpPr>
            <p:spPr bwMode="auto">
              <a:xfrm>
                <a:off x="3168" y="196"/>
                <a:ext cx="407" cy="162"/>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25" name="Oval 129"/>
              <p:cNvSpPr>
                <a:spLocks noChangeArrowheads="1"/>
              </p:cNvSpPr>
              <p:nvPr/>
            </p:nvSpPr>
            <p:spPr bwMode="auto">
              <a:xfrm rot="900000">
                <a:off x="3512" y="252"/>
                <a:ext cx="275" cy="131"/>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26" name="Oval 130"/>
              <p:cNvSpPr>
                <a:spLocks noChangeArrowheads="1"/>
              </p:cNvSpPr>
              <p:nvPr/>
            </p:nvSpPr>
            <p:spPr bwMode="auto">
              <a:xfrm rot="1500000">
                <a:off x="3650" y="385"/>
                <a:ext cx="240" cy="153"/>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27" name="Oval 131"/>
              <p:cNvSpPr>
                <a:spLocks noChangeArrowheads="1"/>
              </p:cNvSpPr>
              <p:nvPr/>
            </p:nvSpPr>
            <p:spPr bwMode="auto">
              <a:xfrm rot="20040000">
                <a:off x="3573" y="537"/>
                <a:ext cx="291" cy="18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28" name="Oval 132"/>
              <p:cNvSpPr>
                <a:spLocks noChangeArrowheads="1"/>
              </p:cNvSpPr>
              <p:nvPr/>
            </p:nvSpPr>
            <p:spPr bwMode="auto">
              <a:xfrm>
                <a:off x="3216" y="555"/>
                <a:ext cx="471" cy="23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29" name="Oval 133"/>
              <p:cNvSpPr>
                <a:spLocks noChangeArrowheads="1"/>
              </p:cNvSpPr>
              <p:nvPr/>
            </p:nvSpPr>
            <p:spPr bwMode="auto">
              <a:xfrm rot="1080000">
                <a:off x="3023" y="555"/>
                <a:ext cx="26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30" name="Oval 134"/>
              <p:cNvSpPr>
                <a:spLocks noChangeArrowheads="1"/>
              </p:cNvSpPr>
              <p:nvPr/>
            </p:nvSpPr>
            <p:spPr bwMode="auto">
              <a:xfrm>
                <a:off x="2949" y="432"/>
                <a:ext cx="217"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31" name="Oval 135"/>
              <p:cNvSpPr>
                <a:spLocks noChangeArrowheads="1"/>
              </p:cNvSpPr>
              <p:nvPr/>
            </p:nvSpPr>
            <p:spPr bwMode="auto">
              <a:xfrm rot="19740000">
                <a:off x="2984" y="310"/>
                <a:ext cx="29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32" name="Freeform 136"/>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33" name="Freeform 137"/>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34" name="Freeform 138"/>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635" name="Group 139"/>
            <p:cNvGrpSpPr/>
            <p:nvPr/>
          </p:nvGrpSpPr>
          <p:grpSpPr bwMode="auto">
            <a:xfrm rot="-564615">
              <a:off x="3192016" y="4135611"/>
              <a:ext cx="804863" cy="615950"/>
              <a:chOff x="2949" y="196"/>
              <a:chExt cx="941" cy="598"/>
            </a:xfrm>
          </p:grpSpPr>
          <p:sp>
            <p:nvSpPr>
              <p:cNvPr id="362636" name="Oval 140"/>
              <p:cNvSpPr>
                <a:spLocks noChangeArrowheads="1"/>
              </p:cNvSpPr>
              <p:nvPr/>
            </p:nvSpPr>
            <p:spPr bwMode="auto">
              <a:xfrm>
                <a:off x="3168" y="196"/>
                <a:ext cx="407" cy="162"/>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37" name="Oval 141"/>
              <p:cNvSpPr>
                <a:spLocks noChangeArrowheads="1"/>
              </p:cNvSpPr>
              <p:nvPr/>
            </p:nvSpPr>
            <p:spPr bwMode="auto">
              <a:xfrm rot="900000">
                <a:off x="3512" y="252"/>
                <a:ext cx="275" cy="131"/>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38" name="Oval 142"/>
              <p:cNvSpPr>
                <a:spLocks noChangeArrowheads="1"/>
              </p:cNvSpPr>
              <p:nvPr/>
            </p:nvSpPr>
            <p:spPr bwMode="auto">
              <a:xfrm rot="1500000">
                <a:off x="3650" y="385"/>
                <a:ext cx="240" cy="153"/>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39" name="Oval 143"/>
              <p:cNvSpPr>
                <a:spLocks noChangeArrowheads="1"/>
              </p:cNvSpPr>
              <p:nvPr/>
            </p:nvSpPr>
            <p:spPr bwMode="auto">
              <a:xfrm rot="20040000">
                <a:off x="3573" y="537"/>
                <a:ext cx="291" cy="18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40" name="Oval 144"/>
              <p:cNvSpPr>
                <a:spLocks noChangeArrowheads="1"/>
              </p:cNvSpPr>
              <p:nvPr/>
            </p:nvSpPr>
            <p:spPr bwMode="auto">
              <a:xfrm>
                <a:off x="3216" y="555"/>
                <a:ext cx="471" cy="23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41" name="Oval 145"/>
              <p:cNvSpPr>
                <a:spLocks noChangeArrowheads="1"/>
              </p:cNvSpPr>
              <p:nvPr/>
            </p:nvSpPr>
            <p:spPr bwMode="auto">
              <a:xfrm rot="1080000">
                <a:off x="3023" y="555"/>
                <a:ext cx="26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42" name="Oval 146"/>
              <p:cNvSpPr>
                <a:spLocks noChangeArrowheads="1"/>
              </p:cNvSpPr>
              <p:nvPr/>
            </p:nvSpPr>
            <p:spPr bwMode="auto">
              <a:xfrm>
                <a:off x="2949" y="432"/>
                <a:ext cx="217"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43" name="Oval 147"/>
              <p:cNvSpPr>
                <a:spLocks noChangeArrowheads="1"/>
              </p:cNvSpPr>
              <p:nvPr/>
            </p:nvSpPr>
            <p:spPr bwMode="auto">
              <a:xfrm rot="19740000">
                <a:off x="2984" y="310"/>
                <a:ext cx="29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44" name="Freeform 148"/>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45" name="Freeform 149"/>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46" name="Freeform 150"/>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647" name="Group 151"/>
            <p:cNvGrpSpPr/>
            <p:nvPr/>
          </p:nvGrpSpPr>
          <p:grpSpPr bwMode="auto">
            <a:xfrm rot="1237793">
              <a:off x="5960880" y="1097137"/>
              <a:ext cx="593329" cy="388937"/>
              <a:chOff x="2949" y="196"/>
              <a:chExt cx="941" cy="598"/>
            </a:xfrm>
          </p:grpSpPr>
          <p:sp>
            <p:nvSpPr>
              <p:cNvPr id="362648" name="Oval 152"/>
              <p:cNvSpPr>
                <a:spLocks noChangeArrowheads="1"/>
              </p:cNvSpPr>
              <p:nvPr/>
            </p:nvSpPr>
            <p:spPr bwMode="auto">
              <a:xfrm>
                <a:off x="3168" y="196"/>
                <a:ext cx="407" cy="162"/>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49" name="Oval 153"/>
              <p:cNvSpPr>
                <a:spLocks noChangeArrowheads="1"/>
              </p:cNvSpPr>
              <p:nvPr/>
            </p:nvSpPr>
            <p:spPr bwMode="auto">
              <a:xfrm rot="900000">
                <a:off x="3512" y="252"/>
                <a:ext cx="275" cy="131"/>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50" name="Oval 154"/>
              <p:cNvSpPr>
                <a:spLocks noChangeArrowheads="1"/>
              </p:cNvSpPr>
              <p:nvPr/>
            </p:nvSpPr>
            <p:spPr bwMode="auto">
              <a:xfrm rot="1500000">
                <a:off x="3650" y="385"/>
                <a:ext cx="240" cy="153"/>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51" name="Oval 155"/>
              <p:cNvSpPr>
                <a:spLocks noChangeArrowheads="1"/>
              </p:cNvSpPr>
              <p:nvPr/>
            </p:nvSpPr>
            <p:spPr bwMode="auto">
              <a:xfrm rot="20040000">
                <a:off x="3573" y="537"/>
                <a:ext cx="291" cy="18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52" name="Oval 156"/>
              <p:cNvSpPr>
                <a:spLocks noChangeArrowheads="1"/>
              </p:cNvSpPr>
              <p:nvPr/>
            </p:nvSpPr>
            <p:spPr bwMode="auto">
              <a:xfrm>
                <a:off x="3216" y="555"/>
                <a:ext cx="471" cy="23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53" name="Oval 157"/>
              <p:cNvSpPr>
                <a:spLocks noChangeArrowheads="1"/>
              </p:cNvSpPr>
              <p:nvPr/>
            </p:nvSpPr>
            <p:spPr bwMode="auto">
              <a:xfrm rot="1080000">
                <a:off x="3023" y="555"/>
                <a:ext cx="26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54" name="Oval 158"/>
              <p:cNvSpPr>
                <a:spLocks noChangeArrowheads="1"/>
              </p:cNvSpPr>
              <p:nvPr/>
            </p:nvSpPr>
            <p:spPr bwMode="auto">
              <a:xfrm>
                <a:off x="2949" y="432"/>
                <a:ext cx="217"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55" name="Oval 159"/>
              <p:cNvSpPr>
                <a:spLocks noChangeArrowheads="1"/>
              </p:cNvSpPr>
              <p:nvPr/>
            </p:nvSpPr>
            <p:spPr bwMode="auto">
              <a:xfrm rot="19740000">
                <a:off x="2984" y="310"/>
                <a:ext cx="29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56" name="Freeform 160"/>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57" name="Freeform 161"/>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58" name="Freeform 162"/>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659" name="Group 163"/>
            <p:cNvGrpSpPr/>
            <p:nvPr/>
          </p:nvGrpSpPr>
          <p:grpSpPr bwMode="auto">
            <a:xfrm rot="1582351">
              <a:off x="2789585" y="2659236"/>
              <a:ext cx="804863" cy="615950"/>
              <a:chOff x="2949" y="196"/>
              <a:chExt cx="941" cy="598"/>
            </a:xfrm>
          </p:grpSpPr>
          <p:sp>
            <p:nvSpPr>
              <p:cNvPr id="362660" name="Oval 164"/>
              <p:cNvSpPr>
                <a:spLocks noChangeArrowheads="1"/>
              </p:cNvSpPr>
              <p:nvPr/>
            </p:nvSpPr>
            <p:spPr bwMode="auto">
              <a:xfrm>
                <a:off x="3168" y="196"/>
                <a:ext cx="407" cy="162"/>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1" name="Oval 165"/>
              <p:cNvSpPr>
                <a:spLocks noChangeArrowheads="1"/>
              </p:cNvSpPr>
              <p:nvPr/>
            </p:nvSpPr>
            <p:spPr bwMode="auto">
              <a:xfrm rot="900000">
                <a:off x="3512" y="252"/>
                <a:ext cx="275" cy="131"/>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2" name="Oval 166"/>
              <p:cNvSpPr>
                <a:spLocks noChangeArrowheads="1"/>
              </p:cNvSpPr>
              <p:nvPr/>
            </p:nvSpPr>
            <p:spPr bwMode="auto">
              <a:xfrm rot="1500000">
                <a:off x="3650" y="385"/>
                <a:ext cx="240" cy="153"/>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3" name="Oval 167"/>
              <p:cNvSpPr>
                <a:spLocks noChangeArrowheads="1"/>
              </p:cNvSpPr>
              <p:nvPr/>
            </p:nvSpPr>
            <p:spPr bwMode="auto">
              <a:xfrm rot="20040000">
                <a:off x="3573" y="537"/>
                <a:ext cx="291" cy="18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4" name="Oval 168"/>
              <p:cNvSpPr>
                <a:spLocks noChangeArrowheads="1"/>
              </p:cNvSpPr>
              <p:nvPr/>
            </p:nvSpPr>
            <p:spPr bwMode="auto">
              <a:xfrm>
                <a:off x="3216" y="555"/>
                <a:ext cx="471" cy="23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5" name="Oval 169"/>
              <p:cNvSpPr>
                <a:spLocks noChangeArrowheads="1"/>
              </p:cNvSpPr>
              <p:nvPr/>
            </p:nvSpPr>
            <p:spPr bwMode="auto">
              <a:xfrm rot="1080000">
                <a:off x="3023" y="555"/>
                <a:ext cx="26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6" name="Oval 170"/>
              <p:cNvSpPr>
                <a:spLocks noChangeArrowheads="1"/>
              </p:cNvSpPr>
              <p:nvPr/>
            </p:nvSpPr>
            <p:spPr bwMode="auto">
              <a:xfrm>
                <a:off x="2949" y="432"/>
                <a:ext cx="217"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7" name="Oval 171"/>
              <p:cNvSpPr>
                <a:spLocks noChangeArrowheads="1"/>
              </p:cNvSpPr>
              <p:nvPr/>
            </p:nvSpPr>
            <p:spPr bwMode="auto">
              <a:xfrm rot="19740000">
                <a:off x="2984" y="310"/>
                <a:ext cx="29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8" name="Freeform 172"/>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69" name="Freeform 173"/>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70" name="Freeform 174"/>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671" name="Group 175"/>
            <p:cNvGrpSpPr/>
            <p:nvPr/>
          </p:nvGrpSpPr>
          <p:grpSpPr bwMode="auto">
            <a:xfrm rot="-311414">
              <a:off x="3377754" y="1416223"/>
              <a:ext cx="595048" cy="387350"/>
              <a:chOff x="2949" y="196"/>
              <a:chExt cx="941" cy="598"/>
            </a:xfrm>
          </p:grpSpPr>
          <p:sp>
            <p:nvSpPr>
              <p:cNvPr id="362672" name="Oval 176"/>
              <p:cNvSpPr>
                <a:spLocks noChangeArrowheads="1"/>
              </p:cNvSpPr>
              <p:nvPr/>
            </p:nvSpPr>
            <p:spPr bwMode="auto">
              <a:xfrm>
                <a:off x="3168" y="196"/>
                <a:ext cx="407" cy="162"/>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73" name="Oval 177"/>
              <p:cNvSpPr>
                <a:spLocks noChangeArrowheads="1"/>
              </p:cNvSpPr>
              <p:nvPr/>
            </p:nvSpPr>
            <p:spPr bwMode="auto">
              <a:xfrm rot="900000">
                <a:off x="3512" y="252"/>
                <a:ext cx="275" cy="131"/>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74" name="Oval 178"/>
              <p:cNvSpPr>
                <a:spLocks noChangeArrowheads="1"/>
              </p:cNvSpPr>
              <p:nvPr/>
            </p:nvSpPr>
            <p:spPr bwMode="auto">
              <a:xfrm rot="1500000">
                <a:off x="3650" y="385"/>
                <a:ext cx="240" cy="153"/>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75" name="Oval 179"/>
              <p:cNvSpPr>
                <a:spLocks noChangeArrowheads="1"/>
              </p:cNvSpPr>
              <p:nvPr/>
            </p:nvSpPr>
            <p:spPr bwMode="auto">
              <a:xfrm rot="20040000">
                <a:off x="3573" y="537"/>
                <a:ext cx="291" cy="18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76" name="Oval 180"/>
              <p:cNvSpPr>
                <a:spLocks noChangeArrowheads="1"/>
              </p:cNvSpPr>
              <p:nvPr/>
            </p:nvSpPr>
            <p:spPr bwMode="auto">
              <a:xfrm>
                <a:off x="3216" y="555"/>
                <a:ext cx="471" cy="23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77" name="Oval 181"/>
              <p:cNvSpPr>
                <a:spLocks noChangeArrowheads="1"/>
              </p:cNvSpPr>
              <p:nvPr/>
            </p:nvSpPr>
            <p:spPr bwMode="auto">
              <a:xfrm rot="1080000">
                <a:off x="3023" y="555"/>
                <a:ext cx="26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78" name="Oval 182"/>
              <p:cNvSpPr>
                <a:spLocks noChangeArrowheads="1"/>
              </p:cNvSpPr>
              <p:nvPr/>
            </p:nvSpPr>
            <p:spPr bwMode="auto">
              <a:xfrm>
                <a:off x="2949" y="432"/>
                <a:ext cx="217"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79" name="Oval 183"/>
              <p:cNvSpPr>
                <a:spLocks noChangeArrowheads="1"/>
              </p:cNvSpPr>
              <p:nvPr/>
            </p:nvSpPr>
            <p:spPr bwMode="auto">
              <a:xfrm rot="19740000">
                <a:off x="2984" y="310"/>
                <a:ext cx="29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80" name="Freeform 184"/>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81" name="Freeform 185"/>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82" name="Freeform 186"/>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683" name="Group 187"/>
            <p:cNvGrpSpPr/>
            <p:nvPr/>
          </p:nvGrpSpPr>
          <p:grpSpPr bwMode="auto">
            <a:xfrm rot="5241567">
              <a:off x="1752882" y="3622385"/>
              <a:ext cx="730250" cy="527977"/>
              <a:chOff x="2949" y="196"/>
              <a:chExt cx="941" cy="598"/>
            </a:xfrm>
          </p:grpSpPr>
          <p:sp>
            <p:nvSpPr>
              <p:cNvPr id="362684" name="Oval 188"/>
              <p:cNvSpPr>
                <a:spLocks noChangeArrowheads="1"/>
              </p:cNvSpPr>
              <p:nvPr/>
            </p:nvSpPr>
            <p:spPr bwMode="auto">
              <a:xfrm>
                <a:off x="3168" y="196"/>
                <a:ext cx="407" cy="162"/>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85" name="Oval 189"/>
              <p:cNvSpPr>
                <a:spLocks noChangeArrowheads="1"/>
              </p:cNvSpPr>
              <p:nvPr/>
            </p:nvSpPr>
            <p:spPr bwMode="auto">
              <a:xfrm rot="900000">
                <a:off x="3512" y="252"/>
                <a:ext cx="275" cy="131"/>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86" name="Oval 190"/>
              <p:cNvSpPr>
                <a:spLocks noChangeArrowheads="1"/>
              </p:cNvSpPr>
              <p:nvPr/>
            </p:nvSpPr>
            <p:spPr bwMode="auto">
              <a:xfrm rot="1500000">
                <a:off x="3650" y="385"/>
                <a:ext cx="240" cy="153"/>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87" name="Oval 191"/>
              <p:cNvSpPr>
                <a:spLocks noChangeArrowheads="1"/>
              </p:cNvSpPr>
              <p:nvPr/>
            </p:nvSpPr>
            <p:spPr bwMode="auto">
              <a:xfrm rot="20040000">
                <a:off x="3573" y="537"/>
                <a:ext cx="291" cy="18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88" name="Oval 192"/>
              <p:cNvSpPr>
                <a:spLocks noChangeArrowheads="1"/>
              </p:cNvSpPr>
              <p:nvPr/>
            </p:nvSpPr>
            <p:spPr bwMode="auto">
              <a:xfrm>
                <a:off x="3216" y="555"/>
                <a:ext cx="471" cy="23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89" name="Oval 193"/>
              <p:cNvSpPr>
                <a:spLocks noChangeArrowheads="1"/>
              </p:cNvSpPr>
              <p:nvPr/>
            </p:nvSpPr>
            <p:spPr bwMode="auto">
              <a:xfrm rot="1080000">
                <a:off x="3023" y="555"/>
                <a:ext cx="26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90" name="Oval 194"/>
              <p:cNvSpPr>
                <a:spLocks noChangeArrowheads="1"/>
              </p:cNvSpPr>
              <p:nvPr/>
            </p:nvSpPr>
            <p:spPr bwMode="auto">
              <a:xfrm>
                <a:off x="2949" y="432"/>
                <a:ext cx="217"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91" name="Oval 195"/>
              <p:cNvSpPr>
                <a:spLocks noChangeArrowheads="1"/>
              </p:cNvSpPr>
              <p:nvPr/>
            </p:nvSpPr>
            <p:spPr bwMode="auto">
              <a:xfrm rot="19740000">
                <a:off x="2984" y="310"/>
                <a:ext cx="29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92" name="Freeform 196"/>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93" name="Freeform 197"/>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94" name="Freeform 198"/>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sp>
          <p:nvSpPr>
            <p:cNvPr id="362696" name="Text Box 200"/>
            <p:cNvSpPr txBox="1">
              <a:spLocks noChangeArrowheads="1"/>
            </p:cNvSpPr>
            <p:nvPr/>
          </p:nvSpPr>
          <p:spPr bwMode="auto">
            <a:xfrm>
              <a:off x="1047436" y="1082849"/>
              <a:ext cx="126188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a:solidFill>
                    <a:srgbClr val="000099"/>
                  </a:solidFill>
                  <a:ea typeface="黑体" panose="02010609060101010101" pitchFamily="2" charset="-122"/>
                </a:rPr>
                <a:t>路由器</a:t>
              </a:r>
              <a:endParaRPr kumimoji="1" lang="zh-CN" altLang="en-US" sz="2800" b="1" dirty="0">
                <a:solidFill>
                  <a:srgbClr val="000099"/>
                </a:solidFill>
                <a:ea typeface="黑体" panose="02010609060101010101" pitchFamily="2" charset="-122"/>
              </a:endParaRPr>
            </a:p>
          </p:txBody>
        </p:sp>
        <p:sp>
          <p:nvSpPr>
            <p:cNvPr id="362697" name="Line 201"/>
            <p:cNvSpPr>
              <a:spLocks noChangeShapeType="1"/>
            </p:cNvSpPr>
            <p:nvPr/>
          </p:nvSpPr>
          <p:spPr bwMode="auto">
            <a:xfrm>
              <a:off x="2254730" y="1551162"/>
              <a:ext cx="1073150" cy="4921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98" name="Text Box 202"/>
            <p:cNvSpPr txBox="1">
              <a:spLocks noChangeArrowheads="1"/>
            </p:cNvSpPr>
            <p:nvPr/>
          </p:nvSpPr>
          <p:spPr bwMode="auto">
            <a:xfrm>
              <a:off x="1236614" y="1801986"/>
              <a:ext cx="90281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rgbClr val="000099"/>
                  </a:solidFill>
                  <a:ea typeface="黑体" panose="02010609060101010101" pitchFamily="2" charset="-122"/>
                </a:rPr>
                <a:t>网络</a:t>
              </a:r>
              <a:endParaRPr kumimoji="1" lang="zh-CN" altLang="en-US" sz="2800" b="1">
                <a:solidFill>
                  <a:srgbClr val="000099"/>
                </a:solidFill>
                <a:ea typeface="黑体" panose="02010609060101010101" pitchFamily="2" charset="-122"/>
              </a:endParaRPr>
            </a:p>
          </p:txBody>
        </p:sp>
        <p:sp>
          <p:nvSpPr>
            <p:cNvPr id="362699" name="Line 203"/>
            <p:cNvSpPr>
              <a:spLocks noChangeShapeType="1"/>
            </p:cNvSpPr>
            <p:nvPr/>
          </p:nvSpPr>
          <p:spPr bwMode="auto">
            <a:xfrm>
              <a:off x="2118866" y="2289349"/>
              <a:ext cx="804863" cy="4921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701" name="Line 205"/>
            <p:cNvSpPr>
              <a:spLocks noChangeShapeType="1"/>
            </p:cNvSpPr>
            <p:nvPr/>
          </p:nvSpPr>
          <p:spPr bwMode="auto">
            <a:xfrm>
              <a:off x="5145700" y="638349"/>
              <a:ext cx="58473" cy="5429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702" name="Text Box 206"/>
            <p:cNvSpPr txBox="1">
              <a:spLocks noChangeArrowheads="1"/>
            </p:cNvSpPr>
            <p:nvPr/>
          </p:nvSpPr>
          <p:spPr bwMode="auto">
            <a:xfrm>
              <a:off x="512581" y="2792586"/>
              <a:ext cx="90281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rgbClr val="000099"/>
                  </a:solidFill>
                  <a:ea typeface="黑体" panose="02010609060101010101" pitchFamily="2" charset="-122"/>
                </a:rPr>
                <a:t>主机</a:t>
              </a:r>
              <a:endParaRPr kumimoji="1" lang="zh-CN" altLang="en-US" sz="2800" b="1">
                <a:solidFill>
                  <a:srgbClr val="000099"/>
                </a:solidFill>
                <a:ea typeface="黑体" panose="02010609060101010101" pitchFamily="2" charset="-122"/>
              </a:endParaRPr>
            </a:p>
          </p:txBody>
        </p:sp>
      </p:grpSp>
      <p:sp>
        <p:nvSpPr>
          <p:cNvPr id="2" name="矩形 1"/>
          <p:cNvSpPr/>
          <p:nvPr/>
        </p:nvSpPr>
        <p:spPr>
          <a:xfrm>
            <a:off x="2848397" y="6063679"/>
            <a:ext cx="4226621"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分组交换</a:t>
            </a:r>
            <a:r>
              <a:rPr lang="zh-CN" altLang="zh-CN" sz="2400" b="1" dirty="0">
                <a:latin typeface="+mn-lt"/>
                <a:ea typeface="黑体" panose="02010609060101010101" pitchFamily="2" charset="-122"/>
              </a:rPr>
              <a:t>的示意图</a:t>
            </a:r>
            <a:endParaRPr lang="zh-CN" altLang="en-US" sz="2400" b="1" dirty="0">
              <a:latin typeface="+mn-lt"/>
              <a:ea typeface="黑体" panose="02010609060101010101" pitchFamily="2" charset="-122"/>
            </a:endParaRPr>
          </a:p>
        </p:txBody>
      </p:sp>
      <p:sp>
        <p:nvSpPr>
          <p:cNvPr id="3" name="矩形 2"/>
          <p:cNvSpPr/>
          <p:nvPr/>
        </p:nvSpPr>
        <p:spPr>
          <a:xfrm>
            <a:off x="2681965" y="5637862"/>
            <a:ext cx="4575291" cy="400110"/>
          </a:xfrm>
          <a:prstGeom prst="rect">
            <a:avLst/>
          </a:prstGeom>
        </p:spPr>
        <p:txBody>
          <a:bodyPr wrap="none">
            <a:spAutoFit/>
          </a:bodyPr>
          <a:lstStyle/>
          <a:p>
            <a:pPr algn="ctr"/>
            <a:r>
              <a:rPr lang="en-US" altLang="zh-CN" sz="2000" b="1" dirty="0">
                <a:latin typeface="+mn-lt"/>
                <a:ea typeface="黑体" panose="02010609060101010101" pitchFamily="2" charset="-122"/>
              </a:rPr>
              <a:t>(a) </a:t>
            </a:r>
            <a:r>
              <a:rPr lang="zh-CN" altLang="zh-CN" sz="2000" b="1" dirty="0">
                <a:latin typeface="+mn-lt"/>
                <a:ea typeface="黑体" panose="02010609060101010101" pitchFamily="2" charset="-122"/>
              </a:rPr>
              <a:t>核心部分的路由器把网络互连起来</a:t>
            </a:r>
            <a:endParaRPr lang="zh-CN" altLang="en-US" sz="2000" b="1" dirty="0">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640" name="Text Box 72"/>
          <p:cNvSpPr txBox="1">
            <a:spLocks noChangeArrowheads="1"/>
          </p:cNvSpPr>
          <p:nvPr/>
        </p:nvSpPr>
        <p:spPr bwMode="auto">
          <a:xfrm>
            <a:off x="3512840" y="44624"/>
            <a:ext cx="264687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dirty="0">
                <a:solidFill>
                  <a:srgbClr val="C00000"/>
                </a:solidFill>
                <a:ea typeface="黑体" panose="02010609060101010101" pitchFamily="2" charset="-122"/>
              </a:rPr>
              <a:t>网络核心部分</a:t>
            </a:r>
            <a:endParaRPr kumimoji="1" lang="zh-CN" altLang="en-US" sz="3200" b="1" dirty="0">
              <a:solidFill>
                <a:srgbClr val="C00000"/>
              </a:solidFill>
              <a:ea typeface="黑体" panose="02010609060101010101" pitchFamily="2" charset="-122"/>
            </a:endParaRPr>
          </a:p>
        </p:txBody>
      </p:sp>
      <p:grpSp>
        <p:nvGrpSpPr>
          <p:cNvPr id="2" name="组合 1"/>
          <p:cNvGrpSpPr/>
          <p:nvPr/>
        </p:nvGrpSpPr>
        <p:grpSpPr>
          <a:xfrm>
            <a:off x="497858" y="401639"/>
            <a:ext cx="8199558" cy="5259609"/>
            <a:chOff x="384146" y="401639"/>
            <a:chExt cx="8809861" cy="5764211"/>
          </a:xfrm>
        </p:grpSpPr>
        <p:sp>
          <p:nvSpPr>
            <p:cNvPr id="365572" name="Oval 4"/>
            <p:cNvSpPr>
              <a:spLocks noChangeArrowheads="1"/>
            </p:cNvSpPr>
            <p:nvPr/>
          </p:nvSpPr>
          <p:spPr bwMode="auto">
            <a:xfrm rot="-1674972">
              <a:off x="2477133" y="1514475"/>
              <a:ext cx="2665677" cy="1519238"/>
            </a:xfrm>
            <a:prstGeom prst="ellipse">
              <a:avLst/>
            </a:prstGeom>
            <a:solidFill>
              <a:schemeClr val="bg1"/>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73" name="Oval 5"/>
            <p:cNvSpPr>
              <a:spLocks noChangeArrowheads="1"/>
            </p:cNvSpPr>
            <p:nvPr/>
          </p:nvSpPr>
          <p:spPr bwMode="auto">
            <a:xfrm rot="-774972">
              <a:off x="4262276" y="1208088"/>
              <a:ext cx="2328598" cy="1409700"/>
            </a:xfrm>
            <a:prstGeom prst="ellipse">
              <a:avLst/>
            </a:prstGeom>
            <a:solidFill>
              <a:schemeClr val="bg1"/>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74" name="Oval 6"/>
            <p:cNvSpPr>
              <a:spLocks noChangeArrowheads="1"/>
            </p:cNvSpPr>
            <p:nvPr/>
          </p:nvSpPr>
          <p:spPr bwMode="auto">
            <a:xfrm rot="-174972">
              <a:off x="5964870" y="1722439"/>
              <a:ext cx="1718071" cy="1824037"/>
            </a:xfrm>
            <a:prstGeom prst="ellipse">
              <a:avLst/>
            </a:prstGeom>
            <a:solidFill>
              <a:schemeClr val="bg1"/>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75" name="Oval 7"/>
            <p:cNvSpPr>
              <a:spLocks noChangeArrowheads="1"/>
            </p:cNvSpPr>
            <p:nvPr/>
          </p:nvSpPr>
          <p:spPr bwMode="auto">
            <a:xfrm rot="18365028">
              <a:off x="6326026" y="2658534"/>
              <a:ext cx="1506537" cy="1602846"/>
            </a:xfrm>
            <a:prstGeom prst="ellipse">
              <a:avLst/>
            </a:prstGeom>
            <a:solidFill>
              <a:schemeClr val="bg1"/>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76" name="Oval 8"/>
            <p:cNvSpPr>
              <a:spLocks noChangeArrowheads="1"/>
            </p:cNvSpPr>
            <p:nvPr/>
          </p:nvSpPr>
          <p:spPr bwMode="auto">
            <a:xfrm rot="-1674972">
              <a:off x="4332788" y="3530601"/>
              <a:ext cx="2915047" cy="1693863"/>
            </a:xfrm>
            <a:prstGeom prst="ellipse">
              <a:avLst/>
            </a:prstGeom>
            <a:solidFill>
              <a:schemeClr val="bg1"/>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77" name="Oval 9"/>
            <p:cNvSpPr>
              <a:spLocks noChangeArrowheads="1"/>
            </p:cNvSpPr>
            <p:nvPr/>
          </p:nvSpPr>
          <p:spPr bwMode="auto">
            <a:xfrm rot="-594972">
              <a:off x="3187405" y="4246564"/>
              <a:ext cx="2084388" cy="1169987"/>
            </a:xfrm>
            <a:prstGeom prst="ellipse">
              <a:avLst/>
            </a:prstGeom>
            <a:solidFill>
              <a:schemeClr val="bg1"/>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78" name="Oval 10"/>
            <p:cNvSpPr>
              <a:spLocks noChangeArrowheads="1"/>
            </p:cNvSpPr>
            <p:nvPr/>
          </p:nvSpPr>
          <p:spPr bwMode="auto">
            <a:xfrm rot="-1674972">
              <a:off x="2387703" y="3736975"/>
              <a:ext cx="1319080" cy="1384300"/>
            </a:xfrm>
            <a:prstGeom prst="ellipse">
              <a:avLst/>
            </a:prstGeom>
            <a:solidFill>
              <a:schemeClr val="bg1"/>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79" name="Oval 11"/>
            <p:cNvSpPr>
              <a:spLocks noChangeArrowheads="1"/>
            </p:cNvSpPr>
            <p:nvPr/>
          </p:nvSpPr>
          <p:spPr bwMode="auto">
            <a:xfrm rot="18065028">
              <a:off x="2141707" y="2695510"/>
              <a:ext cx="1525588" cy="1322519"/>
            </a:xfrm>
            <a:prstGeom prst="ellipse">
              <a:avLst/>
            </a:prstGeom>
            <a:solidFill>
              <a:schemeClr val="bg1"/>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0" name="Freeform 12"/>
            <p:cNvSpPr/>
            <p:nvPr/>
          </p:nvSpPr>
          <p:spPr bwMode="auto">
            <a:xfrm>
              <a:off x="2509808" y="1473200"/>
              <a:ext cx="5071666" cy="3690938"/>
            </a:xfrm>
            <a:custGeom>
              <a:avLst/>
              <a:gdLst>
                <a:gd name="T0" fmla="*/ 579 w 1931"/>
                <a:gd name="T1" fmla="*/ 263 h 1684"/>
                <a:gd name="T2" fmla="*/ 632 w 1931"/>
                <a:gd name="T3" fmla="*/ 168 h 1684"/>
                <a:gd name="T4" fmla="*/ 695 w 1931"/>
                <a:gd name="T5" fmla="*/ 126 h 1684"/>
                <a:gd name="T6" fmla="*/ 916 w 1931"/>
                <a:gd name="T7" fmla="*/ 115 h 1684"/>
                <a:gd name="T8" fmla="*/ 1095 w 1931"/>
                <a:gd name="T9" fmla="*/ 52 h 1684"/>
                <a:gd name="T10" fmla="*/ 1158 w 1931"/>
                <a:gd name="T11" fmla="*/ 21 h 1684"/>
                <a:gd name="T12" fmla="*/ 1221 w 1931"/>
                <a:gd name="T13" fmla="*/ 0 h 1684"/>
                <a:gd name="T14" fmla="*/ 1337 w 1931"/>
                <a:gd name="T15" fmla="*/ 42 h 1684"/>
                <a:gd name="T16" fmla="*/ 1400 w 1931"/>
                <a:gd name="T17" fmla="*/ 84 h 1684"/>
                <a:gd name="T18" fmla="*/ 1432 w 1931"/>
                <a:gd name="T19" fmla="*/ 105 h 1684"/>
                <a:gd name="T20" fmla="*/ 1505 w 1931"/>
                <a:gd name="T21" fmla="*/ 158 h 1684"/>
                <a:gd name="T22" fmla="*/ 1526 w 1931"/>
                <a:gd name="T23" fmla="*/ 189 h 1684"/>
                <a:gd name="T24" fmla="*/ 1558 w 1931"/>
                <a:gd name="T25" fmla="*/ 210 h 1684"/>
                <a:gd name="T26" fmla="*/ 1653 w 1931"/>
                <a:gd name="T27" fmla="*/ 294 h 1684"/>
                <a:gd name="T28" fmla="*/ 1737 w 1931"/>
                <a:gd name="T29" fmla="*/ 368 h 1684"/>
                <a:gd name="T30" fmla="*/ 1800 w 1931"/>
                <a:gd name="T31" fmla="*/ 389 h 1684"/>
                <a:gd name="T32" fmla="*/ 1832 w 1931"/>
                <a:gd name="T33" fmla="*/ 410 h 1684"/>
                <a:gd name="T34" fmla="*/ 1916 w 1931"/>
                <a:gd name="T35" fmla="*/ 589 h 1684"/>
                <a:gd name="T36" fmla="*/ 1842 w 1931"/>
                <a:gd name="T37" fmla="*/ 1084 h 1684"/>
                <a:gd name="T38" fmla="*/ 1769 w 1931"/>
                <a:gd name="T39" fmla="*/ 1168 h 1684"/>
                <a:gd name="T40" fmla="*/ 1653 w 1931"/>
                <a:gd name="T41" fmla="*/ 1284 h 1684"/>
                <a:gd name="T42" fmla="*/ 1590 w 1931"/>
                <a:gd name="T43" fmla="*/ 1347 h 1684"/>
                <a:gd name="T44" fmla="*/ 1558 w 1931"/>
                <a:gd name="T45" fmla="*/ 1368 h 1684"/>
                <a:gd name="T46" fmla="*/ 1474 w 1931"/>
                <a:gd name="T47" fmla="*/ 1431 h 1684"/>
                <a:gd name="T48" fmla="*/ 1411 w 1931"/>
                <a:gd name="T49" fmla="*/ 1453 h 1684"/>
                <a:gd name="T50" fmla="*/ 1253 w 1931"/>
                <a:gd name="T51" fmla="*/ 1579 h 1684"/>
                <a:gd name="T52" fmla="*/ 1190 w 1931"/>
                <a:gd name="T53" fmla="*/ 1621 h 1684"/>
                <a:gd name="T54" fmla="*/ 1000 w 1931"/>
                <a:gd name="T55" fmla="*/ 1684 h 1684"/>
                <a:gd name="T56" fmla="*/ 432 w 1931"/>
                <a:gd name="T57" fmla="*/ 1653 h 1684"/>
                <a:gd name="T58" fmla="*/ 337 w 1931"/>
                <a:gd name="T59" fmla="*/ 1621 h 1684"/>
                <a:gd name="T60" fmla="*/ 242 w 1931"/>
                <a:gd name="T61" fmla="*/ 1558 h 1684"/>
                <a:gd name="T62" fmla="*/ 168 w 1931"/>
                <a:gd name="T63" fmla="*/ 1463 h 1684"/>
                <a:gd name="T64" fmla="*/ 126 w 1931"/>
                <a:gd name="T65" fmla="*/ 1400 h 1684"/>
                <a:gd name="T66" fmla="*/ 105 w 1931"/>
                <a:gd name="T67" fmla="*/ 1368 h 1684"/>
                <a:gd name="T68" fmla="*/ 21 w 1931"/>
                <a:gd name="T69" fmla="*/ 1242 h 1684"/>
                <a:gd name="T70" fmla="*/ 32 w 1931"/>
                <a:gd name="T71" fmla="*/ 1031 h 1684"/>
                <a:gd name="T72" fmla="*/ 42 w 1931"/>
                <a:gd name="T73" fmla="*/ 821 h 1684"/>
                <a:gd name="T74" fmla="*/ 84 w 1931"/>
                <a:gd name="T75" fmla="*/ 631 h 1684"/>
                <a:gd name="T76" fmla="*/ 200 w 1931"/>
                <a:gd name="T77" fmla="*/ 337 h 1684"/>
                <a:gd name="T78" fmla="*/ 242 w 1931"/>
                <a:gd name="T79" fmla="*/ 263 h 1684"/>
                <a:gd name="T80" fmla="*/ 305 w 1931"/>
                <a:gd name="T81" fmla="*/ 252 h 1684"/>
                <a:gd name="T82" fmla="*/ 326 w 1931"/>
                <a:gd name="T83" fmla="*/ 189 h 1684"/>
                <a:gd name="T84" fmla="*/ 400 w 1931"/>
                <a:gd name="T85" fmla="*/ 147 h 1684"/>
                <a:gd name="T86" fmla="*/ 432 w 1931"/>
                <a:gd name="T87" fmla="*/ 168 h 1684"/>
                <a:gd name="T88" fmla="*/ 453 w 1931"/>
                <a:gd name="T89" fmla="*/ 200 h 1684"/>
                <a:gd name="T90" fmla="*/ 537 w 1931"/>
                <a:gd name="T91" fmla="*/ 210 h 1684"/>
                <a:gd name="T92" fmla="*/ 558 w 1931"/>
                <a:gd name="T93" fmla="*/ 242 h 1684"/>
                <a:gd name="T94" fmla="*/ 579 w 1931"/>
                <a:gd name="T95" fmla="*/ 263 h 1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31" h="1684">
                  <a:moveTo>
                    <a:pt x="579" y="263"/>
                  </a:moveTo>
                  <a:cubicBezTo>
                    <a:pt x="590" y="230"/>
                    <a:pt x="602" y="188"/>
                    <a:pt x="632" y="168"/>
                  </a:cubicBezTo>
                  <a:cubicBezTo>
                    <a:pt x="653" y="154"/>
                    <a:pt x="695" y="126"/>
                    <a:pt x="695" y="126"/>
                  </a:cubicBezTo>
                  <a:cubicBezTo>
                    <a:pt x="755" y="218"/>
                    <a:pt x="842" y="134"/>
                    <a:pt x="916" y="115"/>
                  </a:cubicBezTo>
                  <a:cubicBezTo>
                    <a:pt x="974" y="76"/>
                    <a:pt x="1024" y="61"/>
                    <a:pt x="1095" y="52"/>
                  </a:cubicBezTo>
                  <a:cubicBezTo>
                    <a:pt x="1201" y="18"/>
                    <a:pt x="1043" y="72"/>
                    <a:pt x="1158" y="21"/>
                  </a:cubicBezTo>
                  <a:cubicBezTo>
                    <a:pt x="1178" y="12"/>
                    <a:pt x="1221" y="0"/>
                    <a:pt x="1221" y="0"/>
                  </a:cubicBezTo>
                  <a:cubicBezTo>
                    <a:pt x="1260" y="14"/>
                    <a:pt x="1298" y="28"/>
                    <a:pt x="1337" y="42"/>
                  </a:cubicBezTo>
                  <a:cubicBezTo>
                    <a:pt x="1361" y="51"/>
                    <a:pt x="1379" y="70"/>
                    <a:pt x="1400" y="84"/>
                  </a:cubicBezTo>
                  <a:cubicBezTo>
                    <a:pt x="1411" y="91"/>
                    <a:pt x="1432" y="105"/>
                    <a:pt x="1432" y="105"/>
                  </a:cubicBezTo>
                  <a:cubicBezTo>
                    <a:pt x="1513" y="215"/>
                    <a:pt x="1412" y="96"/>
                    <a:pt x="1505" y="158"/>
                  </a:cubicBezTo>
                  <a:cubicBezTo>
                    <a:pt x="1515" y="165"/>
                    <a:pt x="1517" y="180"/>
                    <a:pt x="1526" y="189"/>
                  </a:cubicBezTo>
                  <a:cubicBezTo>
                    <a:pt x="1535" y="198"/>
                    <a:pt x="1547" y="203"/>
                    <a:pt x="1558" y="210"/>
                  </a:cubicBezTo>
                  <a:cubicBezTo>
                    <a:pt x="1591" y="261"/>
                    <a:pt x="1608" y="260"/>
                    <a:pt x="1653" y="294"/>
                  </a:cubicBezTo>
                  <a:cubicBezTo>
                    <a:pt x="1683" y="316"/>
                    <a:pt x="1706" y="348"/>
                    <a:pt x="1737" y="368"/>
                  </a:cubicBezTo>
                  <a:cubicBezTo>
                    <a:pt x="1756" y="380"/>
                    <a:pt x="1780" y="380"/>
                    <a:pt x="1800" y="389"/>
                  </a:cubicBezTo>
                  <a:cubicBezTo>
                    <a:pt x="1812" y="394"/>
                    <a:pt x="1821" y="403"/>
                    <a:pt x="1832" y="410"/>
                  </a:cubicBezTo>
                  <a:cubicBezTo>
                    <a:pt x="1848" y="477"/>
                    <a:pt x="1878" y="532"/>
                    <a:pt x="1916" y="589"/>
                  </a:cubicBezTo>
                  <a:cubicBezTo>
                    <a:pt x="1930" y="740"/>
                    <a:pt x="1931" y="949"/>
                    <a:pt x="1842" y="1084"/>
                  </a:cubicBezTo>
                  <a:cubicBezTo>
                    <a:pt x="1828" y="1130"/>
                    <a:pt x="1803" y="1134"/>
                    <a:pt x="1769" y="1168"/>
                  </a:cubicBezTo>
                  <a:cubicBezTo>
                    <a:pt x="1742" y="1246"/>
                    <a:pt x="1702" y="1245"/>
                    <a:pt x="1653" y="1284"/>
                  </a:cubicBezTo>
                  <a:cubicBezTo>
                    <a:pt x="1630" y="1303"/>
                    <a:pt x="1615" y="1331"/>
                    <a:pt x="1590" y="1347"/>
                  </a:cubicBezTo>
                  <a:cubicBezTo>
                    <a:pt x="1579" y="1354"/>
                    <a:pt x="1568" y="1361"/>
                    <a:pt x="1558" y="1368"/>
                  </a:cubicBezTo>
                  <a:cubicBezTo>
                    <a:pt x="1530" y="1389"/>
                    <a:pt x="1502" y="1410"/>
                    <a:pt x="1474" y="1431"/>
                  </a:cubicBezTo>
                  <a:cubicBezTo>
                    <a:pt x="1456" y="1444"/>
                    <a:pt x="1411" y="1453"/>
                    <a:pt x="1411" y="1453"/>
                  </a:cubicBezTo>
                  <a:cubicBezTo>
                    <a:pt x="1358" y="1505"/>
                    <a:pt x="1314" y="1538"/>
                    <a:pt x="1253" y="1579"/>
                  </a:cubicBezTo>
                  <a:cubicBezTo>
                    <a:pt x="1232" y="1593"/>
                    <a:pt x="1214" y="1613"/>
                    <a:pt x="1190" y="1621"/>
                  </a:cubicBezTo>
                  <a:cubicBezTo>
                    <a:pt x="1127" y="1642"/>
                    <a:pt x="1064" y="1664"/>
                    <a:pt x="1000" y="1684"/>
                  </a:cubicBezTo>
                  <a:cubicBezTo>
                    <a:pt x="808" y="1622"/>
                    <a:pt x="697" y="1658"/>
                    <a:pt x="432" y="1653"/>
                  </a:cubicBezTo>
                  <a:cubicBezTo>
                    <a:pt x="358" y="1629"/>
                    <a:pt x="389" y="1640"/>
                    <a:pt x="337" y="1621"/>
                  </a:cubicBezTo>
                  <a:cubicBezTo>
                    <a:pt x="296" y="1580"/>
                    <a:pt x="282" y="1591"/>
                    <a:pt x="242" y="1558"/>
                  </a:cubicBezTo>
                  <a:cubicBezTo>
                    <a:pt x="209" y="1530"/>
                    <a:pt x="193" y="1500"/>
                    <a:pt x="168" y="1463"/>
                  </a:cubicBezTo>
                  <a:cubicBezTo>
                    <a:pt x="154" y="1442"/>
                    <a:pt x="140" y="1421"/>
                    <a:pt x="126" y="1400"/>
                  </a:cubicBezTo>
                  <a:cubicBezTo>
                    <a:pt x="119" y="1389"/>
                    <a:pt x="105" y="1368"/>
                    <a:pt x="105" y="1368"/>
                  </a:cubicBezTo>
                  <a:cubicBezTo>
                    <a:pt x="88" y="1315"/>
                    <a:pt x="51" y="1287"/>
                    <a:pt x="21" y="1242"/>
                  </a:cubicBezTo>
                  <a:cubicBezTo>
                    <a:pt x="0" y="1175"/>
                    <a:pt x="23" y="1099"/>
                    <a:pt x="32" y="1031"/>
                  </a:cubicBezTo>
                  <a:cubicBezTo>
                    <a:pt x="35" y="961"/>
                    <a:pt x="36" y="891"/>
                    <a:pt x="42" y="821"/>
                  </a:cubicBezTo>
                  <a:cubicBezTo>
                    <a:pt x="47" y="760"/>
                    <a:pt x="75" y="693"/>
                    <a:pt x="84" y="631"/>
                  </a:cubicBezTo>
                  <a:cubicBezTo>
                    <a:pt x="99" y="528"/>
                    <a:pt x="112" y="402"/>
                    <a:pt x="200" y="337"/>
                  </a:cubicBezTo>
                  <a:cubicBezTo>
                    <a:pt x="214" y="312"/>
                    <a:pt x="220" y="281"/>
                    <a:pt x="242" y="263"/>
                  </a:cubicBezTo>
                  <a:cubicBezTo>
                    <a:pt x="259" y="250"/>
                    <a:pt x="289" y="266"/>
                    <a:pt x="305" y="252"/>
                  </a:cubicBezTo>
                  <a:cubicBezTo>
                    <a:pt x="322" y="237"/>
                    <a:pt x="313" y="207"/>
                    <a:pt x="326" y="189"/>
                  </a:cubicBezTo>
                  <a:cubicBezTo>
                    <a:pt x="343" y="166"/>
                    <a:pt x="376" y="163"/>
                    <a:pt x="400" y="147"/>
                  </a:cubicBezTo>
                  <a:cubicBezTo>
                    <a:pt x="411" y="154"/>
                    <a:pt x="423" y="159"/>
                    <a:pt x="432" y="168"/>
                  </a:cubicBezTo>
                  <a:cubicBezTo>
                    <a:pt x="441" y="177"/>
                    <a:pt x="441" y="195"/>
                    <a:pt x="453" y="200"/>
                  </a:cubicBezTo>
                  <a:cubicBezTo>
                    <a:pt x="479" y="210"/>
                    <a:pt x="509" y="207"/>
                    <a:pt x="537" y="210"/>
                  </a:cubicBezTo>
                  <a:cubicBezTo>
                    <a:pt x="544" y="221"/>
                    <a:pt x="550" y="232"/>
                    <a:pt x="558" y="242"/>
                  </a:cubicBezTo>
                  <a:cubicBezTo>
                    <a:pt x="566" y="251"/>
                    <a:pt x="610" y="291"/>
                    <a:pt x="579" y="263"/>
                  </a:cubicBezTo>
                  <a:close/>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1" name="Line 13"/>
            <p:cNvSpPr>
              <a:spLocks noChangeShapeType="1"/>
            </p:cNvSpPr>
            <p:nvPr/>
          </p:nvSpPr>
          <p:spPr bwMode="auto">
            <a:xfrm flipV="1">
              <a:off x="3801372" y="1477964"/>
              <a:ext cx="1764506" cy="638175"/>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2" name="Line 14"/>
            <p:cNvSpPr>
              <a:spLocks noChangeShapeType="1"/>
            </p:cNvSpPr>
            <p:nvPr/>
          </p:nvSpPr>
          <p:spPr bwMode="auto">
            <a:xfrm>
              <a:off x="5784291" y="1563689"/>
              <a:ext cx="1042194" cy="1603375"/>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3" name="Line 15"/>
            <p:cNvSpPr>
              <a:spLocks noChangeShapeType="1"/>
            </p:cNvSpPr>
            <p:nvPr/>
          </p:nvSpPr>
          <p:spPr bwMode="auto">
            <a:xfrm flipH="1">
              <a:off x="2760898" y="2219326"/>
              <a:ext cx="918369" cy="1444625"/>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4" name="Line 16"/>
            <p:cNvSpPr>
              <a:spLocks noChangeShapeType="1"/>
            </p:cNvSpPr>
            <p:nvPr/>
          </p:nvSpPr>
          <p:spPr bwMode="auto">
            <a:xfrm>
              <a:off x="2817651" y="3863976"/>
              <a:ext cx="2091267" cy="101441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5" name="Line 17"/>
            <p:cNvSpPr>
              <a:spLocks noChangeShapeType="1"/>
            </p:cNvSpPr>
            <p:nvPr/>
          </p:nvSpPr>
          <p:spPr bwMode="auto">
            <a:xfrm flipV="1">
              <a:off x="4998347" y="3484563"/>
              <a:ext cx="1828138" cy="149860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6" name="Line 18"/>
            <p:cNvSpPr>
              <a:spLocks noChangeShapeType="1"/>
            </p:cNvSpPr>
            <p:nvPr/>
          </p:nvSpPr>
          <p:spPr bwMode="auto">
            <a:xfrm>
              <a:off x="3871883" y="2227264"/>
              <a:ext cx="2933965" cy="1087437"/>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7" name="Line 19"/>
            <p:cNvSpPr>
              <a:spLocks noChangeShapeType="1"/>
            </p:cNvSpPr>
            <p:nvPr/>
          </p:nvSpPr>
          <p:spPr bwMode="auto">
            <a:xfrm>
              <a:off x="3734299" y="2043114"/>
              <a:ext cx="1377554" cy="2835275"/>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8" name="Line 20"/>
            <p:cNvSpPr>
              <a:spLocks noChangeShapeType="1"/>
            </p:cNvSpPr>
            <p:nvPr/>
          </p:nvSpPr>
          <p:spPr bwMode="auto">
            <a:xfrm flipV="1">
              <a:off x="4179726" y="4959350"/>
              <a:ext cx="880533" cy="63023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9" name="Line 21"/>
            <p:cNvSpPr>
              <a:spLocks noChangeShapeType="1"/>
            </p:cNvSpPr>
            <p:nvPr/>
          </p:nvSpPr>
          <p:spPr bwMode="auto">
            <a:xfrm rot="-5400000">
              <a:off x="6018117" y="770798"/>
              <a:ext cx="473075" cy="11127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90" name="Line 22"/>
            <p:cNvSpPr>
              <a:spLocks noChangeShapeType="1"/>
            </p:cNvSpPr>
            <p:nvPr/>
          </p:nvSpPr>
          <p:spPr bwMode="auto">
            <a:xfrm>
              <a:off x="6955470" y="3484564"/>
              <a:ext cx="880533" cy="1157287"/>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91" name="Line 23"/>
            <p:cNvSpPr>
              <a:spLocks noChangeShapeType="1"/>
            </p:cNvSpPr>
            <p:nvPr/>
          </p:nvSpPr>
          <p:spPr bwMode="auto">
            <a:xfrm>
              <a:off x="1546725" y="3787775"/>
              <a:ext cx="1227931" cy="1905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92" name="Line 24"/>
            <p:cNvSpPr>
              <a:spLocks noChangeShapeType="1"/>
            </p:cNvSpPr>
            <p:nvPr/>
          </p:nvSpPr>
          <p:spPr bwMode="auto">
            <a:xfrm rot="5400000" flipH="1">
              <a:off x="3238867" y="1608799"/>
              <a:ext cx="884238" cy="344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93" name="Text Box 25"/>
            <p:cNvSpPr txBox="1">
              <a:spLocks noChangeArrowheads="1"/>
            </p:cNvSpPr>
            <p:nvPr/>
          </p:nvSpPr>
          <p:spPr bwMode="auto">
            <a:xfrm>
              <a:off x="384146" y="3411539"/>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anose="02010609060101010101" pitchFamily="2" charset="-122"/>
                </a:rPr>
                <a:t>H</a:t>
              </a:r>
              <a:r>
                <a:rPr kumimoji="1" lang="en-US" altLang="zh-CN" sz="2800" b="1" baseline="-25000">
                  <a:solidFill>
                    <a:srgbClr val="000099"/>
                  </a:solidFill>
                  <a:ea typeface="黑体" panose="02010609060101010101" pitchFamily="2" charset="-122"/>
                </a:rPr>
                <a:t>1</a:t>
              </a:r>
              <a:endParaRPr kumimoji="1" lang="en-US" altLang="zh-CN" sz="2800" b="1">
                <a:solidFill>
                  <a:srgbClr val="000099"/>
                </a:solidFill>
                <a:ea typeface="黑体" panose="02010609060101010101" pitchFamily="2" charset="-122"/>
              </a:endParaRPr>
            </a:p>
          </p:txBody>
        </p:sp>
        <p:sp>
          <p:nvSpPr>
            <p:cNvPr id="365594" name="Text Box 26"/>
            <p:cNvSpPr txBox="1">
              <a:spLocks noChangeArrowheads="1"/>
            </p:cNvSpPr>
            <p:nvPr/>
          </p:nvSpPr>
          <p:spPr bwMode="auto">
            <a:xfrm>
              <a:off x="8351941" y="4300539"/>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anose="02010609060101010101" pitchFamily="2" charset="-122"/>
                </a:rPr>
                <a:t>H</a:t>
              </a:r>
              <a:r>
                <a:rPr kumimoji="1" lang="en-US" altLang="zh-CN" sz="2800" b="1" baseline="-25000">
                  <a:solidFill>
                    <a:srgbClr val="000099"/>
                  </a:solidFill>
                  <a:ea typeface="黑体" panose="02010609060101010101" pitchFamily="2" charset="-122"/>
                </a:rPr>
                <a:t>5</a:t>
              </a:r>
              <a:endParaRPr kumimoji="1" lang="en-US" altLang="zh-CN" sz="2800" b="1">
                <a:solidFill>
                  <a:srgbClr val="000099"/>
                </a:solidFill>
                <a:ea typeface="黑体" panose="02010609060101010101" pitchFamily="2" charset="-122"/>
              </a:endParaRPr>
            </a:p>
          </p:txBody>
        </p:sp>
        <p:sp>
          <p:nvSpPr>
            <p:cNvPr id="365595" name="Text Box 27"/>
            <p:cNvSpPr txBox="1">
              <a:spLocks noChangeArrowheads="1"/>
            </p:cNvSpPr>
            <p:nvPr/>
          </p:nvSpPr>
          <p:spPr bwMode="auto">
            <a:xfrm>
              <a:off x="2771216" y="617539"/>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solidFill>
                    <a:srgbClr val="000099"/>
                  </a:solidFill>
                  <a:ea typeface="黑体" panose="02010609060101010101" pitchFamily="2" charset="-122"/>
                </a:rPr>
                <a:t>H</a:t>
              </a:r>
              <a:r>
                <a:rPr kumimoji="1" lang="en-US" altLang="zh-CN" sz="2800" b="1" baseline="-25000" dirty="0">
                  <a:solidFill>
                    <a:srgbClr val="000099"/>
                  </a:solidFill>
                  <a:ea typeface="黑体" panose="02010609060101010101" pitchFamily="2" charset="-122"/>
                </a:rPr>
                <a:t>2</a:t>
              </a:r>
              <a:endParaRPr kumimoji="1" lang="en-US" altLang="zh-CN" sz="2800" b="1" dirty="0">
                <a:solidFill>
                  <a:srgbClr val="000099"/>
                </a:solidFill>
                <a:ea typeface="黑体" panose="02010609060101010101" pitchFamily="2" charset="-122"/>
              </a:endParaRPr>
            </a:p>
          </p:txBody>
        </p:sp>
        <p:sp>
          <p:nvSpPr>
            <p:cNvPr id="365596" name="Text Box 28"/>
            <p:cNvSpPr txBox="1">
              <a:spLocks noChangeArrowheads="1"/>
            </p:cNvSpPr>
            <p:nvPr/>
          </p:nvSpPr>
          <p:spPr bwMode="auto">
            <a:xfrm>
              <a:off x="7149806" y="401639"/>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anose="02010609060101010101" pitchFamily="2" charset="-122"/>
                </a:rPr>
                <a:t>H</a:t>
              </a:r>
              <a:r>
                <a:rPr kumimoji="1" lang="en-US" altLang="zh-CN" sz="2800" b="1" baseline="-25000">
                  <a:solidFill>
                    <a:srgbClr val="000099"/>
                  </a:solidFill>
                  <a:ea typeface="黑体" panose="02010609060101010101" pitchFamily="2" charset="-122"/>
                </a:rPr>
                <a:t>4</a:t>
              </a:r>
              <a:endParaRPr kumimoji="1" lang="en-US" altLang="zh-CN" sz="2800" b="1">
                <a:solidFill>
                  <a:srgbClr val="000099"/>
                </a:solidFill>
                <a:ea typeface="黑体" panose="02010609060101010101" pitchFamily="2" charset="-122"/>
              </a:endParaRPr>
            </a:p>
          </p:txBody>
        </p:sp>
        <p:sp>
          <p:nvSpPr>
            <p:cNvPr id="365597" name="Text Box 29"/>
            <p:cNvSpPr txBox="1">
              <a:spLocks noChangeArrowheads="1"/>
            </p:cNvSpPr>
            <p:nvPr/>
          </p:nvSpPr>
          <p:spPr bwMode="auto">
            <a:xfrm>
              <a:off x="3173648" y="5297489"/>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anose="02010609060101010101" pitchFamily="2" charset="-122"/>
                </a:rPr>
                <a:t>H</a:t>
              </a:r>
              <a:r>
                <a:rPr kumimoji="1" lang="en-US" altLang="zh-CN" sz="2800" b="1" baseline="-25000">
                  <a:solidFill>
                    <a:srgbClr val="000099"/>
                  </a:solidFill>
                  <a:ea typeface="黑体" panose="02010609060101010101" pitchFamily="2" charset="-122"/>
                </a:rPr>
                <a:t>3</a:t>
              </a:r>
              <a:endParaRPr kumimoji="1" lang="en-US" altLang="zh-CN" sz="2800" b="1">
                <a:solidFill>
                  <a:srgbClr val="000099"/>
                </a:solidFill>
                <a:ea typeface="黑体" panose="02010609060101010101" pitchFamily="2" charset="-122"/>
              </a:endParaRPr>
            </a:p>
          </p:txBody>
        </p:sp>
        <p:sp>
          <p:nvSpPr>
            <p:cNvPr id="365598" name="Line 30"/>
            <p:cNvSpPr>
              <a:spLocks noChangeShapeType="1"/>
            </p:cNvSpPr>
            <p:nvPr/>
          </p:nvSpPr>
          <p:spPr bwMode="auto">
            <a:xfrm flipV="1">
              <a:off x="6955470" y="2508251"/>
              <a:ext cx="1246848" cy="76517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99" name="Text Box 31"/>
            <p:cNvSpPr txBox="1">
              <a:spLocks noChangeArrowheads="1"/>
            </p:cNvSpPr>
            <p:nvPr/>
          </p:nvSpPr>
          <p:spPr bwMode="auto">
            <a:xfrm>
              <a:off x="8616604" y="1775727"/>
              <a:ext cx="57740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solidFill>
                    <a:srgbClr val="000099"/>
                  </a:solidFill>
                  <a:ea typeface="黑体" panose="02010609060101010101" pitchFamily="2" charset="-122"/>
                </a:rPr>
                <a:t>H</a:t>
              </a:r>
              <a:r>
                <a:rPr kumimoji="1" lang="en-US" altLang="zh-CN" sz="2800" b="1" baseline="-25000" dirty="0">
                  <a:solidFill>
                    <a:srgbClr val="000099"/>
                  </a:solidFill>
                  <a:ea typeface="黑体" panose="02010609060101010101" pitchFamily="2" charset="-122"/>
                </a:rPr>
                <a:t>6</a:t>
              </a:r>
              <a:endParaRPr kumimoji="1" lang="en-US" altLang="zh-CN" sz="2800" b="1" dirty="0">
                <a:solidFill>
                  <a:srgbClr val="000099"/>
                </a:solidFill>
                <a:ea typeface="黑体" panose="02010609060101010101" pitchFamily="2" charset="-122"/>
              </a:endParaRPr>
            </a:p>
          </p:txBody>
        </p:sp>
        <p:pic>
          <p:nvPicPr>
            <p:cNvPr id="365600" name="Picture 3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461889" y="414338"/>
              <a:ext cx="804863" cy="684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5601" name="Picture 3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06515" y="1941513"/>
              <a:ext cx="810022" cy="684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5602" name="Picture 3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975754" y="3484564"/>
              <a:ext cx="808302" cy="681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5603" name="Picture 35"/>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679266" y="5481638"/>
              <a:ext cx="806583" cy="684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pic>
        <p:pic>
          <p:nvPicPr>
            <p:cNvPr id="365604" name="Picture 36"/>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581474" y="4433888"/>
              <a:ext cx="810021" cy="67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5605" name="Picture 37"/>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299193" y="642938"/>
              <a:ext cx="810021" cy="67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5606" name="Text Box 38"/>
            <p:cNvSpPr txBox="1">
              <a:spLocks noChangeArrowheads="1"/>
            </p:cNvSpPr>
            <p:nvPr/>
          </p:nvSpPr>
          <p:spPr bwMode="auto">
            <a:xfrm>
              <a:off x="1343325" y="4738688"/>
              <a:ext cx="1266693"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a:solidFill>
                    <a:srgbClr val="000099"/>
                  </a:solidFill>
                  <a:ea typeface="黑体" panose="02010609060101010101" pitchFamily="2" charset="-122"/>
                </a:rPr>
                <a:t>发送的</a:t>
              </a:r>
              <a:endParaRPr kumimoji="1" lang="zh-CN" altLang="en-US" sz="2800" b="1">
                <a:solidFill>
                  <a:srgbClr val="000099"/>
                </a:solidFill>
                <a:ea typeface="黑体" panose="02010609060101010101" pitchFamily="2" charset="-122"/>
              </a:endParaRPr>
            </a:p>
            <a:p>
              <a:pPr algn="ctr"/>
              <a:r>
                <a:rPr kumimoji="1" lang="zh-CN" altLang="en-US" sz="2800" b="1">
                  <a:solidFill>
                    <a:srgbClr val="000099"/>
                  </a:solidFill>
                  <a:ea typeface="黑体" panose="02010609060101010101" pitchFamily="2" charset="-122"/>
                </a:rPr>
                <a:t>分组</a:t>
              </a:r>
              <a:endParaRPr kumimoji="1" lang="zh-CN" altLang="en-US" sz="2800" b="1">
                <a:solidFill>
                  <a:srgbClr val="000099"/>
                </a:solidFill>
                <a:ea typeface="黑体" panose="02010609060101010101" pitchFamily="2" charset="-122"/>
              </a:endParaRPr>
            </a:p>
          </p:txBody>
        </p:sp>
        <p:pic>
          <p:nvPicPr>
            <p:cNvPr id="365607" name="Picture 3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33589" y="1917700"/>
              <a:ext cx="854736"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5608" name="Picture 40"/>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80393" y="1327150"/>
              <a:ext cx="856456"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5609" name="Picture 4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91379" y="3097213"/>
              <a:ext cx="856456" cy="50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5610" name="Picture 4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83877" y="4514851"/>
              <a:ext cx="856456" cy="50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5611" name="Picture 4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94331" y="3449638"/>
              <a:ext cx="856456"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65613" name="Text Box 45"/>
            <p:cNvSpPr txBox="1">
              <a:spLocks noChangeArrowheads="1"/>
            </p:cNvSpPr>
            <p:nvPr/>
          </p:nvSpPr>
          <p:spPr bwMode="auto">
            <a:xfrm>
              <a:off x="963715" y="977900"/>
              <a:ext cx="126669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a:solidFill>
                    <a:srgbClr val="000099"/>
                  </a:solidFill>
                  <a:ea typeface="黑体" panose="02010609060101010101" pitchFamily="2" charset="-122"/>
                </a:rPr>
                <a:t>路由器</a:t>
              </a:r>
              <a:endParaRPr kumimoji="1" lang="zh-CN" altLang="en-US" sz="2800" b="1" dirty="0">
                <a:solidFill>
                  <a:srgbClr val="000099"/>
                </a:solidFill>
                <a:ea typeface="黑体" panose="02010609060101010101" pitchFamily="2" charset="-122"/>
              </a:endParaRPr>
            </a:p>
          </p:txBody>
        </p:sp>
        <p:sp>
          <p:nvSpPr>
            <p:cNvPr id="365614" name="Line 46"/>
            <p:cNvSpPr>
              <a:spLocks noChangeShapeType="1"/>
            </p:cNvSpPr>
            <p:nvPr/>
          </p:nvSpPr>
          <p:spPr bwMode="auto">
            <a:xfrm>
              <a:off x="2219163" y="1563689"/>
              <a:ext cx="1114425" cy="47148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5615" name="Text Box 47"/>
            <p:cNvSpPr txBox="1">
              <a:spLocks noChangeArrowheads="1"/>
            </p:cNvSpPr>
            <p:nvPr/>
          </p:nvSpPr>
          <p:spPr bwMode="auto">
            <a:xfrm>
              <a:off x="2465093" y="2921000"/>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anose="02010609060101010101" pitchFamily="2" charset="-122"/>
                </a:rPr>
                <a:t>A</a:t>
              </a:r>
              <a:endParaRPr kumimoji="1" lang="en-US" altLang="zh-CN" sz="2800" b="1">
                <a:solidFill>
                  <a:srgbClr val="000099"/>
                </a:solidFill>
                <a:ea typeface="黑体" panose="02010609060101010101" pitchFamily="2" charset="-122"/>
              </a:endParaRPr>
            </a:p>
          </p:txBody>
        </p:sp>
        <p:sp>
          <p:nvSpPr>
            <p:cNvPr id="365616" name="Text Box 48"/>
            <p:cNvSpPr txBox="1">
              <a:spLocks noChangeArrowheads="1"/>
            </p:cNvSpPr>
            <p:nvPr/>
          </p:nvSpPr>
          <p:spPr bwMode="auto">
            <a:xfrm>
              <a:off x="6723298" y="2562225"/>
              <a:ext cx="42351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anose="02010609060101010101" pitchFamily="2" charset="-122"/>
                </a:rPr>
                <a:t>E</a:t>
              </a:r>
              <a:endParaRPr kumimoji="1" lang="en-US" altLang="zh-CN" sz="2800" b="1">
                <a:solidFill>
                  <a:srgbClr val="000099"/>
                </a:solidFill>
                <a:ea typeface="黑体" panose="02010609060101010101" pitchFamily="2" charset="-122"/>
              </a:endParaRPr>
            </a:p>
          </p:txBody>
        </p:sp>
        <p:sp>
          <p:nvSpPr>
            <p:cNvPr id="365617" name="Text Box 49"/>
            <p:cNvSpPr txBox="1">
              <a:spLocks noChangeArrowheads="1"/>
            </p:cNvSpPr>
            <p:nvPr/>
          </p:nvSpPr>
          <p:spPr bwMode="auto">
            <a:xfrm>
              <a:off x="5376701" y="1697039"/>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anose="02010609060101010101" pitchFamily="2" charset="-122"/>
                </a:rPr>
                <a:t>D</a:t>
              </a:r>
              <a:endParaRPr kumimoji="1" lang="en-US" altLang="zh-CN" sz="2800" b="1">
                <a:solidFill>
                  <a:srgbClr val="000099"/>
                </a:solidFill>
                <a:ea typeface="黑体" panose="02010609060101010101" pitchFamily="2" charset="-122"/>
              </a:endParaRPr>
            </a:p>
          </p:txBody>
        </p:sp>
        <p:sp>
          <p:nvSpPr>
            <p:cNvPr id="365618" name="Text Box 50"/>
            <p:cNvSpPr txBox="1">
              <a:spLocks noChangeArrowheads="1"/>
            </p:cNvSpPr>
            <p:nvPr/>
          </p:nvSpPr>
          <p:spPr bwMode="auto">
            <a:xfrm>
              <a:off x="3766976" y="1412875"/>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anose="02010609060101010101" pitchFamily="2" charset="-122"/>
                </a:rPr>
                <a:t>B</a:t>
              </a:r>
              <a:endParaRPr kumimoji="1" lang="en-US" altLang="zh-CN" sz="2800" b="1">
                <a:solidFill>
                  <a:srgbClr val="000099"/>
                </a:solidFill>
                <a:ea typeface="黑体" panose="02010609060101010101" pitchFamily="2" charset="-122"/>
              </a:endParaRPr>
            </a:p>
          </p:txBody>
        </p:sp>
        <p:sp>
          <p:nvSpPr>
            <p:cNvPr id="365619" name="Text Box 51"/>
            <p:cNvSpPr txBox="1">
              <a:spLocks noChangeArrowheads="1"/>
            </p:cNvSpPr>
            <p:nvPr/>
          </p:nvSpPr>
          <p:spPr bwMode="auto">
            <a:xfrm>
              <a:off x="5405937" y="4578350"/>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anose="02010609060101010101" pitchFamily="2" charset="-122"/>
                </a:rPr>
                <a:t>C</a:t>
              </a:r>
              <a:endParaRPr kumimoji="1" lang="en-US" altLang="zh-CN" sz="2800" b="1">
                <a:solidFill>
                  <a:srgbClr val="000099"/>
                </a:solidFill>
                <a:ea typeface="黑体" panose="02010609060101010101" pitchFamily="2" charset="-122"/>
              </a:endParaRPr>
            </a:p>
          </p:txBody>
        </p:sp>
        <p:sp>
          <p:nvSpPr>
            <p:cNvPr id="365620" name="Line 52"/>
            <p:cNvSpPr>
              <a:spLocks noChangeShapeType="1"/>
            </p:cNvSpPr>
            <p:nvPr/>
          </p:nvSpPr>
          <p:spPr bwMode="auto">
            <a:xfrm flipV="1">
              <a:off x="1768579" y="4121150"/>
              <a:ext cx="278606" cy="8255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5621" name="Rectangle 53"/>
            <p:cNvSpPr>
              <a:spLocks noChangeArrowheads="1"/>
            </p:cNvSpPr>
            <p:nvPr/>
          </p:nvSpPr>
          <p:spPr bwMode="auto">
            <a:xfrm>
              <a:off x="1854568" y="3884614"/>
              <a:ext cx="278606" cy="236537"/>
            </a:xfrm>
            <a:prstGeom prst="rect">
              <a:avLst/>
            </a:prstGeom>
            <a:solidFill>
              <a:schemeClr val="accent2"/>
            </a:solidFill>
            <a:ln w="9525">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2" name="Rectangle 54"/>
            <p:cNvSpPr>
              <a:spLocks noChangeArrowheads="1"/>
            </p:cNvSpPr>
            <p:nvPr/>
          </p:nvSpPr>
          <p:spPr bwMode="auto">
            <a:xfrm>
              <a:off x="2267317" y="3884614"/>
              <a:ext cx="280326" cy="236537"/>
            </a:xfrm>
            <a:prstGeom prst="rect">
              <a:avLst/>
            </a:prstGeom>
            <a:solidFill>
              <a:schemeClr val="accent2"/>
            </a:solidFill>
            <a:ln w="9525">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3" name="Rectangle 55"/>
            <p:cNvSpPr>
              <a:spLocks noChangeArrowheads="1"/>
            </p:cNvSpPr>
            <p:nvPr/>
          </p:nvSpPr>
          <p:spPr bwMode="auto">
            <a:xfrm>
              <a:off x="3436777" y="3884614"/>
              <a:ext cx="278606" cy="236537"/>
            </a:xfrm>
            <a:prstGeom prst="rect">
              <a:avLst/>
            </a:prstGeom>
            <a:solidFill>
              <a:schemeClr val="accent2"/>
            </a:solidFill>
            <a:ln w="9525">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4" name="Rectangle 56"/>
            <p:cNvSpPr>
              <a:spLocks noChangeArrowheads="1"/>
            </p:cNvSpPr>
            <p:nvPr/>
          </p:nvSpPr>
          <p:spPr bwMode="auto">
            <a:xfrm>
              <a:off x="4133292" y="4238625"/>
              <a:ext cx="278606" cy="236538"/>
            </a:xfrm>
            <a:prstGeom prst="rect">
              <a:avLst/>
            </a:prstGeom>
            <a:solidFill>
              <a:schemeClr val="accent2"/>
            </a:solidFill>
            <a:ln w="9525">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5" name="Rectangle 57"/>
            <p:cNvSpPr>
              <a:spLocks noChangeArrowheads="1"/>
            </p:cNvSpPr>
            <p:nvPr/>
          </p:nvSpPr>
          <p:spPr bwMode="auto">
            <a:xfrm>
              <a:off x="5283832" y="4198939"/>
              <a:ext cx="280326" cy="238125"/>
            </a:xfrm>
            <a:prstGeom prst="rect">
              <a:avLst/>
            </a:prstGeom>
            <a:solidFill>
              <a:schemeClr val="accent2"/>
            </a:solidFill>
            <a:ln w="9525">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6" name="Rectangle 58"/>
            <p:cNvSpPr>
              <a:spLocks noChangeArrowheads="1"/>
            </p:cNvSpPr>
            <p:nvPr/>
          </p:nvSpPr>
          <p:spPr bwMode="auto">
            <a:xfrm>
              <a:off x="5682824" y="3846514"/>
              <a:ext cx="278606" cy="236537"/>
            </a:xfrm>
            <a:prstGeom prst="rect">
              <a:avLst/>
            </a:prstGeom>
            <a:solidFill>
              <a:schemeClr val="accent2"/>
            </a:solidFill>
            <a:ln w="9525">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7" name="Rectangle 59"/>
            <p:cNvSpPr>
              <a:spLocks noChangeArrowheads="1"/>
            </p:cNvSpPr>
            <p:nvPr/>
          </p:nvSpPr>
          <p:spPr bwMode="auto">
            <a:xfrm>
              <a:off x="6841964" y="3775075"/>
              <a:ext cx="278606" cy="236538"/>
            </a:xfrm>
            <a:prstGeom prst="rect">
              <a:avLst/>
            </a:prstGeom>
            <a:solidFill>
              <a:schemeClr val="accent2"/>
            </a:solidFill>
            <a:ln w="9525">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8" name="Rectangle 60"/>
            <p:cNvSpPr>
              <a:spLocks noChangeArrowheads="1"/>
            </p:cNvSpPr>
            <p:nvPr/>
          </p:nvSpPr>
          <p:spPr bwMode="auto">
            <a:xfrm>
              <a:off x="6062898" y="3521075"/>
              <a:ext cx="280327" cy="236538"/>
            </a:xfrm>
            <a:prstGeom prst="rect">
              <a:avLst/>
            </a:prstGeom>
            <a:solidFill>
              <a:schemeClr val="accent2"/>
            </a:solidFill>
            <a:ln w="9525">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9" name="Rectangle 61"/>
            <p:cNvSpPr>
              <a:spLocks noChangeArrowheads="1"/>
            </p:cNvSpPr>
            <p:nvPr/>
          </p:nvSpPr>
          <p:spPr bwMode="auto">
            <a:xfrm>
              <a:off x="7251274" y="4308475"/>
              <a:ext cx="278606" cy="236538"/>
            </a:xfrm>
            <a:prstGeom prst="rect">
              <a:avLst/>
            </a:prstGeom>
            <a:solidFill>
              <a:schemeClr val="accent2"/>
            </a:solidFill>
            <a:ln w="9525">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0" name="Rectangle 62"/>
            <p:cNvSpPr>
              <a:spLocks noChangeArrowheads="1"/>
            </p:cNvSpPr>
            <p:nvPr/>
          </p:nvSpPr>
          <p:spPr bwMode="auto">
            <a:xfrm>
              <a:off x="1713545" y="3435350"/>
              <a:ext cx="278606" cy="236538"/>
            </a:xfrm>
            <a:prstGeom prst="rect">
              <a:avLst/>
            </a:prstGeom>
            <a:solidFill>
              <a:srgbClr val="CC0000"/>
            </a:solidFill>
            <a:ln w="19050">
              <a:solidFill>
                <a:srgbClr val="CC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1" name="Rectangle 63"/>
            <p:cNvSpPr>
              <a:spLocks noChangeArrowheads="1"/>
            </p:cNvSpPr>
            <p:nvPr/>
          </p:nvSpPr>
          <p:spPr bwMode="auto">
            <a:xfrm>
              <a:off x="3455694" y="2633664"/>
              <a:ext cx="278606" cy="236537"/>
            </a:xfrm>
            <a:prstGeom prst="rect">
              <a:avLst/>
            </a:prstGeom>
            <a:solidFill>
              <a:srgbClr val="CC0000"/>
            </a:solidFill>
            <a:ln w="19050">
              <a:solidFill>
                <a:srgbClr val="CC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2" name="Rectangle 64"/>
            <p:cNvSpPr>
              <a:spLocks noChangeArrowheads="1"/>
            </p:cNvSpPr>
            <p:nvPr/>
          </p:nvSpPr>
          <p:spPr bwMode="auto">
            <a:xfrm>
              <a:off x="4411898" y="2116139"/>
              <a:ext cx="280327" cy="236537"/>
            </a:xfrm>
            <a:prstGeom prst="rect">
              <a:avLst/>
            </a:prstGeom>
            <a:solidFill>
              <a:srgbClr val="CC0000"/>
            </a:solidFill>
            <a:ln w="19050">
              <a:solidFill>
                <a:srgbClr val="CC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3" name="Rectangle 65"/>
            <p:cNvSpPr>
              <a:spLocks noChangeArrowheads="1"/>
            </p:cNvSpPr>
            <p:nvPr/>
          </p:nvSpPr>
          <p:spPr bwMode="auto">
            <a:xfrm>
              <a:off x="4969110" y="2305050"/>
              <a:ext cx="276887" cy="236538"/>
            </a:xfrm>
            <a:prstGeom prst="rect">
              <a:avLst/>
            </a:prstGeom>
            <a:solidFill>
              <a:srgbClr val="CC0000"/>
            </a:solidFill>
            <a:ln w="19050">
              <a:solidFill>
                <a:srgbClr val="CC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4" name="Rectangle 66"/>
            <p:cNvSpPr>
              <a:spLocks noChangeArrowheads="1"/>
            </p:cNvSpPr>
            <p:nvPr/>
          </p:nvSpPr>
          <p:spPr bwMode="auto">
            <a:xfrm>
              <a:off x="6081816" y="2703514"/>
              <a:ext cx="278606" cy="236537"/>
            </a:xfrm>
            <a:prstGeom prst="rect">
              <a:avLst/>
            </a:prstGeom>
            <a:solidFill>
              <a:srgbClr val="CC0000"/>
            </a:solidFill>
            <a:ln w="19050">
              <a:solidFill>
                <a:srgbClr val="CC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5" name="Rectangle 67"/>
            <p:cNvSpPr>
              <a:spLocks noChangeArrowheads="1"/>
            </p:cNvSpPr>
            <p:nvPr/>
          </p:nvSpPr>
          <p:spPr bwMode="auto">
            <a:xfrm>
              <a:off x="3158170" y="3176589"/>
              <a:ext cx="278606" cy="236537"/>
            </a:xfrm>
            <a:prstGeom prst="rect">
              <a:avLst/>
            </a:prstGeom>
            <a:solidFill>
              <a:srgbClr val="CC0000"/>
            </a:solidFill>
            <a:ln w="19050">
              <a:solidFill>
                <a:srgbClr val="CC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6" name="Rectangle 68"/>
            <p:cNvSpPr>
              <a:spLocks noChangeArrowheads="1"/>
            </p:cNvSpPr>
            <p:nvPr/>
          </p:nvSpPr>
          <p:spPr bwMode="auto">
            <a:xfrm>
              <a:off x="7333824" y="3600450"/>
              <a:ext cx="278606" cy="238125"/>
            </a:xfrm>
            <a:prstGeom prst="rect">
              <a:avLst/>
            </a:prstGeom>
            <a:solidFill>
              <a:srgbClr val="CC0000"/>
            </a:solidFill>
            <a:ln w="19050">
              <a:solidFill>
                <a:srgbClr val="CC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7" name="Rectangle 69"/>
            <p:cNvSpPr>
              <a:spLocks noChangeArrowheads="1"/>
            </p:cNvSpPr>
            <p:nvPr/>
          </p:nvSpPr>
          <p:spPr bwMode="auto">
            <a:xfrm>
              <a:off x="2129735" y="3435350"/>
              <a:ext cx="278606" cy="236538"/>
            </a:xfrm>
            <a:prstGeom prst="rect">
              <a:avLst/>
            </a:prstGeom>
            <a:solidFill>
              <a:srgbClr val="CC0000"/>
            </a:solidFill>
            <a:ln w="19050">
              <a:solidFill>
                <a:srgbClr val="CC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8" name="Rectangle 70"/>
            <p:cNvSpPr>
              <a:spLocks noChangeArrowheads="1"/>
            </p:cNvSpPr>
            <p:nvPr/>
          </p:nvSpPr>
          <p:spPr bwMode="auto">
            <a:xfrm>
              <a:off x="7639947" y="4025900"/>
              <a:ext cx="278606" cy="236538"/>
            </a:xfrm>
            <a:prstGeom prst="rect">
              <a:avLst/>
            </a:prstGeom>
            <a:solidFill>
              <a:srgbClr val="CC0000"/>
            </a:solidFill>
            <a:ln w="19050">
              <a:solidFill>
                <a:srgbClr val="CC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9" name="Rectangle 71"/>
            <p:cNvSpPr>
              <a:spLocks noChangeArrowheads="1"/>
            </p:cNvSpPr>
            <p:nvPr/>
          </p:nvSpPr>
          <p:spPr bwMode="auto">
            <a:xfrm>
              <a:off x="5478168" y="2471739"/>
              <a:ext cx="276887" cy="236537"/>
            </a:xfrm>
            <a:prstGeom prst="rect">
              <a:avLst/>
            </a:prstGeom>
            <a:solidFill>
              <a:srgbClr val="CC0000"/>
            </a:solidFill>
            <a:ln w="19050">
              <a:solidFill>
                <a:srgbClr val="CC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41" name="Line 73"/>
            <p:cNvSpPr>
              <a:spLocks noChangeShapeType="1"/>
            </p:cNvSpPr>
            <p:nvPr/>
          </p:nvSpPr>
          <p:spPr bwMode="auto">
            <a:xfrm>
              <a:off x="5108414" y="696913"/>
              <a:ext cx="137583" cy="47466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5642" name="Text Box 74"/>
            <p:cNvSpPr txBox="1">
              <a:spLocks noChangeArrowheads="1"/>
            </p:cNvSpPr>
            <p:nvPr/>
          </p:nvSpPr>
          <p:spPr bwMode="auto">
            <a:xfrm>
              <a:off x="765939" y="2768600"/>
              <a:ext cx="90601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rgbClr val="000099"/>
                  </a:solidFill>
                  <a:ea typeface="黑体" panose="02010609060101010101" pitchFamily="2" charset="-122"/>
                </a:rPr>
                <a:t>主机</a:t>
              </a:r>
              <a:endParaRPr kumimoji="1" lang="zh-CN" altLang="en-US" sz="2800" b="1">
                <a:solidFill>
                  <a:srgbClr val="000099"/>
                </a:solidFill>
                <a:ea typeface="黑体" panose="02010609060101010101" pitchFamily="2" charset="-122"/>
              </a:endParaRPr>
            </a:p>
          </p:txBody>
        </p:sp>
      </p:grpSp>
      <p:sp>
        <p:nvSpPr>
          <p:cNvPr id="73" name="矩形 72"/>
          <p:cNvSpPr/>
          <p:nvPr/>
        </p:nvSpPr>
        <p:spPr>
          <a:xfrm>
            <a:off x="2848397" y="6063679"/>
            <a:ext cx="4226621"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分组交换</a:t>
            </a:r>
            <a:r>
              <a:rPr lang="zh-CN" altLang="zh-CN" sz="2400" b="1" dirty="0">
                <a:latin typeface="+mn-lt"/>
                <a:ea typeface="黑体" panose="02010609060101010101" pitchFamily="2" charset="-122"/>
              </a:rPr>
              <a:t>的示意图</a:t>
            </a:r>
            <a:endParaRPr lang="zh-CN" altLang="en-US" sz="2400" b="1" dirty="0">
              <a:latin typeface="+mn-lt"/>
              <a:ea typeface="黑体" panose="02010609060101010101" pitchFamily="2" charset="-122"/>
            </a:endParaRPr>
          </a:p>
        </p:txBody>
      </p:sp>
      <p:sp>
        <p:nvSpPr>
          <p:cNvPr id="74" name="矩形 73"/>
          <p:cNvSpPr/>
          <p:nvPr/>
        </p:nvSpPr>
        <p:spPr>
          <a:xfrm>
            <a:off x="2613837" y="5661248"/>
            <a:ext cx="4711546" cy="400110"/>
          </a:xfrm>
          <a:prstGeom prst="rect">
            <a:avLst/>
          </a:prstGeom>
        </p:spPr>
        <p:txBody>
          <a:bodyPr wrap="none">
            <a:spAutoFit/>
          </a:bodyPr>
          <a:lstStyle/>
          <a:p>
            <a:pPr algn="ctr"/>
            <a:r>
              <a:rPr lang="en-US" altLang="zh-CN" sz="2000" b="1" dirty="0" smtClean="0">
                <a:latin typeface="+mn-lt"/>
                <a:ea typeface="黑体" panose="02010609060101010101" pitchFamily="2" charset="-122"/>
              </a:rPr>
              <a:t>(b) </a:t>
            </a:r>
            <a:r>
              <a:rPr lang="zh-CN" altLang="zh-CN" sz="2000" b="1" dirty="0">
                <a:latin typeface="+mn-lt"/>
                <a:ea typeface="黑体" panose="02010609060101010101" pitchFamily="2" charset="-122"/>
              </a:rPr>
              <a:t>核心</a:t>
            </a:r>
            <a:r>
              <a:rPr lang="zh-CN" altLang="zh-CN" sz="2000" b="1" dirty="0" smtClean="0">
                <a:latin typeface="+mn-lt"/>
                <a:ea typeface="黑体" panose="02010609060101010101" pitchFamily="2" charset="-122"/>
              </a:rPr>
              <a:t>部分</a:t>
            </a:r>
            <a:r>
              <a:rPr lang="zh-CN" altLang="en-US" sz="2000" b="1" dirty="0" smtClean="0">
                <a:latin typeface="+mn-lt"/>
                <a:ea typeface="黑体" panose="02010609060101010101" pitchFamily="2" charset="-122"/>
              </a:rPr>
              <a:t>中</a:t>
            </a:r>
            <a:r>
              <a:rPr lang="zh-CN" altLang="zh-CN" sz="2000" b="1" dirty="0" smtClean="0">
                <a:latin typeface="+mn-lt"/>
                <a:ea typeface="黑体" panose="02010609060101010101" pitchFamily="2" charset="-122"/>
              </a:rPr>
              <a:t>的</a:t>
            </a:r>
            <a:r>
              <a:rPr lang="zh-CN" altLang="en-US" sz="2000" b="1" dirty="0" smtClean="0">
                <a:latin typeface="+mn-lt"/>
                <a:ea typeface="黑体" panose="02010609060101010101" pitchFamily="2" charset="-122"/>
              </a:rPr>
              <a:t>网络</a:t>
            </a:r>
            <a:r>
              <a:rPr lang="zh-CN" altLang="zh-CN" sz="2000" b="1" dirty="0" smtClean="0">
                <a:latin typeface="+mn-lt"/>
                <a:ea typeface="黑体" panose="02010609060101010101" pitchFamily="2" charset="-122"/>
              </a:rPr>
              <a:t>可用</a:t>
            </a:r>
            <a:r>
              <a:rPr lang="zh-CN" altLang="zh-CN" sz="2000" b="1" dirty="0">
                <a:latin typeface="+mn-lt"/>
                <a:ea typeface="黑体" panose="02010609060101010101" pitchFamily="2" charset="-122"/>
              </a:rPr>
              <a:t>一条链路表示</a:t>
            </a:r>
            <a:endParaRPr lang="zh-CN" altLang="en-US" sz="2000" b="1" dirty="0">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algn="ctr"/>
            <a:r>
              <a:rPr lang="zh-CN" altLang="en-US"/>
              <a:t>分组交换网的示意图</a:t>
            </a:r>
            <a:endParaRPr lang="zh-CN" altLang="en-US"/>
          </a:p>
        </p:txBody>
      </p:sp>
      <p:grpSp>
        <p:nvGrpSpPr>
          <p:cNvPr id="61444" name="Group 4"/>
          <p:cNvGrpSpPr/>
          <p:nvPr/>
        </p:nvGrpSpPr>
        <p:grpSpPr bwMode="auto">
          <a:xfrm>
            <a:off x="1990509" y="2176934"/>
            <a:ext cx="4431903" cy="3667125"/>
            <a:chOff x="2256" y="2386"/>
            <a:chExt cx="2147" cy="1919"/>
          </a:xfrm>
        </p:grpSpPr>
        <p:sp>
          <p:nvSpPr>
            <p:cNvPr id="61445" name="Oval 5"/>
            <p:cNvSpPr>
              <a:spLocks noChangeArrowheads="1"/>
            </p:cNvSpPr>
            <p:nvPr/>
          </p:nvSpPr>
          <p:spPr bwMode="auto">
            <a:xfrm rot="-1674972">
              <a:off x="2346" y="2526"/>
              <a:ext cx="1015" cy="692"/>
            </a:xfrm>
            <a:prstGeom prst="ellipse">
              <a:avLst/>
            </a:prstGeom>
            <a:solidFill>
              <a:srgbClr val="FFFF99"/>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46" name="Oval 6"/>
            <p:cNvSpPr>
              <a:spLocks noChangeArrowheads="1"/>
            </p:cNvSpPr>
            <p:nvPr/>
          </p:nvSpPr>
          <p:spPr bwMode="auto">
            <a:xfrm rot="-774972">
              <a:off x="3025" y="2386"/>
              <a:ext cx="887" cy="642"/>
            </a:xfrm>
            <a:prstGeom prst="ellipse">
              <a:avLst/>
            </a:prstGeom>
            <a:solidFill>
              <a:srgbClr val="FFFF99"/>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47" name="Oval 7"/>
            <p:cNvSpPr>
              <a:spLocks noChangeArrowheads="1"/>
            </p:cNvSpPr>
            <p:nvPr/>
          </p:nvSpPr>
          <p:spPr bwMode="auto">
            <a:xfrm rot="-174972">
              <a:off x="3673" y="2621"/>
              <a:ext cx="655" cy="832"/>
            </a:xfrm>
            <a:prstGeom prst="ellipse">
              <a:avLst/>
            </a:prstGeom>
            <a:solidFill>
              <a:srgbClr val="FFFF99"/>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48" name="Oval 8"/>
            <p:cNvSpPr>
              <a:spLocks noChangeArrowheads="1"/>
            </p:cNvSpPr>
            <p:nvPr/>
          </p:nvSpPr>
          <p:spPr bwMode="auto">
            <a:xfrm rot="18365028">
              <a:off x="3754" y="3108"/>
              <a:ext cx="687" cy="610"/>
            </a:xfrm>
            <a:prstGeom prst="ellipse">
              <a:avLst/>
            </a:prstGeom>
            <a:solidFill>
              <a:srgbClr val="FFFF99"/>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49" name="Oval 9"/>
            <p:cNvSpPr>
              <a:spLocks noChangeArrowheads="1"/>
            </p:cNvSpPr>
            <p:nvPr/>
          </p:nvSpPr>
          <p:spPr bwMode="auto">
            <a:xfrm rot="-1674972">
              <a:off x="3052" y="3445"/>
              <a:ext cx="1110" cy="772"/>
            </a:xfrm>
            <a:prstGeom prst="ellipse">
              <a:avLst/>
            </a:prstGeom>
            <a:solidFill>
              <a:srgbClr val="FFFF99"/>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0" name="Oval 10"/>
            <p:cNvSpPr>
              <a:spLocks noChangeArrowheads="1"/>
            </p:cNvSpPr>
            <p:nvPr/>
          </p:nvSpPr>
          <p:spPr bwMode="auto">
            <a:xfrm rot="-594972">
              <a:off x="2616" y="3772"/>
              <a:ext cx="793" cy="533"/>
            </a:xfrm>
            <a:prstGeom prst="ellipse">
              <a:avLst/>
            </a:prstGeom>
            <a:solidFill>
              <a:srgbClr val="FFFF99"/>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1" name="Oval 11"/>
            <p:cNvSpPr>
              <a:spLocks noChangeArrowheads="1"/>
            </p:cNvSpPr>
            <p:nvPr/>
          </p:nvSpPr>
          <p:spPr bwMode="auto">
            <a:xfrm rot="-1674972">
              <a:off x="2311" y="3539"/>
              <a:ext cx="503" cy="631"/>
            </a:xfrm>
            <a:prstGeom prst="ellipse">
              <a:avLst/>
            </a:prstGeom>
            <a:solidFill>
              <a:srgbClr val="FFFF99"/>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2" name="Oval 12"/>
            <p:cNvSpPr>
              <a:spLocks noChangeArrowheads="1"/>
            </p:cNvSpPr>
            <p:nvPr/>
          </p:nvSpPr>
          <p:spPr bwMode="auto">
            <a:xfrm rot="18065028">
              <a:off x="2160" y="3115"/>
              <a:ext cx="695" cy="504"/>
            </a:xfrm>
            <a:prstGeom prst="ellipse">
              <a:avLst/>
            </a:prstGeom>
            <a:solidFill>
              <a:srgbClr val="FFFF99"/>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3" name="Freeform 13"/>
            <p:cNvSpPr/>
            <p:nvPr/>
          </p:nvSpPr>
          <p:spPr bwMode="auto">
            <a:xfrm>
              <a:off x="2358" y="2506"/>
              <a:ext cx="1931" cy="1684"/>
            </a:xfrm>
            <a:custGeom>
              <a:avLst/>
              <a:gdLst>
                <a:gd name="T0" fmla="*/ 579 w 1931"/>
                <a:gd name="T1" fmla="*/ 263 h 1684"/>
                <a:gd name="T2" fmla="*/ 632 w 1931"/>
                <a:gd name="T3" fmla="*/ 168 h 1684"/>
                <a:gd name="T4" fmla="*/ 695 w 1931"/>
                <a:gd name="T5" fmla="*/ 126 h 1684"/>
                <a:gd name="T6" fmla="*/ 916 w 1931"/>
                <a:gd name="T7" fmla="*/ 115 h 1684"/>
                <a:gd name="T8" fmla="*/ 1095 w 1931"/>
                <a:gd name="T9" fmla="*/ 52 h 1684"/>
                <a:gd name="T10" fmla="*/ 1158 w 1931"/>
                <a:gd name="T11" fmla="*/ 21 h 1684"/>
                <a:gd name="T12" fmla="*/ 1221 w 1931"/>
                <a:gd name="T13" fmla="*/ 0 h 1684"/>
                <a:gd name="T14" fmla="*/ 1337 w 1931"/>
                <a:gd name="T15" fmla="*/ 42 h 1684"/>
                <a:gd name="T16" fmla="*/ 1400 w 1931"/>
                <a:gd name="T17" fmla="*/ 84 h 1684"/>
                <a:gd name="T18" fmla="*/ 1432 w 1931"/>
                <a:gd name="T19" fmla="*/ 105 h 1684"/>
                <a:gd name="T20" fmla="*/ 1505 w 1931"/>
                <a:gd name="T21" fmla="*/ 158 h 1684"/>
                <a:gd name="T22" fmla="*/ 1526 w 1931"/>
                <a:gd name="T23" fmla="*/ 189 h 1684"/>
                <a:gd name="T24" fmla="*/ 1558 w 1931"/>
                <a:gd name="T25" fmla="*/ 210 h 1684"/>
                <a:gd name="T26" fmla="*/ 1653 w 1931"/>
                <a:gd name="T27" fmla="*/ 294 h 1684"/>
                <a:gd name="T28" fmla="*/ 1737 w 1931"/>
                <a:gd name="T29" fmla="*/ 368 h 1684"/>
                <a:gd name="T30" fmla="*/ 1800 w 1931"/>
                <a:gd name="T31" fmla="*/ 389 h 1684"/>
                <a:gd name="T32" fmla="*/ 1832 w 1931"/>
                <a:gd name="T33" fmla="*/ 410 h 1684"/>
                <a:gd name="T34" fmla="*/ 1916 w 1931"/>
                <a:gd name="T35" fmla="*/ 589 h 1684"/>
                <a:gd name="T36" fmla="*/ 1842 w 1931"/>
                <a:gd name="T37" fmla="*/ 1084 h 1684"/>
                <a:gd name="T38" fmla="*/ 1769 w 1931"/>
                <a:gd name="T39" fmla="*/ 1168 h 1684"/>
                <a:gd name="T40" fmla="*/ 1653 w 1931"/>
                <a:gd name="T41" fmla="*/ 1284 h 1684"/>
                <a:gd name="T42" fmla="*/ 1590 w 1931"/>
                <a:gd name="T43" fmla="*/ 1347 h 1684"/>
                <a:gd name="T44" fmla="*/ 1558 w 1931"/>
                <a:gd name="T45" fmla="*/ 1368 h 1684"/>
                <a:gd name="T46" fmla="*/ 1474 w 1931"/>
                <a:gd name="T47" fmla="*/ 1431 h 1684"/>
                <a:gd name="T48" fmla="*/ 1411 w 1931"/>
                <a:gd name="T49" fmla="*/ 1453 h 1684"/>
                <a:gd name="T50" fmla="*/ 1253 w 1931"/>
                <a:gd name="T51" fmla="*/ 1579 h 1684"/>
                <a:gd name="T52" fmla="*/ 1190 w 1931"/>
                <a:gd name="T53" fmla="*/ 1621 h 1684"/>
                <a:gd name="T54" fmla="*/ 1000 w 1931"/>
                <a:gd name="T55" fmla="*/ 1684 h 1684"/>
                <a:gd name="T56" fmla="*/ 432 w 1931"/>
                <a:gd name="T57" fmla="*/ 1653 h 1684"/>
                <a:gd name="T58" fmla="*/ 337 w 1931"/>
                <a:gd name="T59" fmla="*/ 1621 h 1684"/>
                <a:gd name="T60" fmla="*/ 242 w 1931"/>
                <a:gd name="T61" fmla="*/ 1558 h 1684"/>
                <a:gd name="T62" fmla="*/ 168 w 1931"/>
                <a:gd name="T63" fmla="*/ 1463 h 1684"/>
                <a:gd name="T64" fmla="*/ 126 w 1931"/>
                <a:gd name="T65" fmla="*/ 1400 h 1684"/>
                <a:gd name="T66" fmla="*/ 105 w 1931"/>
                <a:gd name="T67" fmla="*/ 1368 h 1684"/>
                <a:gd name="T68" fmla="*/ 21 w 1931"/>
                <a:gd name="T69" fmla="*/ 1242 h 1684"/>
                <a:gd name="T70" fmla="*/ 32 w 1931"/>
                <a:gd name="T71" fmla="*/ 1031 h 1684"/>
                <a:gd name="T72" fmla="*/ 42 w 1931"/>
                <a:gd name="T73" fmla="*/ 821 h 1684"/>
                <a:gd name="T74" fmla="*/ 84 w 1931"/>
                <a:gd name="T75" fmla="*/ 631 h 1684"/>
                <a:gd name="T76" fmla="*/ 200 w 1931"/>
                <a:gd name="T77" fmla="*/ 337 h 1684"/>
                <a:gd name="T78" fmla="*/ 242 w 1931"/>
                <a:gd name="T79" fmla="*/ 263 h 1684"/>
                <a:gd name="T80" fmla="*/ 305 w 1931"/>
                <a:gd name="T81" fmla="*/ 252 h 1684"/>
                <a:gd name="T82" fmla="*/ 326 w 1931"/>
                <a:gd name="T83" fmla="*/ 189 h 1684"/>
                <a:gd name="T84" fmla="*/ 400 w 1931"/>
                <a:gd name="T85" fmla="*/ 147 h 1684"/>
                <a:gd name="T86" fmla="*/ 432 w 1931"/>
                <a:gd name="T87" fmla="*/ 168 h 1684"/>
                <a:gd name="T88" fmla="*/ 453 w 1931"/>
                <a:gd name="T89" fmla="*/ 200 h 1684"/>
                <a:gd name="T90" fmla="*/ 537 w 1931"/>
                <a:gd name="T91" fmla="*/ 210 h 1684"/>
                <a:gd name="T92" fmla="*/ 558 w 1931"/>
                <a:gd name="T93" fmla="*/ 242 h 1684"/>
                <a:gd name="T94" fmla="*/ 579 w 1931"/>
                <a:gd name="T95" fmla="*/ 263 h 1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31" h="1684">
                  <a:moveTo>
                    <a:pt x="579" y="263"/>
                  </a:moveTo>
                  <a:cubicBezTo>
                    <a:pt x="590" y="230"/>
                    <a:pt x="602" y="188"/>
                    <a:pt x="632" y="168"/>
                  </a:cubicBezTo>
                  <a:cubicBezTo>
                    <a:pt x="653" y="154"/>
                    <a:pt x="695" y="126"/>
                    <a:pt x="695" y="126"/>
                  </a:cubicBezTo>
                  <a:cubicBezTo>
                    <a:pt x="755" y="218"/>
                    <a:pt x="842" y="134"/>
                    <a:pt x="916" y="115"/>
                  </a:cubicBezTo>
                  <a:cubicBezTo>
                    <a:pt x="974" y="76"/>
                    <a:pt x="1024" y="61"/>
                    <a:pt x="1095" y="52"/>
                  </a:cubicBezTo>
                  <a:cubicBezTo>
                    <a:pt x="1201" y="18"/>
                    <a:pt x="1043" y="72"/>
                    <a:pt x="1158" y="21"/>
                  </a:cubicBezTo>
                  <a:cubicBezTo>
                    <a:pt x="1178" y="12"/>
                    <a:pt x="1221" y="0"/>
                    <a:pt x="1221" y="0"/>
                  </a:cubicBezTo>
                  <a:cubicBezTo>
                    <a:pt x="1260" y="14"/>
                    <a:pt x="1298" y="28"/>
                    <a:pt x="1337" y="42"/>
                  </a:cubicBezTo>
                  <a:cubicBezTo>
                    <a:pt x="1361" y="51"/>
                    <a:pt x="1379" y="70"/>
                    <a:pt x="1400" y="84"/>
                  </a:cubicBezTo>
                  <a:cubicBezTo>
                    <a:pt x="1411" y="91"/>
                    <a:pt x="1432" y="105"/>
                    <a:pt x="1432" y="105"/>
                  </a:cubicBezTo>
                  <a:cubicBezTo>
                    <a:pt x="1513" y="215"/>
                    <a:pt x="1412" y="96"/>
                    <a:pt x="1505" y="158"/>
                  </a:cubicBezTo>
                  <a:cubicBezTo>
                    <a:pt x="1515" y="165"/>
                    <a:pt x="1517" y="180"/>
                    <a:pt x="1526" y="189"/>
                  </a:cubicBezTo>
                  <a:cubicBezTo>
                    <a:pt x="1535" y="198"/>
                    <a:pt x="1547" y="203"/>
                    <a:pt x="1558" y="210"/>
                  </a:cubicBezTo>
                  <a:cubicBezTo>
                    <a:pt x="1591" y="261"/>
                    <a:pt x="1608" y="260"/>
                    <a:pt x="1653" y="294"/>
                  </a:cubicBezTo>
                  <a:cubicBezTo>
                    <a:pt x="1683" y="316"/>
                    <a:pt x="1706" y="348"/>
                    <a:pt x="1737" y="368"/>
                  </a:cubicBezTo>
                  <a:cubicBezTo>
                    <a:pt x="1756" y="380"/>
                    <a:pt x="1780" y="380"/>
                    <a:pt x="1800" y="389"/>
                  </a:cubicBezTo>
                  <a:cubicBezTo>
                    <a:pt x="1812" y="394"/>
                    <a:pt x="1821" y="403"/>
                    <a:pt x="1832" y="410"/>
                  </a:cubicBezTo>
                  <a:cubicBezTo>
                    <a:pt x="1848" y="477"/>
                    <a:pt x="1878" y="532"/>
                    <a:pt x="1916" y="589"/>
                  </a:cubicBezTo>
                  <a:cubicBezTo>
                    <a:pt x="1930" y="740"/>
                    <a:pt x="1931" y="949"/>
                    <a:pt x="1842" y="1084"/>
                  </a:cubicBezTo>
                  <a:cubicBezTo>
                    <a:pt x="1828" y="1130"/>
                    <a:pt x="1803" y="1134"/>
                    <a:pt x="1769" y="1168"/>
                  </a:cubicBezTo>
                  <a:cubicBezTo>
                    <a:pt x="1742" y="1246"/>
                    <a:pt x="1702" y="1245"/>
                    <a:pt x="1653" y="1284"/>
                  </a:cubicBezTo>
                  <a:cubicBezTo>
                    <a:pt x="1630" y="1303"/>
                    <a:pt x="1615" y="1331"/>
                    <a:pt x="1590" y="1347"/>
                  </a:cubicBezTo>
                  <a:cubicBezTo>
                    <a:pt x="1579" y="1354"/>
                    <a:pt x="1568" y="1361"/>
                    <a:pt x="1558" y="1368"/>
                  </a:cubicBezTo>
                  <a:cubicBezTo>
                    <a:pt x="1530" y="1389"/>
                    <a:pt x="1502" y="1410"/>
                    <a:pt x="1474" y="1431"/>
                  </a:cubicBezTo>
                  <a:cubicBezTo>
                    <a:pt x="1456" y="1444"/>
                    <a:pt x="1411" y="1453"/>
                    <a:pt x="1411" y="1453"/>
                  </a:cubicBezTo>
                  <a:cubicBezTo>
                    <a:pt x="1358" y="1505"/>
                    <a:pt x="1314" y="1538"/>
                    <a:pt x="1253" y="1579"/>
                  </a:cubicBezTo>
                  <a:cubicBezTo>
                    <a:pt x="1232" y="1593"/>
                    <a:pt x="1214" y="1613"/>
                    <a:pt x="1190" y="1621"/>
                  </a:cubicBezTo>
                  <a:cubicBezTo>
                    <a:pt x="1127" y="1642"/>
                    <a:pt x="1064" y="1664"/>
                    <a:pt x="1000" y="1684"/>
                  </a:cubicBezTo>
                  <a:cubicBezTo>
                    <a:pt x="808" y="1622"/>
                    <a:pt x="697" y="1658"/>
                    <a:pt x="432" y="1653"/>
                  </a:cubicBezTo>
                  <a:cubicBezTo>
                    <a:pt x="358" y="1629"/>
                    <a:pt x="389" y="1640"/>
                    <a:pt x="337" y="1621"/>
                  </a:cubicBezTo>
                  <a:cubicBezTo>
                    <a:pt x="296" y="1580"/>
                    <a:pt x="282" y="1591"/>
                    <a:pt x="242" y="1558"/>
                  </a:cubicBezTo>
                  <a:cubicBezTo>
                    <a:pt x="209" y="1530"/>
                    <a:pt x="193" y="1500"/>
                    <a:pt x="168" y="1463"/>
                  </a:cubicBezTo>
                  <a:cubicBezTo>
                    <a:pt x="154" y="1442"/>
                    <a:pt x="140" y="1421"/>
                    <a:pt x="126" y="1400"/>
                  </a:cubicBezTo>
                  <a:cubicBezTo>
                    <a:pt x="119" y="1389"/>
                    <a:pt x="105" y="1368"/>
                    <a:pt x="105" y="1368"/>
                  </a:cubicBezTo>
                  <a:cubicBezTo>
                    <a:pt x="88" y="1315"/>
                    <a:pt x="51" y="1287"/>
                    <a:pt x="21" y="1242"/>
                  </a:cubicBezTo>
                  <a:cubicBezTo>
                    <a:pt x="0" y="1175"/>
                    <a:pt x="23" y="1099"/>
                    <a:pt x="32" y="1031"/>
                  </a:cubicBezTo>
                  <a:cubicBezTo>
                    <a:pt x="35" y="961"/>
                    <a:pt x="36" y="891"/>
                    <a:pt x="42" y="821"/>
                  </a:cubicBezTo>
                  <a:cubicBezTo>
                    <a:pt x="47" y="760"/>
                    <a:pt x="75" y="693"/>
                    <a:pt x="84" y="631"/>
                  </a:cubicBezTo>
                  <a:cubicBezTo>
                    <a:pt x="99" y="528"/>
                    <a:pt x="112" y="402"/>
                    <a:pt x="200" y="337"/>
                  </a:cubicBezTo>
                  <a:cubicBezTo>
                    <a:pt x="214" y="312"/>
                    <a:pt x="220" y="281"/>
                    <a:pt x="242" y="263"/>
                  </a:cubicBezTo>
                  <a:cubicBezTo>
                    <a:pt x="259" y="250"/>
                    <a:pt x="289" y="266"/>
                    <a:pt x="305" y="252"/>
                  </a:cubicBezTo>
                  <a:cubicBezTo>
                    <a:pt x="322" y="237"/>
                    <a:pt x="313" y="207"/>
                    <a:pt x="326" y="189"/>
                  </a:cubicBezTo>
                  <a:cubicBezTo>
                    <a:pt x="343" y="166"/>
                    <a:pt x="376" y="163"/>
                    <a:pt x="400" y="147"/>
                  </a:cubicBezTo>
                  <a:cubicBezTo>
                    <a:pt x="411" y="154"/>
                    <a:pt x="423" y="159"/>
                    <a:pt x="432" y="168"/>
                  </a:cubicBezTo>
                  <a:cubicBezTo>
                    <a:pt x="441" y="177"/>
                    <a:pt x="441" y="195"/>
                    <a:pt x="453" y="200"/>
                  </a:cubicBezTo>
                  <a:cubicBezTo>
                    <a:pt x="479" y="210"/>
                    <a:pt x="509" y="207"/>
                    <a:pt x="537" y="210"/>
                  </a:cubicBezTo>
                  <a:cubicBezTo>
                    <a:pt x="544" y="221"/>
                    <a:pt x="550" y="232"/>
                    <a:pt x="558" y="242"/>
                  </a:cubicBezTo>
                  <a:cubicBezTo>
                    <a:pt x="566" y="251"/>
                    <a:pt x="610" y="291"/>
                    <a:pt x="579" y="263"/>
                  </a:cubicBezTo>
                  <a:close/>
                </a:path>
              </a:pathLst>
            </a:custGeom>
            <a:solidFill>
              <a:srgbClr val="FFFF99"/>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sp>
        <p:nvSpPr>
          <p:cNvPr id="61454" name="Line 14"/>
          <p:cNvSpPr>
            <a:spLocks noChangeShapeType="1"/>
          </p:cNvSpPr>
          <p:nvPr/>
        </p:nvSpPr>
        <p:spPr bwMode="auto">
          <a:xfrm flipV="1">
            <a:off x="3216721" y="2411884"/>
            <a:ext cx="1387872" cy="5556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5" name="Line 15"/>
          <p:cNvSpPr>
            <a:spLocks noChangeShapeType="1"/>
          </p:cNvSpPr>
          <p:nvPr/>
        </p:nvSpPr>
        <p:spPr bwMode="auto">
          <a:xfrm>
            <a:off x="4774851" y="2486497"/>
            <a:ext cx="820341" cy="1398587"/>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6" name="Line 16"/>
          <p:cNvSpPr>
            <a:spLocks noChangeShapeType="1"/>
          </p:cNvSpPr>
          <p:nvPr/>
        </p:nvSpPr>
        <p:spPr bwMode="auto">
          <a:xfrm flipH="1">
            <a:off x="2398100" y="3059584"/>
            <a:ext cx="720593" cy="1255713"/>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7" name="Line 17"/>
          <p:cNvSpPr>
            <a:spLocks noChangeShapeType="1"/>
          </p:cNvSpPr>
          <p:nvPr/>
        </p:nvSpPr>
        <p:spPr bwMode="auto">
          <a:xfrm>
            <a:off x="2442814" y="4493096"/>
            <a:ext cx="1647560" cy="88265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8" name="Line 18"/>
          <p:cNvSpPr>
            <a:spLocks noChangeShapeType="1"/>
          </p:cNvSpPr>
          <p:nvPr/>
        </p:nvSpPr>
        <p:spPr bwMode="auto">
          <a:xfrm flipV="1">
            <a:off x="4159166" y="4161309"/>
            <a:ext cx="1436027" cy="1306513"/>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9" name="Line 19"/>
          <p:cNvSpPr>
            <a:spLocks noChangeShapeType="1"/>
          </p:cNvSpPr>
          <p:nvPr/>
        </p:nvSpPr>
        <p:spPr bwMode="auto">
          <a:xfrm>
            <a:off x="3273473" y="3065933"/>
            <a:ext cx="2302801" cy="94615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60" name="Line 20"/>
          <p:cNvSpPr>
            <a:spLocks noChangeShapeType="1"/>
          </p:cNvSpPr>
          <p:nvPr/>
        </p:nvSpPr>
        <p:spPr bwMode="auto">
          <a:xfrm>
            <a:off x="3163407" y="2902422"/>
            <a:ext cx="1083469" cy="2471737"/>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61" name="Line 21"/>
          <p:cNvSpPr>
            <a:spLocks noChangeShapeType="1"/>
          </p:cNvSpPr>
          <p:nvPr/>
        </p:nvSpPr>
        <p:spPr bwMode="auto">
          <a:xfrm flipV="1">
            <a:off x="3514244" y="5445597"/>
            <a:ext cx="693076" cy="54927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62" name="Line 22"/>
          <p:cNvSpPr>
            <a:spLocks noChangeShapeType="1"/>
          </p:cNvSpPr>
          <p:nvPr/>
        </p:nvSpPr>
        <p:spPr bwMode="auto">
          <a:xfrm rot="-5400000">
            <a:off x="4529186" y="2095971"/>
            <a:ext cx="336550"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63" name="Line 23"/>
          <p:cNvSpPr>
            <a:spLocks noChangeShapeType="1"/>
          </p:cNvSpPr>
          <p:nvPr/>
        </p:nvSpPr>
        <p:spPr bwMode="auto">
          <a:xfrm>
            <a:off x="5694940" y="4161309"/>
            <a:ext cx="693076" cy="1008063"/>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64" name="Line 24"/>
          <p:cNvSpPr>
            <a:spLocks noChangeShapeType="1"/>
          </p:cNvSpPr>
          <p:nvPr/>
        </p:nvSpPr>
        <p:spPr bwMode="auto">
          <a:xfrm flipV="1">
            <a:off x="1447056" y="4418483"/>
            <a:ext cx="698235" cy="635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65" name="Line 25"/>
          <p:cNvSpPr>
            <a:spLocks noChangeShapeType="1"/>
          </p:cNvSpPr>
          <p:nvPr/>
        </p:nvSpPr>
        <p:spPr bwMode="auto">
          <a:xfrm rot="5400000" flipH="1">
            <a:off x="2732996" y="2527706"/>
            <a:ext cx="773113" cy="1719"/>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66" name="Text Box 26"/>
          <p:cNvSpPr txBox="1">
            <a:spLocks noChangeArrowheads="1"/>
          </p:cNvSpPr>
          <p:nvPr/>
        </p:nvSpPr>
        <p:spPr bwMode="auto">
          <a:xfrm>
            <a:off x="1073860" y="3783484"/>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1</a:t>
            </a:r>
            <a:endParaRPr kumimoji="1" lang="en-US" altLang="zh-CN" sz="2000" b="1">
              <a:solidFill>
                <a:srgbClr val="000099"/>
              </a:solidFill>
            </a:endParaRPr>
          </a:p>
        </p:txBody>
      </p:sp>
      <p:sp>
        <p:nvSpPr>
          <p:cNvPr id="61471" name="Oval 31"/>
          <p:cNvSpPr>
            <a:spLocks noChangeArrowheads="1"/>
          </p:cNvSpPr>
          <p:nvPr/>
        </p:nvSpPr>
        <p:spPr bwMode="auto">
          <a:xfrm>
            <a:off x="2128092" y="4161308"/>
            <a:ext cx="495300" cy="458788"/>
          </a:xfrm>
          <a:prstGeom prst="ellipse">
            <a:avLst/>
          </a:prstGeom>
          <a:solidFill>
            <a:srgbClr val="66FF33"/>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A</a:t>
            </a:r>
            <a:endParaRPr lang="en-US" altLang="zh-CN" sz="2000" b="1">
              <a:solidFill>
                <a:srgbClr val="000099"/>
              </a:solidFill>
            </a:endParaRPr>
          </a:p>
        </p:txBody>
      </p:sp>
      <p:sp>
        <p:nvSpPr>
          <p:cNvPr id="61479" name="Line 39"/>
          <p:cNvSpPr>
            <a:spLocks noChangeShapeType="1"/>
          </p:cNvSpPr>
          <p:nvPr/>
        </p:nvSpPr>
        <p:spPr bwMode="auto">
          <a:xfrm flipV="1">
            <a:off x="5694940" y="3564408"/>
            <a:ext cx="873654" cy="41275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83" name="AutoShape 43"/>
          <p:cNvSpPr>
            <a:spLocks noChangeArrowheads="1"/>
          </p:cNvSpPr>
          <p:nvPr/>
        </p:nvSpPr>
        <p:spPr bwMode="auto">
          <a:xfrm flipV="1">
            <a:off x="5209960" y="5902796"/>
            <a:ext cx="1246848" cy="334962"/>
          </a:xfrm>
          <a:prstGeom prst="wedgeRoundRectCallout">
            <a:avLst>
              <a:gd name="adj1" fmla="val -65315"/>
              <a:gd name="adj2" fmla="val 160426"/>
              <a:gd name="adj3" fmla="val 16667"/>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endParaRPr kumimoji="1" lang="zh-CN" altLang="zh-CN" sz="2400" b="1">
              <a:solidFill>
                <a:srgbClr val="000099"/>
              </a:solidFill>
              <a:latin typeface="Times New Roman" panose="02020603050405020304" pitchFamily="18" charset="0"/>
            </a:endParaRPr>
          </a:p>
        </p:txBody>
      </p:sp>
      <p:sp>
        <p:nvSpPr>
          <p:cNvPr id="61484" name="Text Box 44"/>
          <p:cNvSpPr txBox="1">
            <a:spLocks noChangeArrowheads="1"/>
          </p:cNvSpPr>
          <p:nvPr/>
        </p:nvSpPr>
        <p:spPr bwMode="auto">
          <a:xfrm>
            <a:off x="5321745" y="5840884"/>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anose="02020603050405020304" pitchFamily="18" charset="0"/>
                <a:ea typeface="黑体" panose="02010609060101010101" pitchFamily="2" charset="-122"/>
              </a:rPr>
              <a:t>互联网</a:t>
            </a:r>
            <a:endParaRPr kumimoji="1" lang="zh-CN" altLang="en-US" sz="2000" b="1">
              <a:solidFill>
                <a:srgbClr val="000099"/>
              </a:solidFill>
              <a:latin typeface="Times New Roman" panose="02020603050405020304" pitchFamily="18" charset="0"/>
              <a:ea typeface="黑体" panose="02010609060101010101" pitchFamily="2" charset="-122"/>
            </a:endParaRPr>
          </a:p>
        </p:txBody>
      </p:sp>
      <p:pic>
        <p:nvPicPr>
          <p:cNvPr id="61512" name="Picture 7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56943" y="1484784"/>
            <a:ext cx="63460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13" name="Picture 7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444770" y="3199284"/>
            <a:ext cx="63632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15" name="Picture 75"/>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118693" y="5904384"/>
            <a:ext cx="63460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pic>
      <p:pic>
        <p:nvPicPr>
          <p:cNvPr id="61516" name="Picture 76"/>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190240" y="4986809"/>
            <a:ext cx="63460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17" name="Picture 77"/>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821168" y="1683221"/>
            <a:ext cx="636323" cy="59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520" name="Oval 80"/>
          <p:cNvSpPr>
            <a:spLocks noChangeArrowheads="1"/>
          </p:cNvSpPr>
          <p:nvPr/>
        </p:nvSpPr>
        <p:spPr bwMode="auto">
          <a:xfrm>
            <a:off x="2912317" y="2794472"/>
            <a:ext cx="495300" cy="458787"/>
          </a:xfrm>
          <a:prstGeom prst="ellipse">
            <a:avLst/>
          </a:prstGeom>
          <a:solidFill>
            <a:srgbClr val="66FF33"/>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B</a:t>
            </a:r>
            <a:endParaRPr lang="en-US" altLang="zh-CN" sz="2000" b="1">
              <a:solidFill>
                <a:srgbClr val="000099"/>
              </a:solidFill>
            </a:endParaRPr>
          </a:p>
        </p:txBody>
      </p:sp>
      <p:sp>
        <p:nvSpPr>
          <p:cNvPr id="61521" name="Oval 81"/>
          <p:cNvSpPr>
            <a:spLocks noChangeArrowheads="1"/>
          </p:cNvSpPr>
          <p:nvPr/>
        </p:nvSpPr>
        <p:spPr bwMode="auto">
          <a:xfrm>
            <a:off x="4451530" y="2183283"/>
            <a:ext cx="495300" cy="458788"/>
          </a:xfrm>
          <a:prstGeom prst="ellipse">
            <a:avLst/>
          </a:prstGeom>
          <a:solidFill>
            <a:srgbClr val="66FF33"/>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D</a:t>
            </a:r>
            <a:endParaRPr lang="en-US" altLang="zh-CN" sz="2000" b="1">
              <a:solidFill>
                <a:srgbClr val="000099"/>
              </a:solidFill>
            </a:endParaRPr>
          </a:p>
        </p:txBody>
      </p:sp>
      <p:sp>
        <p:nvSpPr>
          <p:cNvPr id="61522" name="Oval 82"/>
          <p:cNvSpPr>
            <a:spLocks noChangeArrowheads="1"/>
          </p:cNvSpPr>
          <p:nvPr/>
        </p:nvSpPr>
        <p:spPr bwMode="auto">
          <a:xfrm>
            <a:off x="5376778" y="3812058"/>
            <a:ext cx="495300" cy="458788"/>
          </a:xfrm>
          <a:prstGeom prst="ellipse">
            <a:avLst/>
          </a:prstGeom>
          <a:solidFill>
            <a:srgbClr val="66FF33"/>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E</a:t>
            </a:r>
            <a:endParaRPr lang="en-US" altLang="zh-CN" sz="2000" b="1">
              <a:solidFill>
                <a:srgbClr val="000099"/>
              </a:solidFill>
            </a:endParaRPr>
          </a:p>
        </p:txBody>
      </p:sp>
      <p:sp>
        <p:nvSpPr>
          <p:cNvPr id="61523" name="Oval 83"/>
          <p:cNvSpPr>
            <a:spLocks noChangeArrowheads="1"/>
          </p:cNvSpPr>
          <p:nvPr/>
        </p:nvSpPr>
        <p:spPr bwMode="auto">
          <a:xfrm>
            <a:off x="3959670" y="5131272"/>
            <a:ext cx="495300" cy="458787"/>
          </a:xfrm>
          <a:prstGeom prst="ellipse">
            <a:avLst/>
          </a:prstGeom>
          <a:solidFill>
            <a:srgbClr val="66FF33"/>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C</a:t>
            </a:r>
            <a:endParaRPr lang="en-US" altLang="zh-CN" sz="2000" b="1">
              <a:solidFill>
                <a:srgbClr val="000099"/>
              </a:solidFill>
            </a:endParaRPr>
          </a:p>
        </p:txBody>
      </p:sp>
      <p:sp>
        <p:nvSpPr>
          <p:cNvPr id="61524" name="Text Box 84"/>
          <p:cNvSpPr txBox="1">
            <a:spLocks noChangeArrowheads="1"/>
          </p:cNvSpPr>
          <p:nvPr/>
        </p:nvSpPr>
        <p:spPr bwMode="auto">
          <a:xfrm>
            <a:off x="5834243" y="4940772"/>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5</a:t>
            </a:r>
            <a:endParaRPr kumimoji="1" lang="en-US" altLang="zh-CN" sz="2000" b="1">
              <a:solidFill>
                <a:srgbClr val="000099"/>
              </a:solidFill>
            </a:endParaRPr>
          </a:p>
        </p:txBody>
      </p:sp>
      <p:sp>
        <p:nvSpPr>
          <p:cNvPr id="61525" name="Text Box 85"/>
          <p:cNvSpPr txBox="1">
            <a:spLocks noChangeArrowheads="1"/>
          </p:cNvSpPr>
          <p:nvPr/>
        </p:nvSpPr>
        <p:spPr bwMode="auto">
          <a:xfrm>
            <a:off x="6926311" y="3140547"/>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6</a:t>
            </a:r>
            <a:endParaRPr kumimoji="1" lang="en-US" altLang="zh-CN" sz="2000" b="1">
              <a:solidFill>
                <a:srgbClr val="000099"/>
              </a:solidFill>
            </a:endParaRPr>
          </a:p>
        </p:txBody>
      </p:sp>
      <p:sp>
        <p:nvSpPr>
          <p:cNvPr id="61526" name="Text Box 86"/>
          <p:cNvSpPr txBox="1">
            <a:spLocks noChangeArrowheads="1"/>
          </p:cNvSpPr>
          <p:nvPr/>
        </p:nvSpPr>
        <p:spPr bwMode="auto">
          <a:xfrm>
            <a:off x="3961391" y="1484784"/>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4</a:t>
            </a:r>
            <a:endParaRPr kumimoji="1" lang="en-US" altLang="zh-CN" sz="2000" b="1">
              <a:solidFill>
                <a:srgbClr val="000099"/>
              </a:solidFill>
            </a:endParaRPr>
          </a:p>
        </p:txBody>
      </p:sp>
      <p:sp>
        <p:nvSpPr>
          <p:cNvPr id="61527" name="Text Box 87"/>
          <p:cNvSpPr txBox="1">
            <a:spLocks noChangeArrowheads="1"/>
          </p:cNvSpPr>
          <p:nvPr/>
        </p:nvSpPr>
        <p:spPr bwMode="auto">
          <a:xfrm>
            <a:off x="2478930" y="1629247"/>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2</a:t>
            </a:r>
            <a:endParaRPr kumimoji="1" lang="en-US" altLang="zh-CN" sz="2000" b="1">
              <a:solidFill>
                <a:srgbClr val="000099"/>
              </a:solidFill>
            </a:endParaRPr>
          </a:p>
        </p:txBody>
      </p:sp>
      <p:sp>
        <p:nvSpPr>
          <p:cNvPr id="61528" name="Text Box 88"/>
          <p:cNvSpPr txBox="1">
            <a:spLocks noChangeArrowheads="1"/>
          </p:cNvSpPr>
          <p:nvPr/>
        </p:nvSpPr>
        <p:spPr bwMode="auto">
          <a:xfrm>
            <a:off x="2712822" y="5877397"/>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3</a:t>
            </a:r>
            <a:endParaRPr kumimoji="1" lang="en-US" altLang="zh-CN" sz="2000" b="1">
              <a:solidFill>
                <a:srgbClr val="000099"/>
              </a:solidFill>
            </a:endParaRPr>
          </a:p>
        </p:txBody>
      </p:sp>
      <p:sp>
        <p:nvSpPr>
          <p:cNvPr id="61535" name="Rectangle 95"/>
          <p:cNvSpPr>
            <a:spLocks noChangeArrowheads="1"/>
          </p:cNvSpPr>
          <p:nvPr/>
        </p:nvSpPr>
        <p:spPr bwMode="auto">
          <a:xfrm>
            <a:off x="3025824" y="1845147"/>
            <a:ext cx="235611" cy="217487"/>
          </a:xfrm>
          <a:prstGeom prst="rect">
            <a:avLst/>
          </a:prstGeom>
          <a:solidFill>
            <a:srgbClr val="0000CC"/>
          </a:solidFill>
          <a:ln w="9525">
            <a:solidFill>
              <a:srgbClr val="0000CC"/>
            </a:solidFill>
            <a:miter lim="800000"/>
          </a:ln>
          <a:effectLst/>
        </p:spPr>
        <p:txBody>
          <a:bodyPr wrap="none" anchor="ctr"/>
          <a:lstStyle/>
          <a:p>
            <a:endParaRPr lang="zh-CN" altLang="en-US" b="1">
              <a:solidFill>
                <a:srgbClr val="000099"/>
              </a:solidFill>
            </a:endParaRPr>
          </a:p>
        </p:txBody>
      </p:sp>
      <p:pic>
        <p:nvPicPr>
          <p:cNvPr id="61514" name="Picture 7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996470" y="4161309"/>
            <a:ext cx="63632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532" name="Rectangle 92"/>
          <p:cNvSpPr>
            <a:spLocks noChangeArrowheads="1"/>
          </p:cNvSpPr>
          <p:nvPr/>
        </p:nvSpPr>
        <p:spPr bwMode="auto">
          <a:xfrm>
            <a:off x="1230362" y="4293072"/>
            <a:ext cx="235611" cy="217487"/>
          </a:xfrm>
          <a:prstGeom prst="rect">
            <a:avLst/>
          </a:prstGeom>
          <a:solidFill>
            <a:srgbClr val="FF0000"/>
          </a:solidFill>
          <a:ln w="9525">
            <a:solidFill>
              <a:srgbClr val="FF0000"/>
            </a:solidFill>
            <a:miter lim="800000"/>
          </a:ln>
          <a:effectLst/>
        </p:spPr>
        <p:txBody>
          <a:bodyPr wrap="none" anchor="ctr"/>
          <a:lstStyle/>
          <a:p>
            <a:endParaRPr lang="zh-CN" altLang="en-US" b="1">
              <a:solidFill>
                <a:srgbClr val="000099"/>
              </a:solidFill>
            </a:endParaRPr>
          </a:p>
        </p:txBody>
      </p:sp>
      <p:sp>
        <p:nvSpPr>
          <p:cNvPr id="61534" name="Rectangle 94"/>
          <p:cNvSpPr>
            <a:spLocks noChangeArrowheads="1"/>
          </p:cNvSpPr>
          <p:nvPr/>
        </p:nvSpPr>
        <p:spPr bwMode="auto">
          <a:xfrm>
            <a:off x="1230362" y="4293072"/>
            <a:ext cx="235611" cy="217487"/>
          </a:xfrm>
          <a:prstGeom prst="rect">
            <a:avLst/>
          </a:prstGeom>
          <a:solidFill>
            <a:srgbClr val="FF0000"/>
          </a:solidFill>
          <a:ln w="9525">
            <a:solidFill>
              <a:srgbClr val="FF0000"/>
            </a:solidFill>
            <a:miter lim="800000"/>
          </a:ln>
          <a:effectLst/>
        </p:spPr>
        <p:txBody>
          <a:bodyPr wrap="none" anchor="ctr"/>
          <a:lstStyle/>
          <a:p>
            <a:endParaRPr lang="zh-CN" altLang="en-US" b="1">
              <a:solidFill>
                <a:srgbClr val="000099"/>
              </a:solidFill>
            </a:endParaRPr>
          </a:p>
        </p:txBody>
      </p:sp>
      <p:sp>
        <p:nvSpPr>
          <p:cNvPr id="61538" name="Text Box 98"/>
          <p:cNvSpPr txBox="1">
            <a:spLocks noChangeArrowheads="1"/>
          </p:cNvSpPr>
          <p:nvPr/>
        </p:nvSpPr>
        <p:spPr bwMode="auto">
          <a:xfrm>
            <a:off x="7081092" y="4797897"/>
            <a:ext cx="2624436" cy="461665"/>
          </a:xfrm>
          <a:prstGeom prst="rect">
            <a:avLst/>
          </a:prstGeom>
          <a:noFill/>
          <a:ln w="9525">
            <a:solidFill>
              <a:schemeClr val="hlink"/>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FF0000"/>
                </a:solidFill>
              </a:rPr>
              <a:t>H</a:t>
            </a:r>
            <a:r>
              <a:rPr kumimoji="1" lang="en-US" altLang="zh-CN" sz="2400" b="1" baseline="-25000">
                <a:solidFill>
                  <a:srgbClr val="FF0000"/>
                </a:solidFill>
              </a:rPr>
              <a:t>1 </a:t>
            </a:r>
            <a:r>
              <a:rPr kumimoji="1" lang="zh-CN" altLang="en-US" sz="2400" b="1">
                <a:solidFill>
                  <a:srgbClr val="FF0000"/>
                </a:solidFill>
                <a:ea typeface="黑体" panose="02010609060101010101" pitchFamily="2" charset="-122"/>
              </a:rPr>
              <a:t>向 </a:t>
            </a:r>
            <a:r>
              <a:rPr kumimoji="1" lang="en-US" altLang="zh-CN" sz="2400" b="1">
                <a:solidFill>
                  <a:srgbClr val="FF0000"/>
                </a:solidFill>
                <a:ea typeface="黑体" panose="02010609060101010101" pitchFamily="2" charset="-122"/>
              </a:rPr>
              <a:t>H</a:t>
            </a:r>
            <a:r>
              <a:rPr kumimoji="1" lang="en-US" altLang="zh-CN" sz="2400" b="1" baseline="-25000">
                <a:solidFill>
                  <a:srgbClr val="FF0000"/>
                </a:solidFill>
                <a:ea typeface="黑体" panose="02010609060101010101" pitchFamily="2" charset="-122"/>
              </a:rPr>
              <a:t>5</a:t>
            </a:r>
            <a:r>
              <a:rPr kumimoji="1" lang="en-US" altLang="zh-CN" sz="2400" b="1">
                <a:solidFill>
                  <a:srgbClr val="FF0000"/>
                </a:solidFill>
                <a:ea typeface="黑体" panose="02010609060101010101" pitchFamily="2" charset="-122"/>
              </a:rPr>
              <a:t> </a:t>
            </a:r>
            <a:r>
              <a:rPr kumimoji="1" lang="zh-CN" altLang="en-US" sz="2400" b="1">
                <a:solidFill>
                  <a:srgbClr val="FF0000"/>
                </a:solidFill>
                <a:ea typeface="黑体" panose="02010609060101010101" pitchFamily="2" charset="-122"/>
              </a:rPr>
              <a:t>发送分组</a:t>
            </a:r>
            <a:endParaRPr kumimoji="1" lang="zh-CN" altLang="en-US" sz="2400" b="1">
              <a:solidFill>
                <a:srgbClr val="FF0000"/>
              </a:solidFill>
              <a:ea typeface="黑体" panose="02010609060101010101" pitchFamily="2" charset="-122"/>
            </a:endParaRPr>
          </a:p>
        </p:txBody>
      </p:sp>
      <p:sp>
        <p:nvSpPr>
          <p:cNvPr id="61539" name="Text Box 99"/>
          <p:cNvSpPr txBox="1">
            <a:spLocks noChangeArrowheads="1"/>
          </p:cNvSpPr>
          <p:nvPr/>
        </p:nvSpPr>
        <p:spPr bwMode="auto">
          <a:xfrm>
            <a:off x="7081092" y="3932709"/>
            <a:ext cx="2624436" cy="461665"/>
          </a:xfrm>
          <a:prstGeom prst="rect">
            <a:avLst/>
          </a:prstGeom>
          <a:noFill/>
          <a:ln w="9525">
            <a:solidFill>
              <a:srgbClr val="333399"/>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dirty="0">
                <a:solidFill>
                  <a:srgbClr val="0000CC"/>
                </a:solidFill>
              </a:rPr>
              <a:t>H</a:t>
            </a:r>
            <a:r>
              <a:rPr kumimoji="1" lang="en-US" altLang="zh-CN" sz="2400" b="1" baseline="-25000" dirty="0">
                <a:solidFill>
                  <a:srgbClr val="0000CC"/>
                </a:solidFill>
              </a:rPr>
              <a:t>2 </a:t>
            </a:r>
            <a:r>
              <a:rPr kumimoji="1" lang="zh-CN" altLang="en-US" sz="2400" b="1" dirty="0">
                <a:solidFill>
                  <a:srgbClr val="0000CC"/>
                </a:solidFill>
                <a:ea typeface="黑体" panose="02010609060101010101" pitchFamily="2" charset="-122"/>
              </a:rPr>
              <a:t>向 </a:t>
            </a:r>
            <a:r>
              <a:rPr kumimoji="1" lang="en-US" altLang="zh-CN" sz="2400" b="1" dirty="0">
                <a:solidFill>
                  <a:srgbClr val="0000CC"/>
                </a:solidFill>
                <a:ea typeface="黑体" panose="02010609060101010101" pitchFamily="2" charset="-122"/>
              </a:rPr>
              <a:t>H</a:t>
            </a:r>
            <a:r>
              <a:rPr kumimoji="1" lang="en-US" altLang="zh-CN" sz="2400" b="1" baseline="-25000" dirty="0">
                <a:solidFill>
                  <a:srgbClr val="0000CC"/>
                </a:solidFill>
                <a:ea typeface="黑体" panose="02010609060101010101" pitchFamily="2" charset="-122"/>
              </a:rPr>
              <a:t>6</a:t>
            </a:r>
            <a:r>
              <a:rPr kumimoji="1" lang="en-US" altLang="zh-CN" sz="2400" b="1" dirty="0">
                <a:solidFill>
                  <a:srgbClr val="0000CC"/>
                </a:solidFill>
                <a:ea typeface="黑体" panose="02010609060101010101" pitchFamily="2" charset="-122"/>
              </a:rPr>
              <a:t> </a:t>
            </a:r>
            <a:r>
              <a:rPr kumimoji="1" lang="zh-CN" altLang="en-US" sz="2400" b="1" dirty="0">
                <a:solidFill>
                  <a:srgbClr val="0000CC"/>
                </a:solidFill>
                <a:ea typeface="黑体" panose="02010609060101010101" pitchFamily="2" charset="-122"/>
              </a:rPr>
              <a:t>发送分组</a:t>
            </a:r>
            <a:endParaRPr kumimoji="1" lang="zh-CN" altLang="en-US" sz="2400" b="1" dirty="0">
              <a:solidFill>
                <a:srgbClr val="0000CC"/>
              </a:solidFill>
              <a:ea typeface="黑体" panose="02010609060101010101" pitchFamily="2" charset="-122"/>
            </a:endParaRPr>
          </a:p>
        </p:txBody>
      </p:sp>
      <p:sp>
        <p:nvSpPr>
          <p:cNvPr id="61540" name="Rectangle 100"/>
          <p:cNvSpPr>
            <a:spLocks noChangeArrowheads="1"/>
          </p:cNvSpPr>
          <p:nvPr/>
        </p:nvSpPr>
        <p:spPr bwMode="auto">
          <a:xfrm>
            <a:off x="1230362" y="4293072"/>
            <a:ext cx="235611" cy="217487"/>
          </a:xfrm>
          <a:prstGeom prst="rect">
            <a:avLst/>
          </a:prstGeom>
          <a:solidFill>
            <a:srgbClr val="FF0000"/>
          </a:solidFill>
          <a:ln w="9525">
            <a:solidFill>
              <a:srgbClr val="FF0000"/>
            </a:solidFill>
            <a:miter lim="800000"/>
          </a:ln>
          <a:effectLst/>
        </p:spPr>
        <p:txBody>
          <a:bodyPr wrap="none" anchor="ctr"/>
          <a:lstStyle/>
          <a:p>
            <a:endParaRPr lang="zh-CN" altLang="en-US" b="1">
              <a:solidFill>
                <a:srgbClr val="000099"/>
              </a:solidFill>
            </a:endParaRPr>
          </a:p>
        </p:txBody>
      </p:sp>
      <p:sp>
        <p:nvSpPr>
          <p:cNvPr id="61541" name="Rectangle 101"/>
          <p:cNvSpPr>
            <a:spLocks noChangeArrowheads="1"/>
          </p:cNvSpPr>
          <p:nvPr/>
        </p:nvSpPr>
        <p:spPr bwMode="auto">
          <a:xfrm>
            <a:off x="3025824" y="1845147"/>
            <a:ext cx="235611" cy="217487"/>
          </a:xfrm>
          <a:prstGeom prst="rect">
            <a:avLst/>
          </a:prstGeom>
          <a:solidFill>
            <a:srgbClr val="0000CC"/>
          </a:solidFill>
          <a:ln w="9525">
            <a:solidFill>
              <a:srgbClr val="0000CC"/>
            </a:solidFill>
            <a:miter lim="800000"/>
          </a:ln>
          <a:effectLst/>
        </p:spPr>
        <p:txBody>
          <a:bodyPr wrap="none" anchor="ctr"/>
          <a:lstStyle/>
          <a:p>
            <a:endParaRPr lang="zh-CN" altLang="en-US" b="1">
              <a:solidFill>
                <a:srgbClr val="000099"/>
              </a:solidFill>
            </a:endParaRPr>
          </a:p>
        </p:txBody>
      </p:sp>
      <p:sp>
        <p:nvSpPr>
          <p:cNvPr id="61537" name="Rectangle 97"/>
          <p:cNvSpPr>
            <a:spLocks noChangeArrowheads="1"/>
          </p:cNvSpPr>
          <p:nvPr/>
        </p:nvSpPr>
        <p:spPr bwMode="auto">
          <a:xfrm>
            <a:off x="1230362" y="4293096"/>
            <a:ext cx="235611" cy="217487"/>
          </a:xfrm>
          <a:prstGeom prst="rect">
            <a:avLst/>
          </a:prstGeom>
          <a:solidFill>
            <a:srgbClr val="FF0000"/>
          </a:solidFill>
          <a:ln w="9525">
            <a:solidFill>
              <a:srgbClr val="FF0000"/>
            </a:solidFill>
            <a:miter lim="800000"/>
          </a:ln>
          <a:effectLst/>
        </p:spPr>
        <p:txBody>
          <a:bodyPr wrap="none" anchor="ctr"/>
          <a:lstStyle/>
          <a:p>
            <a:endParaRPr lang="zh-CN" altLang="en-US" b="1">
              <a:solidFill>
                <a:srgbClr val="000099"/>
              </a:solidFill>
            </a:endParaRPr>
          </a:p>
        </p:txBody>
      </p:sp>
      <p:sp>
        <p:nvSpPr>
          <p:cNvPr id="61536" name="Rectangle 96"/>
          <p:cNvSpPr>
            <a:spLocks noChangeArrowheads="1"/>
          </p:cNvSpPr>
          <p:nvPr/>
        </p:nvSpPr>
        <p:spPr bwMode="auto">
          <a:xfrm>
            <a:off x="3025824" y="1845147"/>
            <a:ext cx="235611" cy="217487"/>
          </a:xfrm>
          <a:prstGeom prst="rect">
            <a:avLst/>
          </a:prstGeom>
          <a:solidFill>
            <a:srgbClr val="0000CC"/>
          </a:solidFill>
          <a:ln w="9525">
            <a:solidFill>
              <a:srgbClr val="0000CC"/>
            </a:solidFill>
            <a:miter lim="800000"/>
          </a:ln>
          <a:effectLst/>
        </p:spPr>
        <p:txBody>
          <a:bodyPr wrap="none" anchor="ctr"/>
          <a:lstStyle/>
          <a:p>
            <a:endParaRPr lang="zh-CN" altLang="en-US" b="1">
              <a:solidFill>
                <a:srgbClr val="000099"/>
              </a:solidFill>
            </a:endParaRPr>
          </a:p>
        </p:txBody>
      </p:sp>
      <p:sp>
        <p:nvSpPr>
          <p:cNvPr id="61542" name="Text Box 102"/>
          <p:cNvSpPr txBox="1">
            <a:spLocks noChangeArrowheads="1"/>
          </p:cNvSpPr>
          <p:nvPr/>
        </p:nvSpPr>
        <p:spPr bwMode="auto">
          <a:xfrm>
            <a:off x="5834243" y="1897534"/>
            <a:ext cx="3775393" cy="523220"/>
          </a:xfrm>
          <a:prstGeom prst="rect">
            <a:avLst/>
          </a:prstGeom>
          <a:solidFill>
            <a:srgbClr val="FFFF66"/>
          </a:solidFill>
          <a:ln w="76200" cmpd="tri">
            <a:solidFill>
              <a:srgbClr val="333399"/>
            </a:solidFill>
            <a:miter lim="800000"/>
          </a:ln>
          <a:effectLst/>
        </p:spPr>
        <p:txBody>
          <a:bodyPr wrap="none">
            <a:spAutoFit/>
          </a:bodyPr>
          <a:lstStyle/>
          <a:p>
            <a:r>
              <a:rPr kumimoji="1" lang="zh-CN" altLang="en-US" sz="2800" b="1" dirty="0">
                <a:solidFill>
                  <a:srgbClr val="000099"/>
                </a:solidFill>
                <a:latin typeface="黑体" panose="02010609060101010101" pitchFamily="2" charset="-122"/>
                <a:ea typeface="黑体" panose="02010609060101010101" pitchFamily="2" charset="-122"/>
              </a:rPr>
              <a:t>注意分组路径的变化！</a:t>
            </a:r>
            <a:endParaRPr kumimoji="1" lang="zh-CN" altLang="en-US" sz="2800" b="1" dirty="0">
              <a:solidFill>
                <a:srgbClr val="000099"/>
              </a:solidFill>
              <a:latin typeface="黑体" panose="02010609060101010101" pitchFamily="2" charset="-122"/>
              <a:ea typeface="黑体" panose="02010609060101010101" pitchFamily="2" charset="-122"/>
            </a:endParaRPr>
          </a:p>
        </p:txBody>
      </p:sp>
      <p:sp>
        <p:nvSpPr>
          <p:cNvPr id="61543" name="Text Box 103"/>
          <p:cNvSpPr txBox="1">
            <a:spLocks noChangeArrowheads="1"/>
          </p:cNvSpPr>
          <p:nvPr/>
        </p:nvSpPr>
        <p:spPr bwMode="auto">
          <a:xfrm>
            <a:off x="1142651" y="2421409"/>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anose="02020603050405020304" pitchFamily="18" charset="0"/>
                <a:ea typeface="黑体" panose="02010609060101010101" pitchFamily="2" charset="-122"/>
              </a:rPr>
              <a:t>路由器</a:t>
            </a:r>
            <a:endParaRPr kumimoji="1" lang="zh-CN" altLang="en-US" sz="2000" b="1">
              <a:solidFill>
                <a:srgbClr val="000099"/>
              </a:solidFill>
              <a:latin typeface="Times New Roman" panose="02020603050405020304" pitchFamily="18" charset="0"/>
              <a:ea typeface="黑体" panose="02010609060101010101" pitchFamily="2" charset="-122"/>
            </a:endParaRPr>
          </a:p>
        </p:txBody>
      </p:sp>
      <p:sp>
        <p:nvSpPr>
          <p:cNvPr id="61545" name="Text Box 105"/>
          <p:cNvSpPr txBox="1">
            <a:spLocks noChangeArrowheads="1"/>
          </p:cNvSpPr>
          <p:nvPr/>
        </p:nvSpPr>
        <p:spPr bwMode="auto">
          <a:xfrm>
            <a:off x="334349" y="3285009"/>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anose="02020603050405020304" pitchFamily="18" charset="0"/>
                <a:ea typeface="黑体" panose="02010609060101010101" pitchFamily="2" charset="-122"/>
              </a:rPr>
              <a:t>主机</a:t>
            </a:r>
            <a:endParaRPr kumimoji="1" lang="zh-CN" altLang="en-US" sz="2000" b="1">
              <a:solidFill>
                <a:srgbClr val="000099"/>
              </a:solidFill>
              <a:latin typeface="Times New Roman" panose="02020603050405020304" pitchFamily="18" charset="0"/>
              <a:ea typeface="黑体" panose="02010609060101010101" pitchFamily="2" charset="-122"/>
            </a:endParaRPr>
          </a:p>
        </p:txBody>
      </p:sp>
      <p:sp>
        <p:nvSpPr>
          <p:cNvPr id="61546" name="Line 106"/>
          <p:cNvSpPr>
            <a:spLocks noChangeShapeType="1"/>
          </p:cNvSpPr>
          <p:nvPr/>
        </p:nvSpPr>
        <p:spPr bwMode="auto">
          <a:xfrm>
            <a:off x="2088537" y="2708746"/>
            <a:ext cx="858177" cy="215900"/>
          </a:xfrm>
          <a:prstGeom prst="line">
            <a:avLst/>
          </a:prstGeom>
          <a:noFill/>
          <a:ln w="28575">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61547" name="Line 107"/>
          <p:cNvSpPr>
            <a:spLocks noChangeShapeType="1"/>
          </p:cNvSpPr>
          <p:nvPr/>
        </p:nvSpPr>
        <p:spPr bwMode="auto">
          <a:xfrm>
            <a:off x="762578" y="3645371"/>
            <a:ext cx="390392" cy="576262"/>
          </a:xfrm>
          <a:prstGeom prst="line">
            <a:avLst/>
          </a:prstGeom>
          <a:noFill/>
          <a:ln w="28575">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532"/>
                                        </p:tgtEl>
                                        <p:attrNameLst>
                                          <p:attrName>style.visibility</p:attrName>
                                        </p:attrNameLst>
                                      </p:cBhvr>
                                      <p:to>
                                        <p:strVal val="visible"/>
                                      </p:to>
                                    </p:set>
                                  </p:childTnLst>
                                </p:cTn>
                              </p:par>
                            </p:childTnLst>
                          </p:cTn>
                        </p:par>
                        <p:par>
                          <p:cTn id="7" fill="hold">
                            <p:stCondLst>
                              <p:cond delay="0"/>
                            </p:stCondLst>
                            <p:childTnLst>
                              <p:par>
                                <p:cTn id="8" presetID="0" presetClass="path" presetSubtype="0" accel="50000" decel="50000" fill="hold" grpId="1" nodeType="afterEffect">
                                  <p:stCondLst>
                                    <p:cond delay="0"/>
                                  </p:stCondLst>
                                  <p:childTnLst>
                                    <p:animMotion origin="layout" path="M 2.5E-6 -4.04624E-7 L 0.10468 -4.04624E-7 L 0.28889 0.15006 L 0.43802 -0.04439 L 0.52222 0.13318 " pathEditMode="relative" ptsTypes="AAAAA">
                                      <p:cBhvr>
                                        <p:cTn id="9" dur="2000" fill="hold"/>
                                        <p:tgtEl>
                                          <p:spTgt spid="61532"/>
                                        </p:tgtEl>
                                        <p:attrNameLst>
                                          <p:attrName>ppt_x</p:attrName>
                                          <p:attrName>ppt_y</p:attrName>
                                        </p:attrNameLst>
                                      </p:cBhvr>
                                    </p:animMotion>
                                  </p:childTnLst>
                                </p:cTn>
                              </p:par>
                            </p:childTnLst>
                          </p:cTn>
                        </p:par>
                        <p:par>
                          <p:cTn id="10" fill="hold">
                            <p:stCondLst>
                              <p:cond delay="2000"/>
                            </p:stCondLst>
                            <p:childTnLst>
                              <p:par>
                                <p:cTn id="11" presetID="1" presetClass="exit" presetSubtype="0" fill="hold" grpId="2" nodeType="afterEffect">
                                  <p:stCondLst>
                                    <p:cond delay="0"/>
                                  </p:stCondLst>
                                  <p:childTnLst>
                                    <p:set>
                                      <p:cBhvr>
                                        <p:cTn id="12" dur="1" fill="hold">
                                          <p:stCondLst>
                                            <p:cond delay="0"/>
                                          </p:stCondLst>
                                        </p:cTn>
                                        <p:tgtEl>
                                          <p:spTgt spid="61532"/>
                                        </p:tgtEl>
                                        <p:attrNameLst>
                                          <p:attrName>style.visibility</p:attrName>
                                        </p:attrNameLst>
                                      </p:cBhvr>
                                      <p:to>
                                        <p:strVal val="hidden"/>
                                      </p:to>
                                    </p:set>
                                  </p:childTnLst>
                                </p:cTn>
                              </p:par>
                            </p:childTnLst>
                          </p:cTn>
                        </p:par>
                        <p:par>
                          <p:cTn id="13" fill="hold">
                            <p:stCondLst>
                              <p:cond delay="2000"/>
                            </p:stCondLst>
                            <p:childTnLst>
                              <p:par>
                                <p:cTn id="14" presetID="1" presetClass="entr" presetSubtype="0" fill="hold" grpId="0" nodeType="afterEffect">
                                  <p:stCondLst>
                                    <p:cond delay="0"/>
                                  </p:stCondLst>
                                  <p:childTnLst>
                                    <p:set>
                                      <p:cBhvr>
                                        <p:cTn id="15" dur="1" fill="hold">
                                          <p:stCondLst>
                                            <p:cond delay="0"/>
                                          </p:stCondLst>
                                        </p:cTn>
                                        <p:tgtEl>
                                          <p:spTgt spid="61534"/>
                                        </p:tgtEl>
                                        <p:attrNameLst>
                                          <p:attrName>style.visibility</p:attrName>
                                        </p:attrNameLst>
                                      </p:cBhvr>
                                      <p:to>
                                        <p:strVal val="visible"/>
                                      </p:to>
                                    </p:set>
                                  </p:childTnLst>
                                </p:cTn>
                              </p:par>
                            </p:childTnLst>
                          </p:cTn>
                        </p:par>
                        <p:par>
                          <p:cTn id="16" fill="hold">
                            <p:stCondLst>
                              <p:cond delay="2000"/>
                            </p:stCondLst>
                            <p:childTnLst>
                              <p:par>
                                <p:cTn id="17" presetID="0" presetClass="path" presetSubtype="0" accel="50000" decel="50000" fill="hold" grpId="1" nodeType="afterEffect">
                                  <p:stCondLst>
                                    <p:cond delay="0"/>
                                  </p:stCondLst>
                                  <p:childTnLst>
                                    <p:animMotion origin="layout" path="M -2.5E-6 -4.04624E-7 L 0.10313 0.00208 L 0.17934 -0.20717 L 0.43021 -0.05503 L 0.52535 0.14382 " pathEditMode="relative" ptsTypes="AAAAA">
                                      <p:cBhvr>
                                        <p:cTn id="18" dur="2000" fill="hold"/>
                                        <p:tgtEl>
                                          <p:spTgt spid="61534"/>
                                        </p:tgtEl>
                                        <p:attrNameLst>
                                          <p:attrName>ppt_x</p:attrName>
                                          <p:attrName>ppt_y</p:attrName>
                                        </p:attrNameLst>
                                      </p:cBhvr>
                                    </p:animMotion>
                                  </p:childTnLst>
                                </p:cTn>
                              </p:par>
                            </p:childTnLst>
                          </p:cTn>
                        </p:par>
                        <p:par>
                          <p:cTn id="19" fill="hold">
                            <p:stCondLst>
                              <p:cond delay="4000"/>
                            </p:stCondLst>
                            <p:childTnLst>
                              <p:par>
                                <p:cTn id="20" presetID="1" presetClass="exit" presetSubtype="0" fill="hold" grpId="2" nodeType="afterEffect">
                                  <p:stCondLst>
                                    <p:cond delay="0"/>
                                  </p:stCondLst>
                                  <p:childTnLst>
                                    <p:set>
                                      <p:cBhvr>
                                        <p:cTn id="21" dur="1" fill="hold">
                                          <p:stCondLst>
                                            <p:cond delay="0"/>
                                          </p:stCondLst>
                                        </p:cTn>
                                        <p:tgtEl>
                                          <p:spTgt spid="61534"/>
                                        </p:tgtEl>
                                        <p:attrNameLst>
                                          <p:attrName>style.visibility</p:attrName>
                                        </p:attrNameLst>
                                      </p:cBhvr>
                                      <p:to>
                                        <p:strVal val="hidden"/>
                                      </p:to>
                                    </p:set>
                                  </p:childTnLst>
                                </p:cTn>
                              </p:par>
                            </p:childTnLst>
                          </p:cTn>
                        </p:par>
                        <p:par>
                          <p:cTn id="22" fill="hold">
                            <p:stCondLst>
                              <p:cond delay="4000"/>
                            </p:stCondLst>
                            <p:childTnLst>
                              <p:par>
                                <p:cTn id="23" presetID="1" presetClass="entr" presetSubtype="0" fill="hold" grpId="0" nodeType="afterEffect">
                                  <p:stCondLst>
                                    <p:cond delay="0"/>
                                  </p:stCondLst>
                                  <p:childTnLst>
                                    <p:set>
                                      <p:cBhvr>
                                        <p:cTn id="24" dur="1" fill="hold">
                                          <p:stCondLst>
                                            <p:cond delay="0"/>
                                          </p:stCondLst>
                                        </p:cTn>
                                        <p:tgtEl>
                                          <p:spTgt spid="61539"/>
                                        </p:tgtEl>
                                        <p:attrNameLst>
                                          <p:attrName>style.visibility</p:attrName>
                                        </p:attrNameLst>
                                      </p:cBhvr>
                                      <p:to>
                                        <p:strVal val="visible"/>
                                      </p:to>
                                    </p:set>
                                  </p:childTnLst>
                                </p:cTn>
                              </p:par>
                            </p:childTnLst>
                          </p:cTn>
                        </p:par>
                        <p:par>
                          <p:cTn id="25" fill="hold">
                            <p:stCondLst>
                              <p:cond delay="4000"/>
                            </p:stCondLst>
                            <p:childTnLst>
                              <p:par>
                                <p:cTn id="26" presetID="35" presetClass="emph" presetSubtype="0" repeatCount="3000" fill="hold" grpId="1" nodeType="afterEffect">
                                  <p:stCondLst>
                                    <p:cond delay="0"/>
                                  </p:stCondLst>
                                  <p:childTnLst>
                                    <p:anim calcmode="discrete" valueType="str">
                                      <p:cBhvr>
                                        <p:cTn id="27" dur="1000" fill="hold"/>
                                        <p:tgtEl>
                                          <p:spTgt spid="61539"/>
                                        </p:tgtEl>
                                        <p:attrNameLst>
                                          <p:attrName>style.visibility</p:attrName>
                                        </p:attrNameLst>
                                      </p:cBhvr>
                                      <p:tavLst>
                                        <p:tav tm="0">
                                          <p:val>
                                            <p:strVal val="hidden"/>
                                          </p:val>
                                        </p:tav>
                                        <p:tav tm="50000">
                                          <p:val>
                                            <p:strVal val="visible"/>
                                          </p:val>
                                        </p:tav>
                                      </p:tavLst>
                                    </p:anim>
                                  </p:childTnLst>
                                </p:cTn>
                              </p:par>
                            </p:childTnLst>
                          </p:cTn>
                        </p:par>
                        <p:par>
                          <p:cTn id="28" fill="hold">
                            <p:stCondLst>
                              <p:cond delay="5000"/>
                            </p:stCondLst>
                            <p:childTnLst>
                              <p:par>
                                <p:cTn id="29" presetID="1" presetClass="entr" presetSubtype="0" fill="hold" grpId="0" nodeType="afterEffect">
                                  <p:stCondLst>
                                    <p:cond delay="0"/>
                                  </p:stCondLst>
                                  <p:childTnLst>
                                    <p:set>
                                      <p:cBhvr>
                                        <p:cTn id="30" dur="1" fill="hold">
                                          <p:stCondLst>
                                            <p:cond delay="0"/>
                                          </p:stCondLst>
                                        </p:cTn>
                                        <p:tgtEl>
                                          <p:spTgt spid="61535"/>
                                        </p:tgtEl>
                                        <p:attrNameLst>
                                          <p:attrName>style.visibility</p:attrName>
                                        </p:attrNameLst>
                                      </p:cBhvr>
                                      <p:to>
                                        <p:strVal val="visible"/>
                                      </p:to>
                                    </p:set>
                                  </p:childTnLst>
                                </p:cTn>
                              </p:par>
                            </p:childTnLst>
                          </p:cTn>
                        </p:par>
                        <p:par>
                          <p:cTn id="31" fill="hold">
                            <p:stCondLst>
                              <p:cond delay="5000"/>
                            </p:stCondLst>
                            <p:childTnLst>
                              <p:par>
                                <p:cTn id="32" presetID="0" presetClass="path" presetSubtype="0" accel="50000" decel="50000" fill="hold" grpId="1" nodeType="afterEffect">
                                  <p:stCondLst>
                                    <p:cond delay="0"/>
                                  </p:stCondLst>
                                  <p:childTnLst>
                                    <p:animMotion origin="layout" path="M 2.22222E-6 1.79191E-6 L 0.00156 0.14381 L 0.25711 0.29803 L 0.36979 0.21572 " pathEditMode="relative" ptsTypes="AAAA">
                                      <p:cBhvr>
                                        <p:cTn id="33" dur="2000" fill="hold"/>
                                        <p:tgtEl>
                                          <p:spTgt spid="61535"/>
                                        </p:tgtEl>
                                        <p:attrNameLst>
                                          <p:attrName>ppt_x</p:attrName>
                                          <p:attrName>ppt_y</p:attrName>
                                        </p:attrNameLst>
                                      </p:cBhvr>
                                    </p:animMotion>
                                  </p:childTnLst>
                                </p:cTn>
                              </p:par>
                            </p:childTnLst>
                          </p:cTn>
                        </p:par>
                        <p:par>
                          <p:cTn id="34" fill="hold">
                            <p:stCondLst>
                              <p:cond delay="7000"/>
                            </p:stCondLst>
                            <p:childTnLst>
                              <p:par>
                                <p:cTn id="35" presetID="1" presetClass="exit" presetSubtype="0" fill="hold" grpId="2" nodeType="afterEffect">
                                  <p:stCondLst>
                                    <p:cond delay="0"/>
                                  </p:stCondLst>
                                  <p:childTnLst>
                                    <p:set>
                                      <p:cBhvr>
                                        <p:cTn id="36" dur="1" fill="hold">
                                          <p:stCondLst>
                                            <p:cond delay="0"/>
                                          </p:stCondLst>
                                        </p:cTn>
                                        <p:tgtEl>
                                          <p:spTgt spid="61535"/>
                                        </p:tgtEl>
                                        <p:attrNameLst>
                                          <p:attrName>style.visibility</p:attrName>
                                        </p:attrNameLst>
                                      </p:cBhvr>
                                      <p:to>
                                        <p:strVal val="hidden"/>
                                      </p:to>
                                    </p:set>
                                  </p:childTnLst>
                                </p:cTn>
                              </p:par>
                            </p:childTnLst>
                          </p:cTn>
                        </p:par>
                        <p:par>
                          <p:cTn id="37" fill="hold">
                            <p:stCondLst>
                              <p:cond delay="7000"/>
                            </p:stCondLst>
                            <p:childTnLst>
                              <p:par>
                                <p:cTn id="38" presetID="1" presetClass="entr" presetSubtype="0" fill="hold" grpId="0" nodeType="afterEffect">
                                  <p:stCondLst>
                                    <p:cond delay="0"/>
                                  </p:stCondLst>
                                  <p:childTnLst>
                                    <p:set>
                                      <p:cBhvr>
                                        <p:cTn id="39" dur="1" fill="hold">
                                          <p:stCondLst>
                                            <p:cond delay="0"/>
                                          </p:stCondLst>
                                        </p:cTn>
                                        <p:tgtEl>
                                          <p:spTgt spid="61542"/>
                                        </p:tgtEl>
                                        <p:attrNameLst>
                                          <p:attrName>style.visibility</p:attrName>
                                        </p:attrNameLst>
                                      </p:cBhvr>
                                      <p:to>
                                        <p:strVal val="visible"/>
                                      </p:to>
                                    </p:set>
                                  </p:childTnLst>
                                </p:cTn>
                              </p:par>
                            </p:childTnLst>
                          </p:cTn>
                        </p:par>
                        <p:par>
                          <p:cTn id="40" fill="hold">
                            <p:stCondLst>
                              <p:cond delay="7000"/>
                            </p:stCondLst>
                            <p:childTnLst>
                              <p:par>
                                <p:cTn id="41" presetID="35" presetClass="emph" presetSubtype="0" repeatCount="2000" fill="hold" grpId="1" nodeType="afterEffect">
                                  <p:stCondLst>
                                    <p:cond delay="0"/>
                                  </p:stCondLst>
                                  <p:childTnLst>
                                    <p:anim calcmode="discrete" valueType="str">
                                      <p:cBhvr>
                                        <p:cTn id="42" dur="1000" fill="hold"/>
                                        <p:tgtEl>
                                          <p:spTgt spid="61542"/>
                                        </p:tgtEl>
                                        <p:attrNameLst>
                                          <p:attrName>style.visibility</p:attrName>
                                        </p:attrNameLst>
                                      </p:cBhvr>
                                      <p:tavLst>
                                        <p:tav tm="0">
                                          <p:val>
                                            <p:strVal val="hidden"/>
                                          </p:val>
                                        </p:tav>
                                        <p:tav tm="50000">
                                          <p:val>
                                            <p:strVal val="visible"/>
                                          </p:val>
                                        </p:tav>
                                      </p:tavLst>
                                    </p:anim>
                                  </p:childTnLst>
                                </p:cTn>
                              </p:par>
                            </p:childTnLst>
                          </p:cTn>
                        </p:par>
                        <p:par>
                          <p:cTn id="43" fill="hold">
                            <p:stCondLst>
                              <p:cond delay="8000"/>
                            </p:stCondLst>
                            <p:childTnLst>
                              <p:par>
                                <p:cTn id="44" presetID="1" presetClass="entr" presetSubtype="0" fill="hold" grpId="0" nodeType="afterEffect">
                                  <p:stCondLst>
                                    <p:cond delay="0"/>
                                  </p:stCondLst>
                                  <p:childTnLst>
                                    <p:set>
                                      <p:cBhvr>
                                        <p:cTn id="45" dur="1" fill="hold">
                                          <p:stCondLst>
                                            <p:cond delay="0"/>
                                          </p:stCondLst>
                                        </p:cTn>
                                        <p:tgtEl>
                                          <p:spTgt spid="61540"/>
                                        </p:tgtEl>
                                        <p:attrNameLst>
                                          <p:attrName>style.visibility</p:attrName>
                                        </p:attrNameLst>
                                      </p:cBhvr>
                                      <p:to>
                                        <p:strVal val="visible"/>
                                      </p:to>
                                    </p:set>
                                  </p:childTnLst>
                                </p:cTn>
                              </p:par>
                            </p:childTnLst>
                          </p:cTn>
                        </p:par>
                        <p:par>
                          <p:cTn id="46" fill="hold">
                            <p:stCondLst>
                              <p:cond delay="8000"/>
                            </p:stCondLst>
                            <p:childTnLst>
                              <p:par>
                                <p:cTn id="47" presetID="0" presetClass="path" presetSubtype="0" accel="50000" decel="50000" fill="hold" grpId="1" nodeType="afterEffect">
                                  <p:stCondLst>
                                    <p:cond delay="0"/>
                                  </p:stCondLst>
                                  <p:childTnLst>
                                    <p:animMotion origin="layout" path="M -2.5E-6 -4.04624E-7 L 0.10313 0.00208 L 0.17934 -0.20717 L 0.43021 -0.05503 L 0.52535 0.14382 " pathEditMode="relative" ptsTypes="AAAAA">
                                      <p:cBhvr>
                                        <p:cTn id="48" dur="2000" fill="hold"/>
                                        <p:tgtEl>
                                          <p:spTgt spid="61540"/>
                                        </p:tgtEl>
                                        <p:attrNameLst>
                                          <p:attrName>ppt_x</p:attrName>
                                          <p:attrName>ppt_y</p:attrName>
                                        </p:attrNameLst>
                                      </p:cBhvr>
                                    </p:animMotion>
                                  </p:childTnLst>
                                </p:cTn>
                              </p:par>
                            </p:childTnLst>
                          </p:cTn>
                        </p:par>
                        <p:par>
                          <p:cTn id="49" fill="hold">
                            <p:stCondLst>
                              <p:cond delay="10000"/>
                            </p:stCondLst>
                            <p:childTnLst>
                              <p:par>
                                <p:cTn id="50" presetID="1" presetClass="exit" presetSubtype="0" fill="hold" grpId="2" nodeType="afterEffect">
                                  <p:stCondLst>
                                    <p:cond delay="0"/>
                                  </p:stCondLst>
                                  <p:childTnLst>
                                    <p:set>
                                      <p:cBhvr>
                                        <p:cTn id="51" dur="1" fill="hold">
                                          <p:stCondLst>
                                            <p:cond delay="0"/>
                                          </p:stCondLst>
                                        </p:cTn>
                                        <p:tgtEl>
                                          <p:spTgt spid="61540"/>
                                        </p:tgtEl>
                                        <p:attrNameLst>
                                          <p:attrName>style.visibility</p:attrName>
                                        </p:attrNameLst>
                                      </p:cBhvr>
                                      <p:to>
                                        <p:strVal val="hidden"/>
                                      </p:to>
                                    </p:set>
                                  </p:childTnLst>
                                </p:cTn>
                              </p:par>
                            </p:childTnLst>
                          </p:cTn>
                        </p:par>
                        <p:par>
                          <p:cTn id="52" fill="hold">
                            <p:stCondLst>
                              <p:cond delay="10000"/>
                            </p:stCondLst>
                            <p:childTnLst>
                              <p:par>
                                <p:cTn id="53" presetID="1" presetClass="entr" presetSubtype="0" fill="hold" grpId="0" nodeType="afterEffect">
                                  <p:stCondLst>
                                    <p:cond delay="0"/>
                                  </p:stCondLst>
                                  <p:childTnLst>
                                    <p:set>
                                      <p:cBhvr>
                                        <p:cTn id="54" dur="1" fill="hold">
                                          <p:stCondLst>
                                            <p:cond delay="0"/>
                                          </p:stCondLst>
                                        </p:cTn>
                                        <p:tgtEl>
                                          <p:spTgt spid="61541"/>
                                        </p:tgtEl>
                                        <p:attrNameLst>
                                          <p:attrName>style.visibility</p:attrName>
                                        </p:attrNameLst>
                                      </p:cBhvr>
                                      <p:to>
                                        <p:strVal val="visible"/>
                                      </p:to>
                                    </p:set>
                                  </p:childTnLst>
                                </p:cTn>
                              </p:par>
                            </p:childTnLst>
                          </p:cTn>
                        </p:par>
                        <p:par>
                          <p:cTn id="55" fill="hold">
                            <p:stCondLst>
                              <p:cond delay="10000"/>
                            </p:stCondLst>
                            <p:childTnLst>
                              <p:par>
                                <p:cTn id="56" presetID="0" presetClass="path" presetSubtype="0" accel="50000" decel="50000" fill="hold" grpId="1" nodeType="afterEffect">
                                  <p:stCondLst>
                                    <p:cond delay="0"/>
                                  </p:stCondLst>
                                  <p:childTnLst>
                                    <p:animMotion origin="layout" path="M 2.22222E-6 1.79191E-6 L 0.00156 0.14381 L 0.25711 0.29803 L 0.36979 0.21572 " pathEditMode="relative" ptsTypes="AAAA">
                                      <p:cBhvr>
                                        <p:cTn id="57" dur="2000" fill="hold"/>
                                        <p:tgtEl>
                                          <p:spTgt spid="61541"/>
                                        </p:tgtEl>
                                        <p:attrNameLst>
                                          <p:attrName>ppt_x</p:attrName>
                                          <p:attrName>ppt_y</p:attrName>
                                        </p:attrNameLst>
                                      </p:cBhvr>
                                    </p:animMotion>
                                  </p:childTnLst>
                                </p:cTn>
                              </p:par>
                            </p:childTnLst>
                          </p:cTn>
                        </p:par>
                        <p:par>
                          <p:cTn id="58" fill="hold">
                            <p:stCondLst>
                              <p:cond delay="12000"/>
                            </p:stCondLst>
                            <p:childTnLst>
                              <p:par>
                                <p:cTn id="59" presetID="1" presetClass="exit" presetSubtype="0" fill="hold" grpId="2" nodeType="afterEffect">
                                  <p:stCondLst>
                                    <p:cond delay="0"/>
                                  </p:stCondLst>
                                  <p:childTnLst>
                                    <p:set>
                                      <p:cBhvr>
                                        <p:cTn id="60" dur="1" fill="hold">
                                          <p:stCondLst>
                                            <p:cond delay="0"/>
                                          </p:stCondLst>
                                        </p:cTn>
                                        <p:tgtEl>
                                          <p:spTgt spid="61541"/>
                                        </p:tgtEl>
                                        <p:attrNameLst>
                                          <p:attrName>style.visibility</p:attrName>
                                        </p:attrNameLst>
                                      </p:cBhvr>
                                      <p:to>
                                        <p:strVal val="hidden"/>
                                      </p:to>
                                    </p:set>
                                  </p:childTnLst>
                                </p:cTn>
                              </p:par>
                            </p:childTnLst>
                          </p:cTn>
                        </p:par>
                        <p:par>
                          <p:cTn id="61" fill="hold">
                            <p:stCondLst>
                              <p:cond delay="12000"/>
                            </p:stCondLst>
                            <p:childTnLst>
                              <p:par>
                                <p:cTn id="62" presetID="1" presetClass="entr" presetSubtype="0" fill="hold" grpId="0" nodeType="afterEffect">
                                  <p:stCondLst>
                                    <p:cond delay="0"/>
                                  </p:stCondLst>
                                  <p:childTnLst>
                                    <p:set>
                                      <p:cBhvr>
                                        <p:cTn id="63" dur="1" fill="hold">
                                          <p:stCondLst>
                                            <p:cond delay="0"/>
                                          </p:stCondLst>
                                        </p:cTn>
                                        <p:tgtEl>
                                          <p:spTgt spid="61537"/>
                                        </p:tgtEl>
                                        <p:attrNameLst>
                                          <p:attrName>style.visibility</p:attrName>
                                        </p:attrNameLst>
                                      </p:cBhvr>
                                      <p:to>
                                        <p:strVal val="visible"/>
                                      </p:to>
                                    </p:set>
                                  </p:childTnLst>
                                </p:cTn>
                              </p:par>
                            </p:childTnLst>
                          </p:cTn>
                        </p:par>
                        <p:par>
                          <p:cTn id="64" fill="hold">
                            <p:stCondLst>
                              <p:cond delay="12000"/>
                            </p:stCondLst>
                            <p:childTnLst>
                              <p:par>
                                <p:cTn id="65" presetID="0" presetClass="path" presetSubtype="0" accel="50000" decel="50000" fill="hold" grpId="1" nodeType="afterEffect">
                                  <p:stCondLst>
                                    <p:cond delay="0"/>
                                  </p:stCondLst>
                                  <p:childTnLst>
                                    <p:animMotion origin="layout" path="M -3.05556E-6 1.84971E-6 L 0.10469 0.00416 L 0.18733 -0.19885 L 0.29358 0.14798 L 0.43802 -0.04879 L 0.52535 0.13734 " pathEditMode="relative" ptsTypes="AAAAAA">
                                      <p:cBhvr>
                                        <p:cTn id="66" dur="2000" fill="hold"/>
                                        <p:tgtEl>
                                          <p:spTgt spid="61537"/>
                                        </p:tgtEl>
                                        <p:attrNameLst>
                                          <p:attrName>ppt_x</p:attrName>
                                          <p:attrName>ppt_y</p:attrName>
                                        </p:attrNameLst>
                                      </p:cBhvr>
                                    </p:animMotion>
                                  </p:childTnLst>
                                </p:cTn>
                              </p:par>
                            </p:childTnLst>
                          </p:cTn>
                        </p:par>
                        <p:par>
                          <p:cTn id="67" fill="hold">
                            <p:stCondLst>
                              <p:cond delay="14000"/>
                            </p:stCondLst>
                            <p:childTnLst>
                              <p:par>
                                <p:cTn id="68" presetID="1" presetClass="exit" presetSubtype="0" fill="hold" grpId="2" nodeType="afterEffect">
                                  <p:stCondLst>
                                    <p:cond delay="0"/>
                                  </p:stCondLst>
                                  <p:childTnLst>
                                    <p:set>
                                      <p:cBhvr>
                                        <p:cTn id="69" dur="1" fill="hold">
                                          <p:stCondLst>
                                            <p:cond delay="0"/>
                                          </p:stCondLst>
                                        </p:cTn>
                                        <p:tgtEl>
                                          <p:spTgt spid="61537"/>
                                        </p:tgtEl>
                                        <p:attrNameLst>
                                          <p:attrName>style.visibility</p:attrName>
                                        </p:attrNameLst>
                                      </p:cBhvr>
                                      <p:to>
                                        <p:strVal val="hidden"/>
                                      </p:to>
                                    </p:set>
                                  </p:childTnLst>
                                </p:cTn>
                              </p:par>
                            </p:childTnLst>
                          </p:cTn>
                        </p:par>
                        <p:par>
                          <p:cTn id="70" fill="hold">
                            <p:stCondLst>
                              <p:cond delay="14000"/>
                            </p:stCondLst>
                            <p:childTnLst>
                              <p:par>
                                <p:cTn id="71" presetID="1" presetClass="entr" presetSubtype="0" fill="hold" grpId="0" nodeType="afterEffect">
                                  <p:stCondLst>
                                    <p:cond delay="0"/>
                                  </p:stCondLst>
                                  <p:childTnLst>
                                    <p:set>
                                      <p:cBhvr>
                                        <p:cTn id="72" dur="1" fill="hold">
                                          <p:stCondLst>
                                            <p:cond delay="0"/>
                                          </p:stCondLst>
                                        </p:cTn>
                                        <p:tgtEl>
                                          <p:spTgt spid="61536"/>
                                        </p:tgtEl>
                                        <p:attrNameLst>
                                          <p:attrName>style.visibility</p:attrName>
                                        </p:attrNameLst>
                                      </p:cBhvr>
                                      <p:to>
                                        <p:strVal val="visible"/>
                                      </p:to>
                                    </p:set>
                                  </p:childTnLst>
                                </p:cTn>
                              </p:par>
                            </p:childTnLst>
                          </p:cTn>
                        </p:par>
                        <p:par>
                          <p:cTn id="73" fill="hold">
                            <p:stCondLst>
                              <p:cond delay="14000"/>
                            </p:stCondLst>
                            <p:childTnLst>
                              <p:par>
                                <p:cTn id="74" presetID="0" presetClass="path" presetSubtype="0" accel="50000" decel="50000" fill="hold" grpId="1" nodeType="afterEffect">
                                  <p:stCondLst>
                                    <p:cond delay="0"/>
                                  </p:stCondLst>
                                  <p:childTnLst>
                                    <p:animMotion origin="layout" path="M 1.66667E-6 -5.43353E-6 L 0.00173 0.16485 L 0.15729 0.06751 L 0.25399 0.30011 L 0.36996 0.21965 " pathEditMode="relative" ptsTypes="AAAAA">
                                      <p:cBhvr>
                                        <p:cTn id="75" dur="2000" fill="hold"/>
                                        <p:tgtEl>
                                          <p:spTgt spid="61536"/>
                                        </p:tgtEl>
                                        <p:attrNameLst>
                                          <p:attrName>ppt_x</p:attrName>
                                          <p:attrName>ppt_y</p:attrName>
                                        </p:attrNameLst>
                                      </p:cBhvr>
                                    </p:animMotion>
                                  </p:childTnLst>
                                </p:cTn>
                              </p:par>
                            </p:childTnLst>
                          </p:cTn>
                        </p:par>
                        <p:par>
                          <p:cTn id="76" fill="hold">
                            <p:stCondLst>
                              <p:cond delay="16000"/>
                            </p:stCondLst>
                            <p:childTnLst>
                              <p:par>
                                <p:cTn id="77" presetID="1" presetClass="exit" presetSubtype="0" fill="hold" grpId="2" nodeType="afterEffect">
                                  <p:stCondLst>
                                    <p:cond delay="0"/>
                                  </p:stCondLst>
                                  <p:childTnLst>
                                    <p:set>
                                      <p:cBhvr>
                                        <p:cTn id="78" dur="1" fill="hold">
                                          <p:stCondLst>
                                            <p:cond delay="0"/>
                                          </p:stCondLst>
                                        </p:cTn>
                                        <p:tgtEl>
                                          <p:spTgt spid="615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35" grpId="0" animBg="1"/>
      <p:bldP spid="61535" grpId="1" animBg="1"/>
      <p:bldP spid="61535" grpId="2" animBg="1"/>
      <p:bldP spid="61532" grpId="0" animBg="1"/>
      <p:bldP spid="61532" grpId="1" animBg="1"/>
      <p:bldP spid="61532" grpId="2" animBg="1"/>
      <p:bldP spid="61534" grpId="0" animBg="1"/>
      <p:bldP spid="61534" grpId="1" animBg="1"/>
      <p:bldP spid="61534" grpId="2" animBg="1"/>
      <p:bldP spid="61539" grpId="0" animBg="1"/>
      <p:bldP spid="61539" grpId="1" animBg="1"/>
      <p:bldP spid="61540" grpId="0" animBg="1"/>
      <p:bldP spid="61540" grpId="1" animBg="1"/>
      <p:bldP spid="61540" grpId="2" animBg="1"/>
      <p:bldP spid="61541" grpId="0" animBg="1"/>
      <p:bldP spid="61541" grpId="1" animBg="1"/>
      <p:bldP spid="61541" grpId="2" animBg="1"/>
      <p:bldP spid="61537" grpId="0" animBg="1"/>
      <p:bldP spid="61537" grpId="1" animBg="1"/>
      <p:bldP spid="61537" grpId="2" animBg="1"/>
      <p:bldP spid="61536" grpId="0" animBg="1"/>
      <p:bldP spid="61536" grpId="1" animBg="1"/>
      <p:bldP spid="61536" grpId="2" animBg="1"/>
      <p:bldP spid="61542" grpId="0" animBg="1"/>
      <p:bldP spid="61542" grpId="1"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algn="ctr"/>
            <a:r>
              <a:rPr lang="zh-CN" altLang="en-US" dirty="0"/>
              <a:t>注意分组的</a:t>
            </a:r>
            <a:r>
              <a:rPr lang="zh-CN" altLang="en-US" dirty="0">
                <a:solidFill>
                  <a:srgbClr val="FF0000"/>
                </a:solidFill>
              </a:rPr>
              <a:t>存储转发</a:t>
            </a:r>
            <a:r>
              <a:rPr lang="zh-CN" altLang="en-US" dirty="0"/>
              <a:t>过程</a:t>
            </a:r>
            <a:endParaRPr lang="zh-CN" altLang="en-US" dirty="0"/>
          </a:p>
        </p:txBody>
      </p:sp>
      <p:grpSp>
        <p:nvGrpSpPr>
          <p:cNvPr id="65539" name="Group 3"/>
          <p:cNvGrpSpPr/>
          <p:nvPr/>
        </p:nvGrpSpPr>
        <p:grpSpPr bwMode="auto">
          <a:xfrm>
            <a:off x="1971615" y="2176934"/>
            <a:ext cx="4431903" cy="3667125"/>
            <a:chOff x="2256" y="2386"/>
            <a:chExt cx="2147" cy="1919"/>
          </a:xfrm>
        </p:grpSpPr>
        <p:sp>
          <p:nvSpPr>
            <p:cNvPr id="65540" name="Oval 4"/>
            <p:cNvSpPr>
              <a:spLocks noChangeArrowheads="1"/>
            </p:cNvSpPr>
            <p:nvPr/>
          </p:nvSpPr>
          <p:spPr bwMode="auto">
            <a:xfrm rot="-1674972">
              <a:off x="2346" y="2526"/>
              <a:ext cx="1015" cy="692"/>
            </a:xfrm>
            <a:prstGeom prst="ellipse">
              <a:avLst/>
            </a:prstGeom>
            <a:solidFill>
              <a:srgbClr val="FFFF99"/>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1" name="Oval 5"/>
            <p:cNvSpPr>
              <a:spLocks noChangeArrowheads="1"/>
            </p:cNvSpPr>
            <p:nvPr/>
          </p:nvSpPr>
          <p:spPr bwMode="auto">
            <a:xfrm rot="-774972">
              <a:off x="3025" y="2386"/>
              <a:ext cx="887" cy="642"/>
            </a:xfrm>
            <a:prstGeom prst="ellipse">
              <a:avLst/>
            </a:prstGeom>
            <a:solidFill>
              <a:srgbClr val="FFFF99"/>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2" name="Oval 6"/>
            <p:cNvSpPr>
              <a:spLocks noChangeArrowheads="1"/>
            </p:cNvSpPr>
            <p:nvPr/>
          </p:nvSpPr>
          <p:spPr bwMode="auto">
            <a:xfrm rot="-174972">
              <a:off x="3673" y="2621"/>
              <a:ext cx="655" cy="832"/>
            </a:xfrm>
            <a:prstGeom prst="ellipse">
              <a:avLst/>
            </a:prstGeom>
            <a:solidFill>
              <a:srgbClr val="FFFF99"/>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3" name="Oval 7"/>
            <p:cNvSpPr>
              <a:spLocks noChangeArrowheads="1"/>
            </p:cNvSpPr>
            <p:nvPr/>
          </p:nvSpPr>
          <p:spPr bwMode="auto">
            <a:xfrm rot="18365028">
              <a:off x="3754" y="3108"/>
              <a:ext cx="687" cy="610"/>
            </a:xfrm>
            <a:prstGeom prst="ellipse">
              <a:avLst/>
            </a:prstGeom>
            <a:solidFill>
              <a:srgbClr val="FFFF99"/>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4" name="Oval 8"/>
            <p:cNvSpPr>
              <a:spLocks noChangeArrowheads="1"/>
            </p:cNvSpPr>
            <p:nvPr/>
          </p:nvSpPr>
          <p:spPr bwMode="auto">
            <a:xfrm rot="-1674972">
              <a:off x="3052" y="3445"/>
              <a:ext cx="1110" cy="772"/>
            </a:xfrm>
            <a:prstGeom prst="ellipse">
              <a:avLst/>
            </a:prstGeom>
            <a:solidFill>
              <a:srgbClr val="FFFF99"/>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5" name="Oval 9"/>
            <p:cNvSpPr>
              <a:spLocks noChangeArrowheads="1"/>
            </p:cNvSpPr>
            <p:nvPr/>
          </p:nvSpPr>
          <p:spPr bwMode="auto">
            <a:xfrm rot="-594972">
              <a:off x="2616" y="3772"/>
              <a:ext cx="793" cy="533"/>
            </a:xfrm>
            <a:prstGeom prst="ellipse">
              <a:avLst/>
            </a:prstGeom>
            <a:solidFill>
              <a:srgbClr val="FFFF99"/>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6" name="Oval 10"/>
            <p:cNvSpPr>
              <a:spLocks noChangeArrowheads="1"/>
            </p:cNvSpPr>
            <p:nvPr/>
          </p:nvSpPr>
          <p:spPr bwMode="auto">
            <a:xfrm rot="-1674972">
              <a:off x="2311" y="3539"/>
              <a:ext cx="503" cy="631"/>
            </a:xfrm>
            <a:prstGeom prst="ellipse">
              <a:avLst/>
            </a:prstGeom>
            <a:solidFill>
              <a:srgbClr val="FFFF99"/>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7" name="Oval 11"/>
            <p:cNvSpPr>
              <a:spLocks noChangeArrowheads="1"/>
            </p:cNvSpPr>
            <p:nvPr/>
          </p:nvSpPr>
          <p:spPr bwMode="auto">
            <a:xfrm rot="18065028">
              <a:off x="2160" y="3115"/>
              <a:ext cx="695" cy="504"/>
            </a:xfrm>
            <a:prstGeom prst="ellipse">
              <a:avLst/>
            </a:prstGeom>
            <a:solidFill>
              <a:srgbClr val="FFFF99"/>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8" name="Freeform 12"/>
            <p:cNvSpPr/>
            <p:nvPr/>
          </p:nvSpPr>
          <p:spPr bwMode="auto">
            <a:xfrm>
              <a:off x="2358" y="2506"/>
              <a:ext cx="1931" cy="1684"/>
            </a:xfrm>
            <a:custGeom>
              <a:avLst/>
              <a:gdLst>
                <a:gd name="T0" fmla="*/ 579 w 1931"/>
                <a:gd name="T1" fmla="*/ 263 h 1684"/>
                <a:gd name="T2" fmla="*/ 632 w 1931"/>
                <a:gd name="T3" fmla="*/ 168 h 1684"/>
                <a:gd name="T4" fmla="*/ 695 w 1931"/>
                <a:gd name="T5" fmla="*/ 126 h 1684"/>
                <a:gd name="T6" fmla="*/ 916 w 1931"/>
                <a:gd name="T7" fmla="*/ 115 h 1684"/>
                <a:gd name="T8" fmla="*/ 1095 w 1931"/>
                <a:gd name="T9" fmla="*/ 52 h 1684"/>
                <a:gd name="T10" fmla="*/ 1158 w 1931"/>
                <a:gd name="T11" fmla="*/ 21 h 1684"/>
                <a:gd name="T12" fmla="*/ 1221 w 1931"/>
                <a:gd name="T13" fmla="*/ 0 h 1684"/>
                <a:gd name="T14" fmla="*/ 1337 w 1931"/>
                <a:gd name="T15" fmla="*/ 42 h 1684"/>
                <a:gd name="T16" fmla="*/ 1400 w 1931"/>
                <a:gd name="T17" fmla="*/ 84 h 1684"/>
                <a:gd name="T18" fmla="*/ 1432 w 1931"/>
                <a:gd name="T19" fmla="*/ 105 h 1684"/>
                <a:gd name="T20" fmla="*/ 1505 w 1931"/>
                <a:gd name="T21" fmla="*/ 158 h 1684"/>
                <a:gd name="T22" fmla="*/ 1526 w 1931"/>
                <a:gd name="T23" fmla="*/ 189 h 1684"/>
                <a:gd name="T24" fmla="*/ 1558 w 1931"/>
                <a:gd name="T25" fmla="*/ 210 h 1684"/>
                <a:gd name="T26" fmla="*/ 1653 w 1931"/>
                <a:gd name="T27" fmla="*/ 294 h 1684"/>
                <a:gd name="T28" fmla="*/ 1737 w 1931"/>
                <a:gd name="T29" fmla="*/ 368 h 1684"/>
                <a:gd name="T30" fmla="*/ 1800 w 1931"/>
                <a:gd name="T31" fmla="*/ 389 h 1684"/>
                <a:gd name="T32" fmla="*/ 1832 w 1931"/>
                <a:gd name="T33" fmla="*/ 410 h 1684"/>
                <a:gd name="T34" fmla="*/ 1916 w 1931"/>
                <a:gd name="T35" fmla="*/ 589 h 1684"/>
                <a:gd name="T36" fmla="*/ 1842 w 1931"/>
                <a:gd name="T37" fmla="*/ 1084 h 1684"/>
                <a:gd name="T38" fmla="*/ 1769 w 1931"/>
                <a:gd name="T39" fmla="*/ 1168 h 1684"/>
                <a:gd name="T40" fmla="*/ 1653 w 1931"/>
                <a:gd name="T41" fmla="*/ 1284 h 1684"/>
                <a:gd name="T42" fmla="*/ 1590 w 1931"/>
                <a:gd name="T43" fmla="*/ 1347 h 1684"/>
                <a:gd name="T44" fmla="*/ 1558 w 1931"/>
                <a:gd name="T45" fmla="*/ 1368 h 1684"/>
                <a:gd name="T46" fmla="*/ 1474 w 1931"/>
                <a:gd name="T47" fmla="*/ 1431 h 1684"/>
                <a:gd name="T48" fmla="*/ 1411 w 1931"/>
                <a:gd name="T49" fmla="*/ 1453 h 1684"/>
                <a:gd name="T50" fmla="*/ 1253 w 1931"/>
                <a:gd name="T51" fmla="*/ 1579 h 1684"/>
                <a:gd name="T52" fmla="*/ 1190 w 1931"/>
                <a:gd name="T53" fmla="*/ 1621 h 1684"/>
                <a:gd name="T54" fmla="*/ 1000 w 1931"/>
                <a:gd name="T55" fmla="*/ 1684 h 1684"/>
                <a:gd name="T56" fmla="*/ 432 w 1931"/>
                <a:gd name="T57" fmla="*/ 1653 h 1684"/>
                <a:gd name="T58" fmla="*/ 337 w 1931"/>
                <a:gd name="T59" fmla="*/ 1621 h 1684"/>
                <a:gd name="T60" fmla="*/ 242 w 1931"/>
                <a:gd name="T61" fmla="*/ 1558 h 1684"/>
                <a:gd name="T62" fmla="*/ 168 w 1931"/>
                <a:gd name="T63" fmla="*/ 1463 h 1684"/>
                <a:gd name="T64" fmla="*/ 126 w 1931"/>
                <a:gd name="T65" fmla="*/ 1400 h 1684"/>
                <a:gd name="T66" fmla="*/ 105 w 1931"/>
                <a:gd name="T67" fmla="*/ 1368 h 1684"/>
                <a:gd name="T68" fmla="*/ 21 w 1931"/>
                <a:gd name="T69" fmla="*/ 1242 h 1684"/>
                <a:gd name="T70" fmla="*/ 32 w 1931"/>
                <a:gd name="T71" fmla="*/ 1031 h 1684"/>
                <a:gd name="T72" fmla="*/ 42 w 1931"/>
                <a:gd name="T73" fmla="*/ 821 h 1684"/>
                <a:gd name="T74" fmla="*/ 84 w 1931"/>
                <a:gd name="T75" fmla="*/ 631 h 1684"/>
                <a:gd name="T76" fmla="*/ 200 w 1931"/>
                <a:gd name="T77" fmla="*/ 337 h 1684"/>
                <a:gd name="T78" fmla="*/ 242 w 1931"/>
                <a:gd name="T79" fmla="*/ 263 h 1684"/>
                <a:gd name="T80" fmla="*/ 305 w 1931"/>
                <a:gd name="T81" fmla="*/ 252 h 1684"/>
                <a:gd name="T82" fmla="*/ 326 w 1931"/>
                <a:gd name="T83" fmla="*/ 189 h 1684"/>
                <a:gd name="T84" fmla="*/ 400 w 1931"/>
                <a:gd name="T85" fmla="*/ 147 h 1684"/>
                <a:gd name="T86" fmla="*/ 432 w 1931"/>
                <a:gd name="T87" fmla="*/ 168 h 1684"/>
                <a:gd name="T88" fmla="*/ 453 w 1931"/>
                <a:gd name="T89" fmla="*/ 200 h 1684"/>
                <a:gd name="T90" fmla="*/ 537 w 1931"/>
                <a:gd name="T91" fmla="*/ 210 h 1684"/>
                <a:gd name="T92" fmla="*/ 558 w 1931"/>
                <a:gd name="T93" fmla="*/ 242 h 1684"/>
                <a:gd name="T94" fmla="*/ 579 w 1931"/>
                <a:gd name="T95" fmla="*/ 263 h 1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31" h="1684">
                  <a:moveTo>
                    <a:pt x="579" y="263"/>
                  </a:moveTo>
                  <a:cubicBezTo>
                    <a:pt x="590" y="230"/>
                    <a:pt x="602" y="188"/>
                    <a:pt x="632" y="168"/>
                  </a:cubicBezTo>
                  <a:cubicBezTo>
                    <a:pt x="653" y="154"/>
                    <a:pt x="695" y="126"/>
                    <a:pt x="695" y="126"/>
                  </a:cubicBezTo>
                  <a:cubicBezTo>
                    <a:pt x="755" y="218"/>
                    <a:pt x="842" y="134"/>
                    <a:pt x="916" y="115"/>
                  </a:cubicBezTo>
                  <a:cubicBezTo>
                    <a:pt x="974" y="76"/>
                    <a:pt x="1024" y="61"/>
                    <a:pt x="1095" y="52"/>
                  </a:cubicBezTo>
                  <a:cubicBezTo>
                    <a:pt x="1201" y="18"/>
                    <a:pt x="1043" y="72"/>
                    <a:pt x="1158" y="21"/>
                  </a:cubicBezTo>
                  <a:cubicBezTo>
                    <a:pt x="1178" y="12"/>
                    <a:pt x="1221" y="0"/>
                    <a:pt x="1221" y="0"/>
                  </a:cubicBezTo>
                  <a:cubicBezTo>
                    <a:pt x="1260" y="14"/>
                    <a:pt x="1298" y="28"/>
                    <a:pt x="1337" y="42"/>
                  </a:cubicBezTo>
                  <a:cubicBezTo>
                    <a:pt x="1361" y="51"/>
                    <a:pt x="1379" y="70"/>
                    <a:pt x="1400" y="84"/>
                  </a:cubicBezTo>
                  <a:cubicBezTo>
                    <a:pt x="1411" y="91"/>
                    <a:pt x="1432" y="105"/>
                    <a:pt x="1432" y="105"/>
                  </a:cubicBezTo>
                  <a:cubicBezTo>
                    <a:pt x="1513" y="215"/>
                    <a:pt x="1412" y="96"/>
                    <a:pt x="1505" y="158"/>
                  </a:cubicBezTo>
                  <a:cubicBezTo>
                    <a:pt x="1515" y="165"/>
                    <a:pt x="1517" y="180"/>
                    <a:pt x="1526" y="189"/>
                  </a:cubicBezTo>
                  <a:cubicBezTo>
                    <a:pt x="1535" y="198"/>
                    <a:pt x="1547" y="203"/>
                    <a:pt x="1558" y="210"/>
                  </a:cubicBezTo>
                  <a:cubicBezTo>
                    <a:pt x="1591" y="261"/>
                    <a:pt x="1608" y="260"/>
                    <a:pt x="1653" y="294"/>
                  </a:cubicBezTo>
                  <a:cubicBezTo>
                    <a:pt x="1683" y="316"/>
                    <a:pt x="1706" y="348"/>
                    <a:pt x="1737" y="368"/>
                  </a:cubicBezTo>
                  <a:cubicBezTo>
                    <a:pt x="1756" y="380"/>
                    <a:pt x="1780" y="380"/>
                    <a:pt x="1800" y="389"/>
                  </a:cubicBezTo>
                  <a:cubicBezTo>
                    <a:pt x="1812" y="394"/>
                    <a:pt x="1821" y="403"/>
                    <a:pt x="1832" y="410"/>
                  </a:cubicBezTo>
                  <a:cubicBezTo>
                    <a:pt x="1848" y="477"/>
                    <a:pt x="1878" y="532"/>
                    <a:pt x="1916" y="589"/>
                  </a:cubicBezTo>
                  <a:cubicBezTo>
                    <a:pt x="1930" y="740"/>
                    <a:pt x="1931" y="949"/>
                    <a:pt x="1842" y="1084"/>
                  </a:cubicBezTo>
                  <a:cubicBezTo>
                    <a:pt x="1828" y="1130"/>
                    <a:pt x="1803" y="1134"/>
                    <a:pt x="1769" y="1168"/>
                  </a:cubicBezTo>
                  <a:cubicBezTo>
                    <a:pt x="1742" y="1246"/>
                    <a:pt x="1702" y="1245"/>
                    <a:pt x="1653" y="1284"/>
                  </a:cubicBezTo>
                  <a:cubicBezTo>
                    <a:pt x="1630" y="1303"/>
                    <a:pt x="1615" y="1331"/>
                    <a:pt x="1590" y="1347"/>
                  </a:cubicBezTo>
                  <a:cubicBezTo>
                    <a:pt x="1579" y="1354"/>
                    <a:pt x="1568" y="1361"/>
                    <a:pt x="1558" y="1368"/>
                  </a:cubicBezTo>
                  <a:cubicBezTo>
                    <a:pt x="1530" y="1389"/>
                    <a:pt x="1502" y="1410"/>
                    <a:pt x="1474" y="1431"/>
                  </a:cubicBezTo>
                  <a:cubicBezTo>
                    <a:pt x="1456" y="1444"/>
                    <a:pt x="1411" y="1453"/>
                    <a:pt x="1411" y="1453"/>
                  </a:cubicBezTo>
                  <a:cubicBezTo>
                    <a:pt x="1358" y="1505"/>
                    <a:pt x="1314" y="1538"/>
                    <a:pt x="1253" y="1579"/>
                  </a:cubicBezTo>
                  <a:cubicBezTo>
                    <a:pt x="1232" y="1593"/>
                    <a:pt x="1214" y="1613"/>
                    <a:pt x="1190" y="1621"/>
                  </a:cubicBezTo>
                  <a:cubicBezTo>
                    <a:pt x="1127" y="1642"/>
                    <a:pt x="1064" y="1664"/>
                    <a:pt x="1000" y="1684"/>
                  </a:cubicBezTo>
                  <a:cubicBezTo>
                    <a:pt x="808" y="1622"/>
                    <a:pt x="697" y="1658"/>
                    <a:pt x="432" y="1653"/>
                  </a:cubicBezTo>
                  <a:cubicBezTo>
                    <a:pt x="358" y="1629"/>
                    <a:pt x="389" y="1640"/>
                    <a:pt x="337" y="1621"/>
                  </a:cubicBezTo>
                  <a:cubicBezTo>
                    <a:pt x="296" y="1580"/>
                    <a:pt x="282" y="1591"/>
                    <a:pt x="242" y="1558"/>
                  </a:cubicBezTo>
                  <a:cubicBezTo>
                    <a:pt x="209" y="1530"/>
                    <a:pt x="193" y="1500"/>
                    <a:pt x="168" y="1463"/>
                  </a:cubicBezTo>
                  <a:cubicBezTo>
                    <a:pt x="154" y="1442"/>
                    <a:pt x="140" y="1421"/>
                    <a:pt x="126" y="1400"/>
                  </a:cubicBezTo>
                  <a:cubicBezTo>
                    <a:pt x="119" y="1389"/>
                    <a:pt x="105" y="1368"/>
                    <a:pt x="105" y="1368"/>
                  </a:cubicBezTo>
                  <a:cubicBezTo>
                    <a:pt x="88" y="1315"/>
                    <a:pt x="51" y="1287"/>
                    <a:pt x="21" y="1242"/>
                  </a:cubicBezTo>
                  <a:cubicBezTo>
                    <a:pt x="0" y="1175"/>
                    <a:pt x="23" y="1099"/>
                    <a:pt x="32" y="1031"/>
                  </a:cubicBezTo>
                  <a:cubicBezTo>
                    <a:pt x="35" y="961"/>
                    <a:pt x="36" y="891"/>
                    <a:pt x="42" y="821"/>
                  </a:cubicBezTo>
                  <a:cubicBezTo>
                    <a:pt x="47" y="760"/>
                    <a:pt x="75" y="693"/>
                    <a:pt x="84" y="631"/>
                  </a:cubicBezTo>
                  <a:cubicBezTo>
                    <a:pt x="99" y="528"/>
                    <a:pt x="112" y="402"/>
                    <a:pt x="200" y="337"/>
                  </a:cubicBezTo>
                  <a:cubicBezTo>
                    <a:pt x="214" y="312"/>
                    <a:pt x="220" y="281"/>
                    <a:pt x="242" y="263"/>
                  </a:cubicBezTo>
                  <a:cubicBezTo>
                    <a:pt x="259" y="250"/>
                    <a:pt x="289" y="266"/>
                    <a:pt x="305" y="252"/>
                  </a:cubicBezTo>
                  <a:cubicBezTo>
                    <a:pt x="322" y="237"/>
                    <a:pt x="313" y="207"/>
                    <a:pt x="326" y="189"/>
                  </a:cubicBezTo>
                  <a:cubicBezTo>
                    <a:pt x="343" y="166"/>
                    <a:pt x="376" y="163"/>
                    <a:pt x="400" y="147"/>
                  </a:cubicBezTo>
                  <a:cubicBezTo>
                    <a:pt x="411" y="154"/>
                    <a:pt x="423" y="159"/>
                    <a:pt x="432" y="168"/>
                  </a:cubicBezTo>
                  <a:cubicBezTo>
                    <a:pt x="441" y="177"/>
                    <a:pt x="441" y="195"/>
                    <a:pt x="453" y="200"/>
                  </a:cubicBezTo>
                  <a:cubicBezTo>
                    <a:pt x="479" y="210"/>
                    <a:pt x="509" y="207"/>
                    <a:pt x="537" y="210"/>
                  </a:cubicBezTo>
                  <a:cubicBezTo>
                    <a:pt x="544" y="221"/>
                    <a:pt x="550" y="232"/>
                    <a:pt x="558" y="242"/>
                  </a:cubicBezTo>
                  <a:cubicBezTo>
                    <a:pt x="566" y="251"/>
                    <a:pt x="610" y="291"/>
                    <a:pt x="579" y="263"/>
                  </a:cubicBezTo>
                  <a:close/>
                </a:path>
              </a:pathLst>
            </a:custGeom>
            <a:solidFill>
              <a:srgbClr val="FFFF99"/>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sp>
        <p:nvSpPr>
          <p:cNvPr id="65549" name="Line 13"/>
          <p:cNvSpPr>
            <a:spLocks noChangeShapeType="1"/>
          </p:cNvSpPr>
          <p:nvPr/>
        </p:nvSpPr>
        <p:spPr bwMode="auto">
          <a:xfrm flipV="1">
            <a:off x="3197827" y="2411884"/>
            <a:ext cx="1387872" cy="5556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0" name="Line 14"/>
          <p:cNvSpPr>
            <a:spLocks noChangeShapeType="1"/>
          </p:cNvSpPr>
          <p:nvPr/>
        </p:nvSpPr>
        <p:spPr bwMode="auto">
          <a:xfrm>
            <a:off x="4755957" y="2486497"/>
            <a:ext cx="820341" cy="1398587"/>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1" name="Line 15"/>
          <p:cNvSpPr>
            <a:spLocks noChangeShapeType="1"/>
          </p:cNvSpPr>
          <p:nvPr/>
        </p:nvSpPr>
        <p:spPr bwMode="auto">
          <a:xfrm flipH="1">
            <a:off x="2379206" y="3059584"/>
            <a:ext cx="720593" cy="1255713"/>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2" name="Line 16"/>
          <p:cNvSpPr>
            <a:spLocks noChangeShapeType="1"/>
          </p:cNvSpPr>
          <p:nvPr/>
        </p:nvSpPr>
        <p:spPr bwMode="auto">
          <a:xfrm>
            <a:off x="2423920" y="4493096"/>
            <a:ext cx="1647560" cy="88265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3" name="Line 17"/>
          <p:cNvSpPr>
            <a:spLocks noChangeShapeType="1"/>
          </p:cNvSpPr>
          <p:nvPr/>
        </p:nvSpPr>
        <p:spPr bwMode="auto">
          <a:xfrm flipV="1">
            <a:off x="4140272" y="4161309"/>
            <a:ext cx="1436027" cy="1306513"/>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4" name="Line 18"/>
          <p:cNvSpPr>
            <a:spLocks noChangeShapeType="1"/>
          </p:cNvSpPr>
          <p:nvPr/>
        </p:nvSpPr>
        <p:spPr bwMode="auto">
          <a:xfrm>
            <a:off x="3254579" y="3065933"/>
            <a:ext cx="2302801" cy="94615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5" name="Line 19"/>
          <p:cNvSpPr>
            <a:spLocks noChangeShapeType="1"/>
          </p:cNvSpPr>
          <p:nvPr/>
        </p:nvSpPr>
        <p:spPr bwMode="auto">
          <a:xfrm>
            <a:off x="3144513" y="2902422"/>
            <a:ext cx="1083469" cy="2471737"/>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6" name="Line 20"/>
          <p:cNvSpPr>
            <a:spLocks noChangeShapeType="1"/>
          </p:cNvSpPr>
          <p:nvPr/>
        </p:nvSpPr>
        <p:spPr bwMode="auto">
          <a:xfrm flipV="1">
            <a:off x="3495350" y="5445597"/>
            <a:ext cx="693076" cy="54927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7" name="Line 21"/>
          <p:cNvSpPr>
            <a:spLocks noChangeShapeType="1"/>
          </p:cNvSpPr>
          <p:nvPr/>
        </p:nvSpPr>
        <p:spPr bwMode="auto">
          <a:xfrm rot="-5400000">
            <a:off x="4510292" y="2095971"/>
            <a:ext cx="336550"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8" name="Line 22"/>
          <p:cNvSpPr>
            <a:spLocks noChangeShapeType="1"/>
          </p:cNvSpPr>
          <p:nvPr/>
        </p:nvSpPr>
        <p:spPr bwMode="auto">
          <a:xfrm>
            <a:off x="5676046" y="4161309"/>
            <a:ext cx="693076" cy="1008063"/>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9" name="Line 23"/>
          <p:cNvSpPr>
            <a:spLocks noChangeShapeType="1"/>
          </p:cNvSpPr>
          <p:nvPr/>
        </p:nvSpPr>
        <p:spPr bwMode="auto">
          <a:xfrm flipV="1">
            <a:off x="1428162" y="4418483"/>
            <a:ext cx="698235" cy="635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60" name="Line 24"/>
          <p:cNvSpPr>
            <a:spLocks noChangeShapeType="1"/>
          </p:cNvSpPr>
          <p:nvPr/>
        </p:nvSpPr>
        <p:spPr bwMode="auto">
          <a:xfrm rot="5400000" flipH="1">
            <a:off x="2714102" y="2527706"/>
            <a:ext cx="773113" cy="1719"/>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61" name="Text Box 25"/>
          <p:cNvSpPr txBox="1">
            <a:spLocks noChangeArrowheads="1"/>
          </p:cNvSpPr>
          <p:nvPr/>
        </p:nvSpPr>
        <p:spPr bwMode="auto">
          <a:xfrm>
            <a:off x="1054966" y="3783484"/>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1</a:t>
            </a:r>
            <a:endParaRPr kumimoji="1" lang="en-US" altLang="zh-CN" sz="2000" b="1">
              <a:solidFill>
                <a:srgbClr val="000099"/>
              </a:solidFill>
            </a:endParaRPr>
          </a:p>
        </p:txBody>
      </p:sp>
      <p:sp>
        <p:nvSpPr>
          <p:cNvPr id="65562" name="Oval 26"/>
          <p:cNvSpPr>
            <a:spLocks noChangeArrowheads="1"/>
          </p:cNvSpPr>
          <p:nvPr/>
        </p:nvSpPr>
        <p:spPr bwMode="auto">
          <a:xfrm>
            <a:off x="2109199" y="4161309"/>
            <a:ext cx="607086" cy="561975"/>
          </a:xfrm>
          <a:prstGeom prst="ellipse">
            <a:avLst/>
          </a:prstGeom>
          <a:solidFill>
            <a:srgbClr val="66FF33"/>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A</a:t>
            </a:r>
            <a:endParaRPr lang="en-US" altLang="zh-CN" sz="2000" b="1">
              <a:solidFill>
                <a:srgbClr val="000099"/>
              </a:solidFill>
            </a:endParaRPr>
          </a:p>
        </p:txBody>
      </p:sp>
      <p:sp>
        <p:nvSpPr>
          <p:cNvPr id="65563" name="Line 27"/>
          <p:cNvSpPr>
            <a:spLocks noChangeShapeType="1"/>
          </p:cNvSpPr>
          <p:nvPr/>
        </p:nvSpPr>
        <p:spPr bwMode="auto">
          <a:xfrm flipV="1">
            <a:off x="5676046" y="3564408"/>
            <a:ext cx="873654" cy="41275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64" name="AutoShape 28"/>
          <p:cNvSpPr>
            <a:spLocks noChangeArrowheads="1"/>
          </p:cNvSpPr>
          <p:nvPr/>
        </p:nvSpPr>
        <p:spPr bwMode="auto">
          <a:xfrm flipV="1">
            <a:off x="5191065" y="5850408"/>
            <a:ext cx="1169458" cy="387350"/>
          </a:xfrm>
          <a:prstGeom prst="wedgeRoundRectCallout">
            <a:avLst>
              <a:gd name="adj1" fmla="val -66181"/>
              <a:gd name="adj2" fmla="val 131963"/>
              <a:gd name="adj3" fmla="val 16667"/>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endParaRPr kumimoji="1" lang="zh-CN" altLang="zh-CN" sz="2400" b="1">
              <a:solidFill>
                <a:srgbClr val="000099"/>
              </a:solidFill>
              <a:latin typeface="Times New Roman" panose="02020603050405020304" pitchFamily="18" charset="0"/>
            </a:endParaRPr>
          </a:p>
        </p:txBody>
      </p:sp>
      <p:sp>
        <p:nvSpPr>
          <p:cNvPr id="65565" name="Text Box 29"/>
          <p:cNvSpPr txBox="1">
            <a:spLocks noChangeArrowheads="1"/>
          </p:cNvSpPr>
          <p:nvPr/>
        </p:nvSpPr>
        <p:spPr bwMode="auto">
          <a:xfrm>
            <a:off x="5302851" y="5840884"/>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anose="02020603050405020304" pitchFamily="18" charset="0"/>
                <a:ea typeface="黑体" panose="02010609060101010101" pitchFamily="2" charset="-122"/>
              </a:rPr>
              <a:t>互联网</a:t>
            </a:r>
            <a:endParaRPr kumimoji="1" lang="zh-CN" altLang="en-US" sz="2000" b="1">
              <a:solidFill>
                <a:srgbClr val="000099"/>
              </a:solidFill>
              <a:latin typeface="Times New Roman" panose="02020603050405020304" pitchFamily="18" charset="0"/>
              <a:ea typeface="黑体" panose="02010609060101010101" pitchFamily="2" charset="-122"/>
            </a:endParaRPr>
          </a:p>
        </p:txBody>
      </p:sp>
      <p:pic>
        <p:nvPicPr>
          <p:cNvPr id="65566" name="Picture 30"/>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38049" y="1484784"/>
            <a:ext cx="63460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567" name="Picture 31"/>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425876" y="3199284"/>
            <a:ext cx="63632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568" name="Picture 3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099799" y="5904384"/>
            <a:ext cx="63460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pic>
      <p:pic>
        <p:nvPicPr>
          <p:cNvPr id="65569" name="Picture 3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171346" y="4986809"/>
            <a:ext cx="63460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570" name="Picture 3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802274" y="1683221"/>
            <a:ext cx="636323" cy="59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571" name="Oval 35"/>
          <p:cNvSpPr>
            <a:spLocks noChangeArrowheads="1"/>
          </p:cNvSpPr>
          <p:nvPr/>
        </p:nvSpPr>
        <p:spPr bwMode="auto">
          <a:xfrm>
            <a:off x="2893424" y="2794472"/>
            <a:ext cx="572690" cy="530225"/>
          </a:xfrm>
          <a:prstGeom prst="ellipse">
            <a:avLst/>
          </a:prstGeom>
          <a:solidFill>
            <a:srgbClr val="66FF33"/>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B</a:t>
            </a:r>
            <a:endParaRPr lang="en-US" altLang="zh-CN" sz="2000" b="1">
              <a:solidFill>
                <a:srgbClr val="000099"/>
              </a:solidFill>
            </a:endParaRPr>
          </a:p>
        </p:txBody>
      </p:sp>
      <p:sp>
        <p:nvSpPr>
          <p:cNvPr id="65572" name="Oval 36"/>
          <p:cNvSpPr>
            <a:spLocks noChangeArrowheads="1"/>
          </p:cNvSpPr>
          <p:nvPr/>
        </p:nvSpPr>
        <p:spPr bwMode="auto">
          <a:xfrm>
            <a:off x="4432636" y="2183284"/>
            <a:ext cx="558933" cy="517525"/>
          </a:xfrm>
          <a:prstGeom prst="ellipse">
            <a:avLst/>
          </a:prstGeom>
          <a:solidFill>
            <a:srgbClr val="66FF33"/>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D</a:t>
            </a:r>
            <a:endParaRPr lang="en-US" altLang="zh-CN" sz="2000" b="1">
              <a:solidFill>
                <a:srgbClr val="000099"/>
              </a:solidFill>
            </a:endParaRPr>
          </a:p>
        </p:txBody>
      </p:sp>
      <p:sp>
        <p:nvSpPr>
          <p:cNvPr id="65573" name="Oval 37"/>
          <p:cNvSpPr>
            <a:spLocks noChangeArrowheads="1"/>
          </p:cNvSpPr>
          <p:nvPr/>
        </p:nvSpPr>
        <p:spPr bwMode="auto">
          <a:xfrm>
            <a:off x="5326928" y="3783484"/>
            <a:ext cx="622565" cy="576263"/>
          </a:xfrm>
          <a:prstGeom prst="ellipse">
            <a:avLst/>
          </a:prstGeom>
          <a:solidFill>
            <a:srgbClr val="66FF33"/>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E</a:t>
            </a:r>
            <a:endParaRPr lang="en-US" altLang="zh-CN" sz="2000" b="1">
              <a:solidFill>
                <a:srgbClr val="000099"/>
              </a:solidFill>
            </a:endParaRPr>
          </a:p>
        </p:txBody>
      </p:sp>
      <p:sp>
        <p:nvSpPr>
          <p:cNvPr id="65574" name="Oval 38"/>
          <p:cNvSpPr>
            <a:spLocks noChangeArrowheads="1"/>
          </p:cNvSpPr>
          <p:nvPr/>
        </p:nvSpPr>
        <p:spPr bwMode="auto">
          <a:xfrm>
            <a:off x="3940776" y="5131272"/>
            <a:ext cx="591608" cy="547687"/>
          </a:xfrm>
          <a:prstGeom prst="ellipse">
            <a:avLst/>
          </a:prstGeom>
          <a:solidFill>
            <a:srgbClr val="66FF33"/>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C</a:t>
            </a:r>
            <a:endParaRPr lang="en-US" altLang="zh-CN" sz="2000" b="1">
              <a:solidFill>
                <a:srgbClr val="000099"/>
              </a:solidFill>
            </a:endParaRPr>
          </a:p>
        </p:txBody>
      </p:sp>
      <p:sp>
        <p:nvSpPr>
          <p:cNvPr id="65575" name="Text Box 39"/>
          <p:cNvSpPr txBox="1">
            <a:spLocks noChangeArrowheads="1"/>
          </p:cNvSpPr>
          <p:nvPr/>
        </p:nvSpPr>
        <p:spPr bwMode="auto">
          <a:xfrm>
            <a:off x="5815349" y="4940772"/>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5</a:t>
            </a:r>
            <a:endParaRPr kumimoji="1" lang="en-US" altLang="zh-CN" sz="2000" b="1">
              <a:solidFill>
                <a:srgbClr val="000099"/>
              </a:solidFill>
            </a:endParaRPr>
          </a:p>
        </p:txBody>
      </p:sp>
      <p:sp>
        <p:nvSpPr>
          <p:cNvPr id="65576" name="Text Box 40"/>
          <p:cNvSpPr txBox="1">
            <a:spLocks noChangeArrowheads="1"/>
          </p:cNvSpPr>
          <p:nvPr/>
        </p:nvSpPr>
        <p:spPr bwMode="auto">
          <a:xfrm>
            <a:off x="6907417" y="3140547"/>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6</a:t>
            </a:r>
            <a:endParaRPr kumimoji="1" lang="en-US" altLang="zh-CN" sz="2000" b="1">
              <a:solidFill>
                <a:srgbClr val="000099"/>
              </a:solidFill>
            </a:endParaRPr>
          </a:p>
        </p:txBody>
      </p:sp>
      <p:sp>
        <p:nvSpPr>
          <p:cNvPr id="65577" name="Text Box 41"/>
          <p:cNvSpPr txBox="1">
            <a:spLocks noChangeArrowheads="1"/>
          </p:cNvSpPr>
          <p:nvPr/>
        </p:nvSpPr>
        <p:spPr bwMode="auto">
          <a:xfrm>
            <a:off x="3942497" y="1484784"/>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4</a:t>
            </a:r>
            <a:endParaRPr kumimoji="1" lang="en-US" altLang="zh-CN" sz="2000" b="1">
              <a:solidFill>
                <a:srgbClr val="000099"/>
              </a:solidFill>
            </a:endParaRPr>
          </a:p>
        </p:txBody>
      </p:sp>
      <p:sp>
        <p:nvSpPr>
          <p:cNvPr id="65578" name="Text Box 42"/>
          <p:cNvSpPr txBox="1">
            <a:spLocks noChangeArrowheads="1"/>
          </p:cNvSpPr>
          <p:nvPr/>
        </p:nvSpPr>
        <p:spPr bwMode="auto">
          <a:xfrm>
            <a:off x="2460036" y="1629247"/>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2</a:t>
            </a:r>
            <a:endParaRPr kumimoji="1" lang="en-US" altLang="zh-CN" sz="2000" b="1">
              <a:solidFill>
                <a:srgbClr val="000099"/>
              </a:solidFill>
            </a:endParaRPr>
          </a:p>
        </p:txBody>
      </p:sp>
      <p:sp>
        <p:nvSpPr>
          <p:cNvPr id="65579" name="Text Box 43"/>
          <p:cNvSpPr txBox="1">
            <a:spLocks noChangeArrowheads="1"/>
          </p:cNvSpPr>
          <p:nvPr/>
        </p:nvSpPr>
        <p:spPr bwMode="auto">
          <a:xfrm>
            <a:off x="2693928" y="5877397"/>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3</a:t>
            </a:r>
            <a:endParaRPr kumimoji="1" lang="en-US" altLang="zh-CN" sz="2000" b="1">
              <a:solidFill>
                <a:srgbClr val="000099"/>
              </a:solidFill>
            </a:endParaRPr>
          </a:p>
        </p:txBody>
      </p:sp>
      <p:pic>
        <p:nvPicPr>
          <p:cNvPr id="65581" name="Picture 45"/>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977576" y="4161309"/>
            <a:ext cx="63632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582" name="Rectangle 46"/>
          <p:cNvSpPr>
            <a:spLocks noChangeArrowheads="1"/>
          </p:cNvSpPr>
          <p:nvPr/>
        </p:nvSpPr>
        <p:spPr bwMode="auto">
          <a:xfrm>
            <a:off x="1211467" y="4293071"/>
            <a:ext cx="171979" cy="158750"/>
          </a:xfrm>
          <a:prstGeom prst="rect">
            <a:avLst/>
          </a:prstGeom>
          <a:solidFill>
            <a:srgbClr val="FF0000"/>
          </a:solidFill>
          <a:ln w="9525">
            <a:solidFill>
              <a:srgbClr val="FF0000"/>
            </a:solidFill>
            <a:miter lim="800000"/>
          </a:ln>
          <a:effectLst/>
        </p:spPr>
        <p:txBody>
          <a:bodyPr wrap="none" anchor="ctr"/>
          <a:lstStyle/>
          <a:p>
            <a:endParaRPr lang="zh-CN" altLang="en-US" b="1">
              <a:solidFill>
                <a:srgbClr val="000099"/>
              </a:solidFill>
            </a:endParaRPr>
          </a:p>
        </p:txBody>
      </p:sp>
      <p:sp>
        <p:nvSpPr>
          <p:cNvPr id="65584" name="Text Box 48"/>
          <p:cNvSpPr txBox="1">
            <a:spLocks noChangeArrowheads="1"/>
          </p:cNvSpPr>
          <p:nvPr/>
        </p:nvSpPr>
        <p:spPr bwMode="auto">
          <a:xfrm>
            <a:off x="6498107" y="2564904"/>
            <a:ext cx="2919389" cy="523220"/>
          </a:xfrm>
          <a:prstGeom prst="rect">
            <a:avLst/>
          </a:prstGeom>
          <a:noFill/>
          <a:ln w="381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FF0000"/>
                </a:solidFill>
              </a:rPr>
              <a:t>H</a:t>
            </a:r>
            <a:r>
              <a:rPr kumimoji="1" lang="en-US" altLang="zh-CN" sz="2800" b="1" baseline="-25000">
                <a:solidFill>
                  <a:srgbClr val="FF0000"/>
                </a:solidFill>
              </a:rPr>
              <a:t>1</a:t>
            </a:r>
            <a:r>
              <a:rPr kumimoji="1" lang="en-US" altLang="zh-CN" sz="1600" b="1" baseline="-25000">
                <a:solidFill>
                  <a:srgbClr val="FF0000"/>
                </a:solidFill>
              </a:rPr>
              <a:t> </a:t>
            </a:r>
            <a:r>
              <a:rPr kumimoji="1" lang="zh-CN" altLang="en-US" sz="2800" b="1">
                <a:solidFill>
                  <a:srgbClr val="FF0000"/>
                </a:solidFill>
                <a:ea typeface="黑体" panose="02010609060101010101" pitchFamily="2" charset="-122"/>
              </a:rPr>
              <a:t>向</a:t>
            </a:r>
            <a:r>
              <a:rPr kumimoji="1" lang="zh-CN" altLang="en-US" sz="1600" b="1">
                <a:solidFill>
                  <a:srgbClr val="FF0000"/>
                </a:solidFill>
                <a:ea typeface="黑体" panose="02010609060101010101" pitchFamily="2" charset="-122"/>
              </a:rPr>
              <a:t> </a:t>
            </a:r>
            <a:r>
              <a:rPr kumimoji="1" lang="en-US" altLang="zh-CN" sz="2800" b="1">
                <a:solidFill>
                  <a:srgbClr val="FF0000"/>
                </a:solidFill>
                <a:ea typeface="黑体" panose="02010609060101010101" pitchFamily="2" charset="-122"/>
              </a:rPr>
              <a:t>H</a:t>
            </a:r>
            <a:r>
              <a:rPr kumimoji="1" lang="en-US" altLang="zh-CN" sz="2800" b="1" baseline="-25000">
                <a:solidFill>
                  <a:srgbClr val="FF0000"/>
                </a:solidFill>
                <a:ea typeface="黑体" panose="02010609060101010101" pitchFamily="2" charset="-122"/>
              </a:rPr>
              <a:t>5</a:t>
            </a:r>
            <a:r>
              <a:rPr kumimoji="1" lang="en-US" altLang="zh-CN" sz="1600" b="1">
                <a:solidFill>
                  <a:srgbClr val="FF0000"/>
                </a:solidFill>
                <a:ea typeface="黑体" panose="02010609060101010101" pitchFamily="2" charset="-122"/>
              </a:rPr>
              <a:t> </a:t>
            </a:r>
            <a:r>
              <a:rPr kumimoji="1" lang="zh-CN" altLang="en-US" sz="2800" b="1">
                <a:solidFill>
                  <a:srgbClr val="FF0000"/>
                </a:solidFill>
                <a:ea typeface="黑体" panose="02010609060101010101" pitchFamily="2" charset="-122"/>
              </a:rPr>
              <a:t>发送分组</a:t>
            </a:r>
            <a:endParaRPr kumimoji="1" lang="zh-CN" altLang="en-US" sz="2800" b="1">
              <a:solidFill>
                <a:srgbClr val="FF0000"/>
              </a:solidFill>
              <a:ea typeface="黑体" panose="02010609060101010101" pitchFamily="2" charset="-122"/>
            </a:endParaRPr>
          </a:p>
        </p:txBody>
      </p:sp>
      <p:sp>
        <p:nvSpPr>
          <p:cNvPr id="65591" name="Text Box 55"/>
          <p:cNvSpPr txBox="1">
            <a:spLocks noChangeArrowheads="1"/>
          </p:cNvSpPr>
          <p:nvPr/>
        </p:nvSpPr>
        <p:spPr bwMode="auto">
          <a:xfrm>
            <a:off x="1123757" y="2492847"/>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anose="02020603050405020304" pitchFamily="18" charset="0"/>
                <a:ea typeface="黑体" panose="02010609060101010101" pitchFamily="2" charset="-122"/>
              </a:rPr>
              <a:t>路由器</a:t>
            </a:r>
            <a:endParaRPr kumimoji="1" lang="zh-CN" altLang="en-US" sz="2000" b="1">
              <a:solidFill>
                <a:srgbClr val="000099"/>
              </a:solidFill>
              <a:latin typeface="Times New Roman" panose="02020603050405020304" pitchFamily="18" charset="0"/>
              <a:ea typeface="黑体" panose="02010609060101010101" pitchFamily="2" charset="-122"/>
            </a:endParaRPr>
          </a:p>
        </p:txBody>
      </p:sp>
      <p:sp>
        <p:nvSpPr>
          <p:cNvPr id="65592" name="Text Box 56"/>
          <p:cNvSpPr txBox="1">
            <a:spLocks noChangeArrowheads="1"/>
          </p:cNvSpPr>
          <p:nvPr/>
        </p:nvSpPr>
        <p:spPr bwMode="auto">
          <a:xfrm>
            <a:off x="315455" y="3285009"/>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anose="02020603050405020304" pitchFamily="18" charset="0"/>
                <a:ea typeface="黑体" panose="02010609060101010101" pitchFamily="2" charset="-122"/>
              </a:rPr>
              <a:t>主机</a:t>
            </a:r>
            <a:endParaRPr kumimoji="1" lang="zh-CN" altLang="en-US" sz="2000" b="1">
              <a:solidFill>
                <a:srgbClr val="000099"/>
              </a:solidFill>
              <a:latin typeface="Times New Roman" panose="02020603050405020304" pitchFamily="18" charset="0"/>
              <a:ea typeface="黑体" panose="02010609060101010101" pitchFamily="2" charset="-122"/>
            </a:endParaRPr>
          </a:p>
        </p:txBody>
      </p:sp>
      <p:sp>
        <p:nvSpPr>
          <p:cNvPr id="65593" name="Line 57"/>
          <p:cNvSpPr>
            <a:spLocks noChangeShapeType="1"/>
          </p:cNvSpPr>
          <p:nvPr/>
        </p:nvSpPr>
        <p:spPr bwMode="auto">
          <a:xfrm>
            <a:off x="2069643" y="2708746"/>
            <a:ext cx="858177" cy="215900"/>
          </a:xfrm>
          <a:prstGeom prst="line">
            <a:avLst/>
          </a:prstGeom>
          <a:noFill/>
          <a:ln w="28575">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65594" name="Line 58"/>
          <p:cNvSpPr>
            <a:spLocks noChangeShapeType="1"/>
          </p:cNvSpPr>
          <p:nvPr/>
        </p:nvSpPr>
        <p:spPr bwMode="auto">
          <a:xfrm>
            <a:off x="743684" y="3645371"/>
            <a:ext cx="390392" cy="576262"/>
          </a:xfrm>
          <a:prstGeom prst="line">
            <a:avLst/>
          </a:prstGeom>
          <a:noFill/>
          <a:ln w="28575">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65595" name="Rectangle 59"/>
          <p:cNvSpPr>
            <a:spLocks noChangeArrowheads="1"/>
          </p:cNvSpPr>
          <p:nvPr/>
        </p:nvSpPr>
        <p:spPr bwMode="auto">
          <a:xfrm>
            <a:off x="2147034" y="4293071"/>
            <a:ext cx="171979" cy="158750"/>
          </a:xfrm>
          <a:prstGeom prst="rect">
            <a:avLst/>
          </a:prstGeom>
          <a:solidFill>
            <a:srgbClr val="FF0000"/>
          </a:solidFill>
          <a:ln w="9525">
            <a:solidFill>
              <a:srgbClr val="FF0000"/>
            </a:solidFill>
            <a:miter lim="800000"/>
          </a:ln>
          <a:effectLst/>
        </p:spPr>
        <p:txBody>
          <a:bodyPr wrap="none" anchor="ctr"/>
          <a:lstStyle/>
          <a:p>
            <a:endParaRPr lang="zh-CN" altLang="en-US" b="1">
              <a:solidFill>
                <a:srgbClr val="000099"/>
              </a:solidFill>
            </a:endParaRPr>
          </a:p>
        </p:txBody>
      </p:sp>
      <p:sp>
        <p:nvSpPr>
          <p:cNvPr id="65597" name="Rectangle 61"/>
          <p:cNvSpPr>
            <a:spLocks noChangeArrowheads="1"/>
          </p:cNvSpPr>
          <p:nvPr/>
        </p:nvSpPr>
        <p:spPr bwMode="auto">
          <a:xfrm>
            <a:off x="4098997" y="5301134"/>
            <a:ext cx="156502" cy="144463"/>
          </a:xfrm>
          <a:prstGeom prst="rect">
            <a:avLst/>
          </a:prstGeom>
          <a:solidFill>
            <a:srgbClr val="FF0000"/>
          </a:solidFill>
          <a:ln w="9525">
            <a:solidFill>
              <a:srgbClr val="FF0000"/>
            </a:solidFill>
            <a:miter lim="800000"/>
          </a:ln>
          <a:effectLst/>
        </p:spPr>
        <p:txBody>
          <a:bodyPr wrap="none" anchor="ctr"/>
          <a:lstStyle/>
          <a:p>
            <a:endParaRPr lang="zh-CN" altLang="en-US" b="1">
              <a:solidFill>
                <a:srgbClr val="000099"/>
              </a:solidFill>
            </a:endParaRPr>
          </a:p>
        </p:txBody>
      </p:sp>
      <p:sp>
        <p:nvSpPr>
          <p:cNvPr id="65598" name="Text Box 62"/>
          <p:cNvSpPr txBox="1">
            <a:spLocks noChangeArrowheads="1"/>
          </p:cNvSpPr>
          <p:nvPr/>
        </p:nvSpPr>
        <p:spPr bwMode="auto">
          <a:xfrm>
            <a:off x="2069642" y="1845147"/>
            <a:ext cx="3977879" cy="1384995"/>
          </a:xfrm>
          <a:prstGeom prst="rect">
            <a:avLst/>
          </a:prstGeom>
          <a:solidFill>
            <a:srgbClr val="FF99FF"/>
          </a:solidFill>
          <a:ln w="76200" cmpd="tri">
            <a:solidFill>
              <a:srgbClr val="333399"/>
            </a:solidFill>
            <a:miter lim="800000"/>
          </a:ln>
          <a:effectLst/>
        </p:spPr>
        <p:txBody>
          <a:bodyPr>
            <a:spAutoFit/>
          </a:bodyPr>
          <a:lstStyle/>
          <a:p>
            <a:pPr algn="ctr"/>
            <a:r>
              <a:rPr kumimoji="1" lang="zh-CN" altLang="en-US" sz="2800" b="1">
                <a:solidFill>
                  <a:srgbClr val="000099"/>
                </a:solidFill>
                <a:latin typeface="黑体" panose="02010609060101010101" pitchFamily="2" charset="-122"/>
                <a:ea typeface="黑体" panose="02010609060101010101" pitchFamily="2" charset="-122"/>
              </a:rPr>
              <a:t>在路由器</a:t>
            </a:r>
            <a:r>
              <a:rPr kumimoji="1" lang="zh-CN" altLang="en-US" sz="1000" b="1">
                <a:solidFill>
                  <a:srgbClr val="000099"/>
                </a:solidFill>
                <a:latin typeface="黑体" panose="02010609060101010101" pitchFamily="2" charset="-122"/>
                <a:ea typeface="黑体" panose="02010609060101010101" pitchFamily="2" charset="-122"/>
              </a:rPr>
              <a:t> </a:t>
            </a:r>
            <a:r>
              <a:rPr kumimoji="1" lang="en-US" altLang="zh-CN" sz="2800" b="1">
                <a:solidFill>
                  <a:srgbClr val="000099"/>
                </a:solidFill>
                <a:ea typeface="黑体" panose="02010609060101010101" pitchFamily="2" charset="-122"/>
              </a:rPr>
              <a:t>E</a:t>
            </a:r>
            <a:r>
              <a:rPr kumimoji="1" lang="en-US" altLang="zh-CN" sz="1000" b="1">
                <a:solidFill>
                  <a:srgbClr val="000099"/>
                </a:solidFill>
                <a:latin typeface="黑体" panose="02010609060101010101" pitchFamily="2" charset="-122"/>
                <a:ea typeface="黑体" panose="02010609060101010101" pitchFamily="2" charset="-122"/>
              </a:rPr>
              <a:t> </a:t>
            </a:r>
            <a:r>
              <a:rPr kumimoji="1" lang="zh-CN" altLang="en-US" sz="2800" b="1">
                <a:solidFill>
                  <a:srgbClr val="000099"/>
                </a:solidFill>
                <a:latin typeface="黑体" panose="02010609060101010101" pitchFamily="2" charset="-122"/>
                <a:ea typeface="黑体" panose="02010609060101010101" pitchFamily="2" charset="-122"/>
              </a:rPr>
              <a:t>暂存</a:t>
            </a:r>
            <a:endParaRPr kumimoji="1" lang="zh-CN" altLang="en-US" sz="2800" b="1">
              <a:solidFill>
                <a:srgbClr val="000099"/>
              </a:solidFill>
              <a:latin typeface="黑体" panose="02010609060101010101" pitchFamily="2" charset="-122"/>
              <a:ea typeface="黑体" panose="02010609060101010101" pitchFamily="2" charset="-122"/>
            </a:endParaRPr>
          </a:p>
          <a:p>
            <a:pPr algn="ctr"/>
            <a:r>
              <a:rPr kumimoji="1" lang="zh-CN" altLang="en-US" sz="2800" b="1">
                <a:solidFill>
                  <a:srgbClr val="000099"/>
                </a:solidFill>
                <a:latin typeface="黑体" panose="02010609060101010101" pitchFamily="2" charset="-122"/>
                <a:ea typeface="黑体" panose="02010609060101010101" pitchFamily="2" charset="-122"/>
              </a:rPr>
              <a:t>查找转发表</a:t>
            </a:r>
            <a:endParaRPr kumimoji="1" lang="zh-CN" altLang="en-US" sz="2800" b="1">
              <a:solidFill>
                <a:srgbClr val="000099"/>
              </a:solidFill>
              <a:latin typeface="黑体" panose="02010609060101010101" pitchFamily="2" charset="-122"/>
              <a:ea typeface="黑体" panose="02010609060101010101" pitchFamily="2" charset="-122"/>
            </a:endParaRPr>
          </a:p>
          <a:p>
            <a:pPr algn="ctr"/>
            <a:r>
              <a:rPr kumimoji="1" lang="zh-CN" altLang="en-US" sz="2800" b="1">
                <a:solidFill>
                  <a:srgbClr val="000099"/>
                </a:solidFill>
                <a:latin typeface="黑体" panose="02010609060101010101" pitchFamily="2" charset="-122"/>
                <a:ea typeface="黑体" panose="02010609060101010101" pitchFamily="2" charset="-122"/>
              </a:rPr>
              <a:t>找到转发的端口</a:t>
            </a:r>
            <a:endParaRPr kumimoji="1" lang="zh-CN" altLang="en-US" sz="2800" b="1">
              <a:solidFill>
                <a:srgbClr val="000099"/>
              </a:solidFill>
              <a:latin typeface="黑体" panose="02010609060101010101" pitchFamily="2" charset="-122"/>
              <a:ea typeface="黑体" panose="02010609060101010101" pitchFamily="2" charset="-122"/>
            </a:endParaRPr>
          </a:p>
        </p:txBody>
      </p:sp>
      <p:sp>
        <p:nvSpPr>
          <p:cNvPr id="65599" name="Rectangle 63"/>
          <p:cNvSpPr>
            <a:spLocks noChangeArrowheads="1"/>
          </p:cNvSpPr>
          <p:nvPr/>
        </p:nvSpPr>
        <p:spPr bwMode="auto">
          <a:xfrm>
            <a:off x="5502347" y="4148609"/>
            <a:ext cx="156502" cy="144463"/>
          </a:xfrm>
          <a:prstGeom prst="rect">
            <a:avLst/>
          </a:prstGeom>
          <a:solidFill>
            <a:srgbClr val="FF0000"/>
          </a:solidFill>
          <a:ln w="9525">
            <a:solidFill>
              <a:srgbClr val="FF0000"/>
            </a:solidFill>
            <a:miter lim="800000"/>
          </a:ln>
          <a:effectLst/>
        </p:spPr>
        <p:txBody>
          <a:bodyPr wrap="none" anchor="ctr"/>
          <a:lstStyle/>
          <a:p>
            <a:endParaRPr lang="zh-CN" altLang="en-US" b="1">
              <a:solidFill>
                <a:srgbClr val="000099"/>
              </a:solidFill>
            </a:endParaRPr>
          </a:p>
        </p:txBody>
      </p:sp>
      <p:sp>
        <p:nvSpPr>
          <p:cNvPr id="65600" name="Text Box 64"/>
          <p:cNvSpPr txBox="1">
            <a:spLocks noChangeArrowheads="1"/>
          </p:cNvSpPr>
          <p:nvPr/>
        </p:nvSpPr>
        <p:spPr bwMode="auto">
          <a:xfrm>
            <a:off x="2303534" y="1845146"/>
            <a:ext cx="4134379" cy="523220"/>
          </a:xfrm>
          <a:prstGeom prst="rect">
            <a:avLst/>
          </a:prstGeom>
          <a:solidFill>
            <a:srgbClr val="FF99FF"/>
          </a:solidFill>
          <a:ln w="76200" cmpd="tri">
            <a:solidFill>
              <a:srgbClr val="333399"/>
            </a:solidFill>
            <a:miter lim="800000"/>
          </a:ln>
          <a:effectLst/>
        </p:spPr>
        <p:txBody>
          <a:bodyPr>
            <a:spAutoFit/>
          </a:bodyPr>
          <a:lstStyle/>
          <a:p>
            <a:pPr algn="ctr"/>
            <a:r>
              <a:rPr kumimoji="1" lang="zh-CN" altLang="en-US" sz="2800" b="1">
                <a:solidFill>
                  <a:srgbClr val="000099"/>
                </a:solidFill>
                <a:latin typeface="黑体" panose="02010609060101010101" pitchFamily="2" charset="-122"/>
                <a:ea typeface="黑体" panose="02010609060101010101" pitchFamily="2" charset="-122"/>
              </a:rPr>
              <a:t>最后到达目的主机</a:t>
            </a:r>
            <a:r>
              <a:rPr kumimoji="1" lang="zh-CN" altLang="en-US" sz="800" b="1">
                <a:solidFill>
                  <a:srgbClr val="000099"/>
                </a:solidFill>
                <a:latin typeface="黑体" panose="02010609060101010101" pitchFamily="2" charset="-122"/>
                <a:ea typeface="黑体" panose="02010609060101010101" pitchFamily="2" charset="-122"/>
              </a:rPr>
              <a:t> </a:t>
            </a:r>
            <a:r>
              <a:rPr kumimoji="1" lang="en-US" altLang="zh-CN" sz="2800" b="1">
                <a:solidFill>
                  <a:srgbClr val="000099"/>
                </a:solidFill>
                <a:ea typeface="黑体" panose="02010609060101010101" pitchFamily="2" charset="-122"/>
              </a:rPr>
              <a:t>H</a:t>
            </a:r>
            <a:r>
              <a:rPr kumimoji="1" lang="en-US" altLang="zh-CN" sz="2800" b="1" baseline="-25000">
                <a:solidFill>
                  <a:srgbClr val="000099"/>
                </a:solidFill>
                <a:ea typeface="黑体" panose="02010609060101010101" pitchFamily="2" charset="-122"/>
              </a:rPr>
              <a:t>5</a:t>
            </a:r>
            <a:endParaRPr kumimoji="1" lang="en-US" altLang="zh-CN" sz="2800" b="1" baseline="-25000">
              <a:solidFill>
                <a:srgbClr val="000099"/>
              </a:solidFill>
              <a:ea typeface="黑体" panose="02010609060101010101" pitchFamily="2" charset="-122"/>
            </a:endParaRPr>
          </a:p>
        </p:txBody>
      </p:sp>
      <p:sp>
        <p:nvSpPr>
          <p:cNvPr id="65596" name="Text Box 60"/>
          <p:cNvSpPr txBox="1">
            <a:spLocks noChangeArrowheads="1"/>
          </p:cNvSpPr>
          <p:nvPr/>
        </p:nvSpPr>
        <p:spPr bwMode="auto">
          <a:xfrm flipH="1">
            <a:off x="1758361" y="1845147"/>
            <a:ext cx="3977878" cy="1384995"/>
          </a:xfrm>
          <a:prstGeom prst="rect">
            <a:avLst/>
          </a:prstGeom>
          <a:solidFill>
            <a:srgbClr val="FF99FF"/>
          </a:solidFill>
          <a:ln w="76200" cmpd="tri">
            <a:solidFill>
              <a:srgbClr val="333399"/>
            </a:solidFill>
            <a:miter lim="800000"/>
          </a:ln>
          <a:effectLst/>
        </p:spPr>
        <p:txBody>
          <a:bodyPr>
            <a:spAutoFit/>
          </a:bodyPr>
          <a:lstStyle/>
          <a:p>
            <a:pPr algn="ctr"/>
            <a:r>
              <a:rPr kumimoji="1" lang="zh-CN" altLang="en-US" sz="2800" b="1">
                <a:solidFill>
                  <a:srgbClr val="000099"/>
                </a:solidFill>
                <a:latin typeface="黑体" panose="02010609060101010101" pitchFamily="2" charset="-122"/>
                <a:ea typeface="黑体" panose="02010609060101010101" pitchFamily="2" charset="-122"/>
              </a:rPr>
              <a:t>在路由器</a:t>
            </a:r>
            <a:r>
              <a:rPr kumimoji="1" lang="zh-CN" altLang="en-US" sz="1000" b="1">
                <a:solidFill>
                  <a:srgbClr val="000099"/>
                </a:solidFill>
                <a:latin typeface="黑体" panose="02010609060101010101" pitchFamily="2" charset="-122"/>
                <a:ea typeface="黑体" panose="02010609060101010101" pitchFamily="2" charset="-122"/>
              </a:rPr>
              <a:t> </a:t>
            </a:r>
            <a:r>
              <a:rPr kumimoji="1" lang="en-US" altLang="zh-CN" sz="2800" b="1">
                <a:solidFill>
                  <a:srgbClr val="000099"/>
                </a:solidFill>
                <a:ea typeface="黑体" panose="02010609060101010101" pitchFamily="2" charset="-122"/>
              </a:rPr>
              <a:t>C</a:t>
            </a:r>
            <a:r>
              <a:rPr kumimoji="1" lang="en-US" altLang="zh-CN" sz="1000" b="1">
                <a:solidFill>
                  <a:srgbClr val="000099"/>
                </a:solidFill>
                <a:latin typeface="黑体" panose="02010609060101010101" pitchFamily="2" charset="-122"/>
                <a:ea typeface="黑体" panose="02010609060101010101" pitchFamily="2" charset="-122"/>
              </a:rPr>
              <a:t> </a:t>
            </a:r>
            <a:r>
              <a:rPr kumimoji="1" lang="zh-CN" altLang="en-US" sz="2800" b="1">
                <a:solidFill>
                  <a:srgbClr val="000099"/>
                </a:solidFill>
                <a:latin typeface="黑体" panose="02010609060101010101" pitchFamily="2" charset="-122"/>
                <a:ea typeface="黑体" panose="02010609060101010101" pitchFamily="2" charset="-122"/>
              </a:rPr>
              <a:t>暂存</a:t>
            </a:r>
            <a:endParaRPr kumimoji="1" lang="zh-CN" altLang="en-US" sz="2800" b="1">
              <a:solidFill>
                <a:srgbClr val="000099"/>
              </a:solidFill>
              <a:latin typeface="黑体" panose="02010609060101010101" pitchFamily="2" charset="-122"/>
              <a:ea typeface="黑体" panose="02010609060101010101" pitchFamily="2" charset="-122"/>
            </a:endParaRPr>
          </a:p>
          <a:p>
            <a:pPr algn="ctr"/>
            <a:r>
              <a:rPr kumimoji="1" lang="zh-CN" altLang="en-US" sz="2800" b="1">
                <a:solidFill>
                  <a:srgbClr val="000099"/>
                </a:solidFill>
                <a:latin typeface="黑体" panose="02010609060101010101" pitchFamily="2" charset="-122"/>
                <a:ea typeface="黑体" panose="02010609060101010101" pitchFamily="2" charset="-122"/>
              </a:rPr>
              <a:t>查找转发表</a:t>
            </a:r>
            <a:endParaRPr kumimoji="1" lang="zh-CN" altLang="en-US" sz="2800" b="1">
              <a:solidFill>
                <a:srgbClr val="000099"/>
              </a:solidFill>
              <a:latin typeface="黑体" panose="02010609060101010101" pitchFamily="2" charset="-122"/>
              <a:ea typeface="黑体" panose="02010609060101010101" pitchFamily="2" charset="-122"/>
            </a:endParaRPr>
          </a:p>
          <a:p>
            <a:pPr algn="ctr"/>
            <a:r>
              <a:rPr kumimoji="1" lang="zh-CN" altLang="en-US" sz="2800" b="1">
                <a:solidFill>
                  <a:srgbClr val="000099"/>
                </a:solidFill>
                <a:latin typeface="黑体" panose="02010609060101010101" pitchFamily="2" charset="-122"/>
                <a:ea typeface="黑体" panose="02010609060101010101" pitchFamily="2" charset="-122"/>
              </a:rPr>
              <a:t>找到转发的端口</a:t>
            </a:r>
            <a:endParaRPr kumimoji="1" lang="zh-CN" altLang="en-US" sz="2800" b="1">
              <a:solidFill>
                <a:srgbClr val="000099"/>
              </a:solidFill>
              <a:latin typeface="黑体" panose="02010609060101010101" pitchFamily="2" charset="-122"/>
              <a:ea typeface="黑体" panose="02010609060101010101" pitchFamily="2" charset="-122"/>
            </a:endParaRPr>
          </a:p>
        </p:txBody>
      </p:sp>
      <p:sp>
        <p:nvSpPr>
          <p:cNvPr id="65590" name="Text Box 54"/>
          <p:cNvSpPr txBox="1">
            <a:spLocks noChangeArrowheads="1"/>
          </p:cNvSpPr>
          <p:nvPr/>
        </p:nvSpPr>
        <p:spPr bwMode="auto">
          <a:xfrm>
            <a:off x="1524469" y="1845147"/>
            <a:ext cx="3977878" cy="1384995"/>
          </a:xfrm>
          <a:prstGeom prst="rect">
            <a:avLst/>
          </a:prstGeom>
          <a:solidFill>
            <a:srgbClr val="FF99FF"/>
          </a:solidFill>
          <a:ln w="76200" cmpd="tri">
            <a:solidFill>
              <a:srgbClr val="333399"/>
            </a:solidFill>
            <a:miter lim="800000"/>
          </a:ln>
          <a:effectLst/>
        </p:spPr>
        <p:txBody>
          <a:bodyPr>
            <a:spAutoFit/>
          </a:bodyPr>
          <a:lstStyle/>
          <a:p>
            <a:pPr algn="ctr"/>
            <a:r>
              <a:rPr kumimoji="1" lang="zh-CN" altLang="en-US" sz="2800" b="1">
                <a:solidFill>
                  <a:srgbClr val="000099"/>
                </a:solidFill>
                <a:latin typeface="黑体" panose="02010609060101010101" pitchFamily="2" charset="-122"/>
                <a:ea typeface="黑体" panose="02010609060101010101" pitchFamily="2" charset="-122"/>
              </a:rPr>
              <a:t>在路由器</a:t>
            </a:r>
            <a:r>
              <a:rPr kumimoji="1" lang="zh-CN" altLang="en-US" sz="1000" b="1">
                <a:solidFill>
                  <a:srgbClr val="000099"/>
                </a:solidFill>
                <a:latin typeface="黑体" panose="02010609060101010101" pitchFamily="2" charset="-122"/>
                <a:ea typeface="黑体" panose="02010609060101010101" pitchFamily="2" charset="-122"/>
              </a:rPr>
              <a:t> </a:t>
            </a:r>
            <a:r>
              <a:rPr kumimoji="1" lang="en-US" altLang="zh-CN" sz="2800" b="1">
                <a:solidFill>
                  <a:srgbClr val="000099"/>
                </a:solidFill>
                <a:ea typeface="黑体" panose="02010609060101010101" pitchFamily="2" charset="-122"/>
              </a:rPr>
              <a:t>A</a:t>
            </a:r>
            <a:r>
              <a:rPr kumimoji="1" lang="en-US" altLang="zh-CN" sz="1000" b="1">
                <a:solidFill>
                  <a:srgbClr val="000099"/>
                </a:solidFill>
                <a:latin typeface="黑体" panose="02010609060101010101" pitchFamily="2" charset="-122"/>
                <a:ea typeface="黑体" panose="02010609060101010101" pitchFamily="2" charset="-122"/>
              </a:rPr>
              <a:t> </a:t>
            </a:r>
            <a:r>
              <a:rPr kumimoji="1" lang="zh-CN" altLang="en-US" sz="2800" b="1">
                <a:solidFill>
                  <a:srgbClr val="000099"/>
                </a:solidFill>
                <a:latin typeface="黑体" panose="02010609060101010101" pitchFamily="2" charset="-122"/>
                <a:ea typeface="黑体" panose="02010609060101010101" pitchFamily="2" charset="-122"/>
              </a:rPr>
              <a:t>暂存</a:t>
            </a:r>
            <a:endParaRPr kumimoji="1" lang="zh-CN" altLang="en-US" sz="2800" b="1">
              <a:solidFill>
                <a:srgbClr val="000099"/>
              </a:solidFill>
              <a:latin typeface="黑体" panose="02010609060101010101" pitchFamily="2" charset="-122"/>
              <a:ea typeface="黑体" panose="02010609060101010101" pitchFamily="2" charset="-122"/>
            </a:endParaRPr>
          </a:p>
          <a:p>
            <a:pPr algn="ctr"/>
            <a:r>
              <a:rPr kumimoji="1" lang="zh-CN" altLang="en-US" sz="2800" b="1">
                <a:solidFill>
                  <a:srgbClr val="000099"/>
                </a:solidFill>
                <a:latin typeface="黑体" panose="02010609060101010101" pitchFamily="2" charset="-122"/>
                <a:ea typeface="黑体" panose="02010609060101010101" pitchFamily="2" charset="-122"/>
              </a:rPr>
              <a:t>查找转发表</a:t>
            </a:r>
            <a:endParaRPr kumimoji="1" lang="zh-CN" altLang="en-US" sz="2800" b="1">
              <a:solidFill>
                <a:srgbClr val="000099"/>
              </a:solidFill>
              <a:latin typeface="黑体" panose="02010609060101010101" pitchFamily="2" charset="-122"/>
              <a:ea typeface="黑体" panose="02010609060101010101" pitchFamily="2" charset="-122"/>
            </a:endParaRPr>
          </a:p>
          <a:p>
            <a:pPr algn="ctr"/>
            <a:r>
              <a:rPr kumimoji="1" lang="zh-CN" altLang="en-US" sz="2800" b="1">
                <a:solidFill>
                  <a:srgbClr val="000099"/>
                </a:solidFill>
                <a:latin typeface="黑体" panose="02010609060101010101" pitchFamily="2" charset="-122"/>
                <a:ea typeface="黑体" panose="02010609060101010101" pitchFamily="2" charset="-122"/>
              </a:rPr>
              <a:t>找到转发的端口</a:t>
            </a:r>
            <a:endParaRPr kumimoji="1" lang="zh-CN" altLang="en-US" sz="2800" b="1">
              <a:solidFill>
                <a:srgbClr val="000099"/>
              </a:solidFill>
              <a:latin typeface="黑体" panose="02010609060101010101" pitchFamily="2" charset="-122"/>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582"/>
                                        </p:tgtEl>
                                        <p:attrNameLst>
                                          <p:attrName>style.visibility</p:attrName>
                                        </p:attrNameLst>
                                      </p:cBhvr>
                                      <p:to>
                                        <p:strVal val="visible"/>
                                      </p:to>
                                    </p:set>
                                  </p:childTnLst>
                                </p:cTn>
                              </p:par>
                            </p:childTnLst>
                          </p:cTn>
                        </p:par>
                        <p:par>
                          <p:cTn id="7" fill="hold">
                            <p:stCondLst>
                              <p:cond delay="0"/>
                            </p:stCondLst>
                            <p:childTnLst>
                              <p:par>
                                <p:cTn id="8" presetID="63" presetClass="path" presetSubtype="0" accel="50000" decel="50000" fill="hold" grpId="1" nodeType="afterEffect">
                                  <p:stCondLst>
                                    <p:cond delay="0"/>
                                  </p:stCondLst>
                                  <p:childTnLst>
                                    <p:animMotion origin="layout" path="M 0.00365 -0.0074 L 0.09445 7.51445E-7 " pathEditMode="relative" rAng="0" ptsTypes="AA">
                                      <p:cBhvr>
                                        <p:cTn id="9" dur="2000" fill="hold"/>
                                        <p:tgtEl>
                                          <p:spTgt spid="65582"/>
                                        </p:tgtEl>
                                        <p:attrNameLst>
                                          <p:attrName>ppt_x</p:attrName>
                                          <p:attrName>ppt_y</p:attrName>
                                        </p:attrNameLst>
                                      </p:cBhvr>
                                      <p:rCtr x="4531" y="370"/>
                                    </p:animMotion>
                                  </p:childTnLst>
                                </p:cTn>
                              </p:par>
                            </p:childTnLst>
                          </p:cTn>
                        </p:par>
                        <p:par>
                          <p:cTn id="10" fill="hold">
                            <p:stCondLst>
                              <p:cond delay="2000"/>
                            </p:stCondLst>
                            <p:childTnLst>
                              <p:par>
                                <p:cTn id="11" presetID="1" presetClass="entr" presetSubtype="0" fill="hold" grpId="0" nodeType="afterEffect">
                                  <p:stCondLst>
                                    <p:cond delay="0"/>
                                  </p:stCondLst>
                                  <p:childTnLst>
                                    <p:set>
                                      <p:cBhvr>
                                        <p:cTn id="12" dur="1" fill="hold">
                                          <p:stCondLst>
                                            <p:cond delay="0"/>
                                          </p:stCondLst>
                                        </p:cTn>
                                        <p:tgtEl>
                                          <p:spTgt spid="65590"/>
                                        </p:tgtEl>
                                        <p:attrNameLst>
                                          <p:attrName>style.visibility</p:attrName>
                                        </p:attrNameLst>
                                      </p:cBhvr>
                                      <p:to>
                                        <p:strVal val="visible"/>
                                      </p:to>
                                    </p:set>
                                  </p:childTnLst>
                                </p:cTn>
                              </p:par>
                            </p:childTnLst>
                          </p:cTn>
                        </p:par>
                        <p:par>
                          <p:cTn id="13" fill="hold">
                            <p:stCondLst>
                              <p:cond delay="2000"/>
                            </p:stCondLst>
                            <p:childTnLst>
                              <p:par>
                                <p:cTn id="14" presetID="6" presetClass="emph" presetSubtype="0" fill="hold" grpId="1" nodeType="afterEffect">
                                  <p:stCondLst>
                                    <p:cond delay="300"/>
                                  </p:stCondLst>
                                  <p:childTnLst>
                                    <p:animScale>
                                      <p:cBhvr>
                                        <p:cTn id="15" dur="1000" fill="hold"/>
                                        <p:tgtEl>
                                          <p:spTgt spid="65590"/>
                                        </p:tgtEl>
                                      </p:cBhvr>
                                      <p:by x="150000" y="150000"/>
                                    </p:animScale>
                                  </p:childTnLst>
                                </p:cTn>
                              </p:par>
                            </p:childTnLst>
                          </p:cTn>
                        </p:par>
                        <p:par>
                          <p:cTn id="16" fill="hold">
                            <p:stCondLst>
                              <p:cond delay="3300"/>
                            </p:stCondLst>
                            <p:childTnLst>
                              <p:par>
                                <p:cTn id="17" presetID="1" presetClass="exit" presetSubtype="0" fill="hold" grpId="2" nodeType="afterEffect">
                                  <p:stCondLst>
                                    <p:cond delay="2000"/>
                                  </p:stCondLst>
                                  <p:childTnLst>
                                    <p:set>
                                      <p:cBhvr>
                                        <p:cTn id="18" dur="1" fill="hold">
                                          <p:stCondLst>
                                            <p:cond delay="0"/>
                                          </p:stCondLst>
                                        </p:cTn>
                                        <p:tgtEl>
                                          <p:spTgt spid="65590"/>
                                        </p:tgtEl>
                                        <p:attrNameLst>
                                          <p:attrName>style.visibility</p:attrName>
                                        </p:attrNameLst>
                                      </p:cBhvr>
                                      <p:to>
                                        <p:strVal val="hidden"/>
                                      </p:to>
                                    </p:set>
                                  </p:childTnLst>
                                </p:cTn>
                              </p:par>
                            </p:childTnLst>
                          </p:cTn>
                        </p:par>
                        <p:par>
                          <p:cTn id="19" fill="hold">
                            <p:stCondLst>
                              <p:cond delay="5300"/>
                            </p:stCondLst>
                            <p:childTnLst>
                              <p:par>
                                <p:cTn id="20" presetID="1" presetClass="exit" presetSubtype="0" fill="hold" grpId="2" nodeType="afterEffect">
                                  <p:stCondLst>
                                    <p:cond delay="0"/>
                                  </p:stCondLst>
                                  <p:childTnLst>
                                    <p:set>
                                      <p:cBhvr>
                                        <p:cTn id="21" dur="1" fill="hold">
                                          <p:stCondLst>
                                            <p:cond delay="0"/>
                                          </p:stCondLst>
                                        </p:cTn>
                                        <p:tgtEl>
                                          <p:spTgt spid="65582"/>
                                        </p:tgtEl>
                                        <p:attrNameLst>
                                          <p:attrName>style.visibility</p:attrName>
                                        </p:attrNameLst>
                                      </p:cBhvr>
                                      <p:to>
                                        <p:strVal val="hidden"/>
                                      </p:to>
                                    </p:set>
                                  </p:childTnLst>
                                </p:cTn>
                              </p:par>
                            </p:childTnLst>
                          </p:cTn>
                        </p:par>
                        <p:par>
                          <p:cTn id="22" fill="hold">
                            <p:stCondLst>
                              <p:cond delay="5300"/>
                            </p:stCondLst>
                            <p:childTnLst>
                              <p:par>
                                <p:cTn id="23" presetID="1" presetClass="entr" presetSubtype="0" fill="hold" grpId="0" nodeType="afterEffect">
                                  <p:stCondLst>
                                    <p:cond delay="0"/>
                                  </p:stCondLst>
                                  <p:childTnLst>
                                    <p:set>
                                      <p:cBhvr>
                                        <p:cTn id="24" dur="1" fill="hold">
                                          <p:stCondLst>
                                            <p:cond delay="0"/>
                                          </p:stCondLst>
                                        </p:cTn>
                                        <p:tgtEl>
                                          <p:spTgt spid="65595"/>
                                        </p:tgtEl>
                                        <p:attrNameLst>
                                          <p:attrName>style.visibility</p:attrName>
                                        </p:attrNameLst>
                                      </p:cBhvr>
                                      <p:to>
                                        <p:strVal val="visible"/>
                                      </p:to>
                                    </p:set>
                                  </p:childTnLst>
                                </p:cTn>
                              </p:par>
                            </p:childTnLst>
                          </p:cTn>
                        </p:par>
                        <p:par>
                          <p:cTn id="25" fill="hold">
                            <p:stCondLst>
                              <p:cond delay="5300"/>
                            </p:stCondLst>
                            <p:childTnLst>
                              <p:par>
                                <p:cTn id="26" presetID="63" presetClass="path" presetSubtype="0" accel="50000" decel="50000" fill="hold" grpId="1" nodeType="afterEffect">
                                  <p:stCondLst>
                                    <p:cond delay="0"/>
                                  </p:stCondLst>
                                  <p:childTnLst>
                                    <p:animMotion origin="layout" path="M 3.61111E-6 1.44509E-6 L 0.18264 0.14381 " pathEditMode="relative" rAng="0" ptsTypes="AA">
                                      <p:cBhvr>
                                        <p:cTn id="27" dur="2000" fill="hold"/>
                                        <p:tgtEl>
                                          <p:spTgt spid="65595"/>
                                        </p:tgtEl>
                                        <p:attrNameLst>
                                          <p:attrName>ppt_x</p:attrName>
                                          <p:attrName>ppt_y</p:attrName>
                                        </p:attrNameLst>
                                      </p:cBhvr>
                                      <p:rCtr x="9132" y="7191"/>
                                    </p:animMotion>
                                  </p:childTnLst>
                                </p:cTn>
                              </p:par>
                            </p:childTnLst>
                          </p:cTn>
                        </p:par>
                        <p:par>
                          <p:cTn id="28" fill="hold">
                            <p:stCondLst>
                              <p:cond delay="7300"/>
                            </p:stCondLst>
                            <p:childTnLst>
                              <p:par>
                                <p:cTn id="29" presetID="1" presetClass="entr" presetSubtype="0" fill="hold" grpId="0" nodeType="afterEffect">
                                  <p:stCondLst>
                                    <p:cond delay="0"/>
                                  </p:stCondLst>
                                  <p:childTnLst>
                                    <p:set>
                                      <p:cBhvr>
                                        <p:cTn id="30" dur="1" fill="hold">
                                          <p:stCondLst>
                                            <p:cond delay="0"/>
                                          </p:stCondLst>
                                        </p:cTn>
                                        <p:tgtEl>
                                          <p:spTgt spid="65596"/>
                                        </p:tgtEl>
                                        <p:attrNameLst>
                                          <p:attrName>style.visibility</p:attrName>
                                        </p:attrNameLst>
                                      </p:cBhvr>
                                      <p:to>
                                        <p:strVal val="visible"/>
                                      </p:to>
                                    </p:set>
                                  </p:childTnLst>
                                </p:cTn>
                              </p:par>
                            </p:childTnLst>
                          </p:cTn>
                        </p:par>
                        <p:par>
                          <p:cTn id="31" fill="hold">
                            <p:stCondLst>
                              <p:cond delay="7300"/>
                            </p:stCondLst>
                            <p:childTnLst>
                              <p:par>
                                <p:cTn id="32" presetID="6" presetClass="emph" presetSubtype="0" fill="hold" grpId="1" nodeType="afterEffect">
                                  <p:stCondLst>
                                    <p:cond delay="0"/>
                                  </p:stCondLst>
                                  <p:childTnLst>
                                    <p:animScale>
                                      <p:cBhvr>
                                        <p:cTn id="33" dur="1000" fill="hold"/>
                                        <p:tgtEl>
                                          <p:spTgt spid="65596"/>
                                        </p:tgtEl>
                                      </p:cBhvr>
                                      <p:by x="150000" y="150000"/>
                                    </p:animScale>
                                  </p:childTnLst>
                                </p:cTn>
                              </p:par>
                            </p:childTnLst>
                          </p:cTn>
                        </p:par>
                        <p:par>
                          <p:cTn id="34" fill="hold">
                            <p:stCondLst>
                              <p:cond delay="8300"/>
                            </p:stCondLst>
                            <p:childTnLst>
                              <p:par>
                                <p:cTn id="35" presetID="1" presetClass="exit" presetSubtype="0" fill="hold" grpId="2" nodeType="afterEffect">
                                  <p:stCondLst>
                                    <p:cond delay="2000"/>
                                  </p:stCondLst>
                                  <p:childTnLst>
                                    <p:set>
                                      <p:cBhvr>
                                        <p:cTn id="36" dur="1" fill="hold">
                                          <p:stCondLst>
                                            <p:cond delay="0"/>
                                          </p:stCondLst>
                                        </p:cTn>
                                        <p:tgtEl>
                                          <p:spTgt spid="65596"/>
                                        </p:tgtEl>
                                        <p:attrNameLst>
                                          <p:attrName>style.visibility</p:attrName>
                                        </p:attrNameLst>
                                      </p:cBhvr>
                                      <p:to>
                                        <p:strVal val="hidden"/>
                                      </p:to>
                                    </p:set>
                                  </p:childTnLst>
                                </p:cTn>
                              </p:par>
                            </p:childTnLst>
                          </p:cTn>
                        </p:par>
                        <p:par>
                          <p:cTn id="37" fill="hold">
                            <p:stCondLst>
                              <p:cond delay="10300"/>
                            </p:stCondLst>
                            <p:childTnLst>
                              <p:par>
                                <p:cTn id="38" presetID="1" presetClass="exit" presetSubtype="0" fill="hold" grpId="2" nodeType="afterEffect">
                                  <p:stCondLst>
                                    <p:cond delay="0"/>
                                  </p:stCondLst>
                                  <p:childTnLst>
                                    <p:set>
                                      <p:cBhvr>
                                        <p:cTn id="39" dur="1" fill="hold">
                                          <p:stCondLst>
                                            <p:cond delay="0"/>
                                          </p:stCondLst>
                                        </p:cTn>
                                        <p:tgtEl>
                                          <p:spTgt spid="65595"/>
                                        </p:tgtEl>
                                        <p:attrNameLst>
                                          <p:attrName>style.visibility</p:attrName>
                                        </p:attrNameLst>
                                      </p:cBhvr>
                                      <p:to>
                                        <p:strVal val="hidden"/>
                                      </p:to>
                                    </p:set>
                                  </p:childTnLst>
                                </p:cTn>
                              </p:par>
                            </p:childTnLst>
                          </p:cTn>
                        </p:par>
                        <p:par>
                          <p:cTn id="40" fill="hold">
                            <p:stCondLst>
                              <p:cond delay="10300"/>
                            </p:stCondLst>
                            <p:childTnLst>
                              <p:par>
                                <p:cTn id="41" presetID="1" presetClass="entr" presetSubtype="0" fill="hold" grpId="0" nodeType="afterEffect">
                                  <p:stCondLst>
                                    <p:cond delay="0"/>
                                  </p:stCondLst>
                                  <p:childTnLst>
                                    <p:set>
                                      <p:cBhvr>
                                        <p:cTn id="42" dur="1" fill="hold">
                                          <p:stCondLst>
                                            <p:cond delay="0"/>
                                          </p:stCondLst>
                                        </p:cTn>
                                        <p:tgtEl>
                                          <p:spTgt spid="65597"/>
                                        </p:tgtEl>
                                        <p:attrNameLst>
                                          <p:attrName>style.visibility</p:attrName>
                                        </p:attrNameLst>
                                      </p:cBhvr>
                                      <p:to>
                                        <p:strVal val="visible"/>
                                      </p:to>
                                    </p:set>
                                  </p:childTnLst>
                                </p:cTn>
                              </p:par>
                            </p:childTnLst>
                          </p:cTn>
                        </p:par>
                        <p:par>
                          <p:cTn id="43" fill="hold">
                            <p:stCondLst>
                              <p:cond delay="10300"/>
                            </p:stCondLst>
                            <p:childTnLst>
                              <p:par>
                                <p:cTn id="44" presetID="63" presetClass="path" presetSubtype="0" accel="50000" decel="50000" fill="hold" grpId="1" nodeType="afterEffect">
                                  <p:stCondLst>
                                    <p:cond delay="0"/>
                                  </p:stCondLst>
                                  <p:childTnLst>
                                    <p:animMotion origin="layout" path="M 0.00729 -0.00185 L 0.14166 -0.17803 " pathEditMode="relative" rAng="0" ptsTypes="AA">
                                      <p:cBhvr>
                                        <p:cTn id="45" dur="2000" fill="hold"/>
                                        <p:tgtEl>
                                          <p:spTgt spid="65597"/>
                                        </p:tgtEl>
                                        <p:attrNameLst>
                                          <p:attrName>ppt_x</p:attrName>
                                          <p:attrName>ppt_y</p:attrName>
                                        </p:attrNameLst>
                                      </p:cBhvr>
                                      <p:rCtr x="6719" y="-8809"/>
                                    </p:animMotion>
                                  </p:childTnLst>
                                </p:cTn>
                              </p:par>
                            </p:childTnLst>
                          </p:cTn>
                        </p:par>
                        <p:par>
                          <p:cTn id="46" fill="hold">
                            <p:stCondLst>
                              <p:cond delay="12300"/>
                            </p:stCondLst>
                            <p:childTnLst>
                              <p:par>
                                <p:cTn id="47" presetID="1" presetClass="entr" presetSubtype="0" fill="hold" grpId="0" nodeType="afterEffect">
                                  <p:stCondLst>
                                    <p:cond delay="0"/>
                                  </p:stCondLst>
                                  <p:childTnLst>
                                    <p:set>
                                      <p:cBhvr>
                                        <p:cTn id="48" dur="1" fill="hold">
                                          <p:stCondLst>
                                            <p:cond delay="0"/>
                                          </p:stCondLst>
                                        </p:cTn>
                                        <p:tgtEl>
                                          <p:spTgt spid="65598"/>
                                        </p:tgtEl>
                                        <p:attrNameLst>
                                          <p:attrName>style.visibility</p:attrName>
                                        </p:attrNameLst>
                                      </p:cBhvr>
                                      <p:to>
                                        <p:strVal val="visible"/>
                                      </p:to>
                                    </p:set>
                                  </p:childTnLst>
                                </p:cTn>
                              </p:par>
                            </p:childTnLst>
                          </p:cTn>
                        </p:par>
                        <p:par>
                          <p:cTn id="49" fill="hold">
                            <p:stCondLst>
                              <p:cond delay="12300"/>
                            </p:stCondLst>
                            <p:childTnLst>
                              <p:par>
                                <p:cTn id="50" presetID="6" presetClass="emph" presetSubtype="0" fill="hold" grpId="1" nodeType="afterEffect">
                                  <p:stCondLst>
                                    <p:cond delay="0"/>
                                  </p:stCondLst>
                                  <p:childTnLst>
                                    <p:animScale>
                                      <p:cBhvr>
                                        <p:cTn id="51" dur="1000" fill="hold"/>
                                        <p:tgtEl>
                                          <p:spTgt spid="65598"/>
                                        </p:tgtEl>
                                      </p:cBhvr>
                                      <p:by x="150000" y="150000"/>
                                    </p:animScale>
                                  </p:childTnLst>
                                </p:cTn>
                              </p:par>
                            </p:childTnLst>
                          </p:cTn>
                        </p:par>
                        <p:par>
                          <p:cTn id="52" fill="hold">
                            <p:stCondLst>
                              <p:cond delay="13300"/>
                            </p:stCondLst>
                            <p:childTnLst>
                              <p:par>
                                <p:cTn id="53" presetID="1" presetClass="exit" presetSubtype="0" fill="hold" grpId="2" nodeType="afterEffect">
                                  <p:stCondLst>
                                    <p:cond delay="2000"/>
                                  </p:stCondLst>
                                  <p:childTnLst>
                                    <p:set>
                                      <p:cBhvr>
                                        <p:cTn id="54" dur="1" fill="hold">
                                          <p:stCondLst>
                                            <p:cond delay="0"/>
                                          </p:stCondLst>
                                        </p:cTn>
                                        <p:tgtEl>
                                          <p:spTgt spid="65598"/>
                                        </p:tgtEl>
                                        <p:attrNameLst>
                                          <p:attrName>style.visibility</p:attrName>
                                        </p:attrNameLst>
                                      </p:cBhvr>
                                      <p:to>
                                        <p:strVal val="hidden"/>
                                      </p:to>
                                    </p:set>
                                  </p:childTnLst>
                                </p:cTn>
                              </p:par>
                            </p:childTnLst>
                          </p:cTn>
                        </p:par>
                        <p:par>
                          <p:cTn id="55" fill="hold">
                            <p:stCondLst>
                              <p:cond delay="15300"/>
                            </p:stCondLst>
                            <p:childTnLst>
                              <p:par>
                                <p:cTn id="56" presetID="1" presetClass="exit" presetSubtype="0" fill="hold" grpId="2" nodeType="afterEffect">
                                  <p:stCondLst>
                                    <p:cond delay="0"/>
                                  </p:stCondLst>
                                  <p:childTnLst>
                                    <p:set>
                                      <p:cBhvr>
                                        <p:cTn id="57" dur="1" fill="hold">
                                          <p:stCondLst>
                                            <p:cond delay="0"/>
                                          </p:stCondLst>
                                        </p:cTn>
                                        <p:tgtEl>
                                          <p:spTgt spid="65597"/>
                                        </p:tgtEl>
                                        <p:attrNameLst>
                                          <p:attrName>style.visibility</p:attrName>
                                        </p:attrNameLst>
                                      </p:cBhvr>
                                      <p:to>
                                        <p:strVal val="hidden"/>
                                      </p:to>
                                    </p:set>
                                  </p:childTnLst>
                                </p:cTn>
                              </p:par>
                            </p:childTnLst>
                          </p:cTn>
                        </p:par>
                        <p:par>
                          <p:cTn id="58" fill="hold">
                            <p:stCondLst>
                              <p:cond delay="15300"/>
                            </p:stCondLst>
                            <p:childTnLst>
                              <p:par>
                                <p:cTn id="59" presetID="1" presetClass="entr" presetSubtype="0" fill="hold" grpId="0" nodeType="afterEffect">
                                  <p:stCondLst>
                                    <p:cond delay="0"/>
                                  </p:stCondLst>
                                  <p:childTnLst>
                                    <p:set>
                                      <p:cBhvr>
                                        <p:cTn id="60" dur="1" fill="hold">
                                          <p:stCondLst>
                                            <p:cond delay="0"/>
                                          </p:stCondLst>
                                        </p:cTn>
                                        <p:tgtEl>
                                          <p:spTgt spid="65599"/>
                                        </p:tgtEl>
                                        <p:attrNameLst>
                                          <p:attrName>style.visibility</p:attrName>
                                        </p:attrNameLst>
                                      </p:cBhvr>
                                      <p:to>
                                        <p:strVal val="visible"/>
                                      </p:to>
                                    </p:set>
                                  </p:childTnLst>
                                </p:cTn>
                              </p:par>
                            </p:childTnLst>
                          </p:cTn>
                        </p:par>
                        <p:par>
                          <p:cTn id="61" fill="hold">
                            <p:stCondLst>
                              <p:cond delay="15300"/>
                            </p:stCondLst>
                            <p:childTnLst>
                              <p:par>
                                <p:cTn id="62" presetID="63" presetClass="path" presetSubtype="0" accel="50000" decel="50000" fill="hold" grpId="1" nodeType="afterEffect">
                                  <p:stCondLst>
                                    <p:cond delay="0"/>
                                  </p:stCondLst>
                                  <p:childTnLst>
                                    <p:animMotion origin="layout" path="M 0.02205 0.00671 L 0.08664 0.14705 " pathEditMode="relative" rAng="0" ptsTypes="AA">
                                      <p:cBhvr>
                                        <p:cTn id="63" dur="2000" fill="hold"/>
                                        <p:tgtEl>
                                          <p:spTgt spid="65599"/>
                                        </p:tgtEl>
                                        <p:attrNameLst>
                                          <p:attrName>ppt_x</p:attrName>
                                          <p:attrName>ppt_y</p:attrName>
                                        </p:attrNameLst>
                                      </p:cBhvr>
                                      <p:rCtr x="3229" y="7006"/>
                                    </p:animMotion>
                                  </p:childTnLst>
                                </p:cTn>
                              </p:par>
                            </p:childTnLst>
                          </p:cTn>
                        </p:par>
                        <p:par>
                          <p:cTn id="64" fill="hold">
                            <p:stCondLst>
                              <p:cond delay="17300"/>
                            </p:stCondLst>
                            <p:childTnLst>
                              <p:par>
                                <p:cTn id="65" presetID="1" presetClass="entr" presetSubtype="0" fill="hold" grpId="0" nodeType="afterEffect">
                                  <p:stCondLst>
                                    <p:cond delay="0"/>
                                  </p:stCondLst>
                                  <p:childTnLst>
                                    <p:set>
                                      <p:cBhvr>
                                        <p:cTn id="66" dur="1" fill="hold">
                                          <p:stCondLst>
                                            <p:cond delay="0"/>
                                          </p:stCondLst>
                                        </p:cTn>
                                        <p:tgtEl>
                                          <p:spTgt spid="65600"/>
                                        </p:tgtEl>
                                        <p:attrNameLst>
                                          <p:attrName>style.visibility</p:attrName>
                                        </p:attrNameLst>
                                      </p:cBhvr>
                                      <p:to>
                                        <p:strVal val="visible"/>
                                      </p:to>
                                    </p:set>
                                  </p:childTnLst>
                                </p:cTn>
                              </p:par>
                            </p:childTnLst>
                          </p:cTn>
                        </p:par>
                        <p:par>
                          <p:cTn id="67" fill="hold">
                            <p:stCondLst>
                              <p:cond delay="17300"/>
                            </p:stCondLst>
                            <p:childTnLst>
                              <p:par>
                                <p:cTn id="68" presetID="6" presetClass="emph" presetSubtype="0" fill="hold" grpId="1" nodeType="afterEffect">
                                  <p:stCondLst>
                                    <p:cond delay="0"/>
                                  </p:stCondLst>
                                  <p:childTnLst>
                                    <p:animScale>
                                      <p:cBhvr>
                                        <p:cTn id="69" dur="1000" fill="hold"/>
                                        <p:tgtEl>
                                          <p:spTgt spid="65600"/>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82" grpId="0" animBg="1"/>
      <p:bldP spid="65582" grpId="1" animBg="1"/>
      <p:bldP spid="65582" grpId="2" animBg="1"/>
      <p:bldP spid="65595" grpId="0" animBg="1"/>
      <p:bldP spid="65595" grpId="1" animBg="1"/>
      <p:bldP spid="65595" grpId="2" animBg="1"/>
      <p:bldP spid="65597" grpId="0" animBg="1"/>
      <p:bldP spid="65597" grpId="1" animBg="1"/>
      <p:bldP spid="65597" grpId="2" animBg="1"/>
      <p:bldP spid="65598" grpId="0" animBg="1"/>
      <p:bldP spid="65598" grpId="1" animBg="1"/>
      <p:bldP spid="65598" grpId="2" animBg="1"/>
      <p:bldP spid="65599" grpId="0" animBg="1"/>
      <p:bldP spid="65599" grpId="1" animBg="1"/>
      <p:bldP spid="65600" grpId="0" animBg="1"/>
      <p:bldP spid="65600" grpId="1" animBg="1"/>
      <p:bldP spid="65596" grpId="0" animBg="1"/>
      <p:bldP spid="65596" grpId="1" animBg="1"/>
      <p:bldP spid="65596" grpId="2" animBg="1"/>
      <p:bldP spid="65590" grpId="0" animBg="1"/>
      <p:bldP spid="65590" grpId="1" animBg="1"/>
      <p:bldP spid="65590" grpId="2"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algn="ctr"/>
            <a:r>
              <a:rPr lang="zh-CN" altLang="en-US"/>
              <a:t>路由器</a:t>
            </a:r>
            <a:endParaRPr lang="zh-CN" altLang="en-US"/>
          </a:p>
        </p:txBody>
      </p:sp>
      <p:sp>
        <p:nvSpPr>
          <p:cNvPr id="63491" name="Rectangle 3"/>
          <p:cNvSpPr>
            <a:spLocks noGrp="1" noChangeArrowheads="1"/>
          </p:cNvSpPr>
          <p:nvPr>
            <p:ph idx="1"/>
          </p:nvPr>
        </p:nvSpPr>
        <p:spPr/>
        <p:txBody>
          <a:bodyPr/>
          <a:lstStyle/>
          <a:p>
            <a:r>
              <a:rPr lang="zh-CN" altLang="en-US" dirty="0"/>
              <a:t>在路由器中的输入和输出端口之间</a:t>
            </a:r>
            <a:r>
              <a:rPr lang="zh-CN" altLang="en-US" dirty="0">
                <a:solidFill>
                  <a:srgbClr val="FF0000"/>
                </a:solidFill>
              </a:rPr>
              <a:t>没有直接连线。</a:t>
            </a:r>
            <a:endParaRPr lang="zh-CN" altLang="en-US" dirty="0">
              <a:solidFill>
                <a:srgbClr val="FF0000"/>
              </a:solidFill>
            </a:endParaRPr>
          </a:p>
          <a:p>
            <a:r>
              <a:rPr lang="zh-CN" altLang="en-US" dirty="0"/>
              <a:t>路由器处理分组的过程是：</a:t>
            </a:r>
            <a:endParaRPr lang="zh-CN" altLang="en-US" dirty="0"/>
          </a:p>
          <a:p>
            <a:pPr lvl="1"/>
            <a:r>
              <a:rPr lang="zh-CN" altLang="en-US" dirty="0">
                <a:ea typeface="黑体" panose="02010609060101010101" pitchFamily="2" charset="-122"/>
              </a:rPr>
              <a:t>把收到的分组先</a:t>
            </a:r>
            <a:r>
              <a:rPr lang="zh-CN" altLang="en-US" dirty="0">
                <a:solidFill>
                  <a:srgbClr val="FF0000"/>
                </a:solidFill>
                <a:ea typeface="黑体" panose="02010609060101010101" pitchFamily="2" charset="-122"/>
              </a:rPr>
              <a:t>放入缓存（暂时存储）；</a:t>
            </a:r>
            <a:endParaRPr lang="zh-CN" altLang="en-US" dirty="0">
              <a:solidFill>
                <a:srgbClr val="FF0000"/>
              </a:solidFill>
              <a:ea typeface="黑体" panose="02010609060101010101" pitchFamily="2" charset="-122"/>
            </a:endParaRPr>
          </a:p>
          <a:p>
            <a:pPr lvl="1"/>
            <a:r>
              <a:rPr lang="zh-CN" altLang="en-US" dirty="0">
                <a:solidFill>
                  <a:srgbClr val="FF0000"/>
                </a:solidFill>
                <a:ea typeface="黑体" panose="02010609060101010101" pitchFamily="2" charset="-122"/>
              </a:rPr>
              <a:t>查找转发表，</a:t>
            </a:r>
            <a:r>
              <a:rPr lang="zh-CN" altLang="en-US" dirty="0">
                <a:ea typeface="黑体" panose="02010609060101010101" pitchFamily="2" charset="-122"/>
              </a:rPr>
              <a:t>找出到某个目的地址应从哪个端口转发；</a:t>
            </a:r>
            <a:endParaRPr lang="zh-CN" altLang="en-US" dirty="0">
              <a:ea typeface="黑体" panose="02010609060101010101" pitchFamily="2" charset="-122"/>
            </a:endParaRPr>
          </a:p>
          <a:p>
            <a:pPr lvl="1"/>
            <a:r>
              <a:rPr lang="zh-CN" altLang="en-US" dirty="0">
                <a:ea typeface="黑体" panose="02010609060101010101" pitchFamily="2" charset="-122"/>
              </a:rPr>
              <a:t>把分组送到适当的端口</a:t>
            </a:r>
            <a:r>
              <a:rPr lang="zh-CN" altLang="en-US" dirty="0">
                <a:solidFill>
                  <a:srgbClr val="FF0000"/>
                </a:solidFill>
                <a:ea typeface="黑体" panose="02010609060101010101" pitchFamily="2" charset="-122"/>
              </a:rPr>
              <a:t>转发</a:t>
            </a:r>
            <a:r>
              <a:rPr lang="zh-CN" altLang="en-US" dirty="0">
                <a:ea typeface="黑体" panose="02010609060101010101" pitchFamily="2" charset="-122"/>
              </a:rPr>
              <a:t>出去。</a:t>
            </a:r>
            <a:r>
              <a:rPr lang="zh-CN" altLang="en-US" dirty="0"/>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49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349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349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349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不同的网络</a:t>
            </a:r>
            <a:endParaRPr lang="zh-CN" altLang="en-US" dirty="0"/>
          </a:p>
        </p:txBody>
      </p:sp>
      <p:sp>
        <p:nvSpPr>
          <p:cNvPr id="3" name="内容占位符 2"/>
          <p:cNvSpPr>
            <a:spLocks noGrp="1"/>
          </p:cNvSpPr>
          <p:nvPr>
            <p:ph idx="1"/>
          </p:nvPr>
        </p:nvSpPr>
        <p:spPr/>
        <p:txBody>
          <a:bodyPr/>
          <a:lstStyle/>
          <a:p>
            <a:r>
              <a:rPr lang="en-US" altLang="zh-CN" dirty="0">
                <a:sym typeface="+mn-ea"/>
              </a:rPr>
              <a:t>计算机网络 (简称为网络)</a:t>
            </a:r>
            <a:r>
              <a:rPr lang="zh-CN" altLang="en-US" dirty="0">
                <a:sym typeface="+mn-ea"/>
              </a:rPr>
              <a:t>：</a:t>
            </a:r>
            <a:r>
              <a:rPr lang="en-US" altLang="zh-CN" dirty="0">
                <a:sym typeface="+mn-ea"/>
              </a:rPr>
              <a:t>由若干结点(node)和连接这些结点的链路(link)组成。</a:t>
            </a:r>
            <a:endParaRPr lang="en-US" altLang="zh-CN" dirty="0"/>
          </a:p>
          <a:p>
            <a:r>
              <a:rPr lang="zh-CN" altLang="en-US" dirty="0">
                <a:solidFill>
                  <a:srgbClr val="FF0000"/>
                </a:solidFill>
              </a:rPr>
              <a:t>互连</a:t>
            </a:r>
            <a:r>
              <a:rPr lang="zh-CN" altLang="en-US" dirty="0" smtClean="0">
                <a:solidFill>
                  <a:srgbClr val="FF0000"/>
                </a:solidFill>
              </a:rPr>
              <a:t>网：</a:t>
            </a:r>
            <a:r>
              <a:rPr lang="zh-CN" altLang="en-US" dirty="0" smtClean="0"/>
              <a:t>指</a:t>
            </a:r>
            <a:r>
              <a:rPr lang="zh-CN" altLang="zh-CN" dirty="0" smtClean="0"/>
              <a:t>在</a:t>
            </a:r>
            <a:r>
              <a:rPr lang="zh-CN" altLang="zh-CN" dirty="0"/>
              <a:t>局部范围互连起来的</a:t>
            </a:r>
            <a:r>
              <a:rPr lang="zh-CN" altLang="zh-CN" dirty="0" smtClean="0"/>
              <a:t>计算机网络</a:t>
            </a:r>
            <a:r>
              <a:rPr lang="zh-CN" altLang="en-US" dirty="0" smtClean="0"/>
              <a:t>。</a:t>
            </a:r>
            <a:endParaRPr lang="en-US" altLang="zh-CN" dirty="0" smtClean="0"/>
          </a:p>
          <a:p>
            <a:r>
              <a:rPr lang="zh-CN" altLang="en-US" dirty="0">
                <a:solidFill>
                  <a:srgbClr val="FF0000"/>
                </a:solidFill>
              </a:rPr>
              <a:t>互联网：</a:t>
            </a:r>
            <a:r>
              <a:rPr lang="en-US" altLang="zh-CN" dirty="0">
                <a:sym typeface="+mn-ea"/>
              </a:rPr>
              <a:t>起源于美国，现已发展成为世界上最大的、覆盖全球的计算机网络。</a:t>
            </a:r>
            <a:r>
              <a:rPr lang="en-US" altLang="zh-CN" dirty="0"/>
              <a:t>“网络的网络”(network of networks)。</a:t>
            </a:r>
            <a:endParaRPr lang="en-US" altLang="zh-CN" dirty="0"/>
          </a:p>
          <a:p>
            <a:endParaRPr lang="en-US" altLang="zh-CN"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algn="ctr"/>
            <a:r>
              <a:rPr lang="zh-CN" altLang="en-US"/>
              <a:t>主机和路由器的作用不同</a:t>
            </a:r>
            <a:endParaRPr lang="zh-CN" altLang="en-US"/>
          </a:p>
        </p:txBody>
      </p:sp>
      <p:sp>
        <p:nvSpPr>
          <p:cNvPr id="62467" name="Rectangle 3"/>
          <p:cNvSpPr>
            <a:spLocks noGrp="1" noChangeArrowheads="1"/>
          </p:cNvSpPr>
          <p:nvPr>
            <p:ph idx="1"/>
          </p:nvPr>
        </p:nvSpPr>
        <p:spPr/>
        <p:txBody>
          <a:bodyPr/>
          <a:lstStyle/>
          <a:p>
            <a:r>
              <a:rPr lang="zh-CN" altLang="en-US" dirty="0"/>
              <a:t>主机是</a:t>
            </a:r>
            <a:r>
              <a:rPr lang="zh-CN" altLang="en-US" dirty="0">
                <a:solidFill>
                  <a:srgbClr val="FF0000"/>
                </a:solidFill>
              </a:rPr>
              <a:t>为用户进行信息处理</a:t>
            </a:r>
            <a:r>
              <a:rPr lang="zh-CN" altLang="en-US" dirty="0"/>
              <a:t>的，并向网络发送分组，从网络接收分组。</a:t>
            </a:r>
            <a:endParaRPr lang="zh-CN" altLang="en-US" dirty="0"/>
          </a:p>
          <a:p>
            <a:r>
              <a:rPr lang="zh-CN" altLang="en-US" dirty="0"/>
              <a:t>路由器对分组进行</a:t>
            </a:r>
            <a:r>
              <a:rPr lang="zh-CN" altLang="en-US" dirty="0">
                <a:solidFill>
                  <a:srgbClr val="FF0000"/>
                </a:solidFill>
              </a:rPr>
              <a:t>存储转发，</a:t>
            </a:r>
            <a:r>
              <a:rPr lang="zh-CN" altLang="en-US" dirty="0"/>
              <a:t>最后把分组交付目的主机。</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246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algn="ctr"/>
            <a:r>
              <a:rPr lang="zh-CN" altLang="en-US"/>
              <a:t>分组交换的优点</a:t>
            </a:r>
            <a:endParaRPr lang="zh-CN" altLang="en-US"/>
          </a:p>
        </p:txBody>
      </p:sp>
      <p:graphicFrame>
        <p:nvGraphicFramePr>
          <p:cNvPr id="3" name="内容占位符 2"/>
          <p:cNvGraphicFramePr>
            <a:graphicFrameLocks noGrp="1"/>
          </p:cNvGraphicFramePr>
          <p:nvPr>
            <p:ph idx="1"/>
          </p:nvPr>
        </p:nvGraphicFramePr>
        <p:xfrm>
          <a:off x="684000" y="1268760"/>
          <a:ext cx="8712968" cy="4626918"/>
        </p:xfrm>
        <a:graphic>
          <a:graphicData uri="http://schemas.openxmlformats.org/drawingml/2006/table">
            <a:tbl>
              <a:tblPr firstRow="1" firstCol="1" bandRow="1" bandCol="1">
                <a:tableStyleId>{073A0DAA-6AF3-43AB-8588-CEC1D06C72B9}</a:tableStyleId>
              </a:tblPr>
              <a:tblGrid>
                <a:gridCol w="1100648"/>
                <a:gridCol w="7612320"/>
              </a:tblGrid>
              <a:tr h="892899">
                <a:tc>
                  <a:txBody>
                    <a:bodyPr/>
                    <a:lstStyle/>
                    <a:p>
                      <a:pPr algn="ctr">
                        <a:lnSpc>
                          <a:spcPct val="100000"/>
                        </a:lnSpc>
                        <a:spcAft>
                          <a:spcPts val="0"/>
                        </a:spcAft>
                      </a:pPr>
                      <a:r>
                        <a:rPr lang="zh-CN" sz="2800" b="1" kern="100" cap="none" spc="0" dirty="0">
                          <a:ln>
                            <a:noFill/>
                          </a:ln>
                          <a:effectLst/>
                          <a:latin typeface="+mn-lt"/>
                          <a:ea typeface="黑体" panose="02010609060101010101" pitchFamily="2" charset="-122"/>
                        </a:rPr>
                        <a:t>优点</a:t>
                      </a:r>
                      <a:endParaRPr lang="zh-CN" sz="2800" b="1" kern="100" cap="none" spc="0" dirty="0">
                        <a:ln>
                          <a:noFill/>
                        </a:ln>
                        <a:solidFill>
                          <a:schemeClr val="tx1"/>
                        </a:solidFill>
                        <a:effectLst/>
                        <a:latin typeface="+mn-lt"/>
                        <a:ea typeface="黑体" panose="02010609060101010101" pitchFamily="2" charset="-122"/>
                      </a:endParaRPr>
                    </a:p>
                  </a:txBody>
                  <a:tcPr marL="108000" marR="108000" marT="72000" marB="72000" anchor="ctr"/>
                </a:tc>
                <a:tc>
                  <a:txBody>
                    <a:bodyPr/>
                    <a:lstStyle/>
                    <a:p>
                      <a:pPr algn="ctr">
                        <a:lnSpc>
                          <a:spcPct val="100000"/>
                        </a:lnSpc>
                        <a:spcAft>
                          <a:spcPts val="0"/>
                        </a:spcAft>
                      </a:pPr>
                      <a:r>
                        <a:rPr lang="zh-CN" sz="2800" b="1" kern="100" cap="none" spc="0" dirty="0">
                          <a:ln>
                            <a:noFill/>
                          </a:ln>
                          <a:effectLst/>
                          <a:latin typeface="+mn-lt"/>
                          <a:ea typeface="黑体" panose="02010609060101010101" pitchFamily="2" charset="-122"/>
                        </a:rPr>
                        <a:t>所采用的手段</a:t>
                      </a:r>
                      <a:endParaRPr lang="zh-CN" sz="2800" b="1" kern="100" cap="none" spc="0" dirty="0">
                        <a:ln>
                          <a:noFill/>
                        </a:ln>
                        <a:solidFill>
                          <a:schemeClr val="tx1"/>
                        </a:solidFill>
                        <a:effectLst/>
                        <a:latin typeface="+mn-lt"/>
                        <a:ea typeface="黑体" panose="02010609060101010101" pitchFamily="2" charset="-122"/>
                      </a:endParaRPr>
                    </a:p>
                  </a:txBody>
                  <a:tcPr marL="90000" marR="90000" marT="46800" marB="46800" anchor="ctr"/>
                </a:tc>
              </a:tr>
              <a:tr h="892899">
                <a:tc>
                  <a:txBody>
                    <a:bodyPr/>
                    <a:lstStyle/>
                    <a:p>
                      <a:pPr algn="ctr">
                        <a:lnSpc>
                          <a:spcPct val="100000"/>
                        </a:lnSpc>
                        <a:spcAft>
                          <a:spcPts val="0"/>
                        </a:spcAft>
                      </a:pPr>
                      <a:r>
                        <a:rPr lang="zh-CN" sz="2800" b="1" kern="100" cap="none" spc="0">
                          <a:ln>
                            <a:noFill/>
                          </a:ln>
                          <a:effectLst/>
                          <a:latin typeface="+mn-lt"/>
                          <a:ea typeface="黑体" panose="02010609060101010101" pitchFamily="2" charset="-122"/>
                        </a:rPr>
                        <a:t>高效</a:t>
                      </a:r>
                      <a:endParaRPr lang="zh-CN" sz="2800" b="1" kern="100" cap="none" spc="0">
                        <a:ln>
                          <a:noFill/>
                        </a:ln>
                        <a:solidFill>
                          <a:schemeClr val="tx1"/>
                        </a:solidFill>
                        <a:effectLst/>
                        <a:latin typeface="+mn-lt"/>
                        <a:ea typeface="黑体" panose="02010609060101010101" pitchFamily="2" charset="-122"/>
                      </a:endParaRPr>
                    </a:p>
                  </a:txBody>
                  <a:tcPr marL="90000" marR="90000" marT="46800" marB="46800" anchor="ctr"/>
                </a:tc>
                <a:tc>
                  <a:txBody>
                    <a:bodyPr/>
                    <a:lstStyle/>
                    <a:p>
                      <a:pPr algn="just">
                        <a:lnSpc>
                          <a:spcPct val="100000"/>
                        </a:lnSpc>
                        <a:spcAft>
                          <a:spcPts val="0"/>
                        </a:spcAft>
                      </a:pPr>
                      <a:r>
                        <a:rPr lang="zh-CN" sz="2800" b="1" kern="100" cap="none" spc="0" dirty="0">
                          <a:ln>
                            <a:noFill/>
                          </a:ln>
                          <a:effectLst/>
                          <a:latin typeface="+mn-lt"/>
                          <a:ea typeface="黑体" panose="02010609060101010101" pitchFamily="2" charset="-122"/>
                        </a:rPr>
                        <a:t>在分组传输的过程中</a:t>
                      </a:r>
                      <a:r>
                        <a:rPr lang="zh-CN" sz="2800" b="1" kern="100" cap="none" spc="0" dirty="0">
                          <a:ln>
                            <a:noFill/>
                          </a:ln>
                          <a:solidFill>
                            <a:srgbClr val="FF0000"/>
                          </a:solidFill>
                          <a:effectLst/>
                          <a:latin typeface="+mn-lt"/>
                          <a:ea typeface="黑体" panose="02010609060101010101" pitchFamily="2" charset="-122"/>
                        </a:rPr>
                        <a:t>动态分配</a:t>
                      </a:r>
                      <a:r>
                        <a:rPr lang="zh-CN" sz="2800" b="1" kern="100" cap="none" spc="0" dirty="0">
                          <a:ln>
                            <a:noFill/>
                          </a:ln>
                          <a:effectLst/>
                          <a:latin typeface="+mn-lt"/>
                          <a:ea typeface="黑体" panose="02010609060101010101" pitchFamily="2" charset="-122"/>
                        </a:rPr>
                        <a:t>传输带宽，对通信链路是逐段</a:t>
                      </a:r>
                      <a:r>
                        <a:rPr lang="zh-CN" sz="2800" b="1" kern="100" cap="none" spc="0" dirty="0" smtClean="0">
                          <a:ln>
                            <a:noFill/>
                          </a:ln>
                          <a:effectLst/>
                          <a:latin typeface="+mn-lt"/>
                          <a:ea typeface="黑体" panose="02010609060101010101" pitchFamily="2" charset="-122"/>
                        </a:rPr>
                        <a:t>占用</a:t>
                      </a:r>
                      <a:r>
                        <a:rPr lang="zh-CN" altLang="en-US" sz="2800" b="1" kern="100" cap="none" spc="0" dirty="0" smtClean="0">
                          <a:ln>
                            <a:noFill/>
                          </a:ln>
                          <a:effectLst/>
                          <a:latin typeface="+mn-lt"/>
                          <a:ea typeface="黑体" panose="02010609060101010101" pitchFamily="2" charset="-122"/>
                        </a:rPr>
                        <a:t>。</a:t>
                      </a:r>
                      <a:endParaRPr lang="zh-CN" sz="2800" b="1" kern="100" cap="none" spc="0" dirty="0">
                        <a:ln>
                          <a:noFill/>
                        </a:ln>
                        <a:solidFill>
                          <a:schemeClr val="tx1"/>
                        </a:solidFill>
                        <a:effectLst/>
                        <a:latin typeface="+mn-lt"/>
                        <a:ea typeface="黑体" panose="02010609060101010101" pitchFamily="2" charset="-122"/>
                      </a:endParaRPr>
                    </a:p>
                  </a:txBody>
                  <a:tcPr marL="90000" marR="90000" marT="46800" marB="46800" anchor="ctr"/>
                </a:tc>
              </a:tr>
              <a:tr h="892899">
                <a:tc>
                  <a:txBody>
                    <a:bodyPr/>
                    <a:lstStyle/>
                    <a:p>
                      <a:pPr algn="ctr">
                        <a:lnSpc>
                          <a:spcPct val="100000"/>
                        </a:lnSpc>
                        <a:spcAft>
                          <a:spcPts val="0"/>
                        </a:spcAft>
                      </a:pPr>
                      <a:r>
                        <a:rPr lang="zh-CN" sz="2800" b="1" kern="100" cap="none" spc="0">
                          <a:ln>
                            <a:noFill/>
                          </a:ln>
                          <a:effectLst/>
                          <a:latin typeface="+mn-lt"/>
                          <a:ea typeface="黑体" panose="02010609060101010101" pitchFamily="2" charset="-122"/>
                        </a:rPr>
                        <a:t>灵活</a:t>
                      </a:r>
                      <a:endParaRPr lang="zh-CN" sz="2800" b="1" kern="100" cap="none" spc="0">
                        <a:ln>
                          <a:noFill/>
                        </a:ln>
                        <a:solidFill>
                          <a:schemeClr val="tx1"/>
                        </a:solidFill>
                        <a:effectLst/>
                        <a:latin typeface="+mn-lt"/>
                        <a:ea typeface="黑体" panose="02010609060101010101" pitchFamily="2" charset="-122"/>
                      </a:endParaRPr>
                    </a:p>
                  </a:txBody>
                  <a:tcPr marL="90000" marR="90000" marT="46800" marB="46800" anchor="ctr"/>
                </a:tc>
                <a:tc>
                  <a:txBody>
                    <a:bodyPr/>
                    <a:lstStyle/>
                    <a:p>
                      <a:pPr algn="just">
                        <a:lnSpc>
                          <a:spcPct val="100000"/>
                        </a:lnSpc>
                        <a:spcAft>
                          <a:spcPts val="0"/>
                        </a:spcAft>
                      </a:pPr>
                      <a:r>
                        <a:rPr lang="zh-CN" sz="2800" b="1" kern="100" cap="none" spc="0" dirty="0">
                          <a:ln>
                            <a:noFill/>
                          </a:ln>
                          <a:effectLst/>
                          <a:latin typeface="+mn-lt"/>
                          <a:ea typeface="黑体" panose="02010609060101010101" pitchFamily="2" charset="-122"/>
                        </a:rPr>
                        <a:t>为每一个分组</a:t>
                      </a:r>
                      <a:r>
                        <a:rPr lang="zh-CN" sz="2800" b="1" kern="100" cap="none" spc="0" dirty="0">
                          <a:ln>
                            <a:noFill/>
                          </a:ln>
                          <a:solidFill>
                            <a:srgbClr val="FF0000"/>
                          </a:solidFill>
                          <a:effectLst/>
                          <a:latin typeface="+mn-lt"/>
                          <a:ea typeface="黑体" panose="02010609060101010101" pitchFamily="2" charset="-122"/>
                        </a:rPr>
                        <a:t>独立</a:t>
                      </a:r>
                      <a:r>
                        <a:rPr lang="zh-CN" sz="2800" b="1" kern="100" cap="none" spc="0" dirty="0">
                          <a:ln>
                            <a:noFill/>
                          </a:ln>
                          <a:effectLst/>
                          <a:latin typeface="+mn-lt"/>
                          <a:ea typeface="黑体" panose="02010609060101010101" pitchFamily="2" charset="-122"/>
                        </a:rPr>
                        <a:t>地选择最合适的转发</a:t>
                      </a:r>
                      <a:r>
                        <a:rPr lang="zh-CN" sz="2800" b="1" kern="100" cap="none" spc="0" dirty="0" smtClean="0">
                          <a:ln>
                            <a:noFill/>
                          </a:ln>
                          <a:effectLst/>
                          <a:latin typeface="+mn-lt"/>
                          <a:ea typeface="黑体" panose="02010609060101010101" pitchFamily="2" charset="-122"/>
                        </a:rPr>
                        <a:t>路由</a:t>
                      </a:r>
                      <a:r>
                        <a:rPr lang="zh-CN" altLang="en-US" sz="2800" b="1" kern="100" cap="none" spc="0" dirty="0" smtClean="0">
                          <a:ln>
                            <a:noFill/>
                          </a:ln>
                          <a:effectLst/>
                          <a:latin typeface="+mn-lt"/>
                          <a:ea typeface="黑体" panose="02010609060101010101" pitchFamily="2" charset="-122"/>
                        </a:rPr>
                        <a:t>。</a:t>
                      </a:r>
                      <a:endParaRPr lang="zh-CN" sz="2800" b="1" kern="100" cap="none" spc="0" dirty="0">
                        <a:ln>
                          <a:noFill/>
                        </a:ln>
                        <a:solidFill>
                          <a:schemeClr val="tx1"/>
                        </a:solidFill>
                        <a:effectLst/>
                        <a:latin typeface="+mn-lt"/>
                        <a:ea typeface="黑体" panose="02010609060101010101" pitchFamily="2" charset="-122"/>
                      </a:endParaRPr>
                    </a:p>
                  </a:txBody>
                  <a:tcPr marL="90000" marR="90000" marT="46800" marB="46800" anchor="ctr"/>
                </a:tc>
              </a:tr>
              <a:tr h="892899">
                <a:tc>
                  <a:txBody>
                    <a:bodyPr/>
                    <a:lstStyle/>
                    <a:p>
                      <a:pPr algn="ctr">
                        <a:lnSpc>
                          <a:spcPct val="100000"/>
                        </a:lnSpc>
                        <a:spcAft>
                          <a:spcPts val="0"/>
                        </a:spcAft>
                      </a:pPr>
                      <a:r>
                        <a:rPr lang="zh-CN" sz="2800" b="1" kern="100" cap="none" spc="0">
                          <a:ln>
                            <a:noFill/>
                          </a:ln>
                          <a:effectLst/>
                          <a:latin typeface="+mn-lt"/>
                          <a:ea typeface="黑体" panose="02010609060101010101" pitchFamily="2" charset="-122"/>
                        </a:rPr>
                        <a:t>迅速</a:t>
                      </a:r>
                      <a:endParaRPr lang="zh-CN" sz="2800" b="1" kern="100" cap="none" spc="0">
                        <a:ln>
                          <a:noFill/>
                        </a:ln>
                        <a:solidFill>
                          <a:schemeClr val="tx1"/>
                        </a:solidFill>
                        <a:effectLst/>
                        <a:latin typeface="+mn-lt"/>
                        <a:ea typeface="黑体" panose="02010609060101010101" pitchFamily="2" charset="-122"/>
                      </a:endParaRPr>
                    </a:p>
                  </a:txBody>
                  <a:tcPr marL="90000" marR="90000" marT="46800" marB="46800" anchor="ctr"/>
                </a:tc>
                <a:tc>
                  <a:txBody>
                    <a:bodyPr/>
                    <a:lstStyle/>
                    <a:p>
                      <a:pPr algn="just">
                        <a:lnSpc>
                          <a:spcPct val="100000"/>
                        </a:lnSpc>
                        <a:spcAft>
                          <a:spcPts val="0"/>
                        </a:spcAft>
                      </a:pPr>
                      <a:r>
                        <a:rPr lang="zh-CN" sz="2800" b="1" kern="100" cap="none" spc="0" dirty="0">
                          <a:ln>
                            <a:noFill/>
                          </a:ln>
                          <a:effectLst/>
                          <a:latin typeface="+mn-lt"/>
                          <a:ea typeface="黑体" panose="02010609060101010101" pitchFamily="2" charset="-122"/>
                        </a:rPr>
                        <a:t>以分组作为传送单位，可以</a:t>
                      </a:r>
                      <a:r>
                        <a:rPr lang="zh-CN" sz="2800" b="1" kern="100" cap="none" spc="0" dirty="0">
                          <a:ln>
                            <a:noFill/>
                          </a:ln>
                          <a:solidFill>
                            <a:srgbClr val="FF0000"/>
                          </a:solidFill>
                          <a:effectLst/>
                          <a:latin typeface="+mn-lt"/>
                          <a:ea typeface="黑体" panose="02010609060101010101" pitchFamily="2" charset="-122"/>
                        </a:rPr>
                        <a:t>不先建立连接</a:t>
                      </a:r>
                      <a:r>
                        <a:rPr lang="zh-CN" sz="2800" b="1" kern="100" cap="none" spc="0" dirty="0">
                          <a:ln>
                            <a:noFill/>
                          </a:ln>
                          <a:effectLst/>
                          <a:latin typeface="+mn-lt"/>
                          <a:ea typeface="黑体" panose="02010609060101010101" pitchFamily="2" charset="-122"/>
                        </a:rPr>
                        <a:t>就能向其他主机发送</a:t>
                      </a:r>
                      <a:r>
                        <a:rPr lang="zh-CN" sz="2800" b="1" kern="100" cap="none" spc="0" dirty="0" smtClean="0">
                          <a:ln>
                            <a:noFill/>
                          </a:ln>
                          <a:effectLst/>
                          <a:latin typeface="+mn-lt"/>
                          <a:ea typeface="黑体" panose="02010609060101010101" pitchFamily="2" charset="-122"/>
                        </a:rPr>
                        <a:t>分组</a:t>
                      </a:r>
                      <a:r>
                        <a:rPr lang="zh-CN" altLang="en-US" sz="2800" b="1" kern="100" cap="none" spc="0" dirty="0" smtClean="0">
                          <a:ln>
                            <a:noFill/>
                          </a:ln>
                          <a:effectLst/>
                          <a:latin typeface="+mn-lt"/>
                          <a:ea typeface="黑体" panose="02010609060101010101" pitchFamily="2" charset="-122"/>
                        </a:rPr>
                        <a:t>。</a:t>
                      </a:r>
                      <a:endParaRPr lang="zh-CN" sz="2800" b="1" kern="100" cap="none" spc="0" dirty="0">
                        <a:ln>
                          <a:noFill/>
                        </a:ln>
                        <a:solidFill>
                          <a:schemeClr val="tx1"/>
                        </a:solidFill>
                        <a:effectLst/>
                        <a:latin typeface="+mn-lt"/>
                        <a:ea typeface="黑体" panose="02010609060101010101" pitchFamily="2" charset="-122"/>
                      </a:endParaRPr>
                    </a:p>
                  </a:txBody>
                  <a:tcPr marL="90000" marR="90000" marT="46800" marB="46800" anchor="ctr"/>
                </a:tc>
              </a:tr>
              <a:tr h="892899">
                <a:tc>
                  <a:txBody>
                    <a:bodyPr/>
                    <a:lstStyle/>
                    <a:p>
                      <a:pPr algn="ctr">
                        <a:lnSpc>
                          <a:spcPct val="100000"/>
                        </a:lnSpc>
                        <a:spcAft>
                          <a:spcPts val="0"/>
                        </a:spcAft>
                      </a:pPr>
                      <a:r>
                        <a:rPr lang="zh-CN" sz="2800" b="1" kern="100" cap="none" spc="0">
                          <a:ln>
                            <a:noFill/>
                          </a:ln>
                          <a:effectLst/>
                          <a:latin typeface="+mn-lt"/>
                          <a:ea typeface="黑体" panose="02010609060101010101" pitchFamily="2" charset="-122"/>
                        </a:rPr>
                        <a:t>可靠</a:t>
                      </a:r>
                      <a:endParaRPr lang="zh-CN" sz="2800" b="1" kern="100" cap="none" spc="0">
                        <a:ln>
                          <a:noFill/>
                        </a:ln>
                        <a:solidFill>
                          <a:schemeClr val="tx1"/>
                        </a:solidFill>
                        <a:effectLst/>
                        <a:latin typeface="+mn-lt"/>
                        <a:ea typeface="黑体" panose="02010609060101010101" pitchFamily="2" charset="-122"/>
                      </a:endParaRPr>
                    </a:p>
                  </a:txBody>
                  <a:tcPr marL="90000" marR="90000" marT="46800" marB="46800" anchor="ctr"/>
                </a:tc>
                <a:tc>
                  <a:txBody>
                    <a:bodyPr/>
                    <a:lstStyle/>
                    <a:p>
                      <a:pPr algn="just">
                        <a:lnSpc>
                          <a:spcPct val="100000"/>
                        </a:lnSpc>
                        <a:spcAft>
                          <a:spcPts val="0"/>
                        </a:spcAft>
                      </a:pPr>
                      <a:r>
                        <a:rPr lang="zh-CN" sz="2800" b="1" kern="100" cap="none" spc="0" dirty="0">
                          <a:ln>
                            <a:noFill/>
                          </a:ln>
                          <a:effectLst/>
                          <a:latin typeface="+mn-lt"/>
                          <a:ea typeface="黑体" panose="02010609060101010101" pitchFamily="2" charset="-122"/>
                        </a:rPr>
                        <a:t>保证可靠性的网络协议；分布式多路由的分组交换网，使网络有很好的</a:t>
                      </a:r>
                      <a:r>
                        <a:rPr lang="zh-CN" sz="2800" b="1" kern="100" cap="none" spc="0" dirty="0" smtClean="0">
                          <a:ln>
                            <a:noFill/>
                          </a:ln>
                          <a:effectLst/>
                          <a:latin typeface="+mn-lt"/>
                          <a:ea typeface="黑体" panose="02010609060101010101" pitchFamily="2" charset="-122"/>
                        </a:rPr>
                        <a:t>生存性</a:t>
                      </a:r>
                      <a:r>
                        <a:rPr lang="zh-CN" altLang="en-US" sz="2800" b="1" kern="100" cap="none" spc="0" dirty="0" smtClean="0">
                          <a:ln>
                            <a:noFill/>
                          </a:ln>
                          <a:effectLst/>
                          <a:latin typeface="+mn-lt"/>
                          <a:ea typeface="黑体" panose="02010609060101010101" pitchFamily="2" charset="-122"/>
                        </a:rPr>
                        <a:t>。</a:t>
                      </a:r>
                      <a:endParaRPr lang="zh-CN" sz="2800" b="1" kern="100" cap="none" spc="0" dirty="0">
                        <a:ln>
                          <a:noFill/>
                        </a:ln>
                        <a:solidFill>
                          <a:schemeClr val="tx1"/>
                        </a:solidFill>
                        <a:effectLst/>
                        <a:latin typeface="+mn-lt"/>
                        <a:ea typeface="黑体" panose="02010609060101010101" pitchFamily="2" charset="-122"/>
                      </a:endParaRPr>
                    </a:p>
                  </a:txBody>
                  <a:tcPr marL="90000" marR="90000" marT="46800" marB="46800" anchor="ctr"/>
                </a:tc>
              </a:tr>
            </a:tbl>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algn="ctr"/>
            <a:r>
              <a:rPr lang="zh-CN" altLang="en-US" dirty="0"/>
              <a:t>分组交换带来的问题</a:t>
            </a:r>
            <a:endParaRPr lang="zh-CN" altLang="en-US" dirty="0"/>
          </a:p>
        </p:txBody>
      </p:sp>
      <p:sp>
        <p:nvSpPr>
          <p:cNvPr id="67587" name="Rectangle 3"/>
          <p:cNvSpPr>
            <a:spLocks noGrp="1" noChangeArrowheads="1"/>
          </p:cNvSpPr>
          <p:nvPr>
            <p:ph idx="1"/>
          </p:nvPr>
        </p:nvSpPr>
        <p:spPr/>
        <p:txBody>
          <a:bodyPr/>
          <a:lstStyle/>
          <a:p>
            <a:r>
              <a:rPr lang="zh-CN" altLang="en-US" dirty="0"/>
              <a:t>分组在各结点存储转发时需要</a:t>
            </a:r>
            <a:r>
              <a:rPr lang="zh-CN" altLang="en-US" dirty="0">
                <a:solidFill>
                  <a:srgbClr val="FF0000"/>
                </a:solidFill>
              </a:rPr>
              <a:t>排队，</a:t>
            </a:r>
            <a:r>
              <a:rPr lang="zh-CN" altLang="en-US" dirty="0"/>
              <a:t>这就会造成一定的</a:t>
            </a:r>
            <a:r>
              <a:rPr lang="zh-CN" altLang="en-US" dirty="0">
                <a:solidFill>
                  <a:srgbClr val="FF0000"/>
                </a:solidFill>
              </a:rPr>
              <a:t>时延。</a:t>
            </a:r>
            <a:r>
              <a:rPr lang="zh-CN" altLang="en-US" dirty="0"/>
              <a:t> </a:t>
            </a:r>
            <a:endParaRPr lang="zh-CN" altLang="en-US" dirty="0"/>
          </a:p>
          <a:p>
            <a:r>
              <a:rPr lang="zh-CN" altLang="en-US" dirty="0"/>
              <a:t>分组必须携带的首部（里面有必不可少的控制信息）也造成了一定的</a:t>
            </a:r>
            <a:r>
              <a:rPr lang="zh-CN" altLang="en-US" dirty="0">
                <a:solidFill>
                  <a:srgbClr val="FF0000"/>
                </a:solidFill>
              </a:rPr>
              <a:t>开销。</a:t>
            </a:r>
            <a:r>
              <a:rPr lang="zh-CN" altLang="en-US" dirty="0"/>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58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algn="ctr"/>
            <a:r>
              <a:rPr lang="zh-CN" altLang="en-US" sz="4000" dirty="0"/>
              <a:t>存储转发原理并非完全新的概念 </a:t>
            </a:r>
            <a:endParaRPr lang="zh-CN" altLang="en-US" sz="4000" dirty="0"/>
          </a:p>
        </p:txBody>
      </p:sp>
      <p:sp>
        <p:nvSpPr>
          <p:cNvPr id="153603" name="Rectangle 3"/>
          <p:cNvSpPr>
            <a:spLocks noGrp="1" noChangeArrowheads="1"/>
          </p:cNvSpPr>
          <p:nvPr>
            <p:ph idx="1"/>
          </p:nvPr>
        </p:nvSpPr>
        <p:spPr/>
        <p:txBody>
          <a:bodyPr/>
          <a:lstStyle/>
          <a:p>
            <a:r>
              <a:rPr lang="zh-CN" altLang="en-US" dirty="0"/>
              <a:t>在 </a:t>
            </a:r>
            <a:r>
              <a:rPr lang="en-US" altLang="zh-CN" dirty="0"/>
              <a:t>20 </a:t>
            </a:r>
            <a:r>
              <a:rPr lang="zh-CN" altLang="en-US" dirty="0"/>
              <a:t>世纪 </a:t>
            </a:r>
            <a:r>
              <a:rPr lang="en-US" altLang="zh-CN" dirty="0"/>
              <a:t>40 </a:t>
            </a:r>
            <a:r>
              <a:rPr lang="zh-CN" altLang="en-US" dirty="0"/>
              <a:t>年代，电报通信也采用了基于存储转发原理的</a:t>
            </a:r>
            <a:r>
              <a:rPr lang="zh-CN" altLang="en-US" dirty="0" smtClean="0">
                <a:solidFill>
                  <a:srgbClr val="FF0000"/>
                </a:solidFill>
              </a:rPr>
              <a:t>报文交换 </a:t>
            </a:r>
            <a:r>
              <a:rPr lang="en-US" altLang="zh-CN" dirty="0" smtClean="0"/>
              <a:t>(</a:t>
            </a:r>
            <a:r>
              <a:rPr lang="en-US" altLang="zh-CN" dirty="0"/>
              <a:t>message switching)</a:t>
            </a:r>
            <a:r>
              <a:rPr lang="zh-CN" altLang="en-US" dirty="0"/>
              <a:t>。 </a:t>
            </a:r>
            <a:endParaRPr lang="zh-CN" altLang="en-US" dirty="0"/>
          </a:p>
          <a:p>
            <a:r>
              <a:rPr lang="zh-CN" altLang="en-US" dirty="0"/>
              <a:t>报文交换的时延较长，从几分钟到几小时不等。现在报文交换已经很少有人使用了。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360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idx="4294967295"/>
          </p:nvPr>
        </p:nvSpPr>
        <p:spPr>
          <a:xfrm>
            <a:off x="475630" y="0"/>
            <a:ext cx="9157890" cy="692150"/>
          </a:xfrm>
        </p:spPr>
        <p:txBody>
          <a:bodyPr/>
          <a:lstStyle/>
          <a:p>
            <a:pPr algn="ctr"/>
            <a:r>
              <a:rPr lang="zh-CN" altLang="en-US" sz="4000" dirty="0"/>
              <a:t>三种交换的比较 </a:t>
            </a:r>
            <a:endParaRPr lang="zh-CN" altLang="en-US" sz="4000" dirty="0"/>
          </a:p>
        </p:txBody>
      </p:sp>
      <p:grpSp>
        <p:nvGrpSpPr>
          <p:cNvPr id="154758" name="Group 134"/>
          <p:cNvGrpSpPr/>
          <p:nvPr/>
        </p:nvGrpSpPr>
        <p:grpSpPr bwMode="auto">
          <a:xfrm>
            <a:off x="8002192" y="1458916"/>
            <a:ext cx="629444" cy="396876"/>
            <a:chOff x="4653" y="1614"/>
            <a:chExt cx="366" cy="250"/>
          </a:xfrm>
        </p:grpSpPr>
        <p:sp>
          <p:nvSpPr>
            <p:cNvPr id="154628" name="AutoShape 4"/>
            <p:cNvSpPr>
              <a:spLocks noChangeArrowheads="1"/>
            </p:cNvSpPr>
            <p:nvPr/>
          </p:nvSpPr>
          <p:spPr bwMode="auto">
            <a:xfrm rot="5400000">
              <a:off x="4733" y="1579"/>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29" name="Text Box 5"/>
            <p:cNvSpPr txBox="1">
              <a:spLocks noChangeArrowheads="1"/>
            </p:cNvSpPr>
            <p:nvPr/>
          </p:nvSpPr>
          <p:spPr bwMode="auto">
            <a:xfrm rot="626605">
              <a:off x="4671" y="1614"/>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anose="02010609060101010101" pitchFamily="2" charset="-122"/>
                </a:rPr>
                <a:t>P</a:t>
              </a:r>
              <a:r>
                <a:rPr kumimoji="1" lang="en-US" altLang="zh-CN" baseline="-25000">
                  <a:solidFill>
                    <a:srgbClr val="333399"/>
                  </a:solidFill>
                  <a:ea typeface="黑体" panose="02010609060101010101" pitchFamily="2" charset="-122"/>
                </a:rPr>
                <a:t>1</a:t>
              </a:r>
              <a:endParaRPr kumimoji="1" lang="en-US" altLang="zh-CN">
                <a:solidFill>
                  <a:srgbClr val="333399"/>
                </a:solidFill>
                <a:ea typeface="黑体" panose="02010609060101010101" pitchFamily="2" charset="-122"/>
              </a:endParaRPr>
            </a:p>
          </p:txBody>
        </p:sp>
        <p:sp>
          <p:nvSpPr>
            <p:cNvPr id="154630" name="Line 6"/>
            <p:cNvSpPr>
              <a:spLocks noChangeShapeType="1"/>
            </p:cNvSpPr>
            <p:nvPr/>
          </p:nvSpPr>
          <p:spPr bwMode="auto">
            <a:xfrm>
              <a:off x="4656" y="1650"/>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31" name="Line 7"/>
            <p:cNvSpPr>
              <a:spLocks noChangeShapeType="1"/>
            </p:cNvSpPr>
            <p:nvPr/>
          </p:nvSpPr>
          <p:spPr bwMode="auto">
            <a:xfrm>
              <a:off x="4653" y="1801"/>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32" name="AutoShape 8"/>
            <p:cNvSpPr>
              <a:spLocks noChangeArrowheads="1"/>
            </p:cNvSpPr>
            <p:nvPr/>
          </p:nvSpPr>
          <p:spPr bwMode="auto">
            <a:xfrm rot="746037">
              <a:off x="4847" y="1715"/>
              <a:ext cx="133" cy="126"/>
            </a:xfrm>
            <a:prstGeom prst="rightArrow">
              <a:avLst>
                <a:gd name="adj1" fmla="val 50000"/>
                <a:gd name="adj2" fmla="val 26389"/>
              </a:avLst>
            </a:prstGeom>
            <a:solidFill>
              <a:schemeClr val="bg1"/>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9" name="Group 135"/>
          <p:cNvGrpSpPr/>
          <p:nvPr/>
        </p:nvGrpSpPr>
        <p:grpSpPr bwMode="auto">
          <a:xfrm>
            <a:off x="7993592" y="1743073"/>
            <a:ext cx="631164" cy="396874"/>
            <a:chOff x="4648" y="1793"/>
            <a:chExt cx="367" cy="250"/>
          </a:xfrm>
        </p:grpSpPr>
        <p:sp>
          <p:nvSpPr>
            <p:cNvPr id="154633" name="AutoShape 9"/>
            <p:cNvSpPr>
              <a:spLocks noChangeArrowheads="1"/>
            </p:cNvSpPr>
            <p:nvPr/>
          </p:nvSpPr>
          <p:spPr bwMode="auto">
            <a:xfrm rot="5400000">
              <a:off x="4729" y="1758"/>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34" name="Text Box 10"/>
            <p:cNvSpPr txBox="1">
              <a:spLocks noChangeArrowheads="1"/>
            </p:cNvSpPr>
            <p:nvPr/>
          </p:nvSpPr>
          <p:spPr bwMode="auto">
            <a:xfrm rot="626605">
              <a:off x="4660" y="1793"/>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anose="02010609060101010101" pitchFamily="2" charset="-122"/>
                </a:rPr>
                <a:t>P</a:t>
              </a:r>
              <a:r>
                <a:rPr kumimoji="1" lang="en-US" altLang="zh-CN" baseline="-25000">
                  <a:solidFill>
                    <a:srgbClr val="333399"/>
                  </a:solidFill>
                  <a:ea typeface="黑体" panose="02010609060101010101" pitchFamily="2" charset="-122"/>
                </a:rPr>
                <a:t>2</a:t>
              </a:r>
              <a:endParaRPr kumimoji="1" lang="en-US" altLang="zh-CN">
                <a:solidFill>
                  <a:srgbClr val="333399"/>
                </a:solidFill>
                <a:ea typeface="黑体" panose="02010609060101010101" pitchFamily="2" charset="-122"/>
              </a:endParaRPr>
            </a:p>
          </p:txBody>
        </p:sp>
        <p:sp>
          <p:nvSpPr>
            <p:cNvPr id="154635" name="Line 11"/>
            <p:cNvSpPr>
              <a:spLocks noChangeShapeType="1"/>
            </p:cNvSpPr>
            <p:nvPr/>
          </p:nvSpPr>
          <p:spPr bwMode="auto">
            <a:xfrm>
              <a:off x="4652" y="1829"/>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36" name="Line 12"/>
            <p:cNvSpPr>
              <a:spLocks noChangeShapeType="1"/>
            </p:cNvSpPr>
            <p:nvPr/>
          </p:nvSpPr>
          <p:spPr bwMode="auto">
            <a:xfrm>
              <a:off x="4648" y="1980"/>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37" name="AutoShape 13"/>
            <p:cNvSpPr>
              <a:spLocks noChangeArrowheads="1"/>
            </p:cNvSpPr>
            <p:nvPr/>
          </p:nvSpPr>
          <p:spPr bwMode="auto">
            <a:xfrm rot="746037">
              <a:off x="4843" y="1894"/>
              <a:ext cx="132" cy="126"/>
            </a:xfrm>
            <a:prstGeom prst="rightArrow">
              <a:avLst>
                <a:gd name="adj1" fmla="val 50000"/>
                <a:gd name="adj2" fmla="val 26190"/>
              </a:avLst>
            </a:prstGeom>
            <a:solidFill>
              <a:schemeClr val="bg1"/>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60" name="Group 136"/>
          <p:cNvGrpSpPr/>
          <p:nvPr/>
        </p:nvGrpSpPr>
        <p:grpSpPr bwMode="auto">
          <a:xfrm>
            <a:off x="8000471" y="2031996"/>
            <a:ext cx="629444" cy="387349"/>
            <a:chOff x="4652" y="1975"/>
            <a:chExt cx="366" cy="244"/>
          </a:xfrm>
        </p:grpSpPr>
        <p:sp>
          <p:nvSpPr>
            <p:cNvPr id="154638" name="AutoShape 14"/>
            <p:cNvSpPr>
              <a:spLocks noChangeArrowheads="1"/>
            </p:cNvSpPr>
            <p:nvPr/>
          </p:nvSpPr>
          <p:spPr bwMode="auto">
            <a:xfrm rot="5400000">
              <a:off x="4732" y="1934"/>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39" name="Text Box 15"/>
            <p:cNvSpPr txBox="1">
              <a:spLocks noChangeArrowheads="1"/>
            </p:cNvSpPr>
            <p:nvPr/>
          </p:nvSpPr>
          <p:spPr bwMode="auto">
            <a:xfrm rot="626605">
              <a:off x="4664" y="1975"/>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anose="02010609060101010101" pitchFamily="2" charset="-122"/>
                </a:rPr>
                <a:t>P</a:t>
              </a:r>
              <a:r>
                <a:rPr kumimoji="1" lang="en-US" altLang="zh-CN" baseline="-25000">
                  <a:solidFill>
                    <a:srgbClr val="333399"/>
                  </a:solidFill>
                  <a:ea typeface="黑体" panose="02010609060101010101" pitchFamily="2" charset="-122"/>
                </a:rPr>
                <a:t>3</a:t>
              </a:r>
              <a:endParaRPr kumimoji="1" lang="en-US" altLang="zh-CN">
                <a:solidFill>
                  <a:srgbClr val="333399"/>
                </a:solidFill>
                <a:ea typeface="黑体" panose="02010609060101010101" pitchFamily="2" charset="-122"/>
              </a:endParaRPr>
            </a:p>
          </p:txBody>
        </p:sp>
        <p:sp>
          <p:nvSpPr>
            <p:cNvPr id="154640" name="Line 16"/>
            <p:cNvSpPr>
              <a:spLocks noChangeShapeType="1"/>
            </p:cNvSpPr>
            <p:nvPr/>
          </p:nvSpPr>
          <p:spPr bwMode="auto">
            <a:xfrm>
              <a:off x="4656" y="2004"/>
              <a:ext cx="362"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41" name="Line 17"/>
            <p:cNvSpPr>
              <a:spLocks noChangeShapeType="1"/>
            </p:cNvSpPr>
            <p:nvPr/>
          </p:nvSpPr>
          <p:spPr bwMode="auto">
            <a:xfrm>
              <a:off x="4652" y="2155"/>
              <a:ext cx="363"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42" name="AutoShape 18"/>
            <p:cNvSpPr>
              <a:spLocks noChangeArrowheads="1"/>
            </p:cNvSpPr>
            <p:nvPr/>
          </p:nvSpPr>
          <p:spPr bwMode="auto">
            <a:xfrm rot="746037">
              <a:off x="4846" y="2069"/>
              <a:ext cx="133" cy="127"/>
            </a:xfrm>
            <a:prstGeom prst="rightArrow">
              <a:avLst>
                <a:gd name="adj1" fmla="val 50000"/>
                <a:gd name="adj2" fmla="val 26181"/>
              </a:avLst>
            </a:prstGeom>
            <a:solidFill>
              <a:schemeClr val="bg1"/>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61" name="Group 137"/>
          <p:cNvGrpSpPr/>
          <p:nvPr/>
        </p:nvGrpSpPr>
        <p:grpSpPr bwMode="auto">
          <a:xfrm>
            <a:off x="8007350" y="2301880"/>
            <a:ext cx="629444" cy="395288"/>
            <a:chOff x="4656" y="2145"/>
            <a:chExt cx="366" cy="249"/>
          </a:xfrm>
        </p:grpSpPr>
        <p:sp>
          <p:nvSpPr>
            <p:cNvPr id="154643" name="AutoShape 19"/>
            <p:cNvSpPr>
              <a:spLocks noChangeArrowheads="1"/>
            </p:cNvSpPr>
            <p:nvPr/>
          </p:nvSpPr>
          <p:spPr bwMode="auto">
            <a:xfrm rot="5400000">
              <a:off x="4737" y="2109"/>
              <a:ext cx="210"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44" name="Text Box 20"/>
            <p:cNvSpPr txBox="1">
              <a:spLocks noChangeArrowheads="1"/>
            </p:cNvSpPr>
            <p:nvPr/>
          </p:nvSpPr>
          <p:spPr bwMode="auto">
            <a:xfrm rot="626605">
              <a:off x="4668" y="2145"/>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anose="02010609060101010101" pitchFamily="2" charset="-122"/>
                </a:rPr>
                <a:t>P</a:t>
              </a:r>
              <a:r>
                <a:rPr kumimoji="1" lang="en-US" altLang="zh-CN" baseline="-25000">
                  <a:solidFill>
                    <a:srgbClr val="333399"/>
                  </a:solidFill>
                  <a:ea typeface="黑体" panose="02010609060101010101" pitchFamily="2" charset="-122"/>
                </a:rPr>
                <a:t>4</a:t>
              </a:r>
              <a:endParaRPr kumimoji="1" lang="en-US" altLang="zh-CN">
                <a:solidFill>
                  <a:srgbClr val="333399"/>
                </a:solidFill>
                <a:ea typeface="黑体" panose="02010609060101010101" pitchFamily="2" charset="-122"/>
              </a:endParaRPr>
            </a:p>
          </p:txBody>
        </p:sp>
        <p:sp>
          <p:nvSpPr>
            <p:cNvPr id="154645" name="Line 21"/>
            <p:cNvSpPr>
              <a:spLocks noChangeShapeType="1"/>
            </p:cNvSpPr>
            <p:nvPr/>
          </p:nvSpPr>
          <p:spPr bwMode="auto">
            <a:xfrm>
              <a:off x="4659" y="2180"/>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46" name="Line 22"/>
            <p:cNvSpPr>
              <a:spLocks noChangeShapeType="1"/>
            </p:cNvSpPr>
            <p:nvPr/>
          </p:nvSpPr>
          <p:spPr bwMode="auto">
            <a:xfrm>
              <a:off x="4656" y="2331"/>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47" name="AutoShape 23"/>
            <p:cNvSpPr>
              <a:spLocks noChangeArrowheads="1"/>
            </p:cNvSpPr>
            <p:nvPr/>
          </p:nvSpPr>
          <p:spPr bwMode="auto">
            <a:xfrm rot="746037">
              <a:off x="4850" y="2245"/>
              <a:ext cx="132" cy="126"/>
            </a:xfrm>
            <a:prstGeom prst="rightArrow">
              <a:avLst>
                <a:gd name="adj1" fmla="val 50000"/>
                <a:gd name="adj2" fmla="val 26190"/>
              </a:avLst>
            </a:prstGeom>
            <a:solidFill>
              <a:schemeClr val="bg1"/>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63" name="Group 139"/>
          <p:cNvGrpSpPr/>
          <p:nvPr/>
        </p:nvGrpSpPr>
        <p:grpSpPr bwMode="auto">
          <a:xfrm>
            <a:off x="8624761" y="1854204"/>
            <a:ext cx="629445" cy="385763"/>
            <a:chOff x="5015" y="1863"/>
            <a:chExt cx="366" cy="243"/>
          </a:xfrm>
        </p:grpSpPr>
        <p:sp>
          <p:nvSpPr>
            <p:cNvPr id="154648" name="AutoShape 24"/>
            <p:cNvSpPr>
              <a:spLocks noChangeArrowheads="1"/>
            </p:cNvSpPr>
            <p:nvPr/>
          </p:nvSpPr>
          <p:spPr bwMode="auto">
            <a:xfrm rot="5400000">
              <a:off x="5096" y="1821"/>
              <a:ext cx="210"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49" name="Text Box 25"/>
            <p:cNvSpPr txBox="1">
              <a:spLocks noChangeArrowheads="1"/>
            </p:cNvSpPr>
            <p:nvPr/>
          </p:nvSpPr>
          <p:spPr bwMode="auto">
            <a:xfrm rot="626605">
              <a:off x="5021" y="1863"/>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anose="02010609060101010101" pitchFamily="2" charset="-122"/>
                </a:rPr>
                <a:t>P</a:t>
              </a:r>
              <a:r>
                <a:rPr kumimoji="1" lang="en-US" altLang="zh-CN" baseline="-25000">
                  <a:solidFill>
                    <a:srgbClr val="333399"/>
                  </a:solidFill>
                  <a:ea typeface="黑体" panose="02010609060101010101" pitchFamily="2" charset="-122"/>
                </a:rPr>
                <a:t>1</a:t>
              </a:r>
              <a:endParaRPr kumimoji="1" lang="en-US" altLang="zh-CN">
                <a:solidFill>
                  <a:srgbClr val="333399"/>
                </a:solidFill>
                <a:ea typeface="黑体" panose="02010609060101010101" pitchFamily="2" charset="-122"/>
              </a:endParaRPr>
            </a:p>
          </p:txBody>
        </p:sp>
        <p:sp>
          <p:nvSpPr>
            <p:cNvPr id="154650" name="Line 26"/>
            <p:cNvSpPr>
              <a:spLocks noChangeShapeType="1"/>
            </p:cNvSpPr>
            <p:nvPr/>
          </p:nvSpPr>
          <p:spPr bwMode="auto">
            <a:xfrm>
              <a:off x="5018" y="1892"/>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51" name="Line 27"/>
            <p:cNvSpPr>
              <a:spLocks noChangeShapeType="1"/>
            </p:cNvSpPr>
            <p:nvPr/>
          </p:nvSpPr>
          <p:spPr bwMode="auto">
            <a:xfrm>
              <a:off x="5015" y="2043"/>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52" name="AutoShape 28"/>
            <p:cNvSpPr>
              <a:spLocks noChangeArrowheads="1"/>
            </p:cNvSpPr>
            <p:nvPr/>
          </p:nvSpPr>
          <p:spPr bwMode="auto">
            <a:xfrm rot="746037">
              <a:off x="5209" y="1957"/>
              <a:ext cx="132" cy="126"/>
            </a:xfrm>
            <a:prstGeom prst="rightArrow">
              <a:avLst>
                <a:gd name="adj1" fmla="val 50000"/>
                <a:gd name="adj2" fmla="val 26190"/>
              </a:avLst>
            </a:prstGeom>
            <a:solidFill>
              <a:schemeClr val="bg1"/>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64" name="Group 140"/>
          <p:cNvGrpSpPr/>
          <p:nvPr/>
        </p:nvGrpSpPr>
        <p:grpSpPr bwMode="auto">
          <a:xfrm>
            <a:off x="8616162" y="2119317"/>
            <a:ext cx="629444" cy="404813"/>
            <a:chOff x="5010" y="2030"/>
            <a:chExt cx="366" cy="255"/>
          </a:xfrm>
        </p:grpSpPr>
        <p:sp>
          <p:nvSpPr>
            <p:cNvPr id="154653" name="AutoShape 29"/>
            <p:cNvSpPr>
              <a:spLocks noChangeArrowheads="1"/>
            </p:cNvSpPr>
            <p:nvPr/>
          </p:nvSpPr>
          <p:spPr bwMode="auto">
            <a:xfrm rot="5400000">
              <a:off x="5091" y="2000"/>
              <a:ext cx="210"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54" name="Text Box 30"/>
            <p:cNvSpPr txBox="1">
              <a:spLocks noChangeArrowheads="1"/>
            </p:cNvSpPr>
            <p:nvPr/>
          </p:nvSpPr>
          <p:spPr bwMode="auto">
            <a:xfrm rot="626605">
              <a:off x="5016" y="2030"/>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anose="02010609060101010101" pitchFamily="2" charset="-122"/>
                </a:rPr>
                <a:t>P</a:t>
              </a:r>
              <a:r>
                <a:rPr kumimoji="1" lang="en-US" altLang="zh-CN" baseline="-25000">
                  <a:solidFill>
                    <a:srgbClr val="333399"/>
                  </a:solidFill>
                  <a:ea typeface="黑体" panose="02010609060101010101" pitchFamily="2" charset="-122"/>
                </a:rPr>
                <a:t>2</a:t>
              </a:r>
              <a:endParaRPr kumimoji="1" lang="en-US" altLang="zh-CN">
                <a:solidFill>
                  <a:srgbClr val="333399"/>
                </a:solidFill>
                <a:ea typeface="黑体" panose="02010609060101010101" pitchFamily="2" charset="-122"/>
              </a:endParaRPr>
            </a:p>
          </p:txBody>
        </p:sp>
        <p:sp>
          <p:nvSpPr>
            <p:cNvPr id="154655" name="Line 31"/>
            <p:cNvSpPr>
              <a:spLocks noChangeShapeType="1"/>
            </p:cNvSpPr>
            <p:nvPr/>
          </p:nvSpPr>
          <p:spPr bwMode="auto">
            <a:xfrm>
              <a:off x="5014" y="2071"/>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56" name="Line 32"/>
            <p:cNvSpPr>
              <a:spLocks noChangeShapeType="1"/>
            </p:cNvSpPr>
            <p:nvPr/>
          </p:nvSpPr>
          <p:spPr bwMode="auto">
            <a:xfrm>
              <a:off x="5010" y="2222"/>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57" name="AutoShape 33"/>
            <p:cNvSpPr>
              <a:spLocks noChangeArrowheads="1"/>
            </p:cNvSpPr>
            <p:nvPr/>
          </p:nvSpPr>
          <p:spPr bwMode="auto">
            <a:xfrm rot="746037">
              <a:off x="5204" y="2136"/>
              <a:ext cx="133" cy="127"/>
            </a:xfrm>
            <a:prstGeom prst="rightArrow">
              <a:avLst>
                <a:gd name="adj1" fmla="val 50000"/>
                <a:gd name="adj2" fmla="val 26181"/>
              </a:avLst>
            </a:prstGeom>
            <a:solidFill>
              <a:schemeClr val="bg1"/>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65" name="Group 141"/>
          <p:cNvGrpSpPr/>
          <p:nvPr/>
        </p:nvGrpSpPr>
        <p:grpSpPr bwMode="auto">
          <a:xfrm>
            <a:off x="8623036" y="2406647"/>
            <a:ext cx="629444" cy="396874"/>
            <a:chOff x="5014" y="2211"/>
            <a:chExt cx="366" cy="250"/>
          </a:xfrm>
        </p:grpSpPr>
        <p:sp>
          <p:nvSpPr>
            <p:cNvPr id="154658" name="AutoShape 34"/>
            <p:cNvSpPr>
              <a:spLocks noChangeArrowheads="1"/>
            </p:cNvSpPr>
            <p:nvPr/>
          </p:nvSpPr>
          <p:spPr bwMode="auto">
            <a:xfrm rot="5400000">
              <a:off x="5094" y="2176"/>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59" name="Text Box 35"/>
            <p:cNvSpPr txBox="1">
              <a:spLocks noChangeArrowheads="1"/>
            </p:cNvSpPr>
            <p:nvPr/>
          </p:nvSpPr>
          <p:spPr bwMode="auto">
            <a:xfrm rot="626605">
              <a:off x="5026" y="2211"/>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anose="02010609060101010101" pitchFamily="2" charset="-122"/>
                </a:rPr>
                <a:t>P</a:t>
              </a:r>
              <a:r>
                <a:rPr kumimoji="1" lang="en-US" altLang="zh-CN" baseline="-25000">
                  <a:solidFill>
                    <a:srgbClr val="333399"/>
                  </a:solidFill>
                  <a:ea typeface="黑体" panose="02010609060101010101" pitchFamily="2" charset="-122"/>
                </a:rPr>
                <a:t>3</a:t>
              </a:r>
              <a:endParaRPr kumimoji="1" lang="en-US" altLang="zh-CN">
                <a:solidFill>
                  <a:srgbClr val="333399"/>
                </a:solidFill>
                <a:ea typeface="黑体" panose="02010609060101010101" pitchFamily="2" charset="-122"/>
              </a:endParaRPr>
            </a:p>
          </p:txBody>
        </p:sp>
        <p:sp>
          <p:nvSpPr>
            <p:cNvPr id="154660" name="Line 36"/>
            <p:cNvSpPr>
              <a:spLocks noChangeShapeType="1"/>
            </p:cNvSpPr>
            <p:nvPr/>
          </p:nvSpPr>
          <p:spPr bwMode="auto">
            <a:xfrm>
              <a:off x="5017" y="2247"/>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61" name="Line 37"/>
            <p:cNvSpPr>
              <a:spLocks noChangeShapeType="1"/>
            </p:cNvSpPr>
            <p:nvPr/>
          </p:nvSpPr>
          <p:spPr bwMode="auto">
            <a:xfrm>
              <a:off x="5014" y="2398"/>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62" name="AutoShape 38"/>
            <p:cNvSpPr>
              <a:spLocks noChangeArrowheads="1"/>
            </p:cNvSpPr>
            <p:nvPr/>
          </p:nvSpPr>
          <p:spPr bwMode="auto">
            <a:xfrm rot="746037">
              <a:off x="5208" y="2312"/>
              <a:ext cx="133" cy="126"/>
            </a:xfrm>
            <a:prstGeom prst="rightArrow">
              <a:avLst>
                <a:gd name="adj1" fmla="val 50000"/>
                <a:gd name="adj2" fmla="val 26389"/>
              </a:avLst>
            </a:prstGeom>
            <a:solidFill>
              <a:schemeClr val="bg1"/>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66" name="Group 142"/>
          <p:cNvGrpSpPr/>
          <p:nvPr/>
        </p:nvGrpSpPr>
        <p:grpSpPr bwMode="auto">
          <a:xfrm>
            <a:off x="8628201" y="2676521"/>
            <a:ext cx="631164" cy="406399"/>
            <a:chOff x="5017" y="2381"/>
            <a:chExt cx="367" cy="256"/>
          </a:xfrm>
        </p:grpSpPr>
        <p:sp>
          <p:nvSpPr>
            <p:cNvPr id="154663" name="AutoShape 39"/>
            <p:cNvSpPr>
              <a:spLocks noChangeArrowheads="1"/>
            </p:cNvSpPr>
            <p:nvPr/>
          </p:nvSpPr>
          <p:spPr bwMode="auto">
            <a:xfrm rot="5400000">
              <a:off x="5098" y="2352"/>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64" name="Text Box 40"/>
            <p:cNvSpPr txBox="1">
              <a:spLocks noChangeArrowheads="1"/>
            </p:cNvSpPr>
            <p:nvPr/>
          </p:nvSpPr>
          <p:spPr bwMode="auto">
            <a:xfrm rot="626605">
              <a:off x="5023" y="2381"/>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anose="02010609060101010101" pitchFamily="2" charset="-122"/>
                </a:rPr>
                <a:t>P</a:t>
              </a:r>
              <a:r>
                <a:rPr kumimoji="1" lang="en-US" altLang="zh-CN" baseline="-25000">
                  <a:solidFill>
                    <a:srgbClr val="333399"/>
                  </a:solidFill>
                  <a:ea typeface="黑体" panose="02010609060101010101" pitchFamily="2" charset="-122"/>
                </a:rPr>
                <a:t>4</a:t>
              </a:r>
              <a:endParaRPr kumimoji="1" lang="en-US" altLang="zh-CN">
                <a:solidFill>
                  <a:srgbClr val="333399"/>
                </a:solidFill>
                <a:ea typeface="黑体" panose="02010609060101010101" pitchFamily="2" charset="-122"/>
              </a:endParaRPr>
            </a:p>
          </p:txBody>
        </p:sp>
        <p:sp>
          <p:nvSpPr>
            <p:cNvPr id="154665" name="Line 41"/>
            <p:cNvSpPr>
              <a:spLocks noChangeShapeType="1"/>
            </p:cNvSpPr>
            <p:nvPr/>
          </p:nvSpPr>
          <p:spPr bwMode="auto">
            <a:xfrm>
              <a:off x="5021" y="2422"/>
              <a:ext cx="363"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66" name="Line 42"/>
            <p:cNvSpPr>
              <a:spLocks noChangeShapeType="1"/>
            </p:cNvSpPr>
            <p:nvPr/>
          </p:nvSpPr>
          <p:spPr bwMode="auto">
            <a:xfrm>
              <a:off x="5017" y="2573"/>
              <a:ext cx="363"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67" name="AutoShape 43"/>
            <p:cNvSpPr>
              <a:spLocks noChangeArrowheads="1"/>
            </p:cNvSpPr>
            <p:nvPr/>
          </p:nvSpPr>
          <p:spPr bwMode="auto">
            <a:xfrm rot="746037">
              <a:off x="5212" y="2487"/>
              <a:ext cx="132" cy="127"/>
            </a:xfrm>
            <a:prstGeom prst="rightArrow">
              <a:avLst>
                <a:gd name="adj1" fmla="val 50000"/>
                <a:gd name="adj2" fmla="val 25984"/>
              </a:avLst>
            </a:prstGeom>
            <a:solidFill>
              <a:schemeClr val="bg1"/>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6" name="Group 132"/>
          <p:cNvGrpSpPr/>
          <p:nvPr/>
        </p:nvGrpSpPr>
        <p:grpSpPr bwMode="auto">
          <a:xfrm>
            <a:off x="7377912" y="1638304"/>
            <a:ext cx="629444" cy="395288"/>
            <a:chOff x="4290" y="1727"/>
            <a:chExt cx="366" cy="249"/>
          </a:xfrm>
        </p:grpSpPr>
        <p:sp>
          <p:nvSpPr>
            <p:cNvPr id="154673" name="AutoShape 49"/>
            <p:cNvSpPr>
              <a:spLocks noChangeArrowheads="1"/>
            </p:cNvSpPr>
            <p:nvPr/>
          </p:nvSpPr>
          <p:spPr bwMode="auto">
            <a:xfrm rot="5400000">
              <a:off x="4371" y="1691"/>
              <a:ext cx="210" cy="360"/>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74" name="Text Box 50"/>
            <p:cNvSpPr txBox="1">
              <a:spLocks noChangeArrowheads="1"/>
            </p:cNvSpPr>
            <p:nvPr/>
          </p:nvSpPr>
          <p:spPr bwMode="auto">
            <a:xfrm rot="626605">
              <a:off x="4296" y="1727"/>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anose="02010609060101010101" pitchFamily="2" charset="-122"/>
                </a:rPr>
                <a:t>P</a:t>
              </a:r>
              <a:r>
                <a:rPr kumimoji="1" lang="en-US" altLang="zh-CN" baseline="-25000">
                  <a:solidFill>
                    <a:srgbClr val="333399"/>
                  </a:solidFill>
                  <a:ea typeface="黑体" panose="02010609060101010101" pitchFamily="2" charset="-122"/>
                </a:rPr>
                <a:t>3</a:t>
              </a:r>
              <a:endParaRPr kumimoji="1" lang="en-US" altLang="zh-CN">
                <a:solidFill>
                  <a:srgbClr val="333399"/>
                </a:solidFill>
                <a:ea typeface="黑体" panose="02010609060101010101" pitchFamily="2" charset="-122"/>
              </a:endParaRPr>
            </a:p>
          </p:txBody>
        </p:sp>
        <p:sp>
          <p:nvSpPr>
            <p:cNvPr id="154675" name="Line 51"/>
            <p:cNvSpPr>
              <a:spLocks noChangeShapeType="1"/>
            </p:cNvSpPr>
            <p:nvPr/>
          </p:nvSpPr>
          <p:spPr bwMode="auto">
            <a:xfrm>
              <a:off x="4294" y="1762"/>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76" name="Line 52"/>
            <p:cNvSpPr>
              <a:spLocks noChangeShapeType="1"/>
            </p:cNvSpPr>
            <p:nvPr/>
          </p:nvSpPr>
          <p:spPr bwMode="auto">
            <a:xfrm>
              <a:off x="4290" y="1913"/>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77" name="AutoShape 53"/>
            <p:cNvSpPr>
              <a:spLocks noChangeArrowheads="1"/>
            </p:cNvSpPr>
            <p:nvPr/>
          </p:nvSpPr>
          <p:spPr bwMode="auto">
            <a:xfrm rot="746037">
              <a:off x="4484" y="1827"/>
              <a:ext cx="133" cy="127"/>
            </a:xfrm>
            <a:prstGeom prst="rightArrow">
              <a:avLst>
                <a:gd name="adj1" fmla="val 50000"/>
                <a:gd name="adj2" fmla="val 26181"/>
              </a:avLst>
            </a:prstGeom>
            <a:solidFill>
              <a:schemeClr val="bg1"/>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7" name="Group 133"/>
          <p:cNvGrpSpPr/>
          <p:nvPr/>
        </p:nvGrpSpPr>
        <p:grpSpPr bwMode="auto">
          <a:xfrm>
            <a:off x="7384786" y="1916116"/>
            <a:ext cx="629444" cy="396876"/>
            <a:chOff x="4294" y="1902"/>
            <a:chExt cx="366" cy="250"/>
          </a:xfrm>
        </p:grpSpPr>
        <p:sp>
          <p:nvSpPr>
            <p:cNvPr id="154678" name="AutoShape 54"/>
            <p:cNvSpPr>
              <a:spLocks noChangeArrowheads="1"/>
            </p:cNvSpPr>
            <p:nvPr/>
          </p:nvSpPr>
          <p:spPr bwMode="auto">
            <a:xfrm rot="5400000">
              <a:off x="4374" y="1867"/>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79" name="Text Box 55"/>
            <p:cNvSpPr txBox="1">
              <a:spLocks noChangeArrowheads="1"/>
            </p:cNvSpPr>
            <p:nvPr/>
          </p:nvSpPr>
          <p:spPr bwMode="auto">
            <a:xfrm rot="626605">
              <a:off x="4306" y="1902"/>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anose="02010609060101010101" pitchFamily="2" charset="-122"/>
                </a:rPr>
                <a:t>P</a:t>
              </a:r>
              <a:r>
                <a:rPr kumimoji="1" lang="en-US" altLang="zh-CN" baseline="-25000">
                  <a:solidFill>
                    <a:srgbClr val="333399"/>
                  </a:solidFill>
                  <a:ea typeface="黑体" panose="02010609060101010101" pitchFamily="2" charset="-122"/>
                </a:rPr>
                <a:t>4</a:t>
              </a:r>
              <a:endParaRPr kumimoji="1" lang="en-US" altLang="zh-CN">
                <a:solidFill>
                  <a:srgbClr val="333399"/>
                </a:solidFill>
                <a:ea typeface="黑体" panose="02010609060101010101" pitchFamily="2" charset="-122"/>
              </a:endParaRPr>
            </a:p>
          </p:txBody>
        </p:sp>
        <p:sp>
          <p:nvSpPr>
            <p:cNvPr id="154680" name="Line 56"/>
            <p:cNvSpPr>
              <a:spLocks noChangeShapeType="1"/>
            </p:cNvSpPr>
            <p:nvPr/>
          </p:nvSpPr>
          <p:spPr bwMode="auto">
            <a:xfrm>
              <a:off x="4297" y="1938"/>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81" name="Line 57"/>
            <p:cNvSpPr>
              <a:spLocks noChangeShapeType="1"/>
            </p:cNvSpPr>
            <p:nvPr/>
          </p:nvSpPr>
          <p:spPr bwMode="auto">
            <a:xfrm>
              <a:off x="4294" y="2089"/>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82" name="AutoShape 58"/>
            <p:cNvSpPr>
              <a:spLocks noChangeArrowheads="1"/>
            </p:cNvSpPr>
            <p:nvPr/>
          </p:nvSpPr>
          <p:spPr bwMode="auto">
            <a:xfrm rot="746037">
              <a:off x="4488" y="2003"/>
              <a:ext cx="133" cy="126"/>
            </a:xfrm>
            <a:prstGeom prst="rightArrow">
              <a:avLst>
                <a:gd name="adj1" fmla="val 50000"/>
                <a:gd name="adj2" fmla="val 26389"/>
              </a:avLst>
            </a:prstGeom>
            <a:solidFill>
              <a:schemeClr val="bg1"/>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1" name="Group 127"/>
          <p:cNvGrpSpPr/>
          <p:nvPr/>
        </p:nvGrpSpPr>
        <p:grpSpPr bwMode="auto">
          <a:xfrm>
            <a:off x="4946121" y="2374901"/>
            <a:ext cx="631164" cy="1069975"/>
            <a:chOff x="2876" y="2191"/>
            <a:chExt cx="367" cy="674"/>
          </a:xfrm>
        </p:grpSpPr>
        <p:sp>
          <p:nvSpPr>
            <p:cNvPr id="154683" name="AutoShape 59"/>
            <p:cNvSpPr>
              <a:spLocks noChangeArrowheads="1"/>
            </p:cNvSpPr>
            <p:nvPr/>
          </p:nvSpPr>
          <p:spPr bwMode="auto">
            <a:xfrm rot="5400000">
              <a:off x="2729" y="2350"/>
              <a:ext cx="674" cy="355"/>
            </a:xfrm>
            <a:prstGeom prst="parallelogram">
              <a:avLst>
                <a:gd name="adj" fmla="val 18265"/>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84" name="AutoShape 60"/>
            <p:cNvSpPr>
              <a:spLocks noChangeArrowheads="1"/>
            </p:cNvSpPr>
            <p:nvPr/>
          </p:nvSpPr>
          <p:spPr bwMode="auto">
            <a:xfrm rot="746037">
              <a:off x="2925" y="2654"/>
              <a:ext cx="227" cy="127"/>
            </a:xfrm>
            <a:prstGeom prst="rightArrow">
              <a:avLst>
                <a:gd name="adj1" fmla="val 50000"/>
                <a:gd name="adj2" fmla="val 44685"/>
              </a:avLst>
            </a:prstGeom>
            <a:solidFill>
              <a:schemeClr val="bg1"/>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85" name="Text Box 61"/>
            <p:cNvSpPr txBox="1">
              <a:spLocks noChangeArrowheads="1"/>
            </p:cNvSpPr>
            <p:nvPr/>
          </p:nvSpPr>
          <p:spPr bwMode="auto">
            <a:xfrm>
              <a:off x="2919" y="2300"/>
              <a:ext cx="242" cy="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pPr>
              <a:r>
                <a:rPr kumimoji="1" lang="zh-CN" altLang="en-US" b="1" dirty="0">
                  <a:solidFill>
                    <a:srgbClr val="333399"/>
                  </a:solidFill>
                  <a:ea typeface="黑体" panose="02010609060101010101" pitchFamily="2" charset="-122"/>
                </a:rPr>
                <a:t>报</a:t>
              </a:r>
              <a:endParaRPr kumimoji="1" lang="zh-CN" altLang="en-US" b="1" dirty="0">
                <a:solidFill>
                  <a:srgbClr val="333399"/>
                </a:solidFill>
                <a:ea typeface="黑体" panose="02010609060101010101" pitchFamily="2" charset="-122"/>
              </a:endParaRPr>
            </a:p>
            <a:p>
              <a:pPr>
                <a:lnSpc>
                  <a:spcPct val="80000"/>
                </a:lnSpc>
              </a:pPr>
              <a:r>
                <a:rPr kumimoji="1" lang="zh-CN" altLang="en-US" b="1" dirty="0">
                  <a:solidFill>
                    <a:srgbClr val="333399"/>
                  </a:solidFill>
                  <a:ea typeface="黑体" panose="02010609060101010101" pitchFamily="2" charset="-122"/>
                </a:rPr>
                <a:t>文</a:t>
              </a:r>
              <a:endParaRPr kumimoji="1" lang="zh-CN" altLang="en-US" b="1" dirty="0">
                <a:solidFill>
                  <a:srgbClr val="333399"/>
                </a:solidFill>
                <a:ea typeface="黑体" panose="02010609060101010101" pitchFamily="2" charset="-122"/>
              </a:endParaRPr>
            </a:p>
          </p:txBody>
        </p:sp>
        <p:sp>
          <p:nvSpPr>
            <p:cNvPr id="154686" name="Line 62"/>
            <p:cNvSpPr>
              <a:spLocks noChangeShapeType="1"/>
            </p:cNvSpPr>
            <p:nvPr/>
          </p:nvSpPr>
          <p:spPr bwMode="auto">
            <a:xfrm>
              <a:off x="2876" y="2191"/>
              <a:ext cx="363" cy="57"/>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87" name="Line 63"/>
            <p:cNvSpPr>
              <a:spLocks noChangeShapeType="1"/>
            </p:cNvSpPr>
            <p:nvPr/>
          </p:nvSpPr>
          <p:spPr bwMode="auto">
            <a:xfrm>
              <a:off x="2876" y="2807"/>
              <a:ext cx="363" cy="58"/>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2" name="Group 128"/>
          <p:cNvGrpSpPr/>
          <p:nvPr/>
        </p:nvGrpSpPr>
        <p:grpSpPr bwMode="auto">
          <a:xfrm>
            <a:off x="5591044" y="3711576"/>
            <a:ext cx="629444" cy="1071563"/>
            <a:chOff x="3251" y="3033"/>
            <a:chExt cx="366" cy="675"/>
          </a:xfrm>
        </p:grpSpPr>
        <p:sp>
          <p:nvSpPr>
            <p:cNvPr id="154688" name="AutoShape 64"/>
            <p:cNvSpPr>
              <a:spLocks noChangeArrowheads="1"/>
            </p:cNvSpPr>
            <p:nvPr/>
          </p:nvSpPr>
          <p:spPr bwMode="auto">
            <a:xfrm rot="5400000">
              <a:off x="3102" y="3193"/>
              <a:ext cx="675" cy="355"/>
            </a:xfrm>
            <a:prstGeom prst="parallelogram">
              <a:avLst>
                <a:gd name="adj" fmla="val 1829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89" name="AutoShape 65"/>
            <p:cNvSpPr>
              <a:spLocks noChangeArrowheads="1"/>
            </p:cNvSpPr>
            <p:nvPr/>
          </p:nvSpPr>
          <p:spPr bwMode="auto">
            <a:xfrm rot="746037">
              <a:off x="3300" y="3497"/>
              <a:ext cx="226" cy="126"/>
            </a:xfrm>
            <a:prstGeom prst="rightArrow">
              <a:avLst>
                <a:gd name="adj1" fmla="val 50000"/>
                <a:gd name="adj2" fmla="val 44841"/>
              </a:avLst>
            </a:prstGeom>
            <a:solidFill>
              <a:schemeClr val="bg1"/>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90" name="Text Box 66"/>
            <p:cNvSpPr txBox="1">
              <a:spLocks noChangeArrowheads="1"/>
            </p:cNvSpPr>
            <p:nvPr/>
          </p:nvSpPr>
          <p:spPr bwMode="auto">
            <a:xfrm>
              <a:off x="3293" y="3143"/>
              <a:ext cx="242" cy="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pPr>
              <a:r>
                <a:rPr kumimoji="1" lang="zh-CN" altLang="en-US" b="1" dirty="0">
                  <a:solidFill>
                    <a:srgbClr val="333399"/>
                  </a:solidFill>
                  <a:ea typeface="黑体" panose="02010609060101010101" pitchFamily="2" charset="-122"/>
                </a:rPr>
                <a:t>报</a:t>
              </a:r>
              <a:endParaRPr kumimoji="1" lang="zh-CN" altLang="en-US" b="1" dirty="0">
                <a:solidFill>
                  <a:srgbClr val="333399"/>
                </a:solidFill>
                <a:ea typeface="黑体" panose="02010609060101010101" pitchFamily="2" charset="-122"/>
              </a:endParaRPr>
            </a:p>
            <a:p>
              <a:pPr>
                <a:lnSpc>
                  <a:spcPct val="80000"/>
                </a:lnSpc>
              </a:pPr>
              <a:r>
                <a:rPr kumimoji="1" lang="zh-CN" altLang="en-US" b="1" dirty="0">
                  <a:solidFill>
                    <a:srgbClr val="333399"/>
                  </a:solidFill>
                  <a:ea typeface="黑体" panose="02010609060101010101" pitchFamily="2" charset="-122"/>
                </a:rPr>
                <a:t>文</a:t>
              </a:r>
              <a:endParaRPr kumimoji="1" lang="zh-CN" altLang="en-US" b="1" dirty="0">
                <a:solidFill>
                  <a:srgbClr val="333399"/>
                </a:solidFill>
                <a:ea typeface="黑体" panose="02010609060101010101" pitchFamily="2" charset="-122"/>
              </a:endParaRPr>
            </a:p>
          </p:txBody>
        </p:sp>
        <p:sp>
          <p:nvSpPr>
            <p:cNvPr id="154691" name="Line 67"/>
            <p:cNvSpPr>
              <a:spLocks noChangeShapeType="1"/>
            </p:cNvSpPr>
            <p:nvPr/>
          </p:nvSpPr>
          <p:spPr bwMode="auto">
            <a:xfrm>
              <a:off x="3251" y="3033"/>
              <a:ext cx="362" cy="58"/>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92" name="Line 68"/>
            <p:cNvSpPr>
              <a:spLocks noChangeShapeType="1"/>
            </p:cNvSpPr>
            <p:nvPr/>
          </p:nvSpPr>
          <p:spPr bwMode="auto">
            <a:xfrm>
              <a:off x="3251" y="3650"/>
              <a:ext cx="362" cy="58"/>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0" name="Group 126"/>
          <p:cNvGrpSpPr/>
          <p:nvPr/>
        </p:nvGrpSpPr>
        <p:grpSpPr bwMode="auto">
          <a:xfrm>
            <a:off x="4332156" y="1103314"/>
            <a:ext cx="620844" cy="1069975"/>
            <a:chOff x="2519" y="1390"/>
            <a:chExt cx="361" cy="674"/>
          </a:xfrm>
        </p:grpSpPr>
        <p:sp>
          <p:nvSpPr>
            <p:cNvPr id="154693" name="AutoShape 69"/>
            <p:cNvSpPr>
              <a:spLocks noChangeArrowheads="1"/>
            </p:cNvSpPr>
            <p:nvPr/>
          </p:nvSpPr>
          <p:spPr bwMode="auto">
            <a:xfrm rot="5400000">
              <a:off x="2366" y="1549"/>
              <a:ext cx="674" cy="355"/>
            </a:xfrm>
            <a:prstGeom prst="parallelogram">
              <a:avLst>
                <a:gd name="adj" fmla="val 18265"/>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94" name="AutoShape 70"/>
            <p:cNvSpPr>
              <a:spLocks noChangeArrowheads="1"/>
            </p:cNvSpPr>
            <p:nvPr/>
          </p:nvSpPr>
          <p:spPr bwMode="auto">
            <a:xfrm rot="746037">
              <a:off x="2563" y="1853"/>
              <a:ext cx="226" cy="127"/>
            </a:xfrm>
            <a:prstGeom prst="rightArrow">
              <a:avLst>
                <a:gd name="adj1" fmla="val 50000"/>
                <a:gd name="adj2" fmla="val 44488"/>
              </a:avLst>
            </a:prstGeom>
            <a:solidFill>
              <a:schemeClr val="bg1"/>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95" name="Text Box 71"/>
            <p:cNvSpPr txBox="1">
              <a:spLocks noChangeArrowheads="1"/>
            </p:cNvSpPr>
            <p:nvPr/>
          </p:nvSpPr>
          <p:spPr bwMode="auto">
            <a:xfrm>
              <a:off x="2567" y="1500"/>
              <a:ext cx="242" cy="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pPr>
              <a:r>
                <a:rPr kumimoji="1" lang="zh-CN" altLang="en-US" b="1" dirty="0">
                  <a:solidFill>
                    <a:srgbClr val="333399"/>
                  </a:solidFill>
                  <a:ea typeface="黑体" panose="02010609060101010101" pitchFamily="2" charset="-122"/>
                </a:rPr>
                <a:t>报</a:t>
              </a:r>
              <a:endParaRPr kumimoji="1" lang="zh-CN" altLang="en-US" b="1" dirty="0">
                <a:solidFill>
                  <a:srgbClr val="333399"/>
                </a:solidFill>
                <a:ea typeface="黑体" panose="02010609060101010101" pitchFamily="2" charset="-122"/>
              </a:endParaRPr>
            </a:p>
            <a:p>
              <a:pPr>
                <a:lnSpc>
                  <a:spcPct val="80000"/>
                </a:lnSpc>
              </a:pPr>
              <a:r>
                <a:rPr kumimoji="1" lang="zh-CN" altLang="en-US" b="1" dirty="0">
                  <a:solidFill>
                    <a:srgbClr val="333399"/>
                  </a:solidFill>
                  <a:ea typeface="黑体" panose="02010609060101010101" pitchFamily="2" charset="-122"/>
                </a:rPr>
                <a:t>文</a:t>
              </a:r>
              <a:endParaRPr kumimoji="1" lang="zh-CN" altLang="en-US" b="1" dirty="0">
                <a:solidFill>
                  <a:srgbClr val="333399"/>
                </a:solidFill>
                <a:ea typeface="黑体" panose="02010609060101010101" pitchFamily="2" charset="-122"/>
              </a:endParaRPr>
            </a:p>
          </p:txBody>
        </p:sp>
        <p:sp>
          <p:nvSpPr>
            <p:cNvPr id="154696" name="Line 72"/>
            <p:cNvSpPr>
              <a:spLocks noChangeShapeType="1"/>
            </p:cNvSpPr>
            <p:nvPr/>
          </p:nvSpPr>
          <p:spPr bwMode="auto">
            <a:xfrm>
              <a:off x="2519" y="1395"/>
              <a:ext cx="357" cy="5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97" name="Line 73"/>
            <p:cNvSpPr>
              <a:spLocks noChangeShapeType="1"/>
            </p:cNvSpPr>
            <p:nvPr/>
          </p:nvSpPr>
          <p:spPr bwMode="auto">
            <a:xfrm>
              <a:off x="2519" y="2001"/>
              <a:ext cx="357"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54698" name="Line 74"/>
          <p:cNvSpPr>
            <a:spLocks noChangeShapeType="1"/>
          </p:cNvSpPr>
          <p:nvPr/>
        </p:nvSpPr>
        <p:spPr bwMode="auto">
          <a:xfrm>
            <a:off x="2044833" y="1103314"/>
            <a:ext cx="0" cy="381317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99" name="Line 75"/>
          <p:cNvSpPr>
            <a:spLocks noChangeShapeType="1"/>
          </p:cNvSpPr>
          <p:nvPr/>
        </p:nvSpPr>
        <p:spPr bwMode="auto">
          <a:xfrm>
            <a:off x="2669117" y="1103314"/>
            <a:ext cx="0" cy="381317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00" name="Text Box 76"/>
          <p:cNvSpPr txBox="1">
            <a:spLocks noChangeArrowheads="1"/>
          </p:cNvSpPr>
          <p:nvPr/>
        </p:nvSpPr>
        <p:spPr bwMode="auto">
          <a:xfrm>
            <a:off x="1264711" y="4891089"/>
            <a:ext cx="218854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ea typeface="黑体" panose="02010609060101010101" pitchFamily="2" charset="-122"/>
              </a:rPr>
              <a:t>A      B      C     D </a:t>
            </a:r>
            <a:endParaRPr kumimoji="1" lang="en-US" altLang="zh-CN" sz="2000" b="1">
              <a:solidFill>
                <a:srgbClr val="333399"/>
              </a:solidFill>
              <a:ea typeface="黑体" panose="02010609060101010101" pitchFamily="2" charset="-122"/>
            </a:endParaRPr>
          </a:p>
        </p:txBody>
      </p:sp>
      <p:sp>
        <p:nvSpPr>
          <p:cNvPr id="154701" name="Text Box 77"/>
          <p:cNvSpPr txBox="1">
            <a:spLocks noChangeArrowheads="1"/>
          </p:cNvSpPr>
          <p:nvPr/>
        </p:nvSpPr>
        <p:spPr bwMode="auto">
          <a:xfrm>
            <a:off x="4186636" y="4891089"/>
            <a:ext cx="218854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ea typeface="黑体" panose="02010609060101010101" pitchFamily="2" charset="-122"/>
              </a:rPr>
              <a:t>A      B      C      D</a:t>
            </a:r>
            <a:endParaRPr kumimoji="1" lang="en-US" altLang="zh-CN" sz="2000" b="1">
              <a:solidFill>
                <a:srgbClr val="333399"/>
              </a:solidFill>
              <a:ea typeface="黑体" panose="02010609060101010101" pitchFamily="2" charset="-122"/>
            </a:endParaRPr>
          </a:p>
        </p:txBody>
      </p:sp>
      <p:sp>
        <p:nvSpPr>
          <p:cNvPr id="154702" name="Text Box 78"/>
          <p:cNvSpPr txBox="1">
            <a:spLocks noChangeArrowheads="1"/>
          </p:cNvSpPr>
          <p:nvPr/>
        </p:nvSpPr>
        <p:spPr bwMode="auto">
          <a:xfrm>
            <a:off x="7228948" y="4891089"/>
            <a:ext cx="218854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ea typeface="黑体" panose="02010609060101010101" pitchFamily="2" charset="-122"/>
              </a:rPr>
              <a:t>A      B      C      D</a:t>
            </a:r>
            <a:endParaRPr kumimoji="1" lang="en-US" altLang="zh-CN" sz="2000" b="1">
              <a:solidFill>
                <a:srgbClr val="333399"/>
              </a:solidFill>
              <a:ea typeface="黑体" panose="02010609060101010101" pitchFamily="2" charset="-122"/>
            </a:endParaRPr>
          </a:p>
        </p:txBody>
      </p:sp>
      <p:sp>
        <p:nvSpPr>
          <p:cNvPr id="154703" name="Line 79"/>
          <p:cNvSpPr>
            <a:spLocks noChangeShapeType="1"/>
          </p:cNvSpPr>
          <p:nvPr/>
        </p:nvSpPr>
        <p:spPr bwMode="auto">
          <a:xfrm>
            <a:off x="1420548" y="1236664"/>
            <a:ext cx="624285" cy="66675"/>
          </a:xfrm>
          <a:prstGeom prst="line">
            <a:avLst/>
          </a:prstGeom>
          <a:noFill/>
          <a:ln w="1905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04" name="Line 80"/>
          <p:cNvSpPr>
            <a:spLocks noChangeShapeType="1"/>
          </p:cNvSpPr>
          <p:nvPr/>
        </p:nvSpPr>
        <p:spPr bwMode="auto">
          <a:xfrm>
            <a:off x="2044833" y="1504951"/>
            <a:ext cx="624284" cy="66675"/>
          </a:xfrm>
          <a:prstGeom prst="line">
            <a:avLst/>
          </a:prstGeom>
          <a:noFill/>
          <a:ln w="1905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05" name="Line 81"/>
          <p:cNvSpPr>
            <a:spLocks noChangeShapeType="1"/>
          </p:cNvSpPr>
          <p:nvPr/>
        </p:nvSpPr>
        <p:spPr bwMode="auto">
          <a:xfrm>
            <a:off x="2669117" y="1771651"/>
            <a:ext cx="622565" cy="66675"/>
          </a:xfrm>
          <a:prstGeom prst="line">
            <a:avLst/>
          </a:prstGeom>
          <a:noFill/>
          <a:ln w="1905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06" name="Line 82"/>
          <p:cNvSpPr>
            <a:spLocks noChangeShapeType="1"/>
          </p:cNvSpPr>
          <p:nvPr/>
        </p:nvSpPr>
        <p:spPr bwMode="auto">
          <a:xfrm flipH="1">
            <a:off x="1420548" y="2173289"/>
            <a:ext cx="1871133" cy="268287"/>
          </a:xfrm>
          <a:prstGeom prst="line">
            <a:avLst/>
          </a:prstGeom>
          <a:noFill/>
          <a:ln w="1905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11" name="Text Box 87"/>
          <p:cNvSpPr txBox="1">
            <a:spLocks noChangeArrowheads="1"/>
          </p:cNvSpPr>
          <p:nvPr/>
        </p:nvSpPr>
        <p:spPr bwMode="auto">
          <a:xfrm>
            <a:off x="4665795" y="660400"/>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solidFill>
                  <a:srgbClr val="C00000"/>
                </a:solidFill>
                <a:ea typeface="黑体" panose="02010609060101010101" pitchFamily="2" charset="-122"/>
              </a:rPr>
              <a:t>报文交换</a:t>
            </a:r>
            <a:endParaRPr kumimoji="1" lang="zh-CN" altLang="en-US" sz="2400">
              <a:solidFill>
                <a:srgbClr val="C00000"/>
              </a:solidFill>
              <a:ea typeface="黑体" panose="02010609060101010101" pitchFamily="2" charset="-122"/>
            </a:endParaRPr>
          </a:p>
        </p:txBody>
      </p:sp>
      <p:sp>
        <p:nvSpPr>
          <p:cNvPr id="154712" name="Text Box 88"/>
          <p:cNvSpPr txBox="1">
            <a:spLocks noChangeArrowheads="1"/>
          </p:cNvSpPr>
          <p:nvPr/>
        </p:nvSpPr>
        <p:spPr bwMode="auto">
          <a:xfrm>
            <a:off x="1676797" y="660400"/>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dirty="0">
                <a:solidFill>
                  <a:srgbClr val="C00000"/>
                </a:solidFill>
                <a:ea typeface="黑体" panose="02010609060101010101" pitchFamily="2" charset="-122"/>
              </a:rPr>
              <a:t>电路交换</a:t>
            </a:r>
            <a:endParaRPr kumimoji="1" lang="zh-CN" altLang="en-US" sz="2400" dirty="0">
              <a:solidFill>
                <a:srgbClr val="C00000"/>
              </a:solidFill>
              <a:ea typeface="黑体" panose="02010609060101010101" pitchFamily="2" charset="-122"/>
            </a:endParaRPr>
          </a:p>
        </p:txBody>
      </p:sp>
      <p:sp>
        <p:nvSpPr>
          <p:cNvPr id="154713" name="Text Box 89"/>
          <p:cNvSpPr txBox="1">
            <a:spLocks noChangeArrowheads="1"/>
          </p:cNvSpPr>
          <p:nvPr/>
        </p:nvSpPr>
        <p:spPr bwMode="auto">
          <a:xfrm>
            <a:off x="7646194" y="660400"/>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solidFill>
                  <a:srgbClr val="C00000"/>
                </a:solidFill>
                <a:ea typeface="黑体" panose="02010609060101010101" pitchFamily="2" charset="-122"/>
              </a:rPr>
              <a:t>分组交换</a:t>
            </a:r>
            <a:endParaRPr kumimoji="1" lang="zh-CN" altLang="en-US" sz="2400">
              <a:solidFill>
                <a:srgbClr val="C00000"/>
              </a:solidFill>
              <a:ea typeface="黑体" panose="02010609060101010101" pitchFamily="2" charset="-122"/>
            </a:endParaRPr>
          </a:p>
        </p:txBody>
      </p:sp>
      <p:sp>
        <p:nvSpPr>
          <p:cNvPr id="154714" name="Line 90"/>
          <p:cNvSpPr>
            <a:spLocks noChangeShapeType="1"/>
          </p:cNvSpPr>
          <p:nvPr/>
        </p:nvSpPr>
        <p:spPr bwMode="auto">
          <a:xfrm>
            <a:off x="3804179" y="1571625"/>
            <a:ext cx="0" cy="2743200"/>
          </a:xfrm>
          <a:prstGeom prst="line">
            <a:avLst/>
          </a:prstGeom>
          <a:noFill/>
          <a:ln w="1905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15" name="Text Box 91"/>
          <p:cNvSpPr txBox="1">
            <a:spLocks noChangeArrowheads="1"/>
          </p:cNvSpPr>
          <p:nvPr/>
        </p:nvSpPr>
        <p:spPr bwMode="auto">
          <a:xfrm>
            <a:off x="3694112" y="4330701"/>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anose="02010609060101010101" pitchFamily="2" charset="-122"/>
              </a:rPr>
              <a:t>t</a:t>
            </a:r>
            <a:endParaRPr kumimoji="1" lang="en-US" altLang="zh-CN">
              <a:solidFill>
                <a:srgbClr val="333399"/>
              </a:solidFill>
              <a:ea typeface="黑体" panose="02010609060101010101" pitchFamily="2" charset="-122"/>
            </a:endParaRPr>
          </a:p>
        </p:txBody>
      </p:sp>
      <p:grpSp>
        <p:nvGrpSpPr>
          <p:cNvPr id="154746" name="Group 122"/>
          <p:cNvGrpSpPr/>
          <p:nvPr/>
        </p:nvGrpSpPr>
        <p:grpSpPr bwMode="auto">
          <a:xfrm>
            <a:off x="194337" y="1235075"/>
            <a:ext cx="1202134" cy="1230313"/>
            <a:chOff x="113" y="1473"/>
            <a:chExt cx="699" cy="775"/>
          </a:xfrm>
        </p:grpSpPr>
        <p:sp>
          <p:nvSpPr>
            <p:cNvPr id="154716" name="Line 92"/>
            <p:cNvSpPr>
              <a:spLocks noChangeShapeType="1"/>
            </p:cNvSpPr>
            <p:nvPr/>
          </p:nvSpPr>
          <p:spPr bwMode="auto">
            <a:xfrm>
              <a:off x="630" y="1474"/>
              <a:ext cx="182" cy="0"/>
            </a:xfrm>
            <a:prstGeom prst="line">
              <a:avLst/>
            </a:prstGeom>
            <a:noFill/>
            <a:ln w="952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54718" name="Line 94"/>
            <p:cNvSpPr>
              <a:spLocks noChangeShapeType="1"/>
            </p:cNvSpPr>
            <p:nvPr/>
          </p:nvSpPr>
          <p:spPr bwMode="auto">
            <a:xfrm>
              <a:off x="622" y="2248"/>
              <a:ext cx="181" cy="0"/>
            </a:xfrm>
            <a:prstGeom prst="line">
              <a:avLst/>
            </a:prstGeom>
            <a:noFill/>
            <a:ln w="952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54719" name="Text Box 95"/>
            <p:cNvSpPr txBox="1">
              <a:spLocks noChangeArrowheads="1"/>
            </p:cNvSpPr>
            <p:nvPr/>
          </p:nvSpPr>
          <p:spPr bwMode="auto">
            <a:xfrm>
              <a:off x="113" y="1733"/>
              <a:ext cx="644"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dirty="0">
                  <a:solidFill>
                    <a:srgbClr val="333399"/>
                  </a:solidFill>
                  <a:ea typeface="黑体" panose="02010609060101010101" pitchFamily="2" charset="-122"/>
                </a:rPr>
                <a:t>连接建立</a:t>
              </a:r>
              <a:endParaRPr kumimoji="1" lang="zh-CN" altLang="en-US" b="1" dirty="0">
                <a:solidFill>
                  <a:srgbClr val="333399"/>
                </a:solidFill>
                <a:ea typeface="黑体" panose="02010609060101010101" pitchFamily="2" charset="-122"/>
              </a:endParaRPr>
            </a:p>
          </p:txBody>
        </p:sp>
        <p:sp>
          <p:nvSpPr>
            <p:cNvPr id="154721" name="Line 97"/>
            <p:cNvSpPr>
              <a:spLocks noChangeShapeType="1"/>
            </p:cNvSpPr>
            <p:nvPr/>
          </p:nvSpPr>
          <p:spPr bwMode="auto">
            <a:xfrm>
              <a:off x="720" y="1473"/>
              <a:ext cx="0" cy="759"/>
            </a:xfrm>
            <a:prstGeom prst="line">
              <a:avLst/>
            </a:prstGeom>
            <a:noFill/>
            <a:ln w="9525">
              <a:solidFill>
                <a:srgbClr val="333399"/>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nvGrpSpPr>
          <p:cNvPr id="154747" name="Group 123"/>
          <p:cNvGrpSpPr/>
          <p:nvPr/>
        </p:nvGrpSpPr>
        <p:grpSpPr bwMode="auto">
          <a:xfrm>
            <a:off x="194337" y="2462214"/>
            <a:ext cx="1202134" cy="1011237"/>
            <a:chOff x="113" y="2246"/>
            <a:chExt cx="699" cy="637"/>
          </a:xfrm>
        </p:grpSpPr>
        <p:sp>
          <p:nvSpPr>
            <p:cNvPr id="154717" name="Line 93"/>
            <p:cNvSpPr>
              <a:spLocks noChangeShapeType="1"/>
            </p:cNvSpPr>
            <p:nvPr/>
          </p:nvSpPr>
          <p:spPr bwMode="auto">
            <a:xfrm>
              <a:off x="630" y="2881"/>
              <a:ext cx="182" cy="0"/>
            </a:xfrm>
            <a:prstGeom prst="line">
              <a:avLst/>
            </a:prstGeom>
            <a:noFill/>
            <a:ln w="952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54720" name="Text Box 96"/>
            <p:cNvSpPr txBox="1">
              <a:spLocks noChangeArrowheads="1"/>
            </p:cNvSpPr>
            <p:nvPr/>
          </p:nvSpPr>
          <p:spPr bwMode="auto">
            <a:xfrm>
              <a:off x="113" y="2405"/>
              <a:ext cx="644"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333399"/>
                  </a:solidFill>
                  <a:ea typeface="黑体" panose="02010609060101010101" pitchFamily="2" charset="-122"/>
                </a:rPr>
                <a:t>数据传送</a:t>
              </a:r>
              <a:endParaRPr kumimoji="1" lang="zh-CN" altLang="en-US" b="1">
                <a:solidFill>
                  <a:srgbClr val="333399"/>
                </a:solidFill>
                <a:ea typeface="黑体" panose="02010609060101010101" pitchFamily="2" charset="-122"/>
              </a:endParaRPr>
            </a:p>
          </p:txBody>
        </p:sp>
        <p:sp>
          <p:nvSpPr>
            <p:cNvPr id="154722" name="Line 98"/>
            <p:cNvSpPr>
              <a:spLocks noChangeShapeType="1"/>
            </p:cNvSpPr>
            <p:nvPr/>
          </p:nvSpPr>
          <p:spPr bwMode="auto">
            <a:xfrm>
              <a:off x="721" y="2246"/>
              <a:ext cx="0" cy="637"/>
            </a:xfrm>
            <a:prstGeom prst="line">
              <a:avLst/>
            </a:prstGeom>
            <a:noFill/>
            <a:ln w="9525">
              <a:solidFill>
                <a:srgbClr val="333399"/>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sp>
        <p:nvSpPr>
          <p:cNvPr id="154723" name="Freeform 99"/>
          <p:cNvSpPr/>
          <p:nvPr/>
        </p:nvSpPr>
        <p:spPr bwMode="auto">
          <a:xfrm>
            <a:off x="1415389" y="1103313"/>
            <a:ext cx="5159" cy="3821112"/>
          </a:xfrm>
          <a:custGeom>
            <a:avLst/>
            <a:gdLst>
              <a:gd name="T0" fmla="*/ 3 w 3"/>
              <a:gd name="T1" fmla="*/ 0 h 2742"/>
              <a:gd name="T2" fmla="*/ 0 w 3"/>
              <a:gd name="T3" fmla="*/ 2742 h 2742"/>
            </a:gdLst>
            <a:ahLst/>
            <a:cxnLst>
              <a:cxn ang="0">
                <a:pos x="T0" y="T1"/>
              </a:cxn>
              <a:cxn ang="0">
                <a:pos x="T2" y="T3"/>
              </a:cxn>
            </a:cxnLst>
            <a:rect l="0" t="0" r="r" b="b"/>
            <a:pathLst>
              <a:path w="3" h="2742">
                <a:moveTo>
                  <a:pt x="3" y="0"/>
                </a:moveTo>
                <a:lnTo>
                  <a:pt x="0" y="2742"/>
                </a:lnTo>
              </a:path>
            </a:pathLst>
          </a:custGeom>
          <a:noFill/>
          <a:ln w="127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24" name="Freeform 100"/>
          <p:cNvSpPr/>
          <p:nvPr/>
        </p:nvSpPr>
        <p:spPr bwMode="auto">
          <a:xfrm>
            <a:off x="6215328" y="1081089"/>
            <a:ext cx="5160" cy="3813175"/>
          </a:xfrm>
          <a:custGeom>
            <a:avLst/>
            <a:gdLst>
              <a:gd name="T0" fmla="*/ 3 w 3"/>
              <a:gd name="T1" fmla="*/ 0 h 2736"/>
              <a:gd name="T2" fmla="*/ 0 w 3"/>
              <a:gd name="T3" fmla="*/ 2736 h 2736"/>
            </a:gdLst>
            <a:ahLst/>
            <a:cxnLst>
              <a:cxn ang="0">
                <a:pos x="T0" y="T1"/>
              </a:cxn>
              <a:cxn ang="0">
                <a:pos x="T2" y="T3"/>
              </a:cxn>
            </a:cxnLst>
            <a:rect l="0" t="0" r="r" b="b"/>
            <a:pathLst>
              <a:path w="3" h="2736">
                <a:moveTo>
                  <a:pt x="3" y="0"/>
                </a:moveTo>
                <a:lnTo>
                  <a:pt x="0" y="2736"/>
                </a:lnTo>
              </a:path>
            </a:pathLst>
          </a:custGeom>
          <a:noFill/>
          <a:ln w="1270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25" name="Line 101"/>
          <p:cNvSpPr>
            <a:spLocks noChangeShapeType="1"/>
          </p:cNvSpPr>
          <p:nvPr/>
        </p:nvSpPr>
        <p:spPr bwMode="auto">
          <a:xfrm>
            <a:off x="9250760" y="1130301"/>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26" name="Line 102"/>
          <p:cNvSpPr>
            <a:spLocks noChangeShapeType="1"/>
          </p:cNvSpPr>
          <p:nvPr/>
        </p:nvSpPr>
        <p:spPr bwMode="auto">
          <a:xfrm>
            <a:off x="8624756" y="1116014"/>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27" name="Line 103"/>
          <p:cNvSpPr>
            <a:spLocks noChangeShapeType="1"/>
          </p:cNvSpPr>
          <p:nvPr/>
        </p:nvSpPr>
        <p:spPr bwMode="auto">
          <a:xfrm>
            <a:off x="8009070" y="1103314"/>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28" name="Line 104"/>
          <p:cNvSpPr>
            <a:spLocks noChangeShapeType="1"/>
          </p:cNvSpPr>
          <p:nvPr/>
        </p:nvSpPr>
        <p:spPr bwMode="auto">
          <a:xfrm>
            <a:off x="4328716" y="1081089"/>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29" name="Line 105"/>
          <p:cNvSpPr>
            <a:spLocks noChangeShapeType="1"/>
          </p:cNvSpPr>
          <p:nvPr/>
        </p:nvSpPr>
        <p:spPr bwMode="auto">
          <a:xfrm>
            <a:off x="4946121" y="1081089"/>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30" name="Line 106"/>
          <p:cNvSpPr>
            <a:spLocks noChangeShapeType="1"/>
          </p:cNvSpPr>
          <p:nvPr/>
        </p:nvSpPr>
        <p:spPr bwMode="auto">
          <a:xfrm>
            <a:off x="5589323" y="1081089"/>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54749" name="Group 125"/>
          <p:cNvGrpSpPr/>
          <p:nvPr/>
        </p:nvGrpSpPr>
        <p:grpSpPr bwMode="auto">
          <a:xfrm>
            <a:off x="1405071" y="2449514"/>
            <a:ext cx="1914128" cy="1279525"/>
            <a:chOff x="817" y="2238"/>
            <a:chExt cx="1113" cy="806"/>
          </a:xfrm>
        </p:grpSpPr>
        <p:sp>
          <p:nvSpPr>
            <p:cNvPr id="154707" name="Line 83"/>
            <p:cNvSpPr>
              <a:spLocks noChangeShapeType="1"/>
            </p:cNvSpPr>
            <p:nvPr/>
          </p:nvSpPr>
          <p:spPr bwMode="auto">
            <a:xfrm>
              <a:off x="841" y="2268"/>
              <a:ext cx="1089" cy="16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9050">
                  <a:solidFill>
                    <a:schemeClr val="bg2"/>
                  </a:solidFill>
                  <a:rou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08" name="AutoShape 84"/>
            <p:cNvSpPr>
              <a:spLocks noChangeArrowheads="1"/>
            </p:cNvSpPr>
            <p:nvPr/>
          </p:nvSpPr>
          <p:spPr bwMode="auto">
            <a:xfrm rot="5400000">
              <a:off x="976" y="2091"/>
              <a:ext cx="793" cy="1092"/>
            </a:xfrm>
            <a:prstGeom prst="parallelogram">
              <a:avLst>
                <a:gd name="adj" fmla="val 21176"/>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09" name="Text Box 85"/>
            <p:cNvSpPr txBox="1">
              <a:spLocks noChangeArrowheads="1"/>
            </p:cNvSpPr>
            <p:nvPr/>
          </p:nvSpPr>
          <p:spPr bwMode="auto">
            <a:xfrm>
              <a:off x="1113" y="2429"/>
              <a:ext cx="37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dirty="0">
                  <a:solidFill>
                    <a:srgbClr val="333399"/>
                  </a:solidFill>
                  <a:ea typeface="黑体" panose="02010609060101010101" pitchFamily="2" charset="-122"/>
                </a:rPr>
                <a:t>报文</a:t>
              </a:r>
              <a:endParaRPr kumimoji="1" lang="zh-CN" altLang="en-US" b="1" dirty="0">
                <a:solidFill>
                  <a:srgbClr val="333399"/>
                </a:solidFill>
                <a:ea typeface="黑体" panose="02010609060101010101" pitchFamily="2" charset="-122"/>
              </a:endParaRPr>
            </a:p>
          </p:txBody>
        </p:sp>
        <p:sp>
          <p:nvSpPr>
            <p:cNvPr id="154710" name="AutoShape 86"/>
            <p:cNvSpPr>
              <a:spLocks noChangeArrowheads="1"/>
            </p:cNvSpPr>
            <p:nvPr/>
          </p:nvSpPr>
          <p:spPr bwMode="auto">
            <a:xfrm rot="746037">
              <a:off x="1174" y="2745"/>
              <a:ext cx="408" cy="127"/>
            </a:xfrm>
            <a:prstGeom prst="rightArrow">
              <a:avLst>
                <a:gd name="adj1" fmla="val 50000"/>
                <a:gd name="adj2" fmla="val 80315"/>
              </a:avLst>
            </a:prstGeom>
            <a:solidFill>
              <a:schemeClr val="bg1"/>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32" name="Line 108"/>
            <p:cNvSpPr>
              <a:spLocks noChangeShapeType="1"/>
            </p:cNvSpPr>
            <p:nvPr/>
          </p:nvSpPr>
          <p:spPr bwMode="auto">
            <a:xfrm>
              <a:off x="823" y="2238"/>
              <a:ext cx="1094" cy="17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33" name="Line 109"/>
            <p:cNvSpPr>
              <a:spLocks noChangeShapeType="1"/>
            </p:cNvSpPr>
            <p:nvPr/>
          </p:nvSpPr>
          <p:spPr bwMode="auto">
            <a:xfrm>
              <a:off x="817" y="2865"/>
              <a:ext cx="1100" cy="179"/>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5" name="Group 131"/>
          <p:cNvGrpSpPr/>
          <p:nvPr/>
        </p:nvGrpSpPr>
        <p:grpSpPr bwMode="auto">
          <a:xfrm>
            <a:off x="7371028" y="1368422"/>
            <a:ext cx="631164" cy="387349"/>
            <a:chOff x="4286" y="1557"/>
            <a:chExt cx="367" cy="244"/>
          </a:xfrm>
        </p:grpSpPr>
        <p:sp>
          <p:nvSpPr>
            <p:cNvPr id="154668" name="AutoShape 44"/>
            <p:cNvSpPr>
              <a:spLocks noChangeArrowheads="1"/>
            </p:cNvSpPr>
            <p:nvPr/>
          </p:nvSpPr>
          <p:spPr bwMode="auto">
            <a:xfrm rot="5400000">
              <a:off x="4367" y="1516"/>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69" name="Text Box 45"/>
            <p:cNvSpPr txBox="1">
              <a:spLocks noChangeArrowheads="1"/>
            </p:cNvSpPr>
            <p:nvPr/>
          </p:nvSpPr>
          <p:spPr bwMode="auto">
            <a:xfrm rot="626605">
              <a:off x="4304" y="1557"/>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anose="02010609060101010101" pitchFamily="2" charset="-122"/>
                </a:rPr>
                <a:t>P</a:t>
              </a:r>
              <a:r>
                <a:rPr kumimoji="1" lang="en-US" altLang="zh-CN" baseline="-25000">
                  <a:solidFill>
                    <a:srgbClr val="333399"/>
                  </a:solidFill>
                  <a:ea typeface="黑体" panose="02010609060101010101" pitchFamily="2" charset="-122"/>
                </a:rPr>
                <a:t>2</a:t>
              </a:r>
              <a:endParaRPr kumimoji="1" lang="en-US" altLang="zh-CN">
                <a:solidFill>
                  <a:srgbClr val="333399"/>
                </a:solidFill>
                <a:ea typeface="黑体" panose="02010609060101010101" pitchFamily="2" charset="-122"/>
              </a:endParaRPr>
            </a:p>
          </p:txBody>
        </p:sp>
        <p:sp>
          <p:nvSpPr>
            <p:cNvPr id="154671" name="Line 47"/>
            <p:cNvSpPr>
              <a:spLocks noChangeShapeType="1"/>
            </p:cNvSpPr>
            <p:nvPr/>
          </p:nvSpPr>
          <p:spPr bwMode="auto">
            <a:xfrm>
              <a:off x="4286" y="1738"/>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72" name="AutoShape 48"/>
            <p:cNvSpPr>
              <a:spLocks noChangeArrowheads="1"/>
            </p:cNvSpPr>
            <p:nvPr/>
          </p:nvSpPr>
          <p:spPr bwMode="auto">
            <a:xfrm rot="746037">
              <a:off x="4481" y="1652"/>
              <a:ext cx="132" cy="126"/>
            </a:xfrm>
            <a:prstGeom prst="rightArrow">
              <a:avLst>
                <a:gd name="adj1" fmla="val 50000"/>
                <a:gd name="adj2" fmla="val 26190"/>
              </a:avLst>
            </a:prstGeom>
            <a:solidFill>
              <a:schemeClr val="bg1"/>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70" name="Line 46"/>
            <p:cNvSpPr>
              <a:spLocks noChangeShapeType="1"/>
            </p:cNvSpPr>
            <p:nvPr/>
          </p:nvSpPr>
          <p:spPr bwMode="auto">
            <a:xfrm>
              <a:off x="4290" y="1587"/>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4" name="Group 130"/>
          <p:cNvGrpSpPr/>
          <p:nvPr/>
        </p:nvGrpSpPr>
        <p:grpSpPr bwMode="auto">
          <a:xfrm>
            <a:off x="7379627" y="1074740"/>
            <a:ext cx="629444" cy="396876"/>
            <a:chOff x="4291" y="1372"/>
            <a:chExt cx="366" cy="250"/>
          </a:xfrm>
        </p:grpSpPr>
        <p:sp>
          <p:nvSpPr>
            <p:cNvPr id="154734" name="AutoShape 110"/>
            <p:cNvSpPr>
              <a:spLocks noChangeArrowheads="1"/>
            </p:cNvSpPr>
            <p:nvPr/>
          </p:nvSpPr>
          <p:spPr bwMode="auto">
            <a:xfrm rot="5400000">
              <a:off x="4371" y="1337"/>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35" name="Text Box 111"/>
            <p:cNvSpPr txBox="1">
              <a:spLocks noChangeArrowheads="1"/>
            </p:cNvSpPr>
            <p:nvPr/>
          </p:nvSpPr>
          <p:spPr bwMode="auto">
            <a:xfrm rot="626605">
              <a:off x="4303" y="1372"/>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dirty="0">
                  <a:solidFill>
                    <a:srgbClr val="333399"/>
                  </a:solidFill>
                  <a:ea typeface="黑体" panose="02010609060101010101" pitchFamily="2" charset="-122"/>
                </a:rPr>
                <a:t>P</a:t>
              </a:r>
              <a:r>
                <a:rPr kumimoji="1" lang="en-US" altLang="zh-CN" baseline="-25000" dirty="0">
                  <a:solidFill>
                    <a:srgbClr val="333399"/>
                  </a:solidFill>
                  <a:ea typeface="黑体" panose="02010609060101010101" pitchFamily="2" charset="-122"/>
                </a:rPr>
                <a:t>1</a:t>
              </a:r>
              <a:endParaRPr kumimoji="1" lang="en-US" altLang="zh-CN" dirty="0">
                <a:solidFill>
                  <a:srgbClr val="333399"/>
                </a:solidFill>
                <a:ea typeface="黑体" panose="02010609060101010101" pitchFamily="2" charset="-122"/>
              </a:endParaRPr>
            </a:p>
          </p:txBody>
        </p:sp>
        <p:sp>
          <p:nvSpPr>
            <p:cNvPr id="154736" name="Line 112"/>
            <p:cNvSpPr>
              <a:spLocks noChangeShapeType="1"/>
            </p:cNvSpPr>
            <p:nvPr/>
          </p:nvSpPr>
          <p:spPr bwMode="auto">
            <a:xfrm>
              <a:off x="4295" y="1407"/>
              <a:ext cx="362"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37" name="Line 113"/>
            <p:cNvSpPr>
              <a:spLocks noChangeShapeType="1"/>
            </p:cNvSpPr>
            <p:nvPr/>
          </p:nvSpPr>
          <p:spPr bwMode="auto">
            <a:xfrm>
              <a:off x="4291" y="1558"/>
              <a:ext cx="363"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38" name="AutoShape 114"/>
            <p:cNvSpPr>
              <a:spLocks noChangeArrowheads="1"/>
            </p:cNvSpPr>
            <p:nvPr/>
          </p:nvSpPr>
          <p:spPr bwMode="auto">
            <a:xfrm rot="746037">
              <a:off x="4485" y="1472"/>
              <a:ext cx="133" cy="127"/>
            </a:xfrm>
            <a:prstGeom prst="rightArrow">
              <a:avLst>
                <a:gd name="adj1" fmla="val 50000"/>
                <a:gd name="adj2" fmla="val 26181"/>
              </a:avLst>
            </a:prstGeom>
            <a:solidFill>
              <a:schemeClr val="bg1"/>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54739" name="Line 115"/>
          <p:cNvSpPr>
            <a:spLocks noChangeShapeType="1"/>
          </p:cNvSpPr>
          <p:nvPr/>
        </p:nvSpPr>
        <p:spPr bwMode="auto">
          <a:xfrm>
            <a:off x="7376187" y="1090614"/>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40" name="Line 116"/>
          <p:cNvSpPr>
            <a:spLocks noChangeShapeType="1"/>
          </p:cNvSpPr>
          <p:nvPr/>
        </p:nvSpPr>
        <p:spPr bwMode="auto">
          <a:xfrm>
            <a:off x="1415389" y="3556000"/>
            <a:ext cx="624284" cy="95250"/>
          </a:xfrm>
          <a:prstGeom prst="line">
            <a:avLst/>
          </a:prstGeom>
          <a:noFill/>
          <a:ln w="1905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41" name="Line 117"/>
          <p:cNvSpPr>
            <a:spLocks noChangeShapeType="1"/>
          </p:cNvSpPr>
          <p:nvPr/>
        </p:nvSpPr>
        <p:spPr bwMode="auto">
          <a:xfrm>
            <a:off x="2049992" y="3736975"/>
            <a:ext cx="613966" cy="95250"/>
          </a:xfrm>
          <a:prstGeom prst="line">
            <a:avLst/>
          </a:prstGeom>
          <a:noFill/>
          <a:ln w="1905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42" name="Line 118"/>
          <p:cNvSpPr>
            <a:spLocks noChangeShapeType="1"/>
          </p:cNvSpPr>
          <p:nvPr/>
        </p:nvSpPr>
        <p:spPr bwMode="auto">
          <a:xfrm>
            <a:off x="2663958" y="3927476"/>
            <a:ext cx="622565" cy="85725"/>
          </a:xfrm>
          <a:prstGeom prst="line">
            <a:avLst/>
          </a:prstGeom>
          <a:noFill/>
          <a:ln w="1905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54748" name="Group 124"/>
          <p:cNvGrpSpPr/>
          <p:nvPr/>
        </p:nvGrpSpPr>
        <p:grpSpPr bwMode="auto">
          <a:xfrm>
            <a:off x="194337" y="3451225"/>
            <a:ext cx="1176338" cy="592138"/>
            <a:chOff x="113" y="2869"/>
            <a:chExt cx="684" cy="373"/>
          </a:xfrm>
        </p:grpSpPr>
        <p:sp>
          <p:nvSpPr>
            <p:cNvPr id="154743" name="Line 119"/>
            <p:cNvSpPr>
              <a:spLocks noChangeShapeType="1"/>
            </p:cNvSpPr>
            <p:nvPr/>
          </p:nvSpPr>
          <p:spPr bwMode="auto">
            <a:xfrm>
              <a:off x="615" y="3241"/>
              <a:ext cx="182" cy="0"/>
            </a:xfrm>
            <a:prstGeom prst="line">
              <a:avLst/>
            </a:prstGeom>
            <a:noFill/>
            <a:ln w="952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54744" name="Line 120"/>
            <p:cNvSpPr>
              <a:spLocks noChangeShapeType="1"/>
            </p:cNvSpPr>
            <p:nvPr/>
          </p:nvSpPr>
          <p:spPr bwMode="auto">
            <a:xfrm>
              <a:off x="721" y="2869"/>
              <a:ext cx="0" cy="373"/>
            </a:xfrm>
            <a:prstGeom prst="line">
              <a:avLst/>
            </a:prstGeom>
            <a:noFill/>
            <a:ln w="9525">
              <a:solidFill>
                <a:srgbClr val="333399"/>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54745" name="Text Box 121"/>
            <p:cNvSpPr txBox="1">
              <a:spLocks noChangeArrowheads="1"/>
            </p:cNvSpPr>
            <p:nvPr/>
          </p:nvSpPr>
          <p:spPr bwMode="auto">
            <a:xfrm>
              <a:off x="113" y="2933"/>
              <a:ext cx="644"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333399"/>
                  </a:solidFill>
                  <a:ea typeface="黑体" panose="02010609060101010101" pitchFamily="2" charset="-122"/>
                </a:rPr>
                <a:t>连接释放</a:t>
              </a:r>
              <a:endParaRPr kumimoji="1" lang="zh-CN" altLang="en-US" b="1">
                <a:solidFill>
                  <a:srgbClr val="333399"/>
                </a:solidFill>
                <a:ea typeface="黑体" panose="02010609060101010101" pitchFamily="2" charset="-122"/>
              </a:endParaRPr>
            </a:p>
          </p:txBody>
        </p:sp>
      </p:grpSp>
      <p:sp>
        <p:nvSpPr>
          <p:cNvPr id="154731" name="Freeform 107"/>
          <p:cNvSpPr/>
          <p:nvPr/>
        </p:nvSpPr>
        <p:spPr bwMode="auto">
          <a:xfrm>
            <a:off x="3293402" y="1125539"/>
            <a:ext cx="5159" cy="3813175"/>
          </a:xfrm>
          <a:custGeom>
            <a:avLst/>
            <a:gdLst>
              <a:gd name="T0" fmla="*/ 3 w 3"/>
              <a:gd name="T1" fmla="*/ 0 h 2736"/>
              <a:gd name="T2" fmla="*/ 0 w 3"/>
              <a:gd name="T3" fmla="*/ 2736 h 2736"/>
            </a:gdLst>
            <a:ahLst/>
            <a:cxnLst>
              <a:cxn ang="0">
                <a:pos x="T0" y="T1"/>
              </a:cxn>
              <a:cxn ang="0">
                <a:pos x="T2" y="T3"/>
              </a:cxn>
            </a:cxnLst>
            <a:rect l="0" t="0" r="r" b="b"/>
            <a:pathLst>
              <a:path w="3" h="2736">
                <a:moveTo>
                  <a:pt x="3" y="0"/>
                </a:moveTo>
                <a:lnTo>
                  <a:pt x="0" y="2736"/>
                </a:lnTo>
              </a:path>
            </a:pathLst>
          </a:custGeom>
          <a:noFill/>
          <a:ln w="1270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67" name="AutoShape 143"/>
          <p:cNvSpPr>
            <a:spLocks noChangeArrowheads="1"/>
          </p:cNvSpPr>
          <p:nvPr/>
        </p:nvSpPr>
        <p:spPr bwMode="auto">
          <a:xfrm>
            <a:off x="416496" y="5365750"/>
            <a:ext cx="9220919" cy="1447800"/>
          </a:xfrm>
          <a:prstGeom prst="roundRect">
            <a:avLst>
              <a:gd name="adj" fmla="val 16667"/>
            </a:avLst>
          </a:prstGeom>
          <a:noFill/>
          <a:ln w="9525">
            <a:solidFill>
              <a:schemeClr val="tx1"/>
            </a:solidFill>
            <a:round/>
            <a:headEnd type="none" w="sm" len="lg"/>
            <a:tailEnd type="none" w="sm" len="lg"/>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68" name="Line 144"/>
          <p:cNvSpPr>
            <a:spLocks noChangeShapeType="1"/>
          </p:cNvSpPr>
          <p:nvPr/>
        </p:nvSpPr>
        <p:spPr bwMode="auto">
          <a:xfrm>
            <a:off x="7326015" y="6203950"/>
            <a:ext cx="1816100" cy="0"/>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4769" name="Line 145"/>
          <p:cNvSpPr>
            <a:spLocks noChangeShapeType="1"/>
          </p:cNvSpPr>
          <p:nvPr/>
        </p:nvSpPr>
        <p:spPr bwMode="auto">
          <a:xfrm>
            <a:off x="4271665" y="6203950"/>
            <a:ext cx="1816100" cy="0"/>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4770" name="Line 146"/>
          <p:cNvSpPr>
            <a:spLocks noChangeShapeType="1"/>
          </p:cNvSpPr>
          <p:nvPr/>
        </p:nvSpPr>
        <p:spPr bwMode="auto">
          <a:xfrm>
            <a:off x="1382415" y="6203950"/>
            <a:ext cx="1816100" cy="0"/>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54771" name="Group 147"/>
          <p:cNvGrpSpPr/>
          <p:nvPr/>
        </p:nvGrpSpPr>
        <p:grpSpPr bwMode="auto">
          <a:xfrm>
            <a:off x="1299865" y="6051550"/>
            <a:ext cx="2063750" cy="228600"/>
            <a:chOff x="768" y="2544"/>
            <a:chExt cx="1200" cy="144"/>
          </a:xfrm>
        </p:grpSpPr>
        <p:sp>
          <p:nvSpPr>
            <p:cNvPr id="154772" name="AutoShape 148"/>
            <p:cNvSpPr>
              <a:spLocks noChangeArrowheads="1"/>
            </p:cNvSpPr>
            <p:nvPr/>
          </p:nvSpPr>
          <p:spPr bwMode="auto">
            <a:xfrm>
              <a:off x="768"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73" name="AutoShape 149"/>
            <p:cNvSpPr>
              <a:spLocks noChangeArrowheads="1"/>
            </p:cNvSpPr>
            <p:nvPr/>
          </p:nvSpPr>
          <p:spPr bwMode="auto">
            <a:xfrm>
              <a:off x="1120"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74" name="AutoShape 150"/>
            <p:cNvSpPr>
              <a:spLocks noChangeArrowheads="1"/>
            </p:cNvSpPr>
            <p:nvPr/>
          </p:nvSpPr>
          <p:spPr bwMode="auto">
            <a:xfrm>
              <a:off x="1472"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75" name="AutoShape 151"/>
            <p:cNvSpPr>
              <a:spLocks noChangeArrowheads="1"/>
            </p:cNvSpPr>
            <p:nvPr/>
          </p:nvSpPr>
          <p:spPr bwMode="auto">
            <a:xfrm>
              <a:off x="1824"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76" name="Group 152"/>
          <p:cNvGrpSpPr/>
          <p:nvPr/>
        </p:nvGrpSpPr>
        <p:grpSpPr bwMode="auto">
          <a:xfrm>
            <a:off x="4189115" y="6051550"/>
            <a:ext cx="2063750" cy="228600"/>
            <a:chOff x="768" y="2544"/>
            <a:chExt cx="1200" cy="144"/>
          </a:xfrm>
        </p:grpSpPr>
        <p:sp>
          <p:nvSpPr>
            <p:cNvPr id="154777" name="AutoShape 153"/>
            <p:cNvSpPr>
              <a:spLocks noChangeArrowheads="1"/>
            </p:cNvSpPr>
            <p:nvPr/>
          </p:nvSpPr>
          <p:spPr bwMode="auto">
            <a:xfrm>
              <a:off x="768"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78" name="AutoShape 154"/>
            <p:cNvSpPr>
              <a:spLocks noChangeArrowheads="1"/>
            </p:cNvSpPr>
            <p:nvPr/>
          </p:nvSpPr>
          <p:spPr bwMode="auto">
            <a:xfrm>
              <a:off x="1120"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79" name="AutoShape 155"/>
            <p:cNvSpPr>
              <a:spLocks noChangeArrowheads="1"/>
            </p:cNvSpPr>
            <p:nvPr/>
          </p:nvSpPr>
          <p:spPr bwMode="auto">
            <a:xfrm>
              <a:off x="1472"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80" name="AutoShape 156"/>
            <p:cNvSpPr>
              <a:spLocks noChangeArrowheads="1"/>
            </p:cNvSpPr>
            <p:nvPr/>
          </p:nvSpPr>
          <p:spPr bwMode="auto">
            <a:xfrm>
              <a:off x="1824"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81" name="Group 157"/>
          <p:cNvGrpSpPr/>
          <p:nvPr/>
        </p:nvGrpSpPr>
        <p:grpSpPr bwMode="auto">
          <a:xfrm>
            <a:off x="7243465" y="6051550"/>
            <a:ext cx="2063750" cy="228600"/>
            <a:chOff x="768" y="2544"/>
            <a:chExt cx="1200" cy="144"/>
          </a:xfrm>
        </p:grpSpPr>
        <p:sp>
          <p:nvSpPr>
            <p:cNvPr id="154782" name="AutoShape 158"/>
            <p:cNvSpPr>
              <a:spLocks noChangeArrowheads="1"/>
            </p:cNvSpPr>
            <p:nvPr/>
          </p:nvSpPr>
          <p:spPr bwMode="auto">
            <a:xfrm>
              <a:off x="768"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83" name="AutoShape 159"/>
            <p:cNvSpPr>
              <a:spLocks noChangeArrowheads="1"/>
            </p:cNvSpPr>
            <p:nvPr/>
          </p:nvSpPr>
          <p:spPr bwMode="auto">
            <a:xfrm>
              <a:off x="1120"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84" name="AutoShape 160"/>
            <p:cNvSpPr>
              <a:spLocks noChangeArrowheads="1"/>
            </p:cNvSpPr>
            <p:nvPr/>
          </p:nvSpPr>
          <p:spPr bwMode="auto">
            <a:xfrm>
              <a:off x="1472"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85" name="AutoShape 161"/>
            <p:cNvSpPr>
              <a:spLocks noChangeArrowheads="1"/>
            </p:cNvSpPr>
            <p:nvPr/>
          </p:nvSpPr>
          <p:spPr bwMode="auto">
            <a:xfrm>
              <a:off x="1824"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54786" name="AutoShape 162"/>
          <p:cNvSpPr>
            <a:spLocks noChangeArrowheads="1"/>
          </p:cNvSpPr>
          <p:nvPr/>
        </p:nvSpPr>
        <p:spPr bwMode="auto">
          <a:xfrm>
            <a:off x="4189115" y="5670550"/>
            <a:ext cx="742950" cy="304800"/>
          </a:xfrm>
          <a:prstGeom prst="curvedDownArrow">
            <a:avLst>
              <a:gd name="adj1" fmla="val 49271"/>
              <a:gd name="adj2" fmla="val 94271"/>
              <a:gd name="adj3" fmla="val 52602"/>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87" name="AutoShape 163"/>
          <p:cNvSpPr>
            <a:spLocks noChangeArrowheads="1"/>
          </p:cNvSpPr>
          <p:nvPr/>
        </p:nvSpPr>
        <p:spPr bwMode="auto">
          <a:xfrm>
            <a:off x="4890790" y="5670550"/>
            <a:ext cx="742950" cy="304800"/>
          </a:xfrm>
          <a:prstGeom prst="curvedDownArrow">
            <a:avLst>
              <a:gd name="adj1" fmla="val 49271"/>
              <a:gd name="adj2" fmla="val 94271"/>
              <a:gd name="adj3" fmla="val 52602"/>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88" name="AutoShape 164"/>
          <p:cNvSpPr>
            <a:spLocks noChangeArrowheads="1"/>
          </p:cNvSpPr>
          <p:nvPr/>
        </p:nvSpPr>
        <p:spPr bwMode="auto">
          <a:xfrm>
            <a:off x="5592465" y="5670550"/>
            <a:ext cx="742950" cy="304800"/>
          </a:xfrm>
          <a:prstGeom prst="curvedDownArrow">
            <a:avLst>
              <a:gd name="adj1" fmla="val 49271"/>
              <a:gd name="adj2" fmla="val 94271"/>
              <a:gd name="adj3" fmla="val 52602"/>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89" name="AutoShape 165"/>
          <p:cNvSpPr>
            <a:spLocks noChangeArrowheads="1"/>
          </p:cNvSpPr>
          <p:nvPr/>
        </p:nvSpPr>
        <p:spPr bwMode="auto">
          <a:xfrm>
            <a:off x="1382415" y="5746750"/>
            <a:ext cx="2063750" cy="304800"/>
          </a:xfrm>
          <a:prstGeom prst="rightArrow">
            <a:avLst>
              <a:gd name="adj1" fmla="val 58333"/>
              <a:gd name="adj2" fmla="val 109375"/>
            </a:avLst>
          </a:prstGeom>
          <a:solidFill>
            <a:srgbClr val="969696"/>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90" name="AutoShape 166"/>
          <p:cNvSpPr>
            <a:spLocks noChangeArrowheads="1"/>
          </p:cNvSpPr>
          <p:nvPr/>
        </p:nvSpPr>
        <p:spPr bwMode="auto">
          <a:xfrm>
            <a:off x="7243465" y="5670550"/>
            <a:ext cx="742950" cy="304800"/>
          </a:xfrm>
          <a:prstGeom prst="curvedDownArrow">
            <a:avLst>
              <a:gd name="adj1" fmla="val 13542"/>
              <a:gd name="adj2" fmla="val 66667"/>
              <a:gd name="adj3" fmla="val 36977"/>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91" name="AutoShape 167"/>
          <p:cNvSpPr>
            <a:spLocks noChangeArrowheads="1"/>
          </p:cNvSpPr>
          <p:nvPr/>
        </p:nvSpPr>
        <p:spPr bwMode="auto">
          <a:xfrm>
            <a:off x="7903865" y="5670550"/>
            <a:ext cx="742950" cy="304800"/>
          </a:xfrm>
          <a:prstGeom prst="curvedDownArrow">
            <a:avLst>
              <a:gd name="adj1" fmla="val 13542"/>
              <a:gd name="adj2" fmla="val 66667"/>
              <a:gd name="adj3" fmla="val 36977"/>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92" name="AutoShape 168"/>
          <p:cNvSpPr>
            <a:spLocks noChangeArrowheads="1"/>
          </p:cNvSpPr>
          <p:nvPr/>
        </p:nvSpPr>
        <p:spPr bwMode="auto">
          <a:xfrm>
            <a:off x="8564265" y="5670550"/>
            <a:ext cx="742950" cy="304800"/>
          </a:xfrm>
          <a:prstGeom prst="curvedDownArrow">
            <a:avLst>
              <a:gd name="adj1" fmla="val 13542"/>
              <a:gd name="adj2" fmla="val 66667"/>
              <a:gd name="adj3" fmla="val 36977"/>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93" name="Text Box 169"/>
          <p:cNvSpPr txBox="1">
            <a:spLocks noChangeArrowheads="1"/>
          </p:cNvSpPr>
          <p:nvPr/>
        </p:nvSpPr>
        <p:spPr bwMode="auto">
          <a:xfrm>
            <a:off x="562253" y="5613106"/>
            <a:ext cx="646331" cy="840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kumimoji="1" lang="zh-CN" altLang="en-US" b="1" dirty="0" smtClean="0">
                <a:solidFill>
                  <a:srgbClr val="FF0000"/>
                </a:solidFill>
                <a:latin typeface="Times New Roman" panose="02020603050405020304" pitchFamily="18" charset="0"/>
              </a:rPr>
              <a:t>数据</a:t>
            </a:r>
            <a:endParaRPr kumimoji="1" lang="en-US" altLang="zh-CN" b="1" dirty="0" smtClean="0">
              <a:solidFill>
                <a:srgbClr val="FF0000"/>
              </a:solidFill>
              <a:latin typeface="Times New Roman" panose="02020603050405020304" pitchFamily="18" charset="0"/>
            </a:endParaRPr>
          </a:p>
          <a:p>
            <a:pPr algn="ctr">
              <a:lnSpc>
                <a:spcPct val="90000"/>
              </a:lnSpc>
            </a:pPr>
            <a:r>
              <a:rPr kumimoji="1" lang="zh-CN" altLang="en-US" b="1" dirty="0" smtClean="0">
                <a:solidFill>
                  <a:srgbClr val="FF0000"/>
                </a:solidFill>
                <a:latin typeface="Times New Roman" panose="02020603050405020304" pitchFamily="18" charset="0"/>
              </a:rPr>
              <a:t>传送</a:t>
            </a:r>
            <a:endParaRPr kumimoji="1" lang="zh-CN" altLang="en-US" b="1" dirty="0">
              <a:solidFill>
                <a:srgbClr val="FF0000"/>
              </a:solidFill>
              <a:latin typeface="Times New Roman" panose="02020603050405020304" pitchFamily="18" charset="0"/>
            </a:endParaRPr>
          </a:p>
          <a:p>
            <a:pPr algn="ctr">
              <a:lnSpc>
                <a:spcPct val="90000"/>
              </a:lnSpc>
            </a:pPr>
            <a:r>
              <a:rPr kumimoji="1" lang="zh-CN" altLang="en-US" b="1" dirty="0" smtClean="0">
                <a:solidFill>
                  <a:srgbClr val="FF0000"/>
                </a:solidFill>
                <a:latin typeface="Times New Roman" panose="02020603050405020304" pitchFamily="18" charset="0"/>
              </a:rPr>
              <a:t>特点</a:t>
            </a:r>
            <a:endParaRPr kumimoji="1" lang="zh-CN" altLang="en-US" b="1" dirty="0">
              <a:solidFill>
                <a:srgbClr val="FF0000"/>
              </a:solidFill>
              <a:latin typeface="Times New Roman" panose="02020603050405020304" pitchFamily="18" charset="0"/>
            </a:endParaRPr>
          </a:p>
        </p:txBody>
      </p:sp>
      <p:sp>
        <p:nvSpPr>
          <p:cNvPr id="154794" name="Text Box 170"/>
          <p:cNvSpPr txBox="1">
            <a:spLocks noChangeArrowheads="1"/>
          </p:cNvSpPr>
          <p:nvPr/>
        </p:nvSpPr>
        <p:spPr bwMode="auto">
          <a:xfrm>
            <a:off x="1342860" y="5465764"/>
            <a:ext cx="1800493"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FF0000"/>
                </a:solidFill>
                <a:latin typeface="Times New Roman" panose="02020603050405020304" pitchFamily="18" charset="0"/>
              </a:rPr>
              <a:t>比特流直达终点</a:t>
            </a:r>
            <a:endParaRPr kumimoji="1" lang="zh-CN" altLang="en-US" b="1">
              <a:solidFill>
                <a:srgbClr val="FF0000"/>
              </a:solidFill>
              <a:latin typeface="Times New Roman" panose="02020603050405020304" pitchFamily="18" charset="0"/>
            </a:endParaRPr>
          </a:p>
        </p:txBody>
      </p:sp>
      <p:sp>
        <p:nvSpPr>
          <p:cNvPr id="154795" name="Text Box 171"/>
          <p:cNvSpPr txBox="1">
            <a:spLocks noChangeArrowheads="1"/>
          </p:cNvSpPr>
          <p:nvPr/>
        </p:nvSpPr>
        <p:spPr bwMode="auto">
          <a:xfrm>
            <a:off x="4189115" y="5341939"/>
            <a:ext cx="646331"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dirty="0">
                <a:solidFill>
                  <a:srgbClr val="FF0000"/>
                </a:solidFill>
                <a:latin typeface="Times New Roman" panose="02020603050405020304" pitchFamily="18" charset="0"/>
              </a:rPr>
              <a:t>报文</a:t>
            </a:r>
            <a:endParaRPr kumimoji="1" lang="zh-CN" altLang="en-US" b="1" dirty="0">
              <a:solidFill>
                <a:srgbClr val="FF0000"/>
              </a:solidFill>
              <a:latin typeface="Times New Roman" panose="02020603050405020304" pitchFamily="18" charset="0"/>
            </a:endParaRPr>
          </a:p>
        </p:txBody>
      </p:sp>
      <p:sp>
        <p:nvSpPr>
          <p:cNvPr id="154796" name="Text Box 172"/>
          <p:cNvSpPr txBox="1">
            <a:spLocks noChangeArrowheads="1"/>
          </p:cNvSpPr>
          <p:nvPr/>
        </p:nvSpPr>
        <p:spPr bwMode="auto">
          <a:xfrm>
            <a:off x="4901109" y="5341939"/>
            <a:ext cx="646331"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FF0000"/>
                </a:solidFill>
                <a:latin typeface="Times New Roman" panose="02020603050405020304" pitchFamily="18" charset="0"/>
              </a:rPr>
              <a:t>报文</a:t>
            </a:r>
            <a:endParaRPr kumimoji="1" lang="zh-CN" altLang="en-US" b="1">
              <a:solidFill>
                <a:srgbClr val="FF0000"/>
              </a:solidFill>
              <a:latin typeface="Times New Roman" panose="02020603050405020304" pitchFamily="18" charset="0"/>
            </a:endParaRPr>
          </a:p>
        </p:txBody>
      </p:sp>
      <p:sp>
        <p:nvSpPr>
          <p:cNvPr id="154797" name="Text Box 173"/>
          <p:cNvSpPr txBox="1">
            <a:spLocks noChangeArrowheads="1"/>
          </p:cNvSpPr>
          <p:nvPr/>
        </p:nvSpPr>
        <p:spPr bwMode="auto">
          <a:xfrm>
            <a:off x="5613102" y="5341939"/>
            <a:ext cx="646331"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FF0000"/>
                </a:solidFill>
                <a:latin typeface="Times New Roman" panose="02020603050405020304" pitchFamily="18" charset="0"/>
              </a:rPr>
              <a:t>报文</a:t>
            </a:r>
            <a:endParaRPr kumimoji="1" lang="zh-CN" altLang="en-US" b="1">
              <a:solidFill>
                <a:srgbClr val="FF0000"/>
              </a:solidFill>
              <a:latin typeface="Times New Roman" panose="02020603050405020304" pitchFamily="18" charset="0"/>
            </a:endParaRPr>
          </a:p>
        </p:txBody>
      </p:sp>
      <p:sp>
        <p:nvSpPr>
          <p:cNvPr id="154798" name="Text Box 174"/>
          <p:cNvSpPr txBox="1">
            <a:spLocks noChangeArrowheads="1"/>
          </p:cNvSpPr>
          <p:nvPr/>
        </p:nvSpPr>
        <p:spPr bwMode="auto">
          <a:xfrm>
            <a:off x="7243465" y="5341939"/>
            <a:ext cx="646331"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FF0000"/>
                </a:solidFill>
                <a:latin typeface="Times New Roman" panose="02020603050405020304" pitchFamily="18" charset="0"/>
              </a:rPr>
              <a:t>分组</a:t>
            </a:r>
            <a:endParaRPr kumimoji="1" lang="zh-CN" altLang="en-US" b="1">
              <a:solidFill>
                <a:srgbClr val="FF0000"/>
              </a:solidFill>
              <a:latin typeface="Times New Roman" panose="02020603050405020304" pitchFamily="18" charset="0"/>
            </a:endParaRPr>
          </a:p>
        </p:txBody>
      </p:sp>
      <p:sp>
        <p:nvSpPr>
          <p:cNvPr id="154799" name="Text Box 175"/>
          <p:cNvSpPr txBox="1">
            <a:spLocks noChangeArrowheads="1"/>
          </p:cNvSpPr>
          <p:nvPr/>
        </p:nvSpPr>
        <p:spPr bwMode="auto">
          <a:xfrm>
            <a:off x="7914184" y="5341939"/>
            <a:ext cx="646331"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FF0000"/>
                </a:solidFill>
                <a:latin typeface="Times New Roman" panose="02020603050405020304" pitchFamily="18" charset="0"/>
              </a:rPr>
              <a:t>分组</a:t>
            </a:r>
            <a:endParaRPr kumimoji="1" lang="zh-CN" altLang="en-US" b="1">
              <a:solidFill>
                <a:srgbClr val="FF0000"/>
              </a:solidFill>
              <a:latin typeface="Times New Roman" panose="02020603050405020304" pitchFamily="18" charset="0"/>
            </a:endParaRPr>
          </a:p>
        </p:txBody>
      </p:sp>
      <p:sp>
        <p:nvSpPr>
          <p:cNvPr id="154800" name="Text Box 176"/>
          <p:cNvSpPr txBox="1">
            <a:spLocks noChangeArrowheads="1"/>
          </p:cNvSpPr>
          <p:nvPr/>
        </p:nvSpPr>
        <p:spPr bwMode="auto">
          <a:xfrm>
            <a:off x="8584902" y="5341939"/>
            <a:ext cx="646331"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FF0000"/>
                </a:solidFill>
                <a:latin typeface="Times New Roman" panose="02020603050405020304" pitchFamily="18" charset="0"/>
              </a:rPr>
              <a:t>分组</a:t>
            </a:r>
            <a:endParaRPr kumimoji="1" lang="zh-CN" altLang="en-US" b="1">
              <a:solidFill>
                <a:srgbClr val="FF0000"/>
              </a:solidFill>
              <a:latin typeface="Times New Roman" panose="02020603050405020304" pitchFamily="18" charset="0"/>
            </a:endParaRPr>
          </a:p>
        </p:txBody>
      </p:sp>
      <p:sp>
        <p:nvSpPr>
          <p:cNvPr id="154801" name="Text Box 177"/>
          <p:cNvSpPr txBox="1">
            <a:spLocks noChangeArrowheads="1"/>
          </p:cNvSpPr>
          <p:nvPr/>
        </p:nvSpPr>
        <p:spPr bwMode="auto">
          <a:xfrm>
            <a:off x="4569189" y="6280150"/>
            <a:ext cx="595035"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600" b="1" dirty="0">
                <a:latin typeface="Times New Roman" panose="02020603050405020304" pitchFamily="18" charset="0"/>
              </a:rPr>
              <a:t>存储</a:t>
            </a:r>
            <a:endParaRPr kumimoji="1" lang="zh-CN" altLang="en-US" sz="1600" b="1" dirty="0">
              <a:latin typeface="Times New Roman" panose="02020603050405020304" pitchFamily="18" charset="0"/>
            </a:endParaRPr>
          </a:p>
          <a:p>
            <a:pPr>
              <a:lnSpc>
                <a:spcPct val="90000"/>
              </a:lnSpc>
            </a:pPr>
            <a:r>
              <a:rPr kumimoji="1" lang="zh-CN" altLang="en-US" sz="1600" b="1" dirty="0">
                <a:latin typeface="Times New Roman" panose="02020603050405020304" pitchFamily="18" charset="0"/>
              </a:rPr>
              <a:t>转发</a:t>
            </a:r>
            <a:endParaRPr kumimoji="1" lang="zh-CN" altLang="en-US" sz="1600" b="1" dirty="0">
              <a:latin typeface="Times New Roman" panose="02020603050405020304" pitchFamily="18" charset="0"/>
            </a:endParaRPr>
          </a:p>
        </p:txBody>
      </p:sp>
      <p:sp>
        <p:nvSpPr>
          <p:cNvPr id="154802" name="Text Box 178"/>
          <p:cNvSpPr txBox="1">
            <a:spLocks noChangeArrowheads="1"/>
          </p:cNvSpPr>
          <p:nvPr/>
        </p:nvSpPr>
        <p:spPr bwMode="auto">
          <a:xfrm>
            <a:off x="5200352" y="6280150"/>
            <a:ext cx="595035"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600" b="1">
                <a:latin typeface="Times New Roman" panose="02020603050405020304" pitchFamily="18" charset="0"/>
              </a:rPr>
              <a:t>存储</a:t>
            </a:r>
            <a:endParaRPr kumimoji="1" lang="zh-CN" altLang="en-US" sz="1600" b="1">
              <a:latin typeface="Times New Roman" panose="02020603050405020304" pitchFamily="18" charset="0"/>
            </a:endParaRPr>
          </a:p>
          <a:p>
            <a:pPr>
              <a:lnSpc>
                <a:spcPct val="90000"/>
              </a:lnSpc>
            </a:pPr>
            <a:r>
              <a:rPr kumimoji="1" lang="zh-CN" altLang="en-US" sz="1600" b="1">
                <a:latin typeface="Times New Roman" panose="02020603050405020304" pitchFamily="18" charset="0"/>
              </a:rPr>
              <a:t>转发</a:t>
            </a:r>
            <a:endParaRPr kumimoji="1" lang="zh-CN" altLang="en-US" sz="1600" b="1">
              <a:latin typeface="Times New Roman" panose="02020603050405020304" pitchFamily="18" charset="0"/>
            </a:endParaRPr>
          </a:p>
        </p:txBody>
      </p:sp>
      <p:sp>
        <p:nvSpPr>
          <p:cNvPr id="154803" name="Text Box 179"/>
          <p:cNvSpPr txBox="1">
            <a:spLocks noChangeArrowheads="1"/>
          </p:cNvSpPr>
          <p:nvPr/>
        </p:nvSpPr>
        <p:spPr bwMode="auto">
          <a:xfrm>
            <a:off x="7642456" y="6267450"/>
            <a:ext cx="595035"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600" b="1">
                <a:latin typeface="Times New Roman" panose="02020603050405020304" pitchFamily="18" charset="0"/>
              </a:rPr>
              <a:t>存储</a:t>
            </a:r>
            <a:endParaRPr kumimoji="1" lang="zh-CN" altLang="en-US" sz="1600" b="1">
              <a:latin typeface="Times New Roman" panose="02020603050405020304" pitchFamily="18" charset="0"/>
            </a:endParaRPr>
          </a:p>
          <a:p>
            <a:pPr>
              <a:lnSpc>
                <a:spcPct val="90000"/>
              </a:lnSpc>
            </a:pPr>
            <a:r>
              <a:rPr kumimoji="1" lang="zh-CN" altLang="en-US" sz="1600" b="1">
                <a:latin typeface="Times New Roman" panose="02020603050405020304" pitchFamily="18" charset="0"/>
              </a:rPr>
              <a:t>转发</a:t>
            </a:r>
            <a:endParaRPr kumimoji="1" lang="zh-CN" altLang="en-US" sz="1600" b="1">
              <a:latin typeface="Times New Roman" panose="02020603050405020304" pitchFamily="18" charset="0"/>
            </a:endParaRPr>
          </a:p>
        </p:txBody>
      </p:sp>
      <p:sp>
        <p:nvSpPr>
          <p:cNvPr id="154804" name="Text Box 180"/>
          <p:cNvSpPr txBox="1">
            <a:spLocks noChangeArrowheads="1"/>
          </p:cNvSpPr>
          <p:nvPr/>
        </p:nvSpPr>
        <p:spPr bwMode="auto">
          <a:xfrm>
            <a:off x="8254702" y="6280150"/>
            <a:ext cx="595035"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600" b="1">
                <a:latin typeface="Times New Roman" panose="02020603050405020304" pitchFamily="18" charset="0"/>
              </a:rPr>
              <a:t>存储</a:t>
            </a:r>
            <a:endParaRPr kumimoji="1" lang="zh-CN" altLang="en-US" sz="1600" b="1">
              <a:latin typeface="Times New Roman" panose="02020603050405020304" pitchFamily="18" charset="0"/>
            </a:endParaRPr>
          </a:p>
          <a:p>
            <a:pPr>
              <a:lnSpc>
                <a:spcPct val="90000"/>
              </a:lnSpc>
            </a:pPr>
            <a:r>
              <a:rPr kumimoji="1" lang="zh-CN" altLang="en-US" sz="1600" b="1">
                <a:latin typeface="Times New Roman" panose="02020603050405020304" pitchFamily="18" charset="0"/>
              </a:rPr>
              <a:t>转发</a:t>
            </a:r>
            <a:endParaRPr kumimoji="1" lang="zh-CN" altLang="en-US" sz="1600" b="1">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4746"/>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154703"/>
                                        </p:tgtEl>
                                        <p:attrNameLst>
                                          <p:attrName>style.visibility</p:attrName>
                                        </p:attrNameLst>
                                      </p:cBhvr>
                                      <p:to>
                                        <p:strVal val="visible"/>
                                      </p:to>
                                    </p:set>
                                    <p:animEffect transition="in" filter="wipe(left)">
                                      <p:cBhvr>
                                        <p:cTn id="10" dur="500"/>
                                        <p:tgtEl>
                                          <p:spTgt spid="154703"/>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154704"/>
                                        </p:tgtEl>
                                        <p:attrNameLst>
                                          <p:attrName>style.visibility</p:attrName>
                                        </p:attrNameLst>
                                      </p:cBhvr>
                                      <p:to>
                                        <p:strVal val="visible"/>
                                      </p:to>
                                    </p:set>
                                    <p:animEffect transition="in" filter="wipe(left)">
                                      <p:cBhvr>
                                        <p:cTn id="14" dur="500"/>
                                        <p:tgtEl>
                                          <p:spTgt spid="154704"/>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54705"/>
                                        </p:tgtEl>
                                        <p:attrNameLst>
                                          <p:attrName>style.visibility</p:attrName>
                                        </p:attrNameLst>
                                      </p:cBhvr>
                                      <p:to>
                                        <p:strVal val="visible"/>
                                      </p:to>
                                    </p:set>
                                    <p:animEffect transition="in" filter="wipe(left)">
                                      <p:cBhvr>
                                        <p:cTn id="18" dur="500"/>
                                        <p:tgtEl>
                                          <p:spTgt spid="154705"/>
                                        </p:tgtEl>
                                      </p:cBhvr>
                                    </p:animEffect>
                                  </p:childTnLst>
                                </p:cTn>
                              </p:par>
                            </p:childTnLst>
                          </p:cTn>
                        </p:par>
                        <p:par>
                          <p:cTn id="19" fill="hold">
                            <p:stCondLst>
                              <p:cond delay="1500"/>
                            </p:stCondLst>
                            <p:childTnLst>
                              <p:par>
                                <p:cTn id="20" presetID="22" presetClass="entr" presetSubtype="2" fill="hold" grpId="0" nodeType="afterEffect">
                                  <p:stCondLst>
                                    <p:cond delay="0"/>
                                  </p:stCondLst>
                                  <p:childTnLst>
                                    <p:set>
                                      <p:cBhvr>
                                        <p:cTn id="21" dur="1" fill="hold">
                                          <p:stCondLst>
                                            <p:cond delay="0"/>
                                          </p:stCondLst>
                                        </p:cTn>
                                        <p:tgtEl>
                                          <p:spTgt spid="154706"/>
                                        </p:tgtEl>
                                        <p:attrNameLst>
                                          <p:attrName>style.visibility</p:attrName>
                                        </p:attrNameLst>
                                      </p:cBhvr>
                                      <p:to>
                                        <p:strVal val="visible"/>
                                      </p:to>
                                    </p:set>
                                    <p:animEffect transition="in" filter="wipe(right)">
                                      <p:cBhvr>
                                        <p:cTn id="22" dur="500"/>
                                        <p:tgtEl>
                                          <p:spTgt spid="154706"/>
                                        </p:tgtEl>
                                      </p:cBhvr>
                                    </p:animEffect>
                                  </p:childTnLst>
                                </p:cTn>
                              </p:par>
                            </p:childTnLst>
                          </p:cTn>
                        </p:par>
                        <p:par>
                          <p:cTn id="23" fill="hold">
                            <p:stCondLst>
                              <p:cond delay="2000"/>
                            </p:stCondLst>
                            <p:childTnLst>
                              <p:par>
                                <p:cTn id="24" presetID="1" presetClass="entr" presetSubtype="0" fill="hold" nodeType="afterEffect">
                                  <p:stCondLst>
                                    <p:cond delay="500"/>
                                  </p:stCondLst>
                                  <p:childTnLst>
                                    <p:set>
                                      <p:cBhvr>
                                        <p:cTn id="25" dur="1" fill="hold">
                                          <p:stCondLst>
                                            <p:cond delay="0"/>
                                          </p:stCondLst>
                                        </p:cTn>
                                        <p:tgtEl>
                                          <p:spTgt spid="154747"/>
                                        </p:tgtEl>
                                        <p:attrNameLst>
                                          <p:attrName>style.visibility</p:attrName>
                                        </p:attrNameLst>
                                      </p:cBhvr>
                                      <p:to>
                                        <p:strVal val="visible"/>
                                      </p:to>
                                    </p:set>
                                  </p:childTnLst>
                                </p:cTn>
                              </p:par>
                            </p:childTnLst>
                          </p:cTn>
                        </p:par>
                        <p:par>
                          <p:cTn id="26" fill="hold">
                            <p:stCondLst>
                              <p:cond delay="2500"/>
                            </p:stCondLst>
                            <p:childTnLst>
                              <p:par>
                                <p:cTn id="27" presetID="22" presetClass="entr" presetSubtype="8" fill="hold" nodeType="afterEffect">
                                  <p:stCondLst>
                                    <p:cond delay="0"/>
                                  </p:stCondLst>
                                  <p:childTnLst>
                                    <p:set>
                                      <p:cBhvr>
                                        <p:cTn id="28" dur="1" fill="hold">
                                          <p:stCondLst>
                                            <p:cond delay="0"/>
                                          </p:stCondLst>
                                        </p:cTn>
                                        <p:tgtEl>
                                          <p:spTgt spid="154749"/>
                                        </p:tgtEl>
                                        <p:attrNameLst>
                                          <p:attrName>style.visibility</p:attrName>
                                        </p:attrNameLst>
                                      </p:cBhvr>
                                      <p:to>
                                        <p:strVal val="visible"/>
                                      </p:to>
                                    </p:set>
                                    <p:animEffect transition="in" filter="wipe(left)">
                                      <p:cBhvr>
                                        <p:cTn id="29" dur="500"/>
                                        <p:tgtEl>
                                          <p:spTgt spid="154749"/>
                                        </p:tgtEl>
                                      </p:cBhvr>
                                    </p:animEffect>
                                  </p:childTnLst>
                                </p:cTn>
                              </p:par>
                            </p:childTnLst>
                          </p:cTn>
                        </p:par>
                        <p:par>
                          <p:cTn id="30" fill="hold">
                            <p:stCondLst>
                              <p:cond delay="3000"/>
                            </p:stCondLst>
                            <p:childTnLst>
                              <p:par>
                                <p:cTn id="31" presetID="1" presetClass="entr" presetSubtype="0" fill="hold" nodeType="afterEffect">
                                  <p:stCondLst>
                                    <p:cond delay="500"/>
                                  </p:stCondLst>
                                  <p:childTnLst>
                                    <p:set>
                                      <p:cBhvr>
                                        <p:cTn id="32" dur="1" fill="hold">
                                          <p:stCondLst>
                                            <p:cond delay="0"/>
                                          </p:stCondLst>
                                        </p:cTn>
                                        <p:tgtEl>
                                          <p:spTgt spid="154748"/>
                                        </p:tgtEl>
                                        <p:attrNameLst>
                                          <p:attrName>style.visibility</p:attrName>
                                        </p:attrNameLst>
                                      </p:cBhvr>
                                      <p:to>
                                        <p:strVal val="visible"/>
                                      </p:to>
                                    </p:set>
                                  </p:childTnLst>
                                </p:cTn>
                              </p:par>
                            </p:childTnLst>
                          </p:cTn>
                        </p:par>
                        <p:par>
                          <p:cTn id="33" fill="hold">
                            <p:stCondLst>
                              <p:cond delay="3500"/>
                            </p:stCondLst>
                            <p:childTnLst>
                              <p:par>
                                <p:cTn id="34" presetID="22" presetClass="entr" presetSubtype="8" fill="hold" grpId="0" nodeType="afterEffect">
                                  <p:stCondLst>
                                    <p:cond delay="0"/>
                                  </p:stCondLst>
                                  <p:childTnLst>
                                    <p:set>
                                      <p:cBhvr>
                                        <p:cTn id="35" dur="1" fill="hold">
                                          <p:stCondLst>
                                            <p:cond delay="0"/>
                                          </p:stCondLst>
                                        </p:cTn>
                                        <p:tgtEl>
                                          <p:spTgt spid="154740"/>
                                        </p:tgtEl>
                                        <p:attrNameLst>
                                          <p:attrName>style.visibility</p:attrName>
                                        </p:attrNameLst>
                                      </p:cBhvr>
                                      <p:to>
                                        <p:strVal val="visible"/>
                                      </p:to>
                                    </p:set>
                                    <p:animEffect transition="in" filter="wipe(left)">
                                      <p:cBhvr>
                                        <p:cTn id="36" dur="500"/>
                                        <p:tgtEl>
                                          <p:spTgt spid="154740"/>
                                        </p:tgtEl>
                                      </p:cBhvr>
                                    </p:animEffect>
                                  </p:childTnLst>
                                </p:cTn>
                              </p:par>
                            </p:childTnLst>
                          </p:cTn>
                        </p:par>
                        <p:par>
                          <p:cTn id="37" fill="hold">
                            <p:stCondLst>
                              <p:cond delay="4000"/>
                            </p:stCondLst>
                            <p:childTnLst>
                              <p:par>
                                <p:cTn id="38" presetID="22" presetClass="entr" presetSubtype="8" fill="hold" grpId="0" nodeType="afterEffect">
                                  <p:stCondLst>
                                    <p:cond delay="0"/>
                                  </p:stCondLst>
                                  <p:childTnLst>
                                    <p:set>
                                      <p:cBhvr>
                                        <p:cTn id="39" dur="1" fill="hold">
                                          <p:stCondLst>
                                            <p:cond delay="0"/>
                                          </p:stCondLst>
                                        </p:cTn>
                                        <p:tgtEl>
                                          <p:spTgt spid="154741"/>
                                        </p:tgtEl>
                                        <p:attrNameLst>
                                          <p:attrName>style.visibility</p:attrName>
                                        </p:attrNameLst>
                                      </p:cBhvr>
                                      <p:to>
                                        <p:strVal val="visible"/>
                                      </p:to>
                                    </p:set>
                                    <p:animEffect transition="in" filter="wipe(left)">
                                      <p:cBhvr>
                                        <p:cTn id="40" dur="500"/>
                                        <p:tgtEl>
                                          <p:spTgt spid="154741"/>
                                        </p:tgtEl>
                                      </p:cBhvr>
                                    </p:animEffect>
                                  </p:childTnLst>
                                </p:cTn>
                              </p:par>
                            </p:childTnLst>
                          </p:cTn>
                        </p:par>
                        <p:par>
                          <p:cTn id="41" fill="hold">
                            <p:stCondLst>
                              <p:cond delay="4500"/>
                            </p:stCondLst>
                            <p:childTnLst>
                              <p:par>
                                <p:cTn id="42" presetID="22" presetClass="entr" presetSubtype="8" fill="hold" grpId="0" nodeType="afterEffect">
                                  <p:stCondLst>
                                    <p:cond delay="0"/>
                                  </p:stCondLst>
                                  <p:childTnLst>
                                    <p:set>
                                      <p:cBhvr>
                                        <p:cTn id="43" dur="1" fill="hold">
                                          <p:stCondLst>
                                            <p:cond delay="0"/>
                                          </p:stCondLst>
                                        </p:cTn>
                                        <p:tgtEl>
                                          <p:spTgt spid="154742"/>
                                        </p:tgtEl>
                                        <p:attrNameLst>
                                          <p:attrName>style.visibility</p:attrName>
                                        </p:attrNameLst>
                                      </p:cBhvr>
                                      <p:to>
                                        <p:strVal val="visible"/>
                                      </p:to>
                                    </p:set>
                                    <p:animEffect transition="in" filter="wipe(left)">
                                      <p:cBhvr>
                                        <p:cTn id="44" dur="500"/>
                                        <p:tgtEl>
                                          <p:spTgt spid="154742"/>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54711"/>
                                        </p:tgtEl>
                                        <p:attrNameLst>
                                          <p:attrName>style.visibility</p:attrName>
                                        </p:attrNameLst>
                                      </p:cBhvr>
                                      <p:to>
                                        <p:strVal val="visible"/>
                                      </p:to>
                                    </p:set>
                                  </p:childTnLst>
                                </p:cTn>
                              </p:par>
                            </p:childTnLst>
                          </p:cTn>
                        </p:par>
                        <p:par>
                          <p:cTn id="49" fill="hold">
                            <p:stCondLst>
                              <p:cond delay="0"/>
                            </p:stCondLst>
                            <p:childTnLst>
                              <p:par>
                                <p:cTn id="50" presetID="22" presetClass="entr" presetSubtype="8" fill="hold" nodeType="afterEffect">
                                  <p:stCondLst>
                                    <p:cond delay="0"/>
                                  </p:stCondLst>
                                  <p:childTnLst>
                                    <p:set>
                                      <p:cBhvr>
                                        <p:cTn id="51" dur="1" fill="hold">
                                          <p:stCondLst>
                                            <p:cond delay="0"/>
                                          </p:stCondLst>
                                        </p:cTn>
                                        <p:tgtEl>
                                          <p:spTgt spid="154750"/>
                                        </p:tgtEl>
                                        <p:attrNameLst>
                                          <p:attrName>style.visibility</p:attrName>
                                        </p:attrNameLst>
                                      </p:cBhvr>
                                      <p:to>
                                        <p:strVal val="visible"/>
                                      </p:to>
                                    </p:set>
                                    <p:animEffect transition="in" filter="wipe(left)">
                                      <p:cBhvr>
                                        <p:cTn id="52" dur="2000"/>
                                        <p:tgtEl>
                                          <p:spTgt spid="154750"/>
                                        </p:tgtEl>
                                      </p:cBhvr>
                                    </p:animEffect>
                                  </p:childTnLst>
                                </p:cTn>
                              </p:par>
                            </p:childTnLst>
                          </p:cTn>
                        </p:par>
                        <p:par>
                          <p:cTn id="53" fill="hold">
                            <p:stCondLst>
                              <p:cond delay="2000"/>
                            </p:stCondLst>
                            <p:childTnLst>
                              <p:par>
                                <p:cTn id="54" presetID="22" presetClass="entr" presetSubtype="8" fill="hold" nodeType="afterEffect">
                                  <p:stCondLst>
                                    <p:cond delay="1000"/>
                                  </p:stCondLst>
                                  <p:childTnLst>
                                    <p:set>
                                      <p:cBhvr>
                                        <p:cTn id="55" dur="1" fill="hold">
                                          <p:stCondLst>
                                            <p:cond delay="0"/>
                                          </p:stCondLst>
                                        </p:cTn>
                                        <p:tgtEl>
                                          <p:spTgt spid="154751"/>
                                        </p:tgtEl>
                                        <p:attrNameLst>
                                          <p:attrName>style.visibility</p:attrName>
                                        </p:attrNameLst>
                                      </p:cBhvr>
                                      <p:to>
                                        <p:strVal val="visible"/>
                                      </p:to>
                                    </p:set>
                                    <p:animEffect transition="in" filter="wipe(left)">
                                      <p:cBhvr>
                                        <p:cTn id="56" dur="2000"/>
                                        <p:tgtEl>
                                          <p:spTgt spid="154751"/>
                                        </p:tgtEl>
                                      </p:cBhvr>
                                    </p:animEffect>
                                  </p:childTnLst>
                                </p:cTn>
                              </p:par>
                            </p:childTnLst>
                          </p:cTn>
                        </p:par>
                        <p:par>
                          <p:cTn id="57" fill="hold">
                            <p:stCondLst>
                              <p:cond delay="5000"/>
                            </p:stCondLst>
                            <p:childTnLst>
                              <p:par>
                                <p:cTn id="58" presetID="22" presetClass="entr" presetSubtype="8" fill="hold" nodeType="afterEffect">
                                  <p:stCondLst>
                                    <p:cond delay="1000"/>
                                  </p:stCondLst>
                                  <p:childTnLst>
                                    <p:set>
                                      <p:cBhvr>
                                        <p:cTn id="59" dur="1" fill="hold">
                                          <p:stCondLst>
                                            <p:cond delay="0"/>
                                          </p:stCondLst>
                                        </p:cTn>
                                        <p:tgtEl>
                                          <p:spTgt spid="154752"/>
                                        </p:tgtEl>
                                        <p:attrNameLst>
                                          <p:attrName>style.visibility</p:attrName>
                                        </p:attrNameLst>
                                      </p:cBhvr>
                                      <p:to>
                                        <p:strVal val="visible"/>
                                      </p:to>
                                    </p:set>
                                    <p:animEffect transition="in" filter="wipe(left)">
                                      <p:cBhvr>
                                        <p:cTn id="60" dur="2000"/>
                                        <p:tgtEl>
                                          <p:spTgt spid="154752"/>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54713"/>
                                        </p:tgtEl>
                                        <p:attrNameLst>
                                          <p:attrName>style.visibility</p:attrName>
                                        </p:attrNameLst>
                                      </p:cBhvr>
                                      <p:to>
                                        <p:strVal val="visible"/>
                                      </p:to>
                                    </p:set>
                                  </p:childTnLst>
                                </p:cTn>
                              </p:par>
                            </p:childTnLst>
                          </p:cTn>
                        </p:par>
                        <p:par>
                          <p:cTn id="65" fill="hold">
                            <p:stCondLst>
                              <p:cond delay="0"/>
                            </p:stCondLst>
                            <p:childTnLst>
                              <p:par>
                                <p:cTn id="66" presetID="22" presetClass="entr" presetSubtype="8" fill="hold" nodeType="afterEffect">
                                  <p:stCondLst>
                                    <p:cond delay="0"/>
                                  </p:stCondLst>
                                  <p:childTnLst>
                                    <p:set>
                                      <p:cBhvr>
                                        <p:cTn id="67" dur="1" fill="hold">
                                          <p:stCondLst>
                                            <p:cond delay="0"/>
                                          </p:stCondLst>
                                        </p:cTn>
                                        <p:tgtEl>
                                          <p:spTgt spid="154754"/>
                                        </p:tgtEl>
                                        <p:attrNameLst>
                                          <p:attrName>style.visibility</p:attrName>
                                        </p:attrNameLst>
                                      </p:cBhvr>
                                      <p:to>
                                        <p:strVal val="visible"/>
                                      </p:to>
                                    </p:set>
                                    <p:animEffect transition="in" filter="wipe(left)">
                                      <p:cBhvr>
                                        <p:cTn id="68" dur="500"/>
                                        <p:tgtEl>
                                          <p:spTgt spid="154754"/>
                                        </p:tgtEl>
                                      </p:cBhvr>
                                    </p:animEffect>
                                  </p:childTnLst>
                                </p:cTn>
                              </p:par>
                            </p:childTnLst>
                          </p:cTn>
                        </p:par>
                        <p:par>
                          <p:cTn id="69" fill="hold">
                            <p:stCondLst>
                              <p:cond delay="500"/>
                            </p:stCondLst>
                            <p:childTnLst>
                              <p:par>
                                <p:cTn id="70" presetID="22" presetClass="entr" presetSubtype="8" fill="hold" nodeType="afterEffect">
                                  <p:stCondLst>
                                    <p:cond delay="0"/>
                                  </p:stCondLst>
                                  <p:childTnLst>
                                    <p:set>
                                      <p:cBhvr>
                                        <p:cTn id="71" dur="1" fill="hold">
                                          <p:stCondLst>
                                            <p:cond delay="0"/>
                                          </p:stCondLst>
                                        </p:cTn>
                                        <p:tgtEl>
                                          <p:spTgt spid="154755"/>
                                        </p:tgtEl>
                                        <p:attrNameLst>
                                          <p:attrName>style.visibility</p:attrName>
                                        </p:attrNameLst>
                                      </p:cBhvr>
                                      <p:to>
                                        <p:strVal val="visible"/>
                                      </p:to>
                                    </p:set>
                                    <p:animEffect transition="in" filter="wipe(left)">
                                      <p:cBhvr>
                                        <p:cTn id="72" dur="500"/>
                                        <p:tgtEl>
                                          <p:spTgt spid="154755"/>
                                        </p:tgtEl>
                                      </p:cBhvr>
                                    </p:animEffect>
                                  </p:childTnLst>
                                </p:cTn>
                              </p:par>
                              <p:par>
                                <p:cTn id="73" presetID="22" presetClass="entr" presetSubtype="8" fill="hold" nodeType="withEffect">
                                  <p:stCondLst>
                                    <p:cond delay="0"/>
                                  </p:stCondLst>
                                  <p:childTnLst>
                                    <p:set>
                                      <p:cBhvr>
                                        <p:cTn id="74" dur="1" fill="hold">
                                          <p:stCondLst>
                                            <p:cond delay="0"/>
                                          </p:stCondLst>
                                        </p:cTn>
                                        <p:tgtEl>
                                          <p:spTgt spid="154758"/>
                                        </p:tgtEl>
                                        <p:attrNameLst>
                                          <p:attrName>style.visibility</p:attrName>
                                        </p:attrNameLst>
                                      </p:cBhvr>
                                      <p:to>
                                        <p:strVal val="visible"/>
                                      </p:to>
                                    </p:set>
                                    <p:animEffect transition="in" filter="wipe(left)">
                                      <p:cBhvr>
                                        <p:cTn id="75" dur="500"/>
                                        <p:tgtEl>
                                          <p:spTgt spid="154758"/>
                                        </p:tgtEl>
                                      </p:cBhvr>
                                    </p:animEffect>
                                  </p:childTnLst>
                                </p:cTn>
                              </p:par>
                            </p:childTnLst>
                          </p:cTn>
                        </p:par>
                        <p:par>
                          <p:cTn id="76" fill="hold">
                            <p:stCondLst>
                              <p:cond delay="1000"/>
                            </p:stCondLst>
                            <p:childTnLst>
                              <p:par>
                                <p:cTn id="77" presetID="22" presetClass="entr" presetSubtype="8" fill="hold" nodeType="afterEffect">
                                  <p:stCondLst>
                                    <p:cond delay="0"/>
                                  </p:stCondLst>
                                  <p:childTnLst>
                                    <p:set>
                                      <p:cBhvr>
                                        <p:cTn id="78" dur="1" fill="hold">
                                          <p:stCondLst>
                                            <p:cond delay="0"/>
                                          </p:stCondLst>
                                        </p:cTn>
                                        <p:tgtEl>
                                          <p:spTgt spid="154756"/>
                                        </p:tgtEl>
                                        <p:attrNameLst>
                                          <p:attrName>style.visibility</p:attrName>
                                        </p:attrNameLst>
                                      </p:cBhvr>
                                      <p:to>
                                        <p:strVal val="visible"/>
                                      </p:to>
                                    </p:set>
                                    <p:animEffect transition="in" filter="wipe(left)">
                                      <p:cBhvr>
                                        <p:cTn id="79" dur="500"/>
                                        <p:tgtEl>
                                          <p:spTgt spid="154756"/>
                                        </p:tgtEl>
                                      </p:cBhvr>
                                    </p:animEffect>
                                  </p:childTnLst>
                                </p:cTn>
                              </p:par>
                              <p:par>
                                <p:cTn id="80" presetID="22" presetClass="entr" presetSubtype="8" fill="hold" nodeType="withEffect">
                                  <p:stCondLst>
                                    <p:cond delay="0"/>
                                  </p:stCondLst>
                                  <p:childTnLst>
                                    <p:set>
                                      <p:cBhvr>
                                        <p:cTn id="81" dur="1" fill="hold">
                                          <p:stCondLst>
                                            <p:cond delay="0"/>
                                          </p:stCondLst>
                                        </p:cTn>
                                        <p:tgtEl>
                                          <p:spTgt spid="154759"/>
                                        </p:tgtEl>
                                        <p:attrNameLst>
                                          <p:attrName>style.visibility</p:attrName>
                                        </p:attrNameLst>
                                      </p:cBhvr>
                                      <p:to>
                                        <p:strVal val="visible"/>
                                      </p:to>
                                    </p:set>
                                    <p:animEffect transition="in" filter="wipe(left)">
                                      <p:cBhvr>
                                        <p:cTn id="82" dur="500"/>
                                        <p:tgtEl>
                                          <p:spTgt spid="154759"/>
                                        </p:tgtEl>
                                      </p:cBhvr>
                                    </p:animEffect>
                                  </p:childTnLst>
                                </p:cTn>
                              </p:par>
                              <p:par>
                                <p:cTn id="83" presetID="22" presetClass="entr" presetSubtype="8" fill="hold" nodeType="withEffect">
                                  <p:stCondLst>
                                    <p:cond delay="0"/>
                                  </p:stCondLst>
                                  <p:childTnLst>
                                    <p:set>
                                      <p:cBhvr>
                                        <p:cTn id="84" dur="1" fill="hold">
                                          <p:stCondLst>
                                            <p:cond delay="0"/>
                                          </p:stCondLst>
                                        </p:cTn>
                                        <p:tgtEl>
                                          <p:spTgt spid="154763"/>
                                        </p:tgtEl>
                                        <p:attrNameLst>
                                          <p:attrName>style.visibility</p:attrName>
                                        </p:attrNameLst>
                                      </p:cBhvr>
                                      <p:to>
                                        <p:strVal val="visible"/>
                                      </p:to>
                                    </p:set>
                                    <p:animEffect transition="in" filter="wipe(left)">
                                      <p:cBhvr>
                                        <p:cTn id="85" dur="500"/>
                                        <p:tgtEl>
                                          <p:spTgt spid="154763"/>
                                        </p:tgtEl>
                                      </p:cBhvr>
                                    </p:animEffect>
                                  </p:childTnLst>
                                </p:cTn>
                              </p:par>
                            </p:childTnLst>
                          </p:cTn>
                        </p:par>
                        <p:par>
                          <p:cTn id="86" fill="hold">
                            <p:stCondLst>
                              <p:cond delay="1500"/>
                            </p:stCondLst>
                            <p:childTnLst>
                              <p:par>
                                <p:cTn id="87" presetID="22" presetClass="entr" presetSubtype="8" fill="hold" nodeType="afterEffect">
                                  <p:stCondLst>
                                    <p:cond delay="0"/>
                                  </p:stCondLst>
                                  <p:childTnLst>
                                    <p:set>
                                      <p:cBhvr>
                                        <p:cTn id="88" dur="1" fill="hold">
                                          <p:stCondLst>
                                            <p:cond delay="0"/>
                                          </p:stCondLst>
                                        </p:cTn>
                                        <p:tgtEl>
                                          <p:spTgt spid="154764"/>
                                        </p:tgtEl>
                                        <p:attrNameLst>
                                          <p:attrName>style.visibility</p:attrName>
                                        </p:attrNameLst>
                                      </p:cBhvr>
                                      <p:to>
                                        <p:strVal val="visible"/>
                                      </p:to>
                                    </p:set>
                                    <p:animEffect transition="in" filter="wipe(left)">
                                      <p:cBhvr>
                                        <p:cTn id="89" dur="500"/>
                                        <p:tgtEl>
                                          <p:spTgt spid="154764"/>
                                        </p:tgtEl>
                                      </p:cBhvr>
                                    </p:animEffect>
                                  </p:childTnLst>
                                </p:cTn>
                              </p:par>
                              <p:par>
                                <p:cTn id="90" presetID="22" presetClass="entr" presetSubtype="8" fill="hold" nodeType="withEffect">
                                  <p:stCondLst>
                                    <p:cond delay="0"/>
                                  </p:stCondLst>
                                  <p:childTnLst>
                                    <p:set>
                                      <p:cBhvr>
                                        <p:cTn id="91" dur="1" fill="hold">
                                          <p:stCondLst>
                                            <p:cond delay="0"/>
                                          </p:stCondLst>
                                        </p:cTn>
                                        <p:tgtEl>
                                          <p:spTgt spid="154760"/>
                                        </p:tgtEl>
                                        <p:attrNameLst>
                                          <p:attrName>style.visibility</p:attrName>
                                        </p:attrNameLst>
                                      </p:cBhvr>
                                      <p:to>
                                        <p:strVal val="visible"/>
                                      </p:to>
                                    </p:set>
                                    <p:animEffect transition="in" filter="wipe(left)">
                                      <p:cBhvr>
                                        <p:cTn id="92" dur="500"/>
                                        <p:tgtEl>
                                          <p:spTgt spid="154760"/>
                                        </p:tgtEl>
                                      </p:cBhvr>
                                    </p:animEffect>
                                  </p:childTnLst>
                                </p:cTn>
                              </p:par>
                              <p:par>
                                <p:cTn id="93" presetID="22" presetClass="entr" presetSubtype="8" fill="hold" nodeType="withEffect">
                                  <p:stCondLst>
                                    <p:cond delay="0"/>
                                  </p:stCondLst>
                                  <p:childTnLst>
                                    <p:set>
                                      <p:cBhvr>
                                        <p:cTn id="94" dur="1" fill="hold">
                                          <p:stCondLst>
                                            <p:cond delay="0"/>
                                          </p:stCondLst>
                                        </p:cTn>
                                        <p:tgtEl>
                                          <p:spTgt spid="154757"/>
                                        </p:tgtEl>
                                        <p:attrNameLst>
                                          <p:attrName>style.visibility</p:attrName>
                                        </p:attrNameLst>
                                      </p:cBhvr>
                                      <p:to>
                                        <p:strVal val="visible"/>
                                      </p:to>
                                    </p:set>
                                    <p:animEffect transition="in" filter="wipe(left)">
                                      <p:cBhvr>
                                        <p:cTn id="95" dur="500"/>
                                        <p:tgtEl>
                                          <p:spTgt spid="154757"/>
                                        </p:tgtEl>
                                      </p:cBhvr>
                                    </p:animEffect>
                                  </p:childTnLst>
                                </p:cTn>
                              </p:par>
                            </p:childTnLst>
                          </p:cTn>
                        </p:par>
                        <p:par>
                          <p:cTn id="96" fill="hold">
                            <p:stCondLst>
                              <p:cond delay="2000"/>
                            </p:stCondLst>
                            <p:childTnLst>
                              <p:par>
                                <p:cTn id="97" presetID="22" presetClass="entr" presetSubtype="8" fill="hold" nodeType="afterEffect">
                                  <p:stCondLst>
                                    <p:cond delay="0"/>
                                  </p:stCondLst>
                                  <p:childTnLst>
                                    <p:set>
                                      <p:cBhvr>
                                        <p:cTn id="98" dur="1" fill="hold">
                                          <p:stCondLst>
                                            <p:cond delay="0"/>
                                          </p:stCondLst>
                                        </p:cTn>
                                        <p:tgtEl>
                                          <p:spTgt spid="154761"/>
                                        </p:tgtEl>
                                        <p:attrNameLst>
                                          <p:attrName>style.visibility</p:attrName>
                                        </p:attrNameLst>
                                      </p:cBhvr>
                                      <p:to>
                                        <p:strVal val="visible"/>
                                      </p:to>
                                    </p:set>
                                    <p:animEffect transition="in" filter="wipe(left)">
                                      <p:cBhvr>
                                        <p:cTn id="99" dur="500"/>
                                        <p:tgtEl>
                                          <p:spTgt spid="154761"/>
                                        </p:tgtEl>
                                      </p:cBhvr>
                                    </p:animEffect>
                                  </p:childTnLst>
                                </p:cTn>
                              </p:par>
                              <p:par>
                                <p:cTn id="100" presetID="22" presetClass="entr" presetSubtype="8" fill="hold" nodeType="withEffect">
                                  <p:stCondLst>
                                    <p:cond delay="0"/>
                                  </p:stCondLst>
                                  <p:childTnLst>
                                    <p:set>
                                      <p:cBhvr>
                                        <p:cTn id="101" dur="1" fill="hold">
                                          <p:stCondLst>
                                            <p:cond delay="0"/>
                                          </p:stCondLst>
                                        </p:cTn>
                                        <p:tgtEl>
                                          <p:spTgt spid="154765"/>
                                        </p:tgtEl>
                                        <p:attrNameLst>
                                          <p:attrName>style.visibility</p:attrName>
                                        </p:attrNameLst>
                                      </p:cBhvr>
                                      <p:to>
                                        <p:strVal val="visible"/>
                                      </p:to>
                                    </p:set>
                                    <p:animEffect transition="in" filter="wipe(left)">
                                      <p:cBhvr>
                                        <p:cTn id="102" dur="500"/>
                                        <p:tgtEl>
                                          <p:spTgt spid="154765"/>
                                        </p:tgtEl>
                                      </p:cBhvr>
                                    </p:animEffect>
                                  </p:childTnLst>
                                </p:cTn>
                              </p:par>
                            </p:childTnLst>
                          </p:cTn>
                        </p:par>
                        <p:par>
                          <p:cTn id="103" fill="hold">
                            <p:stCondLst>
                              <p:cond delay="2500"/>
                            </p:stCondLst>
                            <p:childTnLst>
                              <p:par>
                                <p:cTn id="104" presetID="22" presetClass="entr" presetSubtype="8" fill="hold" nodeType="afterEffect">
                                  <p:stCondLst>
                                    <p:cond delay="0"/>
                                  </p:stCondLst>
                                  <p:childTnLst>
                                    <p:set>
                                      <p:cBhvr>
                                        <p:cTn id="105" dur="1" fill="hold">
                                          <p:stCondLst>
                                            <p:cond delay="0"/>
                                          </p:stCondLst>
                                        </p:cTn>
                                        <p:tgtEl>
                                          <p:spTgt spid="154766"/>
                                        </p:tgtEl>
                                        <p:attrNameLst>
                                          <p:attrName>style.visibility</p:attrName>
                                        </p:attrNameLst>
                                      </p:cBhvr>
                                      <p:to>
                                        <p:strVal val="visible"/>
                                      </p:to>
                                    </p:set>
                                    <p:animEffect transition="in" filter="wipe(left)">
                                      <p:cBhvr>
                                        <p:cTn id="106" dur="500"/>
                                        <p:tgtEl>
                                          <p:spTgt spid="1547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703" grpId="0" animBg="1"/>
      <p:bldP spid="154704" grpId="0" animBg="1"/>
      <p:bldP spid="154705" grpId="0" animBg="1"/>
      <p:bldP spid="154706" grpId="0" animBg="1"/>
      <p:bldP spid="154711" grpId="0"/>
      <p:bldP spid="154713" grpId="0"/>
      <p:bldP spid="154740" grpId="0" animBg="1"/>
      <p:bldP spid="154741" grpId="0" animBg="1"/>
      <p:bldP spid="154742"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三种交换的比较</a:t>
            </a:r>
            <a:endParaRPr lang="zh-CN" altLang="en-US" dirty="0"/>
          </a:p>
        </p:txBody>
      </p:sp>
      <p:sp>
        <p:nvSpPr>
          <p:cNvPr id="3" name="内容占位符 2"/>
          <p:cNvSpPr>
            <a:spLocks noGrp="1"/>
          </p:cNvSpPr>
          <p:nvPr>
            <p:ph idx="1"/>
          </p:nvPr>
        </p:nvSpPr>
        <p:spPr/>
        <p:txBody>
          <a:bodyPr/>
          <a:lstStyle/>
          <a:p>
            <a:r>
              <a:rPr lang="zh-CN" altLang="zh-CN" dirty="0"/>
              <a:t>若要连续传送大量的数据，且其传送时间远大于连接建立时间，则电路交换的传输速率较快</a:t>
            </a:r>
            <a:r>
              <a:rPr lang="zh-CN" altLang="zh-CN" dirty="0" smtClean="0"/>
              <a:t>。</a:t>
            </a:r>
            <a:endParaRPr lang="en-US" altLang="zh-CN" dirty="0" smtClean="0"/>
          </a:p>
          <a:p>
            <a:r>
              <a:rPr lang="zh-CN" altLang="zh-CN" dirty="0" smtClean="0"/>
              <a:t>报文交换</a:t>
            </a:r>
            <a:r>
              <a:rPr lang="zh-CN" altLang="zh-CN" dirty="0"/>
              <a:t>和分组交换不需要预先分配传输带宽，在传送突发数据时可提高整个网络的</a:t>
            </a:r>
            <a:r>
              <a:rPr lang="zh-CN" altLang="zh-CN" dirty="0" smtClean="0"/>
              <a:t>信道利用率。</a:t>
            </a:r>
            <a:endParaRPr lang="en-US" altLang="zh-CN" dirty="0" smtClean="0"/>
          </a:p>
          <a:p>
            <a:r>
              <a:rPr lang="zh-CN" altLang="zh-CN" dirty="0" smtClean="0"/>
              <a:t>由于</a:t>
            </a:r>
            <a:r>
              <a:rPr lang="zh-CN" altLang="zh-CN" dirty="0"/>
              <a:t>一个分组的长度往往远小于整个报文的长度，因此分组交换比报文交换的时延小，同时也具有更好的</a:t>
            </a:r>
            <a:r>
              <a:rPr lang="zh-CN" altLang="zh-CN" dirty="0" smtClean="0"/>
              <a:t>灵活性</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1.4  </a:t>
            </a:r>
            <a:r>
              <a:rPr lang="zh-CN" altLang="zh-CN" dirty="0" smtClean="0"/>
              <a:t>计算机网络</a:t>
            </a:r>
            <a:r>
              <a:rPr lang="zh-CN" altLang="zh-CN" dirty="0"/>
              <a:t>在我国的发展</a:t>
            </a:r>
            <a:endParaRPr lang="zh-CN" altLang="en-US" dirty="0"/>
          </a:p>
        </p:txBody>
      </p:sp>
      <p:sp>
        <p:nvSpPr>
          <p:cNvPr id="3" name="内容占位符 2"/>
          <p:cNvSpPr>
            <a:spLocks noGrp="1"/>
          </p:cNvSpPr>
          <p:nvPr>
            <p:ph idx="1"/>
          </p:nvPr>
        </p:nvSpPr>
        <p:spPr/>
        <p:txBody>
          <a:bodyPr/>
          <a:lstStyle/>
          <a:p>
            <a:r>
              <a:rPr lang="en-US" altLang="zh-CN" sz="2800" dirty="0"/>
              <a:t>1980 </a:t>
            </a:r>
            <a:r>
              <a:rPr lang="zh-CN" altLang="en-US" sz="2800" dirty="0" smtClean="0"/>
              <a:t>年，铁道部开始</a:t>
            </a:r>
            <a:r>
              <a:rPr lang="zh-CN" altLang="en-US" sz="2800" dirty="0"/>
              <a:t>进行计算机联网实验</a:t>
            </a:r>
            <a:r>
              <a:rPr lang="zh-CN" altLang="en-US" sz="2800" dirty="0" smtClean="0"/>
              <a:t>。</a:t>
            </a:r>
            <a:endParaRPr lang="en-US" altLang="zh-CN" sz="2800" dirty="0" smtClean="0"/>
          </a:p>
          <a:p>
            <a:r>
              <a:rPr lang="en-US" altLang="zh-CN" sz="2800" dirty="0" smtClean="0"/>
              <a:t>1989 </a:t>
            </a:r>
            <a:r>
              <a:rPr lang="zh-CN" altLang="en-US" sz="2800" dirty="0"/>
              <a:t>年</a:t>
            </a:r>
            <a:r>
              <a:rPr lang="en-US" altLang="zh-CN" sz="2800" dirty="0"/>
              <a:t>11 </a:t>
            </a:r>
            <a:r>
              <a:rPr lang="zh-CN" altLang="en-US" sz="2800" dirty="0" smtClean="0"/>
              <a:t>月，我国</a:t>
            </a:r>
            <a:r>
              <a:rPr lang="zh-CN" altLang="en-US" sz="2800" dirty="0"/>
              <a:t>第一个公用分组交换网 </a:t>
            </a:r>
            <a:r>
              <a:rPr lang="en-US" altLang="zh-CN" sz="2800" dirty="0"/>
              <a:t>CNPAC </a:t>
            </a:r>
            <a:r>
              <a:rPr lang="zh-CN" altLang="en-US" sz="2800" dirty="0"/>
              <a:t>建成运行。 </a:t>
            </a:r>
            <a:endParaRPr lang="en-US" altLang="zh-CN" sz="2800" dirty="0" smtClean="0"/>
          </a:p>
          <a:p>
            <a:r>
              <a:rPr lang="en-US" altLang="zh-CN" sz="2800" dirty="0" smtClean="0"/>
              <a:t>1994 </a:t>
            </a:r>
            <a:r>
              <a:rPr lang="zh-CN" altLang="en-US" sz="2800" dirty="0" smtClean="0"/>
              <a:t>年 </a:t>
            </a:r>
            <a:r>
              <a:rPr lang="en-US" altLang="zh-CN" sz="2800" dirty="0" smtClean="0"/>
              <a:t>4 </a:t>
            </a:r>
            <a:r>
              <a:rPr lang="zh-CN" altLang="en-US" sz="2800" dirty="0" smtClean="0"/>
              <a:t>月 </a:t>
            </a:r>
            <a:r>
              <a:rPr lang="en-US" altLang="zh-CN" sz="2800" dirty="0" smtClean="0"/>
              <a:t>20 </a:t>
            </a:r>
            <a:r>
              <a:rPr lang="zh-CN" altLang="en-US" sz="2800" dirty="0" smtClean="0"/>
              <a:t>日，我国用 </a:t>
            </a:r>
            <a:r>
              <a:rPr lang="en-US" altLang="zh-CN" sz="2800" dirty="0" smtClean="0"/>
              <a:t>64 </a:t>
            </a:r>
            <a:r>
              <a:rPr lang="en-US" altLang="zh-CN" sz="2800" dirty="0" err="1" smtClean="0"/>
              <a:t>kbit</a:t>
            </a:r>
            <a:r>
              <a:rPr lang="en-US" altLang="zh-CN" sz="2800" dirty="0" smtClean="0"/>
              <a:t>/s </a:t>
            </a:r>
            <a:r>
              <a:rPr lang="zh-CN" altLang="en-US" sz="2800" dirty="0" smtClean="0"/>
              <a:t>专线</a:t>
            </a:r>
            <a:r>
              <a:rPr lang="zh-CN" altLang="en-US" sz="2800" dirty="0"/>
              <a:t>正式连</a:t>
            </a:r>
            <a:r>
              <a:rPr lang="zh-CN" altLang="en-US" sz="2800" dirty="0" smtClean="0"/>
              <a:t>入互联网，</a:t>
            </a:r>
            <a:r>
              <a:rPr lang="zh-CN" altLang="zh-CN" sz="2800" dirty="0" smtClean="0"/>
              <a:t>我国</a:t>
            </a:r>
            <a:r>
              <a:rPr lang="zh-CN" altLang="zh-CN" sz="2800" dirty="0"/>
              <a:t>被国际上正式承认为接入互联网的</a:t>
            </a:r>
            <a:r>
              <a:rPr lang="zh-CN" altLang="zh-CN" sz="2800" dirty="0" smtClean="0"/>
              <a:t>国家</a:t>
            </a:r>
            <a:r>
              <a:rPr lang="zh-CN" altLang="en-US" sz="2800" dirty="0" smtClean="0"/>
              <a:t>。</a:t>
            </a:r>
            <a:endParaRPr lang="en-US" altLang="zh-CN" sz="2800" dirty="0" smtClean="0"/>
          </a:p>
          <a:p>
            <a:r>
              <a:rPr lang="en-US" altLang="zh-CN" sz="2800" dirty="0" smtClean="0"/>
              <a:t>1994 </a:t>
            </a:r>
            <a:r>
              <a:rPr lang="zh-CN" altLang="en-US" sz="2800" dirty="0" smtClean="0"/>
              <a:t>年 </a:t>
            </a:r>
            <a:r>
              <a:rPr lang="en-US" altLang="zh-CN" sz="2800" dirty="0" smtClean="0"/>
              <a:t>5 </a:t>
            </a:r>
            <a:r>
              <a:rPr lang="zh-CN" altLang="zh-CN" sz="2800" dirty="0" smtClean="0"/>
              <a:t>月</a:t>
            </a:r>
            <a:r>
              <a:rPr lang="zh-CN" altLang="en-US" sz="2800" dirty="0" smtClean="0"/>
              <a:t>，</a:t>
            </a:r>
            <a:r>
              <a:rPr lang="zh-CN" altLang="zh-CN" sz="2800" dirty="0" smtClean="0"/>
              <a:t>中国科学院高能物理研究所</a:t>
            </a:r>
            <a:r>
              <a:rPr lang="zh-CN" altLang="zh-CN" sz="2800" dirty="0"/>
              <a:t>设立了我国的第一个万维网服务器</a:t>
            </a:r>
            <a:r>
              <a:rPr lang="zh-CN" altLang="zh-CN" sz="2800" dirty="0" smtClean="0"/>
              <a:t>。</a:t>
            </a:r>
            <a:endParaRPr lang="en-US" altLang="zh-CN" sz="2800" dirty="0" smtClean="0"/>
          </a:p>
          <a:p>
            <a:r>
              <a:rPr lang="en-US" altLang="zh-CN" sz="2800" dirty="0" smtClean="0"/>
              <a:t>1994 </a:t>
            </a:r>
            <a:r>
              <a:rPr lang="zh-CN" altLang="en-US" sz="2800" dirty="0" smtClean="0"/>
              <a:t>年 </a:t>
            </a:r>
            <a:r>
              <a:rPr lang="en-US" altLang="zh-CN" sz="2800" dirty="0" smtClean="0"/>
              <a:t>9 </a:t>
            </a:r>
            <a:r>
              <a:rPr lang="zh-CN" altLang="zh-CN" sz="2800" dirty="0" smtClean="0"/>
              <a:t>月</a:t>
            </a:r>
            <a:r>
              <a:rPr lang="zh-CN" altLang="zh-CN" sz="2800" dirty="0"/>
              <a:t>中国公用计算机</a:t>
            </a:r>
            <a:r>
              <a:rPr lang="zh-CN" altLang="zh-CN" sz="2800" dirty="0" smtClean="0"/>
              <a:t>互联网</a:t>
            </a:r>
            <a:r>
              <a:rPr lang="en-US" altLang="zh-CN" sz="2800" dirty="0" smtClean="0"/>
              <a:t>  CHINANET </a:t>
            </a:r>
            <a:r>
              <a:rPr lang="zh-CN" altLang="zh-CN" sz="2800" dirty="0" smtClean="0"/>
              <a:t>正式启动</a:t>
            </a:r>
            <a:r>
              <a:rPr lang="zh-CN" altLang="en-US" sz="2800" dirty="0" smtClean="0"/>
              <a:t>。</a:t>
            </a:r>
            <a:endParaRPr lang="en-US" altLang="zh-CN" sz="2800" dirty="0"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1.4  </a:t>
            </a:r>
            <a:r>
              <a:rPr lang="zh-CN" altLang="zh-CN" dirty="0" smtClean="0"/>
              <a:t>计算机网络</a:t>
            </a:r>
            <a:r>
              <a:rPr lang="zh-CN" altLang="zh-CN" dirty="0"/>
              <a:t>在我国的发展</a:t>
            </a:r>
            <a:endParaRPr lang="zh-CN" altLang="en-US" dirty="0"/>
          </a:p>
        </p:txBody>
      </p:sp>
      <p:sp>
        <p:nvSpPr>
          <p:cNvPr id="3" name="内容占位符 2"/>
          <p:cNvSpPr>
            <a:spLocks noGrp="1"/>
          </p:cNvSpPr>
          <p:nvPr>
            <p:ph idx="1"/>
          </p:nvPr>
        </p:nvSpPr>
        <p:spPr/>
        <p:txBody>
          <a:bodyPr/>
          <a:lstStyle/>
          <a:p>
            <a:r>
              <a:rPr lang="zh-CN" altLang="zh-CN" sz="2800" dirty="0"/>
              <a:t>到目前为止，我国陆续建造了基于互联网技术的并能够和互联网互连的多个全国范围的公用计算机网络，其中规模最大</a:t>
            </a:r>
            <a:r>
              <a:rPr lang="zh-CN" altLang="zh-CN" sz="2800" dirty="0" smtClean="0"/>
              <a:t>的就是</a:t>
            </a:r>
            <a:r>
              <a:rPr lang="zh-CN" altLang="zh-CN" sz="2800" dirty="0"/>
              <a:t>下面这五个：</a:t>
            </a:r>
            <a:endParaRPr lang="zh-CN" altLang="zh-CN" sz="2800" dirty="0"/>
          </a:p>
          <a:p>
            <a:pPr lvl="1"/>
            <a:r>
              <a:rPr lang="en-US" altLang="zh-CN" sz="2400" dirty="0"/>
              <a:t>(1) </a:t>
            </a:r>
            <a:r>
              <a:rPr lang="zh-CN" altLang="zh-CN" sz="2400" dirty="0"/>
              <a:t>中国电信</a:t>
            </a:r>
            <a:r>
              <a:rPr lang="zh-CN" altLang="zh-CN" sz="2400" dirty="0" smtClean="0"/>
              <a:t>互联网</a:t>
            </a:r>
            <a:r>
              <a:rPr lang="en-US" altLang="zh-CN" sz="2400" dirty="0" smtClean="0"/>
              <a:t> CHINANET</a:t>
            </a:r>
            <a:r>
              <a:rPr lang="zh-CN" altLang="zh-CN" sz="2400" dirty="0"/>
              <a:t>（也就是原来的中国公用计算机互联网）</a:t>
            </a:r>
            <a:endParaRPr lang="zh-CN" altLang="zh-CN" sz="2400" dirty="0"/>
          </a:p>
          <a:p>
            <a:pPr lvl="1"/>
            <a:r>
              <a:rPr lang="en-US" altLang="zh-CN" sz="2400" dirty="0"/>
              <a:t>(2) </a:t>
            </a:r>
            <a:r>
              <a:rPr lang="zh-CN" altLang="zh-CN" sz="2400" dirty="0"/>
              <a:t>中国联通</a:t>
            </a:r>
            <a:r>
              <a:rPr lang="zh-CN" altLang="zh-CN" sz="2400" dirty="0" smtClean="0"/>
              <a:t>互联网</a:t>
            </a:r>
            <a:r>
              <a:rPr lang="en-US" altLang="zh-CN" sz="2400" dirty="0" smtClean="0"/>
              <a:t> UNINET</a:t>
            </a:r>
            <a:endParaRPr lang="zh-CN" altLang="zh-CN" sz="2400" dirty="0"/>
          </a:p>
          <a:p>
            <a:pPr lvl="1"/>
            <a:r>
              <a:rPr lang="en-US" altLang="zh-CN" sz="2400" dirty="0"/>
              <a:t>(3) </a:t>
            </a:r>
            <a:r>
              <a:rPr lang="zh-CN" altLang="zh-CN" sz="2400" dirty="0"/>
              <a:t>中国移动</a:t>
            </a:r>
            <a:r>
              <a:rPr lang="zh-CN" altLang="zh-CN" sz="2400" dirty="0" smtClean="0"/>
              <a:t>互联网</a:t>
            </a:r>
            <a:r>
              <a:rPr lang="en-US" altLang="zh-CN" sz="2400" dirty="0" smtClean="0"/>
              <a:t> CMNET</a:t>
            </a:r>
            <a:endParaRPr lang="zh-CN" altLang="zh-CN" sz="2400" dirty="0"/>
          </a:p>
          <a:p>
            <a:pPr lvl="1"/>
            <a:r>
              <a:rPr lang="en-US" altLang="zh-CN" sz="2400" dirty="0"/>
              <a:t>(4) </a:t>
            </a:r>
            <a:r>
              <a:rPr lang="zh-CN" altLang="zh-CN" sz="2400" dirty="0"/>
              <a:t>中国教育和科研</a:t>
            </a:r>
            <a:r>
              <a:rPr lang="zh-CN" altLang="zh-CN" sz="2400" dirty="0" smtClean="0"/>
              <a:t>计算机网</a:t>
            </a:r>
            <a:r>
              <a:rPr lang="en-US" altLang="zh-CN" sz="2400" dirty="0" smtClean="0"/>
              <a:t> CERNET</a:t>
            </a:r>
            <a:endParaRPr lang="zh-CN" altLang="zh-CN" sz="2400" dirty="0"/>
          </a:p>
          <a:p>
            <a:pPr lvl="1"/>
            <a:r>
              <a:rPr lang="en-US" altLang="zh-CN" sz="2400" dirty="0"/>
              <a:t>(5) </a:t>
            </a:r>
            <a:r>
              <a:rPr lang="zh-CN" altLang="zh-CN" sz="2400" dirty="0"/>
              <a:t>中国科学技术</a:t>
            </a:r>
            <a:r>
              <a:rPr lang="zh-CN" altLang="zh-CN" sz="2400" dirty="0" smtClean="0"/>
              <a:t>网</a:t>
            </a:r>
            <a:r>
              <a:rPr lang="en-US" altLang="zh-CN" sz="2400" dirty="0" smtClean="0"/>
              <a:t> CSTNET</a:t>
            </a:r>
            <a:endParaRPr lang="zh-CN" altLang="zh-CN" sz="2400" dirty="0"/>
          </a:p>
          <a:p>
            <a:endParaRPr lang="en-US" altLang="zh-CN" sz="2800" dirty="0"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1.4  </a:t>
            </a:r>
            <a:r>
              <a:rPr lang="zh-CN" altLang="zh-CN" dirty="0" smtClean="0"/>
              <a:t>计算机网络</a:t>
            </a:r>
            <a:r>
              <a:rPr lang="zh-CN" altLang="zh-CN" dirty="0"/>
              <a:t>在我国的发展</a:t>
            </a:r>
            <a:endParaRPr lang="zh-CN" altLang="en-US" dirty="0"/>
          </a:p>
        </p:txBody>
      </p:sp>
      <p:sp>
        <p:nvSpPr>
          <p:cNvPr id="3" name="内容占位符 2"/>
          <p:cNvSpPr>
            <a:spLocks noGrp="1"/>
          </p:cNvSpPr>
          <p:nvPr>
            <p:ph idx="1"/>
          </p:nvPr>
        </p:nvSpPr>
        <p:spPr/>
        <p:txBody>
          <a:bodyPr/>
          <a:lstStyle/>
          <a:p>
            <a:r>
              <a:rPr lang="zh-CN" altLang="en-US" sz="2800" dirty="0" smtClean="0"/>
              <a:t>中国</a:t>
            </a:r>
            <a:r>
              <a:rPr lang="zh-CN" altLang="en-US" sz="2800" dirty="0"/>
              <a:t>教育和科研</a:t>
            </a:r>
            <a:r>
              <a:rPr lang="zh-CN" altLang="en-US" sz="2800" dirty="0" smtClean="0"/>
              <a:t>计算机网 </a:t>
            </a:r>
            <a:r>
              <a:rPr lang="en-US" altLang="zh-CN" sz="2800" dirty="0" smtClean="0"/>
              <a:t>CERNET </a:t>
            </a:r>
            <a:r>
              <a:rPr lang="en-US" altLang="zh-CN" sz="2800" dirty="0"/>
              <a:t>(China Education and Research </a:t>
            </a:r>
            <a:r>
              <a:rPr lang="en-US" altLang="zh-CN" sz="2800" dirty="0" err="1"/>
              <a:t>NETwork</a:t>
            </a:r>
            <a:r>
              <a:rPr lang="en-US" altLang="zh-CN" sz="2800" dirty="0" smtClean="0"/>
              <a:t>) </a:t>
            </a:r>
            <a:r>
              <a:rPr lang="zh-CN" altLang="en-US" sz="2800" dirty="0" smtClean="0"/>
              <a:t>始建于 </a:t>
            </a:r>
            <a:r>
              <a:rPr lang="en-US" altLang="zh-CN" sz="2800" dirty="0" smtClean="0"/>
              <a:t>1994 </a:t>
            </a:r>
            <a:r>
              <a:rPr lang="zh-CN" altLang="en-US" sz="2800" dirty="0" smtClean="0"/>
              <a:t>年，是我国</a:t>
            </a:r>
            <a:r>
              <a:rPr lang="zh-CN" altLang="en-US" sz="2800" dirty="0"/>
              <a:t>第一</a:t>
            </a:r>
            <a:r>
              <a:rPr lang="zh-CN" altLang="en-US" sz="2800" dirty="0" smtClean="0"/>
              <a:t>个 </a:t>
            </a:r>
            <a:r>
              <a:rPr lang="en-US" altLang="zh-CN" sz="2800" dirty="0" smtClean="0"/>
              <a:t>IPv4 </a:t>
            </a:r>
            <a:r>
              <a:rPr lang="zh-CN" altLang="en-US" sz="2800" dirty="0" smtClean="0"/>
              <a:t>互联网</a:t>
            </a:r>
            <a:r>
              <a:rPr lang="zh-CN" altLang="en-US" sz="2800" dirty="0"/>
              <a:t>主干</a:t>
            </a:r>
            <a:r>
              <a:rPr lang="zh-CN" altLang="en-US" sz="2800" dirty="0" smtClean="0"/>
              <a:t>网。</a:t>
            </a:r>
            <a:endParaRPr lang="zh-CN" altLang="en-US" sz="2800" dirty="0"/>
          </a:p>
          <a:p>
            <a:r>
              <a:rPr lang="en-US" altLang="zh-CN" sz="2800" dirty="0" smtClean="0"/>
              <a:t>2004 </a:t>
            </a:r>
            <a:r>
              <a:rPr lang="zh-CN" altLang="zh-CN" sz="2800" dirty="0" smtClean="0"/>
              <a:t>年</a:t>
            </a:r>
            <a:r>
              <a:rPr lang="en-US" altLang="zh-CN" sz="2800" dirty="0" smtClean="0"/>
              <a:t> 2 </a:t>
            </a:r>
            <a:r>
              <a:rPr lang="zh-CN" altLang="zh-CN" sz="2800" dirty="0" smtClean="0"/>
              <a:t>月</a:t>
            </a:r>
            <a:r>
              <a:rPr lang="zh-CN" altLang="zh-CN" sz="2800" dirty="0"/>
              <a:t>，我国的第一个下一代</a:t>
            </a:r>
            <a:r>
              <a:rPr lang="zh-CN" altLang="zh-CN" sz="2800" dirty="0" smtClean="0"/>
              <a:t>互联网</a:t>
            </a:r>
            <a:r>
              <a:rPr lang="en-US" altLang="zh-CN" sz="2800" dirty="0" smtClean="0"/>
              <a:t> CNGI </a:t>
            </a:r>
            <a:r>
              <a:rPr lang="zh-CN" altLang="zh-CN" sz="2800" dirty="0" smtClean="0"/>
              <a:t>的</a:t>
            </a:r>
            <a:r>
              <a:rPr lang="zh-CN" altLang="zh-CN" sz="2800" dirty="0"/>
              <a:t>主干</a:t>
            </a:r>
            <a:r>
              <a:rPr lang="zh-CN" altLang="zh-CN" sz="2800" dirty="0" smtClean="0"/>
              <a:t>网</a:t>
            </a:r>
            <a:r>
              <a:rPr lang="en-US" altLang="zh-CN" sz="2800" dirty="0" smtClean="0"/>
              <a:t> CERNET2 </a:t>
            </a:r>
            <a:r>
              <a:rPr lang="zh-CN" altLang="zh-CN" sz="2800" dirty="0" smtClean="0"/>
              <a:t>试验</a:t>
            </a:r>
            <a:r>
              <a:rPr lang="zh-CN" altLang="zh-CN" sz="2800" dirty="0"/>
              <a:t>网正式开通，并提供服务</a:t>
            </a:r>
            <a:r>
              <a:rPr lang="zh-CN" altLang="zh-CN" sz="2800" dirty="0" smtClean="0"/>
              <a:t>。</a:t>
            </a:r>
            <a:endParaRPr lang="en-US" altLang="zh-CN" sz="2800" dirty="0" smtClean="0"/>
          </a:p>
          <a:p>
            <a:endParaRPr lang="en-US" altLang="zh-CN" sz="2800" dirty="0" smtClean="0"/>
          </a:p>
          <a:p>
            <a:r>
              <a:rPr lang="zh-CN" altLang="en-US" sz="2800" dirty="0" smtClean="0"/>
              <a:t>中国</a:t>
            </a:r>
            <a:r>
              <a:rPr lang="zh-CN" altLang="en-US" sz="2800" dirty="0"/>
              <a:t>互联网络信息中心 </a:t>
            </a:r>
            <a:r>
              <a:rPr lang="en-US" altLang="zh-CN" sz="2800" dirty="0"/>
              <a:t>CNNIC </a:t>
            </a:r>
            <a:r>
              <a:rPr lang="en-US" altLang="zh-CN" sz="2800" dirty="0" smtClean="0"/>
              <a:t>(</a:t>
            </a:r>
            <a:r>
              <a:rPr lang="en-US" altLang="zh-CN" sz="2800" dirty="0" err="1" smtClean="0"/>
              <a:t>ChiNa</a:t>
            </a:r>
            <a:r>
              <a:rPr lang="en-US" altLang="zh-CN" sz="2800" dirty="0" smtClean="0"/>
              <a:t> Network </a:t>
            </a:r>
            <a:r>
              <a:rPr lang="en-US" altLang="zh-CN" sz="2800" dirty="0"/>
              <a:t>Information </a:t>
            </a:r>
            <a:r>
              <a:rPr lang="en-US" altLang="zh-CN" sz="2800" dirty="0" smtClean="0"/>
              <a:t>Center) </a:t>
            </a:r>
            <a:r>
              <a:rPr lang="zh-CN" altLang="en-US" sz="2800" dirty="0" smtClean="0"/>
              <a:t>每年</a:t>
            </a:r>
            <a:r>
              <a:rPr lang="zh-CN" altLang="en-US" sz="2800" dirty="0"/>
              <a:t>两次</a:t>
            </a:r>
            <a:r>
              <a:rPr lang="zh-CN" altLang="en-US" sz="2800" dirty="0" smtClean="0"/>
              <a:t>公布我国互联网的</a:t>
            </a:r>
            <a:r>
              <a:rPr lang="zh-CN" altLang="en-US" sz="2800" dirty="0"/>
              <a:t>发展情况</a:t>
            </a:r>
            <a:r>
              <a:rPr lang="zh-CN" altLang="en-US" sz="2800" dirty="0" smtClean="0"/>
              <a:t>。</a:t>
            </a:r>
            <a:endParaRPr lang="zh-CN" altLang="en-US" sz="2800"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1.5  </a:t>
            </a:r>
            <a:r>
              <a:rPr lang="zh-CN" altLang="zh-CN" dirty="0" smtClean="0"/>
              <a:t>计算机网络</a:t>
            </a:r>
            <a:r>
              <a:rPr lang="zh-CN" altLang="zh-CN" dirty="0"/>
              <a:t>的类别</a:t>
            </a:r>
            <a:endParaRPr lang="zh-CN" altLang="en-US" dirty="0"/>
          </a:p>
        </p:txBody>
      </p:sp>
      <p:sp>
        <p:nvSpPr>
          <p:cNvPr id="3" name="内容占位符 2"/>
          <p:cNvSpPr>
            <a:spLocks noGrp="1"/>
          </p:cNvSpPr>
          <p:nvPr>
            <p:ph idx="1"/>
          </p:nvPr>
        </p:nvSpPr>
        <p:spPr/>
        <p:txBody>
          <a:bodyPr/>
          <a:lstStyle/>
          <a:p>
            <a:endParaRPr lang="en-US" altLang="zh-CN"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sz="4000" dirty="0"/>
          </a:p>
        </p:txBody>
      </p:sp>
      <p:grpSp>
        <p:nvGrpSpPr>
          <p:cNvPr id="207" name="组合 206"/>
          <p:cNvGrpSpPr/>
          <p:nvPr/>
        </p:nvGrpSpPr>
        <p:grpSpPr>
          <a:xfrm>
            <a:off x="552659" y="1196752"/>
            <a:ext cx="9152869" cy="4330933"/>
            <a:chOff x="552659" y="1196752"/>
            <a:chExt cx="9152869" cy="4330933"/>
          </a:xfrm>
        </p:grpSpPr>
        <p:grpSp>
          <p:nvGrpSpPr>
            <p:cNvPr id="177" name="组合 176"/>
            <p:cNvGrpSpPr/>
            <p:nvPr/>
          </p:nvGrpSpPr>
          <p:grpSpPr>
            <a:xfrm>
              <a:off x="2293827" y="1196752"/>
              <a:ext cx="3324001" cy="3565503"/>
              <a:chOff x="2504629" y="1635667"/>
              <a:chExt cx="2915723" cy="2907445"/>
            </a:xfrm>
          </p:grpSpPr>
          <p:sp>
            <p:nvSpPr>
              <p:cNvPr id="19" name="Text Box 1183"/>
              <p:cNvSpPr txBox="1">
                <a:spLocks noChangeArrowheads="1"/>
              </p:cNvSpPr>
              <p:nvPr/>
            </p:nvSpPr>
            <p:spPr bwMode="auto">
              <a:xfrm>
                <a:off x="3806379" y="4241945"/>
                <a:ext cx="413130"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(a)</a:t>
                </a:r>
                <a:endParaRPr kumimoji="1" lang="en-US" altLang="zh-CN"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p:grpSp>
            <p:nvGrpSpPr>
              <p:cNvPr id="21" name="Group 1282"/>
              <p:cNvGrpSpPr/>
              <p:nvPr/>
            </p:nvGrpSpPr>
            <p:grpSpPr bwMode="auto">
              <a:xfrm>
                <a:off x="2504629" y="2111400"/>
                <a:ext cx="2741613" cy="1844675"/>
                <a:chOff x="1680" y="240"/>
                <a:chExt cx="2529" cy="1270"/>
              </a:xfrm>
            </p:grpSpPr>
            <p:sp>
              <p:nvSpPr>
                <p:cNvPr id="22" name="Oval 1283"/>
                <p:cNvSpPr>
                  <a:spLocks noChangeArrowheads="1"/>
                </p:cNvSpPr>
                <p:nvPr/>
              </p:nvSpPr>
              <p:spPr bwMode="auto">
                <a:xfrm>
                  <a:off x="2554" y="240"/>
                  <a:ext cx="1088" cy="513"/>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3" name="Oval 1284"/>
                <p:cNvSpPr>
                  <a:spLocks noChangeArrowheads="1"/>
                </p:cNvSpPr>
                <p:nvPr/>
              </p:nvSpPr>
              <p:spPr bwMode="auto">
                <a:xfrm>
                  <a:off x="1941" y="381"/>
                  <a:ext cx="827" cy="513"/>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4" name="Oval 1285"/>
                <p:cNvSpPr>
                  <a:spLocks noChangeArrowheads="1"/>
                </p:cNvSpPr>
                <p:nvPr/>
              </p:nvSpPr>
              <p:spPr bwMode="auto">
                <a:xfrm>
                  <a:off x="1680" y="702"/>
                  <a:ext cx="552" cy="411"/>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5" name="Oval 1286"/>
                <p:cNvSpPr>
                  <a:spLocks noChangeArrowheads="1"/>
                </p:cNvSpPr>
                <p:nvPr/>
              </p:nvSpPr>
              <p:spPr bwMode="auto">
                <a:xfrm>
                  <a:off x="1849" y="894"/>
                  <a:ext cx="842" cy="450"/>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6" name="Oval 1287"/>
                <p:cNvSpPr>
                  <a:spLocks noChangeArrowheads="1"/>
                </p:cNvSpPr>
                <p:nvPr/>
              </p:nvSpPr>
              <p:spPr bwMode="auto">
                <a:xfrm>
                  <a:off x="2462" y="971"/>
                  <a:ext cx="1272" cy="539"/>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7" name="Oval 1288"/>
                <p:cNvSpPr>
                  <a:spLocks noChangeArrowheads="1"/>
                </p:cNvSpPr>
                <p:nvPr/>
              </p:nvSpPr>
              <p:spPr bwMode="auto">
                <a:xfrm>
                  <a:off x="3289" y="394"/>
                  <a:ext cx="797" cy="398"/>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8" name="Oval 1289"/>
                <p:cNvSpPr>
                  <a:spLocks noChangeArrowheads="1"/>
                </p:cNvSpPr>
                <p:nvPr/>
              </p:nvSpPr>
              <p:spPr bwMode="auto">
                <a:xfrm>
                  <a:off x="3412" y="663"/>
                  <a:ext cx="797" cy="398"/>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9" name="Oval 1290"/>
                <p:cNvSpPr>
                  <a:spLocks noChangeArrowheads="1"/>
                </p:cNvSpPr>
                <p:nvPr/>
              </p:nvSpPr>
              <p:spPr bwMode="auto">
                <a:xfrm>
                  <a:off x="3335" y="753"/>
                  <a:ext cx="797" cy="668"/>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30" name="Oval 1291"/>
                <p:cNvSpPr>
                  <a:spLocks noChangeArrowheads="1"/>
                </p:cNvSpPr>
                <p:nvPr/>
              </p:nvSpPr>
              <p:spPr bwMode="auto">
                <a:xfrm>
                  <a:off x="2140" y="548"/>
                  <a:ext cx="1640" cy="667"/>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31" name="Line 1503"/>
              <p:cNvSpPr>
                <a:spLocks noChangeShapeType="1"/>
              </p:cNvSpPr>
              <p:nvPr/>
            </p:nvSpPr>
            <p:spPr bwMode="auto">
              <a:xfrm flipH="1" flipV="1">
                <a:off x="4087367" y="2398738"/>
                <a:ext cx="727075" cy="93662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32" name="Text Box 1185"/>
              <p:cNvSpPr txBox="1">
                <a:spLocks noChangeArrowheads="1"/>
              </p:cNvSpPr>
              <p:nvPr/>
            </p:nvSpPr>
            <p:spPr bwMode="auto">
              <a:xfrm>
                <a:off x="2815953" y="1635667"/>
                <a:ext cx="2604399" cy="376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计算机网络（网络）</a:t>
                </a:r>
                <a:endParaRPr kumimoji="1" lang="zh-CN" altLang="en-US"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19" name="Line 1209"/>
              <p:cNvSpPr>
                <a:spLocks noChangeShapeType="1"/>
              </p:cNvSpPr>
              <p:nvPr/>
            </p:nvSpPr>
            <p:spPr bwMode="auto">
              <a:xfrm flipV="1">
                <a:off x="2936429" y="2398738"/>
                <a:ext cx="935038" cy="64928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20" name="Line 1204"/>
              <p:cNvSpPr>
                <a:spLocks noChangeShapeType="1"/>
              </p:cNvSpPr>
              <p:nvPr/>
            </p:nvSpPr>
            <p:spPr bwMode="auto">
              <a:xfrm flipV="1">
                <a:off x="3728592" y="2398738"/>
                <a:ext cx="215900" cy="108108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pic>
            <p:nvPicPr>
              <p:cNvPr id="121" name="Picture 126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791967" y="2903563"/>
                <a:ext cx="309562"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1" name="Picture 1516"/>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512692" y="3406800"/>
                <a:ext cx="309562"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2" name="Picture 1518"/>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36654" y="3263925"/>
                <a:ext cx="309563"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 name="Picture 146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640517">
                <a:off x="3742879" y="2298725"/>
                <a:ext cx="434975"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4" name="Oval 1520"/>
              <p:cNvSpPr>
                <a:spLocks noChangeArrowheads="1"/>
              </p:cNvSpPr>
              <p:nvPr/>
            </p:nvSpPr>
            <p:spPr bwMode="auto">
              <a:xfrm>
                <a:off x="4673154" y="3195663"/>
                <a:ext cx="431800" cy="431800"/>
              </a:xfrm>
              <a:prstGeom prst="ellipse">
                <a:avLst/>
              </a:prstGeom>
              <a:noFill/>
              <a:ln w="9525">
                <a:solidFill>
                  <a:srgbClr val="000000"/>
                </a:solidFill>
                <a:prstDash val="dash"/>
                <a:rou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65" name="Text Box 1523"/>
              <p:cNvSpPr txBox="1">
                <a:spLocks noChangeArrowheads="1"/>
              </p:cNvSpPr>
              <p:nvPr/>
            </p:nvSpPr>
            <p:spPr bwMode="auto">
              <a:xfrm>
                <a:off x="4160392" y="2135213"/>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18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结点</a:t>
                </a:r>
                <a:endParaRPr kumimoji="1" lang="zh-CN" altLang="en-US" sz="18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66" name="Text Box 1524"/>
              <p:cNvSpPr txBox="1">
                <a:spLocks noChangeArrowheads="1"/>
              </p:cNvSpPr>
              <p:nvPr/>
            </p:nvSpPr>
            <p:spPr bwMode="auto">
              <a:xfrm>
                <a:off x="4433442" y="2638450"/>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18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链路</a:t>
                </a:r>
                <a:endParaRPr kumimoji="1" lang="zh-CN" altLang="en-US" sz="18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67" name="Oval 1527"/>
              <p:cNvSpPr>
                <a:spLocks noChangeArrowheads="1"/>
              </p:cNvSpPr>
              <p:nvPr/>
            </p:nvSpPr>
            <p:spPr bwMode="auto">
              <a:xfrm>
                <a:off x="3746054" y="2192363"/>
                <a:ext cx="431800" cy="431800"/>
              </a:xfrm>
              <a:prstGeom prst="ellipse">
                <a:avLst/>
              </a:prstGeom>
              <a:noFill/>
              <a:ln w="9525">
                <a:solidFill>
                  <a:srgbClr val="000000"/>
                </a:solidFill>
                <a:prstDash val="dash"/>
                <a:rou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68" name="Oval 1528"/>
              <p:cNvSpPr>
                <a:spLocks noChangeArrowheads="1"/>
              </p:cNvSpPr>
              <p:nvPr/>
            </p:nvSpPr>
            <p:spPr bwMode="auto">
              <a:xfrm>
                <a:off x="2742754" y="2865463"/>
                <a:ext cx="431800" cy="431800"/>
              </a:xfrm>
              <a:prstGeom prst="ellipse">
                <a:avLst/>
              </a:prstGeom>
              <a:noFill/>
              <a:ln w="9525">
                <a:solidFill>
                  <a:srgbClr val="000000"/>
                </a:solidFill>
                <a:prstDash val="dash"/>
                <a:rou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69" name="Oval 1529"/>
              <p:cNvSpPr>
                <a:spLocks noChangeArrowheads="1"/>
              </p:cNvSpPr>
              <p:nvPr/>
            </p:nvSpPr>
            <p:spPr bwMode="auto">
              <a:xfrm>
                <a:off x="3453954" y="3360763"/>
                <a:ext cx="431800" cy="431800"/>
              </a:xfrm>
              <a:prstGeom prst="ellipse">
                <a:avLst/>
              </a:prstGeom>
              <a:noFill/>
              <a:ln w="9525">
                <a:solidFill>
                  <a:srgbClr val="000000"/>
                </a:solidFill>
                <a:prstDash val="dash"/>
                <a:rou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178" name="组合 177"/>
            <p:cNvGrpSpPr/>
            <p:nvPr/>
          </p:nvGrpSpPr>
          <p:grpSpPr>
            <a:xfrm>
              <a:off x="5655531" y="1196753"/>
              <a:ext cx="4049997" cy="3600399"/>
              <a:chOff x="5457379" y="1564229"/>
              <a:chExt cx="3552547" cy="2935901"/>
            </a:xfrm>
          </p:grpSpPr>
          <p:grpSp>
            <p:nvGrpSpPr>
              <p:cNvPr id="5" name="Group 1504"/>
              <p:cNvGrpSpPr/>
              <p:nvPr/>
            </p:nvGrpSpPr>
            <p:grpSpPr bwMode="auto">
              <a:xfrm>
                <a:off x="5457379" y="1966938"/>
                <a:ext cx="3527425" cy="2160587"/>
                <a:chOff x="109" y="1226"/>
                <a:chExt cx="2516" cy="1675"/>
              </a:xfrm>
            </p:grpSpPr>
            <p:grpSp>
              <p:nvGrpSpPr>
                <p:cNvPr id="6" name="Group 1505"/>
                <p:cNvGrpSpPr/>
                <p:nvPr/>
              </p:nvGrpSpPr>
              <p:grpSpPr bwMode="auto">
                <a:xfrm>
                  <a:off x="109" y="1226"/>
                  <a:ext cx="2516" cy="1675"/>
                  <a:chOff x="109" y="1226"/>
                  <a:chExt cx="2516" cy="1675"/>
                </a:xfrm>
              </p:grpSpPr>
              <p:grpSp>
                <p:nvGrpSpPr>
                  <p:cNvPr id="8" name="Group 1506"/>
                  <p:cNvGrpSpPr/>
                  <p:nvPr/>
                </p:nvGrpSpPr>
                <p:grpSpPr bwMode="auto">
                  <a:xfrm>
                    <a:off x="109" y="1226"/>
                    <a:ext cx="2516" cy="1675"/>
                    <a:chOff x="109" y="1226"/>
                    <a:chExt cx="2516" cy="1675"/>
                  </a:xfrm>
                </p:grpSpPr>
                <p:sp>
                  <p:nvSpPr>
                    <p:cNvPr id="10" name="Oval 1507"/>
                    <p:cNvSpPr>
                      <a:spLocks noChangeArrowheads="1"/>
                    </p:cNvSpPr>
                    <p:nvPr/>
                  </p:nvSpPr>
                  <p:spPr bwMode="auto">
                    <a:xfrm>
                      <a:off x="1749" y="1896"/>
                      <a:ext cx="876" cy="829"/>
                    </a:xfrm>
                    <a:prstGeom prst="ellipse">
                      <a:avLst/>
                    </a:prstGeom>
                    <a:solidFill>
                      <a:srgbClr val="DDDDDD"/>
                    </a:solidFill>
                    <a:ln w="9525">
                      <a:solidFill>
                        <a:srgbClr val="000000"/>
                      </a:solidFill>
                      <a:prstDash val="dash"/>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 name="Oval 1508"/>
                    <p:cNvSpPr>
                      <a:spLocks noChangeArrowheads="1"/>
                    </p:cNvSpPr>
                    <p:nvPr/>
                  </p:nvSpPr>
                  <p:spPr bwMode="auto">
                    <a:xfrm>
                      <a:off x="109" y="1632"/>
                      <a:ext cx="859" cy="831"/>
                    </a:xfrm>
                    <a:prstGeom prst="ellipse">
                      <a:avLst/>
                    </a:prstGeom>
                    <a:solidFill>
                      <a:srgbClr val="DDDDDD"/>
                    </a:solidFill>
                    <a:ln w="9525">
                      <a:solidFill>
                        <a:srgbClr val="000000"/>
                      </a:solidFill>
                      <a:prstDash val="dash"/>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2" name="Oval 1509"/>
                    <p:cNvSpPr>
                      <a:spLocks noChangeArrowheads="1"/>
                    </p:cNvSpPr>
                    <p:nvPr/>
                  </p:nvSpPr>
                  <p:spPr bwMode="auto">
                    <a:xfrm>
                      <a:off x="1612" y="1341"/>
                      <a:ext cx="874" cy="802"/>
                    </a:xfrm>
                    <a:prstGeom prst="ellipse">
                      <a:avLst/>
                    </a:prstGeom>
                    <a:solidFill>
                      <a:srgbClr val="DDDDDD"/>
                    </a:solidFill>
                    <a:ln w="9525">
                      <a:solidFill>
                        <a:srgbClr val="000000"/>
                      </a:solidFill>
                      <a:prstDash val="dash"/>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 name="Oval 1510"/>
                    <p:cNvSpPr>
                      <a:spLocks noChangeArrowheads="1"/>
                    </p:cNvSpPr>
                    <p:nvPr/>
                  </p:nvSpPr>
                  <p:spPr bwMode="auto">
                    <a:xfrm>
                      <a:off x="1152" y="2055"/>
                      <a:ext cx="875" cy="846"/>
                    </a:xfrm>
                    <a:prstGeom prst="ellipse">
                      <a:avLst/>
                    </a:prstGeom>
                    <a:solidFill>
                      <a:srgbClr val="DDDDDD"/>
                    </a:solidFill>
                    <a:ln w="9525">
                      <a:solidFill>
                        <a:srgbClr val="000000"/>
                      </a:solidFill>
                      <a:prstDash val="dash"/>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4" name="Oval 1511"/>
                    <p:cNvSpPr>
                      <a:spLocks noChangeArrowheads="1"/>
                    </p:cNvSpPr>
                    <p:nvPr/>
                  </p:nvSpPr>
                  <p:spPr bwMode="auto">
                    <a:xfrm>
                      <a:off x="400" y="1982"/>
                      <a:ext cx="874" cy="802"/>
                    </a:xfrm>
                    <a:prstGeom prst="ellipse">
                      <a:avLst/>
                    </a:prstGeom>
                    <a:solidFill>
                      <a:srgbClr val="DDDDDD"/>
                    </a:solidFill>
                    <a:ln w="9525">
                      <a:solidFill>
                        <a:srgbClr val="000000"/>
                      </a:solidFill>
                      <a:prstDash val="dash"/>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5" name="Oval 1512"/>
                    <p:cNvSpPr>
                      <a:spLocks noChangeArrowheads="1"/>
                    </p:cNvSpPr>
                    <p:nvPr/>
                  </p:nvSpPr>
                  <p:spPr bwMode="auto">
                    <a:xfrm>
                      <a:off x="1075" y="1226"/>
                      <a:ext cx="859" cy="829"/>
                    </a:xfrm>
                    <a:prstGeom prst="ellipse">
                      <a:avLst/>
                    </a:prstGeom>
                    <a:solidFill>
                      <a:srgbClr val="DDDDDD"/>
                    </a:solidFill>
                    <a:ln w="9525">
                      <a:solidFill>
                        <a:srgbClr val="000000"/>
                      </a:solidFill>
                      <a:prstDash val="dash"/>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6" name="Oval 1513"/>
                    <p:cNvSpPr>
                      <a:spLocks noChangeArrowheads="1"/>
                    </p:cNvSpPr>
                    <p:nvPr/>
                  </p:nvSpPr>
                  <p:spPr bwMode="auto">
                    <a:xfrm>
                      <a:off x="523" y="1226"/>
                      <a:ext cx="859" cy="799"/>
                    </a:xfrm>
                    <a:prstGeom prst="ellipse">
                      <a:avLst/>
                    </a:prstGeom>
                    <a:solidFill>
                      <a:srgbClr val="DDDDDD"/>
                    </a:solidFill>
                    <a:ln w="9525">
                      <a:solidFill>
                        <a:srgbClr val="000000"/>
                      </a:solidFill>
                      <a:prstDash val="dash"/>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9" name="Oval 1514"/>
                  <p:cNvSpPr>
                    <a:spLocks noChangeArrowheads="1"/>
                  </p:cNvSpPr>
                  <p:nvPr/>
                </p:nvSpPr>
                <p:spPr bwMode="auto">
                  <a:xfrm>
                    <a:off x="339" y="1414"/>
                    <a:ext cx="2085" cy="1152"/>
                  </a:xfrm>
                  <a:prstGeom prst="ellipse">
                    <a:avLst/>
                  </a:prstGeom>
                  <a:solidFill>
                    <a:srgbClr val="DDDDDD"/>
                  </a:solidFill>
                  <a:ln>
                    <a:noFill/>
                  </a:ln>
                  <a:extLst>
                    <a:ext uri="{91240B29-F687-4F45-9708-019B960494DF}">
                      <a14:hiddenLine xmlns:a14="http://schemas.microsoft.com/office/drawing/2010/main" w="9525">
                        <a:solidFill>
                          <a:srgbClr val="000000"/>
                        </a:solidFill>
                        <a:prstDash val="dash"/>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7" name="Freeform 1515"/>
                <p:cNvSpPr/>
                <p:nvPr/>
              </p:nvSpPr>
              <p:spPr bwMode="auto">
                <a:xfrm>
                  <a:off x="348" y="2192"/>
                  <a:ext cx="126" cy="224"/>
                </a:xfrm>
                <a:custGeom>
                  <a:avLst/>
                  <a:gdLst>
                    <a:gd name="T0" fmla="*/ 68 w 126"/>
                    <a:gd name="T1" fmla="*/ 0 h 224"/>
                    <a:gd name="T2" fmla="*/ 92 w 126"/>
                    <a:gd name="T3" fmla="*/ 24 h 224"/>
                    <a:gd name="T4" fmla="*/ 116 w 126"/>
                    <a:gd name="T5" fmla="*/ 40 h 224"/>
                    <a:gd name="T6" fmla="*/ 76 w 126"/>
                    <a:gd name="T7" fmla="*/ 216 h 224"/>
                    <a:gd name="T8" fmla="*/ 52 w 126"/>
                    <a:gd name="T9" fmla="*/ 224 h 224"/>
                    <a:gd name="T10" fmla="*/ 36 w 126"/>
                    <a:gd name="T11" fmla="*/ 128 h 224"/>
                    <a:gd name="T12" fmla="*/ 68 w 126"/>
                    <a:gd name="T13" fmla="*/ 0 h 224"/>
                    <a:gd name="T14" fmla="*/ 0 60000 65536"/>
                    <a:gd name="T15" fmla="*/ 0 60000 65536"/>
                    <a:gd name="T16" fmla="*/ 0 60000 65536"/>
                    <a:gd name="T17" fmla="*/ 0 60000 65536"/>
                    <a:gd name="T18" fmla="*/ 0 60000 65536"/>
                    <a:gd name="T19" fmla="*/ 0 60000 65536"/>
                    <a:gd name="T20" fmla="*/ 0 60000 65536"/>
                    <a:gd name="T21" fmla="*/ 0 w 126"/>
                    <a:gd name="T22" fmla="*/ 0 h 224"/>
                    <a:gd name="T23" fmla="*/ 126 w 126"/>
                    <a:gd name="T24" fmla="*/ 224 h 2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 h="224">
                      <a:moveTo>
                        <a:pt x="68" y="0"/>
                      </a:moveTo>
                      <a:cubicBezTo>
                        <a:pt x="76" y="8"/>
                        <a:pt x="83" y="17"/>
                        <a:pt x="92" y="24"/>
                      </a:cubicBezTo>
                      <a:cubicBezTo>
                        <a:pt x="99" y="30"/>
                        <a:pt x="114" y="31"/>
                        <a:pt x="116" y="40"/>
                      </a:cubicBezTo>
                      <a:cubicBezTo>
                        <a:pt x="126" y="99"/>
                        <a:pt x="94" y="162"/>
                        <a:pt x="76" y="216"/>
                      </a:cubicBezTo>
                      <a:cubicBezTo>
                        <a:pt x="73" y="224"/>
                        <a:pt x="60" y="221"/>
                        <a:pt x="52" y="224"/>
                      </a:cubicBezTo>
                      <a:cubicBezTo>
                        <a:pt x="0" y="207"/>
                        <a:pt x="22" y="170"/>
                        <a:pt x="36" y="128"/>
                      </a:cubicBezTo>
                      <a:cubicBezTo>
                        <a:pt x="41" y="74"/>
                        <a:pt x="32" y="36"/>
                        <a:pt x="68" y="0"/>
                      </a:cubicBezTo>
                      <a:close/>
                    </a:path>
                  </a:pathLst>
                </a:cu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17" name="Line 1481"/>
              <p:cNvSpPr>
                <a:spLocks noChangeShapeType="1"/>
              </p:cNvSpPr>
              <p:nvPr/>
            </p:nvSpPr>
            <p:spPr bwMode="auto">
              <a:xfrm flipH="1">
                <a:off x="7184579" y="3119463"/>
                <a:ext cx="71438" cy="57626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8" name="Line 1480"/>
              <p:cNvSpPr>
                <a:spLocks noChangeShapeType="1"/>
              </p:cNvSpPr>
              <p:nvPr/>
            </p:nvSpPr>
            <p:spPr bwMode="auto">
              <a:xfrm flipH="1" flipV="1">
                <a:off x="6740079" y="2824188"/>
                <a:ext cx="444500" cy="22383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0" name="Text Box 1184"/>
              <p:cNvSpPr txBox="1">
                <a:spLocks noChangeArrowheads="1"/>
              </p:cNvSpPr>
              <p:nvPr/>
            </p:nvSpPr>
            <p:spPr bwMode="auto">
              <a:xfrm>
                <a:off x="7267129" y="4198963"/>
                <a:ext cx="424800"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18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(b)</a:t>
                </a:r>
                <a:endParaRPr kumimoji="1" lang="en-US" altLang="zh-CN" sz="18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3" name="Line 1296"/>
              <p:cNvSpPr>
                <a:spLocks noChangeShapeType="1"/>
              </p:cNvSpPr>
              <p:nvPr/>
            </p:nvSpPr>
            <p:spPr bwMode="auto">
              <a:xfrm flipH="1" flipV="1">
                <a:off x="6527354" y="3578250"/>
                <a:ext cx="1162050" cy="18891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34" name="Line 1297"/>
              <p:cNvSpPr>
                <a:spLocks noChangeShapeType="1"/>
              </p:cNvSpPr>
              <p:nvPr/>
            </p:nvSpPr>
            <p:spPr bwMode="auto">
              <a:xfrm flipV="1">
                <a:off x="6752779" y="2255863"/>
                <a:ext cx="358775" cy="7143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35" name="Text Box 1318"/>
              <p:cNvSpPr txBox="1">
                <a:spLocks noChangeArrowheads="1"/>
              </p:cNvSpPr>
              <p:nvPr/>
            </p:nvSpPr>
            <p:spPr bwMode="auto">
              <a:xfrm>
                <a:off x="5911578" y="1564229"/>
                <a:ext cx="2875778" cy="376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互连网（网络的网络）</a:t>
                </a:r>
                <a:endParaRPr kumimoji="1" lang="zh-CN" altLang="en-US"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6" name="Line 1440"/>
              <p:cNvSpPr>
                <a:spLocks noChangeShapeType="1"/>
              </p:cNvSpPr>
              <p:nvPr/>
            </p:nvSpPr>
            <p:spPr bwMode="auto">
              <a:xfrm flipH="1">
                <a:off x="6105079" y="2832125"/>
                <a:ext cx="647700" cy="7143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37" name="Line 1443"/>
              <p:cNvSpPr>
                <a:spLocks noChangeShapeType="1"/>
              </p:cNvSpPr>
              <p:nvPr/>
            </p:nvSpPr>
            <p:spPr bwMode="auto">
              <a:xfrm>
                <a:off x="7400479" y="2255863"/>
                <a:ext cx="431800" cy="14287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38" name="Line 1444"/>
              <p:cNvSpPr>
                <a:spLocks noChangeShapeType="1"/>
              </p:cNvSpPr>
              <p:nvPr/>
            </p:nvSpPr>
            <p:spPr bwMode="auto">
              <a:xfrm>
                <a:off x="7976742" y="2471763"/>
                <a:ext cx="647700" cy="6477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39" name="Line 1446"/>
              <p:cNvSpPr>
                <a:spLocks noChangeShapeType="1"/>
              </p:cNvSpPr>
              <p:nvPr/>
            </p:nvSpPr>
            <p:spPr bwMode="auto">
              <a:xfrm flipH="1">
                <a:off x="7832279" y="2543200"/>
                <a:ext cx="73025" cy="4318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0" name="Line 1447"/>
              <p:cNvSpPr>
                <a:spLocks noChangeShapeType="1"/>
              </p:cNvSpPr>
              <p:nvPr/>
            </p:nvSpPr>
            <p:spPr bwMode="auto">
              <a:xfrm flipV="1">
                <a:off x="6740079" y="2471763"/>
                <a:ext cx="949325" cy="33813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1" name="Line 1448"/>
              <p:cNvSpPr>
                <a:spLocks noChangeShapeType="1"/>
              </p:cNvSpPr>
              <p:nvPr/>
            </p:nvSpPr>
            <p:spPr bwMode="auto">
              <a:xfrm>
                <a:off x="6536879" y="2398738"/>
                <a:ext cx="144463" cy="4318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2" name="Line 1449"/>
              <p:cNvSpPr>
                <a:spLocks noChangeShapeType="1"/>
              </p:cNvSpPr>
              <p:nvPr/>
            </p:nvSpPr>
            <p:spPr bwMode="auto">
              <a:xfrm flipV="1">
                <a:off x="7257604" y="3048025"/>
                <a:ext cx="503238" cy="14287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3" name="Line 1452"/>
              <p:cNvSpPr>
                <a:spLocks noChangeShapeType="1"/>
              </p:cNvSpPr>
              <p:nvPr/>
            </p:nvSpPr>
            <p:spPr bwMode="auto">
              <a:xfrm>
                <a:off x="7905304" y="3048025"/>
                <a:ext cx="647700" cy="7143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4" name="Line 1453"/>
              <p:cNvSpPr>
                <a:spLocks noChangeShapeType="1"/>
              </p:cNvSpPr>
              <p:nvPr/>
            </p:nvSpPr>
            <p:spPr bwMode="auto">
              <a:xfrm flipH="1">
                <a:off x="6446392" y="2940075"/>
                <a:ext cx="215900" cy="50323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5" name="Line 1456"/>
              <p:cNvSpPr>
                <a:spLocks noChangeShapeType="1"/>
              </p:cNvSpPr>
              <p:nvPr/>
            </p:nvSpPr>
            <p:spPr bwMode="auto">
              <a:xfrm>
                <a:off x="7832279" y="3119463"/>
                <a:ext cx="0" cy="50323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nvGrpSpPr>
              <p:cNvPr id="46" name="Group 1320"/>
              <p:cNvGrpSpPr/>
              <p:nvPr/>
            </p:nvGrpSpPr>
            <p:grpSpPr bwMode="auto">
              <a:xfrm>
                <a:off x="6176517" y="2182838"/>
                <a:ext cx="647700" cy="360362"/>
                <a:chOff x="2949" y="196"/>
                <a:chExt cx="941" cy="598"/>
              </a:xfrm>
            </p:grpSpPr>
            <p:sp>
              <p:nvSpPr>
                <p:cNvPr id="47" name="Oval 1321"/>
                <p:cNvSpPr>
                  <a:spLocks noChangeArrowheads="1"/>
                </p:cNvSpPr>
                <p:nvPr/>
              </p:nvSpPr>
              <p:spPr bwMode="auto">
                <a:xfrm>
                  <a:off x="3168" y="196"/>
                  <a:ext cx="407" cy="162"/>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8" name="Oval 1322"/>
                <p:cNvSpPr>
                  <a:spLocks noChangeArrowheads="1"/>
                </p:cNvSpPr>
                <p:nvPr/>
              </p:nvSpPr>
              <p:spPr bwMode="auto">
                <a:xfrm rot="900000">
                  <a:off x="3512" y="252"/>
                  <a:ext cx="275" cy="131"/>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9" name="Oval 1323"/>
                <p:cNvSpPr>
                  <a:spLocks noChangeArrowheads="1"/>
                </p:cNvSpPr>
                <p:nvPr/>
              </p:nvSpPr>
              <p:spPr bwMode="auto">
                <a:xfrm rot="1500000">
                  <a:off x="3650" y="385"/>
                  <a:ext cx="240" cy="153"/>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0" name="Oval 1324"/>
                <p:cNvSpPr>
                  <a:spLocks noChangeArrowheads="1"/>
                </p:cNvSpPr>
                <p:nvPr/>
              </p:nvSpPr>
              <p:spPr bwMode="auto">
                <a:xfrm rot="-1560000">
                  <a:off x="3573" y="537"/>
                  <a:ext cx="291" cy="189"/>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1" name="Oval 1325"/>
                <p:cNvSpPr>
                  <a:spLocks noChangeArrowheads="1"/>
                </p:cNvSpPr>
                <p:nvPr/>
              </p:nvSpPr>
              <p:spPr bwMode="auto">
                <a:xfrm>
                  <a:off x="3216" y="555"/>
                  <a:ext cx="471" cy="239"/>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2" name="Oval 1326"/>
                <p:cNvSpPr>
                  <a:spLocks noChangeArrowheads="1"/>
                </p:cNvSpPr>
                <p:nvPr/>
              </p:nvSpPr>
              <p:spPr bwMode="auto">
                <a:xfrm rot="1080000">
                  <a:off x="3023" y="555"/>
                  <a:ext cx="265"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3" name="Oval 1327"/>
                <p:cNvSpPr>
                  <a:spLocks noChangeArrowheads="1"/>
                </p:cNvSpPr>
                <p:nvPr/>
              </p:nvSpPr>
              <p:spPr bwMode="auto">
                <a:xfrm>
                  <a:off x="2949" y="432"/>
                  <a:ext cx="217"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4" name="Oval 1328"/>
                <p:cNvSpPr>
                  <a:spLocks noChangeArrowheads="1"/>
                </p:cNvSpPr>
                <p:nvPr/>
              </p:nvSpPr>
              <p:spPr bwMode="auto">
                <a:xfrm rot="-1860000">
                  <a:off x="2984" y="310"/>
                  <a:ext cx="295"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5" name="Freeform 1329"/>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6" name="Freeform 1330"/>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7" name="Freeform 1331"/>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58" name="Group 1344"/>
              <p:cNvGrpSpPr/>
              <p:nvPr/>
            </p:nvGrpSpPr>
            <p:grpSpPr bwMode="auto">
              <a:xfrm>
                <a:off x="7616379" y="2182838"/>
                <a:ext cx="647700" cy="503237"/>
                <a:chOff x="2949" y="196"/>
                <a:chExt cx="941" cy="598"/>
              </a:xfrm>
            </p:grpSpPr>
            <p:sp>
              <p:nvSpPr>
                <p:cNvPr id="59" name="Oval 1345"/>
                <p:cNvSpPr>
                  <a:spLocks noChangeArrowheads="1"/>
                </p:cNvSpPr>
                <p:nvPr/>
              </p:nvSpPr>
              <p:spPr bwMode="auto">
                <a:xfrm>
                  <a:off x="3168" y="196"/>
                  <a:ext cx="407" cy="162"/>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0" name="Oval 1346"/>
                <p:cNvSpPr>
                  <a:spLocks noChangeArrowheads="1"/>
                </p:cNvSpPr>
                <p:nvPr/>
              </p:nvSpPr>
              <p:spPr bwMode="auto">
                <a:xfrm rot="900000">
                  <a:off x="3512" y="252"/>
                  <a:ext cx="275" cy="131"/>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1" name="Oval 1347"/>
                <p:cNvSpPr>
                  <a:spLocks noChangeArrowheads="1"/>
                </p:cNvSpPr>
                <p:nvPr/>
              </p:nvSpPr>
              <p:spPr bwMode="auto">
                <a:xfrm rot="1500000">
                  <a:off x="3650" y="385"/>
                  <a:ext cx="240" cy="153"/>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2" name="Oval 1348"/>
                <p:cNvSpPr>
                  <a:spLocks noChangeArrowheads="1"/>
                </p:cNvSpPr>
                <p:nvPr/>
              </p:nvSpPr>
              <p:spPr bwMode="auto">
                <a:xfrm rot="-1560000">
                  <a:off x="3573" y="537"/>
                  <a:ext cx="291" cy="189"/>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3" name="Oval 1349"/>
                <p:cNvSpPr>
                  <a:spLocks noChangeArrowheads="1"/>
                </p:cNvSpPr>
                <p:nvPr/>
              </p:nvSpPr>
              <p:spPr bwMode="auto">
                <a:xfrm>
                  <a:off x="3216" y="555"/>
                  <a:ext cx="471" cy="239"/>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4" name="Oval 1350"/>
                <p:cNvSpPr>
                  <a:spLocks noChangeArrowheads="1"/>
                </p:cNvSpPr>
                <p:nvPr/>
              </p:nvSpPr>
              <p:spPr bwMode="auto">
                <a:xfrm rot="1080000">
                  <a:off x="3023" y="555"/>
                  <a:ext cx="265"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5" name="Oval 1351"/>
                <p:cNvSpPr>
                  <a:spLocks noChangeArrowheads="1"/>
                </p:cNvSpPr>
                <p:nvPr/>
              </p:nvSpPr>
              <p:spPr bwMode="auto">
                <a:xfrm>
                  <a:off x="2949" y="432"/>
                  <a:ext cx="217"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6" name="Oval 1352"/>
                <p:cNvSpPr>
                  <a:spLocks noChangeArrowheads="1"/>
                </p:cNvSpPr>
                <p:nvPr/>
              </p:nvSpPr>
              <p:spPr bwMode="auto">
                <a:xfrm rot="-1860000">
                  <a:off x="2984" y="310"/>
                  <a:ext cx="295"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7" name="Freeform 1353"/>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8" name="Freeform 1354"/>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9" name="Freeform 1355"/>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70" name="Group 1356"/>
              <p:cNvGrpSpPr/>
              <p:nvPr/>
            </p:nvGrpSpPr>
            <p:grpSpPr bwMode="auto">
              <a:xfrm rot="-1072061">
                <a:off x="5562154" y="2732113"/>
                <a:ext cx="673100" cy="430212"/>
                <a:chOff x="2949" y="196"/>
                <a:chExt cx="941" cy="598"/>
              </a:xfrm>
            </p:grpSpPr>
            <p:sp>
              <p:nvSpPr>
                <p:cNvPr id="71" name="Oval 1357"/>
                <p:cNvSpPr>
                  <a:spLocks noChangeArrowheads="1"/>
                </p:cNvSpPr>
                <p:nvPr/>
              </p:nvSpPr>
              <p:spPr bwMode="auto">
                <a:xfrm>
                  <a:off x="3168" y="196"/>
                  <a:ext cx="407" cy="162"/>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2" name="Oval 1358"/>
                <p:cNvSpPr>
                  <a:spLocks noChangeArrowheads="1"/>
                </p:cNvSpPr>
                <p:nvPr/>
              </p:nvSpPr>
              <p:spPr bwMode="auto">
                <a:xfrm rot="900000">
                  <a:off x="3512" y="252"/>
                  <a:ext cx="275" cy="131"/>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3" name="Oval 1359"/>
                <p:cNvSpPr>
                  <a:spLocks noChangeArrowheads="1"/>
                </p:cNvSpPr>
                <p:nvPr/>
              </p:nvSpPr>
              <p:spPr bwMode="auto">
                <a:xfrm rot="1500000">
                  <a:off x="3650" y="385"/>
                  <a:ext cx="240" cy="153"/>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4" name="Oval 1360"/>
                <p:cNvSpPr>
                  <a:spLocks noChangeArrowheads="1"/>
                </p:cNvSpPr>
                <p:nvPr/>
              </p:nvSpPr>
              <p:spPr bwMode="auto">
                <a:xfrm rot="-1560000">
                  <a:off x="3573" y="537"/>
                  <a:ext cx="291" cy="189"/>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5" name="Oval 1361"/>
                <p:cNvSpPr>
                  <a:spLocks noChangeArrowheads="1"/>
                </p:cNvSpPr>
                <p:nvPr/>
              </p:nvSpPr>
              <p:spPr bwMode="auto">
                <a:xfrm>
                  <a:off x="3216" y="555"/>
                  <a:ext cx="471" cy="239"/>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6" name="Oval 1362"/>
                <p:cNvSpPr>
                  <a:spLocks noChangeArrowheads="1"/>
                </p:cNvSpPr>
                <p:nvPr/>
              </p:nvSpPr>
              <p:spPr bwMode="auto">
                <a:xfrm rot="1080000">
                  <a:off x="3023" y="555"/>
                  <a:ext cx="265"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7" name="Oval 1363"/>
                <p:cNvSpPr>
                  <a:spLocks noChangeArrowheads="1"/>
                </p:cNvSpPr>
                <p:nvPr/>
              </p:nvSpPr>
              <p:spPr bwMode="auto">
                <a:xfrm>
                  <a:off x="2949" y="432"/>
                  <a:ext cx="217"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8" name="Oval 1364"/>
                <p:cNvSpPr>
                  <a:spLocks noChangeArrowheads="1"/>
                </p:cNvSpPr>
                <p:nvPr/>
              </p:nvSpPr>
              <p:spPr bwMode="auto">
                <a:xfrm rot="-1860000">
                  <a:off x="2984" y="310"/>
                  <a:ext cx="295"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9" name="Freeform 1365"/>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0" name="Freeform 1366"/>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1" name="Freeform 1367"/>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82" name="Group 1428"/>
              <p:cNvGrpSpPr/>
              <p:nvPr/>
            </p:nvGrpSpPr>
            <p:grpSpPr bwMode="auto">
              <a:xfrm rot="-854928">
                <a:off x="6014592" y="3344888"/>
                <a:ext cx="574675" cy="503237"/>
                <a:chOff x="2949" y="196"/>
                <a:chExt cx="941" cy="598"/>
              </a:xfrm>
            </p:grpSpPr>
            <p:sp>
              <p:nvSpPr>
                <p:cNvPr id="83" name="Oval 1429"/>
                <p:cNvSpPr>
                  <a:spLocks noChangeArrowheads="1"/>
                </p:cNvSpPr>
                <p:nvPr/>
              </p:nvSpPr>
              <p:spPr bwMode="auto">
                <a:xfrm>
                  <a:off x="3168" y="196"/>
                  <a:ext cx="407" cy="162"/>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4" name="Oval 1430"/>
                <p:cNvSpPr>
                  <a:spLocks noChangeArrowheads="1"/>
                </p:cNvSpPr>
                <p:nvPr/>
              </p:nvSpPr>
              <p:spPr bwMode="auto">
                <a:xfrm rot="900000">
                  <a:off x="3512" y="252"/>
                  <a:ext cx="275" cy="131"/>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5" name="Oval 1431"/>
                <p:cNvSpPr>
                  <a:spLocks noChangeArrowheads="1"/>
                </p:cNvSpPr>
                <p:nvPr/>
              </p:nvSpPr>
              <p:spPr bwMode="auto">
                <a:xfrm rot="1500000">
                  <a:off x="3650" y="385"/>
                  <a:ext cx="240" cy="153"/>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6" name="Oval 1432"/>
                <p:cNvSpPr>
                  <a:spLocks noChangeArrowheads="1"/>
                </p:cNvSpPr>
                <p:nvPr/>
              </p:nvSpPr>
              <p:spPr bwMode="auto">
                <a:xfrm rot="-1560000">
                  <a:off x="3573" y="537"/>
                  <a:ext cx="291" cy="189"/>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7" name="Oval 1433"/>
                <p:cNvSpPr>
                  <a:spLocks noChangeArrowheads="1"/>
                </p:cNvSpPr>
                <p:nvPr/>
              </p:nvSpPr>
              <p:spPr bwMode="auto">
                <a:xfrm>
                  <a:off x="3216" y="555"/>
                  <a:ext cx="471" cy="239"/>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8" name="Oval 1434"/>
                <p:cNvSpPr>
                  <a:spLocks noChangeArrowheads="1"/>
                </p:cNvSpPr>
                <p:nvPr/>
              </p:nvSpPr>
              <p:spPr bwMode="auto">
                <a:xfrm rot="1080000">
                  <a:off x="3023" y="555"/>
                  <a:ext cx="265"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9" name="Oval 1435"/>
                <p:cNvSpPr>
                  <a:spLocks noChangeArrowheads="1"/>
                </p:cNvSpPr>
                <p:nvPr/>
              </p:nvSpPr>
              <p:spPr bwMode="auto">
                <a:xfrm>
                  <a:off x="2949" y="432"/>
                  <a:ext cx="217"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0" name="Oval 1436"/>
                <p:cNvSpPr>
                  <a:spLocks noChangeArrowheads="1"/>
                </p:cNvSpPr>
                <p:nvPr/>
              </p:nvSpPr>
              <p:spPr bwMode="auto">
                <a:xfrm rot="-1860000">
                  <a:off x="2984" y="310"/>
                  <a:ext cx="295"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1" name="Freeform 1437"/>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2" name="Freeform 1438"/>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3" name="Freeform 1439"/>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94" name="Line 1445"/>
              <p:cNvSpPr>
                <a:spLocks noChangeShapeType="1"/>
              </p:cNvSpPr>
              <p:nvPr/>
            </p:nvSpPr>
            <p:spPr bwMode="auto">
              <a:xfrm flipH="1">
                <a:off x="7905304" y="3190900"/>
                <a:ext cx="719138" cy="50482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nvGrpSpPr>
              <p:cNvPr id="95" name="Group 1404"/>
              <p:cNvGrpSpPr/>
              <p:nvPr/>
            </p:nvGrpSpPr>
            <p:grpSpPr bwMode="auto">
              <a:xfrm rot="-666782">
                <a:off x="7621142" y="3468713"/>
                <a:ext cx="536575" cy="427037"/>
                <a:chOff x="2949" y="196"/>
                <a:chExt cx="941" cy="598"/>
              </a:xfrm>
            </p:grpSpPr>
            <p:sp>
              <p:nvSpPr>
                <p:cNvPr id="96" name="Oval 1405"/>
                <p:cNvSpPr>
                  <a:spLocks noChangeArrowheads="1"/>
                </p:cNvSpPr>
                <p:nvPr/>
              </p:nvSpPr>
              <p:spPr bwMode="auto">
                <a:xfrm>
                  <a:off x="3168" y="196"/>
                  <a:ext cx="407" cy="162"/>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7" name="Oval 1406"/>
                <p:cNvSpPr>
                  <a:spLocks noChangeArrowheads="1"/>
                </p:cNvSpPr>
                <p:nvPr/>
              </p:nvSpPr>
              <p:spPr bwMode="auto">
                <a:xfrm rot="900000">
                  <a:off x="3512" y="252"/>
                  <a:ext cx="275" cy="131"/>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8" name="Oval 1407"/>
                <p:cNvSpPr>
                  <a:spLocks noChangeArrowheads="1"/>
                </p:cNvSpPr>
                <p:nvPr/>
              </p:nvSpPr>
              <p:spPr bwMode="auto">
                <a:xfrm rot="1500000">
                  <a:off x="3650" y="385"/>
                  <a:ext cx="240" cy="153"/>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9" name="Oval 1408"/>
                <p:cNvSpPr>
                  <a:spLocks noChangeArrowheads="1"/>
                </p:cNvSpPr>
                <p:nvPr/>
              </p:nvSpPr>
              <p:spPr bwMode="auto">
                <a:xfrm rot="-1560000">
                  <a:off x="3573" y="537"/>
                  <a:ext cx="291" cy="189"/>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0" name="Oval 1409"/>
                <p:cNvSpPr>
                  <a:spLocks noChangeArrowheads="1"/>
                </p:cNvSpPr>
                <p:nvPr/>
              </p:nvSpPr>
              <p:spPr bwMode="auto">
                <a:xfrm>
                  <a:off x="3216" y="555"/>
                  <a:ext cx="471" cy="239"/>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1" name="Oval 1410"/>
                <p:cNvSpPr>
                  <a:spLocks noChangeArrowheads="1"/>
                </p:cNvSpPr>
                <p:nvPr/>
              </p:nvSpPr>
              <p:spPr bwMode="auto">
                <a:xfrm rot="1080000">
                  <a:off x="3023" y="555"/>
                  <a:ext cx="265"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2" name="Oval 1411"/>
                <p:cNvSpPr>
                  <a:spLocks noChangeArrowheads="1"/>
                </p:cNvSpPr>
                <p:nvPr/>
              </p:nvSpPr>
              <p:spPr bwMode="auto">
                <a:xfrm>
                  <a:off x="2949" y="432"/>
                  <a:ext cx="217"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3" name="Oval 1412"/>
                <p:cNvSpPr>
                  <a:spLocks noChangeArrowheads="1"/>
                </p:cNvSpPr>
                <p:nvPr/>
              </p:nvSpPr>
              <p:spPr bwMode="auto">
                <a:xfrm rot="-1860000">
                  <a:off x="2984" y="310"/>
                  <a:ext cx="295"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4" name="Freeform 1413"/>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5" name="Freeform 1414"/>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6" name="Freeform 1415"/>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107" name="Group 1416"/>
              <p:cNvGrpSpPr/>
              <p:nvPr/>
            </p:nvGrpSpPr>
            <p:grpSpPr bwMode="auto">
              <a:xfrm rot="282232">
                <a:off x="8408542" y="2979763"/>
                <a:ext cx="565150" cy="360362"/>
                <a:chOff x="2949" y="196"/>
                <a:chExt cx="941" cy="598"/>
              </a:xfrm>
            </p:grpSpPr>
            <p:sp>
              <p:nvSpPr>
                <p:cNvPr id="108" name="Oval 1417"/>
                <p:cNvSpPr>
                  <a:spLocks noChangeArrowheads="1"/>
                </p:cNvSpPr>
                <p:nvPr/>
              </p:nvSpPr>
              <p:spPr bwMode="auto">
                <a:xfrm>
                  <a:off x="3168" y="196"/>
                  <a:ext cx="407" cy="162"/>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9" name="Oval 1418"/>
                <p:cNvSpPr>
                  <a:spLocks noChangeArrowheads="1"/>
                </p:cNvSpPr>
                <p:nvPr/>
              </p:nvSpPr>
              <p:spPr bwMode="auto">
                <a:xfrm rot="900000">
                  <a:off x="3512" y="252"/>
                  <a:ext cx="275" cy="131"/>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0" name="Oval 1419"/>
                <p:cNvSpPr>
                  <a:spLocks noChangeArrowheads="1"/>
                </p:cNvSpPr>
                <p:nvPr/>
              </p:nvSpPr>
              <p:spPr bwMode="auto">
                <a:xfrm rot="1500000">
                  <a:off x="3650" y="385"/>
                  <a:ext cx="240" cy="153"/>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1" name="Oval 1420"/>
                <p:cNvSpPr>
                  <a:spLocks noChangeArrowheads="1"/>
                </p:cNvSpPr>
                <p:nvPr/>
              </p:nvSpPr>
              <p:spPr bwMode="auto">
                <a:xfrm rot="-1560000">
                  <a:off x="3573" y="537"/>
                  <a:ext cx="291" cy="189"/>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2" name="Oval 1421"/>
                <p:cNvSpPr>
                  <a:spLocks noChangeArrowheads="1"/>
                </p:cNvSpPr>
                <p:nvPr/>
              </p:nvSpPr>
              <p:spPr bwMode="auto">
                <a:xfrm>
                  <a:off x="3216" y="555"/>
                  <a:ext cx="471" cy="239"/>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3" name="Oval 1422"/>
                <p:cNvSpPr>
                  <a:spLocks noChangeArrowheads="1"/>
                </p:cNvSpPr>
                <p:nvPr/>
              </p:nvSpPr>
              <p:spPr bwMode="auto">
                <a:xfrm rot="1080000">
                  <a:off x="3023" y="555"/>
                  <a:ext cx="265"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4" name="Oval 1423"/>
                <p:cNvSpPr>
                  <a:spLocks noChangeArrowheads="1"/>
                </p:cNvSpPr>
                <p:nvPr/>
              </p:nvSpPr>
              <p:spPr bwMode="auto">
                <a:xfrm>
                  <a:off x="2949" y="432"/>
                  <a:ext cx="217"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5" name="Oval 1424"/>
                <p:cNvSpPr>
                  <a:spLocks noChangeArrowheads="1"/>
                </p:cNvSpPr>
                <p:nvPr/>
              </p:nvSpPr>
              <p:spPr bwMode="auto">
                <a:xfrm rot="-1860000">
                  <a:off x="2984" y="310"/>
                  <a:ext cx="295"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6" name="Freeform 1425"/>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7" name="Freeform 1426"/>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8" name="Freeform 1427"/>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pic>
            <p:nvPicPr>
              <p:cNvPr id="123" name="Picture 146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65442" y="2711475"/>
                <a:ext cx="4191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24" name="Picture 14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68679" y="3622700"/>
                <a:ext cx="4191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25" name="Picture 146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16379" y="2903563"/>
                <a:ext cx="4191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26" name="Picture 146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21204" y="2687663"/>
                <a:ext cx="4191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27" name="Picture 146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40117" y="2111400"/>
                <a:ext cx="4191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28" name="Picture 146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16442" y="3302025"/>
                <a:ext cx="4191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129" name="Group 1468"/>
              <p:cNvGrpSpPr/>
              <p:nvPr/>
            </p:nvGrpSpPr>
            <p:grpSpPr bwMode="auto">
              <a:xfrm rot="-666782">
                <a:off x="6938517" y="2909913"/>
                <a:ext cx="636587" cy="492125"/>
                <a:chOff x="2949" y="196"/>
                <a:chExt cx="941" cy="598"/>
              </a:xfrm>
            </p:grpSpPr>
            <p:sp>
              <p:nvSpPr>
                <p:cNvPr id="130" name="Oval 1469"/>
                <p:cNvSpPr>
                  <a:spLocks noChangeArrowheads="1"/>
                </p:cNvSpPr>
                <p:nvPr/>
              </p:nvSpPr>
              <p:spPr bwMode="auto">
                <a:xfrm>
                  <a:off x="3168" y="196"/>
                  <a:ext cx="407" cy="162"/>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1" name="Oval 1470"/>
                <p:cNvSpPr>
                  <a:spLocks noChangeArrowheads="1"/>
                </p:cNvSpPr>
                <p:nvPr/>
              </p:nvSpPr>
              <p:spPr bwMode="auto">
                <a:xfrm rot="900000">
                  <a:off x="3512" y="252"/>
                  <a:ext cx="275" cy="131"/>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2" name="Oval 1471"/>
                <p:cNvSpPr>
                  <a:spLocks noChangeArrowheads="1"/>
                </p:cNvSpPr>
                <p:nvPr/>
              </p:nvSpPr>
              <p:spPr bwMode="auto">
                <a:xfrm rot="1500000">
                  <a:off x="3650" y="385"/>
                  <a:ext cx="240" cy="153"/>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3" name="Oval 1472"/>
                <p:cNvSpPr>
                  <a:spLocks noChangeArrowheads="1"/>
                </p:cNvSpPr>
                <p:nvPr/>
              </p:nvSpPr>
              <p:spPr bwMode="auto">
                <a:xfrm rot="-1560000">
                  <a:off x="3573" y="537"/>
                  <a:ext cx="291" cy="189"/>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4" name="Oval 1473"/>
                <p:cNvSpPr>
                  <a:spLocks noChangeArrowheads="1"/>
                </p:cNvSpPr>
                <p:nvPr/>
              </p:nvSpPr>
              <p:spPr bwMode="auto">
                <a:xfrm>
                  <a:off x="3216" y="555"/>
                  <a:ext cx="471" cy="239"/>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5" name="Oval 1474"/>
                <p:cNvSpPr>
                  <a:spLocks noChangeArrowheads="1"/>
                </p:cNvSpPr>
                <p:nvPr/>
              </p:nvSpPr>
              <p:spPr bwMode="auto">
                <a:xfrm rot="1080000">
                  <a:off x="3023" y="555"/>
                  <a:ext cx="265"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6" name="Oval 1475"/>
                <p:cNvSpPr>
                  <a:spLocks noChangeArrowheads="1"/>
                </p:cNvSpPr>
                <p:nvPr/>
              </p:nvSpPr>
              <p:spPr bwMode="auto">
                <a:xfrm>
                  <a:off x="2949" y="432"/>
                  <a:ext cx="217"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7" name="Oval 1476"/>
                <p:cNvSpPr>
                  <a:spLocks noChangeArrowheads="1"/>
                </p:cNvSpPr>
                <p:nvPr/>
              </p:nvSpPr>
              <p:spPr bwMode="auto">
                <a:xfrm rot="-1860000">
                  <a:off x="2984" y="310"/>
                  <a:ext cx="295" cy="156"/>
                </a:xfrm>
                <a:prstGeom prst="ellipse">
                  <a:avLst/>
                </a:prstGeom>
                <a:solidFill>
                  <a:srgbClr val="C0C0C0"/>
                </a:solid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8" name="Freeform 1477"/>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9" name="Freeform 1478"/>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40" name="Freeform 1479"/>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170" name="Text Box 1524"/>
              <p:cNvSpPr txBox="1">
                <a:spLocks noChangeArrowheads="1"/>
              </p:cNvSpPr>
              <p:nvPr/>
            </p:nvSpPr>
            <p:spPr bwMode="auto">
              <a:xfrm>
                <a:off x="6966063" y="3024602"/>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网络</a:t>
                </a:r>
                <a:endParaRPr kumimoji="1" lang="zh-CN" altLang="en-US"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71" name="Text Box 1524"/>
              <p:cNvSpPr txBox="1">
                <a:spLocks noChangeArrowheads="1"/>
              </p:cNvSpPr>
              <p:nvPr/>
            </p:nvSpPr>
            <p:spPr bwMode="auto">
              <a:xfrm>
                <a:off x="8418822" y="3000902"/>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网络</a:t>
                </a:r>
                <a:endParaRPr kumimoji="1" lang="zh-CN" altLang="en-US"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72" name="Text Box 1524"/>
              <p:cNvSpPr txBox="1">
                <a:spLocks noChangeArrowheads="1"/>
              </p:cNvSpPr>
              <p:nvPr/>
            </p:nvSpPr>
            <p:spPr bwMode="auto">
              <a:xfrm>
                <a:off x="6045510" y="3435628"/>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网络</a:t>
                </a:r>
                <a:endParaRPr kumimoji="1" lang="zh-CN" altLang="en-US"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73" name="Text Box 1524"/>
              <p:cNvSpPr txBox="1">
                <a:spLocks noChangeArrowheads="1"/>
              </p:cNvSpPr>
              <p:nvPr/>
            </p:nvSpPr>
            <p:spPr bwMode="auto">
              <a:xfrm>
                <a:off x="7675872" y="2253045"/>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18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网络</a:t>
                </a:r>
                <a:endParaRPr kumimoji="1" lang="zh-CN" altLang="en-US" sz="18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74" name="Text Box 1524"/>
              <p:cNvSpPr txBox="1">
                <a:spLocks noChangeArrowheads="1"/>
              </p:cNvSpPr>
              <p:nvPr/>
            </p:nvSpPr>
            <p:spPr bwMode="auto">
              <a:xfrm>
                <a:off x="5631172" y="2809511"/>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18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网络</a:t>
                </a:r>
                <a:endParaRPr kumimoji="1" lang="zh-CN" altLang="en-US" sz="18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75" name="Text Box 1524"/>
              <p:cNvSpPr txBox="1">
                <a:spLocks noChangeArrowheads="1"/>
              </p:cNvSpPr>
              <p:nvPr/>
            </p:nvSpPr>
            <p:spPr bwMode="auto">
              <a:xfrm>
                <a:off x="6208101" y="2202550"/>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网络</a:t>
                </a:r>
                <a:endParaRPr kumimoji="1" lang="zh-CN" altLang="en-US"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76" name="Text Box 1524"/>
              <p:cNvSpPr txBox="1">
                <a:spLocks noChangeArrowheads="1"/>
              </p:cNvSpPr>
              <p:nvPr/>
            </p:nvSpPr>
            <p:spPr bwMode="auto">
              <a:xfrm>
                <a:off x="7629835" y="3527809"/>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18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网络</a:t>
                </a:r>
                <a:endParaRPr kumimoji="1" lang="zh-CN" altLang="en-US" sz="18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grpSp>
        <p:sp>
          <p:nvSpPr>
            <p:cNvPr id="179" name="矩形 178"/>
            <p:cNvSpPr/>
            <p:nvPr/>
          </p:nvSpPr>
          <p:spPr>
            <a:xfrm>
              <a:off x="552659" y="5066020"/>
              <a:ext cx="9143458" cy="461665"/>
            </a:xfrm>
            <a:prstGeom prst="rect">
              <a:avLst/>
            </a:prstGeom>
          </p:spPr>
          <p:txBody>
            <a:bodyPr wrap="square">
              <a:spAutoFit/>
            </a:bodyPr>
            <a:lstStyle/>
            <a:p>
              <a:pPr algn="ctr"/>
              <a:r>
                <a:rPr lang="en-US" altLang="zh-CN" sz="2400" b="1" dirty="0" smtClean="0">
                  <a:latin typeface="+mn-lt"/>
                  <a:ea typeface="黑体" panose="02010609060101010101" pitchFamily="2" charset="-122"/>
                </a:rPr>
                <a:t>  </a:t>
              </a:r>
              <a:r>
                <a:rPr lang="zh-CN" altLang="zh-CN" sz="2400" b="1" dirty="0">
                  <a:latin typeface="+mn-lt"/>
                  <a:ea typeface="黑体" panose="02010609060101010101" pitchFamily="2" charset="-122"/>
                </a:rPr>
                <a:t>简单的</a:t>
              </a:r>
              <a:r>
                <a:rPr lang="zh-CN" altLang="zh-CN" sz="2400" b="1" dirty="0" smtClean="0">
                  <a:latin typeface="+mn-lt"/>
                  <a:ea typeface="黑体" panose="02010609060101010101" pitchFamily="2" charset="-122"/>
                </a:rPr>
                <a:t>网络</a:t>
              </a:r>
              <a:r>
                <a:rPr lang="en-US" altLang="zh-CN" sz="2400" b="1" dirty="0" smtClean="0">
                  <a:latin typeface="+mn-lt"/>
                  <a:ea typeface="黑体" panose="02010609060101010101" pitchFamily="2" charset="-122"/>
                </a:rPr>
                <a:t> (a) </a:t>
              </a:r>
              <a:r>
                <a:rPr lang="zh-CN" altLang="zh-CN" sz="2400" b="1" dirty="0" smtClean="0">
                  <a:latin typeface="+mn-lt"/>
                  <a:ea typeface="黑体" panose="02010609060101010101" pitchFamily="2" charset="-122"/>
                </a:rPr>
                <a:t>和</a:t>
              </a:r>
              <a:r>
                <a:rPr lang="en-US" altLang="zh-CN" sz="2400" b="1" dirty="0" smtClean="0">
                  <a:latin typeface="+mn-lt"/>
                  <a:ea typeface="黑体" panose="02010609060101010101" pitchFamily="2" charset="-122"/>
                </a:rPr>
                <a:t> </a:t>
              </a:r>
              <a:r>
                <a:rPr lang="zh-CN" altLang="zh-CN" sz="2400" b="1" dirty="0" smtClean="0">
                  <a:latin typeface="+mn-lt"/>
                  <a:ea typeface="黑体" panose="02010609060101010101" pitchFamily="2" charset="-122"/>
                </a:rPr>
                <a:t>由</a:t>
              </a:r>
              <a:r>
                <a:rPr lang="zh-CN" altLang="zh-CN" sz="2400" b="1" dirty="0">
                  <a:latin typeface="+mn-lt"/>
                  <a:ea typeface="黑体" panose="02010609060101010101" pitchFamily="2" charset="-122"/>
                </a:rPr>
                <a:t>网络构成的互连</a:t>
              </a:r>
              <a:r>
                <a:rPr lang="zh-CN" altLang="zh-CN" sz="2400" b="1" dirty="0" smtClean="0">
                  <a:latin typeface="+mn-lt"/>
                  <a:ea typeface="黑体" panose="02010609060101010101" pitchFamily="2" charset="-122"/>
                </a:rPr>
                <a:t>网</a:t>
              </a:r>
              <a:r>
                <a:rPr lang="en-US" altLang="zh-CN" sz="2400" b="1" dirty="0" smtClean="0">
                  <a:latin typeface="+mn-lt"/>
                  <a:ea typeface="黑体" panose="02010609060101010101" pitchFamily="2" charset="-122"/>
                </a:rPr>
                <a:t> (</a:t>
              </a:r>
              <a:r>
                <a:rPr lang="en-US" altLang="zh-CN" sz="2400" b="1" dirty="0">
                  <a:latin typeface="+mn-lt"/>
                  <a:ea typeface="黑体" panose="02010609060101010101" pitchFamily="2" charset="-122"/>
                </a:rPr>
                <a:t>b)</a:t>
              </a:r>
              <a:endParaRPr lang="zh-CN" altLang="en-US" sz="2400" b="1" dirty="0">
                <a:latin typeface="+mn-lt"/>
                <a:ea typeface="黑体" panose="02010609060101010101" pitchFamily="2" charset="-122"/>
              </a:endParaRPr>
            </a:p>
          </p:txBody>
        </p:sp>
        <p:grpSp>
          <p:nvGrpSpPr>
            <p:cNvPr id="205" name="组合 204"/>
            <p:cNvGrpSpPr/>
            <p:nvPr/>
          </p:nvGrpSpPr>
          <p:grpSpPr>
            <a:xfrm>
              <a:off x="560512" y="1798370"/>
              <a:ext cx="1436144" cy="2278702"/>
              <a:chOff x="609451" y="1582346"/>
              <a:chExt cx="1436144" cy="2278702"/>
            </a:xfrm>
          </p:grpSpPr>
          <p:sp>
            <p:nvSpPr>
              <p:cNvPr id="183" name="Text Box 1271"/>
              <p:cNvSpPr txBox="1">
                <a:spLocks noChangeArrowheads="1"/>
              </p:cNvSpPr>
              <p:nvPr/>
            </p:nvSpPr>
            <p:spPr bwMode="auto">
              <a:xfrm>
                <a:off x="1113507" y="3380505"/>
                <a:ext cx="59824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00" b="1"/>
                  <a:t>网络</a:t>
                </a:r>
                <a:endParaRPr lang="zh-CN" altLang="en-US" sz="1600" b="1"/>
              </a:p>
            </p:txBody>
          </p:sp>
          <p:sp>
            <p:nvSpPr>
              <p:cNvPr id="184" name="Text Box 1482"/>
              <p:cNvSpPr txBox="1">
                <a:spLocks noChangeArrowheads="1"/>
              </p:cNvSpPr>
              <p:nvPr/>
            </p:nvSpPr>
            <p:spPr bwMode="auto">
              <a:xfrm>
                <a:off x="1021269" y="1724374"/>
                <a:ext cx="432758" cy="322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00" dirty="0"/>
                  <a:t>图例</a:t>
                </a:r>
                <a:endParaRPr lang="zh-CN" altLang="en-US" sz="1600" dirty="0"/>
              </a:p>
            </p:txBody>
          </p:sp>
          <p:pic>
            <p:nvPicPr>
              <p:cNvPr id="185" name="Picture 148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22340" y="2161239"/>
                <a:ext cx="214052" cy="295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6" name="Text Box 1484"/>
              <p:cNvSpPr txBox="1">
                <a:spLocks noChangeArrowheads="1"/>
              </p:cNvSpPr>
              <p:nvPr/>
            </p:nvSpPr>
            <p:spPr bwMode="auto">
              <a:xfrm>
                <a:off x="1113507" y="2161239"/>
                <a:ext cx="80502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00" b="1" dirty="0"/>
                  <a:t>计算机</a:t>
                </a:r>
                <a:endParaRPr lang="zh-CN" altLang="en-US" sz="1600" b="1" dirty="0"/>
              </a:p>
            </p:txBody>
          </p:sp>
          <p:pic>
            <p:nvPicPr>
              <p:cNvPr id="187" name="Picture 148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640517">
                <a:off x="718804" y="2599627"/>
                <a:ext cx="422288" cy="325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88" name="Text Box 1486"/>
              <p:cNvSpPr txBox="1">
                <a:spLocks noChangeArrowheads="1"/>
              </p:cNvSpPr>
              <p:nvPr/>
            </p:nvSpPr>
            <p:spPr bwMode="auto">
              <a:xfrm>
                <a:off x="1113507" y="2567662"/>
                <a:ext cx="80502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00" b="1"/>
                  <a:t>集线器</a:t>
                </a:r>
                <a:endParaRPr lang="zh-CN" altLang="en-US" sz="1600" b="1"/>
              </a:p>
            </p:txBody>
          </p:sp>
          <p:pic>
            <p:nvPicPr>
              <p:cNvPr id="189" name="Picture 148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257" y="3036493"/>
                <a:ext cx="253605" cy="184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90" name="Text Box 1488"/>
              <p:cNvSpPr txBox="1">
                <a:spLocks noChangeArrowheads="1"/>
              </p:cNvSpPr>
              <p:nvPr/>
            </p:nvSpPr>
            <p:spPr bwMode="auto">
              <a:xfrm>
                <a:off x="1113507" y="2974083"/>
                <a:ext cx="80502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00" b="1"/>
                  <a:t>路由器</a:t>
                </a:r>
                <a:endParaRPr lang="zh-CN" altLang="en-US" sz="1600" b="1"/>
              </a:p>
            </p:txBody>
          </p:sp>
          <p:grpSp>
            <p:nvGrpSpPr>
              <p:cNvPr id="191" name="Group 1489"/>
              <p:cNvGrpSpPr/>
              <p:nvPr/>
            </p:nvGrpSpPr>
            <p:grpSpPr bwMode="auto">
              <a:xfrm rot="20745072">
                <a:off x="767663" y="3375938"/>
                <a:ext cx="325732" cy="328791"/>
                <a:chOff x="2949" y="196"/>
                <a:chExt cx="941" cy="598"/>
              </a:xfrm>
            </p:grpSpPr>
            <p:sp>
              <p:nvSpPr>
                <p:cNvPr id="192" name="Oval 1490"/>
                <p:cNvSpPr>
                  <a:spLocks noChangeArrowheads="1"/>
                </p:cNvSpPr>
                <p:nvPr/>
              </p:nvSpPr>
              <p:spPr bwMode="auto">
                <a:xfrm>
                  <a:off x="3168" y="196"/>
                  <a:ext cx="407" cy="162"/>
                </a:xfrm>
                <a:prstGeom prst="ellipse">
                  <a:avLst/>
                </a:prstGeom>
                <a:solidFill>
                  <a:srgbClr val="C0C0C0"/>
                </a:solidFill>
                <a:ln w="12700">
                  <a:solidFill>
                    <a:schemeClr val="tx1"/>
                  </a:solidFill>
                  <a:round/>
                </a:ln>
              </p:spPr>
              <p:txBody>
                <a:bodyPr wrap="none" anchor="ctr"/>
                <a:lstStyle/>
                <a:p>
                  <a:endParaRPr lang="zh-CN" altLang="en-US"/>
                </a:p>
              </p:txBody>
            </p:sp>
            <p:sp>
              <p:nvSpPr>
                <p:cNvPr id="193" name="Oval 1491"/>
                <p:cNvSpPr>
                  <a:spLocks noChangeArrowheads="1"/>
                </p:cNvSpPr>
                <p:nvPr/>
              </p:nvSpPr>
              <p:spPr bwMode="auto">
                <a:xfrm rot="900000">
                  <a:off x="3512" y="252"/>
                  <a:ext cx="275" cy="131"/>
                </a:xfrm>
                <a:prstGeom prst="ellipse">
                  <a:avLst/>
                </a:prstGeom>
                <a:solidFill>
                  <a:srgbClr val="C0C0C0"/>
                </a:solidFill>
                <a:ln w="12700">
                  <a:solidFill>
                    <a:schemeClr val="tx1"/>
                  </a:solidFill>
                  <a:round/>
                </a:ln>
              </p:spPr>
              <p:txBody>
                <a:bodyPr wrap="none" anchor="ctr"/>
                <a:lstStyle/>
                <a:p>
                  <a:endParaRPr lang="zh-CN" altLang="en-US"/>
                </a:p>
              </p:txBody>
            </p:sp>
            <p:sp>
              <p:nvSpPr>
                <p:cNvPr id="194" name="Oval 1492"/>
                <p:cNvSpPr>
                  <a:spLocks noChangeArrowheads="1"/>
                </p:cNvSpPr>
                <p:nvPr/>
              </p:nvSpPr>
              <p:spPr bwMode="auto">
                <a:xfrm rot="1500000">
                  <a:off x="3650" y="385"/>
                  <a:ext cx="240" cy="153"/>
                </a:xfrm>
                <a:prstGeom prst="ellipse">
                  <a:avLst/>
                </a:prstGeom>
                <a:solidFill>
                  <a:srgbClr val="C0C0C0"/>
                </a:solidFill>
                <a:ln w="12700">
                  <a:solidFill>
                    <a:schemeClr val="tx1"/>
                  </a:solidFill>
                  <a:round/>
                </a:ln>
              </p:spPr>
              <p:txBody>
                <a:bodyPr wrap="none" anchor="ctr"/>
                <a:lstStyle/>
                <a:p>
                  <a:endParaRPr lang="zh-CN" altLang="en-US"/>
                </a:p>
              </p:txBody>
            </p:sp>
            <p:sp>
              <p:nvSpPr>
                <p:cNvPr id="195" name="Oval 1493"/>
                <p:cNvSpPr>
                  <a:spLocks noChangeArrowheads="1"/>
                </p:cNvSpPr>
                <p:nvPr/>
              </p:nvSpPr>
              <p:spPr bwMode="auto">
                <a:xfrm rot="-1560000">
                  <a:off x="3573" y="537"/>
                  <a:ext cx="291" cy="189"/>
                </a:xfrm>
                <a:prstGeom prst="ellipse">
                  <a:avLst/>
                </a:prstGeom>
                <a:solidFill>
                  <a:srgbClr val="C0C0C0"/>
                </a:solidFill>
                <a:ln w="12700">
                  <a:solidFill>
                    <a:schemeClr val="tx1"/>
                  </a:solidFill>
                  <a:round/>
                </a:ln>
              </p:spPr>
              <p:txBody>
                <a:bodyPr wrap="none" anchor="ctr"/>
                <a:lstStyle/>
                <a:p>
                  <a:endParaRPr lang="zh-CN" altLang="en-US"/>
                </a:p>
              </p:txBody>
            </p:sp>
            <p:sp>
              <p:nvSpPr>
                <p:cNvPr id="196" name="Oval 1494"/>
                <p:cNvSpPr>
                  <a:spLocks noChangeArrowheads="1"/>
                </p:cNvSpPr>
                <p:nvPr/>
              </p:nvSpPr>
              <p:spPr bwMode="auto">
                <a:xfrm>
                  <a:off x="3216" y="555"/>
                  <a:ext cx="471" cy="239"/>
                </a:xfrm>
                <a:prstGeom prst="ellipse">
                  <a:avLst/>
                </a:prstGeom>
                <a:solidFill>
                  <a:srgbClr val="C0C0C0"/>
                </a:solidFill>
                <a:ln w="12700">
                  <a:solidFill>
                    <a:schemeClr val="tx1"/>
                  </a:solidFill>
                  <a:round/>
                </a:ln>
              </p:spPr>
              <p:txBody>
                <a:bodyPr wrap="none" anchor="ctr"/>
                <a:lstStyle/>
                <a:p>
                  <a:endParaRPr lang="zh-CN" altLang="en-US"/>
                </a:p>
              </p:txBody>
            </p:sp>
            <p:sp>
              <p:nvSpPr>
                <p:cNvPr id="197" name="Oval 1495"/>
                <p:cNvSpPr>
                  <a:spLocks noChangeArrowheads="1"/>
                </p:cNvSpPr>
                <p:nvPr/>
              </p:nvSpPr>
              <p:spPr bwMode="auto">
                <a:xfrm rot="1080000">
                  <a:off x="3023" y="555"/>
                  <a:ext cx="265" cy="156"/>
                </a:xfrm>
                <a:prstGeom prst="ellipse">
                  <a:avLst/>
                </a:prstGeom>
                <a:solidFill>
                  <a:srgbClr val="C0C0C0"/>
                </a:solidFill>
                <a:ln w="12700">
                  <a:solidFill>
                    <a:schemeClr val="tx1"/>
                  </a:solidFill>
                  <a:round/>
                </a:ln>
              </p:spPr>
              <p:txBody>
                <a:bodyPr wrap="none" anchor="ctr"/>
                <a:lstStyle/>
                <a:p>
                  <a:endParaRPr lang="zh-CN" altLang="en-US"/>
                </a:p>
              </p:txBody>
            </p:sp>
            <p:sp>
              <p:nvSpPr>
                <p:cNvPr id="198" name="Oval 1496"/>
                <p:cNvSpPr>
                  <a:spLocks noChangeArrowheads="1"/>
                </p:cNvSpPr>
                <p:nvPr/>
              </p:nvSpPr>
              <p:spPr bwMode="auto">
                <a:xfrm>
                  <a:off x="2949" y="432"/>
                  <a:ext cx="217" cy="156"/>
                </a:xfrm>
                <a:prstGeom prst="ellipse">
                  <a:avLst/>
                </a:prstGeom>
                <a:solidFill>
                  <a:srgbClr val="C0C0C0"/>
                </a:solidFill>
                <a:ln w="12700">
                  <a:solidFill>
                    <a:schemeClr val="tx1"/>
                  </a:solidFill>
                  <a:round/>
                </a:ln>
              </p:spPr>
              <p:txBody>
                <a:bodyPr wrap="none" anchor="ctr"/>
                <a:lstStyle/>
                <a:p>
                  <a:endParaRPr lang="zh-CN" altLang="en-US"/>
                </a:p>
              </p:txBody>
            </p:sp>
            <p:sp>
              <p:nvSpPr>
                <p:cNvPr id="199" name="Oval 1497"/>
                <p:cNvSpPr>
                  <a:spLocks noChangeArrowheads="1"/>
                </p:cNvSpPr>
                <p:nvPr/>
              </p:nvSpPr>
              <p:spPr bwMode="auto">
                <a:xfrm rot="-1860000">
                  <a:off x="2984" y="310"/>
                  <a:ext cx="295" cy="156"/>
                </a:xfrm>
                <a:prstGeom prst="ellipse">
                  <a:avLst/>
                </a:prstGeom>
                <a:solidFill>
                  <a:srgbClr val="C0C0C0"/>
                </a:solidFill>
                <a:ln w="12700">
                  <a:solidFill>
                    <a:schemeClr val="tx1"/>
                  </a:solidFill>
                  <a:round/>
                </a:ln>
              </p:spPr>
              <p:txBody>
                <a:bodyPr wrap="none" anchor="ctr"/>
                <a:lstStyle/>
                <a:p>
                  <a:endParaRPr lang="zh-CN" altLang="en-US"/>
                </a:p>
              </p:txBody>
            </p:sp>
            <p:sp>
              <p:nvSpPr>
                <p:cNvPr id="200" name="Freeform 1498"/>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endParaRPr lang="zh-CN" altLang="en-US"/>
                </a:p>
              </p:txBody>
            </p:sp>
            <p:sp>
              <p:nvSpPr>
                <p:cNvPr id="201" name="Freeform 1499"/>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endParaRPr lang="zh-CN" altLang="en-US"/>
                </a:p>
              </p:txBody>
            </p:sp>
            <p:sp>
              <p:nvSpPr>
                <p:cNvPr id="202" name="Freeform 1500"/>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endParaRPr lang="zh-CN" altLang="en-US"/>
                </a:p>
              </p:txBody>
            </p:sp>
          </p:grpSp>
          <p:sp>
            <p:nvSpPr>
              <p:cNvPr id="203" name="Rectangle 1501"/>
              <p:cNvSpPr>
                <a:spLocks noChangeArrowheads="1"/>
              </p:cNvSpPr>
              <p:nvPr/>
            </p:nvSpPr>
            <p:spPr bwMode="auto">
              <a:xfrm>
                <a:off x="609451" y="1582346"/>
                <a:ext cx="1436144" cy="2278702"/>
              </a:xfrm>
              <a:prstGeom prst="rect">
                <a:avLst/>
              </a:prstGeom>
              <a:noFill/>
              <a:ln w="76200" cmpd="tri">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b="1" dirty="0">
                  <a:latin typeface="黑体" panose="02010609060101010101" pitchFamily="2" charset="-122"/>
                  <a:ea typeface="黑体" panose="02010609060101010101" pitchFamily="2" charset="-122"/>
                </a:endParaRPr>
              </a:p>
            </p:txBody>
          </p:sp>
        </p:grpSp>
      </p:gr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ltLang="zh-CN" dirty="0"/>
              <a:t>1.5.1  </a:t>
            </a:r>
            <a:r>
              <a:rPr lang="zh-CN" altLang="zh-CN" dirty="0"/>
              <a:t>计算机网络的定义</a:t>
            </a:r>
            <a:endParaRPr lang="zh-CN" altLang="en-US" dirty="0"/>
          </a:p>
        </p:txBody>
      </p:sp>
      <p:sp>
        <p:nvSpPr>
          <p:cNvPr id="79875" name="Rectangle 3"/>
          <p:cNvSpPr>
            <a:spLocks noGrp="1" noChangeArrowheads="1"/>
          </p:cNvSpPr>
          <p:nvPr>
            <p:ph idx="1"/>
          </p:nvPr>
        </p:nvSpPr>
        <p:spPr/>
        <p:txBody>
          <a:bodyPr/>
          <a:lstStyle/>
          <a:p>
            <a:r>
              <a:rPr lang="zh-CN" altLang="zh-CN" dirty="0"/>
              <a:t>计算机网络的精确定义并未统一</a:t>
            </a:r>
            <a:r>
              <a:rPr lang="zh-CN" altLang="zh-CN" dirty="0" smtClean="0"/>
              <a:t>。</a:t>
            </a:r>
            <a:endParaRPr lang="en-US" altLang="zh-CN" dirty="0" smtClean="0">
              <a:solidFill>
                <a:srgbClr val="333399"/>
              </a:solidFill>
              <a:latin typeface="Arial" panose="020B0604020202020204" pitchFamily="34" charset="0"/>
              <a:ea typeface="黑体" panose="02010609060101010101" pitchFamily="2" charset="-122"/>
            </a:endParaRPr>
          </a:p>
          <a:p>
            <a:r>
              <a:rPr lang="zh-CN" dirty="0"/>
              <a:t>一组相互连接的、自治的计算机的集合。</a:t>
            </a:r>
            <a:endParaRPr lang="zh-CN" dirty="0"/>
          </a:p>
          <a:p>
            <a:endParaRPr lang="en-US" altLang="zh-CN" sz="3200" dirty="0">
              <a:solidFill>
                <a:srgbClr val="0000CC"/>
              </a:solidFill>
            </a:endParaRPr>
          </a:p>
          <a:p>
            <a:endParaRPr lang="en-US" altLang="zh-CN" sz="3200" dirty="0">
              <a:solidFill>
                <a:srgbClr val="0000CC"/>
              </a:solidFill>
            </a:endParaRPr>
          </a:p>
          <a:p>
            <a:endParaRPr lang="en-US" altLang="zh-CN" sz="3200" dirty="0">
              <a:solidFill>
                <a:srgbClr val="0000CC"/>
              </a:solidFill>
            </a:endParaRPr>
          </a:p>
          <a:p>
            <a:r>
              <a:rPr lang="zh-CN" altLang="en-US" sz="3200" dirty="0">
                <a:solidFill>
                  <a:srgbClr val="0000CC"/>
                </a:solidFill>
              </a:rPr>
              <a:t>计算机网络的种类。。。</a:t>
            </a:r>
            <a:endParaRPr lang="zh-CN" altLang="en-US" sz="3200" dirty="0">
              <a:solidFill>
                <a:srgbClr val="0000CC"/>
              </a:solidFill>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ltLang="zh-CN" dirty="0"/>
              <a:t>1. </a:t>
            </a:r>
            <a:r>
              <a:rPr lang="zh-CN" altLang="en-US" dirty="0"/>
              <a:t>按照</a:t>
            </a:r>
            <a:r>
              <a:rPr lang="zh-CN" altLang="en-US" dirty="0" smtClean="0"/>
              <a:t>网络</a:t>
            </a:r>
            <a:r>
              <a:rPr lang="zh-CN" altLang="en-US" dirty="0"/>
              <a:t>的作用范围进行分类</a:t>
            </a:r>
            <a:endParaRPr lang="zh-CN" altLang="en-US" dirty="0"/>
          </a:p>
        </p:txBody>
      </p:sp>
      <p:sp>
        <p:nvSpPr>
          <p:cNvPr id="81923"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a:lnSpc>
                <a:spcPct val="100000"/>
              </a:lnSpc>
              <a:spcBef>
                <a:spcPts val="1200"/>
              </a:spcBef>
            </a:pPr>
            <a:r>
              <a:rPr lang="zh-CN" altLang="en-US" sz="2800" dirty="0" smtClean="0">
                <a:solidFill>
                  <a:srgbClr val="FF0000"/>
                </a:solidFill>
              </a:rPr>
              <a:t>广域网 </a:t>
            </a:r>
            <a:r>
              <a:rPr lang="en-US" altLang="zh-CN" sz="2800" dirty="0">
                <a:solidFill>
                  <a:srgbClr val="FF0000"/>
                </a:solidFill>
              </a:rPr>
              <a:t>WAN </a:t>
            </a:r>
            <a:r>
              <a:rPr lang="en-US" altLang="zh-CN" sz="2800" dirty="0"/>
              <a:t>(Wide Area Network</a:t>
            </a:r>
            <a:r>
              <a:rPr lang="en-US" altLang="zh-CN" sz="2800" dirty="0" smtClean="0"/>
              <a:t>)</a:t>
            </a:r>
            <a:r>
              <a:rPr lang="zh-CN" altLang="en-US" sz="2800" dirty="0" smtClean="0"/>
              <a:t>：</a:t>
            </a:r>
            <a:r>
              <a:rPr lang="zh-CN" altLang="zh-CN" sz="2800" dirty="0"/>
              <a:t>作用范围通常为几十到几千</a:t>
            </a:r>
            <a:r>
              <a:rPr lang="zh-CN" altLang="zh-CN" sz="2800" dirty="0" smtClean="0"/>
              <a:t>公里</a:t>
            </a:r>
            <a:r>
              <a:rPr lang="zh-CN" altLang="en-US" sz="2800" dirty="0" smtClean="0"/>
              <a:t>。</a:t>
            </a:r>
            <a:endParaRPr lang="en-US" altLang="zh-CN" sz="2800" dirty="0" smtClean="0"/>
          </a:p>
          <a:p>
            <a:pPr>
              <a:lnSpc>
                <a:spcPct val="100000"/>
              </a:lnSpc>
              <a:spcBef>
                <a:spcPts val="1200"/>
              </a:spcBef>
            </a:pPr>
            <a:r>
              <a:rPr lang="zh-CN" altLang="en-US" sz="2800" dirty="0" smtClean="0">
                <a:solidFill>
                  <a:srgbClr val="FF0000"/>
                </a:solidFill>
              </a:rPr>
              <a:t>城域网 </a:t>
            </a:r>
            <a:r>
              <a:rPr lang="en-US" altLang="zh-CN" sz="2800" dirty="0" smtClean="0">
                <a:solidFill>
                  <a:srgbClr val="FF0000"/>
                </a:solidFill>
              </a:rPr>
              <a:t>MAN </a:t>
            </a:r>
            <a:r>
              <a:rPr lang="en-US" altLang="zh-CN" sz="2800" dirty="0" smtClean="0"/>
              <a:t>(Metropolitan Area Network)</a:t>
            </a:r>
            <a:r>
              <a:rPr lang="zh-CN" altLang="en-US" sz="2800" dirty="0" smtClean="0"/>
              <a:t>：</a:t>
            </a:r>
            <a:r>
              <a:rPr lang="zh-CN" altLang="zh-CN" sz="2800" dirty="0" smtClean="0"/>
              <a:t>作用</a:t>
            </a:r>
            <a:r>
              <a:rPr lang="zh-CN" altLang="zh-CN" sz="2800" dirty="0"/>
              <a:t>距离约</a:t>
            </a:r>
            <a:r>
              <a:rPr lang="zh-CN" altLang="zh-CN" sz="2800" dirty="0" smtClean="0"/>
              <a:t>为</a:t>
            </a:r>
            <a:r>
              <a:rPr lang="en-US" altLang="zh-CN" sz="2800" dirty="0" smtClean="0"/>
              <a:t>  5 </a:t>
            </a:r>
            <a:r>
              <a:rPr lang="en-US" altLang="zh-CN" sz="2800" dirty="0"/>
              <a:t>~ 50 </a:t>
            </a:r>
            <a:r>
              <a:rPr lang="zh-CN" altLang="en-US" sz="2800" dirty="0"/>
              <a:t>公里</a:t>
            </a:r>
            <a:r>
              <a:rPr lang="zh-CN" altLang="en-US" sz="2800" dirty="0" smtClean="0"/>
              <a:t>。</a:t>
            </a:r>
            <a:endParaRPr lang="en-US" altLang="zh-CN" sz="2800" dirty="0"/>
          </a:p>
          <a:p>
            <a:pPr>
              <a:lnSpc>
                <a:spcPct val="100000"/>
              </a:lnSpc>
              <a:spcBef>
                <a:spcPts val="1200"/>
              </a:spcBef>
            </a:pPr>
            <a:r>
              <a:rPr lang="zh-CN" altLang="en-US" sz="2800" dirty="0" smtClean="0">
                <a:solidFill>
                  <a:srgbClr val="FF0000"/>
                </a:solidFill>
              </a:rPr>
              <a:t>局域网 </a:t>
            </a:r>
            <a:r>
              <a:rPr lang="en-US" altLang="zh-CN" sz="2800" dirty="0" smtClean="0">
                <a:solidFill>
                  <a:srgbClr val="FF0000"/>
                </a:solidFill>
              </a:rPr>
              <a:t>LAN </a:t>
            </a:r>
            <a:r>
              <a:rPr lang="en-US" altLang="zh-CN" sz="2800" dirty="0" smtClean="0"/>
              <a:t>(Local Area Network) </a:t>
            </a:r>
            <a:r>
              <a:rPr lang="zh-CN" altLang="en-US" sz="2800" dirty="0" smtClean="0"/>
              <a:t>：</a:t>
            </a:r>
            <a:r>
              <a:rPr lang="zh-CN" altLang="zh-CN" sz="2800" dirty="0" smtClean="0"/>
              <a:t>局限</a:t>
            </a:r>
            <a:r>
              <a:rPr lang="zh-CN" altLang="zh-CN" sz="2800" dirty="0"/>
              <a:t>在较小的范围（</a:t>
            </a:r>
            <a:r>
              <a:rPr lang="zh-CN" altLang="zh-CN" sz="2800" dirty="0" smtClean="0"/>
              <a:t>如</a:t>
            </a:r>
            <a:r>
              <a:rPr lang="en-US" altLang="zh-CN" sz="2800" dirty="0" smtClean="0"/>
              <a:t> 1 </a:t>
            </a:r>
            <a:r>
              <a:rPr lang="zh-CN" altLang="en-US" sz="2800" dirty="0" smtClean="0"/>
              <a:t>公里</a:t>
            </a:r>
            <a:r>
              <a:rPr lang="zh-CN" altLang="zh-CN" sz="2800" dirty="0" smtClean="0"/>
              <a:t>左右）</a:t>
            </a:r>
            <a:r>
              <a:rPr lang="zh-CN" altLang="en-US" sz="2800" dirty="0" smtClean="0"/>
              <a:t>。</a:t>
            </a:r>
            <a:endParaRPr lang="en-US" altLang="zh-CN" sz="2800" dirty="0"/>
          </a:p>
          <a:p>
            <a:pPr>
              <a:lnSpc>
                <a:spcPct val="100000"/>
              </a:lnSpc>
              <a:spcBef>
                <a:spcPts val="1200"/>
              </a:spcBef>
            </a:pPr>
            <a:r>
              <a:rPr lang="zh-CN" altLang="en-US" sz="2800" dirty="0">
                <a:solidFill>
                  <a:srgbClr val="FF0000"/>
                </a:solidFill>
              </a:rPr>
              <a:t>个人区域网 </a:t>
            </a:r>
            <a:r>
              <a:rPr lang="en-US" altLang="zh-CN" sz="2800" dirty="0">
                <a:solidFill>
                  <a:srgbClr val="FF0000"/>
                </a:solidFill>
              </a:rPr>
              <a:t>PAN </a:t>
            </a:r>
            <a:r>
              <a:rPr lang="en-US" altLang="zh-CN" sz="2800" dirty="0"/>
              <a:t>(Personal Area Network) </a:t>
            </a:r>
            <a:r>
              <a:rPr lang="zh-CN" altLang="en-US" sz="2800" dirty="0" smtClean="0"/>
              <a:t>：</a:t>
            </a:r>
            <a:r>
              <a:rPr lang="zh-CN" altLang="zh-CN" sz="2800" dirty="0"/>
              <a:t>范围很小，大约</a:t>
            </a:r>
            <a:r>
              <a:rPr lang="zh-CN" altLang="zh-CN" sz="2800" dirty="0" smtClean="0"/>
              <a:t>在</a:t>
            </a:r>
            <a:r>
              <a:rPr lang="en-US" altLang="zh-CN" sz="2800" dirty="0" smtClean="0"/>
              <a:t> 10 </a:t>
            </a:r>
            <a:r>
              <a:rPr lang="zh-CN" altLang="en-US" sz="2800" smtClean="0"/>
              <a:t>米</a:t>
            </a:r>
            <a:r>
              <a:rPr lang="zh-CN" altLang="zh-CN" sz="2800" smtClean="0"/>
              <a:t>左右</a:t>
            </a:r>
            <a:r>
              <a:rPr lang="zh-CN" altLang="en-US" sz="2800" smtClean="0"/>
              <a:t>。</a:t>
            </a:r>
            <a:endParaRPr lang="en-US" altLang="zh-CN" sz="2800"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r>
              <a:rPr lang="en-US" altLang="zh-CN" dirty="0" smtClean="0"/>
              <a:t>2. </a:t>
            </a:r>
            <a:r>
              <a:rPr lang="zh-CN" altLang="en-US" dirty="0"/>
              <a:t>按照</a:t>
            </a:r>
            <a:r>
              <a:rPr lang="zh-CN" altLang="zh-CN" dirty="0" smtClean="0"/>
              <a:t>网络</a:t>
            </a:r>
            <a:r>
              <a:rPr lang="zh-CN" altLang="zh-CN" dirty="0"/>
              <a:t>的使用者进行</a:t>
            </a:r>
            <a:r>
              <a:rPr lang="zh-CN" altLang="zh-CN" dirty="0" smtClean="0"/>
              <a:t>分类</a:t>
            </a:r>
            <a:endParaRPr lang="zh-CN" altLang="en-US" dirty="0"/>
          </a:p>
        </p:txBody>
      </p:sp>
      <p:sp>
        <p:nvSpPr>
          <p:cNvPr id="16486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zh-CN" altLang="en-US" dirty="0">
                <a:solidFill>
                  <a:srgbClr val="FF0000"/>
                </a:solidFill>
              </a:rPr>
              <a:t>公用网</a:t>
            </a:r>
            <a:r>
              <a:rPr lang="zh-CN" altLang="en-US" dirty="0"/>
              <a:t> </a:t>
            </a:r>
            <a:r>
              <a:rPr lang="en-US" altLang="zh-CN" dirty="0"/>
              <a:t>(public network) </a:t>
            </a:r>
            <a:endParaRPr lang="en-US" altLang="zh-CN" dirty="0" smtClean="0"/>
          </a:p>
          <a:p>
            <a:pPr lvl="1"/>
            <a:r>
              <a:rPr lang="zh-CN" altLang="en-US" dirty="0" smtClean="0"/>
              <a:t>按</a:t>
            </a:r>
            <a:r>
              <a:rPr lang="zh-CN" altLang="zh-CN" dirty="0" smtClean="0"/>
              <a:t>规定</a:t>
            </a:r>
            <a:r>
              <a:rPr lang="zh-CN" altLang="zh-CN" dirty="0"/>
              <a:t>交纳费用的人都</a:t>
            </a:r>
            <a:r>
              <a:rPr lang="zh-CN" altLang="zh-CN" dirty="0" smtClean="0"/>
              <a:t>可以</a:t>
            </a:r>
            <a:r>
              <a:rPr lang="zh-CN" altLang="en-US" dirty="0" smtClean="0"/>
              <a:t>使用的</a:t>
            </a:r>
            <a:r>
              <a:rPr lang="zh-CN" altLang="zh-CN" dirty="0" smtClean="0"/>
              <a:t>网络</a:t>
            </a:r>
            <a:r>
              <a:rPr lang="zh-CN" altLang="zh-CN" dirty="0"/>
              <a:t>。</a:t>
            </a:r>
            <a:r>
              <a:rPr lang="zh-CN" altLang="zh-CN" dirty="0" smtClean="0"/>
              <a:t>因此也</a:t>
            </a:r>
            <a:r>
              <a:rPr lang="zh-CN" altLang="zh-CN" dirty="0"/>
              <a:t>可称为公众网。</a:t>
            </a:r>
            <a:endParaRPr lang="en-US" altLang="zh-CN" dirty="0"/>
          </a:p>
          <a:p>
            <a:r>
              <a:rPr lang="zh-CN" altLang="en-US" dirty="0">
                <a:solidFill>
                  <a:srgbClr val="FF0000"/>
                </a:solidFill>
              </a:rPr>
              <a:t>专用网 </a:t>
            </a:r>
            <a:r>
              <a:rPr lang="en-US" altLang="zh-CN" dirty="0"/>
              <a:t>(private network) </a:t>
            </a:r>
            <a:endParaRPr lang="en-US" altLang="zh-CN" dirty="0" smtClean="0"/>
          </a:p>
          <a:p>
            <a:pPr lvl="1"/>
            <a:r>
              <a:rPr lang="zh-CN" altLang="zh-CN" dirty="0" smtClean="0"/>
              <a:t>为特殊</a:t>
            </a:r>
            <a:r>
              <a:rPr lang="zh-CN" altLang="zh-CN" dirty="0"/>
              <a:t>业务工作的需要而建造的</a:t>
            </a:r>
            <a:r>
              <a:rPr lang="zh-CN" altLang="zh-CN" dirty="0" smtClean="0"/>
              <a:t>网络</a:t>
            </a:r>
            <a:r>
              <a:rPr lang="zh-CN" altLang="en-US" dirty="0" smtClean="0"/>
              <a:t>。</a:t>
            </a:r>
            <a:endParaRPr lang="en-US" altLang="zh-CN" dirty="0"/>
          </a:p>
        </p:txBody>
      </p:sp>
      <p:sp>
        <p:nvSpPr>
          <p:cNvPr id="2" name="矩形 1"/>
          <p:cNvSpPr/>
          <p:nvPr/>
        </p:nvSpPr>
        <p:spPr>
          <a:xfrm>
            <a:off x="560512" y="4365104"/>
            <a:ext cx="9001000" cy="999697"/>
          </a:xfrm>
          <a:prstGeom prst="rect">
            <a:avLst/>
          </a:prstGeom>
          <a:solidFill>
            <a:srgbClr val="FFFF66"/>
          </a:solidFill>
          <a:ln>
            <a:solidFill>
              <a:schemeClr val="tx1"/>
            </a:solidFill>
          </a:ln>
        </p:spPr>
        <p:txBody>
          <a:bodyPr wrap="square">
            <a:spAutoFit/>
          </a:bodyPr>
          <a:lstStyle/>
          <a:p>
            <a:pPr>
              <a:lnSpc>
                <a:spcPct val="110000"/>
              </a:lnSpc>
            </a:pPr>
            <a:r>
              <a:rPr lang="zh-CN" altLang="zh-CN" sz="2800" b="1" dirty="0">
                <a:solidFill>
                  <a:srgbClr val="000099"/>
                </a:solidFill>
                <a:latin typeface="+mn-lt"/>
                <a:ea typeface="黑体" panose="02010609060101010101" pitchFamily="2" charset="-122"/>
              </a:rPr>
              <a:t>公用网和专用网都</a:t>
            </a:r>
            <a:r>
              <a:rPr lang="zh-CN" altLang="zh-CN" sz="2800" b="1" dirty="0" smtClean="0">
                <a:solidFill>
                  <a:srgbClr val="000099"/>
                </a:solidFill>
                <a:latin typeface="+mn-lt"/>
                <a:ea typeface="黑体" panose="02010609060101010101" pitchFamily="2" charset="-122"/>
              </a:rPr>
              <a:t>可以</a:t>
            </a:r>
            <a:r>
              <a:rPr lang="zh-CN" altLang="zh-CN" sz="2800" b="1" dirty="0">
                <a:solidFill>
                  <a:srgbClr val="000099"/>
                </a:solidFill>
                <a:latin typeface="+mn-lt"/>
                <a:ea typeface="黑体" panose="02010609060101010101" pitchFamily="2" charset="-122"/>
              </a:rPr>
              <a:t>提供多种服务。如传送的是计算机数据，则分别是公用计算机网络和专用计算机网络。</a:t>
            </a:r>
            <a:endParaRPr lang="zh-CN" altLang="en-US" sz="2800" b="1" dirty="0">
              <a:solidFill>
                <a:srgbClr val="000099"/>
              </a:solidFill>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p:cNvSpPr>
            <a:spLocks noGrp="1" noChangeArrowheads="1"/>
          </p:cNvSpPr>
          <p:nvPr>
            <p:ph type="title"/>
          </p:nvPr>
        </p:nvSpPr>
        <p:spPr/>
        <p:txBody>
          <a:bodyPr/>
          <a:lstStyle/>
          <a:p>
            <a:r>
              <a:rPr lang="en-US" altLang="zh-CN" sz="4000" dirty="0" smtClean="0"/>
              <a:t>3</a:t>
            </a:r>
            <a:r>
              <a:rPr lang="en-US" altLang="zh-CN" sz="4000" dirty="0"/>
              <a:t>. </a:t>
            </a:r>
            <a:r>
              <a:rPr lang="zh-CN" altLang="zh-CN" sz="4000" dirty="0"/>
              <a:t>用来把用户接入到互联网</a:t>
            </a:r>
            <a:r>
              <a:rPr lang="zh-CN" altLang="zh-CN" sz="4000" dirty="0" smtClean="0"/>
              <a:t>的</a:t>
            </a:r>
            <a:r>
              <a:rPr lang="zh-CN" altLang="en-US" sz="4000" dirty="0" smtClean="0"/>
              <a:t>网络</a:t>
            </a:r>
            <a:endParaRPr lang="zh-CN" altLang="en-US" sz="4000" dirty="0"/>
          </a:p>
        </p:txBody>
      </p:sp>
      <p:sp>
        <p:nvSpPr>
          <p:cNvPr id="375811" name="Rectangle 3"/>
          <p:cNvSpPr>
            <a:spLocks noGrp="1" noChangeArrowheads="1"/>
          </p:cNvSpPr>
          <p:nvPr>
            <p:ph idx="1"/>
          </p:nvPr>
        </p:nvSpPr>
        <p:spPr/>
        <p:txBody>
          <a:bodyPr/>
          <a:lstStyle/>
          <a:p>
            <a:r>
              <a:rPr lang="zh-CN" altLang="en-US" sz="2800" dirty="0">
                <a:solidFill>
                  <a:srgbClr val="FF0000"/>
                </a:solidFill>
              </a:rPr>
              <a:t>接入网 </a:t>
            </a:r>
            <a:r>
              <a:rPr lang="en-US" altLang="zh-CN" sz="2800" dirty="0">
                <a:solidFill>
                  <a:srgbClr val="FF0000"/>
                </a:solidFill>
              </a:rPr>
              <a:t>AN </a:t>
            </a:r>
            <a:r>
              <a:rPr lang="en-US" altLang="zh-CN" sz="2800" dirty="0"/>
              <a:t>(Access Network)</a:t>
            </a:r>
            <a:r>
              <a:rPr lang="zh-CN" altLang="en-US" sz="2800" dirty="0"/>
              <a:t>，它又称为本地接入网或居民接入网。</a:t>
            </a:r>
            <a:endParaRPr lang="zh-CN" altLang="en-US" sz="2800" dirty="0"/>
          </a:p>
          <a:p>
            <a:r>
              <a:rPr lang="zh-CN" altLang="zh-CN" sz="2800" dirty="0"/>
              <a:t>接</a:t>
            </a:r>
            <a:r>
              <a:rPr lang="zh-CN" altLang="zh-CN" sz="2800" dirty="0" smtClean="0"/>
              <a:t>入网</a:t>
            </a:r>
            <a:r>
              <a:rPr lang="zh-CN" altLang="en-US" sz="2800" dirty="0" smtClean="0"/>
              <a:t>是</a:t>
            </a:r>
            <a:r>
              <a:rPr lang="zh-CN" altLang="zh-CN" sz="2800" dirty="0" smtClean="0"/>
              <a:t>一类</a:t>
            </a:r>
            <a:r>
              <a:rPr lang="zh-CN" altLang="zh-CN" sz="2800" dirty="0"/>
              <a:t>比较特殊的</a:t>
            </a:r>
            <a:r>
              <a:rPr lang="zh-CN" altLang="zh-CN" sz="2800" dirty="0" smtClean="0"/>
              <a:t>计算机网络</a:t>
            </a:r>
            <a:r>
              <a:rPr lang="zh-CN" altLang="en-US" sz="2800" dirty="0" smtClean="0"/>
              <a:t>，用于</a:t>
            </a:r>
            <a:r>
              <a:rPr lang="zh-CN" altLang="en-US" sz="2800" dirty="0"/>
              <a:t>将用户接入互联网</a:t>
            </a:r>
            <a:r>
              <a:rPr lang="zh-CN" altLang="en-US" sz="2800" dirty="0" smtClean="0"/>
              <a:t>。</a:t>
            </a:r>
            <a:endParaRPr lang="en-US" altLang="zh-CN" sz="2800" dirty="0" smtClean="0"/>
          </a:p>
          <a:p>
            <a:r>
              <a:rPr lang="zh-CN" altLang="zh-CN" sz="2800" dirty="0"/>
              <a:t>接入网本身既不属于互联网的核心部分，也不属于互联网的边缘部分。</a:t>
            </a:r>
            <a:endParaRPr lang="en-US" altLang="zh-CN" sz="2800" dirty="0"/>
          </a:p>
          <a:p>
            <a:r>
              <a:rPr lang="zh-CN" altLang="zh-CN" sz="2800" dirty="0" smtClean="0">
                <a:solidFill>
                  <a:srgbClr val="FF0000"/>
                </a:solidFill>
              </a:rPr>
              <a:t>接</a:t>
            </a:r>
            <a:r>
              <a:rPr lang="zh-CN" altLang="zh-CN" sz="2800" dirty="0">
                <a:solidFill>
                  <a:srgbClr val="FF0000"/>
                </a:solidFill>
              </a:rPr>
              <a:t>入网是从某个用户端系统到互联网中的第一个路由器（也称为边缘路由器）之间的一种网络。</a:t>
            </a:r>
            <a:endParaRPr lang="en-US" altLang="zh-CN" sz="2800" dirty="0" smtClean="0">
              <a:solidFill>
                <a:srgbClr val="FF0000"/>
              </a:solidFill>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1.6.1  </a:t>
            </a:r>
            <a:r>
              <a:rPr lang="zh-CN" altLang="en-US" dirty="0"/>
              <a:t>计算机网络的性能指标</a:t>
            </a:r>
            <a:endParaRPr lang="zh-CN" altLang="en-US" dirty="0"/>
          </a:p>
        </p:txBody>
      </p:sp>
      <p:sp>
        <p:nvSpPr>
          <p:cNvPr id="3" name="内容占位符 2"/>
          <p:cNvSpPr>
            <a:spLocks noGrp="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a:lnSpc>
                <a:spcPct val="110000"/>
              </a:lnSpc>
              <a:spcBef>
                <a:spcPts val="600"/>
              </a:spcBef>
            </a:pPr>
            <a:r>
              <a:rPr lang="zh-CN" altLang="en-US" dirty="0"/>
              <a:t>1. 速率</a:t>
            </a:r>
            <a:endParaRPr lang="zh-CN" altLang="en-US" dirty="0"/>
          </a:p>
          <a:p>
            <a:pPr>
              <a:lnSpc>
                <a:spcPct val="110000"/>
              </a:lnSpc>
              <a:spcBef>
                <a:spcPts val="600"/>
              </a:spcBef>
            </a:pPr>
            <a:endParaRPr lang="zh-CN" alt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Grp="1" noChangeArrowheads="1"/>
          </p:cNvSpPr>
          <p:nvPr>
            <p:ph type="title"/>
          </p:nvPr>
        </p:nvSpPr>
        <p:spPr/>
        <p:txBody>
          <a:bodyPr/>
          <a:lstStyle/>
          <a:p>
            <a:r>
              <a:rPr lang="en-US" altLang="zh-CN" dirty="0"/>
              <a:t>2. </a:t>
            </a:r>
            <a:r>
              <a:rPr lang="zh-CN" altLang="en-US" dirty="0" smtClean="0"/>
              <a:t>带宽 </a:t>
            </a:r>
            <a:endParaRPr lang="zh-CN" altLang="en-US" dirty="0"/>
          </a:p>
        </p:txBody>
      </p:sp>
      <p:sp>
        <p:nvSpPr>
          <p:cNvPr id="37683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indent="0">
              <a:lnSpc>
                <a:spcPct val="110000"/>
              </a:lnSpc>
              <a:spcBef>
                <a:spcPts val="600"/>
              </a:spcBef>
              <a:buNone/>
            </a:pPr>
            <a:r>
              <a:rPr lang="zh-CN" altLang="en-US" dirty="0"/>
              <a:t>两种不同意义：</a:t>
            </a:r>
            <a:endParaRPr lang="en-US" altLang="zh-CN" dirty="0"/>
          </a:p>
          <a:p>
            <a:pPr>
              <a:lnSpc>
                <a:spcPct val="110000"/>
              </a:lnSpc>
              <a:spcBef>
                <a:spcPts val="600"/>
              </a:spcBef>
            </a:pPr>
            <a:r>
              <a:rPr lang="en-US" altLang="zh-CN" sz="2800" dirty="0"/>
              <a:t>“</a:t>
            </a:r>
            <a:r>
              <a:rPr lang="zh-CN" altLang="en-US" sz="2800" dirty="0"/>
              <a:t>带宽”</a:t>
            </a:r>
            <a:r>
              <a:rPr lang="en-US" altLang="zh-CN" sz="2800" dirty="0"/>
              <a:t>(bandwidth</a:t>
            </a:r>
            <a:r>
              <a:rPr lang="en-US" altLang="zh-CN" sz="2800" dirty="0" smtClean="0"/>
              <a:t>) </a:t>
            </a:r>
            <a:r>
              <a:rPr lang="zh-CN" altLang="en-US" sz="2800" dirty="0" smtClean="0"/>
              <a:t>本来</a:t>
            </a:r>
            <a:r>
              <a:rPr lang="zh-CN" altLang="en-US" sz="2800" dirty="0"/>
              <a:t>是指信号具有的</a:t>
            </a:r>
            <a:r>
              <a:rPr lang="zh-CN" altLang="en-US" sz="2800" dirty="0">
                <a:solidFill>
                  <a:srgbClr val="FF0000"/>
                </a:solidFill>
              </a:rPr>
              <a:t>频带宽度，</a:t>
            </a:r>
            <a:r>
              <a:rPr lang="zh-CN" altLang="en-US" sz="2800" dirty="0"/>
              <a:t>其单位是赫（或千赫、兆赫、吉赫等）。</a:t>
            </a:r>
            <a:endParaRPr lang="zh-CN" altLang="en-US" sz="2800" dirty="0"/>
          </a:p>
          <a:p>
            <a:r>
              <a:rPr lang="zh-CN" altLang="zh-CN" sz="2800" dirty="0"/>
              <a:t>在计算机网络中，带宽用来表示网络中某通道传送数据的能力</a:t>
            </a:r>
            <a:r>
              <a:rPr lang="zh-CN" altLang="en-US" sz="2800" dirty="0"/>
              <a:t>。</a:t>
            </a:r>
            <a:r>
              <a:rPr lang="zh-CN" altLang="zh-CN" sz="2800" dirty="0"/>
              <a:t>表示在单位时间内网络中的某信道所能通过的“</a:t>
            </a:r>
            <a:r>
              <a:rPr lang="zh-CN" altLang="zh-CN" sz="2800" dirty="0">
                <a:solidFill>
                  <a:srgbClr val="FF0000"/>
                </a:solidFill>
              </a:rPr>
              <a:t>最高数据率</a:t>
            </a:r>
            <a:r>
              <a:rPr lang="zh-CN" altLang="zh-CN" sz="2800" dirty="0"/>
              <a:t>”。</a:t>
            </a:r>
            <a:r>
              <a:rPr lang="zh-CN" altLang="en-US" sz="2800" dirty="0"/>
              <a:t>单位</a:t>
            </a:r>
            <a:r>
              <a:rPr lang="zh-CN" altLang="en-US" sz="2800" dirty="0" smtClean="0"/>
              <a:t>是 </a:t>
            </a:r>
            <a:r>
              <a:rPr lang="en-US" altLang="zh-CN" sz="2800" dirty="0" smtClean="0"/>
              <a:t>bit/s </a:t>
            </a:r>
            <a:r>
              <a:rPr lang="zh-CN" altLang="en-US" sz="2800" dirty="0" smtClean="0"/>
              <a:t>，即</a:t>
            </a:r>
            <a:r>
              <a:rPr lang="en-US" altLang="zh-CN" sz="2800" dirty="0" smtClean="0"/>
              <a:t> </a:t>
            </a:r>
            <a:r>
              <a:rPr lang="zh-CN" altLang="en-US" sz="2800" dirty="0" smtClean="0"/>
              <a:t>“比特每秒”。    </a:t>
            </a:r>
            <a:endParaRPr lang="zh-CN" altLang="en-US" sz="2800" dirty="0"/>
          </a:p>
          <a:p>
            <a:pPr>
              <a:lnSpc>
                <a:spcPct val="110000"/>
              </a:lnSpc>
              <a:spcBef>
                <a:spcPts val="600"/>
              </a:spcBef>
            </a:pPr>
            <a:endParaRPr lang="en-US" altLang="zh-CN" sz="2800" dirty="0"/>
          </a:p>
        </p:txBody>
      </p:sp>
      <p:sp>
        <p:nvSpPr>
          <p:cNvPr id="2" name="矩形 1"/>
          <p:cNvSpPr/>
          <p:nvPr/>
        </p:nvSpPr>
        <p:spPr>
          <a:xfrm>
            <a:off x="632520" y="4365104"/>
            <a:ext cx="8856984" cy="1815882"/>
          </a:xfrm>
          <a:prstGeom prst="rect">
            <a:avLst/>
          </a:prstGeom>
          <a:solidFill>
            <a:srgbClr val="FFFF66"/>
          </a:solidFill>
          <a:ln>
            <a:solidFill>
              <a:schemeClr val="tx1"/>
            </a:solidFill>
          </a:ln>
        </p:spPr>
        <p:txBody>
          <a:bodyPr wrap="square">
            <a:spAutoFit/>
          </a:bodyPr>
          <a:lstStyle/>
          <a:p>
            <a:r>
              <a:rPr lang="zh-CN" altLang="zh-CN" sz="2800" b="1" dirty="0">
                <a:solidFill>
                  <a:srgbClr val="000099"/>
                </a:solidFill>
                <a:latin typeface="+mn-lt"/>
                <a:ea typeface="黑体" panose="02010609060101010101" pitchFamily="2" charset="-122"/>
              </a:rPr>
              <a:t>在“带宽”的上述两种表述中，前者为</a:t>
            </a:r>
            <a:r>
              <a:rPr lang="zh-CN" altLang="zh-CN" sz="2800" b="1" dirty="0">
                <a:solidFill>
                  <a:srgbClr val="C00000"/>
                </a:solidFill>
                <a:latin typeface="+mn-lt"/>
                <a:ea typeface="黑体" panose="02010609060101010101" pitchFamily="2" charset="-122"/>
              </a:rPr>
              <a:t>频域</a:t>
            </a:r>
            <a:r>
              <a:rPr lang="zh-CN" altLang="zh-CN" sz="2800" b="1" dirty="0">
                <a:solidFill>
                  <a:srgbClr val="000099"/>
                </a:solidFill>
                <a:latin typeface="+mn-lt"/>
                <a:ea typeface="黑体" panose="02010609060101010101" pitchFamily="2" charset="-122"/>
              </a:rPr>
              <a:t>称谓，而后者为</a:t>
            </a:r>
            <a:r>
              <a:rPr lang="zh-CN" altLang="zh-CN" sz="2800" b="1" dirty="0">
                <a:solidFill>
                  <a:srgbClr val="C00000"/>
                </a:solidFill>
                <a:latin typeface="+mn-lt"/>
                <a:ea typeface="黑体" panose="02010609060101010101" pitchFamily="2" charset="-122"/>
              </a:rPr>
              <a:t>时域</a:t>
            </a:r>
            <a:r>
              <a:rPr lang="zh-CN" altLang="zh-CN" sz="2800" b="1" dirty="0">
                <a:solidFill>
                  <a:srgbClr val="000099"/>
                </a:solidFill>
                <a:latin typeface="+mn-lt"/>
                <a:ea typeface="黑体" panose="02010609060101010101" pitchFamily="2" charset="-122"/>
              </a:rPr>
              <a:t>称谓，其本质是相同的。也就是说，一条通信链路的“带宽”越宽，其所能传输的“最高数据率”也越高。</a:t>
            </a:r>
            <a:endParaRPr lang="zh-CN" altLang="zh-CN" sz="2800" b="1" dirty="0">
              <a:solidFill>
                <a:srgbClr val="000099"/>
              </a:solidFill>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algn="ctr"/>
            <a:r>
              <a:rPr lang="zh-CN" altLang="en-US"/>
              <a:t>数字信号流随时间的变化</a:t>
            </a:r>
            <a:endParaRPr lang="zh-CN" altLang="en-US"/>
          </a:p>
        </p:txBody>
      </p:sp>
      <p:sp>
        <p:nvSpPr>
          <p:cNvPr id="87043"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a:lnSpc>
                <a:spcPct val="110000"/>
              </a:lnSpc>
              <a:spcBef>
                <a:spcPts val="600"/>
              </a:spcBef>
            </a:pPr>
            <a:r>
              <a:rPr lang="zh-CN" altLang="en-US" dirty="0"/>
              <a:t>在</a:t>
            </a:r>
            <a:r>
              <a:rPr lang="zh-CN" altLang="en-US" dirty="0">
                <a:solidFill>
                  <a:srgbClr val="C00000"/>
                </a:solidFill>
              </a:rPr>
              <a:t>时间轴</a:t>
            </a:r>
            <a:r>
              <a:rPr lang="zh-CN" altLang="en-US" dirty="0"/>
              <a:t>上信号的宽度随带宽的增大而变窄。     </a:t>
            </a:r>
            <a:endParaRPr lang="zh-CN" altLang="en-US" dirty="0"/>
          </a:p>
        </p:txBody>
      </p:sp>
      <p:grpSp>
        <p:nvGrpSpPr>
          <p:cNvPr id="87073" name="Group 33"/>
          <p:cNvGrpSpPr/>
          <p:nvPr/>
        </p:nvGrpSpPr>
        <p:grpSpPr bwMode="auto">
          <a:xfrm>
            <a:off x="427252" y="1824404"/>
            <a:ext cx="9278276" cy="1662112"/>
            <a:chOff x="204" y="1799"/>
            <a:chExt cx="5395" cy="1047"/>
          </a:xfrm>
        </p:grpSpPr>
        <p:sp>
          <p:nvSpPr>
            <p:cNvPr id="87044" name="Line 4"/>
            <p:cNvSpPr>
              <a:spLocks noChangeShapeType="1"/>
            </p:cNvSpPr>
            <p:nvPr/>
          </p:nvSpPr>
          <p:spPr bwMode="auto">
            <a:xfrm>
              <a:off x="1345" y="2602"/>
              <a:ext cx="0" cy="196"/>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45" name="Line 5"/>
            <p:cNvSpPr>
              <a:spLocks noChangeShapeType="1"/>
            </p:cNvSpPr>
            <p:nvPr/>
          </p:nvSpPr>
          <p:spPr bwMode="auto">
            <a:xfrm>
              <a:off x="1122" y="2357"/>
              <a:ext cx="4340" cy="0"/>
            </a:xfrm>
            <a:prstGeom prst="line">
              <a:avLst/>
            </a:prstGeom>
            <a:noFill/>
            <a:ln w="1905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46" name="Line 6"/>
            <p:cNvSpPr>
              <a:spLocks noChangeShapeType="1"/>
            </p:cNvSpPr>
            <p:nvPr/>
          </p:nvSpPr>
          <p:spPr bwMode="auto">
            <a:xfrm>
              <a:off x="1353" y="2724"/>
              <a:ext cx="3782"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48" name="Freeform 8"/>
            <p:cNvSpPr/>
            <p:nvPr/>
          </p:nvSpPr>
          <p:spPr bwMode="auto">
            <a:xfrm>
              <a:off x="1345" y="2161"/>
              <a:ext cx="2559" cy="392"/>
            </a:xfrm>
            <a:custGeom>
              <a:avLst/>
              <a:gdLst>
                <a:gd name="T0" fmla="*/ 0 w 2208"/>
                <a:gd name="T1" fmla="*/ 384 h 384"/>
                <a:gd name="T2" fmla="*/ 0 w 2208"/>
                <a:gd name="T3" fmla="*/ 0 h 384"/>
                <a:gd name="T4" fmla="*/ 384 w 2208"/>
                <a:gd name="T5" fmla="*/ 0 h 384"/>
                <a:gd name="T6" fmla="*/ 384 w 2208"/>
                <a:gd name="T7" fmla="*/ 384 h 384"/>
                <a:gd name="T8" fmla="*/ 768 w 2208"/>
                <a:gd name="T9" fmla="*/ 384 h 384"/>
                <a:gd name="T10" fmla="*/ 768 w 2208"/>
                <a:gd name="T11" fmla="*/ 0 h 384"/>
                <a:gd name="T12" fmla="*/ 1152 w 2208"/>
                <a:gd name="T13" fmla="*/ 0 h 384"/>
                <a:gd name="T14" fmla="*/ 1152 w 2208"/>
                <a:gd name="T15" fmla="*/ 384 h 384"/>
                <a:gd name="T16" fmla="*/ 1536 w 2208"/>
                <a:gd name="T17" fmla="*/ 384 h 384"/>
                <a:gd name="T18" fmla="*/ 1536 w 2208"/>
                <a:gd name="T19" fmla="*/ 0 h 384"/>
                <a:gd name="T20" fmla="*/ 1920 w 2208"/>
                <a:gd name="T21" fmla="*/ 0 h 384"/>
                <a:gd name="T22" fmla="*/ 1920 w 2208"/>
                <a:gd name="T23" fmla="*/ 384 h 384"/>
                <a:gd name="T24" fmla="*/ 2208 w 2208"/>
                <a:gd name="T25" fmla="*/ 384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08" h="384">
                  <a:moveTo>
                    <a:pt x="0" y="384"/>
                  </a:moveTo>
                  <a:lnTo>
                    <a:pt x="0" y="0"/>
                  </a:lnTo>
                  <a:lnTo>
                    <a:pt x="384" y="0"/>
                  </a:lnTo>
                  <a:lnTo>
                    <a:pt x="384" y="384"/>
                  </a:lnTo>
                  <a:lnTo>
                    <a:pt x="768" y="384"/>
                  </a:lnTo>
                  <a:lnTo>
                    <a:pt x="768" y="0"/>
                  </a:lnTo>
                  <a:lnTo>
                    <a:pt x="1152" y="0"/>
                  </a:lnTo>
                  <a:lnTo>
                    <a:pt x="1152" y="384"/>
                  </a:lnTo>
                  <a:lnTo>
                    <a:pt x="1536" y="384"/>
                  </a:lnTo>
                  <a:lnTo>
                    <a:pt x="1536" y="0"/>
                  </a:lnTo>
                  <a:lnTo>
                    <a:pt x="1920" y="0"/>
                  </a:lnTo>
                  <a:lnTo>
                    <a:pt x="1920" y="384"/>
                  </a:lnTo>
                  <a:lnTo>
                    <a:pt x="2208" y="384"/>
                  </a:lnTo>
                </a:path>
              </a:pathLst>
            </a:custGeom>
            <a:noFill/>
            <a:ln w="28575" cmpd="sng">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49" name="Freeform 9"/>
            <p:cNvSpPr/>
            <p:nvPr/>
          </p:nvSpPr>
          <p:spPr bwMode="auto">
            <a:xfrm>
              <a:off x="4404" y="2161"/>
              <a:ext cx="724" cy="392"/>
            </a:xfrm>
            <a:custGeom>
              <a:avLst/>
              <a:gdLst>
                <a:gd name="T0" fmla="*/ 0 w 624"/>
                <a:gd name="T1" fmla="*/ 384 h 384"/>
                <a:gd name="T2" fmla="*/ 240 w 624"/>
                <a:gd name="T3" fmla="*/ 384 h 384"/>
                <a:gd name="T4" fmla="*/ 240 w 624"/>
                <a:gd name="T5" fmla="*/ 0 h 384"/>
                <a:gd name="T6" fmla="*/ 624 w 624"/>
                <a:gd name="T7" fmla="*/ 0 h 384"/>
                <a:gd name="T8" fmla="*/ 624 w 624"/>
                <a:gd name="T9" fmla="*/ 384 h 384"/>
              </a:gdLst>
              <a:ahLst/>
              <a:cxnLst>
                <a:cxn ang="0">
                  <a:pos x="T0" y="T1"/>
                </a:cxn>
                <a:cxn ang="0">
                  <a:pos x="T2" y="T3"/>
                </a:cxn>
                <a:cxn ang="0">
                  <a:pos x="T4" y="T5"/>
                </a:cxn>
                <a:cxn ang="0">
                  <a:pos x="T6" y="T7"/>
                </a:cxn>
                <a:cxn ang="0">
                  <a:pos x="T8" y="T9"/>
                </a:cxn>
              </a:cxnLst>
              <a:rect l="0" t="0" r="r" b="b"/>
              <a:pathLst>
                <a:path w="624" h="384">
                  <a:moveTo>
                    <a:pt x="0" y="384"/>
                  </a:moveTo>
                  <a:lnTo>
                    <a:pt x="240" y="384"/>
                  </a:lnTo>
                  <a:lnTo>
                    <a:pt x="240" y="0"/>
                  </a:lnTo>
                  <a:lnTo>
                    <a:pt x="624" y="0"/>
                  </a:lnTo>
                  <a:lnTo>
                    <a:pt x="624" y="384"/>
                  </a:lnTo>
                </a:path>
              </a:pathLst>
            </a:custGeom>
            <a:noFill/>
            <a:ln w="28575" cmpd="sng">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51" name="Line 11"/>
            <p:cNvSpPr>
              <a:spLocks noChangeShapeType="1"/>
            </p:cNvSpPr>
            <p:nvPr/>
          </p:nvSpPr>
          <p:spPr bwMode="auto">
            <a:xfrm>
              <a:off x="2235" y="2063"/>
              <a:ext cx="445"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53" name="Line 13"/>
            <p:cNvSpPr>
              <a:spLocks noChangeShapeType="1"/>
            </p:cNvSpPr>
            <p:nvPr/>
          </p:nvSpPr>
          <p:spPr bwMode="auto">
            <a:xfrm>
              <a:off x="5128" y="2602"/>
              <a:ext cx="0" cy="196"/>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54" name="Text Box 14"/>
            <p:cNvSpPr txBox="1">
              <a:spLocks noChangeArrowheads="1"/>
            </p:cNvSpPr>
            <p:nvPr/>
          </p:nvSpPr>
          <p:spPr bwMode="auto">
            <a:xfrm>
              <a:off x="2528" y="2594"/>
              <a:ext cx="1119" cy="252"/>
            </a:xfrm>
            <a:prstGeom prst="rect">
              <a:avLst/>
            </a:prstGeom>
            <a:solidFill>
              <a:schemeClr val="bg1"/>
            </a:solidFill>
            <a:ln>
              <a:noFill/>
            </a:ln>
            <a:effectLst/>
            <a:extLs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333399"/>
                  </a:solidFill>
                  <a:ea typeface="黑体" panose="02010609060101010101" pitchFamily="2" charset="-122"/>
                </a:rPr>
                <a:t>每</a:t>
              </a:r>
              <a:r>
                <a:rPr kumimoji="1" lang="zh-CN" altLang="en-US" sz="2000" b="1">
                  <a:solidFill>
                    <a:srgbClr val="333399"/>
                  </a:solidFill>
                  <a:ea typeface="黑体" panose="02010609060101010101" pitchFamily="2" charset="-122"/>
                  <a:sym typeface="Symbol" panose="05050102010706020507" pitchFamily="18" charset="2"/>
                </a:rPr>
                <a:t>秒</a:t>
              </a:r>
              <a:r>
                <a:rPr kumimoji="1" lang="zh-CN" altLang="en-US" sz="1200" b="1">
                  <a:solidFill>
                    <a:srgbClr val="333399"/>
                  </a:solidFill>
                  <a:ea typeface="黑体" panose="02010609060101010101" pitchFamily="2" charset="-122"/>
                  <a:sym typeface="Symbol" panose="05050102010706020507" pitchFamily="18" charset="2"/>
                </a:rPr>
                <a:t> </a:t>
              </a:r>
              <a:r>
                <a:rPr kumimoji="1" lang="en-US" altLang="zh-CN" sz="2000" b="1">
                  <a:solidFill>
                    <a:srgbClr val="333399"/>
                  </a:solidFill>
                  <a:ea typeface="黑体" panose="02010609060101010101" pitchFamily="2" charset="-122"/>
                  <a:sym typeface="Symbol" panose="05050102010706020507" pitchFamily="18" charset="2"/>
                </a:rPr>
                <a:t>10</a:t>
              </a:r>
              <a:r>
                <a:rPr kumimoji="1" lang="en-US" altLang="zh-CN" sz="2000" b="1" baseline="30000">
                  <a:solidFill>
                    <a:srgbClr val="333399"/>
                  </a:solidFill>
                  <a:ea typeface="黑体" panose="02010609060101010101" pitchFamily="2" charset="-122"/>
                  <a:sym typeface="Symbol" panose="05050102010706020507" pitchFamily="18" charset="2"/>
                </a:rPr>
                <a:t>6</a:t>
              </a:r>
              <a:r>
                <a:rPr kumimoji="1" lang="en-US" altLang="zh-CN" sz="1400" b="1" baseline="30000">
                  <a:solidFill>
                    <a:srgbClr val="333399"/>
                  </a:solidFill>
                  <a:ea typeface="黑体" panose="02010609060101010101" pitchFamily="2" charset="-122"/>
                  <a:sym typeface="Symbol" panose="05050102010706020507" pitchFamily="18" charset="2"/>
                </a:rPr>
                <a:t> </a:t>
              </a:r>
              <a:r>
                <a:rPr kumimoji="1" lang="zh-CN" altLang="en-US" sz="2000" b="1">
                  <a:solidFill>
                    <a:srgbClr val="333399"/>
                  </a:solidFill>
                  <a:ea typeface="黑体" panose="02010609060101010101" pitchFamily="2" charset="-122"/>
                  <a:sym typeface="Symbol" panose="05050102010706020507" pitchFamily="18" charset="2"/>
                </a:rPr>
                <a:t>个比特</a:t>
              </a:r>
              <a:endParaRPr kumimoji="1" lang="zh-CN" altLang="en-US" sz="2000" b="1">
                <a:solidFill>
                  <a:srgbClr val="333399"/>
                </a:solidFill>
                <a:ea typeface="黑体" panose="02010609060101010101" pitchFamily="2" charset="-122"/>
              </a:endParaRPr>
            </a:p>
          </p:txBody>
        </p:sp>
        <p:sp>
          <p:nvSpPr>
            <p:cNvPr id="87055" name="Text Box 15"/>
            <p:cNvSpPr txBox="1">
              <a:spLocks noChangeArrowheads="1"/>
            </p:cNvSpPr>
            <p:nvPr/>
          </p:nvSpPr>
          <p:spPr bwMode="auto">
            <a:xfrm>
              <a:off x="5193" y="2086"/>
              <a:ext cx="40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333399"/>
                  </a:solidFill>
                  <a:ea typeface="黑体" panose="02010609060101010101" pitchFamily="2" charset="-122"/>
                </a:rPr>
                <a:t>时间</a:t>
              </a:r>
              <a:endParaRPr kumimoji="1" lang="zh-CN" altLang="en-US" sz="2000" b="1">
                <a:solidFill>
                  <a:srgbClr val="333399"/>
                </a:solidFill>
                <a:ea typeface="黑体" panose="02010609060101010101" pitchFamily="2" charset="-122"/>
              </a:endParaRPr>
            </a:p>
          </p:txBody>
        </p:sp>
        <p:sp>
          <p:nvSpPr>
            <p:cNvPr id="87067" name="Text Box 27"/>
            <p:cNvSpPr txBox="1">
              <a:spLocks noChangeArrowheads="1"/>
            </p:cNvSpPr>
            <p:nvPr/>
          </p:nvSpPr>
          <p:spPr bwMode="auto">
            <a:xfrm>
              <a:off x="1440" y="2137"/>
              <a:ext cx="329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ea typeface="黑体" panose="02010609060101010101" pitchFamily="2" charset="-122"/>
                </a:rPr>
                <a:t>1 </a:t>
              </a:r>
              <a:r>
                <a:rPr kumimoji="1" lang="en-US" altLang="zh-CN" sz="1200" b="1">
                  <a:solidFill>
                    <a:srgbClr val="333399"/>
                  </a:solidFill>
                  <a:ea typeface="黑体" panose="02010609060101010101" pitchFamily="2" charset="-122"/>
                </a:rPr>
                <a:t>  </a:t>
              </a:r>
              <a:r>
                <a:rPr kumimoji="1" lang="en-US" altLang="zh-CN" sz="2000" b="1">
                  <a:solidFill>
                    <a:srgbClr val="333399"/>
                  </a:solidFill>
                  <a:ea typeface="黑体" panose="02010609060101010101" pitchFamily="2" charset="-122"/>
                </a:rPr>
                <a:t>      0        1    </a:t>
              </a:r>
              <a:r>
                <a:rPr kumimoji="1" lang="en-US" altLang="zh-CN" sz="1400" b="1">
                  <a:solidFill>
                    <a:srgbClr val="333399"/>
                  </a:solidFill>
                  <a:ea typeface="黑体" panose="02010609060101010101" pitchFamily="2" charset="-122"/>
                </a:rPr>
                <a:t>  </a:t>
              </a:r>
              <a:r>
                <a:rPr kumimoji="1" lang="en-US" altLang="zh-CN" sz="2000" b="1">
                  <a:solidFill>
                    <a:srgbClr val="333399"/>
                  </a:solidFill>
                  <a:ea typeface="黑体" panose="02010609060101010101" pitchFamily="2" charset="-122"/>
                </a:rPr>
                <a:t>   0  </a:t>
              </a:r>
              <a:r>
                <a:rPr kumimoji="1" lang="en-US" altLang="zh-CN" b="1">
                  <a:solidFill>
                    <a:srgbClr val="333399"/>
                  </a:solidFill>
                  <a:ea typeface="黑体" panose="02010609060101010101" pitchFamily="2" charset="-122"/>
                </a:rPr>
                <a:t>  </a:t>
              </a:r>
              <a:r>
                <a:rPr kumimoji="1" lang="en-US" altLang="zh-CN" sz="2000" b="1">
                  <a:solidFill>
                    <a:srgbClr val="333399"/>
                  </a:solidFill>
                  <a:ea typeface="黑体" panose="02010609060101010101" pitchFamily="2" charset="-122"/>
                </a:rPr>
                <a:t>    1                                 1</a:t>
              </a:r>
              <a:endParaRPr kumimoji="1" lang="en-US" altLang="zh-CN" sz="2000" b="1">
                <a:solidFill>
                  <a:srgbClr val="333399"/>
                </a:solidFill>
                <a:ea typeface="黑体" panose="02010609060101010101" pitchFamily="2" charset="-122"/>
              </a:endParaRPr>
            </a:p>
          </p:txBody>
        </p:sp>
        <p:sp>
          <p:nvSpPr>
            <p:cNvPr id="87052" name="Text Box 12"/>
            <p:cNvSpPr txBox="1">
              <a:spLocks noChangeArrowheads="1"/>
            </p:cNvSpPr>
            <p:nvPr/>
          </p:nvSpPr>
          <p:spPr bwMode="auto">
            <a:xfrm>
              <a:off x="2211" y="1799"/>
              <a:ext cx="40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ea typeface="黑体" panose="02010609060101010101" pitchFamily="2" charset="-122"/>
                </a:rPr>
                <a:t>1 </a:t>
              </a:r>
              <a:r>
                <a:rPr kumimoji="1" lang="en-US" altLang="zh-CN" sz="2000" b="1">
                  <a:solidFill>
                    <a:srgbClr val="333399"/>
                  </a:solidFill>
                  <a:ea typeface="黑体" panose="02010609060101010101" pitchFamily="2" charset="-122"/>
                  <a:sym typeface="Symbol" panose="05050102010706020507" pitchFamily="18" charset="2"/>
                </a:rPr>
                <a:t>s</a:t>
              </a:r>
              <a:endParaRPr kumimoji="1" lang="en-US" altLang="zh-CN" sz="2000" b="1">
                <a:solidFill>
                  <a:srgbClr val="333399"/>
                </a:solidFill>
                <a:ea typeface="黑体" panose="02010609060101010101" pitchFamily="2" charset="-122"/>
              </a:endParaRPr>
            </a:p>
          </p:txBody>
        </p:sp>
        <p:sp>
          <p:nvSpPr>
            <p:cNvPr id="87071" name="Text Box 31"/>
            <p:cNvSpPr txBox="1">
              <a:spLocks noChangeArrowheads="1"/>
            </p:cNvSpPr>
            <p:nvPr/>
          </p:nvSpPr>
          <p:spPr bwMode="auto">
            <a:xfrm>
              <a:off x="204" y="2115"/>
              <a:ext cx="822" cy="523"/>
            </a:xfrm>
            <a:prstGeom prst="rect">
              <a:avLst/>
            </a:prstGeom>
            <a:solidFill>
              <a:srgbClr val="FFFF99"/>
            </a:solidFill>
            <a:ln w="9525">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rgbClr val="0000CC"/>
                  </a:solidFill>
                  <a:ea typeface="黑体" panose="02010609060101010101" pitchFamily="2" charset="-122"/>
                </a:rPr>
                <a:t>带宽为</a:t>
              </a:r>
              <a:endParaRPr lang="zh-CN" altLang="en-US" sz="2400" b="1" dirty="0">
                <a:solidFill>
                  <a:srgbClr val="0000CC"/>
                </a:solidFill>
                <a:ea typeface="黑体" panose="02010609060101010101" pitchFamily="2" charset="-122"/>
              </a:endParaRPr>
            </a:p>
            <a:p>
              <a:r>
                <a:rPr lang="en-US" altLang="zh-CN" sz="2400" b="1" dirty="0">
                  <a:solidFill>
                    <a:srgbClr val="0000CC"/>
                  </a:solidFill>
                  <a:ea typeface="黑体" panose="02010609060101010101" pitchFamily="2" charset="-122"/>
                </a:rPr>
                <a:t>1 </a:t>
              </a:r>
              <a:r>
                <a:rPr lang="en-US" altLang="zh-CN" sz="2400" b="1" dirty="0" smtClean="0">
                  <a:solidFill>
                    <a:srgbClr val="0000CC"/>
                  </a:solidFill>
                  <a:ea typeface="黑体" panose="02010609060101010101" pitchFamily="2" charset="-122"/>
                </a:rPr>
                <a:t>Mbit/s </a:t>
              </a:r>
              <a:endParaRPr lang="en-US" altLang="zh-CN" sz="2400" b="1" dirty="0">
                <a:solidFill>
                  <a:srgbClr val="0000CC"/>
                </a:solidFill>
                <a:ea typeface="黑体" panose="02010609060101010101" pitchFamily="2" charset="-122"/>
              </a:endParaRPr>
            </a:p>
          </p:txBody>
        </p:sp>
      </p:grpSp>
      <p:grpSp>
        <p:nvGrpSpPr>
          <p:cNvPr id="87074" name="Group 34"/>
          <p:cNvGrpSpPr/>
          <p:nvPr/>
        </p:nvGrpSpPr>
        <p:grpSpPr bwMode="auto">
          <a:xfrm>
            <a:off x="427252" y="3656378"/>
            <a:ext cx="9231841" cy="1697037"/>
            <a:chOff x="204" y="2953"/>
            <a:chExt cx="5368" cy="1069"/>
          </a:xfrm>
        </p:grpSpPr>
        <p:sp>
          <p:nvSpPr>
            <p:cNvPr id="87047" name="Freeform 7"/>
            <p:cNvSpPr/>
            <p:nvPr/>
          </p:nvSpPr>
          <p:spPr bwMode="auto">
            <a:xfrm>
              <a:off x="1352" y="3337"/>
              <a:ext cx="2614" cy="392"/>
            </a:xfrm>
            <a:custGeom>
              <a:avLst/>
              <a:gdLst>
                <a:gd name="T0" fmla="*/ 0 w 2256"/>
                <a:gd name="T1" fmla="*/ 384 h 384"/>
                <a:gd name="T2" fmla="*/ 0 w 2256"/>
                <a:gd name="T3" fmla="*/ 0 h 384"/>
                <a:gd name="T4" fmla="*/ 96 w 2256"/>
                <a:gd name="T5" fmla="*/ 0 h 384"/>
                <a:gd name="T6" fmla="*/ 96 w 2256"/>
                <a:gd name="T7" fmla="*/ 384 h 384"/>
                <a:gd name="T8" fmla="*/ 192 w 2256"/>
                <a:gd name="T9" fmla="*/ 384 h 384"/>
                <a:gd name="T10" fmla="*/ 192 w 2256"/>
                <a:gd name="T11" fmla="*/ 0 h 384"/>
                <a:gd name="T12" fmla="*/ 288 w 2256"/>
                <a:gd name="T13" fmla="*/ 0 h 384"/>
                <a:gd name="T14" fmla="*/ 288 w 2256"/>
                <a:gd name="T15" fmla="*/ 384 h 384"/>
                <a:gd name="T16" fmla="*/ 384 w 2256"/>
                <a:gd name="T17" fmla="*/ 384 h 384"/>
                <a:gd name="T18" fmla="*/ 384 w 2256"/>
                <a:gd name="T19" fmla="*/ 0 h 384"/>
                <a:gd name="T20" fmla="*/ 480 w 2256"/>
                <a:gd name="T21" fmla="*/ 0 h 384"/>
                <a:gd name="T22" fmla="*/ 480 w 2256"/>
                <a:gd name="T23" fmla="*/ 384 h 384"/>
                <a:gd name="T24" fmla="*/ 576 w 2256"/>
                <a:gd name="T25" fmla="*/ 384 h 384"/>
                <a:gd name="T26" fmla="*/ 576 w 2256"/>
                <a:gd name="T27" fmla="*/ 0 h 384"/>
                <a:gd name="T28" fmla="*/ 672 w 2256"/>
                <a:gd name="T29" fmla="*/ 0 h 384"/>
                <a:gd name="T30" fmla="*/ 672 w 2256"/>
                <a:gd name="T31" fmla="*/ 384 h 384"/>
                <a:gd name="T32" fmla="*/ 768 w 2256"/>
                <a:gd name="T33" fmla="*/ 384 h 384"/>
                <a:gd name="T34" fmla="*/ 768 w 2256"/>
                <a:gd name="T35" fmla="*/ 0 h 384"/>
                <a:gd name="T36" fmla="*/ 864 w 2256"/>
                <a:gd name="T37" fmla="*/ 0 h 384"/>
                <a:gd name="T38" fmla="*/ 864 w 2256"/>
                <a:gd name="T39" fmla="*/ 384 h 384"/>
                <a:gd name="T40" fmla="*/ 960 w 2256"/>
                <a:gd name="T41" fmla="*/ 384 h 384"/>
                <a:gd name="T42" fmla="*/ 960 w 2256"/>
                <a:gd name="T43" fmla="*/ 0 h 384"/>
                <a:gd name="T44" fmla="*/ 1056 w 2256"/>
                <a:gd name="T45" fmla="*/ 0 h 384"/>
                <a:gd name="T46" fmla="*/ 1056 w 2256"/>
                <a:gd name="T47" fmla="*/ 384 h 384"/>
                <a:gd name="T48" fmla="*/ 1152 w 2256"/>
                <a:gd name="T49" fmla="*/ 384 h 384"/>
                <a:gd name="T50" fmla="*/ 1152 w 2256"/>
                <a:gd name="T51" fmla="*/ 0 h 384"/>
                <a:gd name="T52" fmla="*/ 1248 w 2256"/>
                <a:gd name="T53" fmla="*/ 0 h 384"/>
                <a:gd name="T54" fmla="*/ 1248 w 2256"/>
                <a:gd name="T55" fmla="*/ 384 h 384"/>
                <a:gd name="T56" fmla="*/ 1344 w 2256"/>
                <a:gd name="T57" fmla="*/ 384 h 384"/>
                <a:gd name="T58" fmla="*/ 1344 w 2256"/>
                <a:gd name="T59" fmla="*/ 0 h 384"/>
                <a:gd name="T60" fmla="*/ 1440 w 2256"/>
                <a:gd name="T61" fmla="*/ 0 h 384"/>
                <a:gd name="T62" fmla="*/ 1440 w 2256"/>
                <a:gd name="T63" fmla="*/ 384 h 384"/>
                <a:gd name="T64" fmla="*/ 1536 w 2256"/>
                <a:gd name="T65" fmla="*/ 384 h 384"/>
                <a:gd name="T66" fmla="*/ 1536 w 2256"/>
                <a:gd name="T67" fmla="*/ 0 h 384"/>
                <a:gd name="T68" fmla="*/ 1632 w 2256"/>
                <a:gd name="T69" fmla="*/ 0 h 384"/>
                <a:gd name="T70" fmla="*/ 1632 w 2256"/>
                <a:gd name="T71" fmla="*/ 384 h 384"/>
                <a:gd name="T72" fmla="*/ 1728 w 2256"/>
                <a:gd name="T73" fmla="*/ 384 h 384"/>
                <a:gd name="T74" fmla="*/ 1728 w 2256"/>
                <a:gd name="T75" fmla="*/ 0 h 384"/>
                <a:gd name="T76" fmla="*/ 1824 w 2256"/>
                <a:gd name="T77" fmla="*/ 0 h 384"/>
                <a:gd name="T78" fmla="*/ 1824 w 2256"/>
                <a:gd name="T79" fmla="*/ 384 h 384"/>
                <a:gd name="T80" fmla="*/ 2256 w 2256"/>
                <a:gd name="T81" fmla="*/ 384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56" h="384">
                  <a:moveTo>
                    <a:pt x="0" y="384"/>
                  </a:moveTo>
                  <a:lnTo>
                    <a:pt x="0" y="0"/>
                  </a:lnTo>
                  <a:lnTo>
                    <a:pt x="96" y="0"/>
                  </a:lnTo>
                  <a:lnTo>
                    <a:pt x="96" y="384"/>
                  </a:lnTo>
                  <a:lnTo>
                    <a:pt x="192" y="384"/>
                  </a:lnTo>
                  <a:lnTo>
                    <a:pt x="192" y="0"/>
                  </a:lnTo>
                  <a:lnTo>
                    <a:pt x="288" y="0"/>
                  </a:lnTo>
                  <a:lnTo>
                    <a:pt x="288" y="384"/>
                  </a:lnTo>
                  <a:lnTo>
                    <a:pt x="384" y="384"/>
                  </a:lnTo>
                  <a:lnTo>
                    <a:pt x="384" y="0"/>
                  </a:lnTo>
                  <a:lnTo>
                    <a:pt x="480" y="0"/>
                  </a:lnTo>
                  <a:lnTo>
                    <a:pt x="480" y="384"/>
                  </a:lnTo>
                  <a:lnTo>
                    <a:pt x="576" y="384"/>
                  </a:lnTo>
                  <a:lnTo>
                    <a:pt x="576" y="0"/>
                  </a:lnTo>
                  <a:lnTo>
                    <a:pt x="672" y="0"/>
                  </a:lnTo>
                  <a:lnTo>
                    <a:pt x="672" y="384"/>
                  </a:lnTo>
                  <a:lnTo>
                    <a:pt x="768" y="384"/>
                  </a:lnTo>
                  <a:lnTo>
                    <a:pt x="768" y="0"/>
                  </a:lnTo>
                  <a:lnTo>
                    <a:pt x="864" y="0"/>
                  </a:lnTo>
                  <a:lnTo>
                    <a:pt x="864" y="384"/>
                  </a:lnTo>
                  <a:lnTo>
                    <a:pt x="960" y="384"/>
                  </a:lnTo>
                  <a:lnTo>
                    <a:pt x="960" y="0"/>
                  </a:lnTo>
                  <a:lnTo>
                    <a:pt x="1056" y="0"/>
                  </a:lnTo>
                  <a:lnTo>
                    <a:pt x="1056" y="384"/>
                  </a:lnTo>
                  <a:lnTo>
                    <a:pt x="1152" y="384"/>
                  </a:lnTo>
                  <a:lnTo>
                    <a:pt x="1152" y="0"/>
                  </a:lnTo>
                  <a:lnTo>
                    <a:pt x="1248" y="0"/>
                  </a:lnTo>
                  <a:lnTo>
                    <a:pt x="1248" y="384"/>
                  </a:lnTo>
                  <a:lnTo>
                    <a:pt x="1344" y="384"/>
                  </a:lnTo>
                  <a:lnTo>
                    <a:pt x="1344" y="0"/>
                  </a:lnTo>
                  <a:lnTo>
                    <a:pt x="1440" y="0"/>
                  </a:lnTo>
                  <a:lnTo>
                    <a:pt x="1440" y="384"/>
                  </a:lnTo>
                  <a:lnTo>
                    <a:pt x="1536" y="384"/>
                  </a:lnTo>
                  <a:lnTo>
                    <a:pt x="1536" y="0"/>
                  </a:lnTo>
                  <a:lnTo>
                    <a:pt x="1632" y="0"/>
                  </a:lnTo>
                  <a:lnTo>
                    <a:pt x="1632" y="384"/>
                  </a:lnTo>
                  <a:lnTo>
                    <a:pt x="1728" y="384"/>
                  </a:lnTo>
                  <a:lnTo>
                    <a:pt x="1728" y="0"/>
                  </a:lnTo>
                  <a:lnTo>
                    <a:pt x="1824" y="0"/>
                  </a:lnTo>
                  <a:lnTo>
                    <a:pt x="1824" y="384"/>
                  </a:lnTo>
                  <a:lnTo>
                    <a:pt x="2256" y="384"/>
                  </a:lnTo>
                </a:path>
              </a:pathLst>
            </a:custGeom>
            <a:noFill/>
            <a:ln w="28575" cmpd="sng">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50" name="Freeform 10"/>
            <p:cNvSpPr/>
            <p:nvPr/>
          </p:nvSpPr>
          <p:spPr bwMode="auto">
            <a:xfrm>
              <a:off x="4245" y="3337"/>
              <a:ext cx="890" cy="392"/>
            </a:xfrm>
            <a:custGeom>
              <a:avLst/>
              <a:gdLst>
                <a:gd name="T0" fmla="*/ 768 w 768"/>
                <a:gd name="T1" fmla="*/ 384 h 384"/>
                <a:gd name="T2" fmla="*/ 672 w 768"/>
                <a:gd name="T3" fmla="*/ 384 h 384"/>
                <a:gd name="T4" fmla="*/ 672 w 768"/>
                <a:gd name="T5" fmla="*/ 0 h 384"/>
                <a:gd name="T6" fmla="*/ 576 w 768"/>
                <a:gd name="T7" fmla="*/ 0 h 384"/>
                <a:gd name="T8" fmla="*/ 576 w 768"/>
                <a:gd name="T9" fmla="*/ 384 h 384"/>
                <a:gd name="T10" fmla="*/ 480 w 768"/>
                <a:gd name="T11" fmla="*/ 384 h 384"/>
                <a:gd name="T12" fmla="*/ 480 w 768"/>
                <a:gd name="T13" fmla="*/ 0 h 384"/>
                <a:gd name="T14" fmla="*/ 384 w 768"/>
                <a:gd name="T15" fmla="*/ 0 h 384"/>
                <a:gd name="T16" fmla="*/ 384 w 768"/>
                <a:gd name="T17" fmla="*/ 384 h 384"/>
                <a:gd name="T18" fmla="*/ 288 w 768"/>
                <a:gd name="T19" fmla="*/ 384 h 384"/>
                <a:gd name="T20" fmla="*/ 288 w 768"/>
                <a:gd name="T21" fmla="*/ 0 h 384"/>
                <a:gd name="T22" fmla="*/ 192 w 768"/>
                <a:gd name="T23" fmla="*/ 0 h 384"/>
                <a:gd name="T24" fmla="*/ 192 w 768"/>
                <a:gd name="T25" fmla="*/ 384 h 384"/>
                <a:gd name="T26" fmla="*/ 0 w 768"/>
                <a:gd name="T27" fmla="*/ 384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8" h="384">
                  <a:moveTo>
                    <a:pt x="768" y="384"/>
                  </a:moveTo>
                  <a:lnTo>
                    <a:pt x="672" y="384"/>
                  </a:lnTo>
                  <a:lnTo>
                    <a:pt x="672" y="0"/>
                  </a:lnTo>
                  <a:lnTo>
                    <a:pt x="576" y="0"/>
                  </a:lnTo>
                  <a:lnTo>
                    <a:pt x="576" y="384"/>
                  </a:lnTo>
                  <a:lnTo>
                    <a:pt x="480" y="384"/>
                  </a:lnTo>
                  <a:lnTo>
                    <a:pt x="480" y="0"/>
                  </a:lnTo>
                  <a:lnTo>
                    <a:pt x="384" y="0"/>
                  </a:lnTo>
                  <a:lnTo>
                    <a:pt x="384" y="384"/>
                  </a:lnTo>
                  <a:lnTo>
                    <a:pt x="288" y="384"/>
                  </a:lnTo>
                  <a:lnTo>
                    <a:pt x="288" y="0"/>
                  </a:lnTo>
                  <a:lnTo>
                    <a:pt x="192" y="0"/>
                  </a:lnTo>
                  <a:lnTo>
                    <a:pt x="192" y="384"/>
                  </a:lnTo>
                  <a:lnTo>
                    <a:pt x="0" y="384"/>
                  </a:lnTo>
                </a:path>
              </a:pathLst>
            </a:custGeom>
            <a:noFill/>
            <a:ln w="28575" cmpd="sng">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56" name="Line 16"/>
            <p:cNvSpPr>
              <a:spLocks noChangeShapeType="1"/>
            </p:cNvSpPr>
            <p:nvPr/>
          </p:nvSpPr>
          <p:spPr bwMode="auto">
            <a:xfrm>
              <a:off x="1129" y="3533"/>
              <a:ext cx="4340" cy="0"/>
            </a:xfrm>
            <a:prstGeom prst="line">
              <a:avLst/>
            </a:prstGeom>
            <a:noFill/>
            <a:ln w="1905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57" name="Text Box 17"/>
            <p:cNvSpPr txBox="1">
              <a:spLocks noChangeArrowheads="1"/>
            </p:cNvSpPr>
            <p:nvPr/>
          </p:nvSpPr>
          <p:spPr bwMode="auto">
            <a:xfrm>
              <a:off x="5166" y="3271"/>
              <a:ext cx="40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333399"/>
                  </a:solidFill>
                  <a:ea typeface="黑体" panose="02010609060101010101" pitchFamily="2" charset="-122"/>
                </a:rPr>
                <a:t>时间</a:t>
              </a:r>
              <a:endParaRPr kumimoji="1" lang="zh-CN" altLang="en-US" sz="2000" b="1">
                <a:solidFill>
                  <a:srgbClr val="333399"/>
                </a:solidFill>
                <a:ea typeface="黑体" panose="02010609060101010101" pitchFamily="2" charset="-122"/>
              </a:endParaRPr>
            </a:p>
          </p:txBody>
        </p:sp>
        <p:sp>
          <p:nvSpPr>
            <p:cNvPr id="87058" name="Line 18"/>
            <p:cNvSpPr>
              <a:spLocks noChangeShapeType="1"/>
            </p:cNvSpPr>
            <p:nvPr/>
          </p:nvSpPr>
          <p:spPr bwMode="auto">
            <a:xfrm>
              <a:off x="1352" y="3778"/>
              <a:ext cx="0" cy="196"/>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59" name="Line 19"/>
            <p:cNvSpPr>
              <a:spLocks noChangeShapeType="1"/>
            </p:cNvSpPr>
            <p:nvPr/>
          </p:nvSpPr>
          <p:spPr bwMode="auto">
            <a:xfrm>
              <a:off x="5135" y="3778"/>
              <a:ext cx="0" cy="196"/>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60" name="Line 20"/>
            <p:cNvSpPr>
              <a:spLocks noChangeShapeType="1"/>
            </p:cNvSpPr>
            <p:nvPr/>
          </p:nvSpPr>
          <p:spPr bwMode="auto">
            <a:xfrm>
              <a:off x="1352" y="3900"/>
              <a:ext cx="3783"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61" name="Text Box 21"/>
            <p:cNvSpPr txBox="1">
              <a:spLocks noChangeArrowheads="1"/>
            </p:cNvSpPr>
            <p:nvPr/>
          </p:nvSpPr>
          <p:spPr bwMode="auto">
            <a:xfrm>
              <a:off x="2468" y="3770"/>
              <a:ext cx="1331" cy="252"/>
            </a:xfrm>
            <a:prstGeom prst="rect">
              <a:avLst/>
            </a:prstGeom>
            <a:solidFill>
              <a:schemeClr val="bg1"/>
            </a:solidFill>
            <a:ln>
              <a:noFill/>
            </a:ln>
            <a:effectLst/>
            <a:extLs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333399"/>
                  </a:solidFill>
                  <a:ea typeface="黑体" panose="02010609060101010101" pitchFamily="2" charset="-122"/>
                </a:rPr>
                <a:t>每</a:t>
              </a:r>
              <a:r>
                <a:rPr kumimoji="1" lang="zh-CN" altLang="en-US" sz="2000" b="1" dirty="0">
                  <a:solidFill>
                    <a:srgbClr val="333399"/>
                  </a:solidFill>
                  <a:ea typeface="黑体" panose="02010609060101010101" pitchFamily="2" charset="-122"/>
                  <a:sym typeface="Symbol" panose="05050102010706020507" pitchFamily="18" charset="2"/>
                </a:rPr>
                <a:t>秒</a:t>
              </a:r>
              <a:r>
                <a:rPr kumimoji="1" lang="zh-CN" altLang="en-US" sz="1600" b="1" dirty="0">
                  <a:solidFill>
                    <a:srgbClr val="333399"/>
                  </a:solidFill>
                  <a:ea typeface="黑体" panose="02010609060101010101" pitchFamily="2" charset="-122"/>
                  <a:sym typeface="Symbol" panose="05050102010706020507" pitchFamily="18" charset="2"/>
                </a:rPr>
                <a:t> </a:t>
              </a:r>
              <a:r>
                <a:rPr kumimoji="1" lang="en-US" altLang="zh-CN" sz="2000" b="1" dirty="0">
                  <a:solidFill>
                    <a:srgbClr val="333399"/>
                  </a:solidFill>
                  <a:ea typeface="黑体" panose="02010609060101010101" pitchFamily="2" charset="-122"/>
                  <a:sym typeface="Symbol" panose="05050102010706020507" pitchFamily="18" charset="2"/>
                </a:rPr>
                <a:t>4</a:t>
              </a:r>
              <a:r>
                <a:rPr kumimoji="1" lang="en-US" altLang="zh-CN" sz="1000" b="1" dirty="0">
                  <a:solidFill>
                    <a:srgbClr val="333399"/>
                  </a:solidFill>
                  <a:ea typeface="黑体" panose="02010609060101010101" pitchFamily="2" charset="-122"/>
                  <a:sym typeface="Symbol" panose="05050102010706020507" pitchFamily="18" charset="2"/>
                </a:rPr>
                <a:t> </a:t>
              </a:r>
              <a:r>
                <a:rPr kumimoji="1" lang="en-US" altLang="zh-CN" sz="2000" b="1" dirty="0">
                  <a:solidFill>
                    <a:srgbClr val="333399"/>
                  </a:solidFill>
                  <a:ea typeface="黑体" panose="02010609060101010101" pitchFamily="2" charset="-122"/>
                  <a:sym typeface="Symbol" panose="05050102010706020507" pitchFamily="18" charset="2"/>
                </a:rPr>
                <a:t></a:t>
              </a:r>
              <a:r>
                <a:rPr kumimoji="1" lang="en-US" altLang="zh-CN" sz="900" b="1" dirty="0">
                  <a:solidFill>
                    <a:srgbClr val="333399"/>
                  </a:solidFill>
                  <a:ea typeface="黑体" panose="02010609060101010101" pitchFamily="2" charset="-122"/>
                  <a:sym typeface="Symbol" panose="05050102010706020507" pitchFamily="18" charset="2"/>
                </a:rPr>
                <a:t> </a:t>
              </a:r>
              <a:r>
                <a:rPr kumimoji="1" lang="en-US" altLang="zh-CN" sz="2000" b="1" dirty="0">
                  <a:solidFill>
                    <a:srgbClr val="333399"/>
                  </a:solidFill>
                  <a:ea typeface="黑体" panose="02010609060101010101" pitchFamily="2" charset="-122"/>
                  <a:sym typeface="Symbol" panose="05050102010706020507" pitchFamily="18" charset="2"/>
                </a:rPr>
                <a:t>10</a:t>
              </a:r>
              <a:r>
                <a:rPr kumimoji="1" lang="en-US" altLang="zh-CN" sz="2000" b="1" baseline="30000" dirty="0">
                  <a:solidFill>
                    <a:srgbClr val="333399"/>
                  </a:solidFill>
                  <a:ea typeface="黑体" panose="02010609060101010101" pitchFamily="2" charset="-122"/>
                  <a:sym typeface="Symbol" panose="05050102010706020507" pitchFamily="18" charset="2"/>
                </a:rPr>
                <a:t>6</a:t>
              </a:r>
              <a:r>
                <a:rPr kumimoji="1" lang="en-US" altLang="zh-CN" sz="1400" b="1" baseline="30000" dirty="0">
                  <a:solidFill>
                    <a:srgbClr val="333399"/>
                  </a:solidFill>
                  <a:ea typeface="黑体" panose="02010609060101010101" pitchFamily="2" charset="-122"/>
                  <a:sym typeface="Symbol" panose="05050102010706020507" pitchFamily="18" charset="2"/>
                </a:rPr>
                <a:t> </a:t>
              </a:r>
              <a:r>
                <a:rPr kumimoji="1" lang="zh-CN" altLang="en-US" sz="2000" b="1" dirty="0">
                  <a:solidFill>
                    <a:srgbClr val="333399"/>
                  </a:solidFill>
                  <a:ea typeface="黑体" panose="02010609060101010101" pitchFamily="2" charset="-122"/>
                  <a:sym typeface="Symbol" panose="05050102010706020507" pitchFamily="18" charset="2"/>
                </a:rPr>
                <a:t>个比特</a:t>
              </a:r>
              <a:endParaRPr kumimoji="1" lang="zh-CN" altLang="en-US" sz="2000" b="1" dirty="0">
                <a:solidFill>
                  <a:srgbClr val="333399"/>
                </a:solidFill>
                <a:ea typeface="黑体" panose="02010609060101010101" pitchFamily="2" charset="-122"/>
              </a:endParaRPr>
            </a:p>
          </p:txBody>
        </p:sp>
        <p:sp>
          <p:nvSpPr>
            <p:cNvPr id="87062" name="Line 22"/>
            <p:cNvSpPr>
              <a:spLocks noChangeShapeType="1"/>
            </p:cNvSpPr>
            <p:nvPr/>
          </p:nvSpPr>
          <p:spPr bwMode="auto">
            <a:xfrm>
              <a:off x="2242" y="3190"/>
              <a:ext cx="0" cy="98"/>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63" name="Line 23"/>
            <p:cNvSpPr>
              <a:spLocks noChangeShapeType="1"/>
            </p:cNvSpPr>
            <p:nvPr/>
          </p:nvSpPr>
          <p:spPr bwMode="auto">
            <a:xfrm>
              <a:off x="2353" y="3190"/>
              <a:ext cx="0" cy="98"/>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64" name="Line 24"/>
            <p:cNvSpPr>
              <a:spLocks noChangeShapeType="1"/>
            </p:cNvSpPr>
            <p:nvPr/>
          </p:nvSpPr>
          <p:spPr bwMode="auto">
            <a:xfrm>
              <a:off x="1963" y="3239"/>
              <a:ext cx="279" cy="0"/>
            </a:xfrm>
            <a:prstGeom prst="line">
              <a:avLst/>
            </a:prstGeom>
            <a:noFill/>
            <a:ln w="1905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65" name="Line 25"/>
            <p:cNvSpPr>
              <a:spLocks noChangeShapeType="1"/>
            </p:cNvSpPr>
            <p:nvPr/>
          </p:nvSpPr>
          <p:spPr bwMode="auto">
            <a:xfrm flipH="1">
              <a:off x="2353" y="3239"/>
              <a:ext cx="278" cy="0"/>
            </a:xfrm>
            <a:prstGeom prst="line">
              <a:avLst/>
            </a:prstGeom>
            <a:noFill/>
            <a:ln w="1905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66" name="Text Box 26"/>
            <p:cNvSpPr txBox="1">
              <a:spLocks noChangeArrowheads="1"/>
            </p:cNvSpPr>
            <p:nvPr/>
          </p:nvSpPr>
          <p:spPr bwMode="auto">
            <a:xfrm>
              <a:off x="2074" y="2953"/>
              <a:ext cx="60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ea typeface="黑体" panose="02010609060101010101" pitchFamily="2" charset="-122"/>
                </a:rPr>
                <a:t>0.25 </a:t>
              </a:r>
              <a:r>
                <a:rPr kumimoji="1" lang="en-US" altLang="zh-CN" sz="2000" b="1">
                  <a:solidFill>
                    <a:srgbClr val="333399"/>
                  </a:solidFill>
                  <a:ea typeface="黑体" panose="02010609060101010101" pitchFamily="2" charset="-122"/>
                  <a:sym typeface="Symbol" panose="05050102010706020507" pitchFamily="18" charset="2"/>
                </a:rPr>
                <a:t>s</a:t>
              </a:r>
              <a:endParaRPr kumimoji="1" lang="en-US" altLang="zh-CN" sz="2000" b="1">
                <a:solidFill>
                  <a:srgbClr val="333399"/>
                </a:solidFill>
                <a:ea typeface="黑体" panose="02010609060101010101" pitchFamily="2" charset="-122"/>
              </a:endParaRPr>
            </a:p>
          </p:txBody>
        </p:sp>
        <p:sp>
          <p:nvSpPr>
            <p:cNvPr id="87072" name="Text Box 32"/>
            <p:cNvSpPr txBox="1">
              <a:spLocks noChangeArrowheads="1"/>
            </p:cNvSpPr>
            <p:nvPr/>
          </p:nvSpPr>
          <p:spPr bwMode="auto">
            <a:xfrm>
              <a:off x="204" y="3269"/>
              <a:ext cx="822" cy="523"/>
            </a:xfrm>
            <a:prstGeom prst="rect">
              <a:avLst/>
            </a:prstGeom>
            <a:solidFill>
              <a:srgbClr val="FFFF99"/>
            </a:solidFill>
            <a:ln w="9525">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rgbClr val="0000CC"/>
                  </a:solidFill>
                  <a:ea typeface="黑体" panose="02010609060101010101" pitchFamily="2" charset="-122"/>
                </a:rPr>
                <a:t>带宽为</a:t>
              </a:r>
              <a:endParaRPr lang="zh-CN" altLang="en-US" sz="2400" b="1" dirty="0">
                <a:solidFill>
                  <a:srgbClr val="0000CC"/>
                </a:solidFill>
                <a:ea typeface="黑体" panose="02010609060101010101" pitchFamily="2" charset="-122"/>
              </a:endParaRPr>
            </a:p>
            <a:p>
              <a:r>
                <a:rPr lang="en-US" altLang="zh-CN" sz="2400" b="1" dirty="0">
                  <a:solidFill>
                    <a:srgbClr val="0000CC"/>
                  </a:solidFill>
                  <a:ea typeface="黑体" panose="02010609060101010101" pitchFamily="2" charset="-122"/>
                </a:rPr>
                <a:t>4 </a:t>
              </a:r>
              <a:r>
                <a:rPr lang="en-US" altLang="zh-CN" sz="2400" b="1" dirty="0" smtClean="0">
                  <a:solidFill>
                    <a:srgbClr val="0000CC"/>
                  </a:solidFill>
                  <a:ea typeface="黑体" panose="02010609060101010101" pitchFamily="2" charset="-122"/>
                </a:rPr>
                <a:t>Mbit/s </a:t>
              </a:r>
              <a:endParaRPr lang="en-US" altLang="zh-CN" sz="2400" b="1" dirty="0">
                <a:solidFill>
                  <a:srgbClr val="0000CC"/>
                </a:solidFill>
                <a:ea typeface="黑体" panose="0201060906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70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7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p:cNvSpPr>
            <a:spLocks noGrp="1" noChangeArrowheads="1"/>
          </p:cNvSpPr>
          <p:nvPr>
            <p:ph type="title"/>
          </p:nvPr>
        </p:nvSpPr>
        <p:spPr/>
        <p:txBody>
          <a:bodyPr/>
          <a:lstStyle/>
          <a:p>
            <a:r>
              <a:rPr lang="en-US" altLang="zh-CN" dirty="0"/>
              <a:t>3. </a:t>
            </a:r>
            <a:r>
              <a:rPr lang="zh-CN" altLang="en-US" dirty="0"/>
              <a:t>吞吐量</a:t>
            </a:r>
            <a:endParaRPr lang="zh-CN" altLang="en-US" dirty="0"/>
          </a:p>
        </p:txBody>
      </p:sp>
      <p:sp>
        <p:nvSpPr>
          <p:cNvPr id="37990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a:lnSpc>
                <a:spcPct val="110000"/>
              </a:lnSpc>
              <a:spcBef>
                <a:spcPts val="600"/>
              </a:spcBef>
            </a:pPr>
            <a:r>
              <a:rPr lang="zh-CN" altLang="en-US" dirty="0" smtClean="0"/>
              <a:t>吞吐量 </a:t>
            </a:r>
            <a:r>
              <a:rPr lang="en-US" altLang="zh-CN" dirty="0" smtClean="0"/>
              <a:t>(</a:t>
            </a:r>
            <a:r>
              <a:rPr lang="en-US" altLang="zh-CN" dirty="0"/>
              <a:t>throughput</a:t>
            </a:r>
            <a:r>
              <a:rPr lang="en-US" altLang="zh-CN" dirty="0" smtClean="0"/>
              <a:t>) </a:t>
            </a:r>
            <a:r>
              <a:rPr lang="zh-CN" altLang="en-US" dirty="0" smtClean="0"/>
              <a:t>表示</a:t>
            </a:r>
            <a:r>
              <a:rPr lang="zh-CN" altLang="en-US" dirty="0"/>
              <a:t>在单位时间内通过某个网络（或信道、接口）的数据量。</a:t>
            </a:r>
            <a:endParaRPr lang="zh-CN" altLang="en-US" dirty="0"/>
          </a:p>
          <a:p>
            <a:pPr>
              <a:lnSpc>
                <a:spcPct val="110000"/>
              </a:lnSpc>
              <a:spcBef>
                <a:spcPts val="600"/>
              </a:spcBef>
            </a:pPr>
            <a:r>
              <a:rPr lang="zh-CN" altLang="en-US" dirty="0"/>
              <a:t>吞吐量更经常地用于对现实世界中的网络的一种测量，以便知道</a:t>
            </a:r>
            <a:r>
              <a:rPr lang="zh-CN" altLang="en-US" dirty="0">
                <a:solidFill>
                  <a:srgbClr val="FF0000"/>
                </a:solidFill>
              </a:rPr>
              <a:t>实际上到底有多少数据量能够通过网络。</a:t>
            </a:r>
            <a:endParaRPr lang="zh-CN" altLang="en-US" dirty="0">
              <a:solidFill>
                <a:srgbClr val="FF0000"/>
              </a:solidFill>
            </a:endParaRPr>
          </a:p>
          <a:p>
            <a:pPr>
              <a:lnSpc>
                <a:spcPct val="110000"/>
              </a:lnSpc>
              <a:spcBef>
                <a:spcPts val="600"/>
              </a:spcBef>
            </a:pPr>
            <a:r>
              <a:rPr lang="zh-CN" altLang="en-US" dirty="0">
                <a:solidFill>
                  <a:srgbClr val="0000CC"/>
                </a:solidFill>
              </a:rPr>
              <a:t>吞吐量受网络的带宽或网络的额定速率的限制。  </a:t>
            </a:r>
            <a:endParaRPr lang="zh-CN" altLang="en-US" dirty="0">
              <a:solidFill>
                <a:srgbClr val="0000CC"/>
              </a:solidFill>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a:t>
            </a:r>
            <a:r>
              <a:rPr lang="zh-CN" altLang="en-US" dirty="0" smtClean="0"/>
              <a:t>时延 </a:t>
            </a:r>
            <a:r>
              <a:rPr lang="en-US" altLang="zh-CN" dirty="0" smtClean="0"/>
              <a:t>(</a:t>
            </a:r>
            <a:r>
              <a:rPr lang="en-US" altLang="zh-CN" dirty="0"/>
              <a:t>delay </a:t>
            </a:r>
            <a:r>
              <a:rPr lang="zh-CN" altLang="en-US" dirty="0"/>
              <a:t>或 </a:t>
            </a:r>
            <a:r>
              <a:rPr lang="en-US" altLang="zh-CN" dirty="0"/>
              <a:t>latency)</a:t>
            </a:r>
            <a:endParaRPr lang="zh-CN" altLang="en-US" dirty="0"/>
          </a:p>
        </p:txBody>
      </p:sp>
      <p:sp>
        <p:nvSpPr>
          <p:cNvPr id="3" name="内容占位符 2"/>
          <p:cNvSpPr>
            <a:spLocks noGrp="1"/>
          </p:cNvSpPr>
          <p:nvPr>
            <p:ph idx="1"/>
          </p:nvPr>
        </p:nvSpPr>
        <p:spPr/>
        <p:txBody>
          <a:bodyPr/>
          <a:lstStyle/>
          <a:p>
            <a:r>
              <a:rPr lang="zh-CN" altLang="zh-CN" dirty="0" smtClean="0"/>
              <a:t>时延</a:t>
            </a:r>
            <a:r>
              <a:rPr lang="en-US" altLang="zh-CN" dirty="0" smtClean="0"/>
              <a:t> (delay </a:t>
            </a:r>
            <a:r>
              <a:rPr lang="zh-CN" altLang="zh-CN" dirty="0" smtClean="0"/>
              <a:t>或</a:t>
            </a:r>
            <a:r>
              <a:rPr lang="en-US" altLang="zh-CN" dirty="0" smtClean="0"/>
              <a:t> latency) </a:t>
            </a:r>
            <a:r>
              <a:rPr lang="zh-CN" altLang="zh-CN" dirty="0" smtClean="0"/>
              <a:t>是</a:t>
            </a:r>
            <a:r>
              <a:rPr lang="zh-CN" altLang="zh-CN" dirty="0"/>
              <a:t>指数据（一个报文或分组，甚至比特）从网络（或链路）的一端传送到另一端所需的</a:t>
            </a:r>
            <a:r>
              <a:rPr lang="zh-CN" altLang="zh-CN" dirty="0" smtClean="0"/>
              <a:t>时间</a:t>
            </a:r>
            <a:r>
              <a:rPr lang="zh-CN" altLang="en-US" dirty="0" smtClean="0"/>
              <a:t>。</a:t>
            </a:r>
            <a:endParaRPr lang="en-US" altLang="zh-CN" dirty="0" smtClean="0"/>
          </a:p>
          <a:p>
            <a:r>
              <a:rPr lang="zh-CN" altLang="zh-CN" dirty="0"/>
              <a:t>有时也称为</a:t>
            </a:r>
            <a:r>
              <a:rPr lang="zh-CN" altLang="zh-CN" dirty="0">
                <a:solidFill>
                  <a:srgbClr val="FF0000"/>
                </a:solidFill>
              </a:rPr>
              <a:t>延迟</a:t>
            </a:r>
            <a:r>
              <a:rPr lang="zh-CN" altLang="zh-CN" dirty="0"/>
              <a:t>或</a:t>
            </a:r>
            <a:r>
              <a:rPr lang="zh-CN" altLang="zh-CN" dirty="0" smtClean="0">
                <a:solidFill>
                  <a:srgbClr val="FF0000"/>
                </a:solidFill>
              </a:rPr>
              <a:t>迟延</a:t>
            </a:r>
            <a:r>
              <a:rPr lang="zh-CN" altLang="en-US" dirty="0" smtClean="0">
                <a:solidFill>
                  <a:srgbClr val="FF0000"/>
                </a:solidFill>
              </a:rPr>
              <a:t>。</a:t>
            </a:r>
            <a:endParaRPr lang="en-US" altLang="zh-CN" dirty="0" smtClean="0">
              <a:solidFill>
                <a:srgbClr val="FF0000"/>
              </a:solidFill>
            </a:endParaRPr>
          </a:p>
          <a:p>
            <a:r>
              <a:rPr lang="zh-CN" altLang="zh-CN" dirty="0"/>
              <a:t>网络中的</a:t>
            </a:r>
            <a:r>
              <a:rPr lang="zh-CN" altLang="zh-CN" dirty="0" smtClean="0"/>
              <a:t>时延由</a:t>
            </a:r>
            <a:r>
              <a:rPr lang="zh-CN" altLang="zh-CN" dirty="0"/>
              <a:t>以下几个不同的部分</a:t>
            </a:r>
            <a:r>
              <a:rPr lang="zh-CN" altLang="zh-CN" dirty="0" smtClean="0"/>
              <a:t>组成</a:t>
            </a:r>
            <a:r>
              <a:rPr lang="zh-CN" altLang="en-US" dirty="0" smtClean="0"/>
              <a:t>：</a:t>
            </a:r>
            <a:endParaRPr lang="en-US" altLang="zh-CN" dirty="0" smtClean="0"/>
          </a:p>
          <a:p>
            <a:pPr lvl="1"/>
            <a:r>
              <a:rPr lang="en-US" altLang="zh-CN" dirty="0"/>
              <a:t>(</a:t>
            </a:r>
            <a:r>
              <a:rPr lang="en-US" altLang="zh-CN" dirty="0" smtClean="0"/>
              <a:t>1) </a:t>
            </a:r>
            <a:r>
              <a:rPr lang="zh-CN" altLang="en-US" dirty="0" smtClean="0"/>
              <a:t>发送时延</a:t>
            </a:r>
            <a:endParaRPr lang="en-US" altLang="zh-CN" dirty="0" smtClean="0"/>
          </a:p>
          <a:p>
            <a:pPr lvl="1"/>
            <a:r>
              <a:rPr lang="en-US" altLang="zh-CN" dirty="0"/>
              <a:t>(</a:t>
            </a:r>
            <a:r>
              <a:rPr lang="en-US" altLang="zh-CN" dirty="0" smtClean="0"/>
              <a:t>2) </a:t>
            </a:r>
            <a:r>
              <a:rPr lang="zh-CN" altLang="en-US" dirty="0" smtClean="0"/>
              <a:t>传播时延</a:t>
            </a:r>
            <a:endParaRPr lang="en-US" altLang="zh-CN" dirty="0" smtClean="0"/>
          </a:p>
          <a:p>
            <a:pPr lvl="1"/>
            <a:r>
              <a:rPr lang="en-US" altLang="zh-CN" dirty="0"/>
              <a:t>(</a:t>
            </a:r>
            <a:r>
              <a:rPr lang="en-US" altLang="zh-CN" dirty="0" smtClean="0"/>
              <a:t>3) </a:t>
            </a:r>
            <a:r>
              <a:rPr lang="zh-CN" altLang="en-US" dirty="0" smtClean="0"/>
              <a:t>处理时延</a:t>
            </a:r>
            <a:endParaRPr lang="en-US" altLang="zh-CN" dirty="0" smtClean="0"/>
          </a:p>
          <a:p>
            <a:pPr lvl="1"/>
            <a:r>
              <a:rPr lang="en-US" altLang="zh-CN" dirty="0"/>
              <a:t>(</a:t>
            </a:r>
            <a:r>
              <a:rPr lang="en-US" altLang="zh-CN" dirty="0" smtClean="0"/>
              <a:t>4) </a:t>
            </a:r>
            <a:r>
              <a:rPr lang="zh-CN" altLang="en-US" dirty="0" smtClean="0"/>
              <a:t>排队时延</a:t>
            </a:r>
            <a:endParaRPr lang="zh-CN" alt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ltLang="zh-CN" dirty="0"/>
              <a:t>4. </a:t>
            </a:r>
            <a:r>
              <a:rPr lang="zh-CN" altLang="en-US" dirty="0" smtClean="0"/>
              <a:t>时延 </a:t>
            </a:r>
            <a:r>
              <a:rPr lang="en-US" altLang="zh-CN" dirty="0" smtClean="0"/>
              <a:t>(</a:t>
            </a:r>
            <a:r>
              <a:rPr lang="en-US" altLang="zh-CN" dirty="0"/>
              <a:t>delay </a:t>
            </a:r>
            <a:r>
              <a:rPr lang="zh-CN" altLang="en-US" dirty="0"/>
              <a:t>或 </a:t>
            </a:r>
            <a:r>
              <a:rPr lang="en-US" altLang="zh-CN" dirty="0"/>
              <a:t>latency)</a:t>
            </a:r>
            <a:endParaRPr lang="en-US" altLang="zh-CN" dirty="0"/>
          </a:p>
        </p:txBody>
      </p:sp>
      <p:sp>
        <p:nvSpPr>
          <p:cNvPr id="8806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a:lnSpc>
                <a:spcPct val="110000"/>
              </a:lnSpc>
              <a:spcBef>
                <a:spcPts val="600"/>
              </a:spcBef>
            </a:pPr>
            <a:r>
              <a:rPr lang="en-US" altLang="zh-CN" dirty="0">
                <a:solidFill>
                  <a:srgbClr val="0000CC"/>
                </a:solidFill>
              </a:rPr>
              <a:t>(</a:t>
            </a:r>
            <a:r>
              <a:rPr lang="en-US" altLang="zh-CN" dirty="0" smtClean="0">
                <a:solidFill>
                  <a:srgbClr val="0000CC"/>
                </a:solidFill>
              </a:rPr>
              <a:t>1) </a:t>
            </a:r>
            <a:r>
              <a:rPr lang="zh-CN" altLang="en-US" dirty="0" smtClean="0">
                <a:solidFill>
                  <a:srgbClr val="0000CC"/>
                </a:solidFill>
              </a:rPr>
              <a:t>发送时延</a:t>
            </a:r>
            <a:endParaRPr lang="en-US" altLang="zh-CN" dirty="0" smtClean="0">
              <a:solidFill>
                <a:srgbClr val="0000CC"/>
              </a:solidFill>
            </a:endParaRPr>
          </a:p>
          <a:p>
            <a:pPr lvl="1">
              <a:lnSpc>
                <a:spcPct val="110000"/>
              </a:lnSpc>
              <a:spcBef>
                <a:spcPts val="600"/>
              </a:spcBef>
            </a:pPr>
            <a:r>
              <a:rPr lang="zh-CN" altLang="en-US" dirty="0" smtClean="0"/>
              <a:t>也称为</a:t>
            </a:r>
            <a:r>
              <a:rPr lang="zh-CN" altLang="en-US" dirty="0" smtClean="0">
                <a:solidFill>
                  <a:srgbClr val="FF0000"/>
                </a:solidFill>
              </a:rPr>
              <a:t>传输时延。</a:t>
            </a:r>
            <a:endParaRPr lang="en-US" altLang="zh-CN" dirty="0" smtClean="0">
              <a:solidFill>
                <a:srgbClr val="FF0000"/>
              </a:solidFill>
            </a:endParaRPr>
          </a:p>
          <a:p>
            <a:pPr lvl="1">
              <a:lnSpc>
                <a:spcPct val="110000"/>
              </a:lnSpc>
              <a:spcBef>
                <a:spcPts val="600"/>
              </a:spcBef>
            </a:pPr>
            <a:r>
              <a:rPr lang="zh-CN" altLang="en-US" dirty="0" smtClean="0"/>
              <a:t>发送</a:t>
            </a:r>
            <a:r>
              <a:rPr lang="zh-CN" altLang="en-US" dirty="0"/>
              <a:t>数据时，数据帧从结点进入到传输媒体所需要的时间。</a:t>
            </a:r>
            <a:endParaRPr lang="zh-CN" altLang="en-US" dirty="0"/>
          </a:p>
          <a:p>
            <a:pPr lvl="1">
              <a:lnSpc>
                <a:spcPct val="110000"/>
              </a:lnSpc>
              <a:spcBef>
                <a:spcPts val="600"/>
              </a:spcBef>
            </a:pPr>
            <a:r>
              <a:rPr lang="zh-CN" altLang="en-US" dirty="0"/>
              <a:t>也就是从发送数据帧的第一个比特算起，到该帧的最后一个比特发送完毕所需的时间。 </a:t>
            </a:r>
            <a:endParaRPr lang="zh-CN" altLang="en-US" dirty="0"/>
          </a:p>
        </p:txBody>
      </p:sp>
      <p:sp>
        <p:nvSpPr>
          <p:cNvPr id="88069" name="Rectangle 5"/>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88081" name="Group 17"/>
          <p:cNvGrpSpPr/>
          <p:nvPr/>
        </p:nvGrpSpPr>
        <p:grpSpPr bwMode="auto">
          <a:xfrm>
            <a:off x="2144688" y="4571622"/>
            <a:ext cx="5695950" cy="1225550"/>
            <a:chOff x="1574" y="3066"/>
            <a:chExt cx="3211" cy="772"/>
          </a:xfrm>
        </p:grpSpPr>
        <p:sp>
          <p:nvSpPr>
            <p:cNvPr id="88078" name="Rectangle 14"/>
            <p:cNvSpPr>
              <a:spLocks noChangeArrowheads="1"/>
            </p:cNvSpPr>
            <p:nvPr/>
          </p:nvSpPr>
          <p:spPr bwMode="auto">
            <a:xfrm>
              <a:off x="1574" y="3066"/>
              <a:ext cx="3211" cy="772"/>
            </a:xfrm>
            <a:prstGeom prst="rect">
              <a:avLst/>
            </a:prstGeom>
            <a:solidFill>
              <a:srgbClr val="FFFF99"/>
            </a:solidFill>
            <a:ln w="76200" cmpd="tri">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mn-lt"/>
                <a:ea typeface="黑体" panose="02010609060101010101" pitchFamily="2" charset="-122"/>
              </a:endParaRPr>
            </a:p>
          </p:txBody>
        </p:sp>
        <p:sp>
          <p:nvSpPr>
            <p:cNvPr id="88073" name="Text Box 9"/>
            <p:cNvSpPr txBox="1">
              <a:spLocks noChangeArrowheads="1"/>
            </p:cNvSpPr>
            <p:nvPr/>
          </p:nvSpPr>
          <p:spPr bwMode="auto">
            <a:xfrm>
              <a:off x="1688" y="3286"/>
              <a:ext cx="1148" cy="33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rgbClr val="0000CC"/>
                  </a:solidFill>
                  <a:latin typeface="+mn-lt"/>
                  <a:ea typeface="黑体" panose="02010609060101010101" pitchFamily="2" charset="-122"/>
                </a:rPr>
                <a:t>发送时延 </a:t>
              </a:r>
              <a:r>
                <a:rPr lang="en-US" altLang="zh-CN" sz="2800" b="1">
                  <a:solidFill>
                    <a:srgbClr val="0000CC"/>
                  </a:solidFill>
                  <a:latin typeface="+mn-lt"/>
                  <a:ea typeface="黑体" panose="02010609060101010101" pitchFamily="2" charset="-122"/>
                </a:rPr>
                <a:t>= </a:t>
              </a:r>
              <a:endParaRPr lang="en-US" altLang="zh-CN" sz="2800" b="1">
                <a:solidFill>
                  <a:srgbClr val="0000CC"/>
                </a:solidFill>
                <a:latin typeface="+mn-lt"/>
                <a:ea typeface="黑体" panose="02010609060101010101" pitchFamily="2" charset="-122"/>
              </a:endParaRPr>
            </a:p>
          </p:txBody>
        </p:sp>
        <p:sp>
          <p:nvSpPr>
            <p:cNvPr id="88074" name="Text Box 10"/>
            <p:cNvSpPr txBox="1">
              <a:spLocks noChangeArrowheads="1"/>
            </p:cNvSpPr>
            <p:nvPr/>
          </p:nvSpPr>
          <p:spPr bwMode="auto">
            <a:xfrm>
              <a:off x="2789" y="3150"/>
              <a:ext cx="1775" cy="33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CC"/>
                  </a:solidFill>
                  <a:latin typeface="+mn-lt"/>
                  <a:ea typeface="黑体" panose="02010609060101010101" pitchFamily="2" charset="-122"/>
                </a:rPr>
                <a:t>数据帧长度（</a:t>
              </a:r>
              <a:r>
                <a:rPr lang="en-US" altLang="zh-CN" sz="2800" b="1" dirty="0" smtClean="0">
                  <a:solidFill>
                    <a:srgbClr val="FF0000"/>
                  </a:solidFill>
                  <a:latin typeface="+mn-lt"/>
                  <a:ea typeface="黑体" panose="02010609060101010101" pitchFamily="2" charset="-122"/>
                </a:rPr>
                <a:t>bit</a:t>
              </a:r>
              <a:r>
                <a:rPr lang="zh-CN" altLang="en-US" sz="2800" b="1" dirty="0" smtClean="0">
                  <a:solidFill>
                    <a:srgbClr val="0000CC"/>
                  </a:solidFill>
                  <a:latin typeface="+mn-lt"/>
                  <a:ea typeface="黑体" panose="02010609060101010101" pitchFamily="2" charset="-122"/>
                </a:rPr>
                <a:t>）</a:t>
              </a:r>
              <a:endParaRPr lang="zh-CN" altLang="en-US" sz="2800" b="1" dirty="0">
                <a:solidFill>
                  <a:srgbClr val="0000CC"/>
                </a:solidFill>
                <a:latin typeface="+mn-lt"/>
                <a:ea typeface="黑体" panose="02010609060101010101" pitchFamily="2" charset="-122"/>
              </a:endParaRPr>
            </a:p>
          </p:txBody>
        </p:sp>
        <p:sp>
          <p:nvSpPr>
            <p:cNvPr id="88075" name="Text Box 11"/>
            <p:cNvSpPr txBox="1">
              <a:spLocks noChangeArrowheads="1"/>
            </p:cNvSpPr>
            <p:nvPr/>
          </p:nvSpPr>
          <p:spPr bwMode="auto">
            <a:xfrm>
              <a:off x="2858" y="3467"/>
              <a:ext cx="1741" cy="33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CC"/>
                  </a:solidFill>
                  <a:latin typeface="+mn-lt"/>
                  <a:ea typeface="黑体" panose="02010609060101010101" pitchFamily="2" charset="-122"/>
                </a:rPr>
                <a:t>发送速率（</a:t>
              </a:r>
              <a:r>
                <a:rPr lang="en-US" altLang="zh-CN" sz="2800" b="1" dirty="0" smtClean="0">
                  <a:solidFill>
                    <a:srgbClr val="FF0000"/>
                  </a:solidFill>
                  <a:latin typeface="+mn-lt"/>
                  <a:ea typeface="黑体" panose="02010609060101010101" pitchFamily="2" charset="-122"/>
                </a:rPr>
                <a:t>bit/s</a:t>
              </a:r>
              <a:r>
                <a:rPr lang="zh-CN" altLang="en-US" sz="2800" b="1" dirty="0">
                  <a:solidFill>
                    <a:srgbClr val="0000CC"/>
                  </a:solidFill>
                  <a:latin typeface="+mn-lt"/>
                  <a:ea typeface="黑体" panose="02010609060101010101" pitchFamily="2" charset="-122"/>
                </a:rPr>
                <a:t>）</a:t>
              </a:r>
              <a:endParaRPr lang="zh-CN" altLang="en-US" sz="2800" b="1" dirty="0">
                <a:solidFill>
                  <a:srgbClr val="0000CC"/>
                </a:solidFill>
                <a:latin typeface="+mn-lt"/>
                <a:ea typeface="黑体" panose="02010609060101010101" pitchFamily="2" charset="-122"/>
              </a:endParaRPr>
            </a:p>
          </p:txBody>
        </p:sp>
        <p:sp>
          <p:nvSpPr>
            <p:cNvPr id="88076" name="Line 12"/>
            <p:cNvSpPr>
              <a:spLocks noChangeShapeType="1"/>
            </p:cNvSpPr>
            <p:nvPr/>
          </p:nvSpPr>
          <p:spPr bwMode="auto">
            <a:xfrm>
              <a:off x="2789" y="3459"/>
              <a:ext cx="1819" cy="0"/>
            </a:xfrm>
            <a:prstGeom prst="line">
              <a:avLst/>
            </a:prstGeom>
            <a:noFill/>
            <a:ln w="28575">
              <a:solidFill>
                <a:srgbClr val="0000CC"/>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黑体" panose="0201060906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0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806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806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806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8081"/>
                                        </p:tgtEl>
                                        <p:attrNameLst>
                                          <p:attrName>style.visibility</p:attrName>
                                        </p:attrNameLst>
                                      </p:cBhvr>
                                      <p:to>
                                        <p:strVal val="visible"/>
                                      </p:to>
                                    </p:set>
                                  </p:childTnLst>
                                </p:cTn>
                              </p:par>
                            </p:childTnLst>
                          </p:cTn>
                        </p:par>
                        <p:par>
                          <p:cTn id="17" fill="hold">
                            <p:stCondLst>
                              <p:cond delay="0"/>
                            </p:stCondLst>
                            <p:childTnLst>
                              <p:par>
                                <p:cTn id="18" presetID="6" presetClass="emph" presetSubtype="0" fill="hold" nodeType="afterEffect">
                                  <p:stCondLst>
                                    <p:cond delay="0"/>
                                  </p:stCondLst>
                                  <p:childTnLst>
                                    <p:animScale>
                                      <p:cBhvr>
                                        <p:cTn id="19" dur="1000" fill="hold"/>
                                        <p:tgtEl>
                                          <p:spTgt spid="88081"/>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ctr"/>
            <a:r>
              <a:rPr lang="zh-CN" altLang="en-US" dirty="0"/>
              <a:t>请注意名词“结点”</a:t>
            </a:r>
            <a:endParaRPr lang="zh-CN" altLang="en-US" dirty="0"/>
          </a:p>
        </p:txBody>
      </p:sp>
      <p:sp>
        <p:nvSpPr>
          <p:cNvPr id="3277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zh-CN" altLang="en-US" dirty="0"/>
              <a:t>在网络中， </a:t>
            </a:r>
            <a:r>
              <a:rPr lang="en-US" altLang="zh-CN" dirty="0"/>
              <a:t>node </a:t>
            </a:r>
            <a:r>
              <a:rPr lang="zh-CN" altLang="en-US" dirty="0"/>
              <a:t>的标准译名是“</a:t>
            </a:r>
            <a:r>
              <a:rPr lang="zh-CN" altLang="en-US" dirty="0">
                <a:solidFill>
                  <a:srgbClr val="FF0000"/>
                </a:solidFill>
              </a:rPr>
              <a:t>结点</a:t>
            </a:r>
            <a:r>
              <a:rPr lang="zh-CN" altLang="en-US" dirty="0"/>
              <a:t>”而不是“</a:t>
            </a:r>
            <a:r>
              <a:rPr lang="zh-CN" altLang="en-US" dirty="0">
                <a:solidFill>
                  <a:srgbClr val="0000CC"/>
                </a:solidFill>
              </a:rPr>
              <a:t>节点</a:t>
            </a:r>
            <a:r>
              <a:rPr lang="zh-CN" altLang="en-US" dirty="0"/>
              <a:t>”。</a:t>
            </a:r>
            <a:endParaRPr lang="zh-CN" altLang="en-US" dirty="0"/>
          </a:p>
          <a:p>
            <a:r>
              <a:rPr lang="zh-CN" altLang="en-US" dirty="0"/>
              <a:t>虽然 </a:t>
            </a:r>
            <a:r>
              <a:rPr lang="en-US" altLang="zh-CN" dirty="0"/>
              <a:t>node </a:t>
            </a:r>
            <a:r>
              <a:rPr lang="zh-CN" altLang="en-US" dirty="0"/>
              <a:t>有时也可译为“节点”，但这是指像天线上的驻波的节点，这种节点很像竹竿上的“节”。</a:t>
            </a:r>
            <a:endParaRPr lang="zh-CN" altLang="en-US" dirty="0"/>
          </a:p>
          <a:p>
            <a:r>
              <a:rPr lang="zh-CN" altLang="en-US" dirty="0"/>
              <a:t>数据结构的</a:t>
            </a:r>
            <a:r>
              <a:rPr lang="zh-CN" altLang="en-US" dirty="0" smtClean="0"/>
              <a:t>树 </a:t>
            </a:r>
            <a:r>
              <a:rPr lang="en-US" altLang="zh-CN" dirty="0" smtClean="0"/>
              <a:t>(</a:t>
            </a:r>
            <a:r>
              <a:rPr lang="en-US" altLang="zh-CN" dirty="0"/>
              <a:t>tree</a:t>
            </a:r>
            <a:r>
              <a:rPr lang="en-US" altLang="zh-CN" dirty="0" smtClean="0"/>
              <a:t>) </a:t>
            </a:r>
            <a:r>
              <a:rPr lang="zh-CN" altLang="en-US" dirty="0" smtClean="0"/>
              <a:t>中</a:t>
            </a:r>
            <a:r>
              <a:rPr lang="zh-CN" altLang="en-US" dirty="0"/>
              <a:t>的 </a:t>
            </a:r>
            <a:r>
              <a:rPr lang="en-US" altLang="zh-CN" dirty="0"/>
              <a:t>node </a:t>
            </a:r>
            <a:r>
              <a:rPr lang="zh-CN" altLang="en-US" dirty="0"/>
              <a:t>应当译为“节点”。</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altLang="zh-CN" dirty="0"/>
              <a:t>4. </a:t>
            </a:r>
            <a:r>
              <a:rPr lang="zh-CN" altLang="en-US" dirty="0" smtClean="0"/>
              <a:t>时延 </a:t>
            </a:r>
            <a:r>
              <a:rPr lang="en-US" altLang="zh-CN" dirty="0" smtClean="0"/>
              <a:t>(</a:t>
            </a:r>
            <a:r>
              <a:rPr lang="en-US" altLang="zh-CN" dirty="0"/>
              <a:t>delay </a:t>
            </a:r>
            <a:r>
              <a:rPr lang="zh-CN" altLang="en-US" dirty="0"/>
              <a:t>或 </a:t>
            </a:r>
            <a:r>
              <a:rPr lang="en-US" altLang="zh-CN" dirty="0"/>
              <a:t>latency)</a:t>
            </a:r>
            <a:endParaRPr lang="en-US" altLang="zh-CN" dirty="0"/>
          </a:p>
        </p:txBody>
      </p:sp>
      <p:sp>
        <p:nvSpPr>
          <p:cNvPr id="8909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a:lnSpc>
                <a:spcPct val="110000"/>
              </a:lnSpc>
              <a:spcBef>
                <a:spcPts val="600"/>
              </a:spcBef>
            </a:pPr>
            <a:r>
              <a:rPr lang="en-US" altLang="zh-CN" dirty="0" smtClean="0">
                <a:solidFill>
                  <a:srgbClr val="0000CC"/>
                </a:solidFill>
              </a:rPr>
              <a:t>(2) </a:t>
            </a:r>
            <a:r>
              <a:rPr lang="zh-CN" altLang="en-US" dirty="0" smtClean="0">
                <a:solidFill>
                  <a:srgbClr val="0000CC"/>
                </a:solidFill>
              </a:rPr>
              <a:t>传播时延</a:t>
            </a:r>
            <a:endParaRPr lang="en-US" altLang="zh-CN" dirty="0" smtClean="0">
              <a:solidFill>
                <a:srgbClr val="0000CC"/>
              </a:solidFill>
            </a:endParaRPr>
          </a:p>
          <a:p>
            <a:pPr lvl="1">
              <a:lnSpc>
                <a:spcPct val="110000"/>
              </a:lnSpc>
              <a:spcBef>
                <a:spcPts val="600"/>
              </a:spcBef>
            </a:pPr>
            <a:r>
              <a:rPr lang="zh-CN" altLang="en-US" dirty="0" smtClean="0"/>
              <a:t>电磁波</a:t>
            </a:r>
            <a:r>
              <a:rPr lang="zh-CN" altLang="en-US" dirty="0"/>
              <a:t>在信道中需要传播一定的距离而花费的时间。 </a:t>
            </a:r>
            <a:endParaRPr lang="zh-CN" altLang="en-US" dirty="0"/>
          </a:p>
          <a:p>
            <a:pPr lvl="1">
              <a:lnSpc>
                <a:spcPct val="110000"/>
              </a:lnSpc>
              <a:spcBef>
                <a:spcPts val="600"/>
              </a:spcBef>
            </a:pPr>
            <a:r>
              <a:rPr lang="zh-CN" altLang="en-US" dirty="0" smtClean="0">
                <a:solidFill>
                  <a:srgbClr val="FF0000"/>
                </a:solidFill>
              </a:rPr>
              <a:t>发送时延与传播时延</a:t>
            </a:r>
            <a:r>
              <a:rPr lang="zh-CN" altLang="zh-CN" dirty="0">
                <a:solidFill>
                  <a:srgbClr val="FF0000"/>
                </a:solidFill>
              </a:rPr>
              <a:t>有本质上的</a:t>
            </a:r>
            <a:r>
              <a:rPr lang="zh-CN" altLang="zh-CN" dirty="0" smtClean="0">
                <a:solidFill>
                  <a:srgbClr val="FF0000"/>
                </a:solidFill>
              </a:rPr>
              <a:t>不同</a:t>
            </a:r>
            <a:r>
              <a:rPr lang="zh-CN" altLang="en-US" dirty="0" smtClean="0">
                <a:solidFill>
                  <a:srgbClr val="FF0000"/>
                </a:solidFill>
              </a:rPr>
              <a:t>。</a:t>
            </a:r>
            <a:endParaRPr lang="en-US" altLang="zh-CN" dirty="0" smtClean="0">
              <a:solidFill>
                <a:srgbClr val="FF0000"/>
              </a:solidFill>
            </a:endParaRPr>
          </a:p>
          <a:p>
            <a:pPr lvl="1">
              <a:lnSpc>
                <a:spcPct val="110000"/>
              </a:lnSpc>
              <a:spcBef>
                <a:spcPts val="600"/>
              </a:spcBef>
            </a:pPr>
            <a:r>
              <a:rPr lang="zh-CN" altLang="en-US" dirty="0" smtClean="0"/>
              <a:t>信号</a:t>
            </a:r>
            <a:r>
              <a:rPr lang="zh-CN" altLang="en-US" dirty="0">
                <a:solidFill>
                  <a:srgbClr val="FF0000"/>
                </a:solidFill>
              </a:rPr>
              <a:t>发送速率</a:t>
            </a:r>
            <a:r>
              <a:rPr lang="zh-CN" altLang="en-US" dirty="0"/>
              <a:t>和信号在信道上的</a:t>
            </a:r>
            <a:r>
              <a:rPr lang="zh-CN" altLang="en-US" dirty="0">
                <a:solidFill>
                  <a:srgbClr val="FF0000"/>
                </a:solidFill>
              </a:rPr>
              <a:t>传播速率</a:t>
            </a:r>
            <a:r>
              <a:rPr lang="zh-CN" altLang="en-US" dirty="0"/>
              <a:t>是</a:t>
            </a:r>
            <a:r>
              <a:rPr lang="zh-CN" altLang="en-US" dirty="0">
                <a:solidFill>
                  <a:srgbClr val="FF0000"/>
                </a:solidFill>
              </a:rPr>
              <a:t>完全不同</a:t>
            </a:r>
            <a:r>
              <a:rPr lang="zh-CN" altLang="en-US" dirty="0"/>
              <a:t>的概念。 </a:t>
            </a:r>
            <a:endParaRPr lang="zh-CN" altLang="en-US" dirty="0"/>
          </a:p>
          <a:p>
            <a:pPr>
              <a:lnSpc>
                <a:spcPct val="110000"/>
              </a:lnSpc>
              <a:spcBef>
                <a:spcPts val="600"/>
              </a:spcBef>
            </a:pPr>
            <a:endParaRPr lang="en-US" altLang="zh-CN" dirty="0"/>
          </a:p>
        </p:txBody>
      </p:sp>
      <p:sp>
        <p:nvSpPr>
          <p:cNvPr id="89092"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89108" name="Group 20"/>
          <p:cNvGrpSpPr/>
          <p:nvPr/>
        </p:nvGrpSpPr>
        <p:grpSpPr bwMode="auto">
          <a:xfrm>
            <a:off x="992560" y="4149080"/>
            <a:ext cx="8016546" cy="1225550"/>
            <a:chOff x="1020" y="2840"/>
            <a:chExt cx="4316" cy="772"/>
          </a:xfrm>
        </p:grpSpPr>
        <p:sp>
          <p:nvSpPr>
            <p:cNvPr id="89095" name="Rectangle 7"/>
            <p:cNvSpPr>
              <a:spLocks noChangeArrowheads="1"/>
            </p:cNvSpPr>
            <p:nvPr/>
          </p:nvSpPr>
          <p:spPr bwMode="auto">
            <a:xfrm>
              <a:off x="1020" y="2840"/>
              <a:ext cx="4316" cy="772"/>
            </a:xfrm>
            <a:prstGeom prst="rect">
              <a:avLst/>
            </a:prstGeom>
            <a:solidFill>
              <a:srgbClr val="FFFF99"/>
            </a:solidFill>
            <a:ln w="76200" cmpd="tri">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CC"/>
                </a:solidFill>
                <a:latin typeface="+mn-lt"/>
                <a:ea typeface="黑体" panose="02010609060101010101" pitchFamily="2" charset="-122"/>
              </a:endParaRPr>
            </a:p>
          </p:txBody>
        </p:sp>
        <p:sp>
          <p:nvSpPr>
            <p:cNvPr id="89097" name="Text Box 9"/>
            <p:cNvSpPr txBox="1">
              <a:spLocks noChangeArrowheads="1"/>
            </p:cNvSpPr>
            <p:nvPr/>
          </p:nvSpPr>
          <p:spPr bwMode="auto">
            <a:xfrm>
              <a:off x="1134" y="3060"/>
              <a:ext cx="1096" cy="33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CC"/>
                  </a:solidFill>
                  <a:latin typeface="+mn-lt"/>
                  <a:ea typeface="黑体" panose="02010609060101010101" pitchFamily="2" charset="-122"/>
                </a:rPr>
                <a:t>传播时延 </a:t>
              </a:r>
              <a:r>
                <a:rPr lang="en-US" altLang="zh-CN" sz="2800" b="1" dirty="0">
                  <a:solidFill>
                    <a:srgbClr val="0000CC"/>
                  </a:solidFill>
                  <a:latin typeface="+mn-lt"/>
                  <a:ea typeface="黑体" panose="02010609060101010101" pitchFamily="2" charset="-122"/>
                </a:rPr>
                <a:t>= </a:t>
              </a:r>
              <a:endParaRPr lang="en-US" altLang="zh-CN" sz="2800" b="1" dirty="0">
                <a:solidFill>
                  <a:srgbClr val="0000CC"/>
                </a:solidFill>
                <a:latin typeface="+mn-lt"/>
                <a:ea typeface="黑体" panose="02010609060101010101" pitchFamily="2" charset="-122"/>
              </a:endParaRPr>
            </a:p>
          </p:txBody>
        </p:sp>
        <p:sp>
          <p:nvSpPr>
            <p:cNvPr id="89098" name="Text Box 10"/>
            <p:cNvSpPr txBox="1">
              <a:spLocks noChangeArrowheads="1"/>
            </p:cNvSpPr>
            <p:nvPr/>
          </p:nvSpPr>
          <p:spPr bwMode="auto">
            <a:xfrm>
              <a:off x="3015" y="2916"/>
              <a:ext cx="1459" cy="33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CC"/>
                  </a:solidFill>
                  <a:latin typeface="+mn-lt"/>
                  <a:ea typeface="黑体" panose="02010609060101010101" pitchFamily="2" charset="-122"/>
                </a:rPr>
                <a:t>信道长度（</a:t>
              </a:r>
              <a:r>
                <a:rPr lang="zh-CN" altLang="en-US" sz="2800" b="1" dirty="0">
                  <a:solidFill>
                    <a:srgbClr val="FF0000"/>
                  </a:solidFill>
                  <a:latin typeface="+mn-lt"/>
                  <a:ea typeface="黑体" panose="02010609060101010101" pitchFamily="2" charset="-122"/>
                </a:rPr>
                <a:t>米</a:t>
              </a:r>
              <a:r>
                <a:rPr lang="zh-CN" altLang="en-US" sz="2800" b="1" dirty="0">
                  <a:solidFill>
                    <a:srgbClr val="0000CC"/>
                  </a:solidFill>
                  <a:latin typeface="+mn-lt"/>
                  <a:ea typeface="黑体" panose="02010609060101010101" pitchFamily="2" charset="-122"/>
                </a:rPr>
                <a:t>）</a:t>
              </a:r>
              <a:endParaRPr lang="zh-CN" altLang="en-US" sz="2800" b="1" dirty="0">
                <a:solidFill>
                  <a:srgbClr val="0000CC"/>
                </a:solidFill>
                <a:latin typeface="+mn-lt"/>
                <a:ea typeface="黑体" panose="02010609060101010101" pitchFamily="2" charset="-122"/>
              </a:endParaRPr>
            </a:p>
          </p:txBody>
        </p:sp>
        <p:sp>
          <p:nvSpPr>
            <p:cNvPr id="89099" name="Text Box 11"/>
            <p:cNvSpPr txBox="1">
              <a:spLocks noChangeArrowheads="1"/>
            </p:cNvSpPr>
            <p:nvPr/>
          </p:nvSpPr>
          <p:spPr bwMode="auto">
            <a:xfrm>
              <a:off x="2147" y="3248"/>
              <a:ext cx="3137" cy="33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800" b="1" dirty="0">
                  <a:solidFill>
                    <a:srgbClr val="0000CC"/>
                  </a:solidFill>
                  <a:latin typeface="+mn-lt"/>
                  <a:ea typeface="黑体" panose="02010609060101010101" pitchFamily="2" charset="-122"/>
                </a:rPr>
                <a:t>信号在信道上的传播速率（</a:t>
              </a:r>
              <a:r>
                <a:rPr lang="zh-CN" altLang="en-US" sz="2800" b="1" dirty="0">
                  <a:solidFill>
                    <a:srgbClr val="FF0000"/>
                  </a:solidFill>
                  <a:latin typeface="+mn-lt"/>
                  <a:ea typeface="黑体" panose="02010609060101010101" pitchFamily="2" charset="-122"/>
                </a:rPr>
                <a:t>米</a:t>
              </a:r>
              <a:r>
                <a:rPr lang="en-US" altLang="zh-CN" sz="2800" b="1" dirty="0">
                  <a:solidFill>
                    <a:srgbClr val="FF0000"/>
                  </a:solidFill>
                  <a:latin typeface="+mn-lt"/>
                  <a:ea typeface="黑体" panose="02010609060101010101" pitchFamily="2" charset="-122"/>
                </a:rPr>
                <a:t>/</a:t>
              </a:r>
              <a:r>
                <a:rPr lang="zh-CN" altLang="en-US" sz="2800" b="1" dirty="0">
                  <a:solidFill>
                    <a:srgbClr val="FF0000"/>
                  </a:solidFill>
                  <a:latin typeface="+mn-lt"/>
                  <a:ea typeface="黑体" panose="02010609060101010101" pitchFamily="2" charset="-122"/>
                </a:rPr>
                <a:t>秒</a:t>
              </a:r>
              <a:r>
                <a:rPr lang="zh-CN" altLang="en-US" sz="2800" b="1" dirty="0">
                  <a:solidFill>
                    <a:srgbClr val="0000CC"/>
                  </a:solidFill>
                  <a:latin typeface="+mn-lt"/>
                  <a:ea typeface="黑体" panose="02010609060101010101" pitchFamily="2" charset="-122"/>
                </a:rPr>
                <a:t>）</a:t>
              </a:r>
              <a:endParaRPr lang="zh-CN" altLang="en-US" sz="2800" b="1" dirty="0">
                <a:solidFill>
                  <a:srgbClr val="0000CC"/>
                </a:solidFill>
                <a:latin typeface="+mn-lt"/>
                <a:ea typeface="黑体" panose="02010609060101010101" pitchFamily="2" charset="-122"/>
              </a:endParaRPr>
            </a:p>
          </p:txBody>
        </p:sp>
        <p:sp>
          <p:nvSpPr>
            <p:cNvPr id="89100" name="Line 12"/>
            <p:cNvSpPr>
              <a:spLocks noChangeShapeType="1"/>
            </p:cNvSpPr>
            <p:nvPr/>
          </p:nvSpPr>
          <p:spPr bwMode="auto">
            <a:xfrm>
              <a:off x="2152" y="3233"/>
              <a:ext cx="2977" cy="13"/>
            </a:xfrm>
            <a:prstGeom prst="line">
              <a:avLst/>
            </a:prstGeom>
            <a:noFill/>
            <a:ln w="28575">
              <a:solidFill>
                <a:srgbClr val="0000CC"/>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CC"/>
                </a:solidFill>
                <a:latin typeface="+mn-lt"/>
                <a:ea typeface="黑体" panose="0201060906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90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90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909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909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108"/>
                                        </p:tgtEl>
                                        <p:attrNameLst>
                                          <p:attrName>style.visibility</p:attrName>
                                        </p:attrNameLst>
                                      </p:cBhvr>
                                      <p:to>
                                        <p:strVal val="visible"/>
                                      </p:to>
                                    </p:set>
                                  </p:childTnLst>
                                </p:cTn>
                              </p:par>
                            </p:childTnLst>
                          </p:cTn>
                        </p:par>
                        <p:par>
                          <p:cTn id="17" fill="hold">
                            <p:stCondLst>
                              <p:cond delay="0"/>
                            </p:stCondLst>
                            <p:childTnLst>
                              <p:par>
                                <p:cTn id="18" presetID="6" presetClass="emph" presetSubtype="0" fill="hold" nodeType="afterEffect">
                                  <p:stCondLst>
                                    <p:cond delay="0"/>
                                  </p:stCondLst>
                                  <p:childTnLst>
                                    <p:animScale>
                                      <p:cBhvr>
                                        <p:cTn id="19" dur="1000" fill="hold"/>
                                        <p:tgtEl>
                                          <p:spTgt spid="89108"/>
                                        </p:tgtEl>
                                      </p:cBhvr>
                                      <p:by x="130000" y="13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a:t>
            </a:r>
            <a:r>
              <a:rPr lang="zh-CN" altLang="en-US" dirty="0" smtClean="0"/>
              <a:t>时延 </a:t>
            </a:r>
            <a:r>
              <a:rPr lang="en-US" altLang="zh-CN" dirty="0" smtClean="0"/>
              <a:t>(</a:t>
            </a:r>
            <a:r>
              <a:rPr lang="en-US" altLang="zh-CN" dirty="0"/>
              <a:t>delay </a:t>
            </a:r>
            <a:r>
              <a:rPr lang="zh-CN" altLang="en-US" dirty="0"/>
              <a:t>或 </a:t>
            </a:r>
            <a:r>
              <a:rPr lang="en-US" altLang="zh-CN" dirty="0"/>
              <a:t>latency)</a:t>
            </a:r>
            <a:endParaRPr lang="zh-CN" altLang="en-US" dirty="0"/>
          </a:p>
        </p:txBody>
      </p:sp>
      <p:sp>
        <p:nvSpPr>
          <p:cNvPr id="3" name="内容占位符 2"/>
          <p:cNvSpPr>
            <a:spLocks noGrp="1"/>
          </p:cNvSpPr>
          <p:nvPr>
            <p:ph idx="1"/>
          </p:nvPr>
        </p:nvSpPr>
        <p:spPr/>
        <p:txBody>
          <a:bodyPr/>
          <a:lstStyle/>
          <a:p>
            <a:pPr>
              <a:lnSpc>
                <a:spcPct val="110000"/>
              </a:lnSpc>
              <a:spcBef>
                <a:spcPts val="600"/>
              </a:spcBef>
            </a:pPr>
            <a:r>
              <a:rPr lang="en-US" altLang="zh-CN" dirty="0" smtClean="0">
                <a:solidFill>
                  <a:srgbClr val="0000CC"/>
                </a:solidFill>
              </a:rPr>
              <a:t>(3) </a:t>
            </a:r>
            <a:r>
              <a:rPr lang="zh-CN" altLang="en-US" dirty="0" smtClean="0">
                <a:solidFill>
                  <a:srgbClr val="0000CC"/>
                </a:solidFill>
              </a:rPr>
              <a:t>处理时延</a:t>
            </a:r>
            <a:endParaRPr lang="en-US" altLang="zh-CN" dirty="0" smtClean="0">
              <a:solidFill>
                <a:srgbClr val="0000CC"/>
              </a:solidFill>
            </a:endParaRPr>
          </a:p>
          <a:p>
            <a:pPr lvl="1">
              <a:lnSpc>
                <a:spcPct val="110000"/>
              </a:lnSpc>
              <a:spcBef>
                <a:spcPts val="600"/>
              </a:spcBef>
            </a:pPr>
            <a:r>
              <a:rPr lang="zh-CN" altLang="zh-CN" dirty="0"/>
              <a:t>主机或</a:t>
            </a:r>
            <a:r>
              <a:rPr lang="zh-CN" altLang="zh-CN" dirty="0" smtClean="0"/>
              <a:t>路由器</a:t>
            </a:r>
            <a:r>
              <a:rPr lang="zh-CN" altLang="en-US" dirty="0" smtClean="0"/>
              <a:t>在收到分组时，为处理分组（例如分析</a:t>
            </a:r>
            <a:r>
              <a:rPr lang="zh-CN" altLang="zh-CN" dirty="0" smtClean="0"/>
              <a:t>首部、提取数据、差错</a:t>
            </a:r>
            <a:r>
              <a:rPr lang="zh-CN" altLang="zh-CN" dirty="0"/>
              <a:t>检验或</a:t>
            </a:r>
            <a:r>
              <a:rPr lang="zh-CN" altLang="zh-CN" dirty="0" smtClean="0"/>
              <a:t>查找路由</a:t>
            </a:r>
            <a:r>
              <a:rPr lang="zh-CN" altLang="en-US" dirty="0" smtClean="0"/>
              <a:t>）所</a:t>
            </a:r>
            <a:r>
              <a:rPr lang="zh-CN" altLang="en-US" dirty="0"/>
              <a:t>花费的时间。 </a:t>
            </a:r>
            <a:endParaRPr lang="zh-CN" altLang="en-US" dirty="0"/>
          </a:p>
          <a:p>
            <a:pPr>
              <a:lnSpc>
                <a:spcPct val="110000"/>
              </a:lnSpc>
              <a:spcBef>
                <a:spcPts val="600"/>
              </a:spcBef>
            </a:pPr>
            <a:r>
              <a:rPr lang="en-US" altLang="zh-CN" dirty="0" smtClean="0">
                <a:solidFill>
                  <a:srgbClr val="0000CC"/>
                </a:solidFill>
              </a:rPr>
              <a:t>(4) </a:t>
            </a:r>
            <a:r>
              <a:rPr lang="zh-CN" altLang="en-US" dirty="0" smtClean="0">
                <a:solidFill>
                  <a:srgbClr val="0000CC"/>
                </a:solidFill>
              </a:rPr>
              <a:t>排队时延</a:t>
            </a:r>
            <a:endParaRPr lang="en-US" altLang="zh-CN" dirty="0" smtClean="0">
              <a:solidFill>
                <a:srgbClr val="0000CC"/>
              </a:solidFill>
            </a:endParaRPr>
          </a:p>
          <a:p>
            <a:pPr lvl="1">
              <a:lnSpc>
                <a:spcPct val="110000"/>
              </a:lnSpc>
              <a:spcBef>
                <a:spcPts val="600"/>
              </a:spcBef>
            </a:pPr>
            <a:r>
              <a:rPr lang="zh-CN" altLang="en-US" dirty="0" smtClean="0"/>
              <a:t>分组在路由器输入输出队列中</a:t>
            </a:r>
            <a:r>
              <a:rPr lang="zh-CN" altLang="en-US" dirty="0" smtClean="0">
                <a:solidFill>
                  <a:srgbClr val="FF0000"/>
                </a:solidFill>
              </a:rPr>
              <a:t>排队等待处理</a:t>
            </a:r>
            <a:r>
              <a:rPr lang="zh-CN" altLang="en-US" dirty="0" smtClean="0"/>
              <a:t>所</a:t>
            </a:r>
            <a:r>
              <a:rPr lang="zh-CN" altLang="en-US" dirty="0"/>
              <a:t>经历的时延。</a:t>
            </a:r>
            <a:endParaRPr lang="zh-CN" altLang="en-US" dirty="0"/>
          </a:p>
          <a:p>
            <a:pPr lvl="1">
              <a:lnSpc>
                <a:spcPct val="110000"/>
              </a:lnSpc>
              <a:spcBef>
                <a:spcPts val="600"/>
              </a:spcBef>
            </a:pPr>
            <a:r>
              <a:rPr lang="zh-CN" altLang="en-US" dirty="0">
                <a:solidFill>
                  <a:srgbClr val="FF0000"/>
                </a:solidFill>
              </a:rPr>
              <a:t>排队时延的长短往往取决于网络中当时的通信量。</a:t>
            </a:r>
            <a:endParaRPr lang="zh-CN" altLang="en-US" dirty="0">
              <a:solidFill>
                <a:srgbClr val="FF0000"/>
              </a:solidFill>
            </a:endParaRPr>
          </a:p>
          <a:p>
            <a:pPr>
              <a:lnSpc>
                <a:spcPct val="110000"/>
              </a:lnSpc>
              <a:spcBef>
                <a:spcPts val="600"/>
              </a:spcBef>
            </a:pPr>
            <a:endParaRPr lang="zh-CN" alt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a:t>
            </a:r>
            <a:r>
              <a:rPr lang="zh-CN" altLang="en-US" dirty="0" smtClean="0"/>
              <a:t>时延 </a:t>
            </a:r>
            <a:r>
              <a:rPr lang="en-US" altLang="zh-CN" dirty="0" smtClean="0"/>
              <a:t>(</a:t>
            </a:r>
            <a:r>
              <a:rPr lang="en-US" altLang="zh-CN" dirty="0"/>
              <a:t>delay </a:t>
            </a:r>
            <a:r>
              <a:rPr lang="zh-CN" altLang="en-US" dirty="0"/>
              <a:t>或 </a:t>
            </a:r>
            <a:r>
              <a:rPr lang="en-US" altLang="zh-CN" dirty="0"/>
              <a:t>latency)</a:t>
            </a:r>
            <a:endParaRPr lang="zh-CN" altLang="en-US" dirty="0"/>
          </a:p>
        </p:txBody>
      </p:sp>
      <p:sp>
        <p:nvSpPr>
          <p:cNvPr id="3" name="内容占位符 2"/>
          <p:cNvSpPr>
            <a:spLocks noGrp="1"/>
          </p:cNvSpPr>
          <p:nvPr>
            <p:ph idx="1"/>
          </p:nvPr>
        </p:nvSpPr>
        <p:spPr/>
        <p:txBody>
          <a:bodyPr/>
          <a:lstStyle/>
          <a:p>
            <a:pPr>
              <a:lnSpc>
                <a:spcPct val="110000"/>
              </a:lnSpc>
              <a:spcBef>
                <a:spcPts val="600"/>
              </a:spcBef>
            </a:pPr>
            <a:r>
              <a:rPr lang="zh-CN" altLang="en-US" dirty="0" smtClean="0"/>
              <a:t>数据在网络中经历</a:t>
            </a:r>
            <a:r>
              <a:rPr lang="zh-CN" altLang="en-US" dirty="0"/>
              <a:t>的总时延就是发送时延、传播时延、处理时延和排队时延</a:t>
            </a:r>
            <a:r>
              <a:rPr lang="zh-CN" altLang="en-US" dirty="0">
                <a:solidFill>
                  <a:srgbClr val="FF0000"/>
                </a:solidFill>
              </a:rPr>
              <a:t>之</a:t>
            </a:r>
            <a:r>
              <a:rPr lang="zh-CN" altLang="en-US" dirty="0" smtClean="0">
                <a:solidFill>
                  <a:srgbClr val="FF0000"/>
                </a:solidFill>
              </a:rPr>
              <a:t>和。</a:t>
            </a:r>
            <a:endParaRPr lang="zh-CN" altLang="en-US" dirty="0">
              <a:solidFill>
                <a:srgbClr val="FF0000"/>
              </a:solidFill>
            </a:endParaRPr>
          </a:p>
        </p:txBody>
      </p:sp>
      <p:sp>
        <p:nvSpPr>
          <p:cNvPr id="4" name="Text Box 6"/>
          <p:cNvSpPr txBox="1">
            <a:spLocks noChangeArrowheads="1"/>
          </p:cNvSpPr>
          <p:nvPr/>
        </p:nvSpPr>
        <p:spPr bwMode="auto">
          <a:xfrm>
            <a:off x="2576737" y="2492896"/>
            <a:ext cx="4896543" cy="2292935"/>
          </a:xfrm>
          <a:prstGeom prst="rect">
            <a:avLst/>
          </a:prstGeom>
          <a:solidFill>
            <a:srgbClr val="FFFF00"/>
          </a:solidFill>
          <a:ln>
            <a:noFill/>
          </a:ln>
          <a:effectLst/>
        </p:spPr>
        <p:txBody>
          <a:bodyPr wrap="square">
            <a:spAutoFit/>
          </a:bodyPr>
          <a:lstStyle/>
          <a:p>
            <a:pPr>
              <a:spcBef>
                <a:spcPts val="600"/>
              </a:spcBef>
            </a:pPr>
            <a:r>
              <a:rPr lang="zh-CN" altLang="en-US" sz="3200" b="1" dirty="0">
                <a:solidFill>
                  <a:srgbClr val="0000CC"/>
                </a:solidFill>
                <a:latin typeface="+mn-lt"/>
                <a:ea typeface="黑体" panose="02010609060101010101" pitchFamily="2" charset="-122"/>
              </a:rPr>
              <a:t>总时延 </a:t>
            </a:r>
            <a:r>
              <a:rPr lang="zh-CN" altLang="en-US" sz="3200" b="1" dirty="0" smtClean="0">
                <a:solidFill>
                  <a:srgbClr val="0000CC"/>
                </a:solidFill>
                <a:latin typeface="+mn-lt"/>
                <a:ea typeface="黑体" panose="02010609060101010101" pitchFamily="2" charset="-122"/>
              </a:rPr>
              <a:t> </a:t>
            </a:r>
            <a:r>
              <a:rPr lang="en-US" altLang="zh-CN" sz="3200" b="1" dirty="0" smtClean="0">
                <a:solidFill>
                  <a:srgbClr val="0000CC"/>
                </a:solidFill>
                <a:latin typeface="+mn-lt"/>
                <a:ea typeface="黑体" panose="02010609060101010101" pitchFamily="2" charset="-122"/>
              </a:rPr>
              <a:t>= 	   </a:t>
            </a:r>
            <a:r>
              <a:rPr lang="zh-CN" altLang="en-US" sz="3200" b="1" dirty="0" smtClean="0">
                <a:solidFill>
                  <a:srgbClr val="0000CC"/>
                </a:solidFill>
                <a:latin typeface="+mn-lt"/>
                <a:ea typeface="黑体" panose="02010609060101010101" pitchFamily="2" charset="-122"/>
              </a:rPr>
              <a:t>发送时延 </a:t>
            </a:r>
            <a:r>
              <a:rPr lang="en-US" altLang="zh-CN" sz="3200" b="1" dirty="0" smtClean="0">
                <a:solidFill>
                  <a:srgbClr val="0000CC"/>
                </a:solidFill>
                <a:latin typeface="+mn-lt"/>
                <a:ea typeface="黑体" panose="02010609060101010101" pitchFamily="2" charset="-122"/>
              </a:rPr>
              <a:t> </a:t>
            </a:r>
            <a:endParaRPr lang="en-US" altLang="zh-CN" sz="3200" b="1" dirty="0" smtClean="0">
              <a:solidFill>
                <a:srgbClr val="0000CC"/>
              </a:solidFill>
              <a:latin typeface="+mn-lt"/>
              <a:ea typeface="黑体" panose="02010609060101010101" pitchFamily="2" charset="-122"/>
            </a:endParaRPr>
          </a:p>
          <a:p>
            <a:pPr>
              <a:spcBef>
                <a:spcPts val="600"/>
              </a:spcBef>
            </a:pPr>
            <a:r>
              <a:rPr lang="en-US" altLang="zh-CN" sz="3200" b="1" dirty="0">
                <a:solidFill>
                  <a:srgbClr val="0000CC"/>
                </a:solidFill>
                <a:latin typeface="+mn-lt"/>
                <a:ea typeface="黑体" panose="02010609060101010101" pitchFamily="2" charset="-122"/>
              </a:rPr>
              <a:t>	</a:t>
            </a:r>
            <a:r>
              <a:rPr lang="en-US" altLang="zh-CN" sz="3200" b="1" dirty="0" smtClean="0">
                <a:solidFill>
                  <a:srgbClr val="0000CC"/>
                </a:solidFill>
                <a:latin typeface="+mn-lt"/>
                <a:ea typeface="黑体" panose="02010609060101010101" pitchFamily="2" charset="-122"/>
              </a:rPr>
              <a:t>	+ </a:t>
            </a:r>
            <a:r>
              <a:rPr lang="zh-CN" altLang="en-US" sz="3200" b="1" dirty="0" smtClean="0">
                <a:solidFill>
                  <a:srgbClr val="0000CC"/>
                </a:solidFill>
                <a:latin typeface="+mn-lt"/>
                <a:ea typeface="黑体" panose="02010609060101010101" pitchFamily="2" charset="-122"/>
              </a:rPr>
              <a:t>传播时延 </a:t>
            </a:r>
            <a:r>
              <a:rPr lang="en-US" altLang="zh-CN" sz="3200" b="1" dirty="0" smtClean="0">
                <a:solidFill>
                  <a:srgbClr val="0000CC"/>
                </a:solidFill>
                <a:latin typeface="+mn-lt"/>
                <a:ea typeface="黑体" panose="02010609060101010101" pitchFamily="2" charset="-122"/>
              </a:rPr>
              <a:t> </a:t>
            </a:r>
            <a:endParaRPr lang="en-US" altLang="zh-CN" sz="3200" b="1" dirty="0" smtClean="0">
              <a:solidFill>
                <a:srgbClr val="0000CC"/>
              </a:solidFill>
              <a:latin typeface="+mn-lt"/>
              <a:ea typeface="黑体" panose="02010609060101010101" pitchFamily="2" charset="-122"/>
            </a:endParaRPr>
          </a:p>
          <a:p>
            <a:pPr>
              <a:spcBef>
                <a:spcPts val="600"/>
              </a:spcBef>
            </a:pPr>
            <a:r>
              <a:rPr lang="en-US" altLang="zh-CN" sz="3200" b="1" dirty="0">
                <a:solidFill>
                  <a:srgbClr val="0000CC"/>
                </a:solidFill>
                <a:latin typeface="+mn-lt"/>
                <a:ea typeface="黑体" panose="02010609060101010101" pitchFamily="2" charset="-122"/>
              </a:rPr>
              <a:t>	</a:t>
            </a:r>
            <a:r>
              <a:rPr lang="en-US" altLang="zh-CN" sz="3200" b="1" dirty="0" smtClean="0">
                <a:solidFill>
                  <a:srgbClr val="0000CC"/>
                </a:solidFill>
                <a:latin typeface="+mn-lt"/>
                <a:ea typeface="黑体" panose="02010609060101010101" pitchFamily="2" charset="-122"/>
              </a:rPr>
              <a:t>	+ </a:t>
            </a:r>
            <a:r>
              <a:rPr lang="zh-CN" altLang="en-US" sz="3200" b="1" dirty="0" smtClean="0">
                <a:solidFill>
                  <a:srgbClr val="0000CC"/>
                </a:solidFill>
                <a:latin typeface="+mn-lt"/>
                <a:ea typeface="黑体" panose="02010609060101010101" pitchFamily="2" charset="-122"/>
              </a:rPr>
              <a:t>处理时延 </a:t>
            </a:r>
            <a:r>
              <a:rPr lang="en-US" altLang="zh-CN" sz="3200" b="1" dirty="0" smtClean="0">
                <a:solidFill>
                  <a:srgbClr val="0000CC"/>
                </a:solidFill>
                <a:latin typeface="+mn-lt"/>
                <a:ea typeface="黑体" panose="02010609060101010101" pitchFamily="2" charset="-122"/>
              </a:rPr>
              <a:t> </a:t>
            </a:r>
            <a:endParaRPr lang="en-US" altLang="zh-CN" sz="3200" b="1" dirty="0" smtClean="0">
              <a:solidFill>
                <a:srgbClr val="0000CC"/>
              </a:solidFill>
              <a:latin typeface="+mn-lt"/>
              <a:ea typeface="黑体" panose="02010609060101010101" pitchFamily="2" charset="-122"/>
            </a:endParaRPr>
          </a:p>
          <a:p>
            <a:pPr>
              <a:spcBef>
                <a:spcPts val="600"/>
              </a:spcBef>
            </a:pPr>
            <a:r>
              <a:rPr lang="en-US" altLang="zh-CN" sz="3200" b="1" dirty="0">
                <a:solidFill>
                  <a:srgbClr val="0000CC"/>
                </a:solidFill>
                <a:latin typeface="+mn-lt"/>
                <a:ea typeface="黑体" panose="02010609060101010101" pitchFamily="2" charset="-122"/>
              </a:rPr>
              <a:t>	</a:t>
            </a:r>
            <a:r>
              <a:rPr lang="en-US" altLang="zh-CN" sz="3200" b="1" dirty="0" smtClean="0">
                <a:solidFill>
                  <a:srgbClr val="0000CC"/>
                </a:solidFill>
                <a:latin typeface="+mn-lt"/>
                <a:ea typeface="黑体" panose="02010609060101010101" pitchFamily="2" charset="-122"/>
              </a:rPr>
              <a:t>	+ </a:t>
            </a:r>
            <a:r>
              <a:rPr lang="zh-CN" altLang="en-US" sz="3200" b="1" dirty="0" smtClean="0">
                <a:solidFill>
                  <a:srgbClr val="0000CC"/>
                </a:solidFill>
                <a:latin typeface="+mn-lt"/>
                <a:ea typeface="黑体" panose="02010609060101010101" pitchFamily="2" charset="-122"/>
              </a:rPr>
              <a:t>排队时延</a:t>
            </a:r>
            <a:endParaRPr lang="zh-CN" altLang="en-US" sz="3200" b="1" dirty="0">
              <a:solidFill>
                <a:srgbClr val="0000CC"/>
              </a:solidFill>
              <a:latin typeface="+mn-lt"/>
              <a:ea typeface="黑体" panose="02010609060101010101" pitchFamily="2" charset="-122"/>
            </a:endParaRPr>
          </a:p>
        </p:txBody>
      </p:sp>
      <p:sp>
        <p:nvSpPr>
          <p:cNvPr id="5" name="矩形 4"/>
          <p:cNvSpPr/>
          <p:nvPr/>
        </p:nvSpPr>
        <p:spPr>
          <a:xfrm>
            <a:off x="1208584" y="5046275"/>
            <a:ext cx="7632848" cy="954107"/>
          </a:xfrm>
          <a:prstGeom prst="rect">
            <a:avLst/>
          </a:prstGeom>
          <a:solidFill>
            <a:srgbClr val="000099"/>
          </a:solidFill>
        </p:spPr>
        <p:txBody>
          <a:bodyPr wrap="square">
            <a:spAutoFit/>
          </a:bodyPr>
          <a:lstStyle/>
          <a:p>
            <a:r>
              <a:rPr lang="zh-CN" altLang="zh-CN" sz="2800" b="1" dirty="0">
                <a:solidFill>
                  <a:schemeClr val="bg1"/>
                </a:solidFill>
                <a:latin typeface="+mn-lt"/>
                <a:ea typeface="黑体" panose="02010609060101010101" pitchFamily="2" charset="-122"/>
              </a:rPr>
              <a:t>必须指出，在总时延中，究竟是哪一种时延占主导地位，必须具体</a:t>
            </a:r>
            <a:r>
              <a:rPr lang="zh-CN" altLang="zh-CN" sz="2800" b="1" dirty="0" smtClean="0">
                <a:solidFill>
                  <a:schemeClr val="bg1"/>
                </a:solidFill>
                <a:latin typeface="+mn-lt"/>
                <a:ea typeface="黑体" panose="02010609060101010101" pitchFamily="2" charset="-122"/>
              </a:rPr>
              <a:t>分析</a:t>
            </a:r>
            <a:r>
              <a:rPr lang="zh-CN" altLang="en-US" sz="2800" b="1" dirty="0" smtClean="0">
                <a:solidFill>
                  <a:schemeClr val="bg1"/>
                </a:solidFill>
                <a:latin typeface="+mn-lt"/>
                <a:ea typeface="黑体" panose="02010609060101010101" pitchFamily="2" charset="-122"/>
              </a:rPr>
              <a:t>。</a:t>
            </a:r>
            <a:endParaRPr lang="zh-CN" altLang="en-US" sz="2800" b="1" dirty="0">
              <a:solidFill>
                <a:schemeClr val="bg1"/>
              </a:solidFill>
              <a:latin typeface="+mn-lt"/>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6" presetClass="emph" presetSubtype="0" fill="hold" grpId="1" nodeType="afterEffect">
                                  <p:stCondLst>
                                    <p:cond delay="0"/>
                                  </p:stCondLst>
                                  <p:childTnLst>
                                    <p:animScale>
                                      <p:cBhvr>
                                        <p:cTn id="9" dur="1000" fill="hold"/>
                                        <p:tgtEl>
                                          <p:spTgt spid="4"/>
                                        </p:tgtEl>
                                      </p:cBhvr>
                                      <p:by x="120000" y="120000"/>
                                    </p:animScale>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algn="ctr"/>
            <a:r>
              <a:rPr lang="zh-CN" altLang="en-US" dirty="0"/>
              <a:t>四种时延所产生的地方 </a:t>
            </a:r>
            <a:endParaRPr lang="zh-CN" altLang="en-US" dirty="0"/>
          </a:p>
        </p:txBody>
      </p:sp>
      <p:sp>
        <p:nvSpPr>
          <p:cNvPr id="92167" name="Rectangle 7"/>
          <p:cNvSpPr>
            <a:spLocks noChangeArrowheads="1"/>
          </p:cNvSpPr>
          <p:nvPr/>
        </p:nvSpPr>
        <p:spPr bwMode="auto">
          <a:xfrm>
            <a:off x="2348259" y="4394919"/>
            <a:ext cx="5983156" cy="265113"/>
          </a:xfrm>
          <a:prstGeom prst="rect">
            <a:avLst/>
          </a:prstGeom>
          <a:gradFill rotWithShape="1">
            <a:gsLst>
              <a:gs pos="0">
                <a:srgbClr val="B2B2B2">
                  <a:gamma/>
                  <a:shade val="27451"/>
                  <a:invGamma/>
                </a:srgbClr>
              </a:gs>
              <a:gs pos="50000">
                <a:srgbClr val="B2B2B2"/>
              </a:gs>
              <a:gs pos="100000">
                <a:srgbClr val="B2B2B2">
                  <a:gamma/>
                  <a:shade val="27451"/>
                  <a:invGamma/>
                </a:srgbClr>
              </a:gs>
            </a:gsLst>
            <a:lin ang="5400000" scaled="1"/>
          </a:gradFill>
          <a:ln w="9525">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anose="02010609060101010101" pitchFamily="2" charset="-122"/>
            </a:endParaRPr>
          </a:p>
        </p:txBody>
      </p:sp>
      <p:sp>
        <p:nvSpPr>
          <p:cNvPr id="92169" name="Oval 9"/>
          <p:cNvSpPr>
            <a:spLocks noChangeArrowheads="1"/>
          </p:cNvSpPr>
          <p:nvPr/>
        </p:nvSpPr>
        <p:spPr bwMode="auto">
          <a:xfrm>
            <a:off x="974145" y="3861519"/>
            <a:ext cx="1472142" cy="1331913"/>
          </a:xfrm>
          <a:prstGeom prst="ellipse">
            <a:avLst/>
          </a:prstGeom>
          <a:gradFill rotWithShape="1">
            <a:gsLst>
              <a:gs pos="0">
                <a:srgbClr val="FFFF99"/>
              </a:gs>
              <a:gs pos="100000">
                <a:srgbClr val="FFFF99">
                  <a:gamma/>
                  <a:shade val="69804"/>
                  <a:invGamma/>
                </a:srgbClr>
              </a:gs>
            </a:gsLst>
            <a:path path="shape">
              <a:fillToRect l="50000" t="50000" r="50000" b="50000"/>
            </a:path>
          </a:gradFill>
          <a:ln w="9525">
            <a:solidFill>
              <a:schemeClr val="folHlink"/>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anose="02010609060101010101" pitchFamily="2" charset="-122"/>
            </a:endParaRPr>
          </a:p>
        </p:txBody>
      </p:sp>
      <p:sp>
        <p:nvSpPr>
          <p:cNvPr id="92170" name="Oval 10"/>
          <p:cNvSpPr>
            <a:spLocks noChangeArrowheads="1"/>
          </p:cNvSpPr>
          <p:nvPr/>
        </p:nvSpPr>
        <p:spPr bwMode="auto">
          <a:xfrm>
            <a:off x="8233386" y="3861519"/>
            <a:ext cx="1472142" cy="1331913"/>
          </a:xfrm>
          <a:prstGeom prst="ellipse">
            <a:avLst/>
          </a:prstGeom>
          <a:gradFill rotWithShape="1">
            <a:gsLst>
              <a:gs pos="0">
                <a:srgbClr val="FFFF99"/>
              </a:gs>
              <a:gs pos="100000">
                <a:srgbClr val="FFFF99">
                  <a:gamma/>
                  <a:shade val="66667"/>
                  <a:invGamma/>
                </a:srgbClr>
              </a:gs>
            </a:gsLst>
            <a:path path="shape">
              <a:fillToRect l="50000" t="50000" r="50000" b="50000"/>
            </a:path>
          </a:gradFill>
          <a:ln w="9525">
            <a:solidFill>
              <a:schemeClr val="folHlink"/>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anose="02010609060101010101" pitchFamily="2" charset="-122"/>
            </a:endParaRPr>
          </a:p>
        </p:txBody>
      </p:sp>
      <p:grpSp>
        <p:nvGrpSpPr>
          <p:cNvPr id="92171" name="Group 11"/>
          <p:cNvGrpSpPr/>
          <p:nvPr/>
        </p:nvGrpSpPr>
        <p:grpSpPr bwMode="auto">
          <a:xfrm>
            <a:off x="1366258" y="4269507"/>
            <a:ext cx="784225" cy="458787"/>
            <a:chOff x="1567" y="1056"/>
            <a:chExt cx="384" cy="336"/>
          </a:xfrm>
        </p:grpSpPr>
        <p:sp>
          <p:nvSpPr>
            <p:cNvPr id="92172" name="Rectangle 12"/>
            <p:cNvSpPr>
              <a:spLocks noChangeArrowheads="1"/>
            </p:cNvSpPr>
            <p:nvPr/>
          </p:nvSpPr>
          <p:spPr bwMode="auto">
            <a:xfrm>
              <a:off x="1663" y="1056"/>
              <a:ext cx="288" cy="336"/>
            </a:xfrm>
            <a:prstGeom prst="rect">
              <a:avLst/>
            </a:prstGeom>
            <a:solidFill>
              <a:srgbClr val="FF6600"/>
            </a:solidFill>
            <a:ln w="9525">
              <a:solidFill>
                <a:srgbClr val="0000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anose="02010609060101010101" pitchFamily="2" charset="-122"/>
              </a:endParaRPr>
            </a:p>
          </p:txBody>
        </p:sp>
        <p:sp>
          <p:nvSpPr>
            <p:cNvPr id="92173" name="Freeform 13"/>
            <p:cNvSpPr/>
            <p:nvPr/>
          </p:nvSpPr>
          <p:spPr bwMode="auto">
            <a:xfrm>
              <a:off x="1567" y="1056"/>
              <a:ext cx="384" cy="336"/>
            </a:xfrm>
            <a:custGeom>
              <a:avLst/>
              <a:gdLst>
                <a:gd name="T0" fmla="*/ 0 w 384"/>
                <a:gd name="T1" fmla="*/ 0 h 336"/>
                <a:gd name="T2" fmla="*/ 384 w 384"/>
                <a:gd name="T3" fmla="*/ 0 h 336"/>
                <a:gd name="T4" fmla="*/ 384 w 384"/>
                <a:gd name="T5" fmla="*/ 336 h 336"/>
                <a:gd name="T6" fmla="*/ 0 w 384"/>
                <a:gd name="T7" fmla="*/ 336 h 336"/>
              </a:gdLst>
              <a:ahLst/>
              <a:cxnLst>
                <a:cxn ang="0">
                  <a:pos x="T0" y="T1"/>
                </a:cxn>
                <a:cxn ang="0">
                  <a:pos x="T2" y="T3"/>
                </a:cxn>
                <a:cxn ang="0">
                  <a:pos x="T4" y="T5"/>
                </a:cxn>
                <a:cxn ang="0">
                  <a:pos x="T6" y="T7"/>
                </a:cxn>
              </a:cxnLst>
              <a:rect l="0" t="0" r="r" b="b"/>
              <a:pathLst>
                <a:path w="384" h="336">
                  <a:moveTo>
                    <a:pt x="0" y="0"/>
                  </a:moveTo>
                  <a:lnTo>
                    <a:pt x="384" y="0"/>
                  </a:lnTo>
                  <a:lnTo>
                    <a:pt x="384" y="336"/>
                  </a:lnTo>
                  <a:lnTo>
                    <a:pt x="0" y="336"/>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92174" name="Line 14"/>
            <p:cNvSpPr>
              <a:spLocks noChangeShapeType="1"/>
            </p:cNvSpPr>
            <p:nvPr/>
          </p:nvSpPr>
          <p:spPr bwMode="auto">
            <a:xfrm>
              <a:off x="1855" y="1056"/>
              <a:ext cx="0" cy="336"/>
            </a:xfrm>
            <a:prstGeom prst="line">
              <a:avLst/>
            </a:prstGeom>
            <a:noFill/>
            <a:ln w="952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92175" name="Line 15"/>
            <p:cNvSpPr>
              <a:spLocks noChangeShapeType="1"/>
            </p:cNvSpPr>
            <p:nvPr/>
          </p:nvSpPr>
          <p:spPr bwMode="auto">
            <a:xfrm>
              <a:off x="1759" y="1056"/>
              <a:ext cx="0" cy="336"/>
            </a:xfrm>
            <a:prstGeom prst="line">
              <a:avLst/>
            </a:prstGeom>
            <a:noFill/>
            <a:ln w="952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92176" name="Line 16"/>
            <p:cNvSpPr>
              <a:spLocks noChangeShapeType="1"/>
            </p:cNvSpPr>
            <p:nvPr/>
          </p:nvSpPr>
          <p:spPr bwMode="auto">
            <a:xfrm>
              <a:off x="1663" y="1056"/>
              <a:ext cx="0" cy="336"/>
            </a:xfrm>
            <a:prstGeom prst="line">
              <a:avLst/>
            </a:prstGeom>
            <a:noFill/>
            <a:ln w="952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grpSp>
      <p:sp>
        <p:nvSpPr>
          <p:cNvPr id="92177" name="Line 17"/>
          <p:cNvSpPr>
            <a:spLocks noChangeShapeType="1"/>
          </p:cNvSpPr>
          <p:nvPr/>
        </p:nvSpPr>
        <p:spPr bwMode="auto">
          <a:xfrm>
            <a:off x="2145324" y="4515568"/>
            <a:ext cx="294085" cy="6350"/>
          </a:xfrm>
          <a:prstGeom prst="line">
            <a:avLst/>
          </a:prstGeom>
          <a:noFill/>
          <a:ln w="28575">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92178" name="Rectangle 18"/>
          <p:cNvSpPr>
            <a:spLocks noChangeArrowheads="1"/>
          </p:cNvSpPr>
          <p:nvPr/>
        </p:nvSpPr>
        <p:spPr bwMode="auto">
          <a:xfrm>
            <a:off x="2212396" y="4421907"/>
            <a:ext cx="184017" cy="193675"/>
          </a:xfrm>
          <a:prstGeom prst="rect">
            <a:avLst/>
          </a:prstGeom>
          <a:solidFill>
            <a:srgbClr val="0000CC"/>
          </a:solidFill>
          <a:ln w="9525">
            <a:solidFill>
              <a:schemeClr val="bg1">
                <a:lumMod val="50000"/>
              </a:schemeClr>
            </a:solidFill>
            <a:miter lim="800000"/>
          </a:ln>
          <a:effectLst/>
        </p:spPr>
        <p:txBody>
          <a:bodyPr wrap="none" anchor="ctr"/>
          <a:lstStyle/>
          <a:p>
            <a:endParaRPr lang="zh-CN" altLang="en-US" b="1">
              <a:latin typeface="+mn-lt"/>
              <a:ea typeface="黑体" panose="02010609060101010101" pitchFamily="2" charset="-122"/>
            </a:endParaRPr>
          </a:p>
        </p:txBody>
      </p:sp>
      <p:sp>
        <p:nvSpPr>
          <p:cNvPr id="92181" name="AutoShape 21"/>
          <p:cNvSpPr>
            <a:spLocks noChangeArrowheads="1"/>
          </p:cNvSpPr>
          <p:nvPr/>
        </p:nvSpPr>
        <p:spPr bwMode="auto">
          <a:xfrm>
            <a:off x="3034456" y="4447306"/>
            <a:ext cx="1372394" cy="177800"/>
          </a:xfrm>
          <a:prstGeom prst="rightArrow">
            <a:avLst>
              <a:gd name="adj1" fmla="val 50000"/>
              <a:gd name="adj2" fmla="val 178125"/>
            </a:avLst>
          </a:prstGeom>
          <a:solidFill>
            <a:srgbClr val="00FFCC"/>
          </a:solidFill>
          <a:ln w="9525" algn="ctr">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anose="02010609060101010101" pitchFamily="2" charset="-122"/>
            </a:endParaRPr>
          </a:p>
        </p:txBody>
      </p:sp>
      <p:sp>
        <p:nvSpPr>
          <p:cNvPr id="92186" name="AutoShape 26"/>
          <p:cNvSpPr>
            <a:spLocks noChangeArrowheads="1"/>
          </p:cNvSpPr>
          <p:nvPr/>
        </p:nvSpPr>
        <p:spPr bwMode="auto">
          <a:xfrm>
            <a:off x="322317" y="4447306"/>
            <a:ext cx="1236557" cy="177800"/>
          </a:xfrm>
          <a:prstGeom prst="rightArrow">
            <a:avLst>
              <a:gd name="adj1" fmla="val 50000"/>
              <a:gd name="adj2" fmla="val 178348"/>
            </a:avLst>
          </a:prstGeom>
          <a:solidFill>
            <a:srgbClr val="00FFCC"/>
          </a:solidFill>
          <a:ln w="9525">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anose="02010609060101010101" pitchFamily="2" charset="-122"/>
            </a:endParaRPr>
          </a:p>
        </p:txBody>
      </p:sp>
      <p:sp>
        <p:nvSpPr>
          <p:cNvPr id="92187" name="AutoShape 27"/>
          <p:cNvSpPr>
            <a:spLocks noChangeArrowheads="1"/>
          </p:cNvSpPr>
          <p:nvPr/>
        </p:nvSpPr>
        <p:spPr bwMode="auto">
          <a:xfrm>
            <a:off x="7144759" y="4439369"/>
            <a:ext cx="1372394" cy="176213"/>
          </a:xfrm>
          <a:prstGeom prst="rightArrow">
            <a:avLst>
              <a:gd name="adj1" fmla="val 50000"/>
              <a:gd name="adj2" fmla="val 179729"/>
            </a:avLst>
          </a:prstGeom>
          <a:solidFill>
            <a:srgbClr val="00FFCC"/>
          </a:solidFill>
          <a:ln w="9525" algn="ctr">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anose="02010609060101010101" pitchFamily="2" charset="-122"/>
            </a:endParaRPr>
          </a:p>
        </p:txBody>
      </p:sp>
      <p:sp>
        <p:nvSpPr>
          <p:cNvPr id="92188" name="Text Box 28"/>
          <p:cNvSpPr txBox="1">
            <a:spLocks noChangeArrowheads="1"/>
          </p:cNvSpPr>
          <p:nvPr/>
        </p:nvSpPr>
        <p:spPr bwMode="auto">
          <a:xfrm>
            <a:off x="4432646" y="4337769"/>
            <a:ext cx="1606530"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CC"/>
                </a:solidFill>
                <a:latin typeface="+mn-lt"/>
                <a:ea typeface="黑体" panose="02010609060101010101" pitchFamily="2" charset="-122"/>
              </a:rPr>
              <a:t>1 0 1 1 0 0 1</a:t>
            </a:r>
            <a:endParaRPr kumimoji="1" lang="en-US" altLang="zh-CN" sz="2000" b="1" dirty="0">
              <a:solidFill>
                <a:srgbClr val="0000CC"/>
              </a:solidFill>
              <a:latin typeface="+mn-lt"/>
              <a:ea typeface="黑体" panose="02010609060101010101" pitchFamily="2" charset="-122"/>
            </a:endParaRPr>
          </a:p>
        </p:txBody>
      </p:sp>
      <p:sp>
        <p:nvSpPr>
          <p:cNvPr id="92189" name="Text Box 29"/>
          <p:cNvSpPr txBox="1">
            <a:spLocks noChangeArrowheads="1"/>
          </p:cNvSpPr>
          <p:nvPr/>
        </p:nvSpPr>
        <p:spPr bwMode="auto">
          <a:xfrm>
            <a:off x="6181675" y="4204418"/>
            <a:ext cx="49244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333399"/>
                </a:solidFill>
                <a:latin typeface="+mn-lt"/>
                <a:ea typeface="黑体" panose="02010609060101010101" pitchFamily="2" charset="-122"/>
              </a:rPr>
              <a:t>…</a:t>
            </a:r>
            <a:endParaRPr kumimoji="1" lang="en-US" altLang="zh-CN" sz="2400" b="1">
              <a:solidFill>
                <a:srgbClr val="333399"/>
              </a:solidFill>
              <a:latin typeface="+mn-lt"/>
              <a:ea typeface="黑体" panose="02010609060101010101" pitchFamily="2" charset="-122"/>
            </a:endParaRPr>
          </a:p>
        </p:txBody>
      </p:sp>
      <p:sp>
        <p:nvSpPr>
          <p:cNvPr id="92192" name="Text Box 32"/>
          <p:cNvSpPr txBox="1">
            <a:spLocks noChangeArrowheads="1"/>
          </p:cNvSpPr>
          <p:nvPr/>
        </p:nvSpPr>
        <p:spPr bwMode="auto">
          <a:xfrm>
            <a:off x="2451446" y="5166443"/>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333399"/>
                </a:solidFill>
                <a:latin typeface="+mn-lt"/>
                <a:ea typeface="黑体" panose="02010609060101010101" pitchFamily="2" charset="-122"/>
              </a:rPr>
              <a:t>发送器</a:t>
            </a:r>
            <a:endParaRPr kumimoji="1" lang="zh-CN" altLang="en-US" sz="2400" b="1">
              <a:solidFill>
                <a:srgbClr val="333399"/>
              </a:solidFill>
              <a:latin typeface="+mn-lt"/>
              <a:ea typeface="黑体" panose="02010609060101010101" pitchFamily="2" charset="-122"/>
            </a:endParaRPr>
          </a:p>
        </p:txBody>
      </p:sp>
      <p:sp>
        <p:nvSpPr>
          <p:cNvPr id="92194" name="Text Box 34"/>
          <p:cNvSpPr txBox="1">
            <a:spLocks noChangeArrowheads="1"/>
          </p:cNvSpPr>
          <p:nvPr/>
        </p:nvSpPr>
        <p:spPr bwMode="auto">
          <a:xfrm>
            <a:off x="1319823" y="4680668"/>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333399"/>
                </a:solidFill>
                <a:latin typeface="+mn-lt"/>
                <a:ea typeface="黑体" panose="02010609060101010101" pitchFamily="2" charset="-122"/>
              </a:rPr>
              <a:t>队列</a:t>
            </a:r>
            <a:endParaRPr kumimoji="1" lang="zh-CN" altLang="en-US" sz="2400" b="1">
              <a:solidFill>
                <a:srgbClr val="333399"/>
              </a:solidFill>
              <a:latin typeface="+mn-lt"/>
              <a:ea typeface="黑体" panose="02010609060101010101" pitchFamily="2" charset="-122"/>
            </a:endParaRPr>
          </a:p>
        </p:txBody>
      </p:sp>
      <p:grpSp>
        <p:nvGrpSpPr>
          <p:cNvPr id="92205" name="Group 45"/>
          <p:cNvGrpSpPr/>
          <p:nvPr/>
        </p:nvGrpSpPr>
        <p:grpSpPr bwMode="auto">
          <a:xfrm>
            <a:off x="6145559" y="2761381"/>
            <a:ext cx="2031074" cy="1612900"/>
            <a:chOff x="3486" y="1933"/>
            <a:chExt cx="1181" cy="1016"/>
          </a:xfrm>
        </p:grpSpPr>
        <p:sp>
          <p:nvSpPr>
            <p:cNvPr id="92193" name="Line 33"/>
            <p:cNvSpPr>
              <a:spLocks noChangeShapeType="1"/>
            </p:cNvSpPr>
            <p:nvPr/>
          </p:nvSpPr>
          <p:spPr bwMode="auto">
            <a:xfrm flipH="1">
              <a:off x="3602" y="2495"/>
              <a:ext cx="276" cy="454"/>
            </a:xfrm>
            <a:prstGeom prst="line">
              <a:avLst/>
            </a:prstGeom>
            <a:noFill/>
            <a:ln w="28575">
              <a:solidFill>
                <a:srgbClr val="0000FF"/>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92196" name="Text Box 36"/>
            <p:cNvSpPr txBox="1">
              <a:spLocks noChangeArrowheads="1"/>
            </p:cNvSpPr>
            <p:nvPr/>
          </p:nvSpPr>
          <p:spPr bwMode="auto">
            <a:xfrm>
              <a:off x="3486" y="1933"/>
              <a:ext cx="1181" cy="523"/>
            </a:xfrm>
            <a:prstGeom prst="rect">
              <a:avLst/>
            </a:prstGeom>
            <a:solidFill>
              <a:srgbClr val="FFFF99"/>
            </a:solidFill>
            <a:ln w="76200" cmpd="tri">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333399"/>
                  </a:solidFill>
                  <a:latin typeface="+mn-lt"/>
                  <a:ea typeface="黑体" panose="02010609060101010101" pitchFamily="2" charset="-122"/>
                </a:rPr>
                <a:t>在链路上产生</a:t>
              </a:r>
              <a:endParaRPr kumimoji="1" lang="zh-CN" altLang="en-US" sz="2400" b="1">
                <a:solidFill>
                  <a:srgbClr val="333399"/>
                </a:solidFill>
                <a:latin typeface="+mn-lt"/>
                <a:ea typeface="黑体" panose="02010609060101010101" pitchFamily="2" charset="-122"/>
              </a:endParaRPr>
            </a:p>
            <a:p>
              <a:pPr algn="ctr"/>
              <a:r>
                <a:rPr kumimoji="1" lang="zh-CN" altLang="en-US" sz="2400" b="1">
                  <a:solidFill>
                    <a:srgbClr val="333399"/>
                  </a:solidFill>
                  <a:latin typeface="+mn-lt"/>
                  <a:ea typeface="黑体" panose="02010609060101010101" pitchFamily="2" charset="-122"/>
                </a:rPr>
                <a:t>传播时延</a:t>
              </a:r>
              <a:endParaRPr kumimoji="1" lang="zh-CN" altLang="en-US" sz="2400" b="1">
                <a:solidFill>
                  <a:srgbClr val="333399"/>
                </a:solidFill>
                <a:latin typeface="+mn-lt"/>
                <a:ea typeface="黑体" panose="02010609060101010101" pitchFamily="2" charset="-122"/>
              </a:endParaRPr>
            </a:p>
          </p:txBody>
        </p:sp>
      </p:grpSp>
      <p:sp>
        <p:nvSpPr>
          <p:cNvPr id="92197" name="Text Box 37"/>
          <p:cNvSpPr txBox="1">
            <a:spLocks noChangeArrowheads="1"/>
          </p:cNvSpPr>
          <p:nvPr/>
        </p:nvSpPr>
        <p:spPr bwMode="auto">
          <a:xfrm>
            <a:off x="8379568" y="5256931"/>
            <a:ext cx="108395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333399"/>
                </a:solidFill>
                <a:latin typeface="+mn-lt"/>
                <a:ea typeface="黑体" panose="02010609060101010101" pitchFamily="2" charset="-122"/>
              </a:rPr>
              <a:t>结点</a:t>
            </a:r>
            <a:r>
              <a:rPr kumimoji="1" lang="zh-CN" altLang="en-US" sz="1600" b="1">
                <a:solidFill>
                  <a:srgbClr val="333399"/>
                </a:solidFill>
                <a:latin typeface="+mn-lt"/>
                <a:ea typeface="黑体" panose="02010609060101010101" pitchFamily="2" charset="-122"/>
              </a:rPr>
              <a:t> </a:t>
            </a:r>
            <a:r>
              <a:rPr kumimoji="1" lang="en-US" altLang="zh-CN" sz="2400" b="1">
                <a:solidFill>
                  <a:srgbClr val="333399"/>
                </a:solidFill>
                <a:latin typeface="+mn-lt"/>
                <a:ea typeface="黑体" panose="02010609060101010101" pitchFamily="2" charset="-122"/>
              </a:rPr>
              <a:t>B</a:t>
            </a:r>
            <a:endParaRPr kumimoji="1" lang="en-US" altLang="zh-CN" sz="2400" b="1">
              <a:solidFill>
                <a:srgbClr val="333399"/>
              </a:solidFill>
              <a:latin typeface="+mn-lt"/>
              <a:ea typeface="黑体" panose="02010609060101010101" pitchFamily="2" charset="-122"/>
            </a:endParaRPr>
          </a:p>
        </p:txBody>
      </p:sp>
      <p:sp>
        <p:nvSpPr>
          <p:cNvPr id="92198" name="Text Box 38"/>
          <p:cNvSpPr txBox="1">
            <a:spLocks noChangeArrowheads="1"/>
          </p:cNvSpPr>
          <p:nvPr/>
        </p:nvSpPr>
        <p:spPr bwMode="auto">
          <a:xfrm>
            <a:off x="1125487" y="5166443"/>
            <a:ext cx="108395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333399"/>
                </a:solidFill>
                <a:latin typeface="+mn-lt"/>
                <a:ea typeface="黑体" panose="02010609060101010101" pitchFamily="2" charset="-122"/>
              </a:rPr>
              <a:t>结点</a:t>
            </a:r>
            <a:r>
              <a:rPr kumimoji="1" lang="zh-CN" altLang="en-US" sz="1600" b="1" dirty="0">
                <a:solidFill>
                  <a:srgbClr val="333399"/>
                </a:solidFill>
                <a:latin typeface="+mn-lt"/>
                <a:ea typeface="黑体" panose="02010609060101010101" pitchFamily="2" charset="-122"/>
              </a:rPr>
              <a:t> </a:t>
            </a:r>
            <a:r>
              <a:rPr kumimoji="1" lang="en-US" altLang="zh-CN" sz="2400" b="1" dirty="0">
                <a:solidFill>
                  <a:srgbClr val="333399"/>
                </a:solidFill>
                <a:latin typeface="+mn-lt"/>
                <a:ea typeface="黑体" panose="02010609060101010101" pitchFamily="2" charset="-122"/>
              </a:rPr>
              <a:t>A</a:t>
            </a:r>
            <a:endParaRPr kumimoji="1" lang="en-US" altLang="zh-CN" sz="2400" b="1" dirty="0">
              <a:solidFill>
                <a:srgbClr val="333399"/>
              </a:solidFill>
              <a:latin typeface="+mn-lt"/>
              <a:ea typeface="黑体" panose="02010609060101010101" pitchFamily="2" charset="-122"/>
            </a:endParaRPr>
          </a:p>
        </p:txBody>
      </p:sp>
      <p:grpSp>
        <p:nvGrpSpPr>
          <p:cNvPr id="92204" name="Group 44"/>
          <p:cNvGrpSpPr/>
          <p:nvPr/>
        </p:nvGrpSpPr>
        <p:grpSpPr bwMode="auto">
          <a:xfrm>
            <a:off x="2291506" y="2977282"/>
            <a:ext cx="3262445" cy="1470025"/>
            <a:chOff x="1245" y="2069"/>
            <a:chExt cx="1897" cy="926"/>
          </a:xfrm>
        </p:grpSpPr>
        <p:sp>
          <p:nvSpPr>
            <p:cNvPr id="92184" name="Text Box 24"/>
            <p:cNvSpPr txBox="1">
              <a:spLocks noChangeArrowheads="1"/>
            </p:cNvSpPr>
            <p:nvPr/>
          </p:nvSpPr>
          <p:spPr bwMode="auto">
            <a:xfrm>
              <a:off x="1245" y="2069"/>
              <a:ext cx="1897" cy="523"/>
            </a:xfrm>
            <a:prstGeom prst="rect">
              <a:avLst/>
            </a:prstGeom>
            <a:solidFill>
              <a:srgbClr val="FFFF99"/>
            </a:solidFill>
            <a:ln w="76200" cmpd="tri">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333399"/>
                  </a:solidFill>
                  <a:latin typeface="+mn-lt"/>
                  <a:ea typeface="黑体" panose="02010609060101010101" pitchFamily="2" charset="-122"/>
                </a:rPr>
                <a:t>在发送器产生发送时延</a:t>
              </a:r>
              <a:endParaRPr kumimoji="1" lang="zh-CN" altLang="en-US" sz="2400" b="1">
                <a:solidFill>
                  <a:srgbClr val="333399"/>
                </a:solidFill>
                <a:latin typeface="+mn-lt"/>
                <a:ea typeface="黑体" panose="02010609060101010101" pitchFamily="2" charset="-122"/>
              </a:endParaRPr>
            </a:p>
            <a:p>
              <a:pPr algn="ctr"/>
              <a:r>
                <a:rPr kumimoji="1" lang="en-US" altLang="zh-CN" sz="2400" b="1">
                  <a:solidFill>
                    <a:srgbClr val="333399"/>
                  </a:solidFill>
                  <a:latin typeface="+mn-lt"/>
                  <a:ea typeface="黑体" panose="02010609060101010101" pitchFamily="2" charset="-122"/>
                </a:rPr>
                <a:t>(</a:t>
              </a:r>
              <a:r>
                <a:rPr kumimoji="1" lang="zh-CN" altLang="en-US" sz="2400" b="1">
                  <a:solidFill>
                    <a:srgbClr val="333399"/>
                  </a:solidFill>
                  <a:latin typeface="+mn-lt"/>
                  <a:ea typeface="黑体" panose="02010609060101010101" pitchFamily="2" charset="-122"/>
                </a:rPr>
                <a:t>即传输时延</a:t>
              </a:r>
              <a:r>
                <a:rPr kumimoji="1" lang="en-US" altLang="zh-CN" sz="2400" b="1">
                  <a:solidFill>
                    <a:srgbClr val="333399"/>
                  </a:solidFill>
                  <a:latin typeface="+mn-lt"/>
                  <a:ea typeface="黑体" panose="02010609060101010101" pitchFamily="2" charset="-122"/>
                </a:rPr>
                <a:t>)</a:t>
              </a:r>
              <a:endParaRPr kumimoji="1" lang="en-US" altLang="zh-CN" sz="2400" b="1">
                <a:solidFill>
                  <a:srgbClr val="333399"/>
                </a:solidFill>
                <a:latin typeface="+mn-lt"/>
                <a:ea typeface="黑体" panose="02010609060101010101" pitchFamily="2" charset="-122"/>
              </a:endParaRPr>
            </a:p>
          </p:txBody>
        </p:sp>
        <p:sp>
          <p:nvSpPr>
            <p:cNvPr id="92200" name="Line 40"/>
            <p:cNvSpPr>
              <a:spLocks noChangeShapeType="1"/>
            </p:cNvSpPr>
            <p:nvPr/>
          </p:nvSpPr>
          <p:spPr bwMode="auto">
            <a:xfrm flipH="1">
              <a:off x="1247" y="2614"/>
              <a:ext cx="454" cy="381"/>
            </a:xfrm>
            <a:prstGeom prst="line">
              <a:avLst/>
            </a:prstGeom>
            <a:noFill/>
            <a:ln w="28575">
              <a:solidFill>
                <a:srgbClr val="0000FF"/>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grpSp>
      <p:sp>
        <p:nvSpPr>
          <p:cNvPr id="92201" name="Line 41"/>
          <p:cNvSpPr>
            <a:spLocks noChangeShapeType="1"/>
          </p:cNvSpPr>
          <p:nvPr/>
        </p:nvSpPr>
        <p:spPr bwMode="auto">
          <a:xfrm flipH="1" flipV="1">
            <a:off x="2294946" y="4590181"/>
            <a:ext cx="467783" cy="647700"/>
          </a:xfrm>
          <a:prstGeom prst="line">
            <a:avLst/>
          </a:prstGeom>
          <a:noFill/>
          <a:ln w="28575">
            <a:solidFill>
              <a:srgbClr val="0000FF"/>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92199" name="Line 39"/>
          <p:cNvSpPr>
            <a:spLocks noChangeShapeType="1"/>
          </p:cNvSpPr>
          <p:nvPr/>
        </p:nvSpPr>
        <p:spPr bwMode="auto">
          <a:xfrm flipH="1">
            <a:off x="1710217" y="2834406"/>
            <a:ext cx="60192" cy="1008062"/>
          </a:xfrm>
          <a:prstGeom prst="line">
            <a:avLst/>
          </a:prstGeom>
          <a:noFill/>
          <a:ln w="28575">
            <a:solidFill>
              <a:srgbClr val="0000FF"/>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92202" name="Text Box 42"/>
          <p:cNvSpPr txBox="1">
            <a:spLocks noChangeArrowheads="1"/>
          </p:cNvSpPr>
          <p:nvPr/>
        </p:nvSpPr>
        <p:spPr bwMode="auto">
          <a:xfrm>
            <a:off x="322318" y="1916832"/>
            <a:ext cx="2954655" cy="830997"/>
          </a:xfrm>
          <a:prstGeom prst="rect">
            <a:avLst/>
          </a:prstGeom>
          <a:solidFill>
            <a:srgbClr val="FFFF99"/>
          </a:solidFill>
          <a:ln w="76200" cmpd="tri">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333399"/>
                </a:solidFill>
                <a:latin typeface="+mn-lt"/>
                <a:ea typeface="黑体" panose="02010609060101010101" pitchFamily="2" charset="-122"/>
              </a:rPr>
              <a:t>在结点 </a:t>
            </a:r>
            <a:r>
              <a:rPr kumimoji="1" lang="en-US" altLang="zh-CN" sz="2400" b="1">
                <a:solidFill>
                  <a:srgbClr val="333399"/>
                </a:solidFill>
                <a:latin typeface="+mn-lt"/>
                <a:ea typeface="黑体" panose="02010609060101010101" pitchFamily="2" charset="-122"/>
              </a:rPr>
              <a:t>A </a:t>
            </a:r>
            <a:r>
              <a:rPr kumimoji="1" lang="zh-CN" altLang="en-US" sz="2400" b="1">
                <a:solidFill>
                  <a:srgbClr val="333399"/>
                </a:solidFill>
                <a:latin typeface="+mn-lt"/>
                <a:ea typeface="黑体" panose="02010609060101010101" pitchFamily="2" charset="-122"/>
              </a:rPr>
              <a:t>中产生</a:t>
            </a:r>
            <a:endParaRPr kumimoji="1" lang="zh-CN" altLang="en-US" sz="2400" b="1">
              <a:solidFill>
                <a:srgbClr val="333399"/>
              </a:solidFill>
              <a:latin typeface="+mn-lt"/>
              <a:ea typeface="黑体" panose="02010609060101010101" pitchFamily="2" charset="-122"/>
            </a:endParaRPr>
          </a:p>
          <a:p>
            <a:pPr algn="ctr"/>
            <a:r>
              <a:rPr kumimoji="1" lang="zh-CN" altLang="en-US" sz="2400" b="1">
                <a:solidFill>
                  <a:srgbClr val="333399"/>
                </a:solidFill>
                <a:latin typeface="+mn-lt"/>
                <a:ea typeface="黑体" panose="02010609060101010101" pitchFamily="2" charset="-122"/>
              </a:rPr>
              <a:t>处理时延和排队时延</a:t>
            </a:r>
            <a:endParaRPr kumimoji="1" lang="zh-CN" altLang="en-US" sz="2400" b="1">
              <a:solidFill>
                <a:srgbClr val="333399"/>
              </a:solidFill>
              <a:latin typeface="+mn-lt"/>
              <a:ea typeface="黑体" panose="02010609060101010101" pitchFamily="2" charset="-122"/>
            </a:endParaRPr>
          </a:p>
        </p:txBody>
      </p:sp>
      <p:sp>
        <p:nvSpPr>
          <p:cNvPr id="92206" name="Text Box 46"/>
          <p:cNvSpPr txBox="1">
            <a:spLocks noChangeArrowheads="1"/>
          </p:cNvSpPr>
          <p:nvPr/>
        </p:nvSpPr>
        <p:spPr bwMode="auto">
          <a:xfrm>
            <a:off x="297768" y="3985343"/>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333399"/>
                </a:solidFill>
                <a:latin typeface="+mn-lt"/>
                <a:ea typeface="黑体" panose="02010609060101010101" pitchFamily="2" charset="-122"/>
              </a:rPr>
              <a:t>数据</a:t>
            </a:r>
            <a:endParaRPr kumimoji="1" lang="zh-CN" altLang="en-US" sz="2400" b="1" dirty="0">
              <a:solidFill>
                <a:srgbClr val="333399"/>
              </a:solidFill>
              <a:latin typeface="+mn-lt"/>
              <a:ea typeface="黑体" panose="02010609060101010101" pitchFamily="2" charset="-122"/>
            </a:endParaRPr>
          </a:p>
        </p:txBody>
      </p:sp>
      <p:sp>
        <p:nvSpPr>
          <p:cNvPr id="92207" name="Text Box 47"/>
          <p:cNvSpPr txBox="1">
            <a:spLocks noChangeArrowheads="1"/>
          </p:cNvSpPr>
          <p:nvPr/>
        </p:nvSpPr>
        <p:spPr bwMode="auto">
          <a:xfrm>
            <a:off x="1366258" y="1116033"/>
            <a:ext cx="730387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3200" b="1" dirty="0" smtClean="0">
                <a:solidFill>
                  <a:srgbClr val="C00000"/>
                </a:solidFill>
                <a:latin typeface="+mn-lt"/>
                <a:ea typeface="黑体" panose="02010609060101010101" pitchFamily="2" charset="-122"/>
              </a:rPr>
              <a:t>假设从</a:t>
            </a:r>
            <a:r>
              <a:rPr kumimoji="1" lang="zh-CN" altLang="en-US" sz="3200" b="1" dirty="0">
                <a:solidFill>
                  <a:srgbClr val="C00000"/>
                </a:solidFill>
                <a:latin typeface="+mn-lt"/>
                <a:ea typeface="黑体" panose="02010609060101010101" pitchFamily="2" charset="-122"/>
              </a:rPr>
              <a:t>结点 </a:t>
            </a:r>
            <a:r>
              <a:rPr kumimoji="1" lang="en-US" altLang="zh-CN" sz="3200" b="1" dirty="0">
                <a:solidFill>
                  <a:srgbClr val="C00000"/>
                </a:solidFill>
                <a:latin typeface="+mn-lt"/>
                <a:ea typeface="黑体" panose="02010609060101010101" pitchFamily="2" charset="-122"/>
              </a:rPr>
              <a:t>A </a:t>
            </a:r>
            <a:r>
              <a:rPr kumimoji="1" lang="zh-CN" altLang="en-US" sz="3200" b="1" dirty="0">
                <a:solidFill>
                  <a:srgbClr val="C00000"/>
                </a:solidFill>
                <a:latin typeface="+mn-lt"/>
                <a:ea typeface="黑体" panose="02010609060101010101" pitchFamily="2" charset="-122"/>
              </a:rPr>
              <a:t>向结点 </a:t>
            </a:r>
            <a:r>
              <a:rPr kumimoji="1" lang="en-US" altLang="zh-CN" sz="3200" b="1" dirty="0">
                <a:solidFill>
                  <a:srgbClr val="C00000"/>
                </a:solidFill>
                <a:latin typeface="+mn-lt"/>
                <a:ea typeface="黑体" panose="02010609060101010101" pitchFamily="2" charset="-122"/>
              </a:rPr>
              <a:t>B </a:t>
            </a:r>
            <a:r>
              <a:rPr kumimoji="1" lang="zh-CN" altLang="en-US" sz="3200" b="1" dirty="0">
                <a:solidFill>
                  <a:srgbClr val="C00000"/>
                </a:solidFill>
                <a:latin typeface="+mn-lt"/>
                <a:ea typeface="黑体" panose="02010609060101010101" pitchFamily="2" charset="-122"/>
              </a:rPr>
              <a:t>发送数据</a:t>
            </a:r>
            <a:endParaRPr kumimoji="1" lang="zh-CN" altLang="en-US" sz="3200" b="1" dirty="0">
              <a:solidFill>
                <a:srgbClr val="C00000"/>
              </a:solidFill>
              <a:latin typeface="+mn-lt"/>
              <a:ea typeface="黑体" panose="02010609060101010101" pitchFamily="2" charset="-122"/>
            </a:endParaRPr>
          </a:p>
        </p:txBody>
      </p:sp>
      <p:sp>
        <p:nvSpPr>
          <p:cNvPr id="92208" name="Text Box 48"/>
          <p:cNvSpPr txBox="1">
            <a:spLocks noChangeArrowheads="1"/>
          </p:cNvSpPr>
          <p:nvPr/>
        </p:nvSpPr>
        <p:spPr bwMode="auto">
          <a:xfrm>
            <a:off x="4752527" y="4706068"/>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333399"/>
                </a:solidFill>
                <a:latin typeface="+mn-lt"/>
                <a:ea typeface="黑体" panose="02010609060101010101" pitchFamily="2" charset="-122"/>
              </a:rPr>
              <a:t>链路</a:t>
            </a:r>
            <a:endParaRPr kumimoji="1" lang="zh-CN" altLang="en-US" sz="2400" b="1">
              <a:solidFill>
                <a:srgbClr val="333399"/>
              </a:solidFill>
              <a:latin typeface="+mn-lt"/>
              <a:ea typeface="黑体" panose="02010609060101010101" pitchFamily="2" charset="-122"/>
            </a:endParaRPr>
          </a:p>
        </p:txBody>
      </p:sp>
      <p:sp>
        <p:nvSpPr>
          <p:cNvPr id="2" name="矩形 1"/>
          <p:cNvSpPr/>
          <p:nvPr/>
        </p:nvSpPr>
        <p:spPr>
          <a:xfrm>
            <a:off x="2792760" y="5862612"/>
            <a:ext cx="4536504" cy="523220"/>
          </a:xfrm>
          <a:prstGeom prst="rect">
            <a:avLst/>
          </a:prstGeom>
        </p:spPr>
        <p:txBody>
          <a:bodyPr wrap="square">
            <a:spAutoFit/>
          </a:bodyPr>
          <a:lstStyle/>
          <a:p>
            <a:pPr algn="ctr"/>
            <a:r>
              <a:rPr lang="zh-CN" altLang="zh-CN" sz="2800" b="1" dirty="0" smtClean="0">
                <a:latin typeface="+mn-lt"/>
                <a:ea typeface="黑体" panose="02010609060101010101" pitchFamily="2" charset="-122"/>
              </a:rPr>
              <a:t>几种</a:t>
            </a:r>
            <a:r>
              <a:rPr lang="zh-CN" altLang="zh-CN" sz="2800" b="1" dirty="0">
                <a:latin typeface="+mn-lt"/>
                <a:ea typeface="黑体" panose="02010609060101010101" pitchFamily="2" charset="-122"/>
              </a:rPr>
              <a:t>时延产生的地方不一样</a:t>
            </a:r>
            <a:endParaRPr lang="zh-CN" altLang="en-US" sz="2800" b="1" dirty="0">
              <a:latin typeface="+mn-lt"/>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20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2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pPr algn="ctr"/>
            <a:r>
              <a:rPr lang="zh-CN" altLang="en-US"/>
              <a:t>容易产生的错误概念 </a:t>
            </a:r>
            <a:endParaRPr lang="zh-CN" altLang="en-US"/>
          </a:p>
        </p:txBody>
      </p:sp>
      <p:sp>
        <p:nvSpPr>
          <p:cNvPr id="16589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zh-CN" altLang="en-US" dirty="0"/>
              <a:t>对于高速网络链路，我们提高的仅仅是数据的</a:t>
            </a:r>
            <a:r>
              <a:rPr lang="zh-CN" altLang="en-US" dirty="0">
                <a:solidFill>
                  <a:srgbClr val="FF0000"/>
                </a:solidFill>
              </a:rPr>
              <a:t>发送速率</a:t>
            </a:r>
            <a:r>
              <a:rPr lang="zh-CN" altLang="en-US" dirty="0"/>
              <a:t>而不是比特在链路上的</a:t>
            </a:r>
            <a:r>
              <a:rPr lang="zh-CN" altLang="en-US" dirty="0">
                <a:solidFill>
                  <a:srgbClr val="FF0000"/>
                </a:solidFill>
              </a:rPr>
              <a:t>传播速率。</a:t>
            </a:r>
            <a:r>
              <a:rPr lang="zh-CN" altLang="en-US" dirty="0"/>
              <a:t> </a:t>
            </a:r>
            <a:endParaRPr lang="zh-CN" altLang="en-US" dirty="0"/>
          </a:p>
          <a:p>
            <a:r>
              <a:rPr lang="zh-CN" altLang="en-US" dirty="0"/>
              <a:t>提高链路带宽减小了数据的发送时延。 </a:t>
            </a:r>
            <a:endParaRPr lang="en-US" altLang="zh-CN" dirty="0" smtClean="0"/>
          </a:p>
        </p:txBody>
      </p:sp>
      <p:sp>
        <p:nvSpPr>
          <p:cNvPr id="2" name="矩形 1"/>
          <p:cNvSpPr/>
          <p:nvPr/>
        </p:nvSpPr>
        <p:spPr>
          <a:xfrm>
            <a:off x="1151829" y="3493027"/>
            <a:ext cx="7776864" cy="1569660"/>
          </a:xfrm>
          <a:prstGeom prst="rect">
            <a:avLst/>
          </a:prstGeom>
          <a:solidFill>
            <a:srgbClr val="FFFF66"/>
          </a:solidFill>
          <a:ln>
            <a:solidFill>
              <a:schemeClr val="bg1">
                <a:lumMod val="50000"/>
              </a:schemeClr>
            </a:solidFill>
          </a:ln>
        </p:spPr>
        <p:txBody>
          <a:bodyPr wrap="square">
            <a:spAutoFit/>
          </a:bodyPr>
          <a:lstStyle/>
          <a:p>
            <a:r>
              <a:rPr lang="zh-CN" altLang="en-US" sz="3200" b="1" dirty="0">
                <a:latin typeface="+mn-lt"/>
                <a:ea typeface="黑体" panose="02010609060101010101" pitchFamily="2" charset="-122"/>
              </a:rPr>
              <a:t>以下说法是</a:t>
            </a:r>
            <a:r>
              <a:rPr lang="zh-CN" altLang="en-US" sz="3200" b="1" dirty="0">
                <a:solidFill>
                  <a:srgbClr val="FF0000"/>
                </a:solidFill>
                <a:latin typeface="+mn-lt"/>
                <a:ea typeface="黑体" panose="02010609060101010101" pitchFamily="2" charset="-122"/>
              </a:rPr>
              <a:t>错误</a:t>
            </a:r>
            <a:r>
              <a:rPr lang="zh-CN" altLang="en-US" sz="3200" b="1" dirty="0">
                <a:latin typeface="+mn-lt"/>
                <a:ea typeface="黑体" panose="02010609060101010101" pitchFamily="2" charset="-122"/>
              </a:rPr>
              <a:t>的</a:t>
            </a:r>
            <a:r>
              <a:rPr lang="zh-CN" altLang="en-US" sz="3200" b="1" dirty="0" smtClean="0">
                <a:latin typeface="+mn-lt"/>
                <a:ea typeface="黑体" panose="02010609060101010101" pitchFamily="2" charset="-122"/>
              </a:rPr>
              <a:t>：</a:t>
            </a:r>
            <a:endParaRPr lang="en-US" altLang="zh-CN" sz="3200" b="1" dirty="0" smtClean="0">
              <a:latin typeface="+mn-lt"/>
              <a:ea typeface="黑体" panose="02010609060101010101" pitchFamily="2" charset="-122"/>
            </a:endParaRPr>
          </a:p>
          <a:p>
            <a:r>
              <a:rPr lang="zh-CN" altLang="zh-CN" sz="3200" b="1" dirty="0" smtClean="0">
                <a:solidFill>
                  <a:srgbClr val="0000CC"/>
                </a:solidFill>
                <a:latin typeface="+mn-lt"/>
                <a:ea typeface="黑体" panose="02010609060101010101" pitchFamily="2" charset="-122"/>
              </a:rPr>
              <a:t>“</a:t>
            </a:r>
            <a:r>
              <a:rPr lang="zh-CN" altLang="zh-CN" sz="3200" b="1" dirty="0">
                <a:solidFill>
                  <a:srgbClr val="0000CC"/>
                </a:solidFill>
                <a:latin typeface="+mn-lt"/>
                <a:ea typeface="黑体" panose="02010609060101010101" pitchFamily="2" charset="-122"/>
              </a:rPr>
              <a:t>在高速链路（或高带宽链路）上，比特会传送得更快些”。</a:t>
            </a:r>
            <a:endParaRPr lang="zh-CN" altLang="en-US" sz="3200" b="1" dirty="0">
              <a:solidFill>
                <a:srgbClr val="0000CC"/>
              </a:solidFill>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altLang="zh-CN" dirty="0"/>
              <a:t>5. </a:t>
            </a:r>
            <a:r>
              <a:rPr lang="zh-CN" altLang="en-US" dirty="0" smtClean="0"/>
              <a:t>时延</a:t>
            </a:r>
            <a:r>
              <a:rPr lang="zh-CN" altLang="en-US" dirty="0"/>
              <a:t>带宽积</a:t>
            </a:r>
            <a:endParaRPr lang="zh-CN" altLang="en-US" dirty="0"/>
          </a:p>
        </p:txBody>
      </p:sp>
      <p:sp>
        <p:nvSpPr>
          <p:cNvPr id="93228" name="Rectangle 44"/>
          <p:cNvSpPr>
            <a:spLocks noGrp="1" noChangeArrowheads="1"/>
          </p:cNvSpPr>
          <p:nvPr>
            <p:ph idx="1"/>
          </p:nvPr>
        </p:nvSpPr>
        <p:spPr/>
        <p:txBody>
          <a:bodyPr/>
          <a:lstStyle/>
          <a:p>
            <a:r>
              <a:rPr lang="zh-CN" altLang="en-US" dirty="0"/>
              <a:t>链路的时延带宽积又称为</a:t>
            </a:r>
            <a:r>
              <a:rPr lang="zh-CN" altLang="en-US" dirty="0">
                <a:solidFill>
                  <a:srgbClr val="FF0000"/>
                </a:solidFill>
              </a:rPr>
              <a:t>以比特为单位的链路长度。 </a:t>
            </a:r>
            <a:endParaRPr lang="zh-CN" altLang="en-US" dirty="0">
              <a:solidFill>
                <a:srgbClr val="FF0000"/>
              </a:solidFill>
            </a:endParaRPr>
          </a:p>
        </p:txBody>
      </p:sp>
      <p:sp>
        <p:nvSpPr>
          <p:cNvPr id="93187" name="Rectangle 3"/>
          <p:cNvSpPr>
            <a:spLocks noChangeArrowheads="1"/>
          </p:cNvSpPr>
          <p:nvPr/>
        </p:nvSpPr>
        <p:spPr bwMode="auto">
          <a:xfrm>
            <a:off x="116946"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93221" name="AutoShape 37"/>
          <p:cNvSpPr>
            <a:spLocks noChangeArrowheads="1"/>
          </p:cNvSpPr>
          <p:nvPr/>
        </p:nvSpPr>
        <p:spPr bwMode="auto">
          <a:xfrm rot="-5400000">
            <a:off x="5021146" y="471069"/>
            <a:ext cx="1038225" cy="7178410"/>
          </a:xfrm>
          <a:prstGeom prst="can">
            <a:avLst>
              <a:gd name="adj" fmla="val 49847"/>
            </a:avLst>
          </a:prstGeom>
          <a:gradFill rotWithShape="1">
            <a:gsLst>
              <a:gs pos="0">
                <a:srgbClr val="0099FF">
                  <a:gamma/>
                  <a:shade val="46275"/>
                  <a:invGamma/>
                </a:srgbClr>
              </a:gs>
              <a:gs pos="50000">
                <a:srgbClr val="0099FF"/>
              </a:gs>
              <a:gs pos="100000">
                <a:srgbClr val="0099FF">
                  <a:gamma/>
                  <a:shade val="46275"/>
                  <a:invGamma/>
                </a:srgbClr>
              </a:gs>
            </a:gsLst>
            <a:lin ang="0" scaled="1"/>
          </a:gra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anose="02010609060101010101" pitchFamily="2" charset="-122"/>
            </a:endParaRPr>
          </a:p>
        </p:txBody>
      </p:sp>
      <p:sp>
        <p:nvSpPr>
          <p:cNvPr id="93222" name="Line 38"/>
          <p:cNvSpPr>
            <a:spLocks noChangeShapeType="1"/>
          </p:cNvSpPr>
          <p:nvPr/>
        </p:nvSpPr>
        <p:spPr bwMode="auto">
          <a:xfrm>
            <a:off x="2186664" y="3301448"/>
            <a:ext cx="6708908"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93223" name="Text Box 39"/>
          <p:cNvSpPr txBox="1">
            <a:spLocks noChangeArrowheads="1"/>
          </p:cNvSpPr>
          <p:nvPr/>
        </p:nvSpPr>
        <p:spPr bwMode="auto">
          <a:xfrm>
            <a:off x="4214298" y="3012523"/>
            <a:ext cx="2031325"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333399"/>
                </a:solidFill>
                <a:latin typeface="+mn-lt"/>
                <a:ea typeface="黑体" panose="02010609060101010101" pitchFamily="2" charset="-122"/>
              </a:rPr>
              <a:t>（传播）时延</a:t>
            </a:r>
            <a:endParaRPr lang="zh-CN" altLang="en-US" sz="2400" b="1">
              <a:solidFill>
                <a:srgbClr val="333399"/>
              </a:solidFill>
              <a:latin typeface="+mn-lt"/>
              <a:ea typeface="黑体" panose="02010609060101010101" pitchFamily="2" charset="-122"/>
            </a:endParaRPr>
          </a:p>
        </p:txBody>
      </p:sp>
      <p:sp>
        <p:nvSpPr>
          <p:cNvPr id="93224" name="Text Box 40"/>
          <p:cNvSpPr txBox="1">
            <a:spLocks noChangeArrowheads="1"/>
          </p:cNvSpPr>
          <p:nvPr/>
        </p:nvSpPr>
        <p:spPr bwMode="auto">
          <a:xfrm>
            <a:off x="5072474" y="3829343"/>
            <a:ext cx="906017" cy="52322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333399"/>
                </a:solidFill>
                <a:latin typeface="+mn-lt"/>
                <a:ea typeface="黑体" panose="02010609060101010101" pitchFamily="2" charset="-122"/>
              </a:rPr>
              <a:t>链路</a:t>
            </a:r>
            <a:endParaRPr lang="zh-CN" altLang="en-US" sz="2400" b="1" dirty="0">
              <a:solidFill>
                <a:srgbClr val="333399"/>
              </a:solidFill>
              <a:latin typeface="+mn-lt"/>
              <a:ea typeface="黑体" panose="02010609060101010101" pitchFamily="2" charset="-122"/>
            </a:endParaRPr>
          </a:p>
        </p:txBody>
      </p:sp>
      <p:sp>
        <p:nvSpPr>
          <p:cNvPr id="93225" name="Text Box 41"/>
          <p:cNvSpPr txBox="1">
            <a:spLocks noChangeArrowheads="1"/>
          </p:cNvSpPr>
          <p:nvPr/>
        </p:nvSpPr>
        <p:spPr bwMode="auto">
          <a:xfrm>
            <a:off x="547703" y="3325261"/>
            <a:ext cx="800219"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333399"/>
                </a:solidFill>
                <a:latin typeface="+mn-lt"/>
                <a:ea typeface="黑体" panose="02010609060101010101" pitchFamily="2" charset="-122"/>
              </a:rPr>
              <a:t>带宽</a:t>
            </a:r>
            <a:endParaRPr lang="zh-CN" altLang="en-US" sz="2400" b="1">
              <a:solidFill>
                <a:srgbClr val="333399"/>
              </a:solidFill>
              <a:latin typeface="+mn-lt"/>
              <a:ea typeface="黑体" panose="02010609060101010101" pitchFamily="2" charset="-122"/>
            </a:endParaRPr>
          </a:p>
        </p:txBody>
      </p:sp>
      <p:sp>
        <p:nvSpPr>
          <p:cNvPr id="93226" name="Line 42"/>
          <p:cNvSpPr>
            <a:spLocks noChangeShapeType="1"/>
          </p:cNvSpPr>
          <p:nvPr/>
        </p:nvSpPr>
        <p:spPr bwMode="auto">
          <a:xfrm>
            <a:off x="1015486" y="3757062"/>
            <a:ext cx="1171178" cy="288925"/>
          </a:xfrm>
          <a:prstGeom prst="line">
            <a:avLst/>
          </a:prstGeom>
          <a:noFill/>
          <a:ln w="28575">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93227" name="Text Box 43"/>
          <p:cNvSpPr txBox="1">
            <a:spLocks noChangeArrowheads="1"/>
          </p:cNvSpPr>
          <p:nvPr/>
        </p:nvSpPr>
        <p:spPr bwMode="auto">
          <a:xfrm>
            <a:off x="2585608" y="2204864"/>
            <a:ext cx="5679760" cy="646331"/>
          </a:xfrm>
          <a:prstGeom prst="rect">
            <a:avLst/>
          </a:prstGeom>
          <a:solidFill>
            <a:srgbClr val="FFFF00"/>
          </a:solidFill>
          <a:ln w="9525">
            <a:solidFill>
              <a:srgbClr val="333399"/>
            </a:solidFill>
            <a:miter lim="800000"/>
          </a:ln>
          <a:effectLst/>
        </p:spPr>
        <p:txBody>
          <a:bodyPr wrap="none">
            <a:spAutoFit/>
          </a:bodyPr>
          <a:lstStyle/>
          <a:p>
            <a:r>
              <a:rPr lang="zh-CN" altLang="en-US" sz="3200" b="1" dirty="0">
                <a:solidFill>
                  <a:srgbClr val="333399"/>
                </a:solidFill>
                <a:latin typeface="+mn-lt"/>
                <a:ea typeface="黑体" panose="02010609060101010101" pitchFamily="2" charset="-122"/>
              </a:rPr>
              <a:t>时延带宽积 </a:t>
            </a:r>
            <a:r>
              <a:rPr lang="en-US" altLang="zh-CN" sz="3200" b="1" dirty="0">
                <a:solidFill>
                  <a:srgbClr val="333399"/>
                </a:solidFill>
                <a:latin typeface="+mn-lt"/>
                <a:ea typeface="黑体" panose="02010609060101010101" pitchFamily="2" charset="-122"/>
              </a:rPr>
              <a:t>= </a:t>
            </a:r>
            <a:r>
              <a:rPr lang="zh-CN" altLang="en-US" sz="3200" b="1" dirty="0">
                <a:solidFill>
                  <a:srgbClr val="333399"/>
                </a:solidFill>
                <a:latin typeface="+mn-lt"/>
                <a:ea typeface="黑体" panose="02010609060101010101" pitchFamily="2" charset="-122"/>
              </a:rPr>
              <a:t>传播时延 </a:t>
            </a:r>
            <a:r>
              <a:rPr lang="zh-CN" altLang="en-US" sz="3600" b="1" dirty="0">
                <a:solidFill>
                  <a:srgbClr val="333399"/>
                </a:solidFill>
                <a:latin typeface="+mn-lt"/>
                <a:ea typeface="黑体" panose="02010609060101010101" pitchFamily="2" charset="-122"/>
                <a:sym typeface="Symbol" panose="05050102010706020507" pitchFamily="18" charset="2"/>
              </a:rPr>
              <a:t> </a:t>
            </a:r>
            <a:r>
              <a:rPr lang="zh-CN" altLang="en-US" sz="3200" b="1" dirty="0">
                <a:solidFill>
                  <a:srgbClr val="333399"/>
                </a:solidFill>
                <a:latin typeface="+mn-lt"/>
                <a:ea typeface="黑体" panose="02010609060101010101" pitchFamily="2" charset="-122"/>
                <a:sym typeface="Symbol" panose="05050102010706020507" pitchFamily="18" charset="2"/>
              </a:rPr>
              <a:t>带宽</a:t>
            </a:r>
            <a:endParaRPr lang="zh-CN" altLang="en-US" sz="3200" b="1" dirty="0">
              <a:solidFill>
                <a:srgbClr val="333399"/>
              </a:solidFill>
              <a:latin typeface="+mn-lt"/>
              <a:ea typeface="黑体" panose="02010609060101010101" pitchFamily="2" charset="-122"/>
              <a:sym typeface="Symbol" panose="05050102010706020507" pitchFamily="18" charset="2"/>
            </a:endParaRPr>
          </a:p>
        </p:txBody>
      </p:sp>
      <p:sp>
        <p:nvSpPr>
          <p:cNvPr id="2" name="矩形 1"/>
          <p:cNvSpPr/>
          <p:nvPr/>
        </p:nvSpPr>
        <p:spPr>
          <a:xfrm>
            <a:off x="1951053" y="5355213"/>
            <a:ext cx="7178412" cy="954107"/>
          </a:xfrm>
          <a:prstGeom prst="rect">
            <a:avLst/>
          </a:prstGeom>
          <a:solidFill>
            <a:srgbClr val="00FF99"/>
          </a:solidFill>
          <a:ln>
            <a:solidFill>
              <a:srgbClr val="000066"/>
            </a:solidFill>
          </a:ln>
        </p:spPr>
        <p:txBody>
          <a:bodyPr wrap="square">
            <a:spAutoFit/>
          </a:bodyPr>
          <a:lstStyle/>
          <a:p>
            <a:pPr algn="ctr"/>
            <a:r>
              <a:rPr lang="zh-CN" altLang="zh-CN" sz="2800" b="1" dirty="0">
                <a:solidFill>
                  <a:srgbClr val="000099"/>
                </a:solidFill>
                <a:latin typeface="+mn-lt"/>
                <a:ea typeface="黑体" panose="02010609060101010101" pitchFamily="2" charset="-122"/>
              </a:rPr>
              <a:t>只有在代表链路的管道都充满比特时</a:t>
            </a:r>
            <a:r>
              <a:rPr lang="zh-CN" altLang="zh-CN" sz="2800" b="1" dirty="0" smtClean="0">
                <a:solidFill>
                  <a:srgbClr val="000099"/>
                </a:solidFill>
                <a:latin typeface="+mn-lt"/>
                <a:ea typeface="黑体" panose="02010609060101010101" pitchFamily="2" charset="-122"/>
              </a:rPr>
              <a:t>，</a:t>
            </a:r>
            <a:endParaRPr lang="en-US" altLang="zh-CN" sz="2800" b="1" dirty="0" smtClean="0">
              <a:solidFill>
                <a:srgbClr val="000099"/>
              </a:solidFill>
              <a:latin typeface="+mn-lt"/>
              <a:ea typeface="黑体" panose="02010609060101010101" pitchFamily="2" charset="-122"/>
            </a:endParaRPr>
          </a:p>
          <a:p>
            <a:pPr algn="ctr"/>
            <a:r>
              <a:rPr lang="zh-CN" altLang="zh-CN" sz="2800" b="1" dirty="0" smtClean="0">
                <a:solidFill>
                  <a:srgbClr val="000099"/>
                </a:solidFill>
                <a:latin typeface="+mn-lt"/>
                <a:ea typeface="黑体" panose="02010609060101010101" pitchFamily="2" charset="-122"/>
              </a:rPr>
              <a:t>链路</a:t>
            </a:r>
            <a:r>
              <a:rPr lang="zh-CN" altLang="zh-CN" sz="2800" b="1" dirty="0">
                <a:solidFill>
                  <a:srgbClr val="000099"/>
                </a:solidFill>
                <a:latin typeface="+mn-lt"/>
                <a:ea typeface="黑体" panose="02010609060101010101" pitchFamily="2" charset="-122"/>
              </a:rPr>
              <a:t>才</a:t>
            </a:r>
            <a:r>
              <a:rPr lang="zh-CN" altLang="zh-CN" sz="2800" b="1" dirty="0" smtClean="0">
                <a:solidFill>
                  <a:srgbClr val="000099"/>
                </a:solidFill>
                <a:latin typeface="+mn-lt"/>
                <a:ea typeface="黑体" panose="02010609060101010101" pitchFamily="2" charset="-122"/>
              </a:rPr>
              <a:t>得到</a:t>
            </a:r>
            <a:r>
              <a:rPr lang="zh-CN" altLang="en-US" sz="2800" b="1" dirty="0" smtClean="0">
                <a:solidFill>
                  <a:srgbClr val="000099"/>
                </a:solidFill>
                <a:latin typeface="+mn-lt"/>
                <a:ea typeface="黑体" panose="02010609060101010101" pitchFamily="2" charset="-122"/>
              </a:rPr>
              <a:t>了</a:t>
            </a:r>
            <a:r>
              <a:rPr lang="zh-CN" altLang="zh-CN" sz="2800" b="1" dirty="0" smtClean="0">
                <a:solidFill>
                  <a:srgbClr val="000099"/>
                </a:solidFill>
                <a:latin typeface="+mn-lt"/>
                <a:ea typeface="黑体" panose="02010609060101010101" pitchFamily="2" charset="-122"/>
              </a:rPr>
              <a:t>充分利用</a:t>
            </a:r>
            <a:r>
              <a:rPr lang="zh-CN" altLang="en-US" sz="2800" b="1" dirty="0" smtClean="0">
                <a:solidFill>
                  <a:srgbClr val="000099"/>
                </a:solidFill>
                <a:latin typeface="+mn-lt"/>
                <a:ea typeface="黑体" panose="02010609060101010101" pitchFamily="2" charset="-122"/>
              </a:rPr>
              <a:t>。</a:t>
            </a:r>
            <a:endParaRPr lang="zh-CN" altLang="en-US" sz="2800" b="1" dirty="0">
              <a:solidFill>
                <a:srgbClr val="000099"/>
              </a:solidFill>
              <a:latin typeface="+mn-lt"/>
              <a:ea typeface="黑体" panose="02010609060101010101" pitchFamily="2" charset="-122"/>
            </a:endParaRPr>
          </a:p>
        </p:txBody>
      </p:sp>
      <p:sp>
        <p:nvSpPr>
          <p:cNvPr id="3" name="矩形 2"/>
          <p:cNvSpPr/>
          <p:nvPr/>
        </p:nvSpPr>
        <p:spPr>
          <a:xfrm>
            <a:off x="3224808" y="4725144"/>
            <a:ext cx="4724769"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链路</a:t>
            </a:r>
            <a:r>
              <a:rPr lang="zh-CN" altLang="zh-CN" sz="2400" b="1" dirty="0">
                <a:latin typeface="+mn-lt"/>
                <a:ea typeface="黑体" panose="02010609060101010101" pitchFamily="2" charset="-122"/>
              </a:rPr>
              <a:t>像一条空心管道</a:t>
            </a:r>
            <a:endParaRPr lang="zh-CN" altLang="en-US" sz="2400" b="1" dirty="0">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 </a:t>
            </a:r>
            <a:r>
              <a:rPr lang="zh-CN" altLang="zh-CN" dirty="0" smtClean="0"/>
              <a:t>往返时间</a:t>
            </a:r>
            <a:r>
              <a:rPr lang="en-US" altLang="zh-CN" dirty="0" smtClean="0"/>
              <a:t> RTT</a:t>
            </a:r>
            <a:endParaRPr lang="zh-CN" altLang="en-US" dirty="0"/>
          </a:p>
        </p:txBody>
      </p:sp>
      <p:sp>
        <p:nvSpPr>
          <p:cNvPr id="3" name="内容占位符 2"/>
          <p:cNvSpPr>
            <a:spLocks noGrp="1"/>
          </p:cNvSpPr>
          <p:nvPr>
            <p:ph idx="1"/>
          </p:nvPr>
        </p:nvSpPr>
        <p:spPr/>
        <p:txBody>
          <a:bodyPr/>
          <a:lstStyle/>
          <a:p>
            <a:r>
              <a:rPr lang="zh-CN" altLang="zh-CN" dirty="0" smtClean="0"/>
              <a:t>互联网</a:t>
            </a:r>
            <a:r>
              <a:rPr lang="zh-CN" altLang="zh-CN" dirty="0"/>
              <a:t>上的信息不仅仅单方向</a:t>
            </a:r>
            <a:r>
              <a:rPr lang="zh-CN" altLang="zh-CN" dirty="0" smtClean="0"/>
              <a:t>传输</a:t>
            </a:r>
            <a:r>
              <a:rPr lang="zh-CN" altLang="en-US" dirty="0" smtClean="0"/>
              <a:t>，</a:t>
            </a:r>
            <a:r>
              <a:rPr lang="zh-CN" altLang="zh-CN" dirty="0" smtClean="0"/>
              <a:t>而是</a:t>
            </a:r>
            <a:r>
              <a:rPr lang="zh-CN" altLang="zh-CN" dirty="0"/>
              <a:t>双向交互的</a:t>
            </a:r>
            <a:r>
              <a:rPr lang="zh-CN" altLang="zh-CN" dirty="0" smtClean="0"/>
              <a:t>。因此，有时</a:t>
            </a:r>
            <a:r>
              <a:rPr lang="zh-CN" altLang="zh-CN" dirty="0"/>
              <a:t>很需要知道双向交互一次所需的</a:t>
            </a:r>
            <a:r>
              <a:rPr lang="zh-CN" altLang="zh-CN" dirty="0" smtClean="0"/>
              <a:t>时间</a:t>
            </a:r>
            <a:r>
              <a:rPr lang="zh-CN" altLang="en-US" dirty="0" smtClean="0"/>
              <a:t>。</a:t>
            </a:r>
            <a:endParaRPr lang="en-US" altLang="zh-CN" dirty="0" smtClean="0"/>
          </a:p>
          <a:p>
            <a:r>
              <a:rPr lang="zh-CN" altLang="zh-CN" dirty="0">
                <a:solidFill>
                  <a:srgbClr val="FF0000"/>
                </a:solidFill>
              </a:rPr>
              <a:t>往返时间</a:t>
            </a:r>
            <a:r>
              <a:rPr lang="zh-CN" altLang="en-US" dirty="0" smtClean="0"/>
              <a:t>表示</a:t>
            </a:r>
            <a:r>
              <a:rPr lang="zh-CN" altLang="en-US" dirty="0"/>
              <a:t>从发送方发送数据开始，到发送方收到来自接收方的</a:t>
            </a:r>
            <a:r>
              <a:rPr lang="zh-CN" altLang="en-US" dirty="0" smtClean="0"/>
              <a:t>确认，总共</a:t>
            </a:r>
            <a:r>
              <a:rPr lang="zh-CN" altLang="en-US" dirty="0"/>
              <a:t>经历的</a:t>
            </a:r>
            <a:r>
              <a:rPr lang="zh-CN" altLang="en-US" dirty="0" smtClean="0"/>
              <a:t>时间。</a:t>
            </a:r>
            <a:endParaRPr lang="en-US" altLang="zh-CN" dirty="0" smtClean="0"/>
          </a:p>
          <a:p>
            <a:r>
              <a:rPr lang="zh-CN" altLang="zh-CN" dirty="0"/>
              <a:t>在互联网中，往返时间还包括</a:t>
            </a:r>
            <a:r>
              <a:rPr lang="zh-CN" altLang="zh-CN" dirty="0">
                <a:solidFill>
                  <a:srgbClr val="FF0000"/>
                </a:solidFill>
              </a:rPr>
              <a:t>各中间结点</a:t>
            </a:r>
            <a:r>
              <a:rPr lang="zh-CN" altLang="zh-CN" dirty="0"/>
              <a:t>的处理时延、排队时延以及转发数据时的发送时延</a:t>
            </a:r>
            <a:r>
              <a:rPr lang="zh-CN" altLang="zh-CN" dirty="0" smtClean="0"/>
              <a:t>。</a:t>
            </a:r>
            <a:endParaRPr lang="en-US" altLang="zh-CN" dirty="0" smtClean="0"/>
          </a:p>
          <a:p>
            <a:r>
              <a:rPr lang="zh-CN" altLang="zh-CN" dirty="0" smtClean="0">
                <a:solidFill>
                  <a:srgbClr val="000099"/>
                </a:solidFill>
              </a:rPr>
              <a:t>当</a:t>
            </a:r>
            <a:r>
              <a:rPr lang="zh-CN" altLang="zh-CN" dirty="0">
                <a:solidFill>
                  <a:srgbClr val="000099"/>
                </a:solidFill>
              </a:rPr>
              <a:t>使用卫星通信时，往返</a:t>
            </a:r>
            <a:r>
              <a:rPr lang="zh-CN" altLang="zh-CN" dirty="0" smtClean="0">
                <a:solidFill>
                  <a:srgbClr val="000099"/>
                </a:solidFill>
              </a:rPr>
              <a:t>时间</a:t>
            </a:r>
            <a:r>
              <a:rPr lang="en-US" altLang="zh-CN" dirty="0" smtClean="0">
                <a:solidFill>
                  <a:srgbClr val="000099"/>
                </a:solidFill>
              </a:rPr>
              <a:t> RTT </a:t>
            </a:r>
            <a:r>
              <a:rPr lang="zh-CN" altLang="zh-CN" dirty="0" smtClean="0">
                <a:solidFill>
                  <a:srgbClr val="000099"/>
                </a:solidFill>
              </a:rPr>
              <a:t>相对</a:t>
            </a:r>
            <a:r>
              <a:rPr lang="zh-CN" altLang="zh-CN" dirty="0">
                <a:solidFill>
                  <a:srgbClr val="000099"/>
                </a:solidFill>
              </a:rPr>
              <a:t>较长</a:t>
            </a:r>
            <a:r>
              <a:rPr lang="zh-CN" altLang="zh-CN" dirty="0" smtClean="0">
                <a:solidFill>
                  <a:srgbClr val="000099"/>
                </a:solidFill>
              </a:rPr>
              <a:t>，是</a:t>
            </a:r>
            <a:r>
              <a:rPr lang="zh-CN" altLang="zh-CN" dirty="0">
                <a:solidFill>
                  <a:srgbClr val="000099"/>
                </a:solidFill>
              </a:rPr>
              <a:t>很重要的一个性能指标。</a:t>
            </a:r>
            <a:endParaRPr lang="zh-CN" altLang="en-US" dirty="0">
              <a:solidFill>
                <a:srgbClr val="000099"/>
              </a:solidFill>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p:txBody>
          <a:bodyPr/>
          <a:lstStyle/>
          <a:p>
            <a:r>
              <a:rPr lang="en-US" altLang="zh-CN" dirty="0" smtClean="0"/>
              <a:t>7. </a:t>
            </a:r>
            <a:r>
              <a:rPr lang="zh-CN" altLang="en-US" dirty="0"/>
              <a:t>利用率</a:t>
            </a:r>
            <a:endParaRPr lang="zh-CN" altLang="en-US" dirty="0"/>
          </a:p>
        </p:txBody>
      </p:sp>
      <p:sp>
        <p:nvSpPr>
          <p:cNvPr id="381955" name="Rectangle 3"/>
          <p:cNvSpPr>
            <a:spLocks noGrp="1" noChangeArrowheads="1"/>
          </p:cNvSpPr>
          <p:nvPr>
            <p:ph idx="1"/>
          </p:nvPr>
        </p:nvSpPr>
        <p:spPr/>
        <p:txBody>
          <a:bodyPr/>
          <a:lstStyle/>
          <a:p>
            <a:r>
              <a:rPr lang="zh-CN" altLang="en-US" dirty="0" smtClean="0"/>
              <a:t>分为</a:t>
            </a:r>
            <a:r>
              <a:rPr lang="zh-CN" altLang="en-US" dirty="0" smtClean="0">
                <a:solidFill>
                  <a:srgbClr val="FF0000"/>
                </a:solidFill>
              </a:rPr>
              <a:t>信道利用率</a:t>
            </a:r>
            <a:r>
              <a:rPr lang="zh-CN" altLang="en-US" dirty="0" smtClean="0"/>
              <a:t>和</a:t>
            </a:r>
            <a:r>
              <a:rPr lang="zh-CN" altLang="en-US" dirty="0" smtClean="0">
                <a:solidFill>
                  <a:srgbClr val="FF0000"/>
                </a:solidFill>
              </a:rPr>
              <a:t>网络利用率。</a:t>
            </a:r>
            <a:endParaRPr lang="en-US" altLang="zh-CN" dirty="0" smtClean="0">
              <a:solidFill>
                <a:srgbClr val="FF0000"/>
              </a:solidFill>
            </a:endParaRPr>
          </a:p>
          <a:p>
            <a:r>
              <a:rPr lang="zh-CN" altLang="en-US" dirty="0" smtClean="0">
                <a:solidFill>
                  <a:srgbClr val="0000CC"/>
                </a:solidFill>
              </a:rPr>
              <a:t>信道</a:t>
            </a:r>
            <a:r>
              <a:rPr lang="zh-CN" altLang="en-US" dirty="0">
                <a:solidFill>
                  <a:srgbClr val="0000CC"/>
                </a:solidFill>
              </a:rPr>
              <a:t>利用率</a:t>
            </a:r>
            <a:r>
              <a:rPr lang="zh-CN" altLang="en-US" dirty="0"/>
              <a:t>指出某信道有百分之几的时间是被利用的（有数据通过）。完全空闲的信道的利用率是零。</a:t>
            </a:r>
            <a:endParaRPr lang="zh-CN" altLang="en-US" dirty="0"/>
          </a:p>
          <a:p>
            <a:r>
              <a:rPr lang="zh-CN" altLang="en-US" dirty="0">
                <a:solidFill>
                  <a:srgbClr val="FF0000"/>
                </a:solidFill>
              </a:rPr>
              <a:t>网络利用率</a:t>
            </a:r>
            <a:r>
              <a:rPr lang="zh-CN" altLang="en-US" dirty="0"/>
              <a:t>则是全网络的信道利用率的加权平均值。</a:t>
            </a:r>
            <a:endParaRPr lang="zh-CN" altLang="en-US" dirty="0"/>
          </a:p>
          <a:p>
            <a:r>
              <a:rPr lang="zh-CN" altLang="en-US" dirty="0"/>
              <a:t>信道利用率并非越高越好</a:t>
            </a:r>
            <a:r>
              <a:rPr lang="zh-CN" altLang="en-US" dirty="0" smtClean="0"/>
              <a:t>。</a:t>
            </a:r>
            <a:r>
              <a:rPr lang="zh-CN" altLang="zh-CN" dirty="0">
                <a:solidFill>
                  <a:srgbClr val="FF0000"/>
                </a:solidFill>
              </a:rPr>
              <a:t>当某信道的利用率增大时，该信道引起的时延也就迅速</a:t>
            </a:r>
            <a:r>
              <a:rPr lang="zh-CN" altLang="zh-CN" dirty="0" smtClean="0">
                <a:solidFill>
                  <a:srgbClr val="FF0000"/>
                </a:solidFill>
              </a:rPr>
              <a:t>增加</a:t>
            </a:r>
            <a:r>
              <a:rPr lang="zh-CN" altLang="en-US" dirty="0" smtClean="0">
                <a:solidFill>
                  <a:srgbClr val="FF0000"/>
                </a:solidFill>
              </a:rPr>
              <a:t>。</a:t>
            </a:r>
            <a:endParaRPr lang="zh-CN" altLang="en-US" dirty="0">
              <a:solidFill>
                <a:srgbClr val="FF0000"/>
              </a:solidFill>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p:txBody>
          <a:bodyPr/>
          <a:lstStyle/>
          <a:p>
            <a:pPr algn="ctr"/>
            <a:r>
              <a:rPr lang="zh-CN" altLang="en-US" dirty="0"/>
              <a:t>时延与网络利用率的关系</a:t>
            </a:r>
            <a:endParaRPr lang="zh-CN" altLang="en-US" dirty="0"/>
          </a:p>
        </p:txBody>
      </p:sp>
      <p:sp>
        <p:nvSpPr>
          <p:cNvPr id="382979" name="Rectangle 3"/>
          <p:cNvSpPr>
            <a:spLocks noGrp="1" noChangeArrowheads="1"/>
          </p:cNvSpPr>
          <p:nvPr>
            <p:ph idx="1"/>
          </p:nvPr>
        </p:nvSpPr>
        <p:spPr/>
        <p:txBody>
          <a:bodyPr/>
          <a:lstStyle/>
          <a:p>
            <a:r>
              <a:rPr lang="zh-CN" altLang="en-US" dirty="0"/>
              <a:t>根据排队论的理论，当某信道的利用率增大时，该信道引起的时延也就迅速增加。 </a:t>
            </a:r>
            <a:endParaRPr lang="zh-CN" altLang="en-US" dirty="0"/>
          </a:p>
          <a:p>
            <a:r>
              <a:rPr lang="zh-CN" altLang="en-US" dirty="0"/>
              <a:t>若令 </a:t>
            </a:r>
            <a:r>
              <a:rPr lang="en-US" altLang="zh-CN" i="1" dirty="0"/>
              <a:t>D</a:t>
            </a:r>
            <a:r>
              <a:rPr lang="en-US" altLang="zh-CN" baseline="-25000" dirty="0"/>
              <a:t>0 </a:t>
            </a:r>
            <a:r>
              <a:rPr lang="zh-CN" altLang="en-US" dirty="0"/>
              <a:t>表示网络空闲时的时延，</a:t>
            </a:r>
            <a:r>
              <a:rPr lang="en-US" altLang="zh-CN" i="1" dirty="0"/>
              <a:t>D </a:t>
            </a:r>
            <a:r>
              <a:rPr lang="zh-CN" altLang="en-US" dirty="0"/>
              <a:t>表示网络当前的时延，则在适当的假定条件下，可以用下面的简单公式表示 </a:t>
            </a:r>
            <a:r>
              <a:rPr lang="en-US" altLang="zh-CN" i="1" dirty="0"/>
              <a:t>D </a:t>
            </a:r>
            <a:r>
              <a:rPr lang="zh-CN" altLang="en-US" dirty="0"/>
              <a:t>和 </a:t>
            </a:r>
            <a:r>
              <a:rPr lang="en-US" altLang="zh-CN" i="1" dirty="0"/>
              <a:t>D</a:t>
            </a:r>
            <a:r>
              <a:rPr lang="en-US" altLang="zh-CN" baseline="-25000" dirty="0"/>
              <a:t>0</a:t>
            </a:r>
            <a:r>
              <a:rPr lang="zh-CN" altLang="en-US" dirty="0"/>
              <a:t>之间的关系： </a:t>
            </a:r>
            <a:endParaRPr lang="zh-CN" altLang="en-US" dirty="0"/>
          </a:p>
        </p:txBody>
      </p:sp>
      <p:sp>
        <p:nvSpPr>
          <p:cNvPr id="382981" name="Rectangle 5"/>
          <p:cNvSpPr>
            <a:spLocks noChangeArrowheads="1"/>
          </p:cNvSpPr>
          <p:nvPr/>
        </p:nvSpPr>
        <p:spPr bwMode="auto">
          <a:xfrm>
            <a:off x="0" y="30681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82980" name="Object 4"/>
          <p:cNvGraphicFramePr>
            <a:graphicFrameLocks noChangeAspect="1"/>
          </p:cNvGraphicFramePr>
          <p:nvPr/>
        </p:nvGraphicFramePr>
        <p:xfrm>
          <a:off x="3946891" y="4221088"/>
          <a:ext cx="1833298" cy="1009650"/>
        </p:xfrm>
        <a:graphic>
          <a:graphicData uri="http://schemas.openxmlformats.org/presentationml/2006/ole">
            <mc:AlternateContent xmlns:mc="http://schemas.openxmlformats.org/markup-compatibility/2006">
              <mc:Choice xmlns:v="urn:schemas-microsoft-com:vml" Requires="v">
                <p:oleObj spid="_x0000_s4097" name="公式" r:id="rId1" imgW="15849600" imgH="9448800" progId="Equation.3">
                  <p:embed/>
                </p:oleObj>
              </mc:Choice>
              <mc:Fallback>
                <p:oleObj name="公式" r:id="rId1" imgW="15849600" imgH="9448800" progId="Equation.3">
                  <p:embed/>
                  <p:pic>
                    <p:nvPicPr>
                      <p:cNvPr id="0" name="图片 4096"/>
                      <p:cNvPicPr>
                        <a:picLocks noChangeAspect="1"/>
                      </p:cNvPicPr>
                      <p:nvPr/>
                    </p:nvPicPr>
                    <p:blipFill>
                      <a:blip r:embed="rId2"/>
                      <a:stretch>
                        <a:fillRect/>
                      </a:stretch>
                    </p:blipFill>
                    <p:spPr>
                      <a:xfrm>
                        <a:off x="3946891" y="4221088"/>
                        <a:ext cx="1833298" cy="1009650"/>
                      </a:xfrm>
                      <a:prstGeom prst="rect">
                        <a:avLst/>
                      </a:prstGeom>
                      <a:solidFill>
                        <a:srgbClr val="FFFF00"/>
                      </a:solidFill>
                      <a:ln w="9525" cap="flat" cmpd="sng">
                        <a:solidFill>
                          <a:srgbClr val="000000"/>
                        </a:solidFill>
                        <a:prstDash val="solid"/>
                        <a:miter/>
                        <a:headEnd type="none" w="med" len="med"/>
                        <a:tailEnd type="none" w="med" len="med"/>
                      </a:ln>
                    </p:spPr>
                  </p:pic>
                </p:oleObj>
              </mc:Fallback>
            </mc:AlternateContent>
          </a:graphicData>
        </a:graphic>
      </p:graphicFrame>
      <p:sp>
        <p:nvSpPr>
          <p:cNvPr id="382982" name="Rectangle 6"/>
          <p:cNvSpPr>
            <a:spLocks noChangeArrowheads="1"/>
          </p:cNvSpPr>
          <p:nvPr/>
        </p:nvSpPr>
        <p:spPr bwMode="auto">
          <a:xfrm>
            <a:off x="1352600" y="5445224"/>
            <a:ext cx="777686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zh-CN" altLang="en-US" sz="2800" b="1" dirty="0" smtClean="0">
                <a:solidFill>
                  <a:srgbClr val="000099"/>
                </a:solidFill>
                <a:ea typeface="黑体" panose="02010609060101010101" pitchFamily="2" charset="-122"/>
              </a:rPr>
              <a:t>其中：</a:t>
            </a:r>
            <a:r>
              <a:rPr lang="en-US" altLang="zh-CN" sz="2800" b="1" i="1" dirty="0" smtClean="0">
                <a:solidFill>
                  <a:srgbClr val="000099"/>
                </a:solidFill>
                <a:ea typeface="黑体" panose="02010609060101010101" pitchFamily="2" charset="-122"/>
              </a:rPr>
              <a:t>U </a:t>
            </a:r>
            <a:r>
              <a:rPr lang="zh-CN" altLang="en-US" sz="2800" b="1" dirty="0">
                <a:solidFill>
                  <a:srgbClr val="000099"/>
                </a:solidFill>
                <a:ea typeface="黑体" panose="02010609060101010101" pitchFamily="2" charset="-122"/>
              </a:rPr>
              <a:t>是网络的利用率，数值在 </a:t>
            </a:r>
            <a:r>
              <a:rPr lang="en-US" altLang="zh-CN" sz="2800" b="1" dirty="0">
                <a:solidFill>
                  <a:srgbClr val="000099"/>
                </a:solidFill>
                <a:ea typeface="黑体" panose="02010609060101010101" pitchFamily="2" charset="-122"/>
              </a:rPr>
              <a:t>0 </a:t>
            </a:r>
            <a:r>
              <a:rPr lang="zh-CN" altLang="en-US" sz="2800" b="1" dirty="0">
                <a:solidFill>
                  <a:srgbClr val="000099"/>
                </a:solidFill>
                <a:ea typeface="黑体" panose="02010609060101010101" pitchFamily="2" charset="-122"/>
              </a:rPr>
              <a:t>到 </a:t>
            </a:r>
            <a:r>
              <a:rPr lang="en-US" altLang="zh-CN" sz="2800" b="1" dirty="0">
                <a:solidFill>
                  <a:srgbClr val="000099"/>
                </a:solidFill>
                <a:ea typeface="黑体" panose="02010609060101010101" pitchFamily="2" charset="-122"/>
              </a:rPr>
              <a:t>1 </a:t>
            </a:r>
            <a:r>
              <a:rPr lang="zh-CN" altLang="en-US" sz="2800" b="1" dirty="0">
                <a:solidFill>
                  <a:srgbClr val="000099"/>
                </a:solidFill>
                <a:ea typeface="黑体" panose="02010609060101010101" pitchFamily="2" charset="-122"/>
              </a:rPr>
              <a:t>之间。 </a:t>
            </a:r>
            <a:endParaRPr lang="zh-CN" altLang="en-US" sz="2800" b="1" dirty="0">
              <a:solidFill>
                <a:srgbClr val="000099"/>
              </a:solidFill>
              <a:ea typeface="黑体" panose="02010609060101010101" pitchFamily="2" charset="-122"/>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208584" y="1157194"/>
            <a:ext cx="7229975" cy="3999999"/>
            <a:chOff x="527977" y="1090061"/>
            <a:chExt cx="8215441" cy="5219900"/>
          </a:xfrm>
        </p:grpSpPr>
        <p:sp>
          <p:nvSpPr>
            <p:cNvPr id="388100" name="Rectangle 4"/>
            <p:cNvSpPr>
              <a:spLocks noChangeArrowheads="1"/>
            </p:cNvSpPr>
            <p:nvPr/>
          </p:nvSpPr>
          <p:spPr bwMode="auto">
            <a:xfrm>
              <a:off x="4724269" y="1480587"/>
              <a:ext cx="1736990" cy="4186237"/>
            </a:xfrm>
            <a:prstGeom prst="rect">
              <a:avLst/>
            </a:prstGeom>
            <a:solidFill>
              <a:srgbClr val="FF99CC"/>
            </a:solidFill>
            <a:ln>
              <a:noFill/>
            </a:ln>
            <a:effectLst/>
          </p:spPr>
          <p:txBody>
            <a:bodyPr wrap="none" anchor="ctr"/>
            <a:lstStyle/>
            <a:p>
              <a:endParaRPr lang="zh-CN" altLang="en-US" sz="1600" b="1">
                <a:solidFill>
                  <a:srgbClr val="000099"/>
                </a:solidFill>
              </a:endParaRPr>
            </a:p>
          </p:txBody>
        </p:sp>
        <p:sp>
          <p:nvSpPr>
            <p:cNvPr id="388101" name="Text Box 5"/>
            <p:cNvSpPr txBox="1">
              <a:spLocks noChangeArrowheads="1"/>
            </p:cNvSpPr>
            <p:nvPr/>
          </p:nvSpPr>
          <p:spPr bwMode="auto">
            <a:xfrm>
              <a:off x="527977" y="1090061"/>
              <a:ext cx="1245324" cy="570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99"/>
                  </a:solidFill>
                  <a:ea typeface="黑体" panose="02010609060101010101" pitchFamily="2" charset="-122"/>
                </a:rPr>
                <a:t>时延</a:t>
              </a:r>
              <a:r>
                <a:rPr lang="zh-CN" altLang="en-US" sz="1400" b="1" dirty="0">
                  <a:solidFill>
                    <a:srgbClr val="000099"/>
                  </a:solidFill>
                  <a:ea typeface="黑体" panose="02010609060101010101" pitchFamily="2" charset="-122"/>
                </a:rPr>
                <a:t> </a:t>
              </a:r>
              <a:r>
                <a:rPr lang="en-US" altLang="zh-CN" sz="2800" b="1" i="1" dirty="0">
                  <a:solidFill>
                    <a:srgbClr val="000099"/>
                  </a:solidFill>
                  <a:ea typeface="黑体" panose="02010609060101010101" pitchFamily="2" charset="-122"/>
                </a:rPr>
                <a:t>D</a:t>
              </a:r>
              <a:endParaRPr lang="en-US" altLang="zh-CN" sz="2800" b="1" i="1" dirty="0">
                <a:solidFill>
                  <a:srgbClr val="000099"/>
                </a:solidFill>
                <a:ea typeface="黑体" panose="02010609060101010101" pitchFamily="2" charset="-122"/>
              </a:endParaRPr>
            </a:p>
          </p:txBody>
        </p:sp>
        <p:sp>
          <p:nvSpPr>
            <p:cNvPr id="388102" name="Line 6"/>
            <p:cNvSpPr>
              <a:spLocks noChangeShapeType="1"/>
            </p:cNvSpPr>
            <p:nvPr/>
          </p:nvSpPr>
          <p:spPr bwMode="auto">
            <a:xfrm flipV="1">
              <a:off x="2053431" y="1334537"/>
              <a:ext cx="0" cy="4332287"/>
            </a:xfrm>
            <a:prstGeom prst="line">
              <a:avLst/>
            </a:prstGeom>
            <a:noFill/>
            <a:ln w="38100">
              <a:solidFill>
                <a:srgbClr val="0000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endParaRPr>
            </a:p>
          </p:txBody>
        </p:sp>
        <p:sp>
          <p:nvSpPr>
            <p:cNvPr id="388103" name="Line 7"/>
            <p:cNvSpPr>
              <a:spLocks noChangeShapeType="1"/>
            </p:cNvSpPr>
            <p:nvPr/>
          </p:nvSpPr>
          <p:spPr bwMode="auto">
            <a:xfrm rot="5400000" flipV="1">
              <a:off x="4791340" y="2928915"/>
              <a:ext cx="0" cy="5475817"/>
            </a:xfrm>
            <a:prstGeom prst="line">
              <a:avLst/>
            </a:prstGeom>
            <a:noFill/>
            <a:ln w="38100">
              <a:solidFill>
                <a:srgbClr val="0000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endParaRPr>
            </a:p>
          </p:txBody>
        </p:sp>
        <p:sp>
          <p:nvSpPr>
            <p:cNvPr id="388104" name="Line 8"/>
            <p:cNvSpPr>
              <a:spLocks noChangeShapeType="1"/>
            </p:cNvSpPr>
            <p:nvPr/>
          </p:nvSpPr>
          <p:spPr bwMode="auto">
            <a:xfrm>
              <a:off x="6461258" y="1334537"/>
              <a:ext cx="0" cy="4332287"/>
            </a:xfrm>
            <a:prstGeom prst="line">
              <a:avLst/>
            </a:prstGeom>
            <a:noFill/>
            <a:ln w="9525">
              <a:solidFill>
                <a:srgbClr val="CC00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endParaRPr>
            </a:p>
          </p:txBody>
        </p:sp>
        <p:sp>
          <p:nvSpPr>
            <p:cNvPr id="388105" name="Arc 9"/>
            <p:cNvSpPr/>
            <p:nvPr/>
          </p:nvSpPr>
          <p:spPr bwMode="auto">
            <a:xfrm flipV="1">
              <a:off x="2053431" y="1480586"/>
              <a:ext cx="4313238" cy="3898900"/>
            </a:xfrm>
            <a:custGeom>
              <a:avLst/>
              <a:gdLst>
                <a:gd name="G0" fmla="+- 0 0 0"/>
                <a:gd name="G1" fmla="+- 21600 0 0"/>
                <a:gd name="G2" fmla="+- 21600 0 0"/>
                <a:gd name="T0" fmla="*/ 0 w 21600"/>
                <a:gd name="T1" fmla="*/ 0 h 21612"/>
                <a:gd name="T2" fmla="*/ 21600 w 21600"/>
                <a:gd name="T3" fmla="*/ 21612 h 21612"/>
                <a:gd name="T4" fmla="*/ 0 w 21600"/>
                <a:gd name="T5" fmla="*/ 21600 h 21612"/>
              </a:gdLst>
              <a:ahLst/>
              <a:cxnLst>
                <a:cxn ang="0">
                  <a:pos x="T0" y="T1"/>
                </a:cxn>
                <a:cxn ang="0">
                  <a:pos x="T2" y="T3"/>
                </a:cxn>
                <a:cxn ang="0">
                  <a:pos x="T4" y="T5"/>
                </a:cxn>
              </a:cxnLst>
              <a:rect l="0" t="0" r="r" b="b"/>
              <a:pathLst>
                <a:path w="21600" h="21612" fill="none" extrusionOk="0">
                  <a:moveTo>
                    <a:pt x="-1" y="0"/>
                  </a:moveTo>
                  <a:cubicBezTo>
                    <a:pt x="11929" y="0"/>
                    <a:pt x="21600" y="9670"/>
                    <a:pt x="21600" y="21600"/>
                  </a:cubicBezTo>
                  <a:cubicBezTo>
                    <a:pt x="21600" y="21603"/>
                    <a:pt x="21599" y="21607"/>
                    <a:pt x="21599" y="21611"/>
                  </a:cubicBezTo>
                </a:path>
                <a:path w="21600" h="21612" stroke="0" extrusionOk="0">
                  <a:moveTo>
                    <a:pt x="-1" y="0"/>
                  </a:moveTo>
                  <a:cubicBezTo>
                    <a:pt x="11929" y="0"/>
                    <a:pt x="21600" y="9670"/>
                    <a:pt x="21600" y="21600"/>
                  </a:cubicBezTo>
                  <a:cubicBezTo>
                    <a:pt x="21600" y="21603"/>
                    <a:pt x="21599" y="21607"/>
                    <a:pt x="21599" y="21611"/>
                  </a:cubicBezTo>
                  <a:lnTo>
                    <a:pt x="0" y="21600"/>
                  </a:lnTo>
                  <a:close/>
                </a:path>
              </a:pathLst>
            </a:custGeom>
            <a:noFill/>
            <a:ln w="76200">
              <a:solidFill>
                <a:srgbClr val="CC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endParaRPr>
            </a:p>
          </p:txBody>
        </p:sp>
        <p:sp>
          <p:nvSpPr>
            <p:cNvPr id="388106" name="Text Box 10"/>
            <p:cNvSpPr txBox="1">
              <a:spLocks noChangeArrowheads="1"/>
            </p:cNvSpPr>
            <p:nvPr/>
          </p:nvSpPr>
          <p:spPr bwMode="auto">
            <a:xfrm>
              <a:off x="7128539" y="5739389"/>
              <a:ext cx="1614879" cy="570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99"/>
                  </a:solidFill>
                  <a:ea typeface="黑体" panose="02010609060101010101" pitchFamily="2" charset="-122"/>
                </a:rPr>
                <a:t>利用率</a:t>
              </a:r>
              <a:r>
                <a:rPr lang="zh-CN" altLang="en-US" sz="1400" b="1" dirty="0">
                  <a:solidFill>
                    <a:srgbClr val="000099"/>
                  </a:solidFill>
                  <a:ea typeface="黑体" panose="02010609060101010101" pitchFamily="2" charset="-122"/>
                </a:rPr>
                <a:t> </a:t>
              </a:r>
              <a:r>
                <a:rPr lang="en-US" altLang="zh-CN" sz="2800" b="1" i="1" dirty="0">
                  <a:solidFill>
                    <a:srgbClr val="000099"/>
                  </a:solidFill>
                  <a:ea typeface="黑体" panose="02010609060101010101" pitchFamily="2" charset="-122"/>
                </a:rPr>
                <a:t>U</a:t>
              </a:r>
              <a:endParaRPr lang="en-US" altLang="zh-CN" sz="2800" b="1" i="1" dirty="0">
                <a:solidFill>
                  <a:srgbClr val="000099"/>
                </a:solidFill>
                <a:ea typeface="黑体" panose="02010609060101010101" pitchFamily="2" charset="-122"/>
              </a:endParaRPr>
            </a:p>
          </p:txBody>
        </p:sp>
        <p:sp>
          <p:nvSpPr>
            <p:cNvPr id="388107" name="Text Box 11"/>
            <p:cNvSpPr txBox="1">
              <a:spLocks noChangeArrowheads="1"/>
            </p:cNvSpPr>
            <p:nvPr/>
          </p:nvSpPr>
          <p:spPr bwMode="auto">
            <a:xfrm>
              <a:off x="6196411" y="5652537"/>
              <a:ext cx="394523" cy="570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solidFill>
                    <a:srgbClr val="000099"/>
                  </a:solidFill>
                  <a:ea typeface="黑体" panose="02010609060101010101" pitchFamily="2" charset="-122"/>
                </a:rPr>
                <a:t>1</a:t>
              </a:r>
              <a:endParaRPr lang="en-US" altLang="zh-CN" sz="2800" b="1" i="1" dirty="0">
                <a:solidFill>
                  <a:srgbClr val="000099"/>
                </a:solidFill>
                <a:ea typeface="黑体" panose="02010609060101010101" pitchFamily="2" charset="-122"/>
              </a:endParaRPr>
            </a:p>
          </p:txBody>
        </p:sp>
        <p:sp>
          <p:nvSpPr>
            <p:cNvPr id="388108" name="Text Box 12"/>
            <p:cNvSpPr txBox="1">
              <a:spLocks noChangeArrowheads="1"/>
            </p:cNvSpPr>
            <p:nvPr/>
          </p:nvSpPr>
          <p:spPr bwMode="auto">
            <a:xfrm>
              <a:off x="1700875" y="5582687"/>
              <a:ext cx="394523" cy="570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solidFill>
                    <a:srgbClr val="000099"/>
                  </a:solidFill>
                  <a:ea typeface="黑体" panose="02010609060101010101" pitchFamily="2" charset="-122"/>
                </a:rPr>
                <a:t>0</a:t>
              </a:r>
              <a:endParaRPr lang="en-US" altLang="zh-CN" sz="2800" b="1" i="1" dirty="0">
                <a:solidFill>
                  <a:srgbClr val="000099"/>
                </a:solidFill>
                <a:ea typeface="黑体" panose="02010609060101010101" pitchFamily="2" charset="-122"/>
              </a:endParaRPr>
            </a:p>
          </p:txBody>
        </p:sp>
        <p:sp>
          <p:nvSpPr>
            <p:cNvPr id="388109" name="Text Box 13"/>
            <p:cNvSpPr txBox="1">
              <a:spLocks noChangeArrowheads="1"/>
            </p:cNvSpPr>
            <p:nvPr/>
          </p:nvSpPr>
          <p:spPr bwMode="auto">
            <a:xfrm>
              <a:off x="1389592" y="4981023"/>
              <a:ext cx="591620" cy="570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i="1" dirty="0">
                  <a:solidFill>
                    <a:srgbClr val="000099"/>
                  </a:solidFill>
                  <a:ea typeface="黑体" panose="02010609060101010101" pitchFamily="2" charset="-122"/>
                </a:rPr>
                <a:t>D</a:t>
              </a:r>
              <a:r>
                <a:rPr lang="en-US" altLang="zh-CN" sz="2800" b="1" baseline="-25000" dirty="0">
                  <a:solidFill>
                    <a:srgbClr val="000099"/>
                  </a:solidFill>
                  <a:ea typeface="黑体" panose="02010609060101010101" pitchFamily="2" charset="-122"/>
                </a:rPr>
                <a:t>0</a:t>
              </a:r>
              <a:endParaRPr lang="en-US" altLang="zh-CN" sz="2800" b="1" i="1" baseline="-25000" dirty="0">
                <a:solidFill>
                  <a:srgbClr val="000099"/>
                </a:solidFill>
                <a:ea typeface="黑体" panose="02010609060101010101" pitchFamily="2" charset="-122"/>
              </a:endParaRPr>
            </a:p>
          </p:txBody>
        </p:sp>
        <p:sp>
          <p:nvSpPr>
            <p:cNvPr id="388110" name="Text Box 14"/>
            <p:cNvSpPr txBox="1">
              <a:spLocks noChangeArrowheads="1"/>
            </p:cNvSpPr>
            <p:nvPr/>
          </p:nvSpPr>
          <p:spPr bwMode="auto">
            <a:xfrm>
              <a:off x="4965039" y="1556786"/>
              <a:ext cx="928326" cy="1510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99"/>
                  </a:solidFill>
                  <a:ea typeface="黑体" panose="02010609060101010101" pitchFamily="2" charset="-122"/>
                </a:rPr>
                <a:t>时延</a:t>
              </a:r>
              <a:endParaRPr lang="zh-CN" altLang="en-US" sz="2800" b="1" dirty="0">
                <a:solidFill>
                  <a:srgbClr val="000099"/>
                </a:solidFill>
                <a:ea typeface="黑体" panose="02010609060101010101" pitchFamily="2" charset="-122"/>
              </a:endParaRPr>
            </a:p>
            <a:p>
              <a:r>
                <a:rPr lang="zh-CN" altLang="en-US" sz="2800" b="1" dirty="0">
                  <a:solidFill>
                    <a:srgbClr val="000099"/>
                  </a:solidFill>
                  <a:ea typeface="黑体" panose="02010609060101010101" pitchFamily="2" charset="-122"/>
                </a:rPr>
                <a:t>急剧</a:t>
              </a:r>
              <a:endParaRPr lang="zh-CN" altLang="en-US" sz="2800" b="1" dirty="0">
                <a:solidFill>
                  <a:srgbClr val="000099"/>
                </a:solidFill>
                <a:ea typeface="黑体" panose="02010609060101010101" pitchFamily="2" charset="-122"/>
              </a:endParaRPr>
            </a:p>
            <a:p>
              <a:r>
                <a:rPr lang="zh-CN" altLang="en-US" sz="2800" b="1" dirty="0">
                  <a:solidFill>
                    <a:srgbClr val="000099"/>
                  </a:solidFill>
                  <a:ea typeface="黑体" panose="02010609060101010101" pitchFamily="2" charset="-122"/>
                </a:rPr>
                <a:t>增大</a:t>
              </a:r>
              <a:endParaRPr lang="zh-CN" altLang="en-US" sz="2800" b="1" i="1" dirty="0">
                <a:solidFill>
                  <a:srgbClr val="000099"/>
                </a:solidFill>
                <a:ea typeface="黑体" panose="02010609060101010101" pitchFamily="2" charset="-122"/>
              </a:endParaRPr>
            </a:p>
          </p:txBody>
        </p:sp>
      </p:grpSp>
      <p:sp>
        <p:nvSpPr>
          <p:cNvPr id="2" name="标题 1"/>
          <p:cNvSpPr>
            <a:spLocks noGrp="1"/>
          </p:cNvSpPr>
          <p:nvPr>
            <p:ph type="title"/>
          </p:nvPr>
        </p:nvSpPr>
        <p:spPr/>
        <p:txBody>
          <a:bodyPr/>
          <a:lstStyle/>
          <a:p>
            <a:pPr algn="ctr"/>
            <a:r>
              <a:rPr lang="zh-CN" altLang="en-US" dirty="0"/>
              <a:t>时延与网络利用率的关系</a:t>
            </a:r>
            <a:endParaRPr lang="zh-CN" altLang="en-US" dirty="0"/>
          </a:p>
        </p:txBody>
      </p:sp>
      <p:sp>
        <p:nvSpPr>
          <p:cNvPr id="3" name="矩形 2"/>
          <p:cNvSpPr/>
          <p:nvPr/>
        </p:nvSpPr>
        <p:spPr>
          <a:xfrm>
            <a:off x="2304806" y="5355213"/>
            <a:ext cx="5888554" cy="954107"/>
          </a:xfrm>
          <a:prstGeom prst="rect">
            <a:avLst/>
          </a:prstGeom>
          <a:solidFill>
            <a:srgbClr val="FFFF66"/>
          </a:solidFill>
          <a:ln>
            <a:solidFill>
              <a:srgbClr val="000066"/>
            </a:solidFill>
          </a:ln>
        </p:spPr>
        <p:txBody>
          <a:bodyPr wrap="square">
            <a:spAutoFit/>
          </a:bodyPr>
          <a:lstStyle/>
          <a:p>
            <a:pPr algn="ctr"/>
            <a:r>
              <a:rPr lang="zh-CN" altLang="en-US" sz="2800" b="1" dirty="0" smtClean="0">
                <a:solidFill>
                  <a:srgbClr val="000099"/>
                </a:solidFill>
                <a:latin typeface="+mn-lt"/>
                <a:ea typeface="黑体" panose="02010609060101010101" pitchFamily="2" charset="-122"/>
              </a:rPr>
              <a:t>当信道</a:t>
            </a:r>
            <a:r>
              <a:rPr lang="zh-CN" altLang="en-US" sz="2800" b="1" dirty="0">
                <a:solidFill>
                  <a:srgbClr val="000099"/>
                </a:solidFill>
                <a:latin typeface="+mn-lt"/>
                <a:ea typeface="黑体" panose="02010609060101010101" pitchFamily="2" charset="-122"/>
              </a:rPr>
              <a:t>的利用率增大时，该信道引起的</a:t>
            </a:r>
            <a:r>
              <a:rPr lang="zh-CN" altLang="en-US" sz="2800" b="1" dirty="0" smtClean="0">
                <a:solidFill>
                  <a:srgbClr val="000099"/>
                </a:solidFill>
                <a:latin typeface="+mn-lt"/>
                <a:ea typeface="黑体" panose="02010609060101010101" pitchFamily="2" charset="-122"/>
              </a:rPr>
              <a:t>时延迅速增加</a:t>
            </a:r>
            <a:r>
              <a:rPr lang="zh-CN" altLang="en-US" sz="2800" b="1" dirty="0">
                <a:solidFill>
                  <a:srgbClr val="000099"/>
                </a:solidFill>
                <a:latin typeface="+mn-lt"/>
                <a:ea typeface="黑体" panose="02010609060101010101" pitchFamily="2" charset="-122"/>
              </a:rPr>
              <a:t>。</a:t>
            </a:r>
            <a:endParaRPr lang="zh-CN" altLang="en-US" sz="2800" b="1" dirty="0">
              <a:solidFill>
                <a:srgbClr val="000099"/>
              </a:solidFill>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smtClean="0"/>
              <a:t>1.2.2  </a:t>
            </a:r>
            <a:r>
              <a:rPr lang="zh-CN" altLang="zh-CN" sz="3600" dirty="0" smtClean="0"/>
              <a:t>互联网</a:t>
            </a:r>
            <a:r>
              <a:rPr lang="zh-CN" altLang="zh-CN" sz="3600" dirty="0"/>
              <a:t>基础结构发展的三个阶段</a:t>
            </a:r>
            <a:endParaRPr lang="zh-CN" altLang="en-US" sz="3600" dirty="0"/>
          </a:p>
        </p:txBody>
      </p:sp>
      <p:sp>
        <p:nvSpPr>
          <p:cNvPr id="3" name="内容占位符 2"/>
          <p:cNvSpPr>
            <a:spLocks noGrp="1"/>
          </p:cNvSpPr>
          <p:nvPr>
            <p:ph idx="1"/>
          </p:nvPr>
        </p:nvSpPr>
        <p:spPr/>
        <p:txBody>
          <a:bodyPr/>
          <a:lstStyle/>
          <a:p>
            <a:r>
              <a:rPr lang="zh-CN" altLang="en-US" dirty="0">
                <a:solidFill>
                  <a:srgbClr val="FF0000"/>
                </a:solidFill>
              </a:rPr>
              <a:t>第一</a:t>
            </a:r>
            <a:r>
              <a:rPr lang="zh-CN" altLang="en-US" dirty="0" smtClean="0">
                <a:solidFill>
                  <a:srgbClr val="FF0000"/>
                </a:solidFill>
              </a:rPr>
              <a:t>阶段：</a:t>
            </a:r>
            <a:r>
              <a:rPr lang="zh-CN" altLang="en-US" dirty="0" smtClean="0"/>
              <a:t>从</a:t>
            </a:r>
            <a:r>
              <a:rPr lang="zh-CN" altLang="en-US" dirty="0"/>
              <a:t>单个网络 </a:t>
            </a:r>
            <a:r>
              <a:rPr lang="en-US" altLang="zh-CN" dirty="0"/>
              <a:t>ARPANET </a:t>
            </a:r>
            <a:r>
              <a:rPr lang="zh-CN" altLang="en-US" dirty="0"/>
              <a:t>向互联网发展的过程。 </a:t>
            </a:r>
            <a:endParaRPr lang="zh-CN" altLang="en-US" dirty="0"/>
          </a:p>
          <a:p>
            <a:r>
              <a:rPr lang="en-US" altLang="zh-CN" dirty="0"/>
              <a:t>1983 </a:t>
            </a:r>
            <a:r>
              <a:rPr lang="zh-CN" altLang="en-US" dirty="0" smtClean="0"/>
              <a:t>年， </a:t>
            </a:r>
            <a:r>
              <a:rPr lang="en-US" altLang="zh-CN" dirty="0"/>
              <a:t>TCP/IP </a:t>
            </a:r>
            <a:r>
              <a:rPr lang="zh-CN" altLang="en-US" dirty="0"/>
              <a:t>协议成为 </a:t>
            </a:r>
            <a:r>
              <a:rPr lang="en-US" altLang="zh-CN" dirty="0"/>
              <a:t>ARPANET </a:t>
            </a:r>
            <a:r>
              <a:rPr lang="zh-CN" altLang="en-US" dirty="0"/>
              <a:t>上的标准</a:t>
            </a:r>
            <a:r>
              <a:rPr lang="zh-CN" altLang="en-US" dirty="0" smtClean="0"/>
              <a:t>协议，</a:t>
            </a:r>
            <a:r>
              <a:rPr lang="zh-CN" altLang="zh-CN" dirty="0"/>
              <a:t>使得所有</a:t>
            </a:r>
            <a:r>
              <a:rPr lang="zh-CN" altLang="zh-CN" dirty="0" smtClean="0"/>
              <a:t>使用</a:t>
            </a:r>
            <a:r>
              <a:rPr lang="en-US" altLang="zh-CN" dirty="0" smtClean="0"/>
              <a:t> TCP/IP </a:t>
            </a:r>
            <a:r>
              <a:rPr lang="zh-CN" altLang="zh-CN" dirty="0" smtClean="0"/>
              <a:t>协议</a:t>
            </a:r>
            <a:r>
              <a:rPr lang="zh-CN" altLang="zh-CN" dirty="0"/>
              <a:t>的计算机都能利用互连网相互</a:t>
            </a:r>
            <a:r>
              <a:rPr lang="zh-CN" altLang="zh-CN" dirty="0" smtClean="0"/>
              <a:t>通信</a:t>
            </a:r>
            <a:r>
              <a:rPr lang="zh-CN" altLang="en-US" dirty="0" smtClean="0"/>
              <a:t>。</a:t>
            </a:r>
            <a:endParaRPr lang="zh-CN" altLang="en-US" dirty="0"/>
          </a:p>
          <a:p>
            <a:r>
              <a:rPr lang="zh-CN" altLang="en-US" dirty="0"/>
              <a:t>人们把 </a:t>
            </a:r>
            <a:r>
              <a:rPr lang="en-US" altLang="zh-CN" dirty="0"/>
              <a:t>1983 </a:t>
            </a:r>
            <a:r>
              <a:rPr lang="zh-CN" altLang="en-US" dirty="0"/>
              <a:t>年</a:t>
            </a:r>
            <a:r>
              <a:rPr lang="zh-CN" altLang="en-US" dirty="0" smtClean="0"/>
              <a:t>作为互联网的</a:t>
            </a:r>
            <a:r>
              <a:rPr lang="zh-CN" altLang="en-US" dirty="0"/>
              <a:t>诞生时间</a:t>
            </a:r>
            <a:r>
              <a:rPr lang="zh-CN" altLang="en-US" dirty="0" smtClean="0"/>
              <a:t>。</a:t>
            </a:r>
            <a:endParaRPr lang="en-US" altLang="zh-CN" dirty="0" smtClean="0"/>
          </a:p>
          <a:p>
            <a:r>
              <a:rPr lang="en-US" altLang="zh-CN" dirty="0"/>
              <a:t>1990</a:t>
            </a:r>
            <a:r>
              <a:rPr lang="zh-CN" altLang="zh-CN" dirty="0" smtClean="0"/>
              <a:t>年</a:t>
            </a:r>
            <a:r>
              <a:rPr lang="zh-CN" altLang="en-US" dirty="0" smtClean="0"/>
              <a:t>，</a:t>
            </a:r>
            <a:r>
              <a:rPr lang="en-US" altLang="zh-CN" dirty="0" smtClean="0"/>
              <a:t>ARPANET </a:t>
            </a:r>
            <a:r>
              <a:rPr lang="zh-CN" altLang="zh-CN" dirty="0" smtClean="0"/>
              <a:t>正式</a:t>
            </a:r>
            <a:r>
              <a:rPr lang="zh-CN" altLang="zh-CN" dirty="0"/>
              <a:t>宣布</a:t>
            </a:r>
            <a:r>
              <a:rPr lang="zh-CN" altLang="zh-CN" dirty="0" smtClean="0"/>
              <a:t>关闭</a:t>
            </a:r>
            <a:r>
              <a:rPr lang="zh-CN" altLang="en-US" dirty="0" smtClean="0"/>
              <a:t>。</a:t>
            </a:r>
            <a:endParaRPr lang="zh-CN" altLang="en-US" dirty="0"/>
          </a:p>
          <a:p>
            <a:endParaRPr lang="en-US" altLang="zh-CN" dirty="0" smtClean="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ChangeArrowheads="1"/>
          </p:cNvSpPr>
          <p:nvPr>
            <p:ph type="title"/>
          </p:nvPr>
        </p:nvSpPr>
        <p:spPr/>
        <p:txBody>
          <a:bodyPr/>
          <a:lstStyle/>
          <a:p>
            <a:r>
              <a:rPr lang="en-US" altLang="zh-CN" dirty="0"/>
              <a:t>1.6.2  </a:t>
            </a:r>
            <a:r>
              <a:rPr lang="zh-CN" altLang="en-US" dirty="0"/>
              <a:t>计算机网络的非性能特征 </a:t>
            </a:r>
            <a:endParaRPr lang="zh-CN" altLang="en-US" dirty="0"/>
          </a:p>
        </p:txBody>
      </p:sp>
      <p:sp>
        <p:nvSpPr>
          <p:cNvPr id="386051" name="Rectangle 3"/>
          <p:cNvSpPr>
            <a:spLocks noGrp="1" noChangeArrowheads="1"/>
          </p:cNvSpPr>
          <p:nvPr>
            <p:ph idx="1"/>
          </p:nvPr>
        </p:nvSpPr>
        <p:spPr/>
        <p:txBody>
          <a:bodyPr/>
          <a:lstStyle/>
          <a:p>
            <a:r>
              <a:rPr lang="zh-CN" altLang="en-US" dirty="0" smtClean="0"/>
              <a:t>一些</a:t>
            </a:r>
            <a:r>
              <a:rPr lang="zh-CN" altLang="zh-CN" dirty="0" smtClean="0"/>
              <a:t>非</a:t>
            </a:r>
            <a:r>
              <a:rPr lang="zh-CN" altLang="zh-CN" dirty="0"/>
              <a:t>性能特征也很重要</a:t>
            </a:r>
            <a:r>
              <a:rPr lang="zh-CN" altLang="zh-CN" dirty="0" smtClean="0"/>
              <a:t>。</a:t>
            </a:r>
            <a:r>
              <a:rPr lang="zh-CN" altLang="en-US" dirty="0" smtClean="0"/>
              <a:t>它们</a:t>
            </a:r>
            <a:r>
              <a:rPr lang="zh-CN" altLang="zh-CN" dirty="0" smtClean="0"/>
              <a:t>与</a:t>
            </a:r>
            <a:r>
              <a:rPr lang="zh-CN" altLang="zh-CN" dirty="0"/>
              <a:t>前面介绍的性能指标有很大的</a:t>
            </a:r>
            <a:r>
              <a:rPr lang="zh-CN" altLang="zh-CN" dirty="0" smtClean="0"/>
              <a:t>关系</a:t>
            </a:r>
            <a:r>
              <a:rPr lang="zh-CN" altLang="en-US" dirty="0" smtClean="0"/>
              <a:t>。主要包括：</a:t>
            </a:r>
            <a:endParaRPr lang="en-US" altLang="zh-CN" dirty="0" smtClean="0"/>
          </a:p>
          <a:p>
            <a:pPr lvl="1"/>
            <a:r>
              <a:rPr lang="zh-CN" altLang="en-US" dirty="0" smtClean="0"/>
              <a:t>费用</a:t>
            </a:r>
            <a:endParaRPr lang="zh-CN" altLang="en-US" dirty="0"/>
          </a:p>
          <a:p>
            <a:pPr lvl="1"/>
            <a:r>
              <a:rPr lang="zh-CN" altLang="en-US" dirty="0"/>
              <a:t>质量</a:t>
            </a:r>
            <a:endParaRPr lang="zh-CN" altLang="en-US" dirty="0"/>
          </a:p>
          <a:p>
            <a:pPr lvl="1"/>
            <a:r>
              <a:rPr lang="zh-CN" altLang="en-US" dirty="0"/>
              <a:t>标准化</a:t>
            </a:r>
            <a:endParaRPr lang="zh-CN" altLang="en-US" dirty="0"/>
          </a:p>
          <a:p>
            <a:pPr lvl="1"/>
            <a:r>
              <a:rPr lang="zh-CN" altLang="en-US" dirty="0"/>
              <a:t>可靠性</a:t>
            </a:r>
            <a:endParaRPr lang="zh-CN" altLang="en-US" dirty="0"/>
          </a:p>
          <a:p>
            <a:pPr lvl="1"/>
            <a:r>
              <a:rPr lang="zh-CN" altLang="en-US" dirty="0"/>
              <a:t>可扩展性和可升级性 </a:t>
            </a:r>
            <a:endParaRPr lang="zh-CN" altLang="en-US" dirty="0"/>
          </a:p>
          <a:p>
            <a:pPr lvl="1"/>
            <a:r>
              <a:rPr lang="zh-CN" altLang="en-US" dirty="0"/>
              <a:t>易于管理和维护 </a:t>
            </a:r>
            <a:endParaRPr lang="zh-CN" altLang="en-US"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1.7  </a:t>
            </a:r>
            <a:r>
              <a:rPr lang="zh-CN" altLang="zh-CN" dirty="0"/>
              <a:t>计算机网络的体系结构</a:t>
            </a:r>
            <a:endParaRPr lang="zh-CN" altLang="en-US" dirty="0"/>
          </a:p>
        </p:txBody>
      </p:sp>
      <p:sp>
        <p:nvSpPr>
          <p:cNvPr id="3" name="内容占位符 2"/>
          <p:cNvSpPr>
            <a:spLocks noGrp="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zh-CN" altLang="zh-CN" dirty="0"/>
              <a:t>计算机网络是个非常复杂的系统。</a:t>
            </a:r>
            <a:endParaRPr lang="zh-CN" altLang="zh-CN" dirty="0"/>
          </a:p>
          <a:p>
            <a:r>
              <a:rPr lang="zh-CN" altLang="zh-CN" dirty="0"/>
              <a:t>相互通信的两个计算机系统必须高度协调工作才行，而这种“协调”是相当复杂的。 </a:t>
            </a:r>
            <a:endParaRPr lang="zh-CN" altLang="zh-CN" dirty="0"/>
          </a:p>
          <a:p>
            <a:r>
              <a:rPr lang="zh-CN" altLang="zh-CN" dirty="0"/>
              <a:t>“分层”可将庞大而复杂的问题，转化为若干较小的局部问题，而这些较小的局部问题就比较易于研究和处理。 </a:t>
            </a:r>
            <a:endParaRPr lang="zh-CN" altLang="zh-CN"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ltLang="zh-CN" sz="4000" dirty="0"/>
              <a:t>1.7.1  </a:t>
            </a:r>
            <a:r>
              <a:rPr lang="zh-CN" altLang="zh-CN" sz="4000" dirty="0"/>
              <a:t>计算机网络体系结构的形成</a:t>
            </a:r>
            <a:endParaRPr lang="zh-CN" altLang="en-US" sz="4000" dirty="0"/>
          </a:p>
        </p:txBody>
      </p:sp>
      <p:sp>
        <p:nvSpPr>
          <p:cNvPr id="100355" name="Rectangle 3"/>
          <p:cNvSpPr>
            <a:spLocks noGrp="1" noChangeArrowheads="1"/>
          </p:cNvSpPr>
          <p:nvPr>
            <p:ph idx="1"/>
          </p:nvPr>
        </p:nvSpPr>
        <p:spPr/>
        <p:txBody>
          <a:bodyPr/>
          <a:lstStyle/>
          <a:p>
            <a:r>
              <a:rPr lang="en-US" altLang="zh-CN" dirty="0" smtClean="0"/>
              <a:t>1974 </a:t>
            </a:r>
            <a:r>
              <a:rPr lang="zh-CN" altLang="zh-CN" dirty="0" smtClean="0"/>
              <a:t>年，美国的</a:t>
            </a:r>
            <a:r>
              <a:rPr lang="en-US" altLang="zh-CN" dirty="0" smtClean="0"/>
              <a:t> IBM </a:t>
            </a:r>
            <a:r>
              <a:rPr lang="zh-CN" altLang="zh-CN" dirty="0" smtClean="0"/>
              <a:t>公司宣布了</a:t>
            </a:r>
            <a:r>
              <a:rPr lang="zh-CN" altLang="zh-CN" dirty="0" smtClean="0">
                <a:solidFill>
                  <a:srgbClr val="FF0000"/>
                </a:solidFill>
              </a:rPr>
              <a:t>系统</a:t>
            </a:r>
            <a:r>
              <a:rPr lang="zh-CN" altLang="zh-CN" dirty="0">
                <a:solidFill>
                  <a:srgbClr val="FF0000"/>
                </a:solidFill>
              </a:rPr>
              <a:t>网络体系结构</a:t>
            </a:r>
            <a:r>
              <a:rPr lang="en-US" altLang="zh-CN" dirty="0" smtClean="0">
                <a:solidFill>
                  <a:srgbClr val="FF0000"/>
                </a:solidFill>
              </a:rPr>
              <a:t>SNA</a:t>
            </a:r>
            <a:r>
              <a:rPr lang="en-US" altLang="zh-CN" dirty="0" smtClean="0">
                <a:solidFill>
                  <a:srgbClr val="0000CC"/>
                </a:solidFill>
              </a:rPr>
              <a:t> </a:t>
            </a:r>
            <a:r>
              <a:rPr lang="en-US" altLang="zh-CN" dirty="0" smtClean="0"/>
              <a:t>(</a:t>
            </a:r>
            <a:r>
              <a:rPr lang="en-US" altLang="zh-CN" dirty="0"/>
              <a:t>System Network Architecture)</a:t>
            </a:r>
            <a:r>
              <a:rPr lang="zh-CN" altLang="zh-CN" dirty="0"/>
              <a:t>。这个著名的网络标准就是按照分层的方法制定</a:t>
            </a:r>
            <a:r>
              <a:rPr lang="zh-CN" altLang="zh-CN" dirty="0" smtClean="0"/>
              <a:t>的</a:t>
            </a:r>
            <a:r>
              <a:rPr lang="zh-CN" altLang="en-US" dirty="0" smtClean="0"/>
              <a:t>。</a:t>
            </a:r>
            <a:endParaRPr lang="en-US" altLang="zh-CN" dirty="0" smtClean="0"/>
          </a:p>
          <a:p>
            <a:r>
              <a:rPr lang="zh-CN" altLang="zh-CN" dirty="0"/>
              <a:t>不久后，其他一些公司也相继推出自己公司的具有不同名称的体系结构</a:t>
            </a:r>
            <a:r>
              <a:rPr lang="zh-CN" altLang="zh-CN" dirty="0" smtClean="0"/>
              <a:t>。</a:t>
            </a:r>
            <a:endParaRPr lang="en-US" altLang="zh-CN" dirty="0" smtClean="0"/>
          </a:p>
          <a:p>
            <a:r>
              <a:rPr lang="zh-CN" altLang="zh-CN" dirty="0">
                <a:solidFill>
                  <a:srgbClr val="FF0000"/>
                </a:solidFill>
              </a:rPr>
              <a:t>由于网络体系结构的不同，不同公司的设备很难互相连通。</a:t>
            </a:r>
            <a:endParaRPr lang="zh-CN" alt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3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3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035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pPr algn="ctr"/>
            <a:r>
              <a:rPr lang="zh-CN" altLang="en-US" sz="4000" dirty="0" smtClean="0"/>
              <a:t>开放系统互连参考模型 </a:t>
            </a:r>
            <a:r>
              <a:rPr lang="en-US" altLang="zh-CN" sz="4000" dirty="0" smtClean="0"/>
              <a:t>OSI/RM</a:t>
            </a:r>
            <a:endParaRPr lang="en-US" altLang="zh-CN" sz="4000" dirty="0"/>
          </a:p>
        </p:txBody>
      </p:sp>
      <p:sp>
        <p:nvSpPr>
          <p:cNvPr id="171011" name="Rectangle 3"/>
          <p:cNvSpPr>
            <a:spLocks noGrp="1" noChangeArrowheads="1"/>
          </p:cNvSpPr>
          <p:nvPr>
            <p:ph idx="1"/>
          </p:nvPr>
        </p:nvSpPr>
        <p:spPr/>
        <p:txBody>
          <a:bodyPr/>
          <a:lstStyle/>
          <a:p>
            <a:r>
              <a:rPr lang="zh-CN" altLang="zh-CN" sz="3000" dirty="0"/>
              <a:t>为了使不同体系结构的计算机网络都能互连，</a:t>
            </a:r>
            <a:r>
              <a:rPr lang="zh-CN" altLang="zh-CN" sz="3000" dirty="0" smtClean="0"/>
              <a:t>国际标准化组织</a:t>
            </a:r>
            <a:r>
              <a:rPr lang="en-US" altLang="zh-CN" sz="3000" dirty="0" smtClean="0"/>
              <a:t> ISO </a:t>
            </a:r>
            <a:r>
              <a:rPr lang="zh-CN" altLang="zh-CN" sz="3000" dirty="0" smtClean="0"/>
              <a:t>于</a:t>
            </a:r>
            <a:r>
              <a:rPr lang="en-US" altLang="zh-CN" sz="3000" dirty="0" smtClean="0"/>
              <a:t> 1977 </a:t>
            </a:r>
            <a:r>
              <a:rPr lang="zh-CN" altLang="zh-CN" sz="3000" dirty="0" smtClean="0"/>
              <a:t>年</a:t>
            </a:r>
            <a:r>
              <a:rPr lang="zh-CN" altLang="zh-CN" sz="3000" dirty="0"/>
              <a:t>成立了专门机构研究该问题</a:t>
            </a:r>
            <a:r>
              <a:rPr lang="zh-CN" altLang="zh-CN" sz="3000" dirty="0" smtClean="0"/>
              <a:t>。</a:t>
            </a:r>
            <a:endParaRPr lang="en-US" altLang="zh-CN" sz="3000" dirty="0" smtClean="0"/>
          </a:p>
          <a:p>
            <a:r>
              <a:rPr lang="zh-CN" altLang="zh-CN" sz="3000" dirty="0" smtClean="0"/>
              <a:t>他们</a:t>
            </a:r>
            <a:r>
              <a:rPr lang="zh-CN" altLang="zh-CN" sz="3000" dirty="0"/>
              <a:t>提出了一个试图使各种计算机在世界范围内互连成网的标准框架，即著名的</a:t>
            </a:r>
            <a:r>
              <a:rPr lang="zh-CN" altLang="zh-CN" sz="3000" dirty="0">
                <a:solidFill>
                  <a:srgbClr val="FF0000"/>
                </a:solidFill>
              </a:rPr>
              <a:t>开放系统互连基本参考</a:t>
            </a:r>
            <a:r>
              <a:rPr lang="zh-CN" altLang="zh-CN" sz="3000" dirty="0" smtClean="0">
                <a:solidFill>
                  <a:srgbClr val="FF0000"/>
                </a:solidFill>
              </a:rPr>
              <a:t>模型</a:t>
            </a:r>
            <a:r>
              <a:rPr lang="en-US" altLang="zh-CN" sz="3000" dirty="0" smtClean="0">
                <a:solidFill>
                  <a:srgbClr val="FF0000"/>
                </a:solidFill>
              </a:rPr>
              <a:t> OSI/RM</a:t>
            </a:r>
            <a:r>
              <a:rPr lang="en-US" altLang="zh-CN" sz="3000" dirty="0" smtClean="0"/>
              <a:t> </a:t>
            </a:r>
            <a:r>
              <a:rPr lang="en-US" altLang="zh-CN" sz="3000" dirty="0"/>
              <a:t>(Open Systems Interconnection Reference Model)</a:t>
            </a:r>
            <a:r>
              <a:rPr lang="zh-CN" altLang="zh-CN" sz="3000" dirty="0"/>
              <a:t>，简称</a:t>
            </a:r>
            <a:r>
              <a:rPr lang="zh-CN" altLang="zh-CN" sz="3000" dirty="0" smtClean="0"/>
              <a:t>为</a:t>
            </a:r>
            <a:r>
              <a:rPr lang="en-US" altLang="zh-CN" sz="3000" dirty="0" smtClean="0"/>
              <a:t> OSI</a:t>
            </a:r>
            <a:r>
              <a:rPr lang="zh-CN" altLang="zh-CN" sz="3000" dirty="0" smtClean="0"/>
              <a:t>。</a:t>
            </a:r>
            <a:endParaRPr lang="en-US" altLang="zh-CN" sz="3000" dirty="0" smtClean="0"/>
          </a:p>
        </p:txBody>
      </p:sp>
      <p:sp>
        <p:nvSpPr>
          <p:cNvPr id="2" name="矩形 1"/>
          <p:cNvSpPr/>
          <p:nvPr/>
        </p:nvSpPr>
        <p:spPr>
          <a:xfrm>
            <a:off x="1064568" y="4869160"/>
            <a:ext cx="8136904" cy="1384995"/>
          </a:xfrm>
          <a:prstGeom prst="rect">
            <a:avLst/>
          </a:prstGeom>
          <a:solidFill>
            <a:srgbClr val="FFFF66"/>
          </a:solidFill>
          <a:ln>
            <a:solidFill>
              <a:srgbClr val="000099"/>
            </a:solidFill>
          </a:ln>
        </p:spPr>
        <p:txBody>
          <a:bodyPr wrap="square">
            <a:spAutoFit/>
          </a:bodyPr>
          <a:lstStyle/>
          <a:p>
            <a:r>
              <a:rPr lang="zh-CN" altLang="en-US" sz="2800" b="1" dirty="0">
                <a:solidFill>
                  <a:srgbClr val="000066"/>
                </a:solidFill>
                <a:latin typeface="+mn-lt"/>
                <a:ea typeface="黑体" panose="02010609060101010101" pitchFamily="2" charset="-122"/>
              </a:rPr>
              <a:t>只要遵循 </a:t>
            </a:r>
            <a:r>
              <a:rPr lang="en-US" altLang="zh-CN" sz="2800" b="1" dirty="0">
                <a:solidFill>
                  <a:srgbClr val="000066"/>
                </a:solidFill>
                <a:latin typeface="+mn-lt"/>
                <a:ea typeface="黑体" panose="02010609060101010101" pitchFamily="2" charset="-122"/>
              </a:rPr>
              <a:t>OSI </a:t>
            </a:r>
            <a:r>
              <a:rPr lang="zh-CN" altLang="en-US" sz="2800" b="1" dirty="0">
                <a:solidFill>
                  <a:srgbClr val="000066"/>
                </a:solidFill>
                <a:latin typeface="+mn-lt"/>
                <a:ea typeface="黑体" panose="02010609060101010101" pitchFamily="2" charset="-122"/>
              </a:rPr>
              <a:t>标准，一个系统就可以和位于世界上任何地方的、也遵循这同一标准的其他任何系统进行通信。</a:t>
            </a:r>
            <a:endParaRPr lang="zh-CN" altLang="en-US" sz="2800" b="1" dirty="0">
              <a:solidFill>
                <a:srgbClr val="000066"/>
              </a:solidFill>
              <a:latin typeface="+mn-lt"/>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10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1011">
                                            <p:txEl>
                                              <p:pRg st="1" end="1"/>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1" grpId="0" build="p"/>
      <p:bldP spid="2"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pPr algn="ctr"/>
            <a:r>
              <a:rPr lang="zh-CN" altLang="en-US" sz="4000" dirty="0" smtClean="0"/>
              <a:t>开放系统互连参考模型 </a:t>
            </a:r>
            <a:r>
              <a:rPr lang="en-US" altLang="zh-CN" sz="4000" dirty="0" smtClean="0"/>
              <a:t>OSI/RM</a:t>
            </a:r>
            <a:endParaRPr lang="en-US" altLang="zh-CN" sz="4000" dirty="0"/>
          </a:p>
        </p:txBody>
      </p:sp>
      <p:sp>
        <p:nvSpPr>
          <p:cNvPr id="171011" name="Rectangle 3"/>
          <p:cNvSpPr>
            <a:spLocks noGrp="1" noChangeArrowheads="1"/>
          </p:cNvSpPr>
          <p:nvPr>
            <p:ph idx="1"/>
          </p:nvPr>
        </p:nvSpPr>
        <p:spPr/>
        <p:txBody>
          <a:bodyPr/>
          <a:lstStyle/>
          <a:p>
            <a:r>
              <a:rPr lang="en-US" altLang="zh-CN" dirty="0" smtClean="0"/>
              <a:t>OSI </a:t>
            </a:r>
            <a:r>
              <a:rPr lang="zh-CN" altLang="zh-CN" dirty="0" smtClean="0"/>
              <a:t>只</a:t>
            </a:r>
            <a:r>
              <a:rPr lang="zh-CN" altLang="zh-CN" dirty="0"/>
              <a:t>获得了一些理论研究的</a:t>
            </a:r>
            <a:r>
              <a:rPr lang="zh-CN" altLang="zh-CN" dirty="0" smtClean="0"/>
              <a:t>成果</a:t>
            </a:r>
            <a:r>
              <a:rPr lang="zh-CN" altLang="en-US" dirty="0" smtClean="0"/>
              <a:t>，在</a:t>
            </a:r>
            <a:r>
              <a:rPr lang="zh-CN" altLang="en-US" dirty="0"/>
              <a:t>市场化</a:t>
            </a:r>
            <a:r>
              <a:rPr lang="zh-CN" altLang="en-US" dirty="0" smtClean="0"/>
              <a:t>方面却</a:t>
            </a:r>
            <a:r>
              <a:rPr lang="zh-CN" altLang="en-US" dirty="0"/>
              <a:t>失败了</a:t>
            </a:r>
            <a:r>
              <a:rPr lang="zh-CN" altLang="en-US" dirty="0" smtClean="0"/>
              <a:t>。原因包括：</a:t>
            </a:r>
            <a:endParaRPr lang="zh-CN" altLang="en-US" dirty="0"/>
          </a:p>
          <a:p>
            <a:pPr lvl="1"/>
            <a:r>
              <a:rPr lang="en-US" altLang="zh-CN" dirty="0">
                <a:solidFill>
                  <a:srgbClr val="0000CC"/>
                </a:solidFill>
                <a:latin typeface="Arial" panose="020B0604020202020204" pitchFamily="34" charset="0"/>
              </a:rPr>
              <a:t>OSI </a:t>
            </a:r>
            <a:r>
              <a:rPr lang="zh-CN" altLang="en-US" dirty="0">
                <a:solidFill>
                  <a:srgbClr val="0000CC"/>
                </a:solidFill>
                <a:latin typeface="Arial" panose="020B0604020202020204" pitchFamily="34" charset="0"/>
              </a:rPr>
              <a:t>的专家们在完成 </a:t>
            </a:r>
            <a:r>
              <a:rPr lang="en-US" altLang="zh-CN" dirty="0">
                <a:solidFill>
                  <a:srgbClr val="0000CC"/>
                </a:solidFill>
                <a:latin typeface="Arial" panose="020B0604020202020204" pitchFamily="34" charset="0"/>
              </a:rPr>
              <a:t>OSI </a:t>
            </a:r>
            <a:r>
              <a:rPr lang="zh-CN" altLang="en-US" dirty="0">
                <a:solidFill>
                  <a:srgbClr val="0000CC"/>
                </a:solidFill>
                <a:latin typeface="Arial" panose="020B0604020202020204" pitchFamily="34" charset="0"/>
              </a:rPr>
              <a:t>标准时没有商业驱动力；</a:t>
            </a:r>
            <a:endParaRPr lang="zh-CN" altLang="en-US" dirty="0">
              <a:solidFill>
                <a:srgbClr val="0000CC"/>
              </a:solidFill>
              <a:latin typeface="Arial" panose="020B0604020202020204" pitchFamily="34" charset="0"/>
            </a:endParaRPr>
          </a:p>
          <a:p>
            <a:pPr lvl="1"/>
            <a:r>
              <a:rPr lang="en-US" altLang="zh-CN" dirty="0">
                <a:solidFill>
                  <a:srgbClr val="0000CC"/>
                </a:solidFill>
                <a:latin typeface="Arial" panose="020B0604020202020204" pitchFamily="34" charset="0"/>
              </a:rPr>
              <a:t>OSI </a:t>
            </a:r>
            <a:r>
              <a:rPr lang="zh-CN" altLang="en-US" dirty="0">
                <a:solidFill>
                  <a:srgbClr val="0000CC"/>
                </a:solidFill>
                <a:latin typeface="Arial" panose="020B0604020202020204" pitchFamily="34" charset="0"/>
              </a:rPr>
              <a:t>的协议实现起来过分复杂，且运行效率很低；</a:t>
            </a:r>
            <a:endParaRPr lang="zh-CN" altLang="en-US" dirty="0">
              <a:solidFill>
                <a:srgbClr val="0000CC"/>
              </a:solidFill>
              <a:latin typeface="Arial" panose="020B0604020202020204" pitchFamily="34" charset="0"/>
            </a:endParaRPr>
          </a:p>
          <a:p>
            <a:pPr lvl="1"/>
            <a:r>
              <a:rPr lang="en-US" altLang="zh-CN" dirty="0">
                <a:solidFill>
                  <a:srgbClr val="0000CC"/>
                </a:solidFill>
                <a:latin typeface="Arial" panose="020B0604020202020204" pitchFamily="34" charset="0"/>
              </a:rPr>
              <a:t>OSI </a:t>
            </a:r>
            <a:r>
              <a:rPr lang="zh-CN" altLang="en-US" dirty="0">
                <a:solidFill>
                  <a:srgbClr val="0000CC"/>
                </a:solidFill>
                <a:latin typeface="Arial" panose="020B0604020202020204" pitchFamily="34" charset="0"/>
              </a:rPr>
              <a:t>标准的制定周期太长，因而使得按 </a:t>
            </a:r>
            <a:r>
              <a:rPr lang="en-US" altLang="zh-CN" dirty="0">
                <a:solidFill>
                  <a:srgbClr val="0000CC"/>
                </a:solidFill>
                <a:latin typeface="Arial" panose="020B0604020202020204" pitchFamily="34" charset="0"/>
              </a:rPr>
              <a:t>OSI </a:t>
            </a:r>
            <a:r>
              <a:rPr lang="zh-CN" altLang="en-US" dirty="0">
                <a:solidFill>
                  <a:srgbClr val="0000CC"/>
                </a:solidFill>
                <a:latin typeface="Arial" panose="020B0604020202020204" pitchFamily="34" charset="0"/>
              </a:rPr>
              <a:t>标准生产的设备无法及时进入市场；</a:t>
            </a:r>
            <a:endParaRPr lang="zh-CN" altLang="en-US" dirty="0">
              <a:solidFill>
                <a:srgbClr val="0000CC"/>
              </a:solidFill>
              <a:latin typeface="Arial" panose="020B0604020202020204" pitchFamily="34" charset="0"/>
            </a:endParaRPr>
          </a:p>
          <a:p>
            <a:pPr lvl="1"/>
            <a:r>
              <a:rPr lang="en-US" altLang="zh-CN" dirty="0">
                <a:solidFill>
                  <a:srgbClr val="0000CC"/>
                </a:solidFill>
                <a:latin typeface="Arial" panose="020B0604020202020204" pitchFamily="34" charset="0"/>
              </a:rPr>
              <a:t>OSI </a:t>
            </a:r>
            <a:r>
              <a:rPr lang="zh-CN" altLang="en-US" dirty="0">
                <a:solidFill>
                  <a:srgbClr val="0000CC"/>
                </a:solidFill>
                <a:latin typeface="Arial" panose="020B0604020202020204" pitchFamily="34" charset="0"/>
              </a:rPr>
              <a:t>的层次</a:t>
            </a:r>
            <a:r>
              <a:rPr lang="zh-CN" altLang="en-US" dirty="0" smtClean="0">
                <a:solidFill>
                  <a:srgbClr val="0000CC"/>
                </a:solidFill>
                <a:latin typeface="Arial" panose="020B0604020202020204" pitchFamily="34" charset="0"/>
              </a:rPr>
              <a:t>划分也</a:t>
            </a:r>
            <a:r>
              <a:rPr lang="zh-CN" altLang="en-US" dirty="0">
                <a:solidFill>
                  <a:srgbClr val="0000CC"/>
                </a:solidFill>
                <a:latin typeface="Arial" panose="020B0604020202020204" pitchFamily="34" charset="0"/>
              </a:rPr>
              <a:t>不太合理，有些功能在多个层次中重复出现。</a:t>
            </a:r>
            <a:r>
              <a:rPr lang="zh-CN" altLang="en-US" dirty="0">
                <a:solidFill>
                  <a:srgbClr val="0000CC"/>
                </a:solidFill>
              </a:rPr>
              <a:t>  </a:t>
            </a:r>
            <a:endParaRPr lang="zh-CN" altLang="en-US"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10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10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10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10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10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1"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pPr algn="ctr"/>
            <a:r>
              <a:rPr lang="zh-CN" altLang="en-US"/>
              <a:t>两种国际标准</a:t>
            </a:r>
            <a:endParaRPr lang="zh-CN" altLang="en-US"/>
          </a:p>
        </p:txBody>
      </p:sp>
      <p:sp>
        <p:nvSpPr>
          <p:cNvPr id="172035" name="Rectangle 3"/>
          <p:cNvSpPr>
            <a:spLocks noGrp="1" noChangeArrowheads="1"/>
          </p:cNvSpPr>
          <p:nvPr>
            <p:ph idx="1"/>
          </p:nvPr>
        </p:nvSpPr>
        <p:spPr/>
        <p:txBody>
          <a:bodyPr/>
          <a:lstStyle/>
          <a:p>
            <a:r>
              <a:rPr lang="zh-CN" altLang="en-US" dirty="0"/>
              <a:t>法律上</a:t>
            </a:r>
            <a:r>
              <a:rPr lang="zh-CN" altLang="en-US" dirty="0" smtClean="0"/>
              <a:t>的 </a:t>
            </a:r>
            <a:r>
              <a:rPr lang="en-US" altLang="zh-CN" dirty="0" smtClean="0"/>
              <a:t>(</a:t>
            </a:r>
            <a:r>
              <a:rPr lang="en-US" altLang="zh-CN" i="1" dirty="0"/>
              <a:t>de jure</a:t>
            </a:r>
            <a:r>
              <a:rPr lang="en-US" altLang="zh-CN" dirty="0" smtClean="0"/>
              <a:t>) </a:t>
            </a:r>
            <a:r>
              <a:rPr lang="zh-CN" altLang="en-US" dirty="0" smtClean="0"/>
              <a:t>国际标准 </a:t>
            </a:r>
            <a:r>
              <a:rPr lang="en-US" altLang="zh-CN" dirty="0"/>
              <a:t>OSI </a:t>
            </a:r>
            <a:r>
              <a:rPr lang="zh-CN" altLang="en-US" dirty="0"/>
              <a:t>并没有得到市场的认可。</a:t>
            </a:r>
            <a:endParaRPr lang="zh-CN" altLang="en-US" dirty="0"/>
          </a:p>
          <a:p>
            <a:r>
              <a:rPr lang="zh-CN" altLang="en-US" dirty="0" smtClean="0"/>
              <a:t>非</a:t>
            </a:r>
            <a:r>
              <a:rPr lang="zh-CN" altLang="en-US" dirty="0"/>
              <a:t>国际标准 </a:t>
            </a:r>
            <a:r>
              <a:rPr lang="en-US" altLang="zh-CN" dirty="0"/>
              <a:t>TCP/IP </a:t>
            </a:r>
            <a:r>
              <a:rPr lang="zh-CN" altLang="en-US" dirty="0"/>
              <a:t>却</a:t>
            </a:r>
            <a:r>
              <a:rPr lang="zh-CN" altLang="en-US" dirty="0" smtClean="0"/>
              <a:t>获得</a:t>
            </a:r>
            <a:r>
              <a:rPr lang="zh-CN" altLang="en-US" dirty="0"/>
              <a:t>了最广泛的应用</a:t>
            </a:r>
            <a:r>
              <a:rPr lang="zh-CN" altLang="en-US" dirty="0" smtClean="0"/>
              <a:t>。</a:t>
            </a:r>
            <a:r>
              <a:rPr lang="en-US" altLang="zh-CN" dirty="0" smtClean="0">
                <a:latin typeface="Arial" panose="020B0604020202020204" pitchFamily="34" charset="0"/>
                <a:ea typeface="黑体" panose="02010609060101010101" pitchFamily="2" charset="-122"/>
              </a:rPr>
              <a:t>TCP/IP </a:t>
            </a:r>
            <a:r>
              <a:rPr lang="zh-CN" altLang="en-US" dirty="0">
                <a:latin typeface="Arial" panose="020B0604020202020204" pitchFamily="34" charset="0"/>
                <a:ea typeface="黑体" panose="02010609060101010101" pitchFamily="2" charset="-122"/>
              </a:rPr>
              <a:t>常被称为</a:t>
            </a:r>
            <a:r>
              <a:rPr lang="zh-CN" altLang="en-US" dirty="0">
                <a:solidFill>
                  <a:srgbClr val="FF0000"/>
                </a:solidFill>
                <a:latin typeface="Arial" panose="020B0604020202020204" pitchFamily="34" charset="0"/>
                <a:ea typeface="黑体" panose="02010609060101010101" pitchFamily="2" charset="-122"/>
              </a:rPr>
              <a:t>事实上</a:t>
            </a:r>
            <a:r>
              <a:rPr lang="zh-CN" altLang="en-US" dirty="0" smtClean="0">
                <a:solidFill>
                  <a:srgbClr val="FF0000"/>
                </a:solidFill>
                <a:latin typeface="Arial" panose="020B0604020202020204" pitchFamily="34" charset="0"/>
                <a:ea typeface="黑体" panose="02010609060101010101" pitchFamily="2" charset="-122"/>
              </a:rPr>
              <a:t>的 </a:t>
            </a:r>
            <a:r>
              <a:rPr lang="en-US" altLang="zh-CN" dirty="0" smtClean="0">
                <a:solidFill>
                  <a:srgbClr val="FF0000"/>
                </a:solidFill>
                <a:latin typeface="Arial" panose="020B0604020202020204" pitchFamily="34" charset="0"/>
                <a:ea typeface="黑体" panose="02010609060101010101" pitchFamily="2" charset="-122"/>
              </a:rPr>
              <a:t>(</a:t>
            </a:r>
            <a:r>
              <a:rPr lang="en-US" altLang="zh-CN" i="1" dirty="0">
                <a:solidFill>
                  <a:srgbClr val="FF0000"/>
                </a:solidFill>
                <a:latin typeface="Arial" panose="020B0604020202020204" pitchFamily="34" charset="0"/>
                <a:ea typeface="黑体" panose="02010609060101010101" pitchFamily="2" charset="-122"/>
              </a:rPr>
              <a:t>de facto</a:t>
            </a:r>
            <a:r>
              <a:rPr lang="en-US" altLang="zh-CN" dirty="0">
                <a:solidFill>
                  <a:srgbClr val="FF0000"/>
                </a:solidFill>
                <a:latin typeface="Arial" panose="020B0604020202020204" pitchFamily="34" charset="0"/>
                <a:ea typeface="黑体" panose="02010609060101010101" pitchFamily="2" charset="-122"/>
              </a:rPr>
              <a:t>) </a:t>
            </a:r>
            <a:r>
              <a:rPr lang="zh-CN" altLang="en-US" dirty="0">
                <a:solidFill>
                  <a:srgbClr val="FF0000"/>
                </a:solidFill>
                <a:latin typeface="Arial" panose="020B0604020202020204" pitchFamily="34" charset="0"/>
                <a:ea typeface="黑体" panose="02010609060101010101" pitchFamily="2" charset="-122"/>
              </a:rPr>
              <a:t>国际标准</a:t>
            </a:r>
            <a:r>
              <a:rPr lang="zh-CN" altLang="en-US" dirty="0">
                <a:latin typeface="Arial" panose="020B0604020202020204" pitchFamily="34" charset="0"/>
                <a:ea typeface="黑体" panose="02010609060101010101" pitchFamily="2" charset="-122"/>
              </a:rPr>
              <a:t>。</a:t>
            </a:r>
            <a:endParaRPr lang="zh-CN" altLang="en-US" dirty="0">
              <a:latin typeface="Arial" panose="020B0604020202020204" pitchFamily="34"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20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203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5"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altLang="zh-CN" dirty="0"/>
              <a:t>1.7.2  </a:t>
            </a:r>
            <a:r>
              <a:rPr lang="zh-CN" altLang="zh-CN" dirty="0"/>
              <a:t>协议</a:t>
            </a:r>
            <a:endParaRPr lang="zh-CN" altLang="en-US" dirty="0"/>
          </a:p>
        </p:txBody>
      </p:sp>
      <p:sp>
        <p:nvSpPr>
          <p:cNvPr id="101379" name="Rectangle 3"/>
          <p:cNvSpPr>
            <a:spLocks noGrp="1" noChangeArrowheads="1"/>
          </p:cNvSpPr>
          <p:nvPr>
            <p:ph idx="1"/>
          </p:nvPr>
        </p:nvSpPr>
        <p:spPr/>
        <p:txBody>
          <a:bodyPr/>
          <a:lstStyle/>
          <a:p>
            <a:r>
              <a:rPr lang="zh-CN" altLang="en-US" dirty="0"/>
              <a:t>计算机网络中的数据交换</a:t>
            </a:r>
            <a:r>
              <a:rPr lang="zh-CN" altLang="en-US" dirty="0">
                <a:solidFill>
                  <a:srgbClr val="FF0000"/>
                </a:solidFill>
              </a:rPr>
              <a:t>必须遵守事先约定好的规则。 </a:t>
            </a:r>
            <a:endParaRPr lang="zh-CN" altLang="en-US" dirty="0">
              <a:solidFill>
                <a:srgbClr val="FF0000"/>
              </a:solidFill>
            </a:endParaRPr>
          </a:p>
          <a:p>
            <a:r>
              <a:rPr lang="zh-CN" altLang="en-US" dirty="0" smtClean="0">
                <a:solidFill>
                  <a:srgbClr val="FF0000"/>
                </a:solidFill>
              </a:rPr>
              <a:t>网络协议 </a:t>
            </a:r>
            <a:r>
              <a:rPr lang="en-US" altLang="zh-CN" dirty="0" smtClean="0"/>
              <a:t>(</a:t>
            </a:r>
            <a:r>
              <a:rPr lang="en-US" altLang="zh-CN" dirty="0"/>
              <a:t>network protocol)</a:t>
            </a:r>
            <a:r>
              <a:rPr lang="zh-CN" altLang="en-US" dirty="0"/>
              <a:t>，简称为</a:t>
            </a:r>
            <a:r>
              <a:rPr lang="zh-CN" altLang="en-US" dirty="0" smtClean="0">
                <a:solidFill>
                  <a:srgbClr val="FF0000"/>
                </a:solidFill>
              </a:rPr>
              <a:t>协议</a:t>
            </a:r>
            <a:r>
              <a:rPr lang="zh-CN" altLang="en-US" dirty="0">
                <a:solidFill>
                  <a:srgbClr val="FF0000"/>
                </a:solidFill>
              </a:rPr>
              <a:t>，</a:t>
            </a:r>
            <a:r>
              <a:rPr lang="zh-CN" altLang="en-US" dirty="0" smtClean="0">
                <a:solidFill>
                  <a:schemeClr val="tx1"/>
                </a:solidFill>
              </a:rPr>
              <a:t>是</a:t>
            </a:r>
            <a:r>
              <a:rPr lang="zh-CN" altLang="en-US" dirty="0"/>
              <a:t>为进行网络中的数据交换而建立的规则、标准或约定。 </a:t>
            </a:r>
            <a:endParaRPr lang="zh-CN" altLang="en-US" dirty="0"/>
          </a:p>
          <a:p>
            <a:r>
              <a:rPr lang="zh-CN" altLang="en-US" dirty="0">
                <a:sym typeface="+mn-ea"/>
              </a:rPr>
              <a:t>这些</a:t>
            </a:r>
            <a:r>
              <a:rPr lang="zh-CN" altLang="en-US" dirty="0">
                <a:solidFill>
                  <a:srgbClr val="FF0000"/>
                </a:solidFill>
                <a:sym typeface="+mn-ea"/>
              </a:rPr>
              <a:t>规则</a:t>
            </a:r>
            <a:r>
              <a:rPr lang="zh-CN" altLang="en-US" dirty="0">
                <a:sym typeface="+mn-ea"/>
              </a:rPr>
              <a:t>明确规定了所交换的数据的格式以及有关的同步问题（同步含有时序的意思）。</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13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13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137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9" grpId="0"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algn="ctr"/>
            <a:r>
              <a:rPr lang="zh-CN" altLang="en-US" dirty="0"/>
              <a:t>网络协议</a:t>
            </a:r>
            <a:r>
              <a:rPr lang="zh-CN" altLang="en-US" dirty="0" smtClean="0"/>
              <a:t>的三个组成</a:t>
            </a:r>
            <a:r>
              <a:rPr lang="zh-CN" altLang="en-US" dirty="0"/>
              <a:t>要素 </a:t>
            </a:r>
            <a:endParaRPr lang="zh-CN" altLang="en-US" dirty="0"/>
          </a:p>
        </p:txBody>
      </p:sp>
      <p:sp>
        <p:nvSpPr>
          <p:cNvPr id="102403" name="Rectangle 3"/>
          <p:cNvSpPr>
            <a:spLocks noGrp="1" noChangeArrowheads="1"/>
          </p:cNvSpPr>
          <p:nvPr>
            <p:ph idx="1"/>
          </p:nvPr>
        </p:nvSpPr>
        <p:spPr/>
        <p:txBody>
          <a:bodyPr/>
          <a:lstStyle/>
          <a:p>
            <a:r>
              <a:rPr lang="zh-CN" altLang="en-US" dirty="0" smtClean="0">
                <a:solidFill>
                  <a:srgbClr val="FF0000"/>
                </a:solidFill>
              </a:rPr>
              <a:t>语法：</a:t>
            </a:r>
            <a:r>
              <a:rPr lang="zh-CN" altLang="en-US" dirty="0" smtClean="0"/>
              <a:t>数据</a:t>
            </a:r>
            <a:r>
              <a:rPr lang="zh-CN" altLang="en-US" dirty="0"/>
              <a:t>与控制信息的结构或格式 。 </a:t>
            </a:r>
            <a:endParaRPr lang="zh-CN" altLang="en-US" dirty="0"/>
          </a:p>
          <a:p>
            <a:r>
              <a:rPr lang="zh-CN" altLang="en-US" dirty="0" smtClean="0">
                <a:solidFill>
                  <a:srgbClr val="FF0000"/>
                </a:solidFill>
              </a:rPr>
              <a:t>语义</a:t>
            </a:r>
            <a:r>
              <a:rPr lang="zh-CN" altLang="en-US" dirty="0">
                <a:solidFill>
                  <a:srgbClr val="FF0000"/>
                </a:solidFill>
              </a:rPr>
              <a:t>：</a:t>
            </a:r>
            <a:r>
              <a:rPr lang="zh-CN" altLang="en-US" dirty="0" smtClean="0"/>
              <a:t>需要</a:t>
            </a:r>
            <a:r>
              <a:rPr lang="zh-CN" altLang="en-US" dirty="0"/>
              <a:t>发出何种控制信息，完成何种动作以及做出何种响应。 </a:t>
            </a:r>
            <a:endParaRPr lang="zh-CN" altLang="en-US" dirty="0"/>
          </a:p>
          <a:p>
            <a:r>
              <a:rPr lang="zh-CN" altLang="en-US" dirty="0" smtClean="0">
                <a:solidFill>
                  <a:srgbClr val="FF0000"/>
                </a:solidFill>
              </a:rPr>
              <a:t>同步：</a:t>
            </a:r>
            <a:r>
              <a:rPr lang="zh-CN" altLang="en-US" dirty="0" smtClean="0"/>
              <a:t>事件</a:t>
            </a:r>
            <a:r>
              <a:rPr lang="zh-CN" altLang="en-US" dirty="0"/>
              <a:t>实现顺序的详细说明。 </a:t>
            </a:r>
            <a:endParaRPr lang="zh-CN" altLang="en-US" dirty="0"/>
          </a:p>
        </p:txBody>
      </p:sp>
      <p:sp>
        <p:nvSpPr>
          <p:cNvPr id="2" name="矩形 1"/>
          <p:cNvSpPr/>
          <p:nvPr/>
        </p:nvSpPr>
        <p:spPr>
          <a:xfrm>
            <a:off x="1856656" y="3771781"/>
            <a:ext cx="6408712" cy="1075103"/>
          </a:xfrm>
          <a:prstGeom prst="rect">
            <a:avLst/>
          </a:prstGeom>
          <a:solidFill>
            <a:srgbClr val="FFFF66"/>
          </a:solidFill>
          <a:ln>
            <a:solidFill>
              <a:srgbClr val="000099"/>
            </a:solidFill>
          </a:ln>
        </p:spPr>
        <p:txBody>
          <a:bodyPr wrap="square">
            <a:spAutoFit/>
          </a:bodyPr>
          <a:lstStyle/>
          <a:p>
            <a:pPr>
              <a:lnSpc>
                <a:spcPct val="120000"/>
              </a:lnSpc>
            </a:pPr>
            <a:r>
              <a:rPr lang="zh-CN" altLang="zh-CN" sz="2800" b="1" dirty="0">
                <a:solidFill>
                  <a:srgbClr val="000066"/>
                </a:solidFill>
                <a:latin typeface="+mn-lt"/>
                <a:ea typeface="黑体" panose="02010609060101010101" pitchFamily="2" charset="-122"/>
              </a:rPr>
              <a:t>由此可见，网络协议是计算机网络的不可缺少的组成部分。</a:t>
            </a:r>
            <a:endParaRPr lang="zh-CN" altLang="en-US" sz="2800" b="1" dirty="0">
              <a:solidFill>
                <a:srgbClr val="000066"/>
              </a:solidFill>
              <a:latin typeface="+mn-lt"/>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3" grpId="0" build="p"/>
      <p:bldP spid="2"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协议的两种形式</a:t>
            </a:r>
            <a:endParaRPr lang="zh-CN" altLang="en-US" dirty="0"/>
          </a:p>
        </p:txBody>
      </p:sp>
      <p:sp>
        <p:nvSpPr>
          <p:cNvPr id="3" name="内容占位符 2"/>
          <p:cNvSpPr>
            <a:spLocks noGrp="1"/>
          </p:cNvSpPr>
          <p:nvPr>
            <p:ph idx="1"/>
          </p:nvPr>
        </p:nvSpPr>
        <p:spPr/>
        <p:txBody>
          <a:bodyPr/>
          <a:lstStyle/>
          <a:p>
            <a:r>
              <a:rPr lang="zh-CN" altLang="zh-CN" dirty="0" smtClean="0"/>
              <a:t>一</a:t>
            </a:r>
            <a:r>
              <a:rPr lang="zh-CN" altLang="zh-CN" dirty="0"/>
              <a:t>种是使用便于人来阅读和理解的</a:t>
            </a:r>
            <a:r>
              <a:rPr lang="zh-CN" altLang="zh-CN" dirty="0">
                <a:solidFill>
                  <a:srgbClr val="FF0000"/>
                </a:solidFill>
              </a:rPr>
              <a:t>文字描述</a:t>
            </a:r>
            <a:r>
              <a:rPr lang="zh-CN" altLang="zh-CN" dirty="0" smtClean="0">
                <a:solidFill>
                  <a:srgbClr val="FF0000"/>
                </a:solidFill>
              </a:rPr>
              <a:t>。</a:t>
            </a:r>
            <a:endParaRPr lang="en-US" altLang="zh-CN" dirty="0" smtClean="0">
              <a:solidFill>
                <a:srgbClr val="FF0000"/>
              </a:solidFill>
            </a:endParaRPr>
          </a:p>
          <a:p>
            <a:r>
              <a:rPr lang="zh-CN" altLang="zh-CN" dirty="0" smtClean="0"/>
              <a:t>另</a:t>
            </a:r>
            <a:r>
              <a:rPr lang="zh-CN" altLang="zh-CN" dirty="0"/>
              <a:t>一种是使用让计算机能够理解的</a:t>
            </a:r>
            <a:r>
              <a:rPr lang="zh-CN" altLang="zh-CN" dirty="0">
                <a:solidFill>
                  <a:srgbClr val="FF0000"/>
                </a:solidFill>
              </a:rPr>
              <a:t>程序代码</a:t>
            </a:r>
            <a:r>
              <a:rPr lang="zh-CN" altLang="zh-CN" dirty="0" smtClean="0">
                <a:solidFill>
                  <a:srgbClr val="FF0000"/>
                </a:solidFill>
              </a:rPr>
              <a:t>。</a:t>
            </a:r>
            <a:endParaRPr lang="en-US" altLang="zh-CN" dirty="0" smtClean="0">
              <a:solidFill>
                <a:srgbClr val="FF0000"/>
              </a:solidFill>
            </a:endParaRPr>
          </a:p>
          <a:p>
            <a:r>
              <a:rPr lang="zh-CN" altLang="zh-CN" dirty="0" smtClean="0"/>
              <a:t>这</a:t>
            </a:r>
            <a:r>
              <a:rPr lang="zh-CN" altLang="zh-CN" dirty="0"/>
              <a:t>两种不同形式的协议都必须能够对网络上信息交换过程</a:t>
            </a:r>
            <a:r>
              <a:rPr lang="zh-CN" altLang="zh-CN" dirty="0">
                <a:solidFill>
                  <a:srgbClr val="FF0000"/>
                </a:solidFill>
              </a:rPr>
              <a:t>做出精确的解释。</a:t>
            </a:r>
            <a:endParaRPr lang="zh-CN" alt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层次</a:t>
            </a:r>
            <a:r>
              <a:rPr lang="zh-CN" altLang="en-US" dirty="0"/>
              <a:t>式协议</a:t>
            </a:r>
            <a:r>
              <a:rPr lang="zh-CN" altLang="en-US" dirty="0" smtClean="0"/>
              <a:t>结构</a:t>
            </a:r>
            <a:endParaRPr lang="zh-CN" altLang="en-US" dirty="0"/>
          </a:p>
        </p:txBody>
      </p:sp>
      <p:sp>
        <p:nvSpPr>
          <p:cNvPr id="3" name="内容占位符 2"/>
          <p:cNvSpPr>
            <a:spLocks noGrp="1"/>
          </p:cNvSpPr>
          <p:nvPr>
            <p:ph idx="1"/>
          </p:nvPr>
        </p:nvSpPr>
        <p:spPr/>
        <p:txBody>
          <a:bodyPr/>
          <a:lstStyle/>
          <a:p>
            <a:r>
              <a:rPr lang="en-US" altLang="zh-CN" dirty="0" smtClean="0"/>
              <a:t>ARPANET </a:t>
            </a:r>
            <a:r>
              <a:rPr lang="zh-CN" altLang="zh-CN" dirty="0" smtClean="0"/>
              <a:t>的</a:t>
            </a:r>
            <a:r>
              <a:rPr lang="zh-CN" altLang="zh-CN" dirty="0"/>
              <a:t>研制经验表明，对于非常复杂的计算机网络协议，其</a:t>
            </a:r>
            <a:r>
              <a:rPr lang="zh-CN" altLang="zh-CN" dirty="0">
                <a:solidFill>
                  <a:srgbClr val="FF0000"/>
                </a:solidFill>
              </a:rPr>
              <a:t>结构应该是层次式</a:t>
            </a:r>
            <a:r>
              <a:rPr lang="zh-CN" altLang="zh-CN" dirty="0" smtClean="0">
                <a:solidFill>
                  <a:srgbClr val="FF0000"/>
                </a:solidFill>
              </a:rPr>
              <a:t>的</a:t>
            </a:r>
            <a:r>
              <a:rPr lang="zh-CN" altLang="en-US" dirty="0" smtClean="0">
                <a:solidFill>
                  <a:srgbClr val="FF0000"/>
                </a:solidFill>
              </a:rPr>
              <a:t>。</a:t>
            </a:r>
            <a:endParaRPr lang="en-US" altLang="zh-CN" dirty="0" smtClean="0">
              <a:solidFill>
                <a:srgbClr val="FF0000"/>
              </a:solidFill>
            </a:endParaRPr>
          </a:p>
          <a:p>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p:txBody>
          <a:bodyPr/>
          <a:lstStyle/>
          <a:p>
            <a:r>
              <a:rPr lang="en-US" altLang="zh-CN" sz="3600" dirty="0"/>
              <a:t>1.2.2  </a:t>
            </a:r>
            <a:r>
              <a:rPr lang="zh-CN" altLang="zh-CN" sz="3600" dirty="0"/>
              <a:t>互联网基础结构发展的三个</a:t>
            </a:r>
            <a:r>
              <a:rPr lang="zh-CN" altLang="zh-CN" sz="3600" dirty="0" smtClean="0"/>
              <a:t>阶段</a:t>
            </a:r>
            <a:endParaRPr lang="zh-CN" altLang="en-US" sz="3600" dirty="0"/>
          </a:p>
        </p:txBody>
      </p:sp>
      <p:sp>
        <p:nvSpPr>
          <p:cNvPr id="303107" name="Rectangle 3"/>
          <p:cNvSpPr>
            <a:spLocks noGrp="1" noChangeArrowheads="1"/>
          </p:cNvSpPr>
          <p:nvPr>
            <p:ph idx="1"/>
          </p:nvPr>
        </p:nvSpPr>
        <p:spPr/>
        <p:txBody>
          <a:bodyPr/>
          <a:lstStyle/>
          <a:p>
            <a:r>
              <a:rPr lang="zh-CN" altLang="en-US" dirty="0">
                <a:solidFill>
                  <a:srgbClr val="FF0000"/>
                </a:solidFill>
              </a:rPr>
              <a:t>第二</a:t>
            </a:r>
            <a:r>
              <a:rPr lang="zh-CN" altLang="en-US" dirty="0" smtClean="0">
                <a:solidFill>
                  <a:srgbClr val="FF0000"/>
                </a:solidFill>
              </a:rPr>
              <a:t>阶段：</a:t>
            </a:r>
            <a:r>
              <a:rPr lang="zh-CN" altLang="en-US" dirty="0" smtClean="0"/>
              <a:t>建成</a:t>
            </a:r>
            <a:r>
              <a:rPr lang="zh-CN" altLang="en-US" dirty="0"/>
              <a:t>了三级结构</a:t>
            </a:r>
            <a:r>
              <a:rPr lang="zh-CN" altLang="en-US" dirty="0" smtClean="0"/>
              <a:t>的互联网。 </a:t>
            </a:r>
            <a:endParaRPr lang="zh-CN" altLang="en-US" dirty="0"/>
          </a:p>
          <a:p>
            <a:r>
              <a:rPr lang="zh-CN" altLang="en-US" dirty="0" smtClean="0"/>
              <a:t>它是一个三</a:t>
            </a:r>
            <a:r>
              <a:rPr lang="zh-CN" altLang="en-US" dirty="0"/>
              <a:t>级计算机网络，分为主干网、地区网和校园网（或企业网）</a:t>
            </a:r>
            <a:r>
              <a:rPr lang="zh-CN" altLang="en-US" dirty="0" smtClean="0"/>
              <a:t>。</a:t>
            </a:r>
            <a:endParaRPr lang="en-US" altLang="zh-CN" dirty="0" smtClean="0"/>
          </a:p>
        </p:txBody>
      </p:sp>
      <p:grpSp>
        <p:nvGrpSpPr>
          <p:cNvPr id="5" name="组合 4"/>
          <p:cNvGrpSpPr/>
          <p:nvPr/>
        </p:nvGrpSpPr>
        <p:grpSpPr>
          <a:xfrm>
            <a:off x="747784" y="2996952"/>
            <a:ext cx="8669712" cy="2952328"/>
            <a:chOff x="776536" y="3068960"/>
            <a:chExt cx="8669712" cy="2952328"/>
          </a:xfrm>
        </p:grpSpPr>
        <p:cxnSp>
          <p:nvCxnSpPr>
            <p:cNvPr id="6" name="直接连接符 5"/>
            <p:cNvCxnSpPr>
              <a:endCxn id="17" idx="7"/>
            </p:cNvCxnSpPr>
            <p:nvPr/>
          </p:nvCxnSpPr>
          <p:spPr bwMode="auto">
            <a:xfrm flipH="1">
              <a:off x="3013901" y="3392996"/>
              <a:ext cx="1522291" cy="840447"/>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直接连接符 6"/>
            <p:cNvCxnSpPr/>
            <p:nvPr/>
          </p:nvCxnSpPr>
          <p:spPr bwMode="auto">
            <a:xfrm flipH="1">
              <a:off x="4536192" y="3622124"/>
              <a:ext cx="419100" cy="611319"/>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直接连接符 7"/>
            <p:cNvCxnSpPr>
              <a:endCxn id="16" idx="1"/>
            </p:cNvCxnSpPr>
            <p:nvPr/>
          </p:nvCxnSpPr>
          <p:spPr bwMode="auto">
            <a:xfrm>
              <a:off x="5769487" y="3392996"/>
              <a:ext cx="1770684" cy="840447"/>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9" name="Picture 146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578374" y="3645024"/>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0" name="Picture 146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536192" y="3786053"/>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1" name="Picture 146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478116" y="3717032"/>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2" name="椭圆 11"/>
            <p:cNvSpPr/>
            <p:nvPr/>
          </p:nvSpPr>
          <p:spPr bwMode="auto">
            <a:xfrm>
              <a:off x="4232920" y="3068960"/>
              <a:ext cx="1800200" cy="648072"/>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zh-CN" altLang="en-US" sz="2400" b="1" i="0" u="none" strike="noStrike" cap="none" normalizeH="0" baseline="0" dirty="0" smtClean="0">
                  <a:ln>
                    <a:noFill/>
                  </a:ln>
                  <a:solidFill>
                    <a:schemeClr val="tx1"/>
                  </a:solidFill>
                  <a:effectLst/>
                  <a:latin typeface="+mn-lt"/>
                  <a:ea typeface="黑体" panose="02010609060101010101" pitchFamily="2" charset="-122"/>
                </a:rPr>
                <a:t>主干网</a:t>
              </a:r>
              <a:endParaRPr kumimoji="0" lang="zh-CN" altLang="en-US" sz="2400" b="1" i="0" u="none" strike="noStrike" cap="none" normalizeH="0" baseline="0" dirty="0" smtClean="0">
                <a:ln>
                  <a:noFill/>
                </a:ln>
                <a:solidFill>
                  <a:schemeClr val="tx1"/>
                </a:solidFill>
                <a:effectLst/>
                <a:latin typeface="+mn-lt"/>
                <a:ea typeface="黑体" panose="02010609060101010101" pitchFamily="2" charset="-122"/>
              </a:endParaRPr>
            </a:p>
          </p:txBody>
        </p:sp>
        <p:grpSp>
          <p:nvGrpSpPr>
            <p:cNvPr id="13" name="组合 12"/>
            <p:cNvGrpSpPr/>
            <p:nvPr/>
          </p:nvGrpSpPr>
          <p:grpSpPr>
            <a:xfrm>
              <a:off x="776536" y="4581128"/>
              <a:ext cx="1354983" cy="1440160"/>
              <a:chOff x="776536" y="4581128"/>
              <a:chExt cx="1354983" cy="1440160"/>
            </a:xfrm>
          </p:grpSpPr>
          <p:cxnSp>
            <p:nvCxnSpPr>
              <p:cNvPr id="84" name="直接连接符 83"/>
              <p:cNvCxnSpPr>
                <a:endCxn id="99" idx="2"/>
              </p:cNvCxnSpPr>
              <p:nvPr/>
            </p:nvCxnSpPr>
            <p:spPr bwMode="auto">
              <a:xfrm flipH="1">
                <a:off x="1495726" y="4581128"/>
                <a:ext cx="635793" cy="832396"/>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85" name="Picture 146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608503" y="4774473"/>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86" name="组合 85"/>
              <p:cNvGrpSpPr/>
              <p:nvPr/>
            </p:nvGrpSpPr>
            <p:grpSpPr>
              <a:xfrm>
                <a:off x="776536" y="5341956"/>
                <a:ext cx="1249522" cy="679332"/>
                <a:chOff x="776536" y="5341956"/>
                <a:chExt cx="1249522" cy="679332"/>
              </a:xfrm>
            </p:grpSpPr>
            <p:grpSp>
              <p:nvGrpSpPr>
                <p:cNvPr id="87" name="Group 1428"/>
                <p:cNvGrpSpPr/>
                <p:nvPr/>
              </p:nvGrpSpPr>
              <p:grpSpPr bwMode="auto">
                <a:xfrm>
                  <a:off x="776536" y="5341956"/>
                  <a:ext cx="1226011" cy="679332"/>
                  <a:chOff x="2949" y="196"/>
                  <a:chExt cx="941" cy="598"/>
                </a:xfrm>
              </p:grpSpPr>
              <p:sp>
                <p:nvSpPr>
                  <p:cNvPr id="89" name="Oval 1429"/>
                  <p:cNvSpPr>
                    <a:spLocks noChangeArrowheads="1"/>
                  </p:cNvSpPr>
                  <p:nvPr/>
                </p:nvSpPr>
                <p:spPr bwMode="auto">
                  <a:xfrm>
                    <a:off x="3168" y="196"/>
                    <a:ext cx="407" cy="162"/>
                  </a:xfrm>
                  <a:prstGeom prst="ellipse">
                    <a:avLst/>
                  </a:prstGeom>
                  <a:solidFill>
                    <a:srgbClr val="C0C0C0"/>
                  </a:solidFill>
                  <a:ln w="12700">
                    <a:solidFill>
                      <a:schemeClr val="tx1"/>
                    </a:solidFill>
                    <a:round/>
                  </a:ln>
                </p:spPr>
                <p:txBody>
                  <a:bodyPr wrap="none" anchor="ctr"/>
                  <a:lstStyle/>
                  <a:p>
                    <a:endParaRPr lang="zh-CN" altLang="en-US"/>
                  </a:p>
                </p:txBody>
              </p:sp>
              <p:sp>
                <p:nvSpPr>
                  <p:cNvPr id="90" name="Oval 1430"/>
                  <p:cNvSpPr>
                    <a:spLocks noChangeArrowheads="1"/>
                  </p:cNvSpPr>
                  <p:nvPr/>
                </p:nvSpPr>
                <p:spPr bwMode="auto">
                  <a:xfrm rot="900000">
                    <a:off x="3512" y="252"/>
                    <a:ext cx="275" cy="131"/>
                  </a:xfrm>
                  <a:prstGeom prst="ellipse">
                    <a:avLst/>
                  </a:prstGeom>
                  <a:solidFill>
                    <a:srgbClr val="C0C0C0"/>
                  </a:solidFill>
                  <a:ln w="12700">
                    <a:solidFill>
                      <a:schemeClr val="tx1"/>
                    </a:solidFill>
                    <a:round/>
                  </a:ln>
                </p:spPr>
                <p:txBody>
                  <a:bodyPr wrap="none" anchor="ctr"/>
                  <a:lstStyle/>
                  <a:p>
                    <a:endParaRPr lang="zh-CN" altLang="en-US"/>
                  </a:p>
                </p:txBody>
              </p:sp>
              <p:sp>
                <p:nvSpPr>
                  <p:cNvPr id="91" name="Oval 1431"/>
                  <p:cNvSpPr>
                    <a:spLocks noChangeArrowheads="1"/>
                  </p:cNvSpPr>
                  <p:nvPr/>
                </p:nvSpPr>
                <p:spPr bwMode="auto">
                  <a:xfrm rot="1500000">
                    <a:off x="3650" y="385"/>
                    <a:ext cx="240" cy="153"/>
                  </a:xfrm>
                  <a:prstGeom prst="ellipse">
                    <a:avLst/>
                  </a:prstGeom>
                  <a:solidFill>
                    <a:srgbClr val="C0C0C0"/>
                  </a:solidFill>
                  <a:ln w="12700">
                    <a:solidFill>
                      <a:schemeClr val="tx1"/>
                    </a:solidFill>
                    <a:round/>
                  </a:ln>
                </p:spPr>
                <p:txBody>
                  <a:bodyPr wrap="none" anchor="ctr"/>
                  <a:lstStyle/>
                  <a:p>
                    <a:endParaRPr lang="zh-CN" altLang="en-US"/>
                  </a:p>
                </p:txBody>
              </p:sp>
              <p:sp>
                <p:nvSpPr>
                  <p:cNvPr id="92" name="Oval 1432"/>
                  <p:cNvSpPr>
                    <a:spLocks noChangeArrowheads="1"/>
                  </p:cNvSpPr>
                  <p:nvPr/>
                </p:nvSpPr>
                <p:spPr bwMode="auto">
                  <a:xfrm rot="-1560000">
                    <a:off x="3573" y="537"/>
                    <a:ext cx="291" cy="189"/>
                  </a:xfrm>
                  <a:prstGeom prst="ellipse">
                    <a:avLst/>
                  </a:prstGeom>
                  <a:solidFill>
                    <a:srgbClr val="C0C0C0"/>
                  </a:solidFill>
                  <a:ln w="12700">
                    <a:solidFill>
                      <a:schemeClr val="tx1"/>
                    </a:solidFill>
                    <a:round/>
                  </a:ln>
                </p:spPr>
                <p:txBody>
                  <a:bodyPr wrap="none" anchor="ctr"/>
                  <a:lstStyle/>
                  <a:p>
                    <a:endParaRPr lang="zh-CN" altLang="en-US"/>
                  </a:p>
                </p:txBody>
              </p:sp>
              <p:sp>
                <p:nvSpPr>
                  <p:cNvPr id="93" name="Oval 1433"/>
                  <p:cNvSpPr>
                    <a:spLocks noChangeArrowheads="1"/>
                  </p:cNvSpPr>
                  <p:nvPr/>
                </p:nvSpPr>
                <p:spPr bwMode="auto">
                  <a:xfrm>
                    <a:off x="3216" y="555"/>
                    <a:ext cx="471" cy="239"/>
                  </a:xfrm>
                  <a:prstGeom prst="ellipse">
                    <a:avLst/>
                  </a:prstGeom>
                  <a:solidFill>
                    <a:srgbClr val="C0C0C0"/>
                  </a:solidFill>
                  <a:ln w="12700">
                    <a:solidFill>
                      <a:schemeClr val="tx1"/>
                    </a:solidFill>
                    <a:round/>
                  </a:ln>
                </p:spPr>
                <p:txBody>
                  <a:bodyPr wrap="none" anchor="ctr"/>
                  <a:lstStyle/>
                  <a:p>
                    <a:endParaRPr lang="zh-CN" altLang="en-US"/>
                  </a:p>
                </p:txBody>
              </p:sp>
              <p:sp>
                <p:nvSpPr>
                  <p:cNvPr id="94" name="Oval 1434"/>
                  <p:cNvSpPr>
                    <a:spLocks noChangeArrowheads="1"/>
                  </p:cNvSpPr>
                  <p:nvPr/>
                </p:nvSpPr>
                <p:spPr bwMode="auto">
                  <a:xfrm rot="1080000">
                    <a:off x="3023" y="555"/>
                    <a:ext cx="265" cy="156"/>
                  </a:xfrm>
                  <a:prstGeom prst="ellipse">
                    <a:avLst/>
                  </a:prstGeom>
                  <a:solidFill>
                    <a:srgbClr val="C0C0C0"/>
                  </a:solidFill>
                  <a:ln w="12700">
                    <a:solidFill>
                      <a:schemeClr val="tx1"/>
                    </a:solidFill>
                    <a:round/>
                  </a:ln>
                </p:spPr>
                <p:txBody>
                  <a:bodyPr wrap="none" anchor="ctr"/>
                  <a:lstStyle/>
                  <a:p>
                    <a:endParaRPr lang="zh-CN" altLang="en-US"/>
                  </a:p>
                </p:txBody>
              </p:sp>
              <p:sp>
                <p:nvSpPr>
                  <p:cNvPr id="95" name="Oval 1435"/>
                  <p:cNvSpPr>
                    <a:spLocks noChangeArrowheads="1"/>
                  </p:cNvSpPr>
                  <p:nvPr/>
                </p:nvSpPr>
                <p:spPr bwMode="auto">
                  <a:xfrm>
                    <a:off x="2949" y="432"/>
                    <a:ext cx="217" cy="156"/>
                  </a:xfrm>
                  <a:prstGeom prst="ellipse">
                    <a:avLst/>
                  </a:prstGeom>
                  <a:solidFill>
                    <a:srgbClr val="C0C0C0"/>
                  </a:solidFill>
                  <a:ln w="12700">
                    <a:solidFill>
                      <a:schemeClr val="tx1"/>
                    </a:solidFill>
                    <a:round/>
                  </a:ln>
                </p:spPr>
                <p:txBody>
                  <a:bodyPr wrap="none" anchor="ctr"/>
                  <a:lstStyle/>
                  <a:p>
                    <a:endParaRPr lang="zh-CN" altLang="en-US"/>
                  </a:p>
                </p:txBody>
              </p:sp>
              <p:sp>
                <p:nvSpPr>
                  <p:cNvPr id="96" name="Oval 1436"/>
                  <p:cNvSpPr>
                    <a:spLocks noChangeArrowheads="1"/>
                  </p:cNvSpPr>
                  <p:nvPr/>
                </p:nvSpPr>
                <p:spPr bwMode="auto">
                  <a:xfrm rot="-1860000">
                    <a:off x="2984" y="310"/>
                    <a:ext cx="295" cy="156"/>
                  </a:xfrm>
                  <a:prstGeom prst="ellipse">
                    <a:avLst/>
                  </a:prstGeom>
                  <a:solidFill>
                    <a:srgbClr val="C0C0C0"/>
                  </a:solidFill>
                  <a:ln w="12700">
                    <a:solidFill>
                      <a:schemeClr val="tx1"/>
                    </a:solidFill>
                    <a:round/>
                  </a:ln>
                </p:spPr>
                <p:txBody>
                  <a:bodyPr wrap="none" anchor="ctr"/>
                  <a:lstStyle/>
                  <a:p>
                    <a:endParaRPr lang="zh-CN" altLang="en-US"/>
                  </a:p>
                </p:txBody>
              </p:sp>
              <p:sp>
                <p:nvSpPr>
                  <p:cNvPr id="97" name="Freeform 1437"/>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endParaRPr lang="zh-CN" altLang="en-US"/>
                  </a:p>
                </p:txBody>
              </p:sp>
              <p:sp>
                <p:nvSpPr>
                  <p:cNvPr id="98" name="Freeform 1438"/>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endParaRPr lang="zh-CN" altLang="en-US"/>
                  </a:p>
                </p:txBody>
              </p:sp>
              <p:sp>
                <p:nvSpPr>
                  <p:cNvPr id="99" name="Freeform 1439"/>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endParaRPr lang="zh-CN" altLang="en-US"/>
                  </a:p>
                </p:txBody>
              </p:sp>
            </p:grpSp>
            <p:sp>
              <p:nvSpPr>
                <p:cNvPr id="88" name="Text Box 1524"/>
                <p:cNvSpPr txBox="1">
                  <a:spLocks noChangeArrowheads="1"/>
                </p:cNvSpPr>
                <p:nvPr/>
              </p:nvSpPr>
              <p:spPr bwMode="auto">
                <a:xfrm>
                  <a:off x="801922" y="5476873"/>
                  <a:ext cx="12241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b="1" dirty="0" smtClean="0">
                      <a:latin typeface="+mn-lt"/>
                      <a:ea typeface="黑体" panose="02010609060101010101" pitchFamily="2" charset="-122"/>
                    </a:rPr>
                    <a:t>校园网</a:t>
                  </a:r>
                  <a:endParaRPr lang="zh-CN" altLang="en-US" sz="2000" b="1" dirty="0">
                    <a:latin typeface="+mn-lt"/>
                    <a:ea typeface="黑体" panose="02010609060101010101" pitchFamily="2" charset="-122"/>
                  </a:endParaRPr>
                </a:p>
              </p:txBody>
            </p:sp>
          </p:grpSp>
        </p:grpSp>
        <p:grpSp>
          <p:nvGrpSpPr>
            <p:cNvPr id="14" name="组合 13"/>
            <p:cNvGrpSpPr/>
            <p:nvPr/>
          </p:nvGrpSpPr>
          <p:grpSpPr>
            <a:xfrm>
              <a:off x="2328852" y="4581128"/>
              <a:ext cx="1249522" cy="1440160"/>
              <a:chOff x="2328852" y="4581128"/>
              <a:chExt cx="1249522" cy="1440160"/>
            </a:xfrm>
          </p:grpSpPr>
          <p:cxnSp>
            <p:nvCxnSpPr>
              <p:cNvPr id="68" name="直接连接符 67"/>
              <p:cNvCxnSpPr>
                <a:endCxn id="73" idx="4"/>
              </p:cNvCxnSpPr>
              <p:nvPr/>
            </p:nvCxnSpPr>
            <p:spPr bwMode="auto">
              <a:xfrm>
                <a:off x="2722973" y="4581128"/>
                <a:ext cx="156347" cy="944861"/>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69" name="Picture 146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576736" y="4823432"/>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70" name="组合 69"/>
              <p:cNvGrpSpPr/>
              <p:nvPr/>
            </p:nvGrpSpPr>
            <p:grpSpPr>
              <a:xfrm>
                <a:off x="2328852" y="5341956"/>
                <a:ext cx="1249522" cy="679332"/>
                <a:chOff x="776536" y="5341956"/>
                <a:chExt cx="1249522" cy="679332"/>
              </a:xfrm>
            </p:grpSpPr>
            <p:grpSp>
              <p:nvGrpSpPr>
                <p:cNvPr id="71" name="Group 1428"/>
                <p:cNvGrpSpPr/>
                <p:nvPr/>
              </p:nvGrpSpPr>
              <p:grpSpPr bwMode="auto">
                <a:xfrm>
                  <a:off x="776536" y="5341956"/>
                  <a:ext cx="1226011" cy="679332"/>
                  <a:chOff x="2949" y="196"/>
                  <a:chExt cx="941" cy="598"/>
                </a:xfrm>
              </p:grpSpPr>
              <p:sp>
                <p:nvSpPr>
                  <p:cNvPr id="73" name="Oval 1429"/>
                  <p:cNvSpPr>
                    <a:spLocks noChangeArrowheads="1"/>
                  </p:cNvSpPr>
                  <p:nvPr/>
                </p:nvSpPr>
                <p:spPr bwMode="auto">
                  <a:xfrm>
                    <a:off x="3168" y="196"/>
                    <a:ext cx="407" cy="162"/>
                  </a:xfrm>
                  <a:prstGeom prst="ellipse">
                    <a:avLst/>
                  </a:prstGeom>
                  <a:solidFill>
                    <a:srgbClr val="C0C0C0"/>
                  </a:solidFill>
                  <a:ln w="12700">
                    <a:solidFill>
                      <a:schemeClr val="tx1"/>
                    </a:solidFill>
                    <a:round/>
                  </a:ln>
                </p:spPr>
                <p:txBody>
                  <a:bodyPr wrap="none" anchor="ctr"/>
                  <a:lstStyle/>
                  <a:p>
                    <a:endParaRPr lang="zh-CN" altLang="en-US"/>
                  </a:p>
                </p:txBody>
              </p:sp>
              <p:sp>
                <p:nvSpPr>
                  <p:cNvPr id="74" name="Oval 1430"/>
                  <p:cNvSpPr>
                    <a:spLocks noChangeArrowheads="1"/>
                  </p:cNvSpPr>
                  <p:nvPr/>
                </p:nvSpPr>
                <p:spPr bwMode="auto">
                  <a:xfrm rot="900000">
                    <a:off x="3512" y="252"/>
                    <a:ext cx="275" cy="131"/>
                  </a:xfrm>
                  <a:prstGeom prst="ellipse">
                    <a:avLst/>
                  </a:prstGeom>
                  <a:solidFill>
                    <a:srgbClr val="C0C0C0"/>
                  </a:solidFill>
                  <a:ln w="12700">
                    <a:solidFill>
                      <a:schemeClr val="tx1"/>
                    </a:solidFill>
                    <a:round/>
                  </a:ln>
                </p:spPr>
                <p:txBody>
                  <a:bodyPr wrap="none" anchor="ctr"/>
                  <a:lstStyle/>
                  <a:p>
                    <a:endParaRPr lang="zh-CN" altLang="en-US"/>
                  </a:p>
                </p:txBody>
              </p:sp>
              <p:sp>
                <p:nvSpPr>
                  <p:cNvPr id="75" name="Oval 1431"/>
                  <p:cNvSpPr>
                    <a:spLocks noChangeArrowheads="1"/>
                  </p:cNvSpPr>
                  <p:nvPr/>
                </p:nvSpPr>
                <p:spPr bwMode="auto">
                  <a:xfrm rot="1500000">
                    <a:off x="3650" y="385"/>
                    <a:ext cx="240" cy="153"/>
                  </a:xfrm>
                  <a:prstGeom prst="ellipse">
                    <a:avLst/>
                  </a:prstGeom>
                  <a:solidFill>
                    <a:srgbClr val="C0C0C0"/>
                  </a:solidFill>
                  <a:ln w="12700">
                    <a:solidFill>
                      <a:schemeClr val="tx1"/>
                    </a:solidFill>
                    <a:round/>
                  </a:ln>
                </p:spPr>
                <p:txBody>
                  <a:bodyPr wrap="none" anchor="ctr"/>
                  <a:lstStyle/>
                  <a:p>
                    <a:endParaRPr lang="zh-CN" altLang="en-US"/>
                  </a:p>
                </p:txBody>
              </p:sp>
              <p:sp>
                <p:nvSpPr>
                  <p:cNvPr id="76" name="Oval 1432"/>
                  <p:cNvSpPr>
                    <a:spLocks noChangeArrowheads="1"/>
                  </p:cNvSpPr>
                  <p:nvPr/>
                </p:nvSpPr>
                <p:spPr bwMode="auto">
                  <a:xfrm rot="-1560000">
                    <a:off x="3573" y="537"/>
                    <a:ext cx="291" cy="189"/>
                  </a:xfrm>
                  <a:prstGeom prst="ellipse">
                    <a:avLst/>
                  </a:prstGeom>
                  <a:solidFill>
                    <a:srgbClr val="C0C0C0"/>
                  </a:solidFill>
                  <a:ln w="12700">
                    <a:solidFill>
                      <a:schemeClr val="tx1"/>
                    </a:solidFill>
                    <a:round/>
                  </a:ln>
                </p:spPr>
                <p:txBody>
                  <a:bodyPr wrap="none" anchor="ctr"/>
                  <a:lstStyle/>
                  <a:p>
                    <a:endParaRPr lang="zh-CN" altLang="en-US"/>
                  </a:p>
                </p:txBody>
              </p:sp>
              <p:sp>
                <p:nvSpPr>
                  <p:cNvPr id="77" name="Oval 1433"/>
                  <p:cNvSpPr>
                    <a:spLocks noChangeArrowheads="1"/>
                  </p:cNvSpPr>
                  <p:nvPr/>
                </p:nvSpPr>
                <p:spPr bwMode="auto">
                  <a:xfrm>
                    <a:off x="3216" y="555"/>
                    <a:ext cx="471" cy="239"/>
                  </a:xfrm>
                  <a:prstGeom prst="ellipse">
                    <a:avLst/>
                  </a:prstGeom>
                  <a:solidFill>
                    <a:srgbClr val="C0C0C0"/>
                  </a:solidFill>
                  <a:ln w="12700">
                    <a:solidFill>
                      <a:schemeClr val="tx1"/>
                    </a:solidFill>
                    <a:round/>
                  </a:ln>
                </p:spPr>
                <p:txBody>
                  <a:bodyPr wrap="none" anchor="ctr"/>
                  <a:lstStyle/>
                  <a:p>
                    <a:endParaRPr lang="zh-CN" altLang="en-US"/>
                  </a:p>
                </p:txBody>
              </p:sp>
              <p:sp>
                <p:nvSpPr>
                  <p:cNvPr id="78" name="Oval 1434"/>
                  <p:cNvSpPr>
                    <a:spLocks noChangeArrowheads="1"/>
                  </p:cNvSpPr>
                  <p:nvPr/>
                </p:nvSpPr>
                <p:spPr bwMode="auto">
                  <a:xfrm rot="1080000">
                    <a:off x="3023" y="555"/>
                    <a:ext cx="265" cy="156"/>
                  </a:xfrm>
                  <a:prstGeom prst="ellipse">
                    <a:avLst/>
                  </a:prstGeom>
                  <a:solidFill>
                    <a:srgbClr val="C0C0C0"/>
                  </a:solidFill>
                  <a:ln w="12700">
                    <a:solidFill>
                      <a:schemeClr val="tx1"/>
                    </a:solidFill>
                    <a:round/>
                  </a:ln>
                </p:spPr>
                <p:txBody>
                  <a:bodyPr wrap="none" anchor="ctr"/>
                  <a:lstStyle/>
                  <a:p>
                    <a:endParaRPr lang="zh-CN" altLang="en-US"/>
                  </a:p>
                </p:txBody>
              </p:sp>
              <p:sp>
                <p:nvSpPr>
                  <p:cNvPr id="79" name="Oval 1435"/>
                  <p:cNvSpPr>
                    <a:spLocks noChangeArrowheads="1"/>
                  </p:cNvSpPr>
                  <p:nvPr/>
                </p:nvSpPr>
                <p:spPr bwMode="auto">
                  <a:xfrm>
                    <a:off x="2949" y="432"/>
                    <a:ext cx="217" cy="156"/>
                  </a:xfrm>
                  <a:prstGeom prst="ellipse">
                    <a:avLst/>
                  </a:prstGeom>
                  <a:solidFill>
                    <a:srgbClr val="C0C0C0"/>
                  </a:solidFill>
                  <a:ln w="12700">
                    <a:solidFill>
                      <a:schemeClr val="tx1"/>
                    </a:solidFill>
                    <a:round/>
                  </a:ln>
                </p:spPr>
                <p:txBody>
                  <a:bodyPr wrap="none" anchor="ctr"/>
                  <a:lstStyle/>
                  <a:p>
                    <a:endParaRPr lang="zh-CN" altLang="en-US"/>
                  </a:p>
                </p:txBody>
              </p:sp>
              <p:sp>
                <p:nvSpPr>
                  <p:cNvPr id="80" name="Oval 1436"/>
                  <p:cNvSpPr>
                    <a:spLocks noChangeArrowheads="1"/>
                  </p:cNvSpPr>
                  <p:nvPr/>
                </p:nvSpPr>
                <p:spPr bwMode="auto">
                  <a:xfrm rot="-1860000">
                    <a:off x="2984" y="310"/>
                    <a:ext cx="295" cy="156"/>
                  </a:xfrm>
                  <a:prstGeom prst="ellipse">
                    <a:avLst/>
                  </a:prstGeom>
                  <a:solidFill>
                    <a:srgbClr val="C0C0C0"/>
                  </a:solidFill>
                  <a:ln w="12700">
                    <a:solidFill>
                      <a:schemeClr val="tx1"/>
                    </a:solidFill>
                    <a:round/>
                  </a:ln>
                </p:spPr>
                <p:txBody>
                  <a:bodyPr wrap="none" anchor="ctr"/>
                  <a:lstStyle/>
                  <a:p>
                    <a:endParaRPr lang="zh-CN" altLang="en-US"/>
                  </a:p>
                </p:txBody>
              </p:sp>
              <p:sp>
                <p:nvSpPr>
                  <p:cNvPr id="81" name="Freeform 1437"/>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endParaRPr lang="zh-CN" altLang="en-US"/>
                  </a:p>
                </p:txBody>
              </p:sp>
              <p:sp>
                <p:nvSpPr>
                  <p:cNvPr id="82" name="Freeform 1438"/>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endParaRPr lang="zh-CN" altLang="en-US"/>
                  </a:p>
                </p:txBody>
              </p:sp>
              <p:sp>
                <p:nvSpPr>
                  <p:cNvPr id="83" name="Freeform 1439"/>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endParaRPr lang="zh-CN" altLang="en-US"/>
                  </a:p>
                </p:txBody>
              </p:sp>
            </p:grpSp>
            <p:sp>
              <p:nvSpPr>
                <p:cNvPr id="72" name="Text Box 1524"/>
                <p:cNvSpPr txBox="1">
                  <a:spLocks noChangeArrowheads="1"/>
                </p:cNvSpPr>
                <p:nvPr/>
              </p:nvSpPr>
              <p:spPr bwMode="auto">
                <a:xfrm>
                  <a:off x="801922" y="5476873"/>
                  <a:ext cx="12241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b="1" dirty="0" smtClean="0">
                      <a:latin typeface="+mn-lt"/>
                      <a:ea typeface="黑体" panose="02010609060101010101" pitchFamily="2" charset="-122"/>
                    </a:rPr>
                    <a:t>校园网</a:t>
                  </a:r>
                  <a:endParaRPr lang="zh-CN" altLang="en-US" sz="2000" b="1" dirty="0">
                    <a:latin typeface="+mn-lt"/>
                    <a:ea typeface="黑体" panose="02010609060101010101" pitchFamily="2" charset="-122"/>
                  </a:endParaRPr>
                </a:p>
              </p:txBody>
            </p:sp>
          </p:grpSp>
        </p:grpSp>
        <p:grpSp>
          <p:nvGrpSpPr>
            <p:cNvPr id="15" name="组合 14"/>
            <p:cNvGrpSpPr/>
            <p:nvPr/>
          </p:nvGrpSpPr>
          <p:grpSpPr>
            <a:xfrm>
              <a:off x="6644410" y="4581128"/>
              <a:ext cx="2801838" cy="1440160"/>
              <a:chOff x="776536" y="4581128"/>
              <a:chExt cx="2801838" cy="1440160"/>
            </a:xfrm>
          </p:grpSpPr>
          <p:cxnSp>
            <p:nvCxnSpPr>
              <p:cNvPr id="36" name="直接连接符 35"/>
              <p:cNvCxnSpPr>
                <a:endCxn id="67" idx="2"/>
              </p:cNvCxnSpPr>
              <p:nvPr/>
            </p:nvCxnSpPr>
            <p:spPr bwMode="auto">
              <a:xfrm flipH="1">
                <a:off x="1495726" y="4581128"/>
                <a:ext cx="635793" cy="832396"/>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7" name="Picture 146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608503" y="4774473"/>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cxnSp>
            <p:nvCxnSpPr>
              <p:cNvPr id="38" name="直接连接符 37"/>
              <p:cNvCxnSpPr>
                <a:endCxn id="44" idx="4"/>
              </p:cNvCxnSpPr>
              <p:nvPr/>
            </p:nvCxnSpPr>
            <p:spPr bwMode="auto">
              <a:xfrm>
                <a:off x="2722973" y="4581128"/>
                <a:ext cx="156347" cy="944861"/>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9" name="Picture 146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576736" y="4823432"/>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40" name="组合 39"/>
              <p:cNvGrpSpPr/>
              <p:nvPr/>
            </p:nvGrpSpPr>
            <p:grpSpPr>
              <a:xfrm>
                <a:off x="776536" y="5341956"/>
                <a:ext cx="1249522" cy="679332"/>
                <a:chOff x="776536" y="5341956"/>
                <a:chExt cx="1249522" cy="679332"/>
              </a:xfrm>
            </p:grpSpPr>
            <p:grpSp>
              <p:nvGrpSpPr>
                <p:cNvPr id="55" name="Group 1428"/>
                <p:cNvGrpSpPr/>
                <p:nvPr/>
              </p:nvGrpSpPr>
              <p:grpSpPr bwMode="auto">
                <a:xfrm>
                  <a:off x="776536" y="5341956"/>
                  <a:ext cx="1226011" cy="679332"/>
                  <a:chOff x="2949" y="196"/>
                  <a:chExt cx="941" cy="598"/>
                </a:xfrm>
              </p:grpSpPr>
              <p:sp>
                <p:nvSpPr>
                  <p:cNvPr id="57" name="Oval 1429"/>
                  <p:cNvSpPr>
                    <a:spLocks noChangeArrowheads="1"/>
                  </p:cNvSpPr>
                  <p:nvPr/>
                </p:nvSpPr>
                <p:spPr bwMode="auto">
                  <a:xfrm>
                    <a:off x="3168" y="196"/>
                    <a:ext cx="407" cy="162"/>
                  </a:xfrm>
                  <a:prstGeom prst="ellipse">
                    <a:avLst/>
                  </a:prstGeom>
                  <a:solidFill>
                    <a:srgbClr val="C0C0C0"/>
                  </a:solidFill>
                  <a:ln w="12700">
                    <a:solidFill>
                      <a:schemeClr val="tx1"/>
                    </a:solidFill>
                    <a:round/>
                  </a:ln>
                </p:spPr>
                <p:txBody>
                  <a:bodyPr wrap="none" anchor="ctr"/>
                  <a:lstStyle/>
                  <a:p>
                    <a:endParaRPr lang="zh-CN" altLang="en-US"/>
                  </a:p>
                </p:txBody>
              </p:sp>
              <p:sp>
                <p:nvSpPr>
                  <p:cNvPr id="58" name="Oval 1430"/>
                  <p:cNvSpPr>
                    <a:spLocks noChangeArrowheads="1"/>
                  </p:cNvSpPr>
                  <p:nvPr/>
                </p:nvSpPr>
                <p:spPr bwMode="auto">
                  <a:xfrm rot="900000">
                    <a:off x="3512" y="252"/>
                    <a:ext cx="275" cy="131"/>
                  </a:xfrm>
                  <a:prstGeom prst="ellipse">
                    <a:avLst/>
                  </a:prstGeom>
                  <a:solidFill>
                    <a:srgbClr val="C0C0C0"/>
                  </a:solidFill>
                  <a:ln w="12700">
                    <a:solidFill>
                      <a:schemeClr val="tx1"/>
                    </a:solidFill>
                    <a:round/>
                  </a:ln>
                </p:spPr>
                <p:txBody>
                  <a:bodyPr wrap="none" anchor="ctr"/>
                  <a:lstStyle/>
                  <a:p>
                    <a:endParaRPr lang="zh-CN" altLang="en-US"/>
                  </a:p>
                </p:txBody>
              </p:sp>
              <p:sp>
                <p:nvSpPr>
                  <p:cNvPr id="59" name="Oval 1431"/>
                  <p:cNvSpPr>
                    <a:spLocks noChangeArrowheads="1"/>
                  </p:cNvSpPr>
                  <p:nvPr/>
                </p:nvSpPr>
                <p:spPr bwMode="auto">
                  <a:xfrm rot="1500000">
                    <a:off x="3650" y="385"/>
                    <a:ext cx="240" cy="153"/>
                  </a:xfrm>
                  <a:prstGeom prst="ellipse">
                    <a:avLst/>
                  </a:prstGeom>
                  <a:solidFill>
                    <a:srgbClr val="C0C0C0"/>
                  </a:solidFill>
                  <a:ln w="12700">
                    <a:solidFill>
                      <a:schemeClr val="tx1"/>
                    </a:solidFill>
                    <a:round/>
                  </a:ln>
                </p:spPr>
                <p:txBody>
                  <a:bodyPr wrap="none" anchor="ctr"/>
                  <a:lstStyle/>
                  <a:p>
                    <a:endParaRPr lang="zh-CN" altLang="en-US"/>
                  </a:p>
                </p:txBody>
              </p:sp>
              <p:sp>
                <p:nvSpPr>
                  <p:cNvPr id="60" name="Oval 1432"/>
                  <p:cNvSpPr>
                    <a:spLocks noChangeArrowheads="1"/>
                  </p:cNvSpPr>
                  <p:nvPr/>
                </p:nvSpPr>
                <p:spPr bwMode="auto">
                  <a:xfrm rot="-1560000">
                    <a:off x="3573" y="537"/>
                    <a:ext cx="291" cy="189"/>
                  </a:xfrm>
                  <a:prstGeom prst="ellipse">
                    <a:avLst/>
                  </a:prstGeom>
                  <a:solidFill>
                    <a:srgbClr val="C0C0C0"/>
                  </a:solidFill>
                  <a:ln w="12700">
                    <a:solidFill>
                      <a:schemeClr val="tx1"/>
                    </a:solidFill>
                    <a:round/>
                  </a:ln>
                </p:spPr>
                <p:txBody>
                  <a:bodyPr wrap="none" anchor="ctr"/>
                  <a:lstStyle/>
                  <a:p>
                    <a:endParaRPr lang="zh-CN" altLang="en-US"/>
                  </a:p>
                </p:txBody>
              </p:sp>
              <p:sp>
                <p:nvSpPr>
                  <p:cNvPr id="61" name="Oval 1433"/>
                  <p:cNvSpPr>
                    <a:spLocks noChangeArrowheads="1"/>
                  </p:cNvSpPr>
                  <p:nvPr/>
                </p:nvSpPr>
                <p:spPr bwMode="auto">
                  <a:xfrm>
                    <a:off x="3216" y="555"/>
                    <a:ext cx="471" cy="239"/>
                  </a:xfrm>
                  <a:prstGeom prst="ellipse">
                    <a:avLst/>
                  </a:prstGeom>
                  <a:solidFill>
                    <a:srgbClr val="C0C0C0"/>
                  </a:solidFill>
                  <a:ln w="12700">
                    <a:solidFill>
                      <a:schemeClr val="tx1"/>
                    </a:solidFill>
                    <a:round/>
                  </a:ln>
                </p:spPr>
                <p:txBody>
                  <a:bodyPr wrap="none" anchor="ctr"/>
                  <a:lstStyle/>
                  <a:p>
                    <a:endParaRPr lang="zh-CN" altLang="en-US"/>
                  </a:p>
                </p:txBody>
              </p:sp>
              <p:sp>
                <p:nvSpPr>
                  <p:cNvPr id="62" name="Oval 1434"/>
                  <p:cNvSpPr>
                    <a:spLocks noChangeArrowheads="1"/>
                  </p:cNvSpPr>
                  <p:nvPr/>
                </p:nvSpPr>
                <p:spPr bwMode="auto">
                  <a:xfrm rot="1080000">
                    <a:off x="3023" y="555"/>
                    <a:ext cx="265" cy="156"/>
                  </a:xfrm>
                  <a:prstGeom prst="ellipse">
                    <a:avLst/>
                  </a:prstGeom>
                  <a:solidFill>
                    <a:srgbClr val="C0C0C0"/>
                  </a:solidFill>
                  <a:ln w="12700">
                    <a:solidFill>
                      <a:schemeClr val="tx1"/>
                    </a:solidFill>
                    <a:round/>
                  </a:ln>
                </p:spPr>
                <p:txBody>
                  <a:bodyPr wrap="none" anchor="ctr"/>
                  <a:lstStyle/>
                  <a:p>
                    <a:endParaRPr lang="zh-CN" altLang="en-US"/>
                  </a:p>
                </p:txBody>
              </p:sp>
              <p:sp>
                <p:nvSpPr>
                  <p:cNvPr id="63" name="Oval 1435"/>
                  <p:cNvSpPr>
                    <a:spLocks noChangeArrowheads="1"/>
                  </p:cNvSpPr>
                  <p:nvPr/>
                </p:nvSpPr>
                <p:spPr bwMode="auto">
                  <a:xfrm>
                    <a:off x="2949" y="432"/>
                    <a:ext cx="217" cy="156"/>
                  </a:xfrm>
                  <a:prstGeom prst="ellipse">
                    <a:avLst/>
                  </a:prstGeom>
                  <a:solidFill>
                    <a:srgbClr val="C0C0C0"/>
                  </a:solidFill>
                  <a:ln w="12700">
                    <a:solidFill>
                      <a:schemeClr val="tx1"/>
                    </a:solidFill>
                    <a:round/>
                  </a:ln>
                </p:spPr>
                <p:txBody>
                  <a:bodyPr wrap="none" anchor="ctr"/>
                  <a:lstStyle/>
                  <a:p>
                    <a:endParaRPr lang="zh-CN" altLang="en-US"/>
                  </a:p>
                </p:txBody>
              </p:sp>
              <p:sp>
                <p:nvSpPr>
                  <p:cNvPr id="64" name="Oval 1436"/>
                  <p:cNvSpPr>
                    <a:spLocks noChangeArrowheads="1"/>
                  </p:cNvSpPr>
                  <p:nvPr/>
                </p:nvSpPr>
                <p:spPr bwMode="auto">
                  <a:xfrm rot="-1860000">
                    <a:off x="2984" y="310"/>
                    <a:ext cx="295" cy="156"/>
                  </a:xfrm>
                  <a:prstGeom prst="ellipse">
                    <a:avLst/>
                  </a:prstGeom>
                  <a:solidFill>
                    <a:srgbClr val="C0C0C0"/>
                  </a:solidFill>
                  <a:ln w="12700">
                    <a:solidFill>
                      <a:schemeClr val="tx1"/>
                    </a:solidFill>
                    <a:round/>
                  </a:ln>
                </p:spPr>
                <p:txBody>
                  <a:bodyPr wrap="none" anchor="ctr"/>
                  <a:lstStyle/>
                  <a:p>
                    <a:endParaRPr lang="zh-CN" altLang="en-US"/>
                  </a:p>
                </p:txBody>
              </p:sp>
              <p:sp>
                <p:nvSpPr>
                  <p:cNvPr id="65" name="Freeform 1437"/>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endParaRPr lang="zh-CN" altLang="en-US"/>
                  </a:p>
                </p:txBody>
              </p:sp>
              <p:sp>
                <p:nvSpPr>
                  <p:cNvPr id="66" name="Freeform 1438"/>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endParaRPr lang="zh-CN" altLang="en-US"/>
                  </a:p>
                </p:txBody>
              </p:sp>
              <p:sp>
                <p:nvSpPr>
                  <p:cNvPr id="67" name="Freeform 1439"/>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endParaRPr lang="zh-CN" altLang="en-US"/>
                  </a:p>
                </p:txBody>
              </p:sp>
            </p:grpSp>
            <p:sp>
              <p:nvSpPr>
                <p:cNvPr id="56" name="Text Box 1524"/>
                <p:cNvSpPr txBox="1">
                  <a:spLocks noChangeArrowheads="1"/>
                </p:cNvSpPr>
                <p:nvPr/>
              </p:nvSpPr>
              <p:spPr bwMode="auto">
                <a:xfrm>
                  <a:off x="801922" y="5476873"/>
                  <a:ext cx="12241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b="1" dirty="0" smtClean="0">
                      <a:latin typeface="+mn-lt"/>
                      <a:ea typeface="黑体" panose="02010609060101010101" pitchFamily="2" charset="-122"/>
                    </a:rPr>
                    <a:t>校园网</a:t>
                  </a:r>
                  <a:endParaRPr lang="zh-CN" altLang="en-US" sz="2000" b="1" dirty="0">
                    <a:latin typeface="+mn-lt"/>
                    <a:ea typeface="黑体" panose="02010609060101010101" pitchFamily="2" charset="-122"/>
                  </a:endParaRPr>
                </a:p>
              </p:txBody>
            </p:sp>
          </p:grpSp>
          <p:grpSp>
            <p:nvGrpSpPr>
              <p:cNvPr id="41" name="组合 40"/>
              <p:cNvGrpSpPr/>
              <p:nvPr/>
            </p:nvGrpSpPr>
            <p:grpSpPr>
              <a:xfrm>
                <a:off x="2328852" y="5341956"/>
                <a:ext cx="1249522" cy="679332"/>
                <a:chOff x="776536" y="5341956"/>
                <a:chExt cx="1249522" cy="679332"/>
              </a:xfrm>
            </p:grpSpPr>
            <p:grpSp>
              <p:nvGrpSpPr>
                <p:cNvPr id="42" name="Group 1428"/>
                <p:cNvGrpSpPr/>
                <p:nvPr/>
              </p:nvGrpSpPr>
              <p:grpSpPr bwMode="auto">
                <a:xfrm>
                  <a:off x="776536" y="5341956"/>
                  <a:ext cx="1226011" cy="679332"/>
                  <a:chOff x="2949" y="196"/>
                  <a:chExt cx="941" cy="598"/>
                </a:xfrm>
              </p:grpSpPr>
              <p:sp>
                <p:nvSpPr>
                  <p:cNvPr id="44" name="Oval 1429"/>
                  <p:cNvSpPr>
                    <a:spLocks noChangeArrowheads="1"/>
                  </p:cNvSpPr>
                  <p:nvPr/>
                </p:nvSpPr>
                <p:spPr bwMode="auto">
                  <a:xfrm>
                    <a:off x="3168" y="196"/>
                    <a:ext cx="407" cy="162"/>
                  </a:xfrm>
                  <a:prstGeom prst="ellipse">
                    <a:avLst/>
                  </a:prstGeom>
                  <a:solidFill>
                    <a:srgbClr val="C0C0C0"/>
                  </a:solidFill>
                  <a:ln w="12700">
                    <a:solidFill>
                      <a:schemeClr val="tx1"/>
                    </a:solidFill>
                    <a:round/>
                  </a:ln>
                </p:spPr>
                <p:txBody>
                  <a:bodyPr wrap="none" anchor="ctr"/>
                  <a:lstStyle/>
                  <a:p>
                    <a:endParaRPr lang="zh-CN" altLang="en-US"/>
                  </a:p>
                </p:txBody>
              </p:sp>
              <p:sp>
                <p:nvSpPr>
                  <p:cNvPr id="45" name="Oval 1430"/>
                  <p:cNvSpPr>
                    <a:spLocks noChangeArrowheads="1"/>
                  </p:cNvSpPr>
                  <p:nvPr/>
                </p:nvSpPr>
                <p:spPr bwMode="auto">
                  <a:xfrm rot="900000">
                    <a:off x="3512" y="252"/>
                    <a:ext cx="275" cy="131"/>
                  </a:xfrm>
                  <a:prstGeom prst="ellipse">
                    <a:avLst/>
                  </a:prstGeom>
                  <a:solidFill>
                    <a:srgbClr val="C0C0C0"/>
                  </a:solidFill>
                  <a:ln w="12700">
                    <a:solidFill>
                      <a:schemeClr val="tx1"/>
                    </a:solidFill>
                    <a:round/>
                  </a:ln>
                </p:spPr>
                <p:txBody>
                  <a:bodyPr wrap="none" anchor="ctr"/>
                  <a:lstStyle/>
                  <a:p>
                    <a:endParaRPr lang="zh-CN" altLang="en-US"/>
                  </a:p>
                </p:txBody>
              </p:sp>
              <p:sp>
                <p:nvSpPr>
                  <p:cNvPr id="46" name="Oval 1431"/>
                  <p:cNvSpPr>
                    <a:spLocks noChangeArrowheads="1"/>
                  </p:cNvSpPr>
                  <p:nvPr/>
                </p:nvSpPr>
                <p:spPr bwMode="auto">
                  <a:xfrm rot="1500000">
                    <a:off x="3650" y="385"/>
                    <a:ext cx="240" cy="153"/>
                  </a:xfrm>
                  <a:prstGeom prst="ellipse">
                    <a:avLst/>
                  </a:prstGeom>
                  <a:solidFill>
                    <a:srgbClr val="C0C0C0"/>
                  </a:solidFill>
                  <a:ln w="12700">
                    <a:solidFill>
                      <a:schemeClr val="tx1"/>
                    </a:solidFill>
                    <a:round/>
                  </a:ln>
                </p:spPr>
                <p:txBody>
                  <a:bodyPr wrap="none" anchor="ctr"/>
                  <a:lstStyle/>
                  <a:p>
                    <a:endParaRPr lang="zh-CN" altLang="en-US"/>
                  </a:p>
                </p:txBody>
              </p:sp>
              <p:sp>
                <p:nvSpPr>
                  <p:cNvPr id="47" name="Oval 1432"/>
                  <p:cNvSpPr>
                    <a:spLocks noChangeArrowheads="1"/>
                  </p:cNvSpPr>
                  <p:nvPr/>
                </p:nvSpPr>
                <p:spPr bwMode="auto">
                  <a:xfrm rot="-1560000">
                    <a:off x="3573" y="537"/>
                    <a:ext cx="291" cy="189"/>
                  </a:xfrm>
                  <a:prstGeom prst="ellipse">
                    <a:avLst/>
                  </a:prstGeom>
                  <a:solidFill>
                    <a:srgbClr val="C0C0C0"/>
                  </a:solidFill>
                  <a:ln w="12700">
                    <a:solidFill>
                      <a:schemeClr val="tx1"/>
                    </a:solidFill>
                    <a:round/>
                  </a:ln>
                </p:spPr>
                <p:txBody>
                  <a:bodyPr wrap="none" anchor="ctr"/>
                  <a:lstStyle/>
                  <a:p>
                    <a:endParaRPr lang="zh-CN" altLang="en-US"/>
                  </a:p>
                </p:txBody>
              </p:sp>
              <p:sp>
                <p:nvSpPr>
                  <p:cNvPr id="48" name="Oval 1433"/>
                  <p:cNvSpPr>
                    <a:spLocks noChangeArrowheads="1"/>
                  </p:cNvSpPr>
                  <p:nvPr/>
                </p:nvSpPr>
                <p:spPr bwMode="auto">
                  <a:xfrm>
                    <a:off x="3216" y="555"/>
                    <a:ext cx="471" cy="239"/>
                  </a:xfrm>
                  <a:prstGeom prst="ellipse">
                    <a:avLst/>
                  </a:prstGeom>
                  <a:solidFill>
                    <a:srgbClr val="C0C0C0"/>
                  </a:solidFill>
                  <a:ln w="12700">
                    <a:solidFill>
                      <a:schemeClr val="tx1"/>
                    </a:solidFill>
                    <a:round/>
                  </a:ln>
                </p:spPr>
                <p:txBody>
                  <a:bodyPr wrap="none" anchor="ctr"/>
                  <a:lstStyle/>
                  <a:p>
                    <a:endParaRPr lang="zh-CN" altLang="en-US"/>
                  </a:p>
                </p:txBody>
              </p:sp>
              <p:sp>
                <p:nvSpPr>
                  <p:cNvPr id="49" name="Oval 1434"/>
                  <p:cNvSpPr>
                    <a:spLocks noChangeArrowheads="1"/>
                  </p:cNvSpPr>
                  <p:nvPr/>
                </p:nvSpPr>
                <p:spPr bwMode="auto">
                  <a:xfrm rot="1080000">
                    <a:off x="3023" y="555"/>
                    <a:ext cx="265" cy="156"/>
                  </a:xfrm>
                  <a:prstGeom prst="ellipse">
                    <a:avLst/>
                  </a:prstGeom>
                  <a:solidFill>
                    <a:srgbClr val="C0C0C0"/>
                  </a:solidFill>
                  <a:ln w="12700">
                    <a:solidFill>
                      <a:schemeClr val="tx1"/>
                    </a:solidFill>
                    <a:round/>
                  </a:ln>
                </p:spPr>
                <p:txBody>
                  <a:bodyPr wrap="none" anchor="ctr"/>
                  <a:lstStyle/>
                  <a:p>
                    <a:endParaRPr lang="zh-CN" altLang="en-US"/>
                  </a:p>
                </p:txBody>
              </p:sp>
              <p:sp>
                <p:nvSpPr>
                  <p:cNvPr id="50" name="Oval 1435"/>
                  <p:cNvSpPr>
                    <a:spLocks noChangeArrowheads="1"/>
                  </p:cNvSpPr>
                  <p:nvPr/>
                </p:nvSpPr>
                <p:spPr bwMode="auto">
                  <a:xfrm>
                    <a:off x="2949" y="432"/>
                    <a:ext cx="217" cy="156"/>
                  </a:xfrm>
                  <a:prstGeom prst="ellipse">
                    <a:avLst/>
                  </a:prstGeom>
                  <a:solidFill>
                    <a:srgbClr val="C0C0C0"/>
                  </a:solidFill>
                  <a:ln w="12700">
                    <a:solidFill>
                      <a:schemeClr val="tx1"/>
                    </a:solidFill>
                    <a:round/>
                  </a:ln>
                </p:spPr>
                <p:txBody>
                  <a:bodyPr wrap="none" anchor="ctr"/>
                  <a:lstStyle/>
                  <a:p>
                    <a:endParaRPr lang="zh-CN" altLang="en-US"/>
                  </a:p>
                </p:txBody>
              </p:sp>
              <p:sp>
                <p:nvSpPr>
                  <p:cNvPr id="51" name="Oval 1436"/>
                  <p:cNvSpPr>
                    <a:spLocks noChangeArrowheads="1"/>
                  </p:cNvSpPr>
                  <p:nvPr/>
                </p:nvSpPr>
                <p:spPr bwMode="auto">
                  <a:xfrm rot="-1860000">
                    <a:off x="2984" y="310"/>
                    <a:ext cx="295" cy="156"/>
                  </a:xfrm>
                  <a:prstGeom prst="ellipse">
                    <a:avLst/>
                  </a:prstGeom>
                  <a:solidFill>
                    <a:srgbClr val="C0C0C0"/>
                  </a:solidFill>
                  <a:ln w="12700">
                    <a:solidFill>
                      <a:schemeClr val="tx1"/>
                    </a:solidFill>
                    <a:round/>
                  </a:ln>
                </p:spPr>
                <p:txBody>
                  <a:bodyPr wrap="none" anchor="ctr"/>
                  <a:lstStyle/>
                  <a:p>
                    <a:endParaRPr lang="zh-CN" altLang="en-US"/>
                  </a:p>
                </p:txBody>
              </p:sp>
              <p:sp>
                <p:nvSpPr>
                  <p:cNvPr id="52" name="Freeform 1437"/>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endParaRPr lang="zh-CN" altLang="en-US"/>
                  </a:p>
                </p:txBody>
              </p:sp>
              <p:sp>
                <p:nvSpPr>
                  <p:cNvPr id="53" name="Freeform 1438"/>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endParaRPr lang="zh-CN" altLang="en-US"/>
                  </a:p>
                </p:txBody>
              </p:sp>
              <p:sp>
                <p:nvSpPr>
                  <p:cNvPr id="54" name="Freeform 1439"/>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endParaRPr lang="zh-CN" altLang="en-US"/>
                  </a:p>
                </p:txBody>
              </p:sp>
            </p:grpSp>
            <p:sp>
              <p:nvSpPr>
                <p:cNvPr id="43" name="Text Box 1524"/>
                <p:cNvSpPr txBox="1">
                  <a:spLocks noChangeArrowheads="1"/>
                </p:cNvSpPr>
                <p:nvPr/>
              </p:nvSpPr>
              <p:spPr bwMode="auto">
                <a:xfrm>
                  <a:off x="801922" y="5476873"/>
                  <a:ext cx="12241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b="1" dirty="0" smtClean="0">
                      <a:latin typeface="+mn-lt"/>
                      <a:ea typeface="黑体" panose="02010609060101010101" pitchFamily="2" charset="-122"/>
                    </a:rPr>
                    <a:t>校园网</a:t>
                  </a:r>
                  <a:endParaRPr lang="zh-CN" altLang="en-US" sz="2000" b="1" dirty="0">
                    <a:latin typeface="+mn-lt"/>
                    <a:ea typeface="黑体" panose="02010609060101010101" pitchFamily="2" charset="-122"/>
                  </a:endParaRPr>
                </a:p>
              </p:txBody>
            </p:sp>
          </p:grpSp>
        </p:grpSp>
        <p:sp>
          <p:nvSpPr>
            <p:cNvPr id="16" name="椭圆 15"/>
            <p:cNvSpPr/>
            <p:nvPr/>
          </p:nvSpPr>
          <p:spPr bwMode="auto">
            <a:xfrm>
              <a:off x="7329264" y="4149080"/>
              <a:ext cx="1440160" cy="576064"/>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mn-lt"/>
                  <a:ea typeface="黑体" panose="02010609060101010101" pitchFamily="2" charset="-122"/>
                </a:rPr>
                <a:t>地区网</a:t>
              </a:r>
              <a:endParaRPr kumimoji="0" lang="zh-CN" altLang="en-US" sz="2000" b="1" i="0" u="none" strike="noStrike" cap="none" normalizeH="0" baseline="0" dirty="0" smtClean="0">
                <a:ln>
                  <a:noFill/>
                </a:ln>
                <a:solidFill>
                  <a:schemeClr val="tx1"/>
                </a:solidFill>
                <a:effectLst/>
                <a:latin typeface="+mn-lt"/>
                <a:ea typeface="黑体" panose="02010609060101010101" pitchFamily="2" charset="-122"/>
              </a:endParaRPr>
            </a:p>
          </p:txBody>
        </p:sp>
        <p:sp>
          <p:nvSpPr>
            <p:cNvPr id="17" name="椭圆 16"/>
            <p:cNvSpPr/>
            <p:nvPr/>
          </p:nvSpPr>
          <p:spPr bwMode="auto">
            <a:xfrm>
              <a:off x="1784648" y="4149080"/>
              <a:ext cx="1440160" cy="576064"/>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mn-lt"/>
                  <a:ea typeface="黑体" panose="02010609060101010101" pitchFamily="2" charset="-122"/>
                </a:rPr>
                <a:t>地区网</a:t>
              </a:r>
              <a:endParaRPr kumimoji="0" lang="zh-CN" altLang="en-US" sz="2000" b="1" i="0" u="none" strike="noStrike" cap="none" normalizeH="0" baseline="0" dirty="0" smtClean="0">
                <a:ln>
                  <a:noFill/>
                </a:ln>
                <a:solidFill>
                  <a:schemeClr val="tx1"/>
                </a:solidFill>
                <a:effectLst/>
                <a:latin typeface="+mn-lt"/>
                <a:ea typeface="黑体" panose="02010609060101010101" pitchFamily="2" charset="-122"/>
              </a:endParaRPr>
            </a:p>
          </p:txBody>
        </p:sp>
        <p:grpSp>
          <p:nvGrpSpPr>
            <p:cNvPr id="18" name="组合 17"/>
            <p:cNvGrpSpPr/>
            <p:nvPr/>
          </p:nvGrpSpPr>
          <p:grpSpPr>
            <a:xfrm>
              <a:off x="4330531" y="4581128"/>
              <a:ext cx="1249522" cy="1440160"/>
              <a:chOff x="4330531" y="4581128"/>
              <a:chExt cx="1249522" cy="1440160"/>
            </a:xfrm>
          </p:grpSpPr>
          <p:cxnSp>
            <p:nvCxnSpPr>
              <p:cNvPr id="20" name="直接连接符 19"/>
              <p:cNvCxnSpPr>
                <a:endCxn id="25" idx="4"/>
              </p:cNvCxnSpPr>
              <p:nvPr/>
            </p:nvCxnSpPr>
            <p:spPr bwMode="auto">
              <a:xfrm>
                <a:off x="4724652" y="4581128"/>
                <a:ext cx="156347" cy="944861"/>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21" name="Picture 146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578415" y="4823432"/>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22" name="组合 21"/>
              <p:cNvGrpSpPr/>
              <p:nvPr/>
            </p:nvGrpSpPr>
            <p:grpSpPr>
              <a:xfrm>
                <a:off x="4330531" y="5341956"/>
                <a:ext cx="1249522" cy="679332"/>
                <a:chOff x="776536" y="5341956"/>
                <a:chExt cx="1249522" cy="679332"/>
              </a:xfrm>
            </p:grpSpPr>
            <p:grpSp>
              <p:nvGrpSpPr>
                <p:cNvPr id="23" name="Group 1428"/>
                <p:cNvGrpSpPr/>
                <p:nvPr/>
              </p:nvGrpSpPr>
              <p:grpSpPr bwMode="auto">
                <a:xfrm>
                  <a:off x="776536" y="5341956"/>
                  <a:ext cx="1226011" cy="679332"/>
                  <a:chOff x="2949" y="196"/>
                  <a:chExt cx="941" cy="598"/>
                </a:xfrm>
              </p:grpSpPr>
              <p:sp>
                <p:nvSpPr>
                  <p:cNvPr id="25" name="Oval 1429"/>
                  <p:cNvSpPr>
                    <a:spLocks noChangeArrowheads="1"/>
                  </p:cNvSpPr>
                  <p:nvPr/>
                </p:nvSpPr>
                <p:spPr bwMode="auto">
                  <a:xfrm>
                    <a:off x="3168" y="196"/>
                    <a:ext cx="407" cy="162"/>
                  </a:xfrm>
                  <a:prstGeom prst="ellipse">
                    <a:avLst/>
                  </a:prstGeom>
                  <a:solidFill>
                    <a:srgbClr val="C0C0C0"/>
                  </a:solidFill>
                  <a:ln w="12700">
                    <a:solidFill>
                      <a:schemeClr val="tx1"/>
                    </a:solidFill>
                    <a:round/>
                  </a:ln>
                </p:spPr>
                <p:txBody>
                  <a:bodyPr wrap="none" anchor="ctr"/>
                  <a:lstStyle/>
                  <a:p>
                    <a:endParaRPr lang="zh-CN" altLang="en-US"/>
                  </a:p>
                </p:txBody>
              </p:sp>
              <p:sp>
                <p:nvSpPr>
                  <p:cNvPr id="26" name="Oval 1430"/>
                  <p:cNvSpPr>
                    <a:spLocks noChangeArrowheads="1"/>
                  </p:cNvSpPr>
                  <p:nvPr/>
                </p:nvSpPr>
                <p:spPr bwMode="auto">
                  <a:xfrm rot="900000">
                    <a:off x="3512" y="252"/>
                    <a:ext cx="275" cy="131"/>
                  </a:xfrm>
                  <a:prstGeom prst="ellipse">
                    <a:avLst/>
                  </a:prstGeom>
                  <a:solidFill>
                    <a:srgbClr val="C0C0C0"/>
                  </a:solidFill>
                  <a:ln w="12700">
                    <a:solidFill>
                      <a:schemeClr val="tx1"/>
                    </a:solidFill>
                    <a:round/>
                  </a:ln>
                </p:spPr>
                <p:txBody>
                  <a:bodyPr wrap="none" anchor="ctr"/>
                  <a:lstStyle/>
                  <a:p>
                    <a:endParaRPr lang="zh-CN" altLang="en-US"/>
                  </a:p>
                </p:txBody>
              </p:sp>
              <p:sp>
                <p:nvSpPr>
                  <p:cNvPr id="27" name="Oval 1431"/>
                  <p:cNvSpPr>
                    <a:spLocks noChangeArrowheads="1"/>
                  </p:cNvSpPr>
                  <p:nvPr/>
                </p:nvSpPr>
                <p:spPr bwMode="auto">
                  <a:xfrm rot="1500000">
                    <a:off x="3650" y="385"/>
                    <a:ext cx="240" cy="153"/>
                  </a:xfrm>
                  <a:prstGeom prst="ellipse">
                    <a:avLst/>
                  </a:prstGeom>
                  <a:solidFill>
                    <a:srgbClr val="C0C0C0"/>
                  </a:solidFill>
                  <a:ln w="12700">
                    <a:solidFill>
                      <a:schemeClr val="tx1"/>
                    </a:solidFill>
                    <a:round/>
                  </a:ln>
                </p:spPr>
                <p:txBody>
                  <a:bodyPr wrap="none" anchor="ctr"/>
                  <a:lstStyle/>
                  <a:p>
                    <a:endParaRPr lang="zh-CN" altLang="en-US"/>
                  </a:p>
                </p:txBody>
              </p:sp>
              <p:sp>
                <p:nvSpPr>
                  <p:cNvPr id="28" name="Oval 1432"/>
                  <p:cNvSpPr>
                    <a:spLocks noChangeArrowheads="1"/>
                  </p:cNvSpPr>
                  <p:nvPr/>
                </p:nvSpPr>
                <p:spPr bwMode="auto">
                  <a:xfrm rot="-1560000">
                    <a:off x="3573" y="537"/>
                    <a:ext cx="291" cy="189"/>
                  </a:xfrm>
                  <a:prstGeom prst="ellipse">
                    <a:avLst/>
                  </a:prstGeom>
                  <a:solidFill>
                    <a:srgbClr val="C0C0C0"/>
                  </a:solidFill>
                  <a:ln w="12700">
                    <a:solidFill>
                      <a:schemeClr val="tx1"/>
                    </a:solidFill>
                    <a:round/>
                  </a:ln>
                </p:spPr>
                <p:txBody>
                  <a:bodyPr wrap="none" anchor="ctr"/>
                  <a:lstStyle/>
                  <a:p>
                    <a:endParaRPr lang="zh-CN" altLang="en-US"/>
                  </a:p>
                </p:txBody>
              </p:sp>
              <p:sp>
                <p:nvSpPr>
                  <p:cNvPr id="29" name="Oval 1433"/>
                  <p:cNvSpPr>
                    <a:spLocks noChangeArrowheads="1"/>
                  </p:cNvSpPr>
                  <p:nvPr/>
                </p:nvSpPr>
                <p:spPr bwMode="auto">
                  <a:xfrm>
                    <a:off x="3216" y="555"/>
                    <a:ext cx="471" cy="239"/>
                  </a:xfrm>
                  <a:prstGeom prst="ellipse">
                    <a:avLst/>
                  </a:prstGeom>
                  <a:solidFill>
                    <a:srgbClr val="C0C0C0"/>
                  </a:solidFill>
                  <a:ln w="12700">
                    <a:solidFill>
                      <a:schemeClr val="tx1"/>
                    </a:solidFill>
                    <a:round/>
                  </a:ln>
                </p:spPr>
                <p:txBody>
                  <a:bodyPr wrap="none" anchor="ctr"/>
                  <a:lstStyle/>
                  <a:p>
                    <a:endParaRPr lang="zh-CN" altLang="en-US"/>
                  </a:p>
                </p:txBody>
              </p:sp>
              <p:sp>
                <p:nvSpPr>
                  <p:cNvPr id="30" name="Oval 1434"/>
                  <p:cNvSpPr>
                    <a:spLocks noChangeArrowheads="1"/>
                  </p:cNvSpPr>
                  <p:nvPr/>
                </p:nvSpPr>
                <p:spPr bwMode="auto">
                  <a:xfrm rot="1080000">
                    <a:off x="3023" y="555"/>
                    <a:ext cx="265" cy="156"/>
                  </a:xfrm>
                  <a:prstGeom prst="ellipse">
                    <a:avLst/>
                  </a:prstGeom>
                  <a:solidFill>
                    <a:srgbClr val="C0C0C0"/>
                  </a:solidFill>
                  <a:ln w="12700">
                    <a:solidFill>
                      <a:schemeClr val="tx1"/>
                    </a:solidFill>
                    <a:round/>
                  </a:ln>
                </p:spPr>
                <p:txBody>
                  <a:bodyPr wrap="none" anchor="ctr"/>
                  <a:lstStyle/>
                  <a:p>
                    <a:endParaRPr lang="zh-CN" altLang="en-US"/>
                  </a:p>
                </p:txBody>
              </p:sp>
              <p:sp>
                <p:nvSpPr>
                  <p:cNvPr id="31" name="Oval 1435"/>
                  <p:cNvSpPr>
                    <a:spLocks noChangeArrowheads="1"/>
                  </p:cNvSpPr>
                  <p:nvPr/>
                </p:nvSpPr>
                <p:spPr bwMode="auto">
                  <a:xfrm>
                    <a:off x="2949" y="432"/>
                    <a:ext cx="217" cy="156"/>
                  </a:xfrm>
                  <a:prstGeom prst="ellipse">
                    <a:avLst/>
                  </a:prstGeom>
                  <a:solidFill>
                    <a:srgbClr val="C0C0C0"/>
                  </a:solidFill>
                  <a:ln w="12700">
                    <a:solidFill>
                      <a:schemeClr val="tx1"/>
                    </a:solidFill>
                    <a:round/>
                  </a:ln>
                </p:spPr>
                <p:txBody>
                  <a:bodyPr wrap="none" anchor="ctr"/>
                  <a:lstStyle/>
                  <a:p>
                    <a:endParaRPr lang="zh-CN" altLang="en-US"/>
                  </a:p>
                </p:txBody>
              </p:sp>
              <p:sp>
                <p:nvSpPr>
                  <p:cNvPr id="32" name="Oval 1436"/>
                  <p:cNvSpPr>
                    <a:spLocks noChangeArrowheads="1"/>
                  </p:cNvSpPr>
                  <p:nvPr/>
                </p:nvSpPr>
                <p:spPr bwMode="auto">
                  <a:xfrm rot="-1860000">
                    <a:off x="2984" y="310"/>
                    <a:ext cx="295" cy="156"/>
                  </a:xfrm>
                  <a:prstGeom prst="ellipse">
                    <a:avLst/>
                  </a:prstGeom>
                  <a:solidFill>
                    <a:srgbClr val="C0C0C0"/>
                  </a:solidFill>
                  <a:ln w="12700">
                    <a:solidFill>
                      <a:schemeClr val="tx1"/>
                    </a:solidFill>
                    <a:round/>
                  </a:ln>
                </p:spPr>
                <p:txBody>
                  <a:bodyPr wrap="none" anchor="ctr"/>
                  <a:lstStyle/>
                  <a:p>
                    <a:endParaRPr lang="zh-CN" altLang="en-US"/>
                  </a:p>
                </p:txBody>
              </p:sp>
              <p:sp>
                <p:nvSpPr>
                  <p:cNvPr id="33" name="Freeform 1437"/>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endParaRPr lang="zh-CN" altLang="en-US"/>
                  </a:p>
                </p:txBody>
              </p:sp>
              <p:sp>
                <p:nvSpPr>
                  <p:cNvPr id="34" name="Freeform 1438"/>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endParaRPr lang="zh-CN" altLang="en-US"/>
                  </a:p>
                </p:txBody>
              </p:sp>
              <p:sp>
                <p:nvSpPr>
                  <p:cNvPr id="35" name="Freeform 1439"/>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endParaRPr lang="zh-CN" altLang="en-US"/>
                  </a:p>
                </p:txBody>
              </p:sp>
            </p:grpSp>
            <p:sp>
              <p:nvSpPr>
                <p:cNvPr id="24" name="Text Box 1524"/>
                <p:cNvSpPr txBox="1">
                  <a:spLocks noChangeArrowheads="1"/>
                </p:cNvSpPr>
                <p:nvPr/>
              </p:nvSpPr>
              <p:spPr bwMode="auto">
                <a:xfrm>
                  <a:off x="801922" y="5476873"/>
                  <a:ext cx="12241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b="1" dirty="0" smtClean="0">
                      <a:latin typeface="+mn-lt"/>
                      <a:ea typeface="黑体" panose="02010609060101010101" pitchFamily="2" charset="-122"/>
                    </a:rPr>
                    <a:t>校园网</a:t>
                  </a:r>
                  <a:endParaRPr lang="zh-CN" altLang="en-US" sz="2000" b="1" dirty="0">
                    <a:latin typeface="+mn-lt"/>
                    <a:ea typeface="黑体" panose="02010609060101010101" pitchFamily="2" charset="-122"/>
                  </a:endParaRPr>
                </a:p>
              </p:txBody>
            </p:sp>
          </p:grpSp>
        </p:grpSp>
        <p:sp>
          <p:nvSpPr>
            <p:cNvPr id="19" name="椭圆 18"/>
            <p:cNvSpPr/>
            <p:nvPr/>
          </p:nvSpPr>
          <p:spPr bwMode="auto">
            <a:xfrm>
              <a:off x="3728864" y="4149080"/>
              <a:ext cx="1440160" cy="576064"/>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mn-lt"/>
                  <a:ea typeface="黑体" panose="02010609060101010101" pitchFamily="2" charset="-122"/>
                </a:rPr>
                <a:t>地区网</a:t>
              </a:r>
              <a:endParaRPr kumimoji="0" lang="zh-CN" altLang="en-US" sz="2000" b="1" i="0" u="none" strike="noStrike" cap="none" normalizeH="0" baseline="0" dirty="0" smtClean="0">
                <a:ln>
                  <a:noFill/>
                </a:ln>
                <a:solidFill>
                  <a:schemeClr val="tx1"/>
                </a:solidFill>
                <a:effectLst/>
                <a:latin typeface="+mn-lt"/>
                <a:ea typeface="黑体" panose="02010609060101010101" pitchFamily="2" charset="-122"/>
              </a:endParaRPr>
            </a:p>
          </p:txBody>
        </p:sp>
      </p:gr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pPr algn="ctr"/>
            <a:r>
              <a:rPr lang="zh-CN" altLang="en-US"/>
              <a:t>划分层次的概念举例 </a:t>
            </a:r>
            <a:endParaRPr lang="zh-CN" altLang="en-US"/>
          </a:p>
        </p:txBody>
      </p:sp>
      <p:sp>
        <p:nvSpPr>
          <p:cNvPr id="103427" name="Rectangle 3"/>
          <p:cNvSpPr>
            <a:spLocks noGrp="1" noChangeArrowheads="1"/>
          </p:cNvSpPr>
          <p:nvPr>
            <p:ph idx="1"/>
          </p:nvPr>
        </p:nvSpPr>
        <p:spPr/>
        <p:txBody>
          <a:bodyPr/>
          <a:lstStyle/>
          <a:p>
            <a:r>
              <a:rPr lang="zh-CN" altLang="en-US" dirty="0"/>
              <a:t>主机 </a:t>
            </a:r>
            <a:r>
              <a:rPr lang="en-US" altLang="zh-CN" dirty="0"/>
              <a:t>1 </a:t>
            </a:r>
            <a:r>
              <a:rPr lang="zh-CN" altLang="en-US" dirty="0"/>
              <a:t>向主机 </a:t>
            </a:r>
            <a:r>
              <a:rPr lang="en-US" altLang="zh-CN" dirty="0"/>
              <a:t>2 </a:t>
            </a:r>
            <a:r>
              <a:rPr lang="zh-CN" altLang="en-US" dirty="0"/>
              <a:t>通过网络发送文件。</a:t>
            </a:r>
            <a:endParaRPr lang="zh-CN" altLang="en-US" dirty="0"/>
          </a:p>
          <a:p>
            <a:r>
              <a:rPr lang="zh-CN" altLang="en-US" dirty="0"/>
              <a:t>可以将要做的工作进行如下的</a:t>
            </a:r>
            <a:r>
              <a:rPr lang="zh-CN" altLang="en-US" dirty="0" smtClean="0"/>
              <a:t>划分：</a:t>
            </a:r>
            <a:endParaRPr lang="zh-CN" altLang="en-US" dirty="0"/>
          </a:p>
          <a:p>
            <a:pPr lvl="1"/>
            <a:r>
              <a:rPr lang="zh-CN" altLang="en-US" dirty="0"/>
              <a:t>第一类工作与传送文件直接有关。</a:t>
            </a:r>
            <a:endParaRPr lang="zh-CN" altLang="en-US" dirty="0"/>
          </a:p>
          <a:p>
            <a:pPr lvl="2"/>
            <a:r>
              <a:rPr lang="zh-CN" altLang="en-US" dirty="0">
                <a:solidFill>
                  <a:srgbClr val="0000CC"/>
                </a:solidFill>
                <a:ea typeface="黑体" panose="02010609060101010101" pitchFamily="2" charset="-122"/>
              </a:rPr>
              <a:t>确信对方已做好</a:t>
            </a:r>
            <a:r>
              <a:rPr lang="zh-CN" altLang="en-US" dirty="0" smtClean="0">
                <a:solidFill>
                  <a:srgbClr val="0000CC"/>
                </a:solidFill>
                <a:ea typeface="黑体" panose="02010609060101010101" pitchFamily="2" charset="-122"/>
              </a:rPr>
              <a:t>接收</a:t>
            </a:r>
            <a:r>
              <a:rPr lang="zh-CN" altLang="en-US" dirty="0">
                <a:solidFill>
                  <a:srgbClr val="0000CC"/>
                </a:solidFill>
                <a:ea typeface="黑体" panose="02010609060101010101" pitchFamily="2" charset="-122"/>
              </a:rPr>
              <a:t>和存储文件的准备。</a:t>
            </a:r>
            <a:endParaRPr lang="zh-CN" altLang="en-US" dirty="0">
              <a:solidFill>
                <a:srgbClr val="0000CC"/>
              </a:solidFill>
              <a:ea typeface="黑体" panose="02010609060101010101" pitchFamily="2" charset="-122"/>
            </a:endParaRPr>
          </a:p>
          <a:p>
            <a:pPr lvl="2"/>
            <a:r>
              <a:rPr lang="zh-CN" altLang="en-US" dirty="0" smtClean="0">
                <a:solidFill>
                  <a:srgbClr val="0000CC"/>
                </a:solidFill>
                <a:ea typeface="黑体" panose="02010609060101010101" pitchFamily="2" charset="-122"/>
              </a:rPr>
              <a:t>双方已协调好一致</a:t>
            </a:r>
            <a:r>
              <a:rPr lang="zh-CN" altLang="en-US" dirty="0">
                <a:solidFill>
                  <a:srgbClr val="0000CC"/>
                </a:solidFill>
                <a:ea typeface="黑体" panose="02010609060101010101" pitchFamily="2" charset="-122"/>
              </a:rPr>
              <a:t>的文件格式。</a:t>
            </a:r>
            <a:endParaRPr lang="zh-CN" altLang="en-US" dirty="0">
              <a:solidFill>
                <a:srgbClr val="0000CC"/>
              </a:solidFill>
              <a:ea typeface="黑体" panose="02010609060101010101" pitchFamily="2" charset="-122"/>
            </a:endParaRPr>
          </a:p>
          <a:p>
            <a:pPr lvl="1"/>
            <a:r>
              <a:rPr lang="zh-CN" altLang="en-US" dirty="0"/>
              <a:t>两个主机将</a:t>
            </a:r>
            <a:r>
              <a:rPr lang="zh-CN" altLang="en-US" dirty="0">
                <a:solidFill>
                  <a:srgbClr val="FF0000"/>
                </a:solidFill>
              </a:rPr>
              <a:t>文件传送模块</a:t>
            </a:r>
            <a:r>
              <a:rPr lang="zh-CN" altLang="en-US" dirty="0"/>
              <a:t>作为最高的一层 </a:t>
            </a:r>
            <a:r>
              <a:rPr lang="zh-CN" altLang="en-US" dirty="0" smtClean="0"/>
              <a:t>，剩下</a:t>
            </a:r>
            <a:r>
              <a:rPr lang="zh-CN" altLang="en-US" dirty="0"/>
              <a:t>的工作由下面的模块负责。</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4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342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342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342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342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342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7" grpId="0"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algn="ctr"/>
            <a:r>
              <a:rPr lang="zh-CN" altLang="en-US"/>
              <a:t>两个主机交换文件 </a:t>
            </a:r>
            <a:endParaRPr lang="zh-CN" altLang="en-US"/>
          </a:p>
        </p:txBody>
      </p:sp>
      <p:sp>
        <p:nvSpPr>
          <p:cNvPr id="104464" name="Rectangle 16"/>
          <p:cNvSpPr>
            <a:spLocks noChangeArrowheads="1"/>
          </p:cNvSpPr>
          <p:nvPr/>
        </p:nvSpPr>
        <p:spPr bwMode="auto">
          <a:xfrm>
            <a:off x="6980635" y="2349524"/>
            <a:ext cx="2027634" cy="647700"/>
          </a:xfrm>
          <a:prstGeom prst="rect">
            <a:avLst/>
          </a:prstGeom>
          <a:solidFill>
            <a:srgbClr val="FFFF00"/>
          </a:solidFill>
          <a:ln w="28575">
            <a:solidFill>
              <a:srgbClr val="333399"/>
            </a:solidFill>
            <a:miter lim="800000"/>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4463" name="Rectangle 15"/>
          <p:cNvSpPr>
            <a:spLocks noChangeArrowheads="1"/>
          </p:cNvSpPr>
          <p:nvPr/>
        </p:nvSpPr>
        <p:spPr bwMode="auto">
          <a:xfrm>
            <a:off x="818621" y="2349524"/>
            <a:ext cx="2027635" cy="647700"/>
          </a:xfrm>
          <a:prstGeom prst="rect">
            <a:avLst/>
          </a:prstGeom>
          <a:solidFill>
            <a:srgbClr val="FFFF00"/>
          </a:solidFill>
          <a:ln w="28575">
            <a:solidFill>
              <a:srgbClr val="333399"/>
            </a:solidFill>
            <a:miter lim="800000"/>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4453" name="Text Box 5"/>
          <p:cNvSpPr txBox="1">
            <a:spLocks noChangeArrowheads="1"/>
          </p:cNvSpPr>
          <p:nvPr/>
        </p:nvSpPr>
        <p:spPr bwMode="auto">
          <a:xfrm>
            <a:off x="906331" y="2474937"/>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dirty="0">
                <a:solidFill>
                  <a:srgbClr val="0000CC"/>
                </a:solidFill>
                <a:latin typeface="Tahoma" panose="020B0604030504040204" pitchFamily="34" charset="0"/>
                <a:ea typeface="黑体" panose="02010609060101010101" pitchFamily="2" charset="-122"/>
              </a:rPr>
              <a:t>文件传送模块</a:t>
            </a:r>
            <a:endParaRPr lang="zh-CN" altLang="en-US" sz="2000" b="1" dirty="0">
              <a:solidFill>
                <a:srgbClr val="0000CC"/>
              </a:solidFill>
              <a:latin typeface="Tahoma" panose="020B0604030504040204" pitchFamily="34" charset="0"/>
              <a:ea typeface="黑体" panose="02010609060101010101" pitchFamily="2" charset="-122"/>
            </a:endParaRPr>
          </a:p>
        </p:txBody>
      </p:sp>
      <p:sp>
        <p:nvSpPr>
          <p:cNvPr id="104454" name="Text Box 6"/>
          <p:cNvSpPr txBox="1">
            <a:spLocks noChangeArrowheads="1"/>
          </p:cNvSpPr>
          <p:nvPr/>
        </p:nvSpPr>
        <p:spPr bwMode="auto">
          <a:xfrm>
            <a:off x="1286405" y="1917725"/>
            <a:ext cx="9172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dirty="0" smtClean="0">
                <a:solidFill>
                  <a:srgbClr val="0000CC"/>
                </a:solidFill>
                <a:latin typeface="Tahoma" panose="020B0604030504040204" pitchFamily="34" charset="0"/>
                <a:ea typeface="黑体" panose="02010609060101010101" pitchFamily="2" charset="-122"/>
              </a:rPr>
              <a:t>主机</a:t>
            </a:r>
            <a:r>
              <a:rPr lang="zh-CN" altLang="en-US" sz="1400" b="1" dirty="0" smtClean="0">
                <a:solidFill>
                  <a:srgbClr val="0000CC"/>
                </a:solidFill>
                <a:latin typeface="Tahoma" panose="020B0604030504040204" pitchFamily="34" charset="0"/>
                <a:ea typeface="黑体" panose="02010609060101010101" pitchFamily="2" charset="-122"/>
              </a:rPr>
              <a:t> </a:t>
            </a:r>
            <a:r>
              <a:rPr lang="en-US" altLang="zh-CN" sz="2000" b="1" dirty="0">
                <a:solidFill>
                  <a:srgbClr val="0000CC"/>
                </a:solidFill>
                <a:latin typeface="Tahoma" panose="020B0604030504040204" pitchFamily="34" charset="0"/>
                <a:ea typeface="黑体" panose="02010609060101010101" pitchFamily="2" charset="-122"/>
              </a:rPr>
              <a:t>1</a:t>
            </a:r>
            <a:endParaRPr lang="en-US" altLang="zh-CN" sz="2000" b="1" dirty="0">
              <a:solidFill>
                <a:srgbClr val="0000CC"/>
              </a:solidFill>
              <a:latin typeface="Tahoma" panose="020B0604030504040204" pitchFamily="34" charset="0"/>
              <a:ea typeface="黑体" panose="02010609060101010101" pitchFamily="2" charset="-122"/>
            </a:endParaRPr>
          </a:p>
        </p:txBody>
      </p:sp>
      <p:sp>
        <p:nvSpPr>
          <p:cNvPr id="104457" name="Text Box 9"/>
          <p:cNvSpPr txBox="1">
            <a:spLocks noChangeArrowheads="1"/>
          </p:cNvSpPr>
          <p:nvPr/>
        </p:nvSpPr>
        <p:spPr bwMode="auto">
          <a:xfrm>
            <a:off x="7450138" y="1917725"/>
            <a:ext cx="9172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dirty="0">
                <a:solidFill>
                  <a:srgbClr val="0000CC"/>
                </a:solidFill>
                <a:latin typeface="Tahoma" panose="020B0604030504040204" pitchFamily="34" charset="0"/>
                <a:ea typeface="黑体" panose="02010609060101010101" pitchFamily="2" charset="-122"/>
              </a:rPr>
              <a:t>主机</a:t>
            </a:r>
            <a:r>
              <a:rPr lang="zh-CN" altLang="en-US" sz="1400" b="1" dirty="0">
                <a:solidFill>
                  <a:srgbClr val="0000CC"/>
                </a:solidFill>
                <a:latin typeface="Tahoma" panose="020B0604030504040204" pitchFamily="34" charset="0"/>
                <a:ea typeface="黑体" panose="02010609060101010101" pitchFamily="2" charset="-122"/>
              </a:rPr>
              <a:t> </a:t>
            </a:r>
            <a:r>
              <a:rPr lang="en-US" altLang="zh-CN" sz="2000" b="1" dirty="0">
                <a:solidFill>
                  <a:srgbClr val="0000CC"/>
                </a:solidFill>
                <a:latin typeface="Tahoma" panose="020B0604030504040204" pitchFamily="34" charset="0"/>
                <a:ea typeface="黑体" panose="02010609060101010101" pitchFamily="2" charset="-122"/>
              </a:rPr>
              <a:t>2</a:t>
            </a:r>
            <a:endParaRPr lang="en-US" altLang="zh-CN" sz="2000" b="1" dirty="0">
              <a:solidFill>
                <a:srgbClr val="0000CC"/>
              </a:solidFill>
              <a:latin typeface="Tahoma" panose="020B0604030504040204" pitchFamily="34" charset="0"/>
              <a:ea typeface="黑体" panose="02010609060101010101" pitchFamily="2" charset="-122"/>
            </a:endParaRPr>
          </a:p>
        </p:txBody>
      </p:sp>
      <p:sp>
        <p:nvSpPr>
          <p:cNvPr id="104458" name="Text Box 10"/>
          <p:cNvSpPr txBox="1">
            <a:spLocks noChangeArrowheads="1"/>
          </p:cNvSpPr>
          <p:nvPr/>
        </p:nvSpPr>
        <p:spPr bwMode="auto">
          <a:xfrm>
            <a:off x="7068344" y="2474937"/>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anose="020B0604030504040204" pitchFamily="34" charset="0"/>
                <a:ea typeface="黑体" panose="02010609060101010101" pitchFamily="2" charset="-122"/>
              </a:rPr>
              <a:t>文件传送模块</a:t>
            </a:r>
            <a:endParaRPr lang="zh-CN" altLang="en-US" sz="2000" b="1">
              <a:solidFill>
                <a:srgbClr val="0000CC"/>
              </a:solidFill>
              <a:latin typeface="Tahoma" panose="020B0604030504040204" pitchFamily="34" charset="0"/>
              <a:ea typeface="黑体" panose="02010609060101010101" pitchFamily="2" charset="-122"/>
            </a:endParaRPr>
          </a:p>
        </p:txBody>
      </p:sp>
      <p:sp>
        <p:nvSpPr>
          <p:cNvPr id="104459" name="Line 11"/>
          <p:cNvSpPr>
            <a:spLocks noChangeShapeType="1"/>
          </p:cNvSpPr>
          <p:nvPr/>
        </p:nvSpPr>
        <p:spPr bwMode="auto">
          <a:xfrm>
            <a:off x="2846256" y="2673374"/>
            <a:ext cx="4134379" cy="0"/>
          </a:xfrm>
          <a:prstGeom prst="line">
            <a:avLst/>
          </a:prstGeom>
          <a:noFill/>
          <a:ln w="28575">
            <a:solidFill>
              <a:srgbClr val="333399"/>
            </a:solidFill>
            <a:prstDash val="dash"/>
            <a:round/>
            <a:headEnd type="non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endParaRPr>
          </a:p>
        </p:txBody>
      </p:sp>
      <p:sp>
        <p:nvSpPr>
          <p:cNvPr id="104460" name="Text Box 12"/>
          <p:cNvSpPr txBox="1">
            <a:spLocks noChangeArrowheads="1"/>
          </p:cNvSpPr>
          <p:nvPr/>
        </p:nvSpPr>
        <p:spPr bwMode="auto">
          <a:xfrm>
            <a:off x="3191824" y="1628800"/>
            <a:ext cx="3518912" cy="10156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rgbClr val="0000CC"/>
                </a:solidFill>
                <a:latin typeface="Tahoma" panose="020B0604030504040204" pitchFamily="34" charset="0"/>
                <a:ea typeface="黑体" panose="02010609060101010101" pitchFamily="2" charset="-122"/>
              </a:rPr>
              <a:t>只看这两个文件传送模块</a:t>
            </a:r>
            <a:endParaRPr lang="zh-CN" altLang="en-US" sz="2000" b="1">
              <a:solidFill>
                <a:srgbClr val="0000CC"/>
              </a:solidFill>
              <a:latin typeface="Tahoma" panose="020B0604030504040204" pitchFamily="34" charset="0"/>
              <a:ea typeface="黑体" panose="02010609060101010101" pitchFamily="2" charset="-122"/>
            </a:endParaRPr>
          </a:p>
          <a:p>
            <a:pPr algn="ctr"/>
            <a:r>
              <a:rPr lang="zh-CN" altLang="en-US" sz="2000" b="1">
                <a:solidFill>
                  <a:srgbClr val="0000CC"/>
                </a:solidFill>
                <a:latin typeface="Tahoma" panose="020B0604030504040204" pitchFamily="34" charset="0"/>
                <a:ea typeface="黑体" panose="02010609060101010101" pitchFamily="2" charset="-122"/>
              </a:rPr>
              <a:t>好像文件及文件传送命令</a:t>
            </a:r>
            <a:endParaRPr lang="zh-CN" altLang="en-US" sz="2000" b="1">
              <a:solidFill>
                <a:srgbClr val="0000CC"/>
              </a:solidFill>
              <a:latin typeface="Tahoma" panose="020B0604030504040204" pitchFamily="34" charset="0"/>
              <a:ea typeface="黑体" panose="02010609060101010101" pitchFamily="2" charset="-122"/>
            </a:endParaRPr>
          </a:p>
          <a:p>
            <a:pPr algn="ctr"/>
            <a:r>
              <a:rPr lang="zh-CN" altLang="en-US" sz="2000" b="1">
                <a:solidFill>
                  <a:srgbClr val="0000CC"/>
                </a:solidFill>
                <a:latin typeface="Tahoma" panose="020B0604030504040204" pitchFamily="34" charset="0"/>
                <a:ea typeface="黑体" panose="02010609060101010101" pitchFamily="2" charset="-122"/>
              </a:rPr>
              <a:t>是按照水平方向的虚线传送的</a:t>
            </a:r>
            <a:endParaRPr lang="zh-CN" altLang="en-US" sz="2000" b="1">
              <a:solidFill>
                <a:srgbClr val="0000CC"/>
              </a:solidFill>
              <a:latin typeface="Tahoma" panose="020B0604030504040204" pitchFamily="34" charset="0"/>
              <a:ea typeface="黑体" panose="02010609060101010101" pitchFamily="2" charset="-122"/>
            </a:endParaRPr>
          </a:p>
        </p:txBody>
      </p:sp>
      <p:sp>
        <p:nvSpPr>
          <p:cNvPr id="104465" name="Line 17"/>
          <p:cNvSpPr>
            <a:spLocks noChangeShapeType="1"/>
          </p:cNvSpPr>
          <p:nvPr/>
        </p:nvSpPr>
        <p:spPr bwMode="auto">
          <a:xfrm>
            <a:off x="271727" y="3041674"/>
            <a:ext cx="9362546" cy="0"/>
          </a:xfrm>
          <a:prstGeom prst="line">
            <a:avLst/>
          </a:prstGeom>
          <a:noFill/>
          <a:ln w="381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endParaRPr>
          </a:p>
        </p:txBody>
      </p:sp>
      <p:sp>
        <p:nvSpPr>
          <p:cNvPr id="104466" name="AutoShape 18"/>
          <p:cNvSpPr>
            <a:spLocks noChangeArrowheads="1"/>
          </p:cNvSpPr>
          <p:nvPr/>
        </p:nvSpPr>
        <p:spPr bwMode="auto">
          <a:xfrm>
            <a:off x="1599406" y="2854350"/>
            <a:ext cx="467783" cy="503237"/>
          </a:xfrm>
          <a:prstGeom prst="downArrow">
            <a:avLst>
              <a:gd name="adj1" fmla="val 50000"/>
              <a:gd name="adj2" fmla="val 29136"/>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4467" name="AutoShape 19"/>
          <p:cNvSpPr>
            <a:spLocks noChangeArrowheads="1"/>
          </p:cNvSpPr>
          <p:nvPr/>
        </p:nvSpPr>
        <p:spPr bwMode="auto">
          <a:xfrm flipV="1">
            <a:off x="7761421" y="2854350"/>
            <a:ext cx="467783" cy="503237"/>
          </a:xfrm>
          <a:prstGeom prst="downArrow">
            <a:avLst>
              <a:gd name="adj1" fmla="val 50000"/>
              <a:gd name="adj2" fmla="val 29136"/>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4468" name="Text Box 20"/>
          <p:cNvSpPr txBox="1">
            <a:spLocks noChangeArrowheads="1"/>
          </p:cNvSpPr>
          <p:nvPr/>
        </p:nvSpPr>
        <p:spPr bwMode="auto">
          <a:xfrm>
            <a:off x="574765" y="3357587"/>
            <a:ext cx="249299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rgbClr val="0000CC"/>
                </a:solidFill>
                <a:latin typeface="Tahoma" panose="020B0604030504040204" pitchFamily="34" charset="0"/>
                <a:ea typeface="黑体" panose="02010609060101010101" pitchFamily="2" charset="-122"/>
              </a:rPr>
              <a:t>把文件交给下层模块</a:t>
            </a:r>
            <a:endParaRPr lang="zh-CN" altLang="en-US" sz="2000" b="1">
              <a:solidFill>
                <a:srgbClr val="0000CC"/>
              </a:solidFill>
              <a:latin typeface="Tahoma" panose="020B0604030504040204" pitchFamily="34" charset="0"/>
              <a:ea typeface="黑体" panose="02010609060101010101" pitchFamily="2" charset="-122"/>
            </a:endParaRPr>
          </a:p>
          <a:p>
            <a:pPr algn="ctr"/>
            <a:r>
              <a:rPr lang="zh-CN" altLang="en-US" sz="2000" b="1">
                <a:solidFill>
                  <a:srgbClr val="0000CC"/>
                </a:solidFill>
                <a:latin typeface="Tahoma" panose="020B0604030504040204" pitchFamily="34" charset="0"/>
                <a:ea typeface="黑体" panose="02010609060101010101" pitchFamily="2" charset="-122"/>
              </a:rPr>
              <a:t>进行发送</a:t>
            </a:r>
            <a:endParaRPr lang="zh-CN" altLang="en-US" sz="2000" b="1">
              <a:solidFill>
                <a:srgbClr val="0000CC"/>
              </a:solidFill>
              <a:latin typeface="Tahoma" panose="020B0604030504040204" pitchFamily="34" charset="0"/>
              <a:ea typeface="黑体" panose="02010609060101010101" pitchFamily="2" charset="-122"/>
            </a:endParaRPr>
          </a:p>
        </p:txBody>
      </p:sp>
      <p:sp>
        <p:nvSpPr>
          <p:cNvPr id="104469" name="Text Box 21"/>
          <p:cNvSpPr txBox="1">
            <a:spLocks noChangeArrowheads="1"/>
          </p:cNvSpPr>
          <p:nvPr/>
        </p:nvSpPr>
        <p:spPr bwMode="auto">
          <a:xfrm>
            <a:off x="6889095" y="3357587"/>
            <a:ext cx="223651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rgbClr val="0000CC"/>
                </a:solidFill>
                <a:latin typeface="Tahoma" panose="020B0604030504040204" pitchFamily="34" charset="0"/>
                <a:ea typeface="黑体" panose="02010609060101010101" pitchFamily="2" charset="-122"/>
              </a:rPr>
              <a:t>把收到的文件交给</a:t>
            </a:r>
            <a:endParaRPr lang="zh-CN" altLang="en-US" sz="2000" b="1">
              <a:solidFill>
                <a:srgbClr val="0000CC"/>
              </a:solidFill>
              <a:latin typeface="Tahoma" panose="020B0604030504040204" pitchFamily="34" charset="0"/>
              <a:ea typeface="黑体" panose="02010609060101010101" pitchFamily="2" charset="-122"/>
            </a:endParaRPr>
          </a:p>
          <a:p>
            <a:pPr algn="ctr"/>
            <a:r>
              <a:rPr lang="zh-CN" altLang="en-US" sz="2000" b="1">
                <a:solidFill>
                  <a:srgbClr val="0000CC"/>
                </a:solidFill>
                <a:latin typeface="Tahoma" panose="020B0604030504040204" pitchFamily="34" charset="0"/>
                <a:ea typeface="黑体" panose="02010609060101010101" pitchFamily="2" charset="-122"/>
              </a:rPr>
              <a:t>上层模块</a:t>
            </a:r>
            <a:endParaRPr lang="zh-CN" altLang="en-US" sz="2000" b="1">
              <a:solidFill>
                <a:srgbClr val="0000CC"/>
              </a:solidFill>
              <a:latin typeface="Tahoma" panose="020B0604030504040204" pitchFamily="34" charset="0"/>
              <a:ea typeface="黑体" panose="02010609060101010101" pitchFamily="2" charset="-122"/>
            </a:endParaRPr>
          </a:p>
        </p:txBody>
      </p:sp>
      <p:sp>
        <p:nvSpPr>
          <p:cNvPr id="104472" name="AutoShape 24"/>
          <p:cNvSpPr>
            <a:spLocks noChangeArrowheads="1"/>
          </p:cNvSpPr>
          <p:nvPr/>
        </p:nvSpPr>
        <p:spPr bwMode="auto">
          <a:xfrm>
            <a:off x="4094825" y="3573486"/>
            <a:ext cx="1638961" cy="431800"/>
          </a:xfrm>
          <a:prstGeom prst="rightArrow">
            <a:avLst>
              <a:gd name="adj1" fmla="val 50000"/>
              <a:gd name="adj2" fmla="val 87592"/>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46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1000"/>
                                  </p:stCondLst>
                                  <p:childTnLst>
                                    <p:set>
                                      <p:cBhvr>
                                        <p:cTn id="9" dur="1" fill="hold">
                                          <p:stCondLst>
                                            <p:cond delay="0"/>
                                          </p:stCondLst>
                                        </p:cTn>
                                        <p:tgtEl>
                                          <p:spTgt spid="104468"/>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1000"/>
                                  </p:stCondLst>
                                  <p:childTnLst>
                                    <p:set>
                                      <p:cBhvr>
                                        <p:cTn id="12" dur="1" fill="hold">
                                          <p:stCondLst>
                                            <p:cond delay="0"/>
                                          </p:stCondLst>
                                        </p:cTn>
                                        <p:tgtEl>
                                          <p:spTgt spid="104472"/>
                                        </p:tgtEl>
                                        <p:attrNameLst>
                                          <p:attrName>style.visibility</p:attrName>
                                        </p:attrNameLst>
                                      </p:cBhvr>
                                      <p:to>
                                        <p:strVal val="visible"/>
                                      </p:to>
                                    </p:set>
                                  </p:childTnLst>
                                </p:cTn>
                              </p:par>
                            </p:childTnLst>
                          </p:cTn>
                        </p:par>
                        <p:par>
                          <p:cTn id="13" fill="hold">
                            <p:stCondLst>
                              <p:cond delay="2000"/>
                            </p:stCondLst>
                            <p:childTnLst>
                              <p:par>
                                <p:cTn id="14" presetID="1" presetClass="entr" presetSubtype="0" fill="hold" grpId="0" nodeType="afterEffect">
                                  <p:stCondLst>
                                    <p:cond delay="1000"/>
                                  </p:stCondLst>
                                  <p:childTnLst>
                                    <p:set>
                                      <p:cBhvr>
                                        <p:cTn id="15" dur="1" fill="hold">
                                          <p:stCondLst>
                                            <p:cond delay="0"/>
                                          </p:stCondLst>
                                        </p:cTn>
                                        <p:tgtEl>
                                          <p:spTgt spid="104469"/>
                                        </p:tgtEl>
                                        <p:attrNameLst>
                                          <p:attrName>style.visibility</p:attrName>
                                        </p:attrNameLst>
                                      </p:cBhvr>
                                      <p:to>
                                        <p:strVal val="visible"/>
                                      </p:to>
                                    </p:set>
                                  </p:childTnLst>
                                </p:cTn>
                              </p:par>
                            </p:childTnLst>
                          </p:cTn>
                        </p:par>
                        <p:par>
                          <p:cTn id="16" fill="hold">
                            <p:stCondLst>
                              <p:cond delay="3000"/>
                            </p:stCondLst>
                            <p:childTnLst>
                              <p:par>
                                <p:cTn id="17" presetID="1" presetClass="entr" presetSubtype="0" fill="hold" grpId="0" nodeType="afterEffect">
                                  <p:stCondLst>
                                    <p:cond delay="1000"/>
                                  </p:stCondLst>
                                  <p:childTnLst>
                                    <p:set>
                                      <p:cBhvr>
                                        <p:cTn id="18" dur="1" fill="hold">
                                          <p:stCondLst>
                                            <p:cond delay="0"/>
                                          </p:stCondLst>
                                        </p:cTn>
                                        <p:tgtEl>
                                          <p:spTgt spid="10446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4460"/>
                                        </p:tgtEl>
                                        <p:attrNameLst>
                                          <p:attrName>style.visibility</p:attrName>
                                        </p:attrNameLst>
                                      </p:cBhvr>
                                      <p:to>
                                        <p:strVal val="visible"/>
                                      </p:to>
                                    </p:set>
                                  </p:childTnLst>
                                </p:cTn>
                              </p:par>
                            </p:childTnLst>
                          </p:cTn>
                        </p:par>
                        <p:par>
                          <p:cTn id="23" fill="hold">
                            <p:stCondLst>
                              <p:cond delay="0"/>
                            </p:stCondLst>
                            <p:childTnLst>
                              <p:par>
                                <p:cTn id="24" presetID="22" presetClass="entr" presetSubtype="8" fill="hold" grpId="0" nodeType="afterEffect">
                                  <p:stCondLst>
                                    <p:cond delay="0"/>
                                  </p:stCondLst>
                                  <p:childTnLst>
                                    <p:set>
                                      <p:cBhvr>
                                        <p:cTn id="25" dur="1" fill="hold">
                                          <p:stCondLst>
                                            <p:cond delay="0"/>
                                          </p:stCondLst>
                                        </p:cTn>
                                        <p:tgtEl>
                                          <p:spTgt spid="104459"/>
                                        </p:tgtEl>
                                        <p:attrNameLst>
                                          <p:attrName>style.visibility</p:attrName>
                                        </p:attrNameLst>
                                      </p:cBhvr>
                                      <p:to>
                                        <p:strVal val="visible"/>
                                      </p:to>
                                    </p:set>
                                    <p:animEffect transition="in" filter="wipe(left)">
                                      <p:cBhvr>
                                        <p:cTn id="26" dur="2000"/>
                                        <p:tgtEl>
                                          <p:spTgt spid="104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9" grpId="0" animBg="1"/>
      <p:bldP spid="104460" grpId="0"/>
      <p:bldP spid="104466" grpId="0" animBg="1"/>
      <p:bldP spid="104467" grpId="0" animBg="1"/>
      <p:bldP spid="104468" grpId="0"/>
      <p:bldP spid="104469" grpId="0"/>
      <p:bldP spid="104472"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6" name="Rectangle 4"/>
          <p:cNvSpPr>
            <a:spLocks noGrp="1" noChangeArrowheads="1"/>
          </p:cNvSpPr>
          <p:nvPr>
            <p:ph type="title"/>
          </p:nvPr>
        </p:nvSpPr>
        <p:spPr/>
        <p:txBody>
          <a:bodyPr/>
          <a:lstStyle/>
          <a:p>
            <a:pPr algn="ctr"/>
            <a:r>
              <a:rPr lang="zh-CN" altLang="en-US"/>
              <a:t>再设计一个通信服务模块 </a:t>
            </a:r>
            <a:endParaRPr lang="zh-CN" altLang="en-US"/>
          </a:p>
        </p:txBody>
      </p:sp>
      <p:sp>
        <p:nvSpPr>
          <p:cNvPr id="105490" name="Rectangle 18"/>
          <p:cNvSpPr>
            <a:spLocks noChangeArrowheads="1"/>
          </p:cNvSpPr>
          <p:nvPr/>
        </p:nvSpPr>
        <p:spPr bwMode="auto">
          <a:xfrm>
            <a:off x="6982355" y="3140793"/>
            <a:ext cx="2027635" cy="647700"/>
          </a:xfrm>
          <a:prstGeom prst="rect">
            <a:avLst/>
          </a:prstGeom>
          <a:solidFill>
            <a:srgbClr val="FFC000"/>
          </a:solidFill>
          <a:ln w="28575">
            <a:solidFill>
              <a:srgbClr val="333399"/>
            </a:solidFill>
            <a:miter lim="800000"/>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5489" name="Rectangle 17"/>
          <p:cNvSpPr>
            <a:spLocks noChangeArrowheads="1"/>
          </p:cNvSpPr>
          <p:nvPr/>
        </p:nvSpPr>
        <p:spPr bwMode="auto">
          <a:xfrm>
            <a:off x="818621" y="3140793"/>
            <a:ext cx="2027635" cy="647700"/>
          </a:xfrm>
          <a:prstGeom prst="rect">
            <a:avLst/>
          </a:prstGeom>
          <a:solidFill>
            <a:srgbClr val="FFC000"/>
          </a:solidFill>
          <a:ln w="28575">
            <a:solidFill>
              <a:srgbClr val="333399"/>
            </a:solidFill>
            <a:miter lim="800000"/>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5474" name="Rectangle 2"/>
          <p:cNvSpPr>
            <a:spLocks noChangeArrowheads="1"/>
          </p:cNvSpPr>
          <p:nvPr/>
        </p:nvSpPr>
        <p:spPr bwMode="auto">
          <a:xfrm>
            <a:off x="6980635" y="2348631"/>
            <a:ext cx="2027634" cy="647700"/>
          </a:xfrm>
          <a:prstGeom prst="rect">
            <a:avLst/>
          </a:prstGeom>
          <a:solidFill>
            <a:srgbClr val="FFFF00"/>
          </a:solidFill>
          <a:ln w="28575">
            <a:solidFill>
              <a:srgbClr val="333399"/>
            </a:solidFill>
            <a:miter lim="800000"/>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5475" name="Rectangle 3"/>
          <p:cNvSpPr>
            <a:spLocks noChangeArrowheads="1"/>
          </p:cNvSpPr>
          <p:nvPr/>
        </p:nvSpPr>
        <p:spPr bwMode="auto">
          <a:xfrm>
            <a:off x="818621" y="2348631"/>
            <a:ext cx="2027635" cy="647700"/>
          </a:xfrm>
          <a:prstGeom prst="rect">
            <a:avLst/>
          </a:prstGeom>
          <a:solidFill>
            <a:srgbClr val="FFFF00"/>
          </a:solidFill>
          <a:ln w="28575">
            <a:solidFill>
              <a:srgbClr val="333399"/>
            </a:solidFill>
            <a:miter lim="800000"/>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5477" name="Text Box 5"/>
          <p:cNvSpPr txBox="1">
            <a:spLocks noChangeArrowheads="1"/>
          </p:cNvSpPr>
          <p:nvPr/>
        </p:nvSpPr>
        <p:spPr bwMode="auto">
          <a:xfrm>
            <a:off x="906331" y="24740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anose="020B0604030504040204" pitchFamily="34" charset="0"/>
                <a:ea typeface="黑体" panose="02010609060101010101" pitchFamily="2" charset="-122"/>
              </a:rPr>
              <a:t>文件传送模块</a:t>
            </a:r>
            <a:endParaRPr lang="zh-CN" altLang="en-US" sz="2000" b="1">
              <a:solidFill>
                <a:srgbClr val="0000CC"/>
              </a:solidFill>
              <a:latin typeface="Tahoma" panose="020B0604030504040204" pitchFamily="34" charset="0"/>
              <a:ea typeface="黑体" panose="02010609060101010101" pitchFamily="2" charset="-122"/>
            </a:endParaRPr>
          </a:p>
        </p:txBody>
      </p:sp>
      <p:sp>
        <p:nvSpPr>
          <p:cNvPr id="105478" name="Text Box 6"/>
          <p:cNvSpPr txBox="1">
            <a:spLocks noChangeArrowheads="1"/>
          </p:cNvSpPr>
          <p:nvPr/>
        </p:nvSpPr>
        <p:spPr bwMode="auto">
          <a:xfrm>
            <a:off x="1286405" y="1916832"/>
            <a:ext cx="9172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anose="020B0604030504040204" pitchFamily="34" charset="0"/>
                <a:ea typeface="黑体" panose="02010609060101010101" pitchFamily="2" charset="-122"/>
              </a:rPr>
              <a:t>主机</a:t>
            </a:r>
            <a:r>
              <a:rPr lang="zh-CN" altLang="en-US" sz="1400" b="1">
                <a:solidFill>
                  <a:srgbClr val="0000CC"/>
                </a:solidFill>
                <a:latin typeface="Tahoma" panose="020B0604030504040204" pitchFamily="34" charset="0"/>
                <a:ea typeface="黑体" panose="02010609060101010101" pitchFamily="2" charset="-122"/>
              </a:rPr>
              <a:t> </a:t>
            </a:r>
            <a:r>
              <a:rPr lang="en-US" altLang="zh-CN" sz="2000" b="1">
                <a:solidFill>
                  <a:srgbClr val="0000CC"/>
                </a:solidFill>
                <a:latin typeface="Tahoma" panose="020B0604030504040204" pitchFamily="34" charset="0"/>
                <a:ea typeface="黑体" panose="02010609060101010101" pitchFamily="2" charset="-122"/>
              </a:rPr>
              <a:t>1</a:t>
            </a:r>
            <a:endParaRPr lang="en-US" altLang="zh-CN" sz="2000" b="1">
              <a:solidFill>
                <a:srgbClr val="0000CC"/>
              </a:solidFill>
              <a:latin typeface="Tahoma" panose="020B0604030504040204" pitchFamily="34" charset="0"/>
              <a:ea typeface="黑体" panose="02010609060101010101" pitchFamily="2" charset="-122"/>
            </a:endParaRPr>
          </a:p>
        </p:txBody>
      </p:sp>
      <p:sp>
        <p:nvSpPr>
          <p:cNvPr id="105479" name="Text Box 7"/>
          <p:cNvSpPr txBox="1">
            <a:spLocks noChangeArrowheads="1"/>
          </p:cNvSpPr>
          <p:nvPr/>
        </p:nvSpPr>
        <p:spPr bwMode="auto">
          <a:xfrm>
            <a:off x="7450138" y="1916832"/>
            <a:ext cx="9172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anose="020B0604030504040204" pitchFamily="34" charset="0"/>
                <a:ea typeface="黑体" panose="02010609060101010101" pitchFamily="2" charset="-122"/>
              </a:rPr>
              <a:t>主机</a:t>
            </a:r>
            <a:r>
              <a:rPr lang="zh-CN" altLang="en-US" sz="1400" b="1">
                <a:solidFill>
                  <a:srgbClr val="0000CC"/>
                </a:solidFill>
                <a:latin typeface="Tahoma" panose="020B0604030504040204" pitchFamily="34" charset="0"/>
                <a:ea typeface="黑体" panose="02010609060101010101" pitchFamily="2" charset="-122"/>
              </a:rPr>
              <a:t> </a:t>
            </a:r>
            <a:r>
              <a:rPr lang="en-US" altLang="zh-CN" sz="2000" b="1">
                <a:solidFill>
                  <a:srgbClr val="0000CC"/>
                </a:solidFill>
                <a:latin typeface="Tahoma" panose="020B0604030504040204" pitchFamily="34" charset="0"/>
                <a:ea typeface="黑体" panose="02010609060101010101" pitchFamily="2" charset="-122"/>
              </a:rPr>
              <a:t>2</a:t>
            </a:r>
            <a:endParaRPr lang="en-US" altLang="zh-CN" sz="2000" b="1">
              <a:solidFill>
                <a:srgbClr val="0000CC"/>
              </a:solidFill>
              <a:latin typeface="Tahoma" panose="020B0604030504040204" pitchFamily="34" charset="0"/>
              <a:ea typeface="黑体" panose="02010609060101010101" pitchFamily="2" charset="-122"/>
            </a:endParaRPr>
          </a:p>
        </p:txBody>
      </p:sp>
      <p:sp>
        <p:nvSpPr>
          <p:cNvPr id="105480" name="Text Box 8"/>
          <p:cNvSpPr txBox="1">
            <a:spLocks noChangeArrowheads="1"/>
          </p:cNvSpPr>
          <p:nvPr/>
        </p:nvSpPr>
        <p:spPr bwMode="auto">
          <a:xfrm>
            <a:off x="7068344" y="24740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anose="020B0604030504040204" pitchFamily="34" charset="0"/>
                <a:ea typeface="黑体" panose="02010609060101010101" pitchFamily="2" charset="-122"/>
              </a:rPr>
              <a:t>文件传送模块</a:t>
            </a:r>
            <a:endParaRPr lang="zh-CN" altLang="en-US" sz="2000" b="1">
              <a:solidFill>
                <a:srgbClr val="0000CC"/>
              </a:solidFill>
              <a:latin typeface="Tahoma" panose="020B0604030504040204" pitchFamily="34" charset="0"/>
              <a:ea typeface="黑体" panose="02010609060101010101" pitchFamily="2" charset="-122"/>
            </a:endParaRPr>
          </a:p>
        </p:txBody>
      </p:sp>
      <p:sp>
        <p:nvSpPr>
          <p:cNvPr id="105481" name="Line 9"/>
          <p:cNvSpPr>
            <a:spLocks noChangeShapeType="1"/>
          </p:cNvSpPr>
          <p:nvPr/>
        </p:nvSpPr>
        <p:spPr bwMode="auto">
          <a:xfrm>
            <a:off x="2846256" y="3464643"/>
            <a:ext cx="4134379" cy="0"/>
          </a:xfrm>
          <a:prstGeom prst="line">
            <a:avLst/>
          </a:prstGeom>
          <a:noFill/>
          <a:ln w="28575">
            <a:solidFill>
              <a:srgbClr val="333399"/>
            </a:solidFill>
            <a:prstDash val="dash"/>
            <a:round/>
            <a:headEnd type="non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endParaRPr>
          </a:p>
        </p:txBody>
      </p:sp>
      <p:sp>
        <p:nvSpPr>
          <p:cNvPr id="105482" name="Text Box 10"/>
          <p:cNvSpPr txBox="1">
            <a:spLocks noChangeArrowheads="1"/>
          </p:cNvSpPr>
          <p:nvPr/>
        </p:nvSpPr>
        <p:spPr bwMode="auto">
          <a:xfrm>
            <a:off x="3448305" y="2421657"/>
            <a:ext cx="3005951" cy="10156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rgbClr val="0000CC"/>
                </a:solidFill>
                <a:latin typeface="Tahoma" panose="020B0604030504040204" pitchFamily="34" charset="0"/>
                <a:ea typeface="黑体" panose="02010609060101010101" pitchFamily="2" charset="-122"/>
              </a:rPr>
              <a:t>只看这两个通信服务模块</a:t>
            </a:r>
            <a:endParaRPr lang="zh-CN" altLang="en-US" sz="2000" b="1">
              <a:solidFill>
                <a:srgbClr val="0000CC"/>
              </a:solidFill>
              <a:latin typeface="Tahoma" panose="020B0604030504040204" pitchFamily="34" charset="0"/>
              <a:ea typeface="黑体" panose="02010609060101010101" pitchFamily="2" charset="-122"/>
            </a:endParaRPr>
          </a:p>
          <a:p>
            <a:pPr algn="ctr"/>
            <a:r>
              <a:rPr lang="zh-CN" altLang="en-US" sz="2000" b="1">
                <a:solidFill>
                  <a:srgbClr val="0000CC"/>
                </a:solidFill>
                <a:latin typeface="Tahoma" panose="020B0604030504040204" pitchFamily="34" charset="0"/>
                <a:ea typeface="黑体" panose="02010609060101010101" pitchFamily="2" charset="-122"/>
              </a:rPr>
              <a:t>好像可直接把文件</a:t>
            </a:r>
            <a:endParaRPr lang="zh-CN" altLang="en-US" sz="2400" b="1">
              <a:solidFill>
                <a:srgbClr val="0000CC"/>
              </a:solidFill>
              <a:latin typeface="Tahoma" panose="020B0604030504040204" pitchFamily="34" charset="0"/>
              <a:ea typeface="黑体" panose="02010609060101010101" pitchFamily="2" charset="-122"/>
            </a:endParaRPr>
          </a:p>
          <a:p>
            <a:pPr algn="ctr"/>
            <a:r>
              <a:rPr lang="zh-CN" altLang="en-US" sz="2000" b="1">
                <a:solidFill>
                  <a:srgbClr val="0000CC"/>
                </a:solidFill>
                <a:latin typeface="Tahoma" panose="020B0604030504040204" pitchFamily="34" charset="0"/>
                <a:ea typeface="黑体" panose="02010609060101010101" pitchFamily="2" charset="-122"/>
              </a:rPr>
              <a:t>可靠地传送到对方</a:t>
            </a:r>
            <a:endParaRPr lang="zh-CN" altLang="en-US" sz="2000" b="1">
              <a:solidFill>
                <a:srgbClr val="0000CC"/>
              </a:solidFill>
              <a:latin typeface="Tahoma" panose="020B0604030504040204" pitchFamily="34" charset="0"/>
              <a:ea typeface="黑体" panose="02010609060101010101" pitchFamily="2" charset="-122"/>
            </a:endParaRPr>
          </a:p>
        </p:txBody>
      </p:sp>
      <p:sp>
        <p:nvSpPr>
          <p:cNvPr id="105483" name="Line 11"/>
          <p:cNvSpPr>
            <a:spLocks noChangeShapeType="1"/>
          </p:cNvSpPr>
          <p:nvPr/>
        </p:nvSpPr>
        <p:spPr bwMode="auto">
          <a:xfrm>
            <a:off x="271727" y="3861518"/>
            <a:ext cx="9362546" cy="0"/>
          </a:xfrm>
          <a:prstGeom prst="line">
            <a:avLst/>
          </a:prstGeom>
          <a:noFill/>
          <a:ln w="381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endParaRPr>
          </a:p>
        </p:txBody>
      </p:sp>
      <p:sp>
        <p:nvSpPr>
          <p:cNvPr id="105484" name="AutoShape 12"/>
          <p:cNvSpPr>
            <a:spLocks noChangeArrowheads="1"/>
          </p:cNvSpPr>
          <p:nvPr/>
        </p:nvSpPr>
        <p:spPr bwMode="auto">
          <a:xfrm>
            <a:off x="1599406" y="2809007"/>
            <a:ext cx="467783" cy="503237"/>
          </a:xfrm>
          <a:prstGeom prst="downArrow">
            <a:avLst>
              <a:gd name="adj1" fmla="val 50000"/>
              <a:gd name="adj2" fmla="val 29136"/>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5485" name="AutoShape 13"/>
          <p:cNvSpPr>
            <a:spLocks noChangeArrowheads="1"/>
          </p:cNvSpPr>
          <p:nvPr/>
        </p:nvSpPr>
        <p:spPr bwMode="auto">
          <a:xfrm flipV="1">
            <a:off x="7761421" y="2809007"/>
            <a:ext cx="467783" cy="503237"/>
          </a:xfrm>
          <a:prstGeom prst="downArrow">
            <a:avLst>
              <a:gd name="adj1" fmla="val 50000"/>
              <a:gd name="adj2" fmla="val 29136"/>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5486" name="Text Box 14"/>
          <p:cNvSpPr txBox="1">
            <a:spLocks noChangeArrowheads="1"/>
          </p:cNvSpPr>
          <p:nvPr/>
        </p:nvSpPr>
        <p:spPr bwMode="auto">
          <a:xfrm>
            <a:off x="574765" y="4220294"/>
            <a:ext cx="249299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rgbClr val="0000CC"/>
                </a:solidFill>
                <a:latin typeface="Tahoma" panose="020B0604030504040204" pitchFamily="34" charset="0"/>
                <a:ea typeface="黑体" panose="02010609060101010101" pitchFamily="2" charset="-122"/>
              </a:rPr>
              <a:t>把文件交给下层模块</a:t>
            </a:r>
            <a:endParaRPr lang="zh-CN" altLang="en-US" sz="2000" b="1">
              <a:solidFill>
                <a:srgbClr val="0000CC"/>
              </a:solidFill>
              <a:latin typeface="Tahoma" panose="020B0604030504040204" pitchFamily="34" charset="0"/>
              <a:ea typeface="黑体" panose="02010609060101010101" pitchFamily="2" charset="-122"/>
            </a:endParaRPr>
          </a:p>
          <a:p>
            <a:pPr algn="ctr"/>
            <a:r>
              <a:rPr lang="zh-CN" altLang="en-US" sz="2000" b="1">
                <a:solidFill>
                  <a:srgbClr val="0000CC"/>
                </a:solidFill>
                <a:latin typeface="Tahoma" panose="020B0604030504040204" pitchFamily="34" charset="0"/>
                <a:ea typeface="黑体" panose="02010609060101010101" pitchFamily="2" charset="-122"/>
              </a:rPr>
              <a:t>进行发送</a:t>
            </a:r>
            <a:endParaRPr lang="zh-CN" altLang="en-US" sz="2000" b="1">
              <a:solidFill>
                <a:srgbClr val="0000CC"/>
              </a:solidFill>
              <a:latin typeface="Tahoma" panose="020B0604030504040204" pitchFamily="34" charset="0"/>
              <a:ea typeface="黑体" panose="02010609060101010101" pitchFamily="2" charset="-122"/>
            </a:endParaRPr>
          </a:p>
        </p:txBody>
      </p:sp>
      <p:sp>
        <p:nvSpPr>
          <p:cNvPr id="105487" name="Text Box 15"/>
          <p:cNvSpPr txBox="1">
            <a:spLocks noChangeArrowheads="1"/>
          </p:cNvSpPr>
          <p:nvPr/>
        </p:nvSpPr>
        <p:spPr bwMode="auto">
          <a:xfrm>
            <a:off x="6889095" y="4220294"/>
            <a:ext cx="223651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rgbClr val="0000CC"/>
                </a:solidFill>
                <a:latin typeface="Tahoma" panose="020B0604030504040204" pitchFamily="34" charset="0"/>
                <a:ea typeface="黑体" panose="02010609060101010101" pitchFamily="2" charset="-122"/>
              </a:rPr>
              <a:t>把收到的文件交给</a:t>
            </a:r>
            <a:endParaRPr lang="zh-CN" altLang="en-US" sz="2000" b="1">
              <a:solidFill>
                <a:srgbClr val="0000CC"/>
              </a:solidFill>
              <a:latin typeface="Tahoma" panose="020B0604030504040204" pitchFamily="34" charset="0"/>
              <a:ea typeface="黑体" panose="02010609060101010101" pitchFamily="2" charset="-122"/>
            </a:endParaRPr>
          </a:p>
          <a:p>
            <a:pPr algn="ctr"/>
            <a:r>
              <a:rPr lang="zh-CN" altLang="en-US" sz="2000" b="1">
                <a:solidFill>
                  <a:srgbClr val="0000CC"/>
                </a:solidFill>
                <a:latin typeface="Tahoma" panose="020B0604030504040204" pitchFamily="34" charset="0"/>
                <a:ea typeface="黑体" panose="02010609060101010101" pitchFamily="2" charset="-122"/>
              </a:rPr>
              <a:t>上层模块</a:t>
            </a:r>
            <a:endParaRPr lang="zh-CN" altLang="en-US" sz="2000" b="1">
              <a:solidFill>
                <a:srgbClr val="0000CC"/>
              </a:solidFill>
              <a:latin typeface="Tahoma" panose="020B0604030504040204" pitchFamily="34" charset="0"/>
              <a:ea typeface="黑体" panose="02010609060101010101" pitchFamily="2" charset="-122"/>
            </a:endParaRPr>
          </a:p>
        </p:txBody>
      </p:sp>
      <p:sp>
        <p:nvSpPr>
          <p:cNvPr id="105488" name="AutoShape 16"/>
          <p:cNvSpPr>
            <a:spLocks noChangeArrowheads="1"/>
          </p:cNvSpPr>
          <p:nvPr/>
        </p:nvSpPr>
        <p:spPr bwMode="auto">
          <a:xfrm>
            <a:off x="4094825" y="4436193"/>
            <a:ext cx="1638961" cy="431800"/>
          </a:xfrm>
          <a:prstGeom prst="rightArrow">
            <a:avLst>
              <a:gd name="adj1" fmla="val 50000"/>
              <a:gd name="adj2" fmla="val 87592"/>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105491" name="Text Box 19"/>
          <p:cNvSpPr txBox="1">
            <a:spLocks noChangeArrowheads="1"/>
          </p:cNvSpPr>
          <p:nvPr/>
        </p:nvSpPr>
        <p:spPr bwMode="auto">
          <a:xfrm>
            <a:off x="896012" y="32487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anose="020B0604030504040204" pitchFamily="34" charset="0"/>
                <a:ea typeface="黑体" panose="02010609060101010101" pitchFamily="2" charset="-122"/>
              </a:rPr>
              <a:t>通信服务模块</a:t>
            </a:r>
            <a:endParaRPr lang="zh-CN" altLang="en-US" sz="2000" b="1">
              <a:solidFill>
                <a:srgbClr val="0000CC"/>
              </a:solidFill>
              <a:latin typeface="Tahoma" panose="020B0604030504040204" pitchFamily="34" charset="0"/>
              <a:ea typeface="黑体" panose="02010609060101010101" pitchFamily="2" charset="-122"/>
            </a:endParaRPr>
          </a:p>
        </p:txBody>
      </p:sp>
      <p:sp>
        <p:nvSpPr>
          <p:cNvPr id="105492" name="Text Box 20"/>
          <p:cNvSpPr txBox="1">
            <a:spLocks noChangeArrowheads="1"/>
          </p:cNvSpPr>
          <p:nvPr/>
        </p:nvSpPr>
        <p:spPr bwMode="auto">
          <a:xfrm>
            <a:off x="7080383" y="32487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anose="020B0604030504040204" pitchFamily="34" charset="0"/>
                <a:ea typeface="黑体" panose="02010609060101010101" pitchFamily="2" charset="-122"/>
              </a:rPr>
              <a:t>通信服务模块</a:t>
            </a:r>
            <a:endParaRPr lang="zh-CN" altLang="en-US" sz="2000" b="1">
              <a:solidFill>
                <a:srgbClr val="0000CC"/>
              </a:solidFill>
              <a:latin typeface="Tahoma" panose="020B0604030504040204" pitchFamily="34" charset="0"/>
              <a:ea typeface="黑体" panose="02010609060101010101" pitchFamily="2" charset="-122"/>
            </a:endParaRPr>
          </a:p>
        </p:txBody>
      </p:sp>
      <p:sp>
        <p:nvSpPr>
          <p:cNvPr id="105493" name="AutoShape 21"/>
          <p:cNvSpPr>
            <a:spLocks noChangeArrowheads="1"/>
          </p:cNvSpPr>
          <p:nvPr/>
        </p:nvSpPr>
        <p:spPr bwMode="auto">
          <a:xfrm>
            <a:off x="1599406" y="3645618"/>
            <a:ext cx="467783" cy="503238"/>
          </a:xfrm>
          <a:prstGeom prst="downArrow">
            <a:avLst>
              <a:gd name="adj1" fmla="val 50000"/>
              <a:gd name="adj2" fmla="val 29136"/>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5494" name="AutoShape 22"/>
          <p:cNvSpPr>
            <a:spLocks noChangeArrowheads="1"/>
          </p:cNvSpPr>
          <p:nvPr/>
        </p:nvSpPr>
        <p:spPr bwMode="auto">
          <a:xfrm flipV="1">
            <a:off x="7761421" y="3572593"/>
            <a:ext cx="467783" cy="503238"/>
          </a:xfrm>
          <a:prstGeom prst="downArrow">
            <a:avLst>
              <a:gd name="adj1" fmla="val 50000"/>
              <a:gd name="adj2" fmla="val 29136"/>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48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1000"/>
                                  </p:stCondLst>
                                  <p:childTnLst>
                                    <p:set>
                                      <p:cBhvr>
                                        <p:cTn id="9" dur="1" fill="hold">
                                          <p:stCondLst>
                                            <p:cond delay="0"/>
                                          </p:stCondLst>
                                        </p:cTn>
                                        <p:tgtEl>
                                          <p:spTgt spid="105493"/>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1000"/>
                                  </p:stCondLst>
                                  <p:childTnLst>
                                    <p:set>
                                      <p:cBhvr>
                                        <p:cTn id="12" dur="1" fill="hold">
                                          <p:stCondLst>
                                            <p:cond delay="0"/>
                                          </p:stCondLst>
                                        </p:cTn>
                                        <p:tgtEl>
                                          <p:spTgt spid="105486"/>
                                        </p:tgtEl>
                                        <p:attrNameLst>
                                          <p:attrName>style.visibility</p:attrName>
                                        </p:attrNameLst>
                                      </p:cBhvr>
                                      <p:to>
                                        <p:strVal val="visible"/>
                                      </p:to>
                                    </p:set>
                                  </p:childTnLst>
                                </p:cTn>
                              </p:par>
                            </p:childTnLst>
                          </p:cTn>
                        </p:par>
                        <p:par>
                          <p:cTn id="13" fill="hold">
                            <p:stCondLst>
                              <p:cond delay="2000"/>
                            </p:stCondLst>
                            <p:childTnLst>
                              <p:par>
                                <p:cTn id="14" presetID="1" presetClass="entr" presetSubtype="0" fill="hold" grpId="0" nodeType="afterEffect">
                                  <p:stCondLst>
                                    <p:cond delay="1000"/>
                                  </p:stCondLst>
                                  <p:childTnLst>
                                    <p:set>
                                      <p:cBhvr>
                                        <p:cTn id="15" dur="1" fill="hold">
                                          <p:stCondLst>
                                            <p:cond delay="0"/>
                                          </p:stCondLst>
                                        </p:cTn>
                                        <p:tgtEl>
                                          <p:spTgt spid="105488"/>
                                        </p:tgtEl>
                                        <p:attrNameLst>
                                          <p:attrName>style.visibility</p:attrName>
                                        </p:attrNameLst>
                                      </p:cBhvr>
                                      <p:to>
                                        <p:strVal val="visible"/>
                                      </p:to>
                                    </p:set>
                                  </p:childTnLst>
                                </p:cTn>
                              </p:par>
                            </p:childTnLst>
                          </p:cTn>
                        </p:par>
                        <p:par>
                          <p:cTn id="16" fill="hold">
                            <p:stCondLst>
                              <p:cond delay="3000"/>
                            </p:stCondLst>
                            <p:childTnLst>
                              <p:par>
                                <p:cTn id="17" presetID="1" presetClass="entr" presetSubtype="0" fill="hold" grpId="0" nodeType="afterEffect">
                                  <p:stCondLst>
                                    <p:cond delay="1000"/>
                                  </p:stCondLst>
                                  <p:childTnLst>
                                    <p:set>
                                      <p:cBhvr>
                                        <p:cTn id="18" dur="1" fill="hold">
                                          <p:stCondLst>
                                            <p:cond delay="0"/>
                                          </p:stCondLst>
                                        </p:cTn>
                                        <p:tgtEl>
                                          <p:spTgt spid="105487"/>
                                        </p:tgtEl>
                                        <p:attrNameLst>
                                          <p:attrName>style.visibility</p:attrName>
                                        </p:attrNameLst>
                                      </p:cBhvr>
                                      <p:to>
                                        <p:strVal val="visible"/>
                                      </p:to>
                                    </p:set>
                                  </p:childTnLst>
                                </p:cTn>
                              </p:par>
                            </p:childTnLst>
                          </p:cTn>
                        </p:par>
                        <p:par>
                          <p:cTn id="19" fill="hold">
                            <p:stCondLst>
                              <p:cond delay="4000"/>
                            </p:stCondLst>
                            <p:childTnLst>
                              <p:par>
                                <p:cTn id="20" presetID="1" presetClass="entr" presetSubtype="0" fill="hold" grpId="0" nodeType="afterEffect">
                                  <p:stCondLst>
                                    <p:cond delay="1000"/>
                                  </p:stCondLst>
                                  <p:childTnLst>
                                    <p:set>
                                      <p:cBhvr>
                                        <p:cTn id="21" dur="1" fill="hold">
                                          <p:stCondLst>
                                            <p:cond delay="0"/>
                                          </p:stCondLst>
                                        </p:cTn>
                                        <p:tgtEl>
                                          <p:spTgt spid="105494"/>
                                        </p:tgtEl>
                                        <p:attrNameLst>
                                          <p:attrName>style.visibility</p:attrName>
                                        </p:attrNameLst>
                                      </p:cBhvr>
                                      <p:to>
                                        <p:strVal val="visible"/>
                                      </p:to>
                                    </p:set>
                                  </p:childTnLst>
                                </p:cTn>
                              </p:par>
                            </p:childTnLst>
                          </p:cTn>
                        </p:par>
                        <p:par>
                          <p:cTn id="22" fill="hold">
                            <p:stCondLst>
                              <p:cond delay="5000"/>
                            </p:stCondLst>
                            <p:childTnLst>
                              <p:par>
                                <p:cTn id="23" presetID="1" presetClass="entr" presetSubtype="0" fill="hold" grpId="0" nodeType="afterEffect">
                                  <p:stCondLst>
                                    <p:cond delay="1000"/>
                                  </p:stCondLst>
                                  <p:childTnLst>
                                    <p:set>
                                      <p:cBhvr>
                                        <p:cTn id="24" dur="1" fill="hold">
                                          <p:stCondLst>
                                            <p:cond delay="0"/>
                                          </p:stCondLst>
                                        </p:cTn>
                                        <p:tgtEl>
                                          <p:spTgt spid="10548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5482"/>
                                        </p:tgtEl>
                                        <p:attrNameLst>
                                          <p:attrName>style.visibility</p:attrName>
                                        </p:attrNameLst>
                                      </p:cBhvr>
                                      <p:to>
                                        <p:strVal val="visible"/>
                                      </p:to>
                                    </p:set>
                                  </p:childTnLst>
                                </p:cTn>
                              </p:par>
                            </p:childTnLst>
                          </p:cTn>
                        </p:par>
                        <p:par>
                          <p:cTn id="29" fill="hold">
                            <p:stCondLst>
                              <p:cond delay="0"/>
                            </p:stCondLst>
                            <p:childTnLst>
                              <p:par>
                                <p:cTn id="30" presetID="22" presetClass="entr" presetSubtype="8" fill="hold" grpId="0" nodeType="afterEffect">
                                  <p:stCondLst>
                                    <p:cond delay="0"/>
                                  </p:stCondLst>
                                  <p:childTnLst>
                                    <p:set>
                                      <p:cBhvr>
                                        <p:cTn id="31" dur="1" fill="hold">
                                          <p:stCondLst>
                                            <p:cond delay="0"/>
                                          </p:stCondLst>
                                        </p:cTn>
                                        <p:tgtEl>
                                          <p:spTgt spid="105481"/>
                                        </p:tgtEl>
                                        <p:attrNameLst>
                                          <p:attrName>style.visibility</p:attrName>
                                        </p:attrNameLst>
                                      </p:cBhvr>
                                      <p:to>
                                        <p:strVal val="visible"/>
                                      </p:to>
                                    </p:set>
                                    <p:animEffect transition="in" filter="wipe(left)">
                                      <p:cBhvr>
                                        <p:cTn id="32" dur="2000"/>
                                        <p:tgtEl>
                                          <p:spTgt spid="1054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81" grpId="0" animBg="1"/>
      <p:bldP spid="105482" grpId="0"/>
      <p:bldP spid="105484" grpId="0" animBg="1"/>
      <p:bldP spid="105485" grpId="0" animBg="1"/>
      <p:bldP spid="105486" grpId="0"/>
      <p:bldP spid="105487" grpId="0"/>
      <p:bldP spid="105488" grpId="0" animBg="1"/>
      <p:bldP spid="105493" grpId="0" animBg="1"/>
      <p:bldP spid="105494"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26" name="Line 30"/>
          <p:cNvSpPr>
            <a:spLocks noChangeShapeType="1"/>
          </p:cNvSpPr>
          <p:nvPr/>
        </p:nvSpPr>
        <p:spPr bwMode="auto">
          <a:xfrm>
            <a:off x="2846256" y="4220293"/>
            <a:ext cx="4134379"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endParaRPr>
          </a:p>
        </p:txBody>
      </p:sp>
      <p:sp>
        <p:nvSpPr>
          <p:cNvPr id="106521" name="Rectangle 25"/>
          <p:cNvSpPr>
            <a:spLocks noChangeArrowheads="1"/>
          </p:cNvSpPr>
          <p:nvPr/>
        </p:nvSpPr>
        <p:spPr bwMode="auto">
          <a:xfrm>
            <a:off x="6982355" y="3932956"/>
            <a:ext cx="2027635" cy="647700"/>
          </a:xfrm>
          <a:prstGeom prst="rect">
            <a:avLst/>
          </a:prstGeom>
          <a:solidFill>
            <a:srgbClr val="66FFFF"/>
          </a:solidFill>
          <a:ln w="28575">
            <a:solidFill>
              <a:srgbClr val="333399"/>
            </a:solidFill>
            <a:miter lim="800000"/>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6520" name="Rectangle 24"/>
          <p:cNvSpPr>
            <a:spLocks noChangeArrowheads="1"/>
          </p:cNvSpPr>
          <p:nvPr/>
        </p:nvSpPr>
        <p:spPr bwMode="auto">
          <a:xfrm>
            <a:off x="818621" y="3932956"/>
            <a:ext cx="2027635" cy="647700"/>
          </a:xfrm>
          <a:prstGeom prst="rect">
            <a:avLst/>
          </a:prstGeom>
          <a:solidFill>
            <a:srgbClr val="66FFFF"/>
          </a:solidFill>
          <a:ln w="28575">
            <a:solidFill>
              <a:srgbClr val="333399"/>
            </a:solidFill>
            <a:miter lim="800000"/>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6498" name="Rectangle 2"/>
          <p:cNvSpPr>
            <a:spLocks noChangeArrowheads="1"/>
          </p:cNvSpPr>
          <p:nvPr/>
        </p:nvSpPr>
        <p:spPr bwMode="auto">
          <a:xfrm>
            <a:off x="6982355" y="3140793"/>
            <a:ext cx="2027635" cy="647700"/>
          </a:xfrm>
          <a:prstGeom prst="rect">
            <a:avLst/>
          </a:prstGeom>
          <a:solidFill>
            <a:srgbClr val="FFC000"/>
          </a:solidFill>
          <a:ln w="28575">
            <a:solidFill>
              <a:srgbClr val="333399"/>
            </a:solidFill>
            <a:miter lim="800000"/>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6499" name="Rectangle 3"/>
          <p:cNvSpPr>
            <a:spLocks noChangeArrowheads="1"/>
          </p:cNvSpPr>
          <p:nvPr/>
        </p:nvSpPr>
        <p:spPr bwMode="auto">
          <a:xfrm>
            <a:off x="818621" y="3140793"/>
            <a:ext cx="2027635" cy="647700"/>
          </a:xfrm>
          <a:prstGeom prst="rect">
            <a:avLst/>
          </a:prstGeom>
          <a:solidFill>
            <a:srgbClr val="FFC000"/>
          </a:solidFill>
          <a:ln w="28575">
            <a:solidFill>
              <a:srgbClr val="333399"/>
            </a:solidFill>
            <a:miter lim="800000"/>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6500" name="Rectangle 4"/>
          <p:cNvSpPr>
            <a:spLocks noChangeArrowheads="1"/>
          </p:cNvSpPr>
          <p:nvPr/>
        </p:nvSpPr>
        <p:spPr bwMode="auto">
          <a:xfrm>
            <a:off x="6980635" y="2348631"/>
            <a:ext cx="2027634" cy="647700"/>
          </a:xfrm>
          <a:prstGeom prst="rect">
            <a:avLst/>
          </a:prstGeom>
          <a:solidFill>
            <a:srgbClr val="FFFF00"/>
          </a:solidFill>
          <a:ln w="28575">
            <a:solidFill>
              <a:srgbClr val="333399"/>
            </a:solidFill>
            <a:miter lim="800000"/>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6501" name="Rectangle 5"/>
          <p:cNvSpPr>
            <a:spLocks noChangeArrowheads="1"/>
          </p:cNvSpPr>
          <p:nvPr/>
        </p:nvSpPr>
        <p:spPr bwMode="auto">
          <a:xfrm>
            <a:off x="818621" y="2348631"/>
            <a:ext cx="2027635" cy="647700"/>
          </a:xfrm>
          <a:prstGeom prst="rect">
            <a:avLst/>
          </a:prstGeom>
          <a:solidFill>
            <a:srgbClr val="FFFF00"/>
          </a:solidFill>
          <a:ln w="28575">
            <a:solidFill>
              <a:srgbClr val="333399"/>
            </a:solidFill>
            <a:miter lim="800000"/>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6502" name="Rectangle 6"/>
          <p:cNvSpPr>
            <a:spLocks noGrp="1" noChangeArrowheads="1"/>
          </p:cNvSpPr>
          <p:nvPr>
            <p:ph type="title"/>
          </p:nvPr>
        </p:nvSpPr>
        <p:spPr/>
        <p:txBody>
          <a:bodyPr/>
          <a:lstStyle/>
          <a:p>
            <a:pPr algn="ctr"/>
            <a:r>
              <a:rPr lang="zh-CN" altLang="en-US"/>
              <a:t>再设计一个网络接入模块 </a:t>
            </a:r>
            <a:endParaRPr lang="zh-CN" altLang="en-US"/>
          </a:p>
        </p:txBody>
      </p:sp>
      <p:sp>
        <p:nvSpPr>
          <p:cNvPr id="106503" name="Text Box 7"/>
          <p:cNvSpPr txBox="1">
            <a:spLocks noChangeArrowheads="1"/>
          </p:cNvSpPr>
          <p:nvPr/>
        </p:nvSpPr>
        <p:spPr bwMode="auto">
          <a:xfrm>
            <a:off x="906331" y="24740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anose="020B0604030504040204" pitchFamily="34" charset="0"/>
                <a:ea typeface="黑体" panose="02010609060101010101" pitchFamily="2" charset="-122"/>
              </a:rPr>
              <a:t>文件传送模块</a:t>
            </a:r>
            <a:endParaRPr lang="zh-CN" altLang="en-US" sz="2000" b="1">
              <a:solidFill>
                <a:srgbClr val="0000CC"/>
              </a:solidFill>
              <a:latin typeface="Tahoma" panose="020B0604030504040204" pitchFamily="34" charset="0"/>
              <a:ea typeface="黑体" panose="02010609060101010101" pitchFamily="2" charset="-122"/>
            </a:endParaRPr>
          </a:p>
        </p:txBody>
      </p:sp>
      <p:sp>
        <p:nvSpPr>
          <p:cNvPr id="106504" name="Text Box 8"/>
          <p:cNvSpPr txBox="1">
            <a:spLocks noChangeArrowheads="1"/>
          </p:cNvSpPr>
          <p:nvPr/>
        </p:nvSpPr>
        <p:spPr bwMode="auto">
          <a:xfrm>
            <a:off x="1286405" y="1916832"/>
            <a:ext cx="9172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anose="020B0604030504040204" pitchFamily="34" charset="0"/>
                <a:ea typeface="黑体" panose="02010609060101010101" pitchFamily="2" charset="-122"/>
              </a:rPr>
              <a:t>主机</a:t>
            </a:r>
            <a:r>
              <a:rPr lang="zh-CN" altLang="en-US" sz="1400" b="1">
                <a:solidFill>
                  <a:srgbClr val="0000CC"/>
                </a:solidFill>
                <a:latin typeface="Tahoma" panose="020B0604030504040204" pitchFamily="34" charset="0"/>
                <a:ea typeface="黑体" panose="02010609060101010101" pitchFamily="2" charset="-122"/>
              </a:rPr>
              <a:t> </a:t>
            </a:r>
            <a:r>
              <a:rPr lang="en-US" altLang="zh-CN" sz="2000" b="1">
                <a:solidFill>
                  <a:srgbClr val="0000CC"/>
                </a:solidFill>
                <a:latin typeface="Tahoma" panose="020B0604030504040204" pitchFamily="34" charset="0"/>
                <a:ea typeface="黑体" panose="02010609060101010101" pitchFamily="2" charset="-122"/>
              </a:rPr>
              <a:t>1</a:t>
            </a:r>
            <a:endParaRPr lang="en-US" altLang="zh-CN" sz="2000" b="1">
              <a:solidFill>
                <a:srgbClr val="0000CC"/>
              </a:solidFill>
              <a:latin typeface="Tahoma" panose="020B0604030504040204" pitchFamily="34" charset="0"/>
              <a:ea typeface="黑体" panose="02010609060101010101" pitchFamily="2" charset="-122"/>
            </a:endParaRPr>
          </a:p>
        </p:txBody>
      </p:sp>
      <p:sp>
        <p:nvSpPr>
          <p:cNvPr id="106505" name="Text Box 9"/>
          <p:cNvSpPr txBox="1">
            <a:spLocks noChangeArrowheads="1"/>
          </p:cNvSpPr>
          <p:nvPr/>
        </p:nvSpPr>
        <p:spPr bwMode="auto">
          <a:xfrm>
            <a:off x="7450138" y="1916832"/>
            <a:ext cx="9172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anose="020B0604030504040204" pitchFamily="34" charset="0"/>
                <a:ea typeface="黑体" panose="02010609060101010101" pitchFamily="2" charset="-122"/>
              </a:rPr>
              <a:t>主机</a:t>
            </a:r>
            <a:r>
              <a:rPr lang="zh-CN" altLang="en-US" sz="1400" b="1">
                <a:solidFill>
                  <a:srgbClr val="0000CC"/>
                </a:solidFill>
                <a:latin typeface="Tahoma" panose="020B0604030504040204" pitchFamily="34" charset="0"/>
                <a:ea typeface="黑体" panose="02010609060101010101" pitchFamily="2" charset="-122"/>
              </a:rPr>
              <a:t> </a:t>
            </a:r>
            <a:r>
              <a:rPr lang="en-US" altLang="zh-CN" sz="2000" b="1">
                <a:solidFill>
                  <a:srgbClr val="0000CC"/>
                </a:solidFill>
                <a:latin typeface="Tahoma" panose="020B0604030504040204" pitchFamily="34" charset="0"/>
                <a:ea typeface="黑体" panose="02010609060101010101" pitchFamily="2" charset="-122"/>
              </a:rPr>
              <a:t>2</a:t>
            </a:r>
            <a:endParaRPr lang="en-US" altLang="zh-CN" sz="2000" b="1">
              <a:solidFill>
                <a:srgbClr val="0000CC"/>
              </a:solidFill>
              <a:latin typeface="Tahoma" panose="020B0604030504040204" pitchFamily="34" charset="0"/>
              <a:ea typeface="黑体" panose="02010609060101010101" pitchFamily="2" charset="-122"/>
            </a:endParaRPr>
          </a:p>
        </p:txBody>
      </p:sp>
      <p:sp>
        <p:nvSpPr>
          <p:cNvPr id="106506" name="Text Box 10"/>
          <p:cNvSpPr txBox="1">
            <a:spLocks noChangeArrowheads="1"/>
          </p:cNvSpPr>
          <p:nvPr/>
        </p:nvSpPr>
        <p:spPr bwMode="auto">
          <a:xfrm>
            <a:off x="7068344" y="24740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anose="020B0604030504040204" pitchFamily="34" charset="0"/>
                <a:ea typeface="黑体" panose="02010609060101010101" pitchFamily="2" charset="-122"/>
              </a:rPr>
              <a:t>文件传送模块</a:t>
            </a:r>
            <a:endParaRPr lang="zh-CN" altLang="en-US" sz="2000" b="1">
              <a:solidFill>
                <a:srgbClr val="0000CC"/>
              </a:solidFill>
              <a:latin typeface="Tahoma" panose="020B0604030504040204" pitchFamily="34" charset="0"/>
              <a:ea typeface="黑体" panose="02010609060101010101" pitchFamily="2" charset="-122"/>
            </a:endParaRPr>
          </a:p>
        </p:txBody>
      </p:sp>
      <p:sp>
        <p:nvSpPr>
          <p:cNvPr id="106510" name="AutoShape 14"/>
          <p:cNvSpPr>
            <a:spLocks noChangeArrowheads="1"/>
          </p:cNvSpPr>
          <p:nvPr/>
        </p:nvSpPr>
        <p:spPr bwMode="auto">
          <a:xfrm>
            <a:off x="1599406" y="2809007"/>
            <a:ext cx="467783" cy="503237"/>
          </a:xfrm>
          <a:prstGeom prst="downArrow">
            <a:avLst>
              <a:gd name="adj1" fmla="val 50000"/>
              <a:gd name="adj2" fmla="val 29136"/>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6511" name="AutoShape 15"/>
          <p:cNvSpPr>
            <a:spLocks noChangeArrowheads="1"/>
          </p:cNvSpPr>
          <p:nvPr/>
        </p:nvSpPr>
        <p:spPr bwMode="auto">
          <a:xfrm flipV="1">
            <a:off x="7761421" y="2809007"/>
            <a:ext cx="467783" cy="503237"/>
          </a:xfrm>
          <a:prstGeom prst="downArrow">
            <a:avLst>
              <a:gd name="adj1" fmla="val 50000"/>
              <a:gd name="adj2" fmla="val 29136"/>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6515" name="Text Box 19"/>
          <p:cNvSpPr txBox="1">
            <a:spLocks noChangeArrowheads="1"/>
          </p:cNvSpPr>
          <p:nvPr/>
        </p:nvSpPr>
        <p:spPr bwMode="auto">
          <a:xfrm>
            <a:off x="896012" y="32487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anose="020B0604030504040204" pitchFamily="34" charset="0"/>
                <a:ea typeface="黑体" panose="02010609060101010101" pitchFamily="2" charset="-122"/>
              </a:rPr>
              <a:t>通信服务模块</a:t>
            </a:r>
            <a:endParaRPr lang="zh-CN" altLang="en-US" sz="2000" b="1">
              <a:solidFill>
                <a:srgbClr val="0000CC"/>
              </a:solidFill>
              <a:latin typeface="Tahoma" panose="020B0604030504040204" pitchFamily="34" charset="0"/>
              <a:ea typeface="黑体" panose="02010609060101010101" pitchFamily="2" charset="-122"/>
            </a:endParaRPr>
          </a:p>
        </p:txBody>
      </p:sp>
      <p:sp>
        <p:nvSpPr>
          <p:cNvPr id="106516" name="Text Box 20"/>
          <p:cNvSpPr txBox="1">
            <a:spLocks noChangeArrowheads="1"/>
          </p:cNvSpPr>
          <p:nvPr/>
        </p:nvSpPr>
        <p:spPr bwMode="auto">
          <a:xfrm>
            <a:off x="7080383" y="32487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anose="020B0604030504040204" pitchFamily="34" charset="0"/>
                <a:ea typeface="黑体" panose="02010609060101010101" pitchFamily="2" charset="-122"/>
              </a:rPr>
              <a:t>通信服务模块</a:t>
            </a:r>
            <a:endParaRPr lang="zh-CN" altLang="en-US" sz="2000" b="1">
              <a:solidFill>
                <a:srgbClr val="0000CC"/>
              </a:solidFill>
              <a:latin typeface="Tahoma" panose="020B0604030504040204" pitchFamily="34" charset="0"/>
              <a:ea typeface="黑体" panose="02010609060101010101" pitchFamily="2" charset="-122"/>
            </a:endParaRPr>
          </a:p>
        </p:txBody>
      </p:sp>
      <p:sp>
        <p:nvSpPr>
          <p:cNvPr id="106517" name="AutoShape 21"/>
          <p:cNvSpPr>
            <a:spLocks noChangeArrowheads="1"/>
          </p:cNvSpPr>
          <p:nvPr/>
        </p:nvSpPr>
        <p:spPr bwMode="auto">
          <a:xfrm>
            <a:off x="1599406" y="3645618"/>
            <a:ext cx="467783" cy="503238"/>
          </a:xfrm>
          <a:prstGeom prst="downArrow">
            <a:avLst>
              <a:gd name="adj1" fmla="val 50000"/>
              <a:gd name="adj2" fmla="val 29136"/>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6518" name="AutoShape 22"/>
          <p:cNvSpPr>
            <a:spLocks noChangeArrowheads="1"/>
          </p:cNvSpPr>
          <p:nvPr/>
        </p:nvSpPr>
        <p:spPr bwMode="auto">
          <a:xfrm flipV="1">
            <a:off x="7761421" y="3572593"/>
            <a:ext cx="467783" cy="503238"/>
          </a:xfrm>
          <a:prstGeom prst="downArrow">
            <a:avLst>
              <a:gd name="adj1" fmla="val 50000"/>
              <a:gd name="adj2" fmla="val 29136"/>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6522" name="Text Box 26"/>
          <p:cNvSpPr txBox="1">
            <a:spLocks noChangeArrowheads="1"/>
          </p:cNvSpPr>
          <p:nvPr/>
        </p:nvSpPr>
        <p:spPr bwMode="auto">
          <a:xfrm>
            <a:off x="896012" y="4039319"/>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anose="020B0604030504040204" pitchFamily="34" charset="0"/>
                <a:ea typeface="黑体" panose="02010609060101010101" pitchFamily="2" charset="-122"/>
              </a:rPr>
              <a:t>网络接入模块</a:t>
            </a:r>
            <a:endParaRPr lang="zh-CN" altLang="en-US" sz="2000" b="1">
              <a:solidFill>
                <a:srgbClr val="0000CC"/>
              </a:solidFill>
              <a:latin typeface="Tahoma" panose="020B0604030504040204" pitchFamily="34" charset="0"/>
              <a:ea typeface="黑体" panose="02010609060101010101" pitchFamily="2" charset="-122"/>
            </a:endParaRPr>
          </a:p>
        </p:txBody>
      </p:sp>
      <p:sp>
        <p:nvSpPr>
          <p:cNvPr id="106523" name="Text Box 27"/>
          <p:cNvSpPr txBox="1">
            <a:spLocks noChangeArrowheads="1"/>
          </p:cNvSpPr>
          <p:nvPr/>
        </p:nvSpPr>
        <p:spPr bwMode="auto">
          <a:xfrm>
            <a:off x="7080383" y="4039319"/>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anose="020B0604030504040204" pitchFamily="34" charset="0"/>
                <a:ea typeface="黑体" panose="02010609060101010101" pitchFamily="2" charset="-122"/>
              </a:rPr>
              <a:t>网络接入模块</a:t>
            </a:r>
            <a:endParaRPr lang="zh-CN" altLang="en-US" sz="2000" b="1">
              <a:solidFill>
                <a:srgbClr val="0000CC"/>
              </a:solidFill>
              <a:latin typeface="Tahoma" panose="020B0604030504040204" pitchFamily="34" charset="0"/>
              <a:ea typeface="黑体" panose="02010609060101010101" pitchFamily="2" charset="-122"/>
            </a:endParaRPr>
          </a:p>
        </p:txBody>
      </p:sp>
      <p:graphicFrame>
        <p:nvGraphicFramePr>
          <p:cNvPr id="106524" name="Object 28"/>
          <p:cNvGraphicFramePr>
            <a:graphicFrameLocks noGrp="1" noChangeAspect="1"/>
          </p:cNvGraphicFramePr>
          <p:nvPr>
            <p:ph idx="1"/>
          </p:nvPr>
        </p:nvGraphicFramePr>
        <p:xfrm>
          <a:off x="3860933" y="3717057"/>
          <a:ext cx="2027634" cy="1069975"/>
        </p:xfrm>
        <a:graphic>
          <a:graphicData uri="http://schemas.openxmlformats.org/presentationml/2006/ole">
            <mc:AlternateContent xmlns:mc="http://schemas.openxmlformats.org/markup-compatibility/2006">
              <mc:Choice xmlns:v="urn:schemas-microsoft-com:vml" Requires="v">
                <p:oleObj spid="_x0000_s5121" name="VISIO" r:id="rId1" imgW="3514725" imgH="2009775" progId="">
                  <p:embed/>
                </p:oleObj>
              </mc:Choice>
              <mc:Fallback>
                <p:oleObj name="VISIO" r:id="rId1" imgW="3514725" imgH="2009775" progId="">
                  <p:embed/>
                  <p:pic>
                    <p:nvPicPr>
                      <p:cNvPr id="0" name="图片 5120"/>
                      <p:cNvPicPr>
                        <a:picLocks noGrp="1" noChangeAspect="1"/>
                      </p:cNvPicPr>
                      <p:nvPr/>
                    </p:nvPicPr>
                    <p:blipFill>
                      <a:blip r:embed="rId2"/>
                      <a:stretch>
                        <a:fillRect/>
                      </a:stretch>
                    </p:blipFill>
                    <p:spPr>
                      <a:xfrm>
                        <a:off x="3860933" y="3717057"/>
                        <a:ext cx="2027634" cy="1069975"/>
                      </a:xfrm>
                      <a:prstGeom prst="rect">
                        <a:avLst/>
                      </a:prstGeom>
                      <a:noFill/>
                      <a:ln w="9525">
                        <a:noFill/>
                      </a:ln>
                      <a:effectLst>
                        <a:outerShdw dist="25400" dir="5400000" algn="ctr" rotWithShape="0">
                          <a:srgbClr val="FFCC00"/>
                        </a:outerShdw>
                      </a:effectLst>
                    </p:spPr>
                  </p:pic>
                </p:oleObj>
              </mc:Fallback>
            </mc:AlternateContent>
          </a:graphicData>
        </a:graphic>
      </p:graphicFrame>
      <p:sp>
        <p:nvSpPr>
          <p:cNvPr id="106527" name="Text Box 31"/>
          <p:cNvSpPr txBox="1">
            <a:spLocks noChangeArrowheads="1"/>
          </p:cNvSpPr>
          <p:nvPr/>
        </p:nvSpPr>
        <p:spPr bwMode="auto">
          <a:xfrm>
            <a:off x="4251325" y="4004394"/>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dirty="0">
                <a:solidFill>
                  <a:srgbClr val="0000CC"/>
                </a:solidFill>
                <a:latin typeface="Tahoma" panose="020B0604030504040204" pitchFamily="34" charset="0"/>
                <a:ea typeface="黑体" panose="02010609060101010101" pitchFamily="2" charset="-122"/>
              </a:rPr>
              <a:t>通信网络</a:t>
            </a:r>
            <a:endParaRPr lang="zh-CN" altLang="en-US" sz="2000" b="1" dirty="0">
              <a:solidFill>
                <a:srgbClr val="0000CC"/>
              </a:solidFill>
              <a:latin typeface="Tahoma" panose="020B0604030504040204" pitchFamily="34" charset="0"/>
              <a:ea typeface="黑体" panose="02010609060101010101" pitchFamily="2" charset="-122"/>
            </a:endParaRPr>
          </a:p>
        </p:txBody>
      </p:sp>
      <p:sp>
        <p:nvSpPr>
          <p:cNvPr id="106528" name="Text Box 32"/>
          <p:cNvSpPr txBox="1">
            <a:spLocks noChangeArrowheads="1"/>
          </p:cNvSpPr>
          <p:nvPr/>
        </p:nvSpPr>
        <p:spPr bwMode="auto">
          <a:xfrm>
            <a:off x="2846256" y="3572593"/>
            <a:ext cx="69762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2000" b="1">
                <a:solidFill>
                  <a:srgbClr val="0000CC"/>
                </a:solidFill>
                <a:latin typeface="Tahoma" panose="020B0604030504040204" pitchFamily="34" charset="0"/>
                <a:ea typeface="黑体" panose="02010609060101010101" pitchFamily="2" charset="-122"/>
              </a:rPr>
              <a:t>网络</a:t>
            </a:r>
            <a:endParaRPr lang="zh-CN" altLang="en-US" sz="2000" b="1">
              <a:solidFill>
                <a:srgbClr val="0000CC"/>
              </a:solidFill>
              <a:latin typeface="Tahoma" panose="020B0604030504040204" pitchFamily="34" charset="0"/>
              <a:ea typeface="黑体" panose="02010609060101010101" pitchFamily="2" charset="-122"/>
            </a:endParaRPr>
          </a:p>
          <a:p>
            <a:pPr>
              <a:lnSpc>
                <a:spcPct val="90000"/>
              </a:lnSpc>
            </a:pPr>
            <a:r>
              <a:rPr lang="zh-CN" altLang="en-US" sz="2000" b="1">
                <a:solidFill>
                  <a:srgbClr val="0000CC"/>
                </a:solidFill>
                <a:latin typeface="Tahoma" panose="020B0604030504040204" pitchFamily="34" charset="0"/>
                <a:ea typeface="黑体" panose="02010609060101010101" pitchFamily="2" charset="-122"/>
              </a:rPr>
              <a:t>接口</a:t>
            </a:r>
            <a:endParaRPr lang="zh-CN" altLang="en-US" sz="2000" b="1">
              <a:solidFill>
                <a:srgbClr val="0000CC"/>
              </a:solidFill>
              <a:latin typeface="Tahoma" panose="020B0604030504040204" pitchFamily="34" charset="0"/>
              <a:ea typeface="黑体" panose="02010609060101010101" pitchFamily="2" charset="-122"/>
            </a:endParaRPr>
          </a:p>
        </p:txBody>
      </p:sp>
      <p:sp>
        <p:nvSpPr>
          <p:cNvPr id="106529" name="Text Box 33"/>
          <p:cNvSpPr txBox="1">
            <a:spLocks noChangeArrowheads="1"/>
          </p:cNvSpPr>
          <p:nvPr/>
        </p:nvSpPr>
        <p:spPr bwMode="auto">
          <a:xfrm>
            <a:off x="6201569" y="3572593"/>
            <a:ext cx="69762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2000" b="1">
                <a:solidFill>
                  <a:srgbClr val="0000CC"/>
                </a:solidFill>
                <a:latin typeface="Tahoma" panose="020B0604030504040204" pitchFamily="34" charset="0"/>
                <a:ea typeface="黑体" panose="02010609060101010101" pitchFamily="2" charset="-122"/>
              </a:rPr>
              <a:t>网络</a:t>
            </a:r>
            <a:endParaRPr lang="zh-CN" altLang="en-US" sz="2000" b="1">
              <a:solidFill>
                <a:srgbClr val="0000CC"/>
              </a:solidFill>
              <a:latin typeface="Tahoma" panose="020B0604030504040204" pitchFamily="34" charset="0"/>
              <a:ea typeface="黑体" panose="02010609060101010101" pitchFamily="2" charset="-122"/>
            </a:endParaRPr>
          </a:p>
          <a:p>
            <a:pPr>
              <a:lnSpc>
                <a:spcPct val="90000"/>
              </a:lnSpc>
            </a:pPr>
            <a:r>
              <a:rPr lang="zh-CN" altLang="en-US" sz="2000" b="1">
                <a:solidFill>
                  <a:srgbClr val="0000CC"/>
                </a:solidFill>
                <a:latin typeface="Tahoma" panose="020B0604030504040204" pitchFamily="34" charset="0"/>
                <a:ea typeface="黑体" panose="02010609060101010101" pitchFamily="2" charset="-122"/>
              </a:rPr>
              <a:t>接口</a:t>
            </a:r>
            <a:endParaRPr lang="zh-CN" altLang="en-US" sz="2000" b="1">
              <a:solidFill>
                <a:srgbClr val="0000CC"/>
              </a:solidFill>
              <a:latin typeface="Tahoma" panose="020B0604030504040204" pitchFamily="34" charset="0"/>
              <a:ea typeface="黑体" panose="02010609060101010101" pitchFamily="2" charset="-122"/>
            </a:endParaRPr>
          </a:p>
        </p:txBody>
      </p:sp>
      <p:sp>
        <p:nvSpPr>
          <p:cNvPr id="106530" name="AutoShape 34"/>
          <p:cNvSpPr>
            <a:spLocks noChangeArrowheads="1"/>
          </p:cNvSpPr>
          <p:nvPr/>
        </p:nvSpPr>
        <p:spPr bwMode="auto">
          <a:xfrm>
            <a:off x="3080148" y="4293319"/>
            <a:ext cx="1482460" cy="288925"/>
          </a:xfrm>
          <a:prstGeom prst="rightArrow">
            <a:avLst>
              <a:gd name="adj1" fmla="val 50000"/>
              <a:gd name="adj2" fmla="val 118407"/>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106531" name="AutoShape 35"/>
          <p:cNvSpPr>
            <a:spLocks noChangeArrowheads="1"/>
          </p:cNvSpPr>
          <p:nvPr/>
        </p:nvSpPr>
        <p:spPr bwMode="auto">
          <a:xfrm>
            <a:off x="5888567" y="4293319"/>
            <a:ext cx="1482460" cy="288925"/>
          </a:xfrm>
          <a:prstGeom prst="rightArrow">
            <a:avLst>
              <a:gd name="adj1" fmla="val 50000"/>
              <a:gd name="adj2" fmla="val 118407"/>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106532" name="Text Box 36"/>
          <p:cNvSpPr txBox="1">
            <a:spLocks noChangeArrowheads="1"/>
          </p:cNvSpPr>
          <p:nvPr/>
        </p:nvSpPr>
        <p:spPr bwMode="auto">
          <a:xfrm>
            <a:off x="818621" y="4863232"/>
            <a:ext cx="818964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b="1" dirty="0">
                <a:solidFill>
                  <a:srgbClr val="C00000"/>
                </a:solidFill>
                <a:latin typeface="Tahoma" panose="020B0604030504040204" pitchFamily="34" charset="0"/>
                <a:ea typeface="黑体" panose="02010609060101010101" pitchFamily="2" charset="-122"/>
              </a:rPr>
              <a:t>网络接入模块</a:t>
            </a:r>
            <a:r>
              <a:rPr lang="zh-CN" altLang="en-US" sz="2400" b="1" dirty="0">
                <a:solidFill>
                  <a:srgbClr val="000099"/>
                </a:solidFill>
                <a:latin typeface="Tahoma" panose="020B0604030504040204" pitchFamily="34" charset="0"/>
                <a:ea typeface="黑体" panose="02010609060101010101" pitchFamily="2" charset="-122"/>
              </a:rPr>
              <a:t>负责做与网络接口细节有关的</a:t>
            </a:r>
            <a:r>
              <a:rPr lang="zh-CN" altLang="en-US" sz="2400" b="1" dirty="0" smtClean="0">
                <a:solidFill>
                  <a:srgbClr val="000099"/>
                </a:solidFill>
                <a:latin typeface="Tahoma" panose="020B0604030504040204" pitchFamily="34" charset="0"/>
                <a:ea typeface="黑体" panose="02010609060101010101" pitchFamily="2" charset="-122"/>
              </a:rPr>
              <a:t>工作，例如：规定</a:t>
            </a:r>
            <a:r>
              <a:rPr lang="zh-CN" altLang="en-US" sz="2400" b="1" dirty="0">
                <a:solidFill>
                  <a:srgbClr val="000099"/>
                </a:solidFill>
                <a:latin typeface="Tahoma" panose="020B0604030504040204" pitchFamily="34" charset="0"/>
                <a:ea typeface="黑体" panose="02010609060101010101" pitchFamily="2" charset="-122"/>
              </a:rPr>
              <a:t>传输的帧格式，帧的最大长度等。</a:t>
            </a:r>
            <a:endParaRPr lang="zh-CN" altLang="en-US" sz="2400" b="1" dirty="0">
              <a:solidFill>
                <a:srgbClr val="000099"/>
              </a:solidFill>
              <a:latin typeface="Tahoma" panose="020B0604030504040204" pitchFamily="34"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5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6510"/>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1000"/>
                                  </p:stCondLst>
                                  <p:childTnLst>
                                    <p:set>
                                      <p:cBhvr>
                                        <p:cTn id="13" dur="1" fill="hold">
                                          <p:stCondLst>
                                            <p:cond delay="0"/>
                                          </p:stCondLst>
                                        </p:cTn>
                                        <p:tgtEl>
                                          <p:spTgt spid="106517"/>
                                        </p:tgtEl>
                                        <p:attrNameLst>
                                          <p:attrName>style.visibility</p:attrName>
                                        </p:attrNameLst>
                                      </p:cBhvr>
                                      <p:to>
                                        <p:strVal val="visible"/>
                                      </p:to>
                                    </p:set>
                                  </p:childTnLst>
                                </p:cTn>
                              </p:par>
                            </p:childTnLst>
                          </p:cTn>
                        </p:par>
                        <p:par>
                          <p:cTn id="14" fill="hold">
                            <p:stCondLst>
                              <p:cond delay="1000"/>
                            </p:stCondLst>
                            <p:childTnLst>
                              <p:par>
                                <p:cTn id="15" presetID="1" presetClass="entr" presetSubtype="0" fill="hold" grpId="0" nodeType="afterEffect">
                                  <p:stCondLst>
                                    <p:cond delay="1000"/>
                                  </p:stCondLst>
                                  <p:childTnLst>
                                    <p:set>
                                      <p:cBhvr>
                                        <p:cTn id="16" dur="1" fill="hold">
                                          <p:stCondLst>
                                            <p:cond delay="0"/>
                                          </p:stCondLst>
                                        </p:cTn>
                                        <p:tgtEl>
                                          <p:spTgt spid="106530"/>
                                        </p:tgtEl>
                                        <p:attrNameLst>
                                          <p:attrName>style.visibility</p:attrName>
                                        </p:attrNameLst>
                                      </p:cBhvr>
                                      <p:to>
                                        <p:strVal val="visible"/>
                                      </p:to>
                                    </p:set>
                                  </p:childTnLst>
                                </p:cTn>
                              </p:par>
                            </p:childTnLst>
                          </p:cTn>
                        </p:par>
                        <p:par>
                          <p:cTn id="17" fill="hold">
                            <p:stCondLst>
                              <p:cond delay="2000"/>
                            </p:stCondLst>
                            <p:childTnLst>
                              <p:par>
                                <p:cTn id="18" presetID="1" presetClass="entr" presetSubtype="0" fill="hold" grpId="0" nodeType="afterEffect">
                                  <p:stCondLst>
                                    <p:cond delay="1000"/>
                                  </p:stCondLst>
                                  <p:childTnLst>
                                    <p:set>
                                      <p:cBhvr>
                                        <p:cTn id="19" dur="1" fill="hold">
                                          <p:stCondLst>
                                            <p:cond delay="0"/>
                                          </p:stCondLst>
                                        </p:cTn>
                                        <p:tgtEl>
                                          <p:spTgt spid="106531"/>
                                        </p:tgtEl>
                                        <p:attrNameLst>
                                          <p:attrName>style.visibility</p:attrName>
                                        </p:attrNameLst>
                                      </p:cBhvr>
                                      <p:to>
                                        <p:strVal val="visible"/>
                                      </p:to>
                                    </p:set>
                                  </p:childTnLst>
                                </p:cTn>
                              </p:par>
                            </p:childTnLst>
                          </p:cTn>
                        </p:par>
                        <p:par>
                          <p:cTn id="20" fill="hold">
                            <p:stCondLst>
                              <p:cond delay="3000"/>
                            </p:stCondLst>
                            <p:childTnLst>
                              <p:par>
                                <p:cTn id="21" presetID="1" presetClass="entr" presetSubtype="0" fill="hold" grpId="0" nodeType="afterEffect">
                                  <p:stCondLst>
                                    <p:cond delay="1000"/>
                                  </p:stCondLst>
                                  <p:childTnLst>
                                    <p:set>
                                      <p:cBhvr>
                                        <p:cTn id="22" dur="1" fill="hold">
                                          <p:stCondLst>
                                            <p:cond delay="0"/>
                                          </p:stCondLst>
                                        </p:cTn>
                                        <p:tgtEl>
                                          <p:spTgt spid="106518"/>
                                        </p:tgtEl>
                                        <p:attrNameLst>
                                          <p:attrName>style.visibility</p:attrName>
                                        </p:attrNameLst>
                                      </p:cBhvr>
                                      <p:to>
                                        <p:strVal val="visible"/>
                                      </p:to>
                                    </p:set>
                                  </p:childTnLst>
                                </p:cTn>
                              </p:par>
                            </p:childTnLst>
                          </p:cTn>
                        </p:par>
                        <p:par>
                          <p:cTn id="23" fill="hold">
                            <p:stCondLst>
                              <p:cond delay="4000"/>
                            </p:stCondLst>
                            <p:childTnLst>
                              <p:par>
                                <p:cTn id="24" presetID="1" presetClass="entr" presetSubtype="0" fill="hold" grpId="0" nodeType="afterEffect">
                                  <p:stCondLst>
                                    <p:cond delay="1000"/>
                                  </p:stCondLst>
                                  <p:childTnLst>
                                    <p:set>
                                      <p:cBhvr>
                                        <p:cTn id="25" dur="1" fill="hold">
                                          <p:stCondLst>
                                            <p:cond delay="0"/>
                                          </p:stCondLst>
                                        </p:cTn>
                                        <p:tgtEl>
                                          <p:spTgt spid="1065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10" grpId="0" animBg="1"/>
      <p:bldP spid="106511" grpId="0" animBg="1"/>
      <p:bldP spid="106517" grpId="0" animBg="1"/>
      <p:bldP spid="106518" grpId="0" animBg="1"/>
      <p:bldP spid="106530" grpId="0" animBg="1"/>
      <p:bldP spid="106531" grpId="0" animBg="1"/>
      <p:bldP spid="106532"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pPr algn="ctr"/>
            <a:r>
              <a:rPr lang="zh-CN" altLang="en-US" dirty="0"/>
              <a:t>分层的</a:t>
            </a:r>
            <a:r>
              <a:rPr lang="zh-CN" altLang="en-US" dirty="0" smtClean="0"/>
              <a:t>好处与缺点 </a:t>
            </a:r>
            <a:endParaRPr lang="zh-CN" altLang="en-US" dirty="0"/>
          </a:p>
        </p:txBody>
      </p:sp>
      <p:sp>
        <p:nvSpPr>
          <p:cNvPr id="2" name="文本占位符 1"/>
          <p:cNvSpPr>
            <a:spLocks noGrp="1"/>
          </p:cNvSpPr>
          <p:nvPr>
            <p:ph type="body" idx="1"/>
          </p:nvPr>
        </p:nvSpPr>
        <p:spPr>
          <a:solidFill>
            <a:srgbClr val="FFFF66"/>
          </a:solidFill>
          <a:ln>
            <a:solidFill>
              <a:srgbClr val="000099"/>
            </a:solidFill>
          </a:ln>
        </p:spPr>
        <p:txBody>
          <a:bodyPr anchor="ctr"/>
          <a:lstStyle/>
          <a:p>
            <a:r>
              <a:rPr lang="zh-CN" altLang="en-US" dirty="0" smtClean="0">
                <a:solidFill>
                  <a:srgbClr val="FF0000"/>
                </a:solidFill>
              </a:rPr>
              <a:t>好处</a:t>
            </a:r>
            <a:endParaRPr lang="zh-CN" altLang="en-US" dirty="0">
              <a:solidFill>
                <a:srgbClr val="FF0000"/>
              </a:solidFill>
            </a:endParaRPr>
          </a:p>
        </p:txBody>
      </p:sp>
      <p:sp>
        <p:nvSpPr>
          <p:cNvPr id="110595" name="Rectangle 3"/>
          <p:cNvSpPr>
            <a:spLocks noGrp="1" noChangeArrowheads="1"/>
          </p:cNvSpPr>
          <p:nvPr>
            <p:ph sz="half" idx="2"/>
          </p:nvPr>
        </p:nvSpPr>
        <p:spPr>
          <a:xfrm>
            <a:off x="495299" y="1844824"/>
            <a:ext cx="4455513" cy="4292770"/>
          </a:xfrm>
          <a:ln>
            <a:solidFill>
              <a:srgbClr val="000099"/>
            </a:solidFill>
          </a:ln>
        </p:spPr>
        <p:txBody>
          <a:bodyPr/>
          <a:lstStyle/>
          <a:p>
            <a:r>
              <a:rPr lang="zh-CN" altLang="en-US" dirty="0"/>
              <a:t>各层之间是独立的。</a:t>
            </a:r>
            <a:endParaRPr lang="zh-CN" altLang="en-US" dirty="0"/>
          </a:p>
          <a:p>
            <a:r>
              <a:rPr lang="zh-CN" altLang="en-US" dirty="0"/>
              <a:t>灵活性好。</a:t>
            </a:r>
            <a:endParaRPr lang="zh-CN" altLang="en-US" dirty="0"/>
          </a:p>
          <a:p>
            <a:r>
              <a:rPr lang="zh-CN" altLang="en-US" dirty="0"/>
              <a:t>结构上可分割开。</a:t>
            </a:r>
            <a:endParaRPr lang="zh-CN" altLang="en-US" dirty="0"/>
          </a:p>
          <a:p>
            <a:r>
              <a:rPr lang="zh-CN" altLang="en-US" dirty="0"/>
              <a:t>易于实现和维护。</a:t>
            </a:r>
            <a:endParaRPr lang="zh-CN" altLang="en-US" dirty="0"/>
          </a:p>
          <a:p>
            <a:r>
              <a:rPr lang="zh-CN" altLang="en-US" dirty="0"/>
              <a:t>能促进标准化工作。  </a:t>
            </a:r>
            <a:endParaRPr lang="zh-CN" altLang="en-US" dirty="0"/>
          </a:p>
        </p:txBody>
      </p:sp>
      <p:sp>
        <p:nvSpPr>
          <p:cNvPr id="3" name="文本占位符 2"/>
          <p:cNvSpPr>
            <a:spLocks noGrp="1"/>
          </p:cNvSpPr>
          <p:nvPr>
            <p:ph type="body" sz="quarter" idx="3"/>
          </p:nvPr>
        </p:nvSpPr>
        <p:spPr>
          <a:solidFill>
            <a:srgbClr val="FFFF66"/>
          </a:solidFill>
          <a:ln>
            <a:solidFill>
              <a:srgbClr val="000099"/>
            </a:solidFill>
          </a:ln>
        </p:spPr>
        <p:txBody>
          <a:bodyPr/>
          <a:lstStyle/>
          <a:p>
            <a:r>
              <a:rPr lang="zh-CN" altLang="en-US" dirty="0" smtClean="0">
                <a:solidFill>
                  <a:srgbClr val="0000CC"/>
                </a:solidFill>
              </a:rPr>
              <a:t>缺点</a:t>
            </a:r>
            <a:endParaRPr lang="zh-CN" altLang="en-US" dirty="0">
              <a:solidFill>
                <a:srgbClr val="0000CC"/>
              </a:solidFill>
            </a:endParaRPr>
          </a:p>
        </p:txBody>
      </p:sp>
      <p:sp>
        <p:nvSpPr>
          <p:cNvPr id="4" name="内容占位符 3"/>
          <p:cNvSpPr>
            <a:spLocks noGrp="1"/>
          </p:cNvSpPr>
          <p:nvPr>
            <p:ph sz="quarter" idx="4"/>
          </p:nvPr>
        </p:nvSpPr>
        <p:spPr>
          <a:xfrm>
            <a:off x="5104383" y="1844824"/>
            <a:ext cx="4457129" cy="4292770"/>
          </a:xfrm>
          <a:ln>
            <a:solidFill>
              <a:srgbClr val="000099"/>
            </a:solidFill>
          </a:ln>
        </p:spPr>
        <p:txBody>
          <a:bodyPr/>
          <a:lstStyle/>
          <a:p>
            <a:r>
              <a:rPr lang="zh-CN" altLang="en-US" dirty="0" smtClean="0"/>
              <a:t>降低效率。</a:t>
            </a:r>
            <a:endParaRPr lang="en-US" altLang="zh-CN" dirty="0" smtClean="0"/>
          </a:p>
          <a:p>
            <a:r>
              <a:rPr lang="zh-CN" altLang="zh-CN" dirty="0" smtClean="0"/>
              <a:t>有些</a:t>
            </a:r>
            <a:r>
              <a:rPr lang="zh-CN" altLang="zh-CN" dirty="0"/>
              <a:t>功能会在不同的层次中重复出现，因而产生了</a:t>
            </a:r>
            <a:r>
              <a:rPr lang="zh-CN" altLang="zh-CN" dirty="0" smtClean="0"/>
              <a:t>额外开销</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pPr algn="ctr"/>
            <a:r>
              <a:rPr lang="zh-CN" altLang="en-US" dirty="0"/>
              <a:t>层数多少要适当 </a:t>
            </a:r>
            <a:endParaRPr lang="zh-CN" altLang="en-US" dirty="0"/>
          </a:p>
        </p:txBody>
      </p:sp>
      <p:sp>
        <p:nvSpPr>
          <p:cNvPr id="111619" name="Rectangle 3"/>
          <p:cNvSpPr>
            <a:spLocks noGrp="1" noChangeArrowheads="1"/>
          </p:cNvSpPr>
          <p:nvPr>
            <p:ph idx="1"/>
          </p:nvPr>
        </p:nvSpPr>
        <p:spPr/>
        <p:txBody>
          <a:bodyPr/>
          <a:lstStyle/>
          <a:p>
            <a:r>
              <a:rPr lang="zh-CN" altLang="en-US" dirty="0" smtClean="0"/>
              <a:t>层</a:t>
            </a:r>
            <a:r>
              <a:rPr lang="zh-CN" altLang="en-US" dirty="0"/>
              <a:t>数太少，就会使每一层的协议太复杂。</a:t>
            </a:r>
            <a:endParaRPr lang="zh-CN" altLang="en-US" dirty="0"/>
          </a:p>
          <a:p>
            <a:r>
              <a:rPr lang="zh-CN" altLang="en-US" dirty="0"/>
              <a:t>层数太</a:t>
            </a:r>
            <a:r>
              <a:rPr lang="zh-CN" altLang="en-US" dirty="0" smtClean="0"/>
              <a:t>多，又</a:t>
            </a:r>
            <a:r>
              <a:rPr lang="zh-CN" altLang="en-US" dirty="0"/>
              <a:t>会在描述和综合各层功能的系统工程任务时遇到较多的困难。 </a:t>
            </a:r>
            <a:endParaRPr lang="zh-CN" altLang="en-US"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pPr algn="ctr"/>
            <a:r>
              <a:rPr lang="zh-CN" altLang="zh-CN" dirty="0" smtClean="0"/>
              <a:t>各层完成的</a:t>
            </a:r>
            <a:r>
              <a:rPr lang="zh-CN" altLang="zh-CN" dirty="0"/>
              <a:t>主要</a:t>
            </a:r>
            <a:r>
              <a:rPr lang="zh-CN" altLang="zh-CN" dirty="0" smtClean="0"/>
              <a:t>功能</a:t>
            </a:r>
            <a:endParaRPr lang="zh-CN" altLang="en-US" dirty="0"/>
          </a:p>
        </p:txBody>
      </p:sp>
      <p:sp>
        <p:nvSpPr>
          <p:cNvPr id="111619" name="Rectangle 3"/>
          <p:cNvSpPr>
            <a:spLocks noGrp="1" noChangeArrowheads="1"/>
          </p:cNvSpPr>
          <p:nvPr>
            <p:ph idx="1"/>
          </p:nvPr>
        </p:nvSpPr>
        <p:spPr/>
        <p:txBody>
          <a:bodyPr/>
          <a:lstStyle/>
          <a:p>
            <a:r>
              <a:rPr lang="zh-CN" altLang="zh-CN" sz="2800" dirty="0">
                <a:solidFill>
                  <a:srgbClr val="FF0000"/>
                </a:solidFill>
              </a:rPr>
              <a:t>① </a:t>
            </a:r>
            <a:r>
              <a:rPr lang="zh-CN" altLang="zh-CN" sz="2800" dirty="0" smtClean="0">
                <a:solidFill>
                  <a:srgbClr val="FF0000"/>
                </a:solidFill>
              </a:rPr>
              <a:t>差错控制</a:t>
            </a:r>
            <a:r>
              <a:rPr lang="zh-CN" altLang="en-US" sz="2800" dirty="0" smtClean="0">
                <a:solidFill>
                  <a:srgbClr val="FF0000"/>
                </a:solidFill>
              </a:rPr>
              <a:t>：</a:t>
            </a:r>
            <a:r>
              <a:rPr lang="zh-CN" altLang="zh-CN" sz="2800" dirty="0" smtClean="0"/>
              <a:t>使</a:t>
            </a:r>
            <a:r>
              <a:rPr lang="zh-CN" altLang="zh-CN" sz="2800" dirty="0"/>
              <a:t>相应层次对等方的通信更加可靠。</a:t>
            </a:r>
            <a:endParaRPr lang="zh-CN" altLang="zh-CN" sz="2800" dirty="0"/>
          </a:p>
          <a:p>
            <a:r>
              <a:rPr lang="zh-CN" altLang="zh-CN" sz="2800" dirty="0">
                <a:solidFill>
                  <a:srgbClr val="FF0000"/>
                </a:solidFill>
              </a:rPr>
              <a:t>② 流量控制</a:t>
            </a:r>
            <a:r>
              <a:rPr lang="zh-CN" altLang="en-US" sz="2800" dirty="0">
                <a:solidFill>
                  <a:srgbClr val="FF0000"/>
                </a:solidFill>
              </a:rPr>
              <a:t>：</a:t>
            </a:r>
            <a:r>
              <a:rPr lang="zh-CN" altLang="zh-CN" sz="2800" dirty="0" smtClean="0"/>
              <a:t>发送</a:t>
            </a:r>
            <a:r>
              <a:rPr lang="zh-CN" altLang="zh-CN" sz="2800" dirty="0"/>
              <a:t>端的发送速率必须使接收端来得及接收，不要太快。</a:t>
            </a:r>
            <a:endParaRPr lang="zh-CN" altLang="zh-CN" sz="2800" dirty="0"/>
          </a:p>
          <a:p>
            <a:r>
              <a:rPr lang="zh-CN" altLang="zh-CN" sz="2800" dirty="0">
                <a:solidFill>
                  <a:srgbClr val="FF0000"/>
                </a:solidFill>
              </a:rPr>
              <a:t>③ 分段和重装</a:t>
            </a:r>
            <a:r>
              <a:rPr lang="en-US" altLang="zh-CN" sz="2800" dirty="0">
                <a:solidFill>
                  <a:srgbClr val="FF0000"/>
                </a:solidFill>
              </a:rPr>
              <a:t> </a:t>
            </a:r>
            <a:r>
              <a:rPr lang="zh-CN" altLang="en-US" sz="2800" dirty="0">
                <a:solidFill>
                  <a:srgbClr val="FF0000"/>
                </a:solidFill>
              </a:rPr>
              <a:t>：</a:t>
            </a:r>
            <a:r>
              <a:rPr lang="zh-CN" altLang="zh-CN" sz="2800" dirty="0" smtClean="0"/>
              <a:t>发送</a:t>
            </a:r>
            <a:r>
              <a:rPr lang="zh-CN" altLang="zh-CN" sz="2800" dirty="0"/>
              <a:t>端将要发送的数据块划分为更小的单位，在接收端将其还原。</a:t>
            </a:r>
            <a:endParaRPr lang="zh-CN" altLang="zh-CN" sz="2800" dirty="0"/>
          </a:p>
          <a:p>
            <a:r>
              <a:rPr lang="zh-CN" altLang="zh-CN" sz="2800" dirty="0">
                <a:solidFill>
                  <a:srgbClr val="FF0000"/>
                </a:solidFill>
              </a:rPr>
              <a:t>④ 复用和分用</a:t>
            </a:r>
            <a:r>
              <a:rPr lang="zh-CN" altLang="en-US" sz="2800" dirty="0">
                <a:solidFill>
                  <a:srgbClr val="FF0000"/>
                </a:solidFill>
              </a:rPr>
              <a:t>：</a:t>
            </a:r>
            <a:r>
              <a:rPr lang="zh-CN" altLang="zh-CN" sz="2800" dirty="0" smtClean="0"/>
              <a:t>发送</a:t>
            </a:r>
            <a:r>
              <a:rPr lang="zh-CN" altLang="zh-CN" sz="2800" dirty="0"/>
              <a:t>端几个高层会话复用一条低层的连接，在接收端再进行分用。</a:t>
            </a:r>
            <a:endParaRPr lang="zh-CN" altLang="zh-CN" sz="2800" dirty="0"/>
          </a:p>
          <a:p>
            <a:r>
              <a:rPr lang="zh-CN" altLang="zh-CN" sz="2800" dirty="0">
                <a:solidFill>
                  <a:srgbClr val="FF0000"/>
                </a:solidFill>
              </a:rPr>
              <a:t>⑤ 连接建立和释放</a:t>
            </a:r>
            <a:r>
              <a:rPr lang="zh-CN" altLang="en-US" sz="2800" dirty="0">
                <a:solidFill>
                  <a:srgbClr val="FF0000"/>
                </a:solidFill>
              </a:rPr>
              <a:t>：</a:t>
            </a:r>
            <a:r>
              <a:rPr lang="zh-CN" altLang="zh-CN" sz="2800" dirty="0" smtClean="0"/>
              <a:t>交换</a:t>
            </a:r>
            <a:r>
              <a:rPr lang="zh-CN" altLang="zh-CN" sz="2800" dirty="0"/>
              <a:t>数据前先建立一条逻辑连接，数据传送结束后释放连接。</a:t>
            </a:r>
            <a:endParaRPr lang="zh-CN" altLang="zh-CN" sz="2800" dirty="0"/>
          </a:p>
          <a:p>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16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16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16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16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16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build="p"/>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algn="ctr"/>
            <a:r>
              <a:rPr lang="zh-CN" altLang="en-US"/>
              <a:t>计算机网络的体系结构 </a:t>
            </a:r>
            <a:endParaRPr lang="zh-CN" altLang="en-US"/>
          </a:p>
        </p:txBody>
      </p:sp>
      <p:sp>
        <p:nvSpPr>
          <p:cNvPr id="112643" name="Rectangle 3"/>
          <p:cNvSpPr>
            <a:spLocks noGrp="1" noChangeArrowheads="1"/>
          </p:cNvSpPr>
          <p:nvPr>
            <p:ph idx="1"/>
          </p:nvPr>
        </p:nvSpPr>
        <p:spPr/>
        <p:txBody>
          <a:bodyPr/>
          <a:lstStyle/>
          <a:p>
            <a:r>
              <a:rPr lang="zh-CN" altLang="en-US" dirty="0">
                <a:solidFill>
                  <a:srgbClr val="FF0000"/>
                </a:solidFill>
              </a:rPr>
              <a:t>计算机网络的</a:t>
            </a:r>
            <a:r>
              <a:rPr lang="zh-CN" altLang="en-US" dirty="0" smtClean="0">
                <a:solidFill>
                  <a:srgbClr val="FF0000"/>
                </a:solidFill>
              </a:rPr>
              <a:t>体系结构 </a:t>
            </a:r>
            <a:r>
              <a:rPr lang="en-US" altLang="zh-CN" dirty="0" smtClean="0"/>
              <a:t>(</a:t>
            </a:r>
            <a:r>
              <a:rPr lang="en-US" altLang="zh-CN" dirty="0"/>
              <a:t>architecture</a:t>
            </a:r>
            <a:r>
              <a:rPr lang="en-US" altLang="zh-CN" dirty="0" smtClean="0"/>
              <a:t>) </a:t>
            </a:r>
            <a:r>
              <a:rPr lang="zh-CN" altLang="en-US" dirty="0" smtClean="0"/>
              <a:t>是</a:t>
            </a:r>
            <a:r>
              <a:rPr lang="zh-CN" altLang="en-US" dirty="0"/>
              <a:t>计算机网络的各层及其协议的集合。 </a:t>
            </a:r>
            <a:endParaRPr lang="zh-CN" altLang="en-US" dirty="0"/>
          </a:p>
          <a:p>
            <a:r>
              <a:rPr lang="zh-CN" altLang="en-US" dirty="0"/>
              <a:t>体系结构就是这个计算机网络及其部件</a:t>
            </a:r>
            <a:r>
              <a:rPr lang="zh-CN" altLang="en-US" dirty="0">
                <a:solidFill>
                  <a:srgbClr val="FF0000"/>
                </a:solidFill>
              </a:rPr>
              <a:t>所应完成的功能的精确定义。</a:t>
            </a:r>
            <a:endParaRPr lang="zh-CN" altLang="en-US" dirty="0">
              <a:solidFill>
                <a:srgbClr val="FF0000"/>
              </a:solidFill>
            </a:endParaRPr>
          </a:p>
          <a:p>
            <a:r>
              <a:rPr lang="zh-CN" altLang="en-US" dirty="0" smtClean="0">
                <a:solidFill>
                  <a:srgbClr val="FF0000"/>
                </a:solidFill>
              </a:rPr>
              <a:t>实现 </a:t>
            </a:r>
            <a:r>
              <a:rPr lang="en-US" altLang="zh-CN" dirty="0" smtClean="0"/>
              <a:t>(</a:t>
            </a:r>
            <a:r>
              <a:rPr lang="en-US" altLang="zh-CN" dirty="0"/>
              <a:t>implementation</a:t>
            </a:r>
            <a:r>
              <a:rPr lang="en-US" altLang="zh-CN" dirty="0" smtClean="0"/>
              <a:t>) </a:t>
            </a:r>
            <a:r>
              <a:rPr lang="zh-CN" altLang="en-US" dirty="0" smtClean="0"/>
              <a:t>是</a:t>
            </a:r>
            <a:r>
              <a:rPr lang="zh-CN" altLang="en-US" dirty="0"/>
              <a:t>遵循这种体系结构的前提下用何种硬件或软件完成这些功能的问题。</a:t>
            </a:r>
            <a:endParaRPr lang="zh-CN" altLang="en-US" dirty="0"/>
          </a:p>
          <a:p>
            <a:r>
              <a:rPr lang="zh-CN" altLang="en-US" dirty="0">
                <a:solidFill>
                  <a:srgbClr val="0000CC"/>
                </a:solidFill>
              </a:rPr>
              <a:t>体系结构是抽象的，而实现则是具体的，是真正在运行的计算机硬件和软件。   </a:t>
            </a:r>
            <a:endParaRPr lang="zh-CN" altLang="en-US"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6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6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build="p"/>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altLang="zh-CN" dirty="0"/>
              <a:t>1.7.3  </a:t>
            </a:r>
            <a:r>
              <a:rPr lang="zh-CN" altLang="zh-CN" dirty="0"/>
              <a:t>具有五层协议的体系结构</a:t>
            </a:r>
            <a:endParaRPr lang="zh-CN" altLang="en-US" dirty="0"/>
          </a:p>
        </p:txBody>
      </p:sp>
      <p:sp>
        <p:nvSpPr>
          <p:cNvPr id="113667" name="Rectangle 3"/>
          <p:cNvSpPr>
            <a:spLocks noGrp="1" noChangeArrowheads="1"/>
          </p:cNvSpPr>
          <p:nvPr>
            <p:ph idx="1"/>
          </p:nvPr>
        </p:nvSpPr>
        <p:spPr/>
        <p:txBody>
          <a:bodyPr/>
          <a:lstStyle/>
          <a:p>
            <a:r>
              <a:rPr lang="en-US" altLang="zh-CN" dirty="0" smtClean="0"/>
              <a:t>OSI </a:t>
            </a:r>
            <a:r>
              <a:rPr lang="zh-CN" altLang="zh-CN" dirty="0" smtClean="0"/>
              <a:t>的</a:t>
            </a:r>
            <a:r>
              <a:rPr lang="zh-CN" altLang="zh-CN" dirty="0"/>
              <a:t>七层协议</a:t>
            </a:r>
            <a:r>
              <a:rPr lang="zh-CN" altLang="zh-CN" dirty="0" smtClean="0"/>
              <a:t>体系结构的</a:t>
            </a:r>
            <a:r>
              <a:rPr lang="zh-CN" altLang="zh-CN" dirty="0"/>
              <a:t>概念清楚，理论也较完整，但它既复杂又不</a:t>
            </a:r>
            <a:r>
              <a:rPr lang="zh-CN" altLang="zh-CN" dirty="0" smtClean="0"/>
              <a:t>实用</a:t>
            </a:r>
            <a:r>
              <a:rPr lang="zh-CN" altLang="en-US" dirty="0" smtClean="0"/>
              <a:t>。</a:t>
            </a:r>
            <a:endParaRPr lang="en-US" altLang="zh-CN" dirty="0" smtClean="0"/>
          </a:p>
          <a:p>
            <a:r>
              <a:rPr lang="en-US" altLang="zh-CN" dirty="0" smtClean="0"/>
              <a:t>TCP/IP </a:t>
            </a:r>
            <a:r>
              <a:rPr lang="zh-CN" altLang="en-US" dirty="0"/>
              <a:t>是四</a:t>
            </a:r>
            <a:r>
              <a:rPr lang="zh-CN" altLang="en-US" dirty="0" smtClean="0"/>
              <a:t>层体系结构</a:t>
            </a:r>
            <a:r>
              <a:rPr lang="zh-CN" altLang="en-US" dirty="0"/>
              <a:t>：应用层、运输层、网际层和网络接口层。</a:t>
            </a:r>
            <a:endParaRPr lang="zh-CN" altLang="en-US" dirty="0"/>
          </a:p>
          <a:p>
            <a:r>
              <a:rPr lang="zh-CN" altLang="en-US" dirty="0"/>
              <a:t>但最下面的网络接口层并没有具体内容。</a:t>
            </a:r>
            <a:endParaRPr lang="zh-CN" altLang="en-US" dirty="0"/>
          </a:p>
          <a:p>
            <a:r>
              <a:rPr lang="zh-CN" altLang="en-US" dirty="0">
                <a:solidFill>
                  <a:srgbClr val="FF0000"/>
                </a:solidFill>
              </a:rPr>
              <a:t>因此往往采取折中的办法，即综合 </a:t>
            </a:r>
            <a:r>
              <a:rPr lang="en-US" altLang="zh-CN" dirty="0">
                <a:solidFill>
                  <a:srgbClr val="FF0000"/>
                </a:solidFill>
              </a:rPr>
              <a:t>OSI </a:t>
            </a:r>
            <a:r>
              <a:rPr lang="zh-CN" altLang="en-US" dirty="0">
                <a:solidFill>
                  <a:srgbClr val="FF0000"/>
                </a:solidFill>
              </a:rPr>
              <a:t>和</a:t>
            </a:r>
            <a:r>
              <a:rPr lang="zh-CN" altLang="en-US" sz="2000" dirty="0">
                <a:solidFill>
                  <a:srgbClr val="FF0000"/>
                </a:solidFill>
              </a:rPr>
              <a:t> </a:t>
            </a:r>
            <a:r>
              <a:rPr lang="en-US" altLang="zh-CN" dirty="0">
                <a:solidFill>
                  <a:srgbClr val="FF0000"/>
                </a:solidFill>
              </a:rPr>
              <a:t>TCP/IP</a:t>
            </a:r>
            <a:r>
              <a:rPr lang="en-US" altLang="zh-CN" sz="2000" dirty="0">
                <a:solidFill>
                  <a:srgbClr val="FF0000"/>
                </a:solidFill>
              </a:rPr>
              <a:t> </a:t>
            </a:r>
            <a:r>
              <a:rPr lang="zh-CN" altLang="en-US" dirty="0">
                <a:solidFill>
                  <a:srgbClr val="FF0000"/>
                </a:solidFill>
              </a:rPr>
              <a:t>的优点，采用一种只有五层协议的体系结构 。</a:t>
            </a:r>
            <a:r>
              <a:rPr lang="zh-CN" altLang="en-US" dirty="0">
                <a:solidFill>
                  <a:srgbClr val="0000CC"/>
                </a:solidFill>
              </a:rPr>
              <a:t> </a:t>
            </a:r>
            <a:endParaRPr lang="zh-CN" altLang="en-US"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6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36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36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36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build="p"/>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altLang="zh-CN" dirty="0"/>
              <a:t>1.7.3  </a:t>
            </a:r>
            <a:r>
              <a:rPr lang="zh-CN" altLang="zh-CN" dirty="0"/>
              <a:t>具有五层协议的体系结构</a:t>
            </a:r>
            <a:endParaRPr lang="zh-CN" altLang="en-US" dirty="0"/>
          </a:p>
        </p:txBody>
      </p:sp>
      <p:sp>
        <p:nvSpPr>
          <p:cNvPr id="6" name="AutoShape 58"/>
          <p:cNvSpPr>
            <a:spLocks noChangeArrowheads="1"/>
          </p:cNvSpPr>
          <p:nvPr/>
        </p:nvSpPr>
        <p:spPr bwMode="auto">
          <a:xfrm>
            <a:off x="900757" y="1653952"/>
            <a:ext cx="2054225" cy="3530600"/>
          </a:xfrm>
          <a:prstGeom prst="cube">
            <a:avLst>
              <a:gd name="adj" fmla="val 9144"/>
            </a:avLst>
          </a:prstGeom>
          <a:solidFill>
            <a:schemeClr val="bg1"/>
          </a:solidFill>
          <a:ln w="19050">
            <a:solidFill>
              <a:schemeClr val="tx1"/>
            </a:solidFill>
            <a:miter lim="800000"/>
          </a:ln>
        </p:spPr>
        <p:txBody>
          <a:bodyPr wrap="none" anchor="ctr"/>
          <a:lstStyle/>
          <a:p>
            <a:endParaRPr lang="zh-CN" altLang="en-US" sz="2000" b="1">
              <a:solidFill>
                <a:srgbClr val="000099"/>
              </a:solidFill>
              <a:latin typeface="+mn-lt"/>
              <a:ea typeface="黑体" panose="02010609060101010101" pitchFamily="2" charset="-122"/>
            </a:endParaRPr>
          </a:p>
        </p:txBody>
      </p:sp>
      <p:sp>
        <p:nvSpPr>
          <p:cNvPr id="7" name="Freeform 50"/>
          <p:cNvSpPr/>
          <p:nvPr/>
        </p:nvSpPr>
        <p:spPr bwMode="auto">
          <a:xfrm>
            <a:off x="902345" y="2036540"/>
            <a:ext cx="2039937" cy="260350"/>
          </a:xfrm>
          <a:custGeom>
            <a:avLst/>
            <a:gdLst>
              <a:gd name="T0" fmla="*/ 2030913617 w 2049"/>
              <a:gd name="T1" fmla="*/ 0 h 182"/>
              <a:gd name="T2" fmla="*/ 1853492943 w 2049"/>
              <a:gd name="T3" fmla="*/ 366290959 h 182"/>
              <a:gd name="T4" fmla="*/ 0 w 2049"/>
              <a:gd name="T5" fmla="*/ 372429209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8" name="Freeform 59"/>
          <p:cNvSpPr/>
          <p:nvPr/>
        </p:nvSpPr>
        <p:spPr bwMode="auto">
          <a:xfrm>
            <a:off x="900757" y="2515965"/>
            <a:ext cx="2039938" cy="260350"/>
          </a:xfrm>
          <a:custGeom>
            <a:avLst/>
            <a:gdLst>
              <a:gd name="T0" fmla="*/ 2030915608 w 2049"/>
              <a:gd name="T1" fmla="*/ 0 h 182"/>
              <a:gd name="T2" fmla="*/ 1853494848 w 2049"/>
              <a:gd name="T3" fmla="*/ 366290959 h 182"/>
              <a:gd name="T4" fmla="*/ 0 w 2049"/>
              <a:gd name="T5" fmla="*/ 372429209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9" name="Freeform 60"/>
          <p:cNvSpPr/>
          <p:nvPr/>
        </p:nvSpPr>
        <p:spPr bwMode="auto">
          <a:xfrm>
            <a:off x="900757" y="2995390"/>
            <a:ext cx="2038350" cy="260350"/>
          </a:xfrm>
          <a:custGeom>
            <a:avLst/>
            <a:gdLst>
              <a:gd name="T0" fmla="*/ 2027754886 w 2049"/>
              <a:gd name="T1" fmla="*/ 0 h 182"/>
              <a:gd name="T2" fmla="*/ 1850610517 w 2049"/>
              <a:gd name="T3" fmla="*/ 366290959 h 182"/>
              <a:gd name="T4" fmla="*/ 0 w 2049"/>
              <a:gd name="T5" fmla="*/ 372429209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10" name="Freeform 61"/>
          <p:cNvSpPr/>
          <p:nvPr/>
        </p:nvSpPr>
        <p:spPr bwMode="auto">
          <a:xfrm>
            <a:off x="900757" y="3474815"/>
            <a:ext cx="2038350" cy="263525"/>
          </a:xfrm>
          <a:custGeom>
            <a:avLst/>
            <a:gdLst>
              <a:gd name="T0" fmla="*/ 2027754886 w 2049"/>
              <a:gd name="T1" fmla="*/ 0 h 185"/>
              <a:gd name="T2" fmla="*/ 1853579006 w 2049"/>
              <a:gd name="T3" fmla="*/ 375380733 h 185"/>
              <a:gd name="T4" fmla="*/ 0 w 2049"/>
              <a:gd name="T5" fmla="*/ 369293931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11" name="Freeform 62"/>
          <p:cNvSpPr/>
          <p:nvPr/>
        </p:nvSpPr>
        <p:spPr bwMode="auto">
          <a:xfrm>
            <a:off x="899170" y="3954240"/>
            <a:ext cx="2039937" cy="266700"/>
          </a:xfrm>
          <a:custGeom>
            <a:avLst/>
            <a:gdLst>
              <a:gd name="T0" fmla="*/ 2030913617 w 2049"/>
              <a:gd name="T1" fmla="*/ 0 h 187"/>
              <a:gd name="T2" fmla="*/ 1846554772 w 2049"/>
              <a:gd name="T3" fmla="*/ 380368450 h 187"/>
              <a:gd name="T4" fmla="*/ 0 w 2049"/>
              <a:gd name="T5" fmla="*/ 370198109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12" name="Freeform 63"/>
          <p:cNvSpPr/>
          <p:nvPr/>
        </p:nvSpPr>
        <p:spPr bwMode="auto">
          <a:xfrm>
            <a:off x="897582" y="4433665"/>
            <a:ext cx="2039938" cy="260350"/>
          </a:xfrm>
          <a:custGeom>
            <a:avLst/>
            <a:gdLst>
              <a:gd name="T0" fmla="*/ 2030915608 w 2049"/>
              <a:gd name="T1" fmla="*/ 0 h 182"/>
              <a:gd name="T2" fmla="*/ 1853494848 w 2049"/>
              <a:gd name="T3" fmla="*/ 366290959 h 182"/>
              <a:gd name="T4" fmla="*/ 0 w 2049"/>
              <a:gd name="T5" fmla="*/ 372429209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13" name="Text Box 22"/>
          <p:cNvSpPr txBox="1">
            <a:spLocks noChangeArrowheads="1"/>
          </p:cNvSpPr>
          <p:nvPr/>
        </p:nvSpPr>
        <p:spPr bwMode="auto">
          <a:xfrm>
            <a:off x="1618307" y="1936527"/>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a:solidFill>
                  <a:srgbClr val="000099"/>
                </a:solidFill>
                <a:latin typeface="+mn-lt"/>
                <a:ea typeface="黑体" panose="02010609060101010101" pitchFamily="2" charset="-122"/>
              </a:rPr>
              <a:t>应用层</a:t>
            </a:r>
            <a:endParaRPr lang="zh-CN" altLang="en-US" sz="1800" b="1">
              <a:solidFill>
                <a:srgbClr val="000099"/>
              </a:solidFill>
              <a:latin typeface="+mn-lt"/>
              <a:ea typeface="黑体" panose="02010609060101010101" pitchFamily="2" charset="-122"/>
            </a:endParaRPr>
          </a:p>
        </p:txBody>
      </p:sp>
      <p:sp>
        <p:nvSpPr>
          <p:cNvPr id="14" name="Text Box 23"/>
          <p:cNvSpPr txBox="1">
            <a:spLocks noChangeArrowheads="1"/>
          </p:cNvSpPr>
          <p:nvPr/>
        </p:nvSpPr>
        <p:spPr bwMode="auto">
          <a:xfrm>
            <a:off x="1584970" y="3350990"/>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a:solidFill>
                  <a:srgbClr val="000099"/>
                </a:solidFill>
                <a:latin typeface="+mn-lt"/>
                <a:ea typeface="黑体" panose="02010609060101010101" pitchFamily="2" charset="-122"/>
              </a:rPr>
              <a:t>运输层</a:t>
            </a:r>
            <a:endParaRPr lang="zh-CN" altLang="en-US" sz="1800" b="1">
              <a:solidFill>
                <a:srgbClr val="000099"/>
              </a:solidFill>
              <a:latin typeface="+mn-lt"/>
              <a:ea typeface="黑体" panose="02010609060101010101" pitchFamily="2" charset="-122"/>
            </a:endParaRPr>
          </a:p>
        </p:txBody>
      </p:sp>
      <p:sp>
        <p:nvSpPr>
          <p:cNvPr id="15" name="Text Box 24"/>
          <p:cNvSpPr txBox="1">
            <a:spLocks noChangeArrowheads="1"/>
          </p:cNvSpPr>
          <p:nvPr/>
        </p:nvSpPr>
        <p:spPr bwMode="auto">
          <a:xfrm>
            <a:off x="1597670" y="3830415"/>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a:solidFill>
                  <a:srgbClr val="000099"/>
                </a:solidFill>
                <a:latin typeface="+mn-lt"/>
                <a:ea typeface="黑体" panose="02010609060101010101" pitchFamily="2" charset="-122"/>
              </a:rPr>
              <a:t>网络层</a:t>
            </a:r>
            <a:endParaRPr lang="zh-CN" altLang="en-US" sz="1800" b="1">
              <a:solidFill>
                <a:srgbClr val="000099"/>
              </a:solidFill>
              <a:latin typeface="+mn-lt"/>
              <a:ea typeface="黑体" panose="02010609060101010101" pitchFamily="2" charset="-122"/>
            </a:endParaRPr>
          </a:p>
        </p:txBody>
      </p:sp>
      <p:sp>
        <p:nvSpPr>
          <p:cNvPr id="16" name="Text Box 54"/>
          <p:cNvSpPr txBox="1">
            <a:spLocks noChangeArrowheads="1"/>
          </p:cNvSpPr>
          <p:nvPr/>
        </p:nvSpPr>
        <p:spPr bwMode="auto">
          <a:xfrm>
            <a:off x="1597670" y="2388965"/>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a:solidFill>
                  <a:srgbClr val="000099"/>
                </a:solidFill>
                <a:latin typeface="+mn-lt"/>
                <a:ea typeface="黑体" panose="02010609060101010101" pitchFamily="2" charset="-122"/>
              </a:rPr>
              <a:t>表示层</a:t>
            </a:r>
            <a:endParaRPr lang="zh-CN" altLang="en-US" sz="1800" b="1">
              <a:solidFill>
                <a:srgbClr val="000099"/>
              </a:solidFill>
              <a:latin typeface="+mn-lt"/>
              <a:ea typeface="黑体" panose="02010609060101010101" pitchFamily="2" charset="-122"/>
            </a:endParaRPr>
          </a:p>
        </p:txBody>
      </p:sp>
      <p:sp>
        <p:nvSpPr>
          <p:cNvPr id="17" name="Text Box 55"/>
          <p:cNvSpPr txBox="1">
            <a:spLocks noChangeArrowheads="1"/>
          </p:cNvSpPr>
          <p:nvPr/>
        </p:nvSpPr>
        <p:spPr bwMode="auto">
          <a:xfrm>
            <a:off x="1597670" y="2869977"/>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a:solidFill>
                  <a:srgbClr val="000099"/>
                </a:solidFill>
                <a:latin typeface="+mn-lt"/>
                <a:ea typeface="黑体" panose="02010609060101010101" pitchFamily="2" charset="-122"/>
              </a:rPr>
              <a:t>会话层</a:t>
            </a:r>
            <a:endParaRPr lang="zh-CN" altLang="en-US" sz="1800" b="1">
              <a:solidFill>
                <a:srgbClr val="000099"/>
              </a:solidFill>
              <a:latin typeface="+mn-lt"/>
              <a:ea typeface="黑体" panose="02010609060101010101" pitchFamily="2" charset="-122"/>
            </a:endParaRPr>
          </a:p>
        </p:txBody>
      </p:sp>
      <p:sp>
        <p:nvSpPr>
          <p:cNvPr id="18" name="Text Box 56"/>
          <p:cNvSpPr txBox="1">
            <a:spLocks noChangeArrowheads="1"/>
          </p:cNvSpPr>
          <p:nvPr/>
        </p:nvSpPr>
        <p:spPr bwMode="auto">
          <a:xfrm>
            <a:off x="1438920" y="4284440"/>
            <a:ext cx="13468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a:solidFill>
                  <a:srgbClr val="000099"/>
                </a:solidFill>
                <a:latin typeface="+mn-lt"/>
                <a:ea typeface="黑体" panose="02010609060101010101" pitchFamily="2" charset="-122"/>
              </a:rPr>
              <a:t>数据链路层</a:t>
            </a:r>
            <a:endParaRPr lang="zh-CN" altLang="en-US" sz="1800" b="1">
              <a:solidFill>
                <a:srgbClr val="000099"/>
              </a:solidFill>
              <a:latin typeface="+mn-lt"/>
              <a:ea typeface="黑体" panose="02010609060101010101" pitchFamily="2" charset="-122"/>
            </a:endParaRPr>
          </a:p>
        </p:txBody>
      </p:sp>
      <p:sp>
        <p:nvSpPr>
          <p:cNvPr id="19" name="Text Box 57"/>
          <p:cNvSpPr txBox="1">
            <a:spLocks noChangeArrowheads="1"/>
          </p:cNvSpPr>
          <p:nvPr/>
        </p:nvSpPr>
        <p:spPr bwMode="auto">
          <a:xfrm>
            <a:off x="1597670" y="4736877"/>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dirty="0">
                <a:solidFill>
                  <a:srgbClr val="000099"/>
                </a:solidFill>
                <a:latin typeface="+mn-lt"/>
                <a:ea typeface="黑体" panose="02010609060101010101" pitchFamily="2" charset="-122"/>
              </a:rPr>
              <a:t>物理层</a:t>
            </a:r>
            <a:endParaRPr lang="zh-CN" altLang="en-US" sz="1800" b="1" dirty="0">
              <a:solidFill>
                <a:srgbClr val="000099"/>
              </a:solidFill>
              <a:latin typeface="+mn-lt"/>
              <a:ea typeface="黑体" panose="02010609060101010101" pitchFamily="2" charset="-122"/>
            </a:endParaRPr>
          </a:p>
        </p:txBody>
      </p:sp>
      <p:sp>
        <p:nvSpPr>
          <p:cNvPr id="20" name="Text Box 43"/>
          <p:cNvSpPr txBox="1">
            <a:spLocks noChangeArrowheads="1"/>
          </p:cNvSpPr>
          <p:nvPr/>
        </p:nvSpPr>
        <p:spPr bwMode="auto">
          <a:xfrm>
            <a:off x="996007" y="1785715"/>
            <a:ext cx="298480" cy="329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90000"/>
              </a:lnSpc>
            </a:pPr>
            <a:r>
              <a:rPr lang="en-US" altLang="zh-CN" sz="1600" b="1" dirty="0">
                <a:solidFill>
                  <a:srgbClr val="000099"/>
                </a:solidFill>
                <a:latin typeface="+mn-lt"/>
                <a:ea typeface="黑体" panose="02010609060101010101" pitchFamily="2" charset="-122"/>
              </a:rPr>
              <a:t>7</a:t>
            </a:r>
            <a:endParaRPr lang="en-US" altLang="zh-CN" sz="1600" b="1" dirty="0">
              <a:solidFill>
                <a:srgbClr val="000099"/>
              </a:solidFill>
              <a:latin typeface="+mn-lt"/>
              <a:ea typeface="黑体" panose="02010609060101010101" pitchFamily="2" charset="-122"/>
            </a:endParaRPr>
          </a:p>
          <a:p>
            <a:pPr eaLnBrk="1" hangingPunct="1">
              <a:lnSpc>
                <a:spcPct val="190000"/>
              </a:lnSpc>
            </a:pPr>
            <a:r>
              <a:rPr lang="en-US" altLang="zh-CN" sz="1600" b="1" dirty="0">
                <a:solidFill>
                  <a:srgbClr val="000099"/>
                </a:solidFill>
                <a:latin typeface="+mn-lt"/>
                <a:ea typeface="黑体" panose="02010609060101010101" pitchFamily="2" charset="-122"/>
              </a:rPr>
              <a:t>6</a:t>
            </a:r>
            <a:endParaRPr lang="en-US" altLang="zh-CN" sz="1600" b="1" dirty="0">
              <a:solidFill>
                <a:srgbClr val="000099"/>
              </a:solidFill>
              <a:latin typeface="+mn-lt"/>
              <a:ea typeface="黑体" panose="02010609060101010101" pitchFamily="2" charset="-122"/>
            </a:endParaRPr>
          </a:p>
          <a:p>
            <a:pPr eaLnBrk="1" hangingPunct="1">
              <a:lnSpc>
                <a:spcPct val="190000"/>
              </a:lnSpc>
            </a:pPr>
            <a:r>
              <a:rPr lang="en-US" altLang="zh-CN" sz="1600" b="1" dirty="0">
                <a:solidFill>
                  <a:srgbClr val="000099"/>
                </a:solidFill>
                <a:latin typeface="+mn-lt"/>
                <a:ea typeface="黑体" panose="02010609060101010101" pitchFamily="2" charset="-122"/>
              </a:rPr>
              <a:t>5</a:t>
            </a:r>
            <a:endParaRPr lang="en-US" altLang="zh-CN" sz="1600" b="1" dirty="0">
              <a:solidFill>
                <a:srgbClr val="000099"/>
              </a:solidFill>
              <a:latin typeface="+mn-lt"/>
              <a:ea typeface="黑体" panose="02010609060101010101" pitchFamily="2" charset="-122"/>
            </a:endParaRPr>
          </a:p>
          <a:p>
            <a:pPr eaLnBrk="1" hangingPunct="1">
              <a:lnSpc>
                <a:spcPct val="190000"/>
              </a:lnSpc>
            </a:pPr>
            <a:r>
              <a:rPr lang="en-US" altLang="zh-CN" sz="1600" b="1" dirty="0">
                <a:solidFill>
                  <a:srgbClr val="000099"/>
                </a:solidFill>
                <a:latin typeface="+mn-lt"/>
                <a:ea typeface="黑体" panose="02010609060101010101" pitchFamily="2" charset="-122"/>
              </a:rPr>
              <a:t>4</a:t>
            </a:r>
            <a:endParaRPr lang="en-US" altLang="zh-CN" sz="1600" b="1" dirty="0">
              <a:solidFill>
                <a:srgbClr val="000099"/>
              </a:solidFill>
              <a:latin typeface="+mn-lt"/>
              <a:ea typeface="黑体" panose="02010609060101010101" pitchFamily="2" charset="-122"/>
            </a:endParaRPr>
          </a:p>
          <a:p>
            <a:pPr eaLnBrk="1" hangingPunct="1">
              <a:lnSpc>
                <a:spcPct val="190000"/>
              </a:lnSpc>
            </a:pPr>
            <a:r>
              <a:rPr lang="en-US" altLang="zh-CN" sz="1600" b="1" dirty="0">
                <a:solidFill>
                  <a:srgbClr val="000099"/>
                </a:solidFill>
                <a:latin typeface="+mn-lt"/>
                <a:ea typeface="黑体" panose="02010609060101010101" pitchFamily="2" charset="-122"/>
              </a:rPr>
              <a:t>3</a:t>
            </a:r>
            <a:endParaRPr lang="en-US" altLang="zh-CN" sz="1600" b="1" dirty="0">
              <a:solidFill>
                <a:srgbClr val="000099"/>
              </a:solidFill>
              <a:latin typeface="+mn-lt"/>
              <a:ea typeface="黑体" panose="02010609060101010101" pitchFamily="2" charset="-122"/>
            </a:endParaRPr>
          </a:p>
          <a:p>
            <a:pPr eaLnBrk="1" hangingPunct="1">
              <a:lnSpc>
                <a:spcPct val="190000"/>
              </a:lnSpc>
            </a:pPr>
            <a:r>
              <a:rPr lang="en-US" altLang="zh-CN" sz="1600" b="1" dirty="0">
                <a:solidFill>
                  <a:srgbClr val="000099"/>
                </a:solidFill>
                <a:latin typeface="+mn-lt"/>
                <a:ea typeface="黑体" panose="02010609060101010101" pitchFamily="2" charset="-122"/>
              </a:rPr>
              <a:t>2</a:t>
            </a:r>
            <a:endParaRPr lang="en-US" altLang="zh-CN" sz="1600" b="1" dirty="0">
              <a:solidFill>
                <a:srgbClr val="000099"/>
              </a:solidFill>
              <a:latin typeface="+mn-lt"/>
              <a:ea typeface="黑体" panose="02010609060101010101" pitchFamily="2" charset="-122"/>
            </a:endParaRPr>
          </a:p>
          <a:p>
            <a:pPr eaLnBrk="1" hangingPunct="1">
              <a:lnSpc>
                <a:spcPct val="190000"/>
              </a:lnSpc>
            </a:pPr>
            <a:r>
              <a:rPr lang="en-US" altLang="zh-CN" sz="1600" b="1" dirty="0">
                <a:solidFill>
                  <a:srgbClr val="000099"/>
                </a:solidFill>
                <a:latin typeface="+mn-lt"/>
                <a:ea typeface="黑体" panose="02010609060101010101" pitchFamily="2" charset="-122"/>
              </a:rPr>
              <a:t>1</a:t>
            </a:r>
            <a:endParaRPr lang="en-US" altLang="zh-CN" sz="1600" b="1" dirty="0">
              <a:solidFill>
                <a:srgbClr val="000099"/>
              </a:solidFill>
              <a:latin typeface="+mn-lt"/>
              <a:ea typeface="黑体" panose="02010609060101010101" pitchFamily="2" charset="-122"/>
            </a:endParaRPr>
          </a:p>
        </p:txBody>
      </p:sp>
      <p:sp>
        <p:nvSpPr>
          <p:cNvPr id="21" name="Text Box 13"/>
          <p:cNvSpPr txBox="1">
            <a:spLocks noChangeArrowheads="1"/>
          </p:cNvSpPr>
          <p:nvPr/>
        </p:nvSpPr>
        <p:spPr bwMode="auto">
          <a:xfrm>
            <a:off x="776536" y="1222152"/>
            <a:ext cx="23455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dirty="0">
                <a:solidFill>
                  <a:srgbClr val="C00000"/>
                </a:solidFill>
                <a:latin typeface="+mn-lt"/>
                <a:ea typeface="黑体" panose="02010609060101010101" pitchFamily="2" charset="-122"/>
              </a:rPr>
              <a:t>OSI </a:t>
            </a:r>
            <a:r>
              <a:rPr lang="zh-CN" altLang="en-US" b="1" dirty="0">
                <a:solidFill>
                  <a:srgbClr val="C00000"/>
                </a:solidFill>
                <a:latin typeface="+mn-lt"/>
                <a:ea typeface="黑体" panose="02010609060101010101" pitchFamily="2" charset="-122"/>
              </a:rPr>
              <a:t>的体系结构</a:t>
            </a:r>
            <a:endParaRPr lang="zh-CN" altLang="en-US" b="1" dirty="0">
              <a:solidFill>
                <a:srgbClr val="C00000"/>
              </a:solidFill>
              <a:latin typeface="+mn-lt"/>
              <a:ea typeface="黑体" panose="02010609060101010101" pitchFamily="2" charset="-122"/>
            </a:endParaRPr>
          </a:p>
        </p:txBody>
      </p:sp>
      <p:sp>
        <p:nvSpPr>
          <p:cNvPr id="22" name="AutoShape 66"/>
          <p:cNvSpPr>
            <a:spLocks noChangeArrowheads="1"/>
          </p:cNvSpPr>
          <p:nvPr/>
        </p:nvSpPr>
        <p:spPr bwMode="auto">
          <a:xfrm>
            <a:off x="3512195" y="1606327"/>
            <a:ext cx="2668587" cy="3587750"/>
          </a:xfrm>
          <a:prstGeom prst="cube">
            <a:avLst>
              <a:gd name="adj" fmla="val 9144"/>
            </a:avLst>
          </a:prstGeom>
          <a:solidFill>
            <a:schemeClr val="bg1"/>
          </a:solidFill>
          <a:ln w="19050">
            <a:solidFill>
              <a:schemeClr val="tx1"/>
            </a:solidFill>
            <a:miter lim="800000"/>
          </a:ln>
        </p:spPr>
        <p:txBody>
          <a:bodyPr wrap="none" anchor="ctr"/>
          <a:lstStyle/>
          <a:p>
            <a:endParaRPr lang="zh-CN" altLang="en-US" sz="2000" b="1">
              <a:solidFill>
                <a:srgbClr val="000099"/>
              </a:solidFill>
              <a:latin typeface="+mn-lt"/>
              <a:ea typeface="黑体" panose="02010609060101010101" pitchFamily="2" charset="-122"/>
            </a:endParaRPr>
          </a:p>
        </p:txBody>
      </p:sp>
      <p:sp>
        <p:nvSpPr>
          <p:cNvPr id="23" name="Freeform 69"/>
          <p:cNvSpPr/>
          <p:nvPr/>
        </p:nvSpPr>
        <p:spPr bwMode="auto">
          <a:xfrm>
            <a:off x="3504257" y="2981102"/>
            <a:ext cx="2673350" cy="279400"/>
          </a:xfrm>
          <a:custGeom>
            <a:avLst/>
            <a:gdLst>
              <a:gd name="T0" fmla="*/ 2147483647 w 1684"/>
              <a:gd name="T1" fmla="*/ 0 h 176"/>
              <a:gd name="T2" fmla="*/ 2147483647 w 1684"/>
              <a:gd name="T3" fmla="*/ 433466923 h 176"/>
              <a:gd name="T4" fmla="*/ 0 w 1684"/>
              <a:gd name="T5" fmla="*/ 443547545 h 176"/>
              <a:gd name="T6" fmla="*/ 0 60000 65536"/>
              <a:gd name="T7" fmla="*/ 0 60000 65536"/>
              <a:gd name="T8" fmla="*/ 0 60000 65536"/>
              <a:gd name="T9" fmla="*/ 0 w 1684"/>
              <a:gd name="T10" fmla="*/ 0 h 176"/>
              <a:gd name="T11" fmla="*/ 1684 w 1684"/>
              <a:gd name="T12" fmla="*/ 176 h 176"/>
            </a:gdLst>
            <a:ahLst/>
            <a:cxnLst>
              <a:cxn ang="T6">
                <a:pos x="T0" y="T1"/>
              </a:cxn>
              <a:cxn ang="T7">
                <a:pos x="T2" y="T3"/>
              </a:cxn>
              <a:cxn ang="T8">
                <a:pos x="T4" y="T5"/>
              </a:cxn>
            </a:cxnLst>
            <a:rect l="T9" t="T10" r="T11" b="T12"/>
            <a:pathLst>
              <a:path w="1684" h="176">
                <a:moveTo>
                  <a:pt x="1684" y="0"/>
                </a:moveTo>
                <a:lnTo>
                  <a:pt x="1528" y="172"/>
                </a:lnTo>
                <a:lnTo>
                  <a:pt x="0" y="176"/>
                </a:lnTo>
              </a:path>
            </a:pathLst>
          </a:cu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24" name="Freeform 70"/>
          <p:cNvSpPr/>
          <p:nvPr/>
        </p:nvSpPr>
        <p:spPr bwMode="auto">
          <a:xfrm>
            <a:off x="3505845" y="3457352"/>
            <a:ext cx="2665412" cy="295275"/>
          </a:xfrm>
          <a:custGeom>
            <a:avLst/>
            <a:gdLst>
              <a:gd name="T0" fmla="*/ 2147483647 w 1679"/>
              <a:gd name="T1" fmla="*/ 0 h 186"/>
              <a:gd name="T2" fmla="*/ 2147483647 w 1679"/>
              <a:gd name="T3" fmla="*/ 468749107 h 186"/>
              <a:gd name="T4" fmla="*/ 0 w 1679"/>
              <a:gd name="T5" fmla="*/ 461189435 h 186"/>
              <a:gd name="T6" fmla="*/ 0 60000 65536"/>
              <a:gd name="T7" fmla="*/ 0 60000 65536"/>
              <a:gd name="T8" fmla="*/ 0 60000 65536"/>
              <a:gd name="T9" fmla="*/ 0 w 1679"/>
              <a:gd name="T10" fmla="*/ 0 h 186"/>
              <a:gd name="T11" fmla="*/ 1679 w 1679"/>
              <a:gd name="T12" fmla="*/ 186 h 186"/>
            </a:gdLst>
            <a:ahLst/>
            <a:cxnLst>
              <a:cxn ang="T6">
                <a:pos x="T0" y="T1"/>
              </a:cxn>
              <a:cxn ang="T7">
                <a:pos x="T2" y="T3"/>
              </a:cxn>
              <a:cxn ang="T8">
                <a:pos x="T4" y="T5"/>
              </a:cxn>
            </a:cxnLst>
            <a:rect l="T9" t="T10" r="T11" b="T12"/>
            <a:pathLst>
              <a:path w="1679" h="186">
                <a:moveTo>
                  <a:pt x="1679" y="0"/>
                </a:moveTo>
                <a:lnTo>
                  <a:pt x="1525" y="186"/>
                </a:lnTo>
                <a:lnTo>
                  <a:pt x="0" y="183"/>
                </a:lnTo>
              </a:path>
            </a:pathLst>
          </a:cu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25" name="Freeform 71"/>
          <p:cNvSpPr/>
          <p:nvPr/>
        </p:nvSpPr>
        <p:spPr bwMode="auto">
          <a:xfrm>
            <a:off x="3504257" y="3965352"/>
            <a:ext cx="2647950" cy="257175"/>
          </a:xfrm>
          <a:custGeom>
            <a:avLst/>
            <a:gdLst>
              <a:gd name="T0" fmla="*/ 2147483647 w 1668"/>
              <a:gd name="T1" fmla="*/ 0 h 162"/>
              <a:gd name="T2" fmla="*/ 2147483647 w 1668"/>
              <a:gd name="T3" fmla="*/ 403224947 h 162"/>
              <a:gd name="T4" fmla="*/ 0 w 1668"/>
              <a:gd name="T5" fmla="*/ 408265258 h 162"/>
              <a:gd name="T6" fmla="*/ 0 60000 65536"/>
              <a:gd name="T7" fmla="*/ 0 60000 65536"/>
              <a:gd name="T8" fmla="*/ 0 60000 65536"/>
              <a:gd name="T9" fmla="*/ 0 w 1668"/>
              <a:gd name="T10" fmla="*/ 0 h 162"/>
              <a:gd name="T11" fmla="*/ 1668 w 1668"/>
              <a:gd name="T12" fmla="*/ 162 h 162"/>
            </a:gdLst>
            <a:ahLst/>
            <a:cxnLst>
              <a:cxn ang="T6">
                <a:pos x="T0" y="T1"/>
              </a:cxn>
              <a:cxn ang="T7">
                <a:pos x="T2" y="T3"/>
              </a:cxn>
              <a:cxn ang="T8">
                <a:pos x="T4" y="T5"/>
              </a:cxn>
            </a:cxnLst>
            <a:rect l="T9" t="T10" r="T11" b="T12"/>
            <a:pathLst>
              <a:path w="1668" h="162">
                <a:moveTo>
                  <a:pt x="1668" y="0"/>
                </a:moveTo>
                <a:lnTo>
                  <a:pt x="1527" y="160"/>
                </a:lnTo>
                <a:lnTo>
                  <a:pt x="0" y="162"/>
                </a:lnTo>
              </a:path>
            </a:pathLst>
          </a:cu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26" name="Text Box 73"/>
          <p:cNvSpPr txBox="1">
            <a:spLocks noChangeArrowheads="1"/>
          </p:cNvSpPr>
          <p:nvPr/>
        </p:nvSpPr>
        <p:spPr bwMode="auto">
          <a:xfrm>
            <a:off x="4290070" y="1965102"/>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a:solidFill>
                  <a:srgbClr val="000099"/>
                </a:solidFill>
                <a:latin typeface="+mn-lt"/>
                <a:ea typeface="黑体" panose="02010609060101010101" pitchFamily="2" charset="-122"/>
              </a:rPr>
              <a:t>应用层</a:t>
            </a:r>
            <a:endParaRPr lang="zh-CN" altLang="en-US" sz="1800" b="1">
              <a:solidFill>
                <a:srgbClr val="000099"/>
              </a:solidFill>
              <a:latin typeface="+mn-lt"/>
              <a:ea typeface="黑体" panose="02010609060101010101" pitchFamily="2" charset="-122"/>
            </a:endParaRPr>
          </a:p>
        </p:txBody>
      </p:sp>
      <p:sp>
        <p:nvSpPr>
          <p:cNvPr id="27" name="Text Box 15"/>
          <p:cNvSpPr txBox="1">
            <a:spLocks noChangeArrowheads="1"/>
          </p:cNvSpPr>
          <p:nvPr/>
        </p:nvSpPr>
        <p:spPr bwMode="auto">
          <a:xfrm>
            <a:off x="4088457" y="4341590"/>
            <a:ext cx="13468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a:solidFill>
                  <a:srgbClr val="000099"/>
                </a:solidFill>
                <a:latin typeface="+mn-lt"/>
                <a:ea typeface="黑体" panose="02010609060101010101" pitchFamily="2" charset="-122"/>
              </a:rPr>
              <a:t>网络接口层</a:t>
            </a:r>
            <a:endParaRPr lang="zh-CN" altLang="en-US" sz="1800" b="1">
              <a:solidFill>
                <a:srgbClr val="000099"/>
              </a:solidFill>
              <a:latin typeface="+mn-lt"/>
              <a:ea typeface="黑体" panose="02010609060101010101" pitchFamily="2" charset="-122"/>
            </a:endParaRPr>
          </a:p>
        </p:txBody>
      </p:sp>
      <p:sp>
        <p:nvSpPr>
          <p:cNvPr id="28" name="Text Box 9"/>
          <p:cNvSpPr txBox="1">
            <a:spLocks noChangeArrowheads="1"/>
          </p:cNvSpPr>
          <p:nvPr/>
        </p:nvSpPr>
        <p:spPr bwMode="auto">
          <a:xfrm>
            <a:off x="4196407" y="3878040"/>
            <a:ext cx="116410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a:solidFill>
                  <a:srgbClr val="000099"/>
                </a:solidFill>
                <a:latin typeface="+mn-lt"/>
                <a:ea typeface="黑体" panose="02010609060101010101" pitchFamily="2" charset="-122"/>
              </a:rPr>
              <a:t>网际层 </a:t>
            </a:r>
            <a:r>
              <a:rPr lang="en-US" altLang="zh-CN" sz="1800" b="1">
                <a:solidFill>
                  <a:srgbClr val="000099"/>
                </a:solidFill>
                <a:latin typeface="+mn-lt"/>
                <a:ea typeface="黑体" panose="02010609060101010101" pitchFamily="2" charset="-122"/>
              </a:rPr>
              <a:t>IP</a:t>
            </a:r>
            <a:endParaRPr lang="en-US" altLang="zh-CN" sz="1800" b="1">
              <a:solidFill>
                <a:srgbClr val="000099"/>
              </a:solidFill>
              <a:latin typeface="+mn-lt"/>
              <a:ea typeface="黑体" panose="02010609060101010101" pitchFamily="2" charset="-122"/>
            </a:endParaRPr>
          </a:p>
        </p:txBody>
      </p:sp>
      <p:sp>
        <p:nvSpPr>
          <p:cNvPr id="29" name="Text Box 16"/>
          <p:cNvSpPr txBox="1">
            <a:spLocks noChangeArrowheads="1"/>
          </p:cNvSpPr>
          <p:nvPr/>
        </p:nvSpPr>
        <p:spPr bwMode="auto">
          <a:xfrm>
            <a:off x="3640716" y="2365152"/>
            <a:ext cx="225279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600" b="1" dirty="0">
                <a:solidFill>
                  <a:srgbClr val="000099"/>
                </a:solidFill>
                <a:latin typeface="+mn-lt"/>
                <a:ea typeface="黑体" panose="02010609060101010101" pitchFamily="2" charset="-122"/>
              </a:rPr>
              <a:t>(</a:t>
            </a:r>
            <a:r>
              <a:rPr lang="zh-CN" altLang="en-US" sz="1600" b="1" dirty="0">
                <a:solidFill>
                  <a:srgbClr val="000099"/>
                </a:solidFill>
                <a:latin typeface="+mn-lt"/>
                <a:ea typeface="黑体" panose="02010609060101010101" pitchFamily="2" charset="-122"/>
              </a:rPr>
              <a:t>各种应用层</a:t>
            </a:r>
            <a:r>
              <a:rPr lang="zh-CN" altLang="en-US" sz="1600" b="1" dirty="0" smtClean="0">
                <a:solidFill>
                  <a:srgbClr val="000099"/>
                </a:solidFill>
                <a:latin typeface="+mn-lt"/>
                <a:ea typeface="黑体" panose="02010609060101010101" pitchFamily="2" charset="-122"/>
              </a:rPr>
              <a:t>协议，如</a:t>
            </a:r>
            <a:endParaRPr lang="zh-CN" altLang="en-US" sz="1600" b="1" dirty="0">
              <a:solidFill>
                <a:srgbClr val="000099"/>
              </a:solidFill>
              <a:latin typeface="+mn-lt"/>
              <a:ea typeface="黑体" panose="02010609060101010101" pitchFamily="2" charset="-122"/>
            </a:endParaRPr>
          </a:p>
          <a:p>
            <a:pPr algn="ctr" eaLnBrk="1" hangingPunct="1"/>
            <a:r>
              <a:rPr lang="en-US" altLang="zh-CN" sz="1600" b="1" dirty="0">
                <a:solidFill>
                  <a:srgbClr val="000099"/>
                </a:solidFill>
                <a:latin typeface="+mn-lt"/>
                <a:ea typeface="黑体" panose="02010609060101010101" pitchFamily="2" charset="-122"/>
              </a:rPr>
              <a:t>DNS, HTTP, SMTP </a:t>
            </a:r>
            <a:r>
              <a:rPr lang="zh-CN" altLang="zh-CN" sz="1600" b="1" dirty="0">
                <a:solidFill>
                  <a:srgbClr val="000099"/>
                </a:solidFill>
                <a:latin typeface="+mn-lt"/>
                <a:ea typeface="黑体" panose="02010609060101010101" pitchFamily="2" charset="-122"/>
              </a:rPr>
              <a:t>等</a:t>
            </a:r>
            <a:r>
              <a:rPr lang="en-US" altLang="zh-CN" sz="1600" b="1" dirty="0">
                <a:solidFill>
                  <a:srgbClr val="000099"/>
                </a:solidFill>
                <a:latin typeface="+mn-lt"/>
                <a:ea typeface="黑体" panose="02010609060101010101" pitchFamily="2" charset="-122"/>
              </a:rPr>
              <a:t>)</a:t>
            </a:r>
            <a:endParaRPr lang="en-US" altLang="zh-CN" sz="1600" b="1" dirty="0">
              <a:solidFill>
                <a:srgbClr val="000099"/>
              </a:solidFill>
              <a:latin typeface="+mn-lt"/>
              <a:ea typeface="黑体" panose="02010609060101010101" pitchFamily="2" charset="-122"/>
            </a:endParaRPr>
          </a:p>
        </p:txBody>
      </p:sp>
      <p:sp>
        <p:nvSpPr>
          <p:cNvPr id="30" name="Text Box 41"/>
          <p:cNvSpPr txBox="1">
            <a:spLocks noChangeArrowheads="1"/>
          </p:cNvSpPr>
          <p:nvPr/>
        </p:nvSpPr>
        <p:spPr bwMode="auto">
          <a:xfrm>
            <a:off x="3505643" y="3333527"/>
            <a:ext cx="24054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800" b="1">
                <a:solidFill>
                  <a:srgbClr val="000099"/>
                </a:solidFill>
                <a:latin typeface="+mn-lt"/>
                <a:ea typeface="黑体" panose="02010609060101010101" pitchFamily="2" charset="-122"/>
              </a:rPr>
              <a:t>运输层 </a:t>
            </a:r>
            <a:r>
              <a:rPr lang="en-US" altLang="zh-CN" sz="1800" b="1">
                <a:solidFill>
                  <a:srgbClr val="000099"/>
                </a:solidFill>
                <a:latin typeface="+mn-lt"/>
                <a:ea typeface="黑体" panose="02010609060101010101" pitchFamily="2" charset="-122"/>
              </a:rPr>
              <a:t>(TCP </a:t>
            </a:r>
            <a:r>
              <a:rPr lang="zh-CN" altLang="en-US" sz="1800" b="1">
                <a:solidFill>
                  <a:srgbClr val="000099"/>
                </a:solidFill>
                <a:latin typeface="+mn-lt"/>
                <a:ea typeface="黑体" panose="02010609060101010101" pitchFamily="2" charset="-122"/>
              </a:rPr>
              <a:t>或 </a:t>
            </a:r>
            <a:r>
              <a:rPr lang="en-US" altLang="zh-CN" sz="1800" b="1">
                <a:solidFill>
                  <a:srgbClr val="000099"/>
                </a:solidFill>
                <a:latin typeface="+mn-lt"/>
                <a:ea typeface="黑体" panose="02010609060101010101" pitchFamily="2" charset="-122"/>
              </a:rPr>
              <a:t>UDP)</a:t>
            </a:r>
            <a:endParaRPr lang="en-US" altLang="zh-CN" sz="1800" b="1">
              <a:solidFill>
                <a:srgbClr val="000099"/>
              </a:solidFill>
              <a:latin typeface="+mn-lt"/>
              <a:ea typeface="黑体" panose="02010609060101010101" pitchFamily="2" charset="-122"/>
            </a:endParaRPr>
          </a:p>
        </p:txBody>
      </p:sp>
      <p:sp>
        <p:nvSpPr>
          <p:cNvPr id="31" name="Text Box 12"/>
          <p:cNvSpPr txBox="1">
            <a:spLocks noChangeArrowheads="1"/>
          </p:cNvSpPr>
          <p:nvPr/>
        </p:nvSpPr>
        <p:spPr bwMode="auto">
          <a:xfrm>
            <a:off x="3524499" y="1222152"/>
            <a:ext cx="280160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rgbClr val="C00000"/>
                </a:solidFill>
                <a:latin typeface="+mn-lt"/>
                <a:ea typeface="黑体" panose="02010609060101010101" pitchFamily="2" charset="-122"/>
              </a:rPr>
              <a:t>TCP/IP </a:t>
            </a:r>
            <a:r>
              <a:rPr lang="zh-CN" altLang="en-US" b="1">
                <a:solidFill>
                  <a:srgbClr val="C00000"/>
                </a:solidFill>
                <a:latin typeface="+mn-lt"/>
                <a:ea typeface="黑体" panose="02010609060101010101" pitchFamily="2" charset="-122"/>
              </a:rPr>
              <a:t>的体系结构</a:t>
            </a:r>
            <a:endParaRPr lang="zh-CN" altLang="en-US" b="1">
              <a:solidFill>
                <a:srgbClr val="C00000"/>
              </a:solidFill>
              <a:latin typeface="+mn-lt"/>
              <a:ea typeface="黑体" panose="02010609060101010101" pitchFamily="2" charset="-122"/>
            </a:endParaRPr>
          </a:p>
        </p:txBody>
      </p:sp>
      <p:sp>
        <p:nvSpPr>
          <p:cNvPr id="32" name="Text Box 95"/>
          <p:cNvSpPr txBox="1">
            <a:spLocks noChangeArrowheads="1"/>
          </p:cNvSpPr>
          <p:nvPr/>
        </p:nvSpPr>
        <p:spPr bwMode="auto">
          <a:xfrm>
            <a:off x="1608782" y="5241702"/>
            <a:ext cx="466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b="1">
                <a:solidFill>
                  <a:srgbClr val="000099"/>
                </a:solidFill>
                <a:latin typeface="+mn-lt"/>
                <a:ea typeface="黑体" panose="02010609060101010101" pitchFamily="2" charset="-122"/>
              </a:rPr>
              <a:t>(a)</a:t>
            </a:r>
            <a:endParaRPr lang="en-US" altLang="zh-CN" sz="1800" b="1">
              <a:solidFill>
                <a:srgbClr val="000099"/>
              </a:solidFill>
              <a:latin typeface="+mn-lt"/>
              <a:ea typeface="黑体" panose="02010609060101010101" pitchFamily="2" charset="-122"/>
            </a:endParaRPr>
          </a:p>
        </p:txBody>
      </p:sp>
      <p:sp>
        <p:nvSpPr>
          <p:cNvPr id="33" name="Text Box 96"/>
          <p:cNvSpPr txBox="1">
            <a:spLocks noChangeArrowheads="1"/>
          </p:cNvSpPr>
          <p:nvPr/>
        </p:nvSpPr>
        <p:spPr bwMode="auto">
          <a:xfrm>
            <a:off x="4464695" y="5241702"/>
            <a:ext cx="4796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b="1">
                <a:solidFill>
                  <a:srgbClr val="000099"/>
                </a:solidFill>
                <a:latin typeface="+mn-lt"/>
                <a:ea typeface="黑体" panose="02010609060101010101" pitchFamily="2" charset="-122"/>
              </a:rPr>
              <a:t>(b)</a:t>
            </a:r>
            <a:endParaRPr lang="en-US" altLang="zh-CN" sz="1800" b="1">
              <a:solidFill>
                <a:srgbClr val="000099"/>
              </a:solidFill>
              <a:latin typeface="+mn-lt"/>
              <a:ea typeface="黑体" panose="02010609060101010101" pitchFamily="2" charset="-122"/>
            </a:endParaRPr>
          </a:p>
        </p:txBody>
      </p:sp>
      <p:sp>
        <p:nvSpPr>
          <p:cNvPr id="34" name="Text Box 97"/>
          <p:cNvSpPr txBox="1">
            <a:spLocks noChangeArrowheads="1"/>
          </p:cNvSpPr>
          <p:nvPr/>
        </p:nvSpPr>
        <p:spPr bwMode="auto">
          <a:xfrm>
            <a:off x="7609532" y="5241702"/>
            <a:ext cx="466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b="1">
                <a:solidFill>
                  <a:srgbClr val="000099"/>
                </a:solidFill>
                <a:latin typeface="+mn-lt"/>
                <a:ea typeface="黑体" panose="02010609060101010101" pitchFamily="2" charset="-122"/>
              </a:rPr>
              <a:t>(c)</a:t>
            </a:r>
            <a:endParaRPr lang="en-US" altLang="zh-CN" sz="1800" b="1">
              <a:solidFill>
                <a:srgbClr val="000099"/>
              </a:solidFill>
              <a:latin typeface="+mn-lt"/>
              <a:ea typeface="黑体" panose="02010609060101010101" pitchFamily="2" charset="-122"/>
            </a:endParaRPr>
          </a:p>
        </p:txBody>
      </p:sp>
      <p:sp>
        <p:nvSpPr>
          <p:cNvPr id="35" name="AutoShape 98"/>
          <p:cNvSpPr>
            <a:spLocks noChangeArrowheads="1"/>
          </p:cNvSpPr>
          <p:nvPr/>
        </p:nvSpPr>
        <p:spPr bwMode="auto">
          <a:xfrm>
            <a:off x="6787207" y="1641252"/>
            <a:ext cx="2054225" cy="3530600"/>
          </a:xfrm>
          <a:prstGeom prst="cube">
            <a:avLst>
              <a:gd name="adj" fmla="val 9144"/>
            </a:avLst>
          </a:prstGeom>
          <a:solidFill>
            <a:schemeClr val="bg1"/>
          </a:solidFill>
          <a:ln w="19050">
            <a:solidFill>
              <a:schemeClr val="tx1"/>
            </a:solidFill>
            <a:miter lim="800000"/>
          </a:ln>
        </p:spPr>
        <p:txBody>
          <a:bodyPr wrap="none" anchor="ctr"/>
          <a:lstStyle/>
          <a:p>
            <a:endParaRPr lang="zh-CN" altLang="en-US" sz="2000" b="1">
              <a:solidFill>
                <a:srgbClr val="000099"/>
              </a:solidFill>
              <a:latin typeface="+mn-lt"/>
              <a:ea typeface="黑体" panose="02010609060101010101" pitchFamily="2" charset="-122"/>
            </a:endParaRPr>
          </a:p>
        </p:txBody>
      </p:sp>
      <p:sp>
        <p:nvSpPr>
          <p:cNvPr id="36" name="Freeform 101"/>
          <p:cNvSpPr/>
          <p:nvPr/>
        </p:nvSpPr>
        <p:spPr bwMode="auto">
          <a:xfrm>
            <a:off x="6787207" y="2982690"/>
            <a:ext cx="2038350" cy="260350"/>
          </a:xfrm>
          <a:custGeom>
            <a:avLst/>
            <a:gdLst>
              <a:gd name="T0" fmla="*/ 2027754886 w 2049"/>
              <a:gd name="T1" fmla="*/ 0 h 182"/>
              <a:gd name="T2" fmla="*/ 1850610517 w 2049"/>
              <a:gd name="T3" fmla="*/ 366290959 h 182"/>
              <a:gd name="T4" fmla="*/ 0 w 2049"/>
              <a:gd name="T5" fmla="*/ 372429209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37" name="Freeform 102"/>
          <p:cNvSpPr/>
          <p:nvPr/>
        </p:nvSpPr>
        <p:spPr bwMode="auto">
          <a:xfrm>
            <a:off x="6787207" y="3462115"/>
            <a:ext cx="2038350" cy="263525"/>
          </a:xfrm>
          <a:custGeom>
            <a:avLst/>
            <a:gdLst>
              <a:gd name="T0" fmla="*/ 2027754886 w 2049"/>
              <a:gd name="T1" fmla="*/ 0 h 185"/>
              <a:gd name="T2" fmla="*/ 1853579006 w 2049"/>
              <a:gd name="T3" fmla="*/ 375380733 h 185"/>
              <a:gd name="T4" fmla="*/ 0 w 2049"/>
              <a:gd name="T5" fmla="*/ 369293931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38" name="Freeform 103"/>
          <p:cNvSpPr/>
          <p:nvPr/>
        </p:nvSpPr>
        <p:spPr bwMode="auto">
          <a:xfrm>
            <a:off x="6785620" y="3941540"/>
            <a:ext cx="2039937" cy="266700"/>
          </a:xfrm>
          <a:custGeom>
            <a:avLst/>
            <a:gdLst>
              <a:gd name="T0" fmla="*/ 2030913617 w 2049"/>
              <a:gd name="T1" fmla="*/ 0 h 187"/>
              <a:gd name="T2" fmla="*/ 1846554772 w 2049"/>
              <a:gd name="T3" fmla="*/ 380368450 h 187"/>
              <a:gd name="T4" fmla="*/ 0 w 2049"/>
              <a:gd name="T5" fmla="*/ 370198109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39" name="Freeform 104"/>
          <p:cNvSpPr/>
          <p:nvPr/>
        </p:nvSpPr>
        <p:spPr bwMode="auto">
          <a:xfrm>
            <a:off x="6784032" y="4420965"/>
            <a:ext cx="2039938" cy="260350"/>
          </a:xfrm>
          <a:custGeom>
            <a:avLst/>
            <a:gdLst>
              <a:gd name="T0" fmla="*/ 2030915608 w 2049"/>
              <a:gd name="T1" fmla="*/ 0 h 182"/>
              <a:gd name="T2" fmla="*/ 1853494848 w 2049"/>
              <a:gd name="T3" fmla="*/ 366290959 h 182"/>
              <a:gd name="T4" fmla="*/ 0 w 2049"/>
              <a:gd name="T5" fmla="*/ 372429209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0" name="Text Box 106"/>
          <p:cNvSpPr txBox="1">
            <a:spLocks noChangeArrowheads="1"/>
          </p:cNvSpPr>
          <p:nvPr/>
        </p:nvSpPr>
        <p:spPr bwMode="auto">
          <a:xfrm>
            <a:off x="7471420" y="3338290"/>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a:solidFill>
                  <a:srgbClr val="000099"/>
                </a:solidFill>
                <a:latin typeface="+mn-lt"/>
                <a:ea typeface="黑体" panose="02010609060101010101" pitchFamily="2" charset="-122"/>
              </a:rPr>
              <a:t>运输层</a:t>
            </a:r>
            <a:endParaRPr lang="zh-CN" altLang="en-US" sz="1800" b="1">
              <a:solidFill>
                <a:srgbClr val="000099"/>
              </a:solidFill>
              <a:latin typeface="+mn-lt"/>
              <a:ea typeface="黑体" panose="02010609060101010101" pitchFamily="2" charset="-122"/>
            </a:endParaRPr>
          </a:p>
        </p:txBody>
      </p:sp>
      <p:sp>
        <p:nvSpPr>
          <p:cNvPr id="41" name="Text Box 107"/>
          <p:cNvSpPr txBox="1">
            <a:spLocks noChangeArrowheads="1"/>
          </p:cNvSpPr>
          <p:nvPr/>
        </p:nvSpPr>
        <p:spPr bwMode="auto">
          <a:xfrm>
            <a:off x="7484120" y="3817715"/>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a:solidFill>
                  <a:srgbClr val="000099"/>
                </a:solidFill>
                <a:latin typeface="+mn-lt"/>
                <a:ea typeface="黑体" panose="02010609060101010101" pitchFamily="2" charset="-122"/>
              </a:rPr>
              <a:t>网络层</a:t>
            </a:r>
            <a:endParaRPr lang="zh-CN" altLang="en-US" sz="1800" b="1">
              <a:solidFill>
                <a:srgbClr val="000099"/>
              </a:solidFill>
              <a:latin typeface="+mn-lt"/>
              <a:ea typeface="黑体" panose="02010609060101010101" pitchFamily="2" charset="-122"/>
            </a:endParaRPr>
          </a:p>
        </p:txBody>
      </p:sp>
      <p:sp>
        <p:nvSpPr>
          <p:cNvPr id="42" name="Text Box 108"/>
          <p:cNvSpPr txBox="1">
            <a:spLocks noChangeArrowheads="1"/>
          </p:cNvSpPr>
          <p:nvPr/>
        </p:nvSpPr>
        <p:spPr bwMode="auto">
          <a:xfrm>
            <a:off x="7484120" y="2376265"/>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a:solidFill>
                  <a:srgbClr val="000099"/>
                </a:solidFill>
                <a:latin typeface="+mn-lt"/>
                <a:ea typeface="黑体" panose="02010609060101010101" pitchFamily="2" charset="-122"/>
              </a:rPr>
              <a:t>应用层</a:t>
            </a:r>
            <a:endParaRPr lang="zh-CN" altLang="en-US" sz="1800" b="1">
              <a:solidFill>
                <a:srgbClr val="000099"/>
              </a:solidFill>
              <a:latin typeface="+mn-lt"/>
              <a:ea typeface="黑体" panose="02010609060101010101" pitchFamily="2" charset="-122"/>
            </a:endParaRPr>
          </a:p>
        </p:txBody>
      </p:sp>
      <p:sp>
        <p:nvSpPr>
          <p:cNvPr id="43" name="Text Box 110"/>
          <p:cNvSpPr txBox="1">
            <a:spLocks noChangeArrowheads="1"/>
          </p:cNvSpPr>
          <p:nvPr/>
        </p:nvSpPr>
        <p:spPr bwMode="auto">
          <a:xfrm>
            <a:off x="7325370" y="4271740"/>
            <a:ext cx="13468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a:solidFill>
                  <a:srgbClr val="000099"/>
                </a:solidFill>
                <a:latin typeface="+mn-lt"/>
                <a:ea typeface="黑体" panose="02010609060101010101" pitchFamily="2" charset="-122"/>
              </a:rPr>
              <a:t>数据链路层</a:t>
            </a:r>
            <a:endParaRPr lang="zh-CN" altLang="en-US" sz="1800" b="1">
              <a:solidFill>
                <a:srgbClr val="000099"/>
              </a:solidFill>
              <a:latin typeface="+mn-lt"/>
              <a:ea typeface="黑体" panose="02010609060101010101" pitchFamily="2" charset="-122"/>
            </a:endParaRPr>
          </a:p>
        </p:txBody>
      </p:sp>
      <p:sp>
        <p:nvSpPr>
          <p:cNvPr id="44" name="Text Box 111"/>
          <p:cNvSpPr txBox="1">
            <a:spLocks noChangeArrowheads="1"/>
          </p:cNvSpPr>
          <p:nvPr/>
        </p:nvSpPr>
        <p:spPr bwMode="auto">
          <a:xfrm>
            <a:off x="7484120" y="4724177"/>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a:solidFill>
                  <a:srgbClr val="000099"/>
                </a:solidFill>
                <a:latin typeface="+mn-lt"/>
                <a:ea typeface="黑体" panose="02010609060101010101" pitchFamily="2" charset="-122"/>
              </a:rPr>
              <a:t>物理层</a:t>
            </a:r>
            <a:endParaRPr lang="zh-CN" altLang="en-US" sz="1800" b="1">
              <a:solidFill>
                <a:srgbClr val="000099"/>
              </a:solidFill>
              <a:latin typeface="+mn-lt"/>
              <a:ea typeface="黑体" panose="02010609060101010101" pitchFamily="2" charset="-122"/>
            </a:endParaRPr>
          </a:p>
        </p:txBody>
      </p:sp>
      <p:sp>
        <p:nvSpPr>
          <p:cNvPr id="45" name="Text Box 112"/>
          <p:cNvSpPr txBox="1">
            <a:spLocks noChangeArrowheads="1"/>
          </p:cNvSpPr>
          <p:nvPr/>
        </p:nvSpPr>
        <p:spPr bwMode="auto">
          <a:xfrm>
            <a:off x="6882457" y="1749202"/>
            <a:ext cx="298480" cy="329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90000"/>
              </a:lnSpc>
            </a:pPr>
            <a:endParaRPr lang="en-US" altLang="zh-CN" sz="1600" b="1" dirty="0">
              <a:solidFill>
                <a:srgbClr val="000099"/>
              </a:solidFill>
              <a:latin typeface="+mn-lt"/>
              <a:ea typeface="黑体" panose="02010609060101010101" pitchFamily="2" charset="-122"/>
            </a:endParaRPr>
          </a:p>
          <a:p>
            <a:pPr eaLnBrk="1" hangingPunct="1">
              <a:lnSpc>
                <a:spcPct val="190000"/>
              </a:lnSpc>
            </a:pPr>
            <a:r>
              <a:rPr lang="en-US" altLang="zh-CN" sz="1600" b="1" dirty="0">
                <a:solidFill>
                  <a:srgbClr val="000099"/>
                </a:solidFill>
                <a:latin typeface="+mn-lt"/>
                <a:ea typeface="黑体" panose="02010609060101010101" pitchFamily="2" charset="-122"/>
              </a:rPr>
              <a:t>5</a:t>
            </a:r>
            <a:endParaRPr lang="en-US" altLang="zh-CN" sz="1600" b="1" dirty="0">
              <a:solidFill>
                <a:srgbClr val="000099"/>
              </a:solidFill>
              <a:latin typeface="+mn-lt"/>
              <a:ea typeface="黑体" panose="02010609060101010101" pitchFamily="2" charset="-122"/>
            </a:endParaRPr>
          </a:p>
          <a:p>
            <a:pPr eaLnBrk="1" hangingPunct="1">
              <a:lnSpc>
                <a:spcPct val="190000"/>
              </a:lnSpc>
            </a:pPr>
            <a:endParaRPr lang="en-US" altLang="zh-CN" sz="1600" b="1" dirty="0">
              <a:solidFill>
                <a:srgbClr val="000099"/>
              </a:solidFill>
              <a:latin typeface="+mn-lt"/>
              <a:ea typeface="黑体" panose="02010609060101010101" pitchFamily="2" charset="-122"/>
            </a:endParaRPr>
          </a:p>
          <a:p>
            <a:pPr eaLnBrk="1" hangingPunct="1">
              <a:lnSpc>
                <a:spcPct val="190000"/>
              </a:lnSpc>
            </a:pPr>
            <a:r>
              <a:rPr lang="en-US" altLang="zh-CN" sz="1600" b="1" dirty="0">
                <a:solidFill>
                  <a:srgbClr val="000099"/>
                </a:solidFill>
                <a:latin typeface="+mn-lt"/>
                <a:ea typeface="黑体" panose="02010609060101010101" pitchFamily="2" charset="-122"/>
              </a:rPr>
              <a:t>4</a:t>
            </a:r>
            <a:endParaRPr lang="en-US" altLang="zh-CN" sz="1600" b="1" dirty="0">
              <a:solidFill>
                <a:srgbClr val="000099"/>
              </a:solidFill>
              <a:latin typeface="+mn-lt"/>
              <a:ea typeface="黑体" panose="02010609060101010101" pitchFamily="2" charset="-122"/>
            </a:endParaRPr>
          </a:p>
          <a:p>
            <a:pPr eaLnBrk="1" hangingPunct="1">
              <a:lnSpc>
                <a:spcPct val="190000"/>
              </a:lnSpc>
            </a:pPr>
            <a:r>
              <a:rPr lang="en-US" altLang="zh-CN" sz="1600" b="1" dirty="0">
                <a:solidFill>
                  <a:srgbClr val="000099"/>
                </a:solidFill>
                <a:latin typeface="+mn-lt"/>
                <a:ea typeface="黑体" panose="02010609060101010101" pitchFamily="2" charset="-122"/>
              </a:rPr>
              <a:t>3</a:t>
            </a:r>
            <a:endParaRPr lang="en-US" altLang="zh-CN" sz="1600" b="1" dirty="0">
              <a:solidFill>
                <a:srgbClr val="000099"/>
              </a:solidFill>
              <a:latin typeface="+mn-lt"/>
              <a:ea typeface="黑体" panose="02010609060101010101" pitchFamily="2" charset="-122"/>
            </a:endParaRPr>
          </a:p>
          <a:p>
            <a:pPr eaLnBrk="1" hangingPunct="1">
              <a:lnSpc>
                <a:spcPct val="190000"/>
              </a:lnSpc>
            </a:pPr>
            <a:r>
              <a:rPr lang="en-US" altLang="zh-CN" sz="1600" b="1" dirty="0">
                <a:solidFill>
                  <a:srgbClr val="000099"/>
                </a:solidFill>
                <a:latin typeface="+mn-lt"/>
                <a:ea typeface="黑体" panose="02010609060101010101" pitchFamily="2" charset="-122"/>
              </a:rPr>
              <a:t>2</a:t>
            </a:r>
            <a:endParaRPr lang="en-US" altLang="zh-CN" sz="1600" b="1" dirty="0">
              <a:solidFill>
                <a:srgbClr val="000099"/>
              </a:solidFill>
              <a:latin typeface="+mn-lt"/>
              <a:ea typeface="黑体" panose="02010609060101010101" pitchFamily="2" charset="-122"/>
            </a:endParaRPr>
          </a:p>
          <a:p>
            <a:pPr eaLnBrk="1" hangingPunct="1">
              <a:lnSpc>
                <a:spcPct val="190000"/>
              </a:lnSpc>
            </a:pPr>
            <a:r>
              <a:rPr lang="en-US" altLang="zh-CN" sz="1600" b="1" dirty="0">
                <a:solidFill>
                  <a:srgbClr val="000099"/>
                </a:solidFill>
                <a:latin typeface="+mn-lt"/>
                <a:ea typeface="黑体" panose="02010609060101010101" pitchFamily="2" charset="-122"/>
              </a:rPr>
              <a:t>1</a:t>
            </a:r>
            <a:endParaRPr lang="en-US" altLang="zh-CN" sz="1600" b="1" dirty="0">
              <a:solidFill>
                <a:srgbClr val="000099"/>
              </a:solidFill>
              <a:latin typeface="+mn-lt"/>
              <a:ea typeface="黑体" panose="02010609060101010101" pitchFamily="2" charset="-122"/>
            </a:endParaRPr>
          </a:p>
        </p:txBody>
      </p:sp>
      <p:sp>
        <p:nvSpPr>
          <p:cNvPr id="46" name="Text Box 113"/>
          <p:cNvSpPr txBox="1">
            <a:spLocks noChangeArrowheads="1"/>
          </p:cNvSpPr>
          <p:nvPr/>
        </p:nvSpPr>
        <p:spPr bwMode="auto">
          <a:xfrm>
            <a:off x="6602785" y="1196752"/>
            <a:ext cx="296908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rgbClr val="C00000"/>
                </a:solidFill>
                <a:latin typeface="+mn-lt"/>
                <a:ea typeface="黑体" panose="02010609060101010101" pitchFamily="2" charset="-122"/>
              </a:rPr>
              <a:t>五层协议的体系结构</a:t>
            </a:r>
            <a:endParaRPr lang="zh-CN" altLang="en-US" b="1">
              <a:solidFill>
                <a:srgbClr val="C00000"/>
              </a:solidFill>
              <a:latin typeface="+mn-lt"/>
              <a:ea typeface="黑体" panose="02010609060101010101" pitchFamily="2" charset="-122"/>
            </a:endParaRPr>
          </a:p>
        </p:txBody>
      </p:sp>
      <p:sp>
        <p:nvSpPr>
          <p:cNvPr id="47" name="Text Box 15"/>
          <p:cNvSpPr txBox="1">
            <a:spLocks noChangeArrowheads="1"/>
          </p:cNvSpPr>
          <p:nvPr/>
        </p:nvSpPr>
        <p:spPr bwMode="auto">
          <a:xfrm>
            <a:off x="3386782" y="4701952"/>
            <a:ext cx="266611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00" b="1" dirty="0">
                <a:solidFill>
                  <a:srgbClr val="000099"/>
                </a:solidFill>
                <a:latin typeface="+mn-lt"/>
                <a:ea typeface="黑体" panose="02010609060101010101" pitchFamily="2" charset="-122"/>
              </a:rPr>
              <a:t>（这一层并没有具体内容）</a:t>
            </a:r>
            <a:endParaRPr lang="zh-CN" altLang="en-US" sz="1600" b="1" dirty="0">
              <a:solidFill>
                <a:srgbClr val="000099"/>
              </a:solidFill>
              <a:latin typeface="+mn-lt"/>
              <a:ea typeface="黑体" panose="02010609060101010101" pitchFamily="2" charset="-122"/>
            </a:endParaRPr>
          </a:p>
        </p:txBody>
      </p:sp>
      <p:sp>
        <p:nvSpPr>
          <p:cNvPr id="3" name="矩形 2"/>
          <p:cNvSpPr/>
          <p:nvPr/>
        </p:nvSpPr>
        <p:spPr>
          <a:xfrm>
            <a:off x="560512" y="5622339"/>
            <a:ext cx="9201472" cy="830997"/>
          </a:xfrm>
          <a:prstGeom prst="rect">
            <a:avLst/>
          </a:prstGeom>
        </p:spPr>
        <p:txBody>
          <a:bodyPr wrap="square">
            <a:spAutoFit/>
          </a:bodyPr>
          <a:lstStyle/>
          <a:p>
            <a:pPr algn="ctr"/>
            <a:r>
              <a:rPr lang="zh-CN" altLang="zh-CN" sz="2400" b="1" dirty="0" smtClean="0">
                <a:latin typeface="+mn-lt"/>
                <a:ea typeface="黑体" panose="02010609060101010101" pitchFamily="2" charset="-122"/>
              </a:rPr>
              <a:t>计算机网络</a:t>
            </a:r>
            <a:r>
              <a:rPr lang="zh-CN" altLang="zh-CN" sz="2400" b="1" dirty="0">
                <a:latin typeface="+mn-lt"/>
                <a:ea typeface="黑体" panose="02010609060101010101" pitchFamily="2" charset="-122"/>
              </a:rPr>
              <a:t>体系结构</a:t>
            </a:r>
            <a:r>
              <a:rPr lang="zh-CN" altLang="zh-CN" sz="2400" b="1" dirty="0" smtClean="0">
                <a:latin typeface="+mn-lt"/>
                <a:ea typeface="黑体" panose="02010609060101010101" pitchFamily="2" charset="-122"/>
              </a:rPr>
              <a:t>：</a:t>
            </a:r>
            <a:endParaRPr lang="en-US" altLang="zh-CN" sz="2400" b="1" dirty="0" smtClean="0">
              <a:latin typeface="+mn-lt"/>
              <a:ea typeface="黑体" panose="02010609060101010101" pitchFamily="2" charset="-122"/>
            </a:endParaRPr>
          </a:p>
          <a:p>
            <a:pPr algn="ctr"/>
            <a:r>
              <a:rPr lang="en-US" altLang="zh-CN" sz="2400" b="1" dirty="0" smtClean="0">
                <a:latin typeface="+mn-lt"/>
                <a:ea typeface="黑体" panose="02010609060101010101" pitchFamily="2" charset="-122"/>
              </a:rPr>
              <a:t>(</a:t>
            </a:r>
            <a:r>
              <a:rPr lang="en-US" altLang="zh-CN" sz="2400" b="1" dirty="0">
                <a:latin typeface="+mn-lt"/>
                <a:ea typeface="黑体" panose="02010609060101010101" pitchFamily="2" charset="-122"/>
              </a:rPr>
              <a:t>a) </a:t>
            </a:r>
            <a:r>
              <a:rPr lang="en-US" altLang="zh-CN" sz="2400" b="1" dirty="0" smtClean="0">
                <a:latin typeface="+mn-lt"/>
                <a:ea typeface="黑体" panose="02010609060101010101" pitchFamily="2" charset="-122"/>
              </a:rPr>
              <a:t>OSI </a:t>
            </a:r>
            <a:r>
              <a:rPr lang="zh-CN" altLang="zh-CN" sz="2400" b="1" dirty="0" smtClean="0">
                <a:latin typeface="+mn-lt"/>
                <a:ea typeface="黑体" panose="02010609060101010101" pitchFamily="2" charset="-122"/>
              </a:rPr>
              <a:t>的</a:t>
            </a:r>
            <a:r>
              <a:rPr lang="zh-CN" altLang="zh-CN" sz="2400" b="1" dirty="0">
                <a:latin typeface="+mn-lt"/>
                <a:ea typeface="黑体" panose="02010609060101010101" pitchFamily="2" charset="-122"/>
              </a:rPr>
              <a:t>七层协议；</a:t>
            </a:r>
            <a:r>
              <a:rPr lang="en-US" altLang="zh-CN" sz="2400" b="1" dirty="0">
                <a:latin typeface="+mn-lt"/>
                <a:ea typeface="黑体" panose="02010609060101010101" pitchFamily="2" charset="-122"/>
              </a:rPr>
              <a:t>(b) </a:t>
            </a:r>
            <a:r>
              <a:rPr lang="en-US" altLang="zh-CN" sz="2400" b="1" dirty="0" smtClean="0">
                <a:latin typeface="+mn-lt"/>
                <a:ea typeface="黑体" panose="02010609060101010101" pitchFamily="2" charset="-122"/>
              </a:rPr>
              <a:t>TCP/IP </a:t>
            </a:r>
            <a:r>
              <a:rPr lang="zh-CN" altLang="zh-CN" sz="2400" b="1" dirty="0" smtClean="0">
                <a:latin typeface="+mn-lt"/>
                <a:ea typeface="黑体" panose="02010609060101010101" pitchFamily="2" charset="-122"/>
              </a:rPr>
              <a:t>的</a:t>
            </a:r>
            <a:r>
              <a:rPr lang="zh-CN" altLang="zh-CN" sz="2400" b="1" dirty="0">
                <a:latin typeface="+mn-lt"/>
                <a:ea typeface="黑体" panose="02010609060101010101" pitchFamily="2" charset="-122"/>
              </a:rPr>
              <a:t>四层协议；</a:t>
            </a:r>
            <a:r>
              <a:rPr lang="en-US" altLang="zh-CN" sz="2400" b="1" dirty="0">
                <a:latin typeface="+mn-lt"/>
                <a:ea typeface="黑体" panose="02010609060101010101" pitchFamily="2" charset="-122"/>
              </a:rPr>
              <a:t>(c) </a:t>
            </a:r>
            <a:r>
              <a:rPr lang="zh-CN" altLang="zh-CN" sz="2400" b="1" dirty="0">
                <a:latin typeface="+mn-lt"/>
                <a:ea typeface="黑体" panose="02010609060101010101" pitchFamily="2" charset="-122"/>
              </a:rPr>
              <a:t>五层协议</a:t>
            </a:r>
            <a:endParaRPr lang="zh-CN" altLang="en-US" sz="2400" b="1" dirty="0">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resentation">
  <a:themeElements>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演示稿（水平）">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演示稿（水平）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演示稿（水平）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演示稿（水平）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演示稿（水平）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演示稿（水平）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演示稿（水平）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Template>
  <TotalTime>0</TotalTime>
  <Words>15782</Words>
  <Application>WPS 演示</Application>
  <PresentationFormat>A4 纸张(210x297 毫米)</PresentationFormat>
  <Paragraphs>2507</Paragraphs>
  <Slides>133</Slides>
  <Notes>123</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133</vt:i4>
      </vt:variant>
    </vt:vector>
  </HeadingPairs>
  <TitlesOfParts>
    <vt:vector size="148" baseType="lpstr">
      <vt:lpstr>Arial</vt:lpstr>
      <vt:lpstr>宋体</vt:lpstr>
      <vt:lpstr>Wingdings</vt:lpstr>
      <vt:lpstr>Times New Roman</vt:lpstr>
      <vt:lpstr>黑体</vt:lpstr>
      <vt:lpstr>微软雅黑</vt:lpstr>
      <vt:lpstr>Arial Unicode MS</vt:lpstr>
      <vt:lpstr>Symbol</vt:lpstr>
      <vt:lpstr>Tahoma</vt:lpstr>
      <vt:lpstr>Arial</vt:lpstr>
      <vt:lpstr>Arial Rounded MT Bold</vt:lpstr>
      <vt:lpstr>Bookman Old Style</vt:lpstr>
      <vt:lpstr>Segoe Print</vt:lpstr>
      <vt:lpstr>Presentation</vt:lpstr>
      <vt:lpstr>Equation.3</vt:lpstr>
      <vt:lpstr>第 1 章   概述</vt:lpstr>
      <vt:lpstr>计算机网络的特点</vt:lpstr>
      <vt:lpstr>Internet互联网</vt:lpstr>
      <vt:lpstr>Internet 中文译名</vt:lpstr>
      <vt:lpstr>不同的网络</vt:lpstr>
      <vt:lpstr>PowerPoint 演示文稿</vt:lpstr>
      <vt:lpstr>请注意名词“结点”</vt:lpstr>
      <vt:lpstr>1.2.2  互联网基础结构发展的三个阶段</vt:lpstr>
      <vt:lpstr>1.2.2  互联网基础结构发展的三个阶段</vt:lpstr>
      <vt:lpstr>1.2.2  互联网基础结构发展的三个阶段</vt:lpstr>
      <vt:lpstr>PowerPoint 演示文稿</vt:lpstr>
      <vt:lpstr>PowerPoint 演示文稿</vt:lpstr>
      <vt:lpstr>万维网 WWW 的问世</vt:lpstr>
      <vt:lpstr>互联网的发展情况概况</vt:lpstr>
      <vt:lpstr>互联网的发展情况概况</vt:lpstr>
      <vt:lpstr>1.2.3  互联网的标准化工作</vt:lpstr>
      <vt:lpstr>成为互联网正式标准要经过三个阶段</vt:lpstr>
      <vt:lpstr>1.3  互联网的组成</vt:lpstr>
      <vt:lpstr>互联网的边缘部分与核心部分</vt:lpstr>
      <vt:lpstr>1.3.1  互联网的边缘部分</vt:lpstr>
      <vt:lpstr>端系统之间通信的含义</vt:lpstr>
      <vt:lpstr>端系统之间的两种通信方式</vt:lpstr>
      <vt:lpstr>1.  客户服务器方式</vt:lpstr>
      <vt:lpstr>PowerPoint 演示文稿</vt:lpstr>
      <vt:lpstr>客户软件的特点 </vt:lpstr>
      <vt:lpstr>服务器软件的特点 </vt:lpstr>
      <vt:lpstr>2. 对等连接方式 </vt:lpstr>
      <vt:lpstr>对等连接方式的特点</vt:lpstr>
      <vt:lpstr>PowerPoint 演示文稿</vt:lpstr>
      <vt:lpstr>1.3.2  互联网的核心部分</vt:lpstr>
      <vt:lpstr>1. 电路交换的主要特点</vt:lpstr>
      <vt:lpstr>1. 电路交换的主要特点</vt:lpstr>
      <vt:lpstr>1. 电路交换的主要特点</vt:lpstr>
      <vt:lpstr>使用交换机</vt:lpstr>
      <vt:lpstr>“交换”的含义</vt:lpstr>
      <vt:lpstr>电路交换特点</vt:lpstr>
      <vt:lpstr>电路交换举例</vt:lpstr>
      <vt:lpstr>电路交换缺点</vt:lpstr>
      <vt:lpstr>2. 分组交换的主要特点 </vt:lpstr>
      <vt:lpstr>添加首部构成分组</vt:lpstr>
      <vt:lpstr>分组交换的传输单元</vt:lpstr>
      <vt:lpstr>分组首部的重要性</vt:lpstr>
      <vt:lpstr>收到分组后剥去首部</vt:lpstr>
      <vt:lpstr>最后还原成原来的报文</vt:lpstr>
      <vt:lpstr>PowerPoint 演示文稿</vt:lpstr>
      <vt:lpstr>PowerPoint 演示文稿</vt:lpstr>
      <vt:lpstr>分组交换网的示意图</vt:lpstr>
      <vt:lpstr>注意分组的存储转发过程</vt:lpstr>
      <vt:lpstr>路由器</vt:lpstr>
      <vt:lpstr>主机和路由器的作用不同</vt:lpstr>
      <vt:lpstr>分组交换的优点</vt:lpstr>
      <vt:lpstr>分组交换带来的问题</vt:lpstr>
      <vt:lpstr>存储转发原理并非完全新的概念 </vt:lpstr>
      <vt:lpstr>三种交换的比较 </vt:lpstr>
      <vt:lpstr>三种交换的比较</vt:lpstr>
      <vt:lpstr>1.4  计算机网络在我国的发展</vt:lpstr>
      <vt:lpstr>1.4  计算机网络在我国的发展</vt:lpstr>
      <vt:lpstr>1.4  计算机网络在我国的发展</vt:lpstr>
      <vt:lpstr>1.5  计算机网络的类别</vt:lpstr>
      <vt:lpstr>1.5.1  计算机网络的定义</vt:lpstr>
      <vt:lpstr>1. 按照网络的作用范围进行分类</vt:lpstr>
      <vt:lpstr>2. 按照网络的使用者进行分类</vt:lpstr>
      <vt:lpstr>3. 用来把用户接入到互联网的网络</vt:lpstr>
      <vt:lpstr>1.6.1  计算机网络的性能指标</vt:lpstr>
      <vt:lpstr>2. 带宽 </vt:lpstr>
      <vt:lpstr>数字信号流随时间的变化</vt:lpstr>
      <vt:lpstr>3. 吞吐量</vt:lpstr>
      <vt:lpstr>4. 时延 (delay 或 latency)</vt:lpstr>
      <vt:lpstr>4. 时延 (delay 或 latency)</vt:lpstr>
      <vt:lpstr>4. 时延 (delay 或 latency)</vt:lpstr>
      <vt:lpstr>4. 时延 (delay 或 latency)</vt:lpstr>
      <vt:lpstr>4. 时延 (delay 或 latency)</vt:lpstr>
      <vt:lpstr>四种时延所产生的地方 </vt:lpstr>
      <vt:lpstr>容易产生的错误概念 </vt:lpstr>
      <vt:lpstr>5. 时延带宽积</vt:lpstr>
      <vt:lpstr>6. 往返时间 RTT</vt:lpstr>
      <vt:lpstr>7. 利用率</vt:lpstr>
      <vt:lpstr>时延与网络利用率的关系</vt:lpstr>
      <vt:lpstr>时延与网络利用率的关系</vt:lpstr>
      <vt:lpstr>1.6.2  计算机网络的非性能特征 </vt:lpstr>
      <vt:lpstr>1.7  计算机网络的体系结构</vt:lpstr>
      <vt:lpstr>1.7.1  计算机网络体系结构的形成</vt:lpstr>
      <vt:lpstr>开放系统互连参考模型 OSI/RM</vt:lpstr>
      <vt:lpstr>开放系统互连参考模型 OSI/RM</vt:lpstr>
      <vt:lpstr>两种国际标准</vt:lpstr>
      <vt:lpstr>1.7.2  协议</vt:lpstr>
      <vt:lpstr>网络协议的三个组成要素 </vt:lpstr>
      <vt:lpstr>协议的两种形式</vt:lpstr>
      <vt:lpstr>层次式协议结构</vt:lpstr>
      <vt:lpstr>划分层次的概念举例 </vt:lpstr>
      <vt:lpstr>两个主机交换文件 </vt:lpstr>
      <vt:lpstr>再设计一个通信服务模块 </vt:lpstr>
      <vt:lpstr>再设计一个网络接入模块 </vt:lpstr>
      <vt:lpstr>分层的好处与缺点 </vt:lpstr>
      <vt:lpstr>层数多少要适当 </vt:lpstr>
      <vt:lpstr>各层完成的主要功能</vt:lpstr>
      <vt:lpstr>计算机网络的体系结构 </vt:lpstr>
      <vt:lpstr>1.7.3  具有五层协议的体系结构</vt:lpstr>
      <vt:lpstr>1.7.3  具有五层协议的体系结构</vt:lpstr>
      <vt:lpstr>五层协议的体系结构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1.7.4  实体、协议、服务和服务访问点</vt:lpstr>
      <vt:lpstr>协议和服务在概念上是不一样的</vt:lpstr>
      <vt:lpstr>服务访问点</vt:lpstr>
      <vt:lpstr>1.7.4  实体、协议、服务和服务访问点</vt:lpstr>
      <vt:lpstr>协议很复杂 </vt:lpstr>
      <vt:lpstr>【例1-1】著名的协议举例</vt:lpstr>
      <vt:lpstr>PowerPoint 演示文稿</vt:lpstr>
      <vt:lpstr>结论</vt:lpstr>
      <vt:lpstr>1.7.5  TCP/IP 的体系结构</vt:lpstr>
      <vt:lpstr>TCP/IP 体系结构的另一种表示方法</vt:lpstr>
      <vt:lpstr>沙漏计时器形状的TCP/IP协议族 </vt:lpstr>
      <vt:lpstr>【例1-2】客户进程和服务器进程 使用 TCP/IP 协议栈进行通信</vt:lpstr>
      <vt:lpstr>功能较强的计算机 可同时运行多个服务器进程 </vt:lpstr>
    </vt:vector>
  </TitlesOfParts>
  <Company>920</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920</dc:creator>
  <cp:lastModifiedBy>li</cp:lastModifiedBy>
  <cp:revision>48</cp:revision>
  <dcterms:created xsi:type="dcterms:W3CDTF">2016-10-01T05:27:00Z</dcterms:created>
  <dcterms:modified xsi:type="dcterms:W3CDTF">2020-03-14T16:15:10Z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TC060874522052</vt:lpwstr>
  </property>
  <property fmtid="{D5CDD505-2E9C-101B-9397-08002B2CF9AE}" pid="3" name="KSOProductBuildVer">
    <vt:lpwstr>2052-11.1.0.9440</vt:lpwstr>
  </property>
</Properties>
</file>