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04" y="7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750A070D-8C0F-45B2-BF15-7F23CB7103BF}"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EFA022AF-1111-4CE4-9ECD-30E14FA2481C}" type="slidenum">
              <a:rPr lang="zh-CN" altLang="en-US" smtClean="0"/>
            </a:fld>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50A070D-8C0F-45B2-BF15-7F23CB7103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A022AF-1111-4CE4-9ECD-30E14FA2481C}" type="slidenum">
              <a:rPr lang="zh-CN" altLang="en-US" smtClean="0"/>
            </a:fld>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50A070D-8C0F-45B2-BF15-7F23CB7103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A022AF-1111-4CE4-9ECD-30E14FA2481C}" type="slidenum">
              <a:rPr lang="zh-CN" altLang="en-US" smtClean="0"/>
            </a:fld>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50A070D-8C0F-45B2-BF15-7F23CB7103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A022AF-1111-4CE4-9ECD-30E14FA2481C}"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750A070D-8C0F-45B2-BF15-7F23CB7103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A022AF-1111-4CE4-9ECD-30E14FA2481C}"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50A070D-8C0F-45B2-BF15-7F23CB7103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A022AF-1111-4CE4-9ECD-30E14FA2481C}"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50A070D-8C0F-45B2-BF15-7F23CB7103B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A022AF-1111-4CE4-9ECD-30E14FA2481C}"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50A070D-8C0F-45B2-BF15-7F23CB7103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A022AF-1111-4CE4-9ECD-30E14FA2481C}"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0A070D-8C0F-45B2-BF15-7F23CB7103B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A022AF-1111-4CE4-9ECD-30E14FA2481C}" type="slidenum">
              <a:rPr lang="zh-CN" altLang="en-US" smtClean="0"/>
            </a:fld>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750A070D-8C0F-45B2-BF15-7F23CB7103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A022AF-1111-4CE4-9ECD-30E14FA2481C}"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750A070D-8C0F-45B2-BF15-7F23CB7103BF}"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EFA022AF-1111-4CE4-9ECD-30E14FA2481C}"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50A070D-8C0F-45B2-BF15-7F23CB7103BF}"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EFA022AF-1111-4CE4-9ECD-30E14FA248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习题</a:t>
            </a:r>
            <a:r>
              <a:rPr lang="en-US" altLang="zh-CN" dirty="0" smtClean="0"/>
              <a:t>5,6</a:t>
            </a:r>
            <a:r>
              <a:rPr lang="zh-CN" altLang="en-US" dirty="0" smtClean="0"/>
              <a:t>辅导</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7</a:t>
            </a:r>
            <a:endParaRPr lang="zh-CN" altLang="en-US" dirty="0"/>
          </a:p>
        </p:txBody>
      </p:sp>
      <p:sp>
        <p:nvSpPr>
          <p:cNvPr id="2116" name="Rectangle 68"/>
          <p:cNvSpPr>
            <a:spLocks noChangeArrowheads="1"/>
          </p:cNvSpPr>
          <p:nvPr/>
        </p:nvSpPr>
        <p:spPr bwMode="auto">
          <a:xfrm>
            <a:off x="1444620" y="28574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15" name="Rectangle 67"/>
          <p:cNvSpPr>
            <a:spLocks noChangeArrowheads="1"/>
          </p:cNvSpPr>
          <p:nvPr/>
        </p:nvSpPr>
        <p:spPr bwMode="auto">
          <a:xfrm>
            <a:off x="1444620" y="301783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14" name="Rectangle 66"/>
          <p:cNvSpPr>
            <a:spLocks noChangeArrowheads="1"/>
          </p:cNvSpPr>
          <p:nvPr/>
        </p:nvSpPr>
        <p:spPr bwMode="auto">
          <a:xfrm>
            <a:off x="1444620" y="3178171"/>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13" name="Rectangle 65"/>
          <p:cNvSpPr>
            <a:spLocks noChangeArrowheads="1"/>
          </p:cNvSpPr>
          <p:nvPr/>
        </p:nvSpPr>
        <p:spPr bwMode="auto">
          <a:xfrm>
            <a:off x="1444620" y="3338508"/>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12" name="Rectangle 64"/>
          <p:cNvSpPr>
            <a:spLocks noChangeArrowheads="1"/>
          </p:cNvSpPr>
          <p:nvPr/>
        </p:nvSpPr>
        <p:spPr bwMode="auto">
          <a:xfrm>
            <a:off x="1444620" y="350043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11" name="Rectangle 63"/>
          <p:cNvSpPr>
            <a:spLocks noChangeArrowheads="1"/>
          </p:cNvSpPr>
          <p:nvPr/>
        </p:nvSpPr>
        <p:spPr bwMode="auto">
          <a:xfrm>
            <a:off x="1444620" y="369728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10" name="Rectangle 62"/>
          <p:cNvSpPr>
            <a:spLocks noChangeArrowheads="1"/>
          </p:cNvSpPr>
          <p:nvPr/>
        </p:nvSpPr>
        <p:spPr bwMode="auto">
          <a:xfrm>
            <a:off x="1444620" y="389413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9" name="Rectangle 61"/>
          <p:cNvSpPr>
            <a:spLocks noChangeArrowheads="1"/>
          </p:cNvSpPr>
          <p:nvPr/>
        </p:nvSpPr>
        <p:spPr bwMode="auto">
          <a:xfrm>
            <a:off x="1444620" y="409098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8" name="Rectangle 60"/>
          <p:cNvSpPr>
            <a:spLocks noChangeArrowheads="1"/>
          </p:cNvSpPr>
          <p:nvPr/>
        </p:nvSpPr>
        <p:spPr bwMode="auto">
          <a:xfrm>
            <a:off x="2663820" y="28574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7" name="Rectangle 59"/>
          <p:cNvSpPr>
            <a:spLocks noChangeArrowheads="1"/>
          </p:cNvSpPr>
          <p:nvPr/>
        </p:nvSpPr>
        <p:spPr bwMode="auto">
          <a:xfrm>
            <a:off x="2663820" y="301783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6" name="Rectangle 58"/>
          <p:cNvSpPr>
            <a:spLocks noChangeArrowheads="1"/>
          </p:cNvSpPr>
          <p:nvPr/>
        </p:nvSpPr>
        <p:spPr bwMode="auto">
          <a:xfrm>
            <a:off x="2663820" y="321468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5" name="Rectangle 57"/>
          <p:cNvSpPr>
            <a:spLocks noChangeArrowheads="1"/>
          </p:cNvSpPr>
          <p:nvPr/>
        </p:nvSpPr>
        <p:spPr bwMode="auto">
          <a:xfrm>
            <a:off x="2663820" y="341153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4" name="Rectangle 56"/>
          <p:cNvSpPr>
            <a:spLocks noChangeArrowheads="1"/>
          </p:cNvSpPr>
          <p:nvPr/>
        </p:nvSpPr>
        <p:spPr bwMode="auto">
          <a:xfrm>
            <a:off x="2663820" y="360838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3" name="Rectangle 55"/>
          <p:cNvSpPr>
            <a:spLocks noChangeArrowheads="1"/>
          </p:cNvSpPr>
          <p:nvPr/>
        </p:nvSpPr>
        <p:spPr bwMode="auto">
          <a:xfrm>
            <a:off x="2663820" y="380523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2" name="Rectangle 54"/>
          <p:cNvSpPr>
            <a:spLocks noChangeArrowheads="1"/>
          </p:cNvSpPr>
          <p:nvPr/>
        </p:nvSpPr>
        <p:spPr bwMode="auto">
          <a:xfrm>
            <a:off x="2663820" y="400208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1" name="Rectangle 53"/>
          <p:cNvSpPr>
            <a:spLocks noChangeArrowheads="1"/>
          </p:cNvSpPr>
          <p:nvPr/>
        </p:nvSpPr>
        <p:spPr bwMode="auto">
          <a:xfrm>
            <a:off x="2663820" y="4198933"/>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100" name="Rectangle 52"/>
          <p:cNvSpPr>
            <a:spLocks noChangeArrowheads="1"/>
          </p:cNvSpPr>
          <p:nvPr/>
        </p:nvSpPr>
        <p:spPr bwMode="auto">
          <a:xfrm>
            <a:off x="3857620" y="28574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9" name="Rectangle 51"/>
          <p:cNvSpPr>
            <a:spLocks noChangeArrowheads="1"/>
          </p:cNvSpPr>
          <p:nvPr/>
        </p:nvSpPr>
        <p:spPr bwMode="auto">
          <a:xfrm>
            <a:off x="3857620" y="305434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8" name="Rectangle 50"/>
          <p:cNvSpPr>
            <a:spLocks noChangeArrowheads="1"/>
          </p:cNvSpPr>
          <p:nvPr/>
        </p:nvSpPr>
        <p:spPr bwMode="auto">
          <a:xfrm>
            <a:off x="3857620" y="32511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7" name="Rectangle 49"/>
          <p:cNvSpPr>
            <a:spLocks noChangeArrowheads="1"/>
          </p:cNvSpPr>
          <p:nvPr/>
        </p:nvSpPr>
        <p:spPr bwMode="auto">
          <a:xfrm>
            <a:off x="3857620" y="344804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6" name="Rectangle 48"/>
          <p:cNvSpPr>
            <a:spLocks noChangeArrowheads="1"/>
          </p:cNvSpPr>
          <p:nvPr/>
        </p:nvSpPr>
        <p:spPr bwMode="auto">
          <a:xfrm>
            <a:off x="3857620" y="36448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5" name="Rectangle 47"/>
          <p:cNvSpPr>
            <a:spLocks noChangeArrowheads="1"/>
          </p:cNvSpPr>
          <p:nvPr/>
        </p:nvSpPr>
        <p:spPr bwMode="auto">
          <a:xfrm>
            <a:off x="3857620" y="384174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4" name="Rectangle 46"/>
          <p:cNvSpPr>
            <a:spLocks noChangeArrowheads="1"/>
          </p:cNvSpPr>
          <p:nvPr/>
        </p:nvSpPr>
        <p:spPr bwMode="auto">
          <a:xfrm>
            <a:off x="3857620" y="40385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3" name="Rectangle 45"/>
          <p:cNvSpPr>
            <a:spLocks noChangeArrowheads="1"/>
          </p:cNvSpPr>
          <p:nvPr/>
        </p:nvSpPr>
        <p:spPr bwMode="auto">
          <a:xfrm>
            <a:off x="3857620" y="423544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2" name="Rectangle 44"/>
          <p:cNvSpPr>
            <a:spLocks noChangeArrowheads="1"/>
          </p:cNvSpPr>
          <p:nvPr/>
        </p:nvSpPr>
        <p:spPr bwMode="auto">
          <a:xfrm>
            <a:off x="5000620" y="28574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1" name="Rectangle 43"/>
          <p:cNvSpPr>
            <a:spLocks noChangeArrowheads="1"/>
          </p:cNvSpPr>
          <p:nvPr/>
        </p:nvSpPr>
        <p:spPr bwMode="auto">
          <a:xfrm>
            <a:off x="5000620" y="305434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90" name="Rectangle 42"/>
          <p:cNvSpPr>
            <a:spLocks noChangeArrowheads="1"/>
          </p:cNvSpPr>
          <p:nvPr/>
        </p:nvSpPr>
        <p:spPr bwMode="auto">
          <a:xfrm>
            <a:off x="5000620" y="32511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89" name="Rectangle 41"/>
          <p:cNvSpPr>
            <a:spLocks noChangeArrowheads="1"/>
          </p:cNvSpPr>
          <p:nvPr/>
        </p:nvSpPr>
        <p:spPr bwMode="auto">
          <a:xfrm>
            <a:off x="5000620" y="344804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88" name="Rectangle 40"/>
          <p:cNvSpPr>
            <a:spLocks noChangeArrowheads="1"/>
          </p:cNvSpPr>
          <p:nvPr/>
        </p:nvSpPr>
        <p:spPr bwMode="auto">
          <a:xfrm>
            <a:off x="5000620" y="36448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87" name="Rectangle 39"/>
          <p:cNvSpPr>
            <a:spLocks noChangeArrowheads="1"/>
          </p:cNvSpPr>
          <p:nvPr/>
        </p:nvSpPr>
        <p:spPr bwMode="auto">
          <a:xfrm>
            <a:off x="5000620" y="384174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86" name="Rectangle 38"/>
          <p:cNvSpPr>
            <a:spLocks noChangeArrowheads="1"/>
          </p:cNvSpPr>
          <p:nvPr/>
        </p:nvSpPr>
        <p:spPr bwMode="auto">
          <a:xfrm>
            <a:off x="5000620" y="403859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85" name="Rectangle 37"/>
          <p:cNvSpPr>
            <a:spLocks noChangeArrowheads="1"/>
          </p:cNvSpPr>
          <p:nvPr/>
        </p:nvSpPr>
        <p:spPr bwMode="auto">
          <a:xfrm>
            <a:off x="5000620" y="4235446"/>
            <a:ext cx="787400" cy="1968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84" name="AutoShape 36"/>
          <p:cNvSpPr>
            <a:spLocks noChangeShapeType="1"/>
          </p:cNvSpPr>
          <p:nvPr/>
        </p:nvSpPr>
        <p:spPr bwMode="auto">
          <a:xfrm>
            <a:off x="1984370" y="2671758"/>
            <a:ext cx="0" cy="2222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83" name="AutoShape 35"/>
          <p:cNvSpPr>
            <a:spLocks noChangeShapeType="1"/>
          </p:cNvSpPr>
          <p:nvPr/>
        </p:nvSpPr>
        <p:spPr bwMode="auto">
          <a:xfrm>
            <a:off x="1984370" y="2671758"/>
            <a:ext cx="4025900" cy="0"/>
          </a:xfrm>
          <a:prstGeom prst="straightConnector1">
            <a:avLst/>
          </a:prstGeom>
          <a:noFill/>
          <a:ln w="9525">
            <a:solidFill>
              <a:srgbClr val="000000"/>
            </a:solidFill>
            <a:round/>
          </a:ln>
        </p:spPr>
        <p:txBody>
          <a:bodyPr vert="horz" wrap="square" lIns="91440" tIns="45720" rIns="91440" bIns="45720" numCol="1" anchor="t" anchorCtr="0" compatLnSpc="1"/>
          <a:lstStyle/>
          <a:p>
            <a:endParaRPr lang="zh-CN" altLang="en-US"/>
          </a:p>
        </p:txBody>
      </p:sp>
      <p:sp>
        <p:nvSpPr>
          <p:cNvPr id="2082" name="AutoShape 34"/>
          <p:cNvSpPr>
            <a:spLocks noChangeShapeType="1"/>
          </p:cNvSpPr>
          <p:nvPr/>
        </p:nvSpPr>
        <p:spPr bwMode="auto">
          <a:xfrm>
            <a:off x="3089270" y="2671758"/>
            <a:ext cx="0" cy="2222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81" name="AutoShape 33"/>
          <p:cNvSpPr>
            <a:spLocks noChangeShapeType="1"/>
          </p:cNvSpPr>
          <p:nvPr/>
        </p:nvSpPr>
        <p:spPr bwMode="auto">
          <a:xfrm>
            <a:off x="4321170" y="2671758"/>
            <a:ext cx="0" cy="2222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80" name="AutoShape 32"/>
          <p:cNvSpPr>
            <a:spLocks noChangeShapeType="1"/>
          </p:cNvSpPr>
          <p:nvPr/>
        </p:nvSpPr>
        <p:spPr bwMode="auto">
          <a:xfrm>
            <a:off x="5432420" y="2671758"/>
            <a:ext cx="0" cy="2222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79" name="AutoShape 31"/>
          <p:cNvSpPr>
            <a:spLocks noChangeShapeType="1"/>
          </p:cNvSpPr>
          <p:nvPr/>
        </p:nvSpPr>
        <p:spPr bwMode="auto">
          <a:xfrm>
            <a:off x="1743070" y="2500306"/>
            <a:ext cx="0" cy="39370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78" name="AutoShape 30"/>
          <p:cNvSpPr>
            <a:spLocks noChangeShapeType="1"/>
          </p:cNvSpPr>
          <p:nvPr/>
        </p:nvSpPr>
        <p:spPr bwMode="auto">
          <a:xfrm>
            <a:off x="2898770" y="2463796"/>
            <a:ext cx="0" cy="39370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77" name="AutoShape 29"/>
          <p:cNvSpPr>
            <a:spLocks noChangeShapeType="1"/>
          </p:cNvSpPr>
          <p:nvPr/>
        </p:nvSpPr>
        <p:spPr bwMode="auto">
          <a:xfrm>
            <a:off x="4117970" y="2463796"/>
            <a:ext cx="0" cy="39370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76" name="AutoShape 28"/>
          <p:cNvSpPr>
            <a:spLocks noChangeShapeType="1"/>
          </p:cNvSpPr>
          <p:nvPr/>
        </p:nvSpPr>
        <p:spPr bwMode="auto">
          <a:xfrm>
            <a:off x="5229220" y="2463796"/>
            <a:ext cx="0" cy="39370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75" name="AutoShape 27"/>
          <p:cNvSpPr>
            <a:spLocks noChangeArrowheads="1"/>
          </p:cNvSpPr>
          <p:nvPr/>
        </p:nvSpPr>
        <p:spPr bwMode="auto">
          <a:xfrm>
            <a:off x="2232020" y="3386133"/>
            <a:ext cx="241300" cy="114300"/>
          </a:xfrm>
          <a:prstGeom prst="leftRightArrow">
            <a:avLst>
              <a:gd name="adj1" fmla="val 50000"/>
              <a:gd name="adj2" fmla="val 42222"/>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74" name="AutoShape 26"/>
          <p:cNvSpPr>
            <a:spLocks noChangeArrowheads="1"/>
          </p:cNvSpPr>
          <p:nvPr/>
        </p:nvSpPr>
        <p:spPr bwMode="auto">
          <a:xfrm>
            <a:off x="3451220" y="3386133"/>
            <a:ext cx="241300" cy="114300"/>
          </a:xfrm>
          <a:prstGeom prst="leftRightArrow">
            <a:avLst>
              <a:gd name="adj1" fmla="val 50000"/>
              <a:gd name="adj2" fmla="val 42222"/>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73" name="AutoShape 25"/>
          <p:cNvSpPr>
            <a:spLocks noChangeArrowheads="1"/>
          </p:cNvSpPr>
          <p:nvPr/>
        </p:nvSpPr>
        <p:spPr bwMode="auto">
          <a:xfrm>
            <a:off x="4645020" y="3386133"/>
            <a:ext cx="241300" cy="114300"/>
          </a:xfrm>
          <a:prstGeom prst="leftRightArrow">
            <a:avLst>
              <a:gd name="adj1" fmla="val 50000"/>
              <a:gd name="adj2" fmla="val 42222"/>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72" name="AutoShape 24"/>
          <p:cNvSpPr>
            <a:spLocks noChangeArrowheads="1"/>
          </p:cNvSpPr>
          <p:nvPr/>
        </p:nvSpPr>
        <p:spPr bwMode="auto">
          <a:xfrm>
            <a:off x="5768970" y="3354383"/>
            <a:ext cx="241300" cy="114300"/>
          </a:xfrm>
          <a:prstGeom prst="leftRightArrow">
            <a:avLst>
              <a:gd name="adj1" fmla="val 50000"/>
              <a:gd name="adj2" fmla="val 42222"/>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2071" name="AutoShape 23"/>
          <p:cNvSpPr>
            <a:spLocks noChangeShapeType="1"/>
          </p:cNvSpPr>
          <p:nvPr/>
        </p:nvSpPr>
        <p:spPr bwMode="auto">
          <a:xfrm flipV="1">
            <a:off x="2473320" y="3436933"/>
            <a:ext cx="0" cy="10350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70" name="AutoShape 22"/>
          <p:cNvSpPr>
            <a:spLocks noChangeShapeType="1"/>
          </p:cNvSpPr>
          <p:nvPr/>
        </p:nvSpPr>
        <p:spPr bwMode="auto">
          <a:xfrm flipV="1">
            <a:off x="3692520" y="3436933"/>
            <a:ext cx="0" cy="10350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9" name="AutoShape 21"/>
          <p:cNvSpPr>
            <a:spLocks noChangeShapeType="1"/>
          </p:cNvSpPr>
          <p:nvPr/>
        </p:nvSpPr>
        <p:spPr bwMode="auto">
          <a:xfrm flipV="1">
            <a:off x="4886320" y="3443283"/>
            <a:ext cx="0" cy="10350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8" name="AutoShape 20"/>
          <p:cNvSpPr>
            <a:spLocks noChangeShapeType="1"/>
          </p:cNvSpPr>
          <p:nvPr/>
        </p:nvSpPr>
        <p:spPr bwMode="auto">
          <a:xfrm flipV="1">
            <a:off x="6010270" y="3379783"/>
            <a:ext cx="0" cy="10985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7" name="Rectangle 19"/>
          <p:cNvSpPr>
            <a:spLocks noChangeArrowheads="1"/>
          </p:cNvSpPr>
          <p:nvPr/>
        </p:nvSpPr>
        <p:spPr bwMode="auto">
          <a:xfrm>
            <a:off x="1501770" y="4849808"/>
            <a:ext cx="1035050" cy="247650"/>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二四译码器</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66" name="AutoShape 18"/>
          <p:cNvSpPr>
            <a:spLocks noChangeShapeType="1"/>
          </p:cNvSpPr>
          <p:nvPr/>
        </p:nvSpPr>
        <p:spPr bwMode="auto">
          <a:xfrm flipV="1">
            <a:off x="1698620" y="4643446"/>
            <a:ext cx="0" cy="1968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5" name="AutoShape 17"/>
          <p:cNvSpPr>
            <a:spLocks noChangeShapeType="1"/>
          </p:cNvSpPr>
          <p:nvPr/>
        </p:nvSpPr>
        <p:spPr bwMode="auto">
          <a:xfrm flipV="1">
            <a:off x="1895470" y="4643446"/>
            <a:ext cx="0" cy="1968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4" name="AutoShape 16"/>
          <p:cNvSpPr>
            <a:spLocks noChangeShapeType="1"/>
          </p:cNvSpPr>
          <p:nvPr/>
        </p:nvSpPr>
        <p:spPr bwMode="auto">
          <a:xfrm flipV="1">
            <a:off x="2098670" y="4643446"/>
            <a:ext cx="0" cy="1968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3" name="AutoShape 15"/>
          <p:cNvSpPr>
            <a:spLocks noChangeShapeType="1"/>
          </p:cNvSpPr>
          <p:nvPr/>
        </p:nvSpPr>
        <p:spPr bwMode="auto">
          <a:xfrm flipV="1">
            <a:off x="2308220" y="4643446"/>
            <a:ext cx="0" cy="1968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2" name="AutoShape 14"/>
          <p:cNvSpPr>
            <a:spLocks noChangeShapeType="1"/>
          </p:cNvSpPr>
          <p:nvPr/>
        </p:nvSpPr>
        <p:spPr bwMode="auto">
          <a:xfrm flipV="1">
            <a:off x="1895470" y="5133971"/>
            <a:ext cx="0" cy="1968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1" name="AutoShape 13"/>
          <p:cNvSpPr>
            <a:spLocks noChangeShapeType="1"/>
          </p:cNvSpPr>
          <p:nvPr/>
        </p:nvSpPr>
        <p:spPr bwMode="auto">
          <a:xfrm flipV="1">
            <a:off x="2155820" y="5133971"/>
            <a:ext cx="0" cy="19685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60" name="Text Box 12"/>
          <p:cNvSpPr txBox="1">
            <a:spLocks noChangeArrowheads="1"/>
          </p:cNvSpPr>
          <p:nvPr/>
        </p:nvSpPr>
        <p:spPr bwMode="auto">
          <a:xfrm>
            <a:off x="1647820" y="5314965"/>
            <a:ext cx="838200"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A15  A14</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9" name="Text Box 11"/>
          <p:cNvSpPr txBox="1">
            <a:spLocks noChangeArrowheads="1"/>
          </p:cNvSpPr>
          <p:nvPr/>
        </p:nvSpPr>
        <p:spPr bwMode="auto">
          <a:xfrm>
            <a:off x="4886320" y="2351083"/>
            <a:ext cx="595313"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8" name="Text Box 10"/>
          <p:cNvSpPr txBox="1">
            <a:spLocks noChangeArrowheads="1"/>
          </p:cNvSpPr>
          <p:nvPr/>
        </p:nvSpPr>
        <p:spPr bwMode="auto">
          <a:xfrm>
            <a:off x="3725858" y="2351083"/>
            <a:ext cx="595312"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7" name="Text Box 9"/>
          <p:cNvSpPr txBox="1">
            <a:spLocks noChangeArrowheads="1"/>
          </p:cNvSpPr>
          <p:nvPr/>
        </p:nvSpPr>
        <p:spPr bwMode="auto">
          <a:xfrm>
            <a:off x="2536820" y="2351083"/>
            <a:ext cx="595313"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6" name="Text Box 8"/>
          <p:cNvSpPr txBox="1">
            <a:spLocks noChangeArrowheads="1"/>
          </p:cNvSpPr>
          <p:nvPr/>
        </p:nvSpPr>
        <p:spPr bwMode="auto">
          <a:xfrm>
            <a:off x="1389058" y="2357433"/>
            <a:ext cx="595312"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5" name="Text Box 7"/>
          <p:cNvSpPr txBox="1">
            <a:spLocks noChangeArrowheads="1"/>
          </p:cNvSpPr>
          <p:nvPr/>
        </p:nvSpPr>
        <p:spPr bwMode="auto">
          <a:xfrm>
            <a:off x="1444620" y="4468808"/>
            <a:ext cx="450850"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4" name="Text Box 6"/>
          <p:cNvSpPr txBox="1">
            <a:spLocks noChangeArrowheads="1"/>
          </p:cNvSpPr>
          <p:nvPr/>
        </p:nvSpPr>
        <p:spPr bwMode="auto">
          <a:xfrm>
            <a:off x="1704970" y="4468808"/>
            <a:ext cx="450850"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3" name="Text Box 5"/>
          <p:cNvSpPr txBox="1">
            <a:spLocks noChangeArrowheads="1"/>
          </p:cNvSpPr>
          <p:nvPr/>
        </p:nvSpPr>
        <p:spPr bwMode="auto">
          <a:xfrm>
            <a:off x="1914520" y="4471983"/>
            <a:ext cx="450850"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2" name="Text Box 4"/>
          <p:cNvSpPr txBox="1">
            <a:spLocks noChangeArrowheads="1"/>
          </p:cNvSpPr>
          <p:nvPr/>
        </p:nvSpPr>
        <p:spPr bwMode="auto">
          <a:xfrm>
            <a:off x="2155820" y="4484683"/>
            <a:ext cx="450850"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51" name="AutoShape 3"/>
          <p:cNvSpPr>
            <a:spLocks noChangeShapeType="1"/>
          </p:cNvSpPr>
          <p:nvPr/>
        </p:nvSpPr>
        <p:spPr bwMode="auto">
          <a:xfrm flipH="1">
            <a:off x="1389058" y="4500570"/>
            <a:ext cx="4621212" cy="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lstStyle/>
          <a:p>
            <a:endParaRPr lang="zh-CN" altLang="en-US"/>
          </a:p>
        </p:txBody>
      </p:sp>
      <p:sp>
        <p:nvSpPr>
          <p:cNvPr id="2050" name="Text Box 2"/>
          <p:cNvSpPr txBox="1">
            <a:spLocks noChangeArrowheads="1"/>
          </p:cNvSpPr>
          <p:nvPr/>
        </p:nvSpPr>
        <p:spPr bwMode="auto">
          <a:xfrm>
            <a:off x="3357554" y="4572008"/>
            <a:ext cx="595312"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D7-D0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049" name="Text Box 1"/>
          <p:cNvSpPr txBox="1">
            <a:spLocks noChangeArrowheads="1"/>
          </p:cNvSpPr>
          <p:nvPr/>
        </p:nvSpPr>
        <p:spPr bwMode="auto">
          <a:xfrm>
            <a:off x="5522908" y="2347908"/>
            <a:ext cx="595312" cy="257175"/>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A13-A0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117" name="Rectangle 69"/>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29" name="Rectangle 81"/>
          <p:cNvSpPr>
            <a:spLocks noChangeArrowheads="1"/>
          </p:cNvSpPr>
          <p:nvPr/>
        </p:nvSpPr>
        <p:spPr bwMode="auto">
          <a:xfrm>
            <a:off x="0" y="45720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根据已知条件，</a:t>
            </a:r>
            <a:r>
              <a:rPr lang="en-US" dirty="0" smtClean="0"/>
              <a:t>CPU</a:t>
            </a:r>
            <a:r>
              <a:rPr lang="zh-CN" altLang="en-US" dirty="0" smtClean="0"/>
              <a:t>在</a:t>
            </a:r>
            <a:r>
              <a:rPr lang="en-US" dirty="0" smtClean="0"/>
              <a:t>1us</a:t>
            </a:r>
            <a:r>
              <a:rPr lang="zh-CN" altLang="en-US" dirty="0" smtClean="0"/>
              <a:t>内至少访存一次，而整个存储器的平均读</a:t>
            </a:r>
            <a:r>
              <a:rPr lang="en-US" dirty="0" smtClean="0"/>
              <a:t>/</a:t>
            </a:r>
            <a:r>
              <a:rPr lang="zh-CN" altLang="en-US" dirty="0" smtClean="0"/>
              <a:t>写周期为</a:t>
            </a:r>
            <a:r>
              <a:rPr lang="en-US" dirty="0" smtClean="0"/>
              <a:t>0.5us,</a:t>
            </a:r>
            <a:endParaRPr lang="zh-CN" altLang="en-US" dirty="0" smtClean="0"/>
          </a:p>
          <a:p>
            <a:r>
              <a:rPr lang="zh-CN" altLang="en-US" dirty="0" smtClean="0"/>
              <a:t>如果采用集中刷新，有</a:t>
            </a:r>
            <a:r>
              <a:rPr lang="en-US" dirty="0" smtClean="0"/>
              <a:t>64us</a:t>
            </a:r>
            <a:r>
              <a:rPr lang="zh-CN" altLang="en-US" dirty="0" smtClean="0"/>
              <a:t>的死时间，肯定不行</a:t>
            </a:r>
            <a:endParaRPr lang="zh-CN" altLang="en-US" dirty="0" smtClean="0"/>
          </a:p>
          <a:p>
            <a:r>
              <a:rPr lang="zh-CN" altLang="en-US" dirty="0" smtClean="0"/>
              <a:t>如果采用分散刷新，则每</a:t>
            </a:r>
            <a:r>
              <a:rPr lang="en-US" dirty="0" smtClean="0"/>
              <a:t>1 us</a:t>
            </a:r>
            <a:r>
              <a:rPr lang="zh-CN" altLang="en-US" dirty="0" smtClean="0"/>
              <a:t>只能访存一次，也不行所以采用异步式刷新方式。</a:t>
            </a:r>
            <a:endParaRPr lang="zh-CN" altLang="en-US" dirty="0" smtClean="0"/>
          </a:p>
          <a:p>
            <a:r>
              <a:rPr lang="zh-CN" altLang="en-US" dirty="0" smtClean="0"/>
              <a:t>假定</a:t>
            </a:r>
            <a:r>
              <a:rPr lang="en-US" dirty="0" smtClean="0"/>
              <a:t>16KX1</a:t>
            </a:r>
            <a:r>
              <a:rPr lang="zh-CN" altLang="en-US" dirty="0" smtClean="0"/>
              <a:t>位的</a:t>
            </a:r>
            <a:r>
              <a:rPr lang="en-US" dirty="0" smtClean="0"/>
              <a:t>DRAM</a:t>
            </a:r>
            <a:r>
              <a:rPr lang="zh-CN" altLang="en-US" dirty="0" smtClean="0"/>
              <a:t>芯片用</a:t>
            </a:r>
            <a:r>
              <a:rPr lang="en-US" dirty="0" smtClean="0"/>
              <a:t>128*128</a:t>
            </a:r>
            <a:r>
              <a:rPr lang="zh-CN" altLang="en-US" dirty="0" smtClean="0"/>
              <a:t>矩阵存储元构成，刷新时只对</a:t>
            </a:r>
            <a:r>
              <a:rPr lang="en-US" dirty="0" smtClean="0"/>
              <a:t>128</a:t>
            </a:r>
            <a:r>
              <a:rPr lang="zh-CN" altLang="en-US" dirty="0" smtClean="0"/>
              <a:t>行进行异步方</a:t>
            </a:r>
            <a:endParaRPr lang="zh-CN" altLang="en-US" dirty="0" smtClean="0"/>
          </a:p>
          <a:p>
            <a:r>
              <a:rPr lang="zh-CN" altLang="en-US" dirty="0" smtClean="0"/>
              <a:t>式刷新，则刷新间隔为</a:t>
            </a:r>
            <a:r>
              <a:rPr lang="en-US" dirty="0" smtClean="0"/>
              <a:t>2ms/128 = 15.6us</a:t>
            </a:r>
            <a:r>
              <a:rPr lang="zh-CN" altLang="en-US" dirty="0" smtClean="0"/>
              <a:t>，可取刷新信号周期</a:t>
            </a:r>
            <a:r>
              <a:rPr lang="en-US" dirty="0" smtClean="0"/>
              <a:t>15us</a:t>
            </a:r>
            <a:endParaRPr lang="zh-CN" altLang="en-US" dirty="0" smtClean="0"/>
          </a:p>
          <a:p>
            <a:r>
              <a:rPr lang="en-US" dirty="0" smtClean="0"/>
              <a:t> </a:t>
            </a:r>
            <a:r>
              <a:rPr lang="zh-CN" altLang="en-US" dirty="0" smtClean="0"/>
              <a:t>刷新</a:t>
            </a:r>
            <a:r>
              <a:rPr lang="zh-CN" altLang="en-US" dirty="0" smtClean="0"/>
              <a:t>一遍所用时间</a:t>
            </a:r>
            <a:r>
              <a:rPr lang="en-US" dirty="0" smtClean="0"/>
              <a:t>15.6us X 128=1.92ms</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7</a:t>
            </a:r>
            <a:endParaRPr lang="zh-CN" altLang="en-US"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用</a:t>
            </a:r>
            <a:r>
              <a:rPr lang="en-US" dirty="0" smtClean="0"/>
              <a:t>8K X8</a:t>
            </a:r>
            <a:r>
              <a:rPr lang="zh-CN" altLang="en-US" dirty="0" smtClean="0"/>
              <a:t>位的</a:t>
            </a:r>
            <a:r>
              <a:rPr lang="en-US" dirty="0" smtClean="0"/>
              <a:t>EPROM</a:t>
            </a:r>
            <a:r>
              <a:rPr lang="zh-CN" altLang="en-US" dirty="0" smtClean="0"/>
              <a:t>芯片组成</a:t>
            </a:r>
            <a:r>
              <a:rPr lang="en-US" dirty="0" smtClean="0"/>
              <a:t>32K X16</a:t>
            </a:r>
            <a:r>
              <a:rPr lang="zh-CN" altLang="en-US" dirty="0" smtClean="0"/>
              <a:t>位的只读存储器，试问</a:t>
            </a:r>
            <a:r>
              <a:rPr lang="en-US" dirty="0" smtClean="0"/>
              <a:t>:</a:t>
            </a:r>
            <a:endParaRPr lang="zh-CN" altLang="en-US" dirty="0" smtClean="0"/>
          </a:p>
          <a:p>
            <a:r>
              <a:rPr lang="en-US" dirty="0" smtClean="0"/>
              <a:t>(1)</a:t>
            </a:r>
            <a:r>
              <a:rPr lang="zh-CN" altLang="en-US" dirty="0" smtClean="0"/>
              <a:t>数据寄存器多少位</a:t>
            </a:r>
            <a:r>
              <a:rPr lang="en-US" dirty="0" smtClean="0"/>
              <a:t>?</a:t>
            </a:r>
            <a:endParaRPr lang="zh-CN" altLang="en-US" dirty="0" smtClean="0"/>
          </a:p>
          <a:p>
            <a:r>
              <a:rPr lang="en-US" dirty="0" smtClean="0"/>
              <a:t>(2)</a:t>
            </a:r>
            <a:r>
              <a:rPr lang="zh-CN" altLang="en-US" dirty="0" smtClean="0"/>
              <a:t>地址寄存器多少位</a:t>
            </a:r>
            <a:r>
              <a:rPr lang="en-US" dirty="0" smtClean="0"/>
              <a:t>?</a:t>
            </a:r>
            <a:endParaRPr lang="zh-CN" altLang="en-US" dirty="0" smtClean="0"/>
          </a:p>
          <a:p>
            <a:r>
              <a:rPr lang="en-US" dirty="0" smtClean="0"/>
              <a:t>(3)</a:t>
            </a:r>
            <a:r>
              <a:rPr lang="zh-CN" altLang="en-US" dirty="0" smtClean="0"/>
              <a:t>共需多少个</a:t>
            </a:r>
            <a:r>
              <a:rPr lang="en-US" dirty="0" smtClean="0"/>
              <a:t>EPROM</a:t>
            </a:r>
            <a:r>
              <a:rPr lang="zh-CN" altLang="en-US" dirty="0" smtClean="0"/>
              <a:t>芯片</a:t>
            </a:r>
            <a:r>
              <a:rPr lang="en-US" dirty="0" smtClean="0"/>
              <a:t>?</a:t>
            </a:r>
            <a:endParaRPr lang="zh-CN" altLang="en-US" dirty="0" smtClean="0"/>
          </a:p>
          <a:p>
            <a:r>
              <a:rPr lang="en-US" dirty="0" smtClean="0"/>
              <a:t>(4)</a:t>
            </a:r>
            <a:r>
              <a:rPr lang="zh-CN" altLang="en-US" dirty="0" smtClean="0"/>
              <a:t>画出此存储器组成框图。</a:t>
            </a:r>
            <a:endParaRPr lang="zh-CN" altLang="en-US" dirty="0" smtClean="0"/>
          </a:p>
          <a:p>
            <a:endParaRPr lang="en-US" altLang="zh-CN" dirty="0" smtClean="0"/>
          </a:p>
          <a:p>
            <a:r>
              <a:rPr lang="zh-CN" altLang="en-US" dirty="0" smtClean="0"/>
              <a:t>（</a:t>
            </a:r>
            <a:r>
              <a:rPr lang="en-US" dirty="0" smtClean="0"/>
              <a:t>1</a:t>
            </a:r>
            <a:r>
              <a:rPr lang="zh-CN" altLang="en-US" dirty="0" smtClean="0"/>
              <a:t>）数据寄存器是</a:t>
            </a:r>
            <a:r>
              <a:rPr lang="en-US" dirty="0" smtClean="0"/>
              <a:t>16</a:t>
            </a:r>
            <a:r>
              <a:rPr lang="zh-CN" altLang="en-US" dirty="0" smtClean="0"/>
              <a:t>位</a:t>
            </a:r>
            <a:endParaRPr lang="zh-CN" altLang="en-US" dirty="0" smtClean="0"/>
          </a:p>
          <a:p>
            <a:r>
              <a:rPr lang="zh-CN" altLang="en-US" dirty="0" smtClean="0"/>
              <a:t>（</a:t>
            </a:r>
            <a:r>
              <a:rPr lang="en-US" dirty="0" smtClean="0"/>
              <a:t>2</a:t>
            </a:r>
            <a:r>
              <a:rPr lang="zh-CN" altLang="en-US" dirty="0" smtClean="0"/>
              <a:t>）地址寄存器是</a:t>
            </a:r>
            <a:r>
              <a:rPr lang="en-US" dirty="0" smtClean="0"/>
              <a:t>15</a:t>
            </a:r>
            <a:r>
              <a:rPr lang="zh-CN" altLang="en-US" dirty="0" smtClean="0"/>
              <a:t>位的</a:t>
            </a:r>
            <a:endParaRPr lang="zh-CN" altLang="en-US" dirty="0" smtClean="0"/>
          </a:p>
          <a:p>
            <a:r>
              <a:rPr lang="zh-CN" altLang="en-US" dirty="0" smtClean="0"/>
              <a:t>（</a:t>
            </a:r>
            <a:r>
              <a:rPr lang="en-US" dirty="0" smtClean="0"/>
              <a:t>3</a:t>
            </a:r>
            <a:r>
              <a:rPr lang="zh-CN" altLang="en-US" dirty="0" smtClean="0"/>
              <a:t>）共需</a:t>
            </a:r>
            <a:r>
              <a:rPr lang="en-US" dirty="0" smtClean="0"/>
              <a:t>8</a:t>
            </a:r>
            <a:r>
              <a:rPr lang="zh-CN" altLang="en-US" dirty="0" smtClean="0"/>
              <a:t>个</a:t>
            </a:r>
            <a:r>
              <a:rPr lang="en-US" dirty="0" smtClean="0"/>
              <a:t>EPROM</a:t>
            </a:r>
            <a:r>
              <a:rPr lang="zh-CN" altLang="en-US" dirty="0" smtClean="0"/>
              <a:t>芯片</a:t>
            </a:r>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8</a:t>
            </a:r>
            <a:endParaRPr lang="zh-CN" altLang="en-US"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问题</a:t>
            </a:r>
            <a:r>
              <a:rPr lang="en-US" altLang="zh-CN" dirty="0" smtClean="0"/>
              <a:t>8</a:t>
            </a:r>
            <a:endParaRPr lang="zh-CN" altLang="en-US" dirty="0"/>
          </a:p>
        </p:txBody>
      </p:sp>
      <p:pic>
        <p:nvPicPr>
          <p:cNvPr id="4" name="图片 3"/>
          <p:cNvPicPr/>
          <p:nvPr/>
        </p:nvPicPr>
        <p:blipFill>
          <a:blip r:embed="rId1"/>
          <a:srcRect/>
          <a:stretch>
            <a:fillRect/>
          </a:stretch>
        </p:blipFill>
        <p:spPr bwMode="auto">
          <a:xfrm>
            <a:off x="1500166" y="1928802"/>
            <a:ext cx="5264150" cy="3022600"/>
          </a:xfrm>
          <a:prstGeom prst="rect">
            <a:avLst/>
          </a:prstGeom>
          <a:noFill/>
          <a:ln w="9525">
            <a:noFill/>
            <a:miter lim="800000"/>
            <a:headEnd/>
            <a:tailEnd/>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什么是程序仿存的局部性</a:t>
            </a:r>
            <a:r>
              <a:rPr lang="en-US" dirty="0" smtClean="0"/>
              <a:t>?</a:t>
            </a:r>
            <a:endParaRPr lang="en-US" dirty="0" smtClean="0"/>
          </a:p>
          <a:p>
            <a:r>
              <a:rPr lang="en-US" dirty="0" smtClean="0"/>
              <a:t>CPU</a:t>
            </a:r>
            <a:r>
              <a:rPr lang="zh-CN" altLang="en-US" dirty="0" smtClean="0"/>
              <a:t>在一段较短的时间内，是对连续地址的一段很小的主存空间频繁地进行访问，而对此范围以外地址的访问甚少，这种现象称为程序访问的局部性。</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9</a:t>
            </a:r>
            <a:endParaRPr lang="zh-CN" altLang="en-US"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为何要按层次来构成存储器系统？</a:t>
            </a:r>
            <a:endParaRPr lang="zh-CN" altLang="en-US" dirty="0" smtClean="0"/>
          </a:p>
          <a:p>
            <a:r>
              <a:rPr lang="zh-CN" altLang="en-US" dirty="0" smtClean="0"/>
              <a:t>根据程序</a:t>
            </a:r>
            <a:r>
              <a:rPr lang="zh-CN" altLang="en-US" dirty="0" smtClean="0"/>
              <a:t>仿存的局部</a:t>
            </a:r>
            <a:r>
              <a:rPr lang="zh-CN" altLang="en-US" dirty="0" smtClean="0"/>
              <a:t>性原理，程序</a:t>
            </a:r>
            <a:r>
              <a:rPr lang="zh-CN" altLang="en-US" dirty="0" smtClean="0"/>
              <a:t>中的大部分可放在容量较大工作速度较慢及成本较低的慢速存储部件中，而只需将其中的一小部分（如</a:t>
            </a:r>
            <a:r>
              <a:rPr lang="en-US" dirty="0" smtClean="0"/>
              <a:t>10%-20%</a:t>
            </a:r>
            <a:r>
              <a:rPr lang="zh-CN" altLang="en-US" dirty="0" smtClean="0"/>
              <a:t>）存放在高速的存储部件中，这便是虚存、</a:t>
            </a:r>
            <a:r>
              <a:rPr lang="en-US" dirty="0" smtClean="0"/>
              <a:t>Cache</a:t>
            </a:r>
            <a:r>
              <a:rPr lang="zh-CN" altLang="en-US" dirty="0" smtClean="0"/>
              <a:t>高速缓存得以实现的具体根据。</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10</a:t>
            </a:r>
            <a:endParaRPr lang="zh-CN" altLang="en-US"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有一段程序执行用到了</a:t>
            </a:r>
            <a:r>
              <a:rPr lang="en-US" dirty="0" smtClean="0"/>
              <a:t>CACHE,</a:t>
            </a:r>
            <a:r>
              <a:rPr lang="zh-CN" altLang="en-US" dirty="0" smtClean="0"/>
              <a:t>若</a:t>
            </a:r>
            <a:r>
              <a:rPr lang="en-US" dirty="0" smtClean="0"/>
              <a:t>CACHE</a:t>
            </a:r>
            <a:r>
              <a:rPr lang="zh-CN" altLang="en-US" dirty="0" smtClean="0"/>
              <a:t>总共执行了</a:t>
            </a:r>
            <a:r>
              <a:rPr lang="en-US" dirty="0" smtClean="0"/>
              <a:t>2200</a:t>
            </a:r>
            <a:r>
              <a:rPr lang="zh-CN" altLang="en-US" dirty="0" smtClean="0"/>
              <a:t>次存取，而</a:t>
            </a:r>
            <a:r>
              <a:rPr lang="en-US" dirty="0" smtClean="0"/>
              <a:t>120</a:t>
            </a:r>
            <a:r>
              <a:rPr lang="zh-CN" altLang="en-US" dirty="0" smtClean="0"/>
              <a:t>次是由主存完成，如果</a:t>
            </a:r>
            <a:r>
              <a:rPr lang="en-US" dirty="0" smtClean="0"/>
              <a:t>CACHE</a:t>
            </a:r>
            <a:r>
              <a:rPr lang="zh-CN" altLang="en-US" dirty="0" smtClean="0"/>
              <a:t>的存取周期是</a:t>
            </a:r>
            <a:r>
              <a:rPr lang="en-US" dirty="0" smtClean="0"/>
              <a:t>50ns,</a:t>
            </a:r>
            <a:r>
              <a:rPr lang="zh-CN" altLang="en-US" dirty="0" smtClean="0"/>
              <a:t>主存的存取周期为</a:t>
            </a:r>
            <a:r>
              <a:rPr lang="en-US" dirty="0" smtClean="0"/>
              <a:t>300ns,</a:t>
            </a:r>
            <a:r>
              <a:rPr lang="zh-CN" altLang="en-US" dirty="0" smtClean="0"/>
              <a:t>求</a:t>
            </a:r>
            <a:r>
              <a:rPr lang="en-US" dirty="0" smtClean="0"/>
              <a:t>CACHE/</a:t>
            </a:r>
            <a:r>
              <a:rPr lang="zh-CN" altLang="en-US" dirty="0" smtClean="0"/>
              <a:t>主存系统的效率和平均访问</a:t>
            </a:r>
            <a:r>
              <a:rPr lang="zh-CN" altLang="en-US" dirty="0" smtClean="0"/>
              <a:t>时间</a:t>
            </a:r>
            <a:endParaRPr lang="en-US" altLang="zh-CN" dirty="0" smtClean="0"/>
          </a:p>
          <a:p>
            <a:r>
              <a:rPr lang="en-US" dirty="0" smtClean="0"/>
              <a:t>h=</a:t>
            </a:r>
            <a:r>
              <a:rPr lang="en-US" dirty="0" err="1" smtClean="0"/>
              <a:t>N</a:t>
            </a:r>
            <a:r>
              <a:rPr lang="en-US" baseline="-25000" dirty="0" err="1" smtClean="0"/>
              <a:t>c</a:t>
            </a:r>
            <a:r>
              <a:rPr lang="en-US" dirty="0" smtClean="0"/>
              <a:t>/(</a:t>
            </a:r>
            <a:r>
              <a:rPr lang="en-US" dirty="0" err="1" smtClean="0"/>
              <a:t>N</a:t>
            </a:r>
            <a:r>
              <a:rPr lang="en-US" baseline="-25000" dirty="0" err="1" smtClean="0"/>
              <a:t>c</a:t>
            </a:r>
            <a:r>
              <a:rPr lang="en-US" dirty="0" err="1" smtClean="0"/>
              <a:t>+N</a:t>
            </a:r>
            <a:r>
              <a:rPr lang="en-US" baseline="-25000" dirty="0" err="1" smtClean="0"/>
              <a:t>m</a:t>
            </a:r>
            <a:r>
              <a:rPr lang="en-US" dirty="0" smtClean="0"/>
              <a:t>)</a:t>
            </a:r>
            <a:endParaRPr lang="zh-CN" altLang="en-US" dirty="0" smtClean="0"/>
          </a:p>
          <a:p>
            <a:r>
              <a:rPr lang="en-US" dirty="0" smtClean="0"/>
              <a:t>=2200/(2200+120)=0.95</a:t>
            </a:r>
            <a:endParaRPr lang="zh-CN" altLang="en-US" dirty="0" smtClean="0"/>
          </a:p>
          <a:p>
            <a:r>
              <a:rPr lang="en-US" dirty="0" smtClean="0"/>
              <a:t>r=t</a:t>
            </a:r>
            <a:r>
              <a:rPr lang="en-US" baseline="-25000" dirty="0" smtClean="0"/>
              <a:t>m</a:t>
            </a:r>
            <a:r>
              <a:rPr lang="en-US" dirty="0" smtClean="0"/>
              <a:t>/</a:t>
            </a:r>
            <a:r>
              <a:rPr lang="en-US" dirty="0" err="1" smtClean="0"/>
              <a:t>t</a:t>
            </a:r>
            <a:r>
              <a:rPr lang="en-US" baseline="-25000" dirty="0" err="1" smtClean="0"/>
              <a:t>c</a:t>
            </a:r>
            <a:r>
              <a:rPr lang="en-US" dirty="0" smtClean="0"/>
              <a:t>=300ns/50ns=6</a:t>
            </a:r>
            <a:endParaRPr lang="zh-CN" altLang="en-US" dirty="0" smtClean="0"/>
          </a:p>
          <a:p>
            <a:r>
              <a:rPr lang="en-US" dirty="0" smtClean="0"/>
              <a:t>e=1/(r+(1-r)h)</a:t>
            </a:r>
            <a:endParaRPr lang="zh-CN" altLang="en-US" dirty="0" smtClean="0"/>
          </a:p>
          <a:p>
            <a:r>
              <a:rPr lang="en-US" dirty="0" smtClean="0"/>
              <a:t>=1/(6+(1-6)×0.95)=80.0%</a:t>
            </a:r>
            <a:endParaRPr lang="zh-CN" altLang="en-US" dirty="0" smtClean="0"/>
          </a:p>
          <a:p>
            <a:r>
              <a:rPr lang="en-US" dirty="0" err="1" smtClean="0"/>
              <a:t>t</a:t>
            </a:r>
            <a:r>
              <a:rPr lang="en-US" baseline="-25000" dirty="0" err="1" smtClean="0"/>
              <a:t>a</a:t>
            </a:r>
            <a:r>
              <a:rPr lang="en-US" dirty="0" smtClean="0"/>
              <a:t>=</a:t>
            </a:r>
            <a:r>
              <a:rPr lang="en-US" dirty="0" err="1" smtClean="0"/>
              <a:t>t</a:t>
            </a:r>
            <a:r>
              <a:rPr lang="en-US" baseline="-25000" dirty="0" err="1" smtClean="0"/>
              <a:t>c</a:t>
            </a:r>
            <a:r>
              <a:rPr lang="en-US" dirty="0" smtClean="0"/>
              <a:t>/e=50ns/0.8=62.5ns</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11</a:t>
            </a:r>
            <a:endParaRPr lang="zh-CN" altLang="en-US"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说明</a:t>
            </a:r>
            <a:r>
              <a:rPr lang="en-US" dirty="0" smtClean="0"/>
              <a:t>CACHE</a:t>
            </a:r>
            <a:r>
              <a:rPr lang="zh-CN" altLang="en-US" dirty="0" smtClean="0"/>
              <a:t>地址映射的全相联映射方式是如何工作</a:t>
            </a:r>
            <a:r>
              <a:rPr lang="zh-CN" altLang="en-US" dirty="0" smtClean="0"/>
              <a:t>的</a:t>
            </a:r>
            <a:endParaRPr lang="en-US" altLang="zh-CN" dirty="0" smtClean="0"/>
          </a:p>
          <a:p>
            <a:r>
              <a:rPr lang="en-US" dirty="0" smtClean="0"/>
              <a:t>1</a:t>
            </a:r>
            <a:r>
              <a:rPr lang="zh-CN" altLang="en-US" dirty="0" smtClean="0"/>
              <a:t>、将地址分为两部分（块号和字），在内存块写入</a:t>
            </a:r>
            <a:r>
              <a:rPr lang="en-US" dirty="0" smtClean="0"/>
              <a:t>Cache</a:t>
            </a:r>
            <a:r>
              <a:rPr lang="zh-CN" altLang="en-US" dirty="0" smtClean="0"/>
              <a:t>时，同时写入块号标记；</a:t>
            </a:r>
            <a:endParaRPr lang="zh-CN" altLang="en-US" dirty="0" smtClean="0"/>
          </a:p>
          <a:p>
            <a:r>
              <a:rPr lang="en-US" dirty="0" smtClean="0"/>
              <a:t>2</a:t>
            </a:r>
            <a:r>
              <a:rPr lang="zh-CN" altLang="en-US" dirty="0" smtClean="0"/>
              <a:t>、</a:t>
            </a:r>
            <a:r>
              <a:rPr lang="en-US" dirty="0" smtClean="0"/>
              <a:t>CPU</a:t>
            </a:r>
            <a:r>
              <a:rPr lang="zh-CN" altLang="en-US" dirty="0" smtClean="0"/>
              <a:t>给出访问地址后，也将地址分为两部分（块号和字），电路将块号与</a:t>
            </a:r>
            <a:r>
              <a:rPr lang="en-US" dirty="0" smtClean="0"/>
              <a:t>Cache </a:t>
            </a:r>
            <a:r>
              <a:rPr lang="zh-CN" altLang="en-US" dirty="0" smtClean="0"/>
              <a:t>表中的标记进行比较，相同表示命中，访问该单元；不有命中</a:t>
            </a:r>
            <a:r>
              <a:rPr lang="en-US" dirty="0" smtClean="0"/>
              <a:t>CPU </a:t>
            </a:r>
            <a:r>
              <a:rPr lang="zh-CN" altLang="en-US" dirty="0" smtClean="0"/>
              <a:t>直接访问内存，并将被访问内存的相对应块写入</a:t>
            </a:r>
            <a:r>
              <a:rPr lang="en-US" dirty="0" smtClean="0"/>
              <a:t>Cache</a:t>
            </a:r>
            <a:r>
              <a:rPr lang="zh-CN" altLang="en-US" dirty="0" smtClean="0"/>
              <a:t>。</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12</a:t>
            </a:r>
            <a:endParaRPr lang="zh-CN" altLang="en-US"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dirty="0" smtClean="0"/>
              <a:t>解释</a:t>
            </a:r>
            <a:r>
              <a:rPr lang="en-US" dirty="0" smtClean="0"/>
              <a:t>CACHE</a:t>
            </a:r>
            <a:r>
              <a:rPr lang="zh-CN" altLang="en-US" dirty="0" smtClean="0"/>
              <a:t>工作是为何要进行替换，如何进行？</a:t>
            </a:r>
            <a:endParaRPr lang="zh-CN" altLang="en-US" dirty="0" smtClean="0"/>
          </a:p>
          <a:p>
            <a:r>
              <a:rPr lang="en-US" dirty="0" smtClean="0"/>
              <a:t>cache</a:t>
            </a:r>
            <a:r>
              <a:rPr lang="zh-CN" altLang="en-US" dirty="0" smtClean="0"/>
              <a:t>工作原理要求它尽量保存最新数据，必然要产生替换。</a:t>
            </a:r>
            <a:endParaRPr lang="zh-CN" altLang="en-US" dirty="0" smtClean="0"/>
          </a:p>
          <a:p>
            <a:r>
              <a:rPr lang="zh-CN" altLang="en-US" dirty="0" smtClean="0"/>
              <a:t>　　对直接映射的</a:t>
            </a:r>
            <a:r>
              <a:rPr lang="en-US" dirty="0" smtClean="0"/>
              <a:t>cache</a:t>
            </a:r>
            <a:r>
              <a:rPr lang="zh-CN" altLang="en-US" dirty="0" smtClean="0"/>
              <a:t>来说，只要把此特定位置上的原主存块换出</a:t>
            </a:r>
            <a:r>
              <a:rPr lang="en-US" dirty="0" smtClean="0"/>
              <a:t>cache</a:t>
            </a:r>
            <a:r>
              <a:rPr lang="zh-CN" altLang="en-US" dirty="0" smtClean="0"/>
              <a:t>即可。</a:t>
            </a:r>
            <a:endParaRPr lang="zh-CN" altLang="en-US" dirty="0" smtClean="0"/>
          </a:p>
          <a:p>
            <a:r>
              <a:rPr lang="zh-CN" altLang="en-US" dirty="0" smtClean="0"/>
              <a:t>　　对全相联和组相联</a:t>
            </a:r>
            <a:r>
              <a:rPr lang="en-US" dirty="0" smtClean="0"/>
              <a:t>cache</a:t>
            </a:r>
            <a:r>
              <a:rPr lang="zh-CN" altLang="en-US" dirty="0" smtClean="0"/>
              <a:t>来说， 就要从允许存放新主存块的若干特定行中选取一行换出。</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13</a:t>
            </a:r>
            <a:endParaRPr lang="zh-CN" altLang="en-US"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解释概念：主存、辅存、</a:t>
            </a:r>
            <a:r>
              <a:rPr lang="en-US" dirty="0" smtClean="0"/>
              <a:t>Cache</a:t>
            </a:r>
            <a:r>
              <a:rPr lang="zh-CN" altLang="en-US" dirty="0" smtClean="0"/>
              <a:t>、</a:t>
            </a:r>
            <a:r>
              <a:rPr lang="en-US" dirty="0" smtClean="0"/>
              <a:t>RAM</a:t>
            </a:r>
            <a:r>
              <a:rPr lang="zh-CN" altLang="en-US" dirty="0" smtClean="0"/>
              <a:t>、</a:t>
            </a:r>
            <a:r>
              <a:rPr lang="en-US" dirty="0" smtClean="0"/>
              <a:t>SRAM</a:t>
            </a:r>
            <a:r>
              <a:rPr lang="zh-CN" altLang="en-US" dirty="0" smtClean="0"/>
              <a:t>、</a:t>
            </a:r>
            <a:r>
              <a:rPr lang="en-US" dirty="0" smtClean="0"/>
              <a:t>DRAM</a:t>
            </a:r>
            <a:r>
              <a:rPr lang="zh-CN" altLang="en-US" dirty="0" smtClean="0"/>
              <a:t>、</a:t>
            </a:r>
            <a:r>
              <a:rPr lang="en-US" dirty="0" smtClean="0"/>
              <a:t>ROM</a:t>
            </a:r>
            <a:r>
              <a:rPr lang="zh-CN" altLang="en-US" dirty="0" smtClean="0"/>
              <a:t>、</a:t>
            </a:r>
            <a:r>
              <a:rPr lang="en-US" dirty="0" smtClean="0"/>
              <a:t>PROM</a:t>
            </a:r>
            <a:r>
              <a:rPr lang="zh-CN" altLang="en-US" dirty="0" smtClean="0"/>
              <a:t>、</a:t>
            </a:r>
            <a:r>
              <a:rPr lang="en-US" dirty="0" smtClean="0"/>
              <a:t>EPROM</a:t>
            </a:r>
            <a:r>
              <a:rPr lang="zh-CN" altLang="en-US" dirty="0" smtClean="0"/>
              <a:t>、</a:t>
            </a:r>
            <a:r>
              <a:rPr lang="en-US" dirty="0" smtClean="0"/>
              <a:t>EEPROM</a:t>
            </a:r>
            <a:r>
              <a:rPr lang="zh-CN" altLang="en-US" dirty="0" smtClean="0"/>
              <a:t>、</a:t>
            </a:r>
            <a:r>
              <a:rPr lang="en-US" dirty="0" smtClean="0"/>
              <a:t>CDROM</a:t>
            </a:r>
            <a:r>
              <a:rPr lang="zh-CN" altLang="en-US" dirty="0" smtClean="0"/>
              <a:t>、</a:t>
            </a:r>
            <a:r>
              <a:rPr lang="en-US" dirty="0" smtClean="0"/>
              <a:t>Flash Memory</a:t>
            </a:r>
            <a:r>
              <a:rPr lang="zh-CN" altLang="en-US" dirty="0" smtClean="0"/>
              <a:t>。</a:t>
            </a:r>
            <a:endParaRPr lang="en-US" altLang="zh-CN" dirty="0" smtClean="0"/>
          </a:p>
          <a:p>
            <a:r>
              <a:rPr lang="zh-CN" altLang="en-US" dirty="0" smtClean="0"/>
              <a:t>主存：主存储器，用于存放正在执行的程序和数据。</a:t>
            </a:r>
            <a:r>
              <a:rPr lang="en-US" dirty="0" smtClean="0"/>
              <a:t>CPU</a:t>
            </a:r>
            <a:r>
              <a:rPr lang="zh-CN" altLang="en-US" dirty="0" smtClean="0"/>
              <a:t>可以直接进行随机读写，访问速度较高。</a:t>
            </a:r>
            <a:endParaRPr lang="zh-CN" altLang="en-US" dirty="0" smtClean="0"/>
          </a:p>
          <a:p>
            <a:r>
              <a:rPr lang="zh-CN" altLang="en-US" dirty="0" smtClean="0"/>
              <a:t>辅存：辅助存储器，用于存放当前暂不执行的程序和数据，以及一些需要永久保存的信息。</a:t>
            </a:r>
            <a:endParaRPr lang="zh-CN" altLang="en-US" dirty="0" smtClean="0"/>
          </a:p>
          <a:p>
            <a:r>
              <a:rPr lang="en-US" dirty="0" smtClean="0"/>
              <a:t>Cache</a:t>
            </a:r>
            <a:r>
              <a:rPr lang="zh-CN" altLang="en-US" dirty="0" smtClean="0"/>
              <a:t>：高速缓冲存储器，介于</a:t>
            </a:r>
            <a:r>
              <a:rPr lang="en-US" dirty="0" smtClean="0"/>
              <a:t>CPU</a:t>
            </a:r>
            <a:r>
              <a:rPr lang="zh-CN" altLang="en-US" dirty="0" smtClean="0"/>
              <a:t>和主存之间，用于解决</a:t>
            </a:r>
            <a:r>
              <a:rPr lang="en-US" dirty="0" smtClean="0"/>
              <a:t>CPU</a:t>
            </a:r>
            <a:r>
              <a:rPr lang="zh-CN" altLang="en-US" dirty="0" smtClean="0"/>
              <a:t>和主存之间速度不匹配问题。</a:t>
            </a:r>
            <a:endParaRPr lang="zh-CN" altLang="en-US" dirty="0" smtClean="0"/>
          </a:p>
          <a:p>
            <a:r>
              <a:rPr lang="en-US" dirty="0" smtClean="0"/>
              <a:t>RAM</a:t>
            </a:r>
            <a:r>
              <a:rPr lang="zh-CN" altLang="en-US" dirty="0" smtClean="0"/>
              <a:t>：半导体随机存取存储器，主要用作计算机中的主存。</a:t>
            </a:r>
            <a:endParaRPr lang="zh-CN" altLang="en-US" dirty="0" smtClean="0"/>
          </a:p>
          <a:p>
            <a:r>
              <a:rPr lang="en-US" dirty="0" smtClean="0"/>
              <a:t>SRAM</a:t>
            </a:r>
            <a:r>
              <a:rPr lang="zh-CN" altLang="en-US" dirty="0" smtClean="0"/>
              <a:t>：静态半导体随机存取存储器。</a:t>
            </a:r>
            <a:endParaRPr lang="zh-CN" altLang="en-US" dirty="0" smtClean="0"/>
          </a:p>
          <a:p>
            <a:r>
              <a:rPr lang="en-US" dirty="0" smtClean="0"/>
              <a:t>DRAM</a:t>
            </a:r>
            <a:r>
              <a:rPr lang="zh-CN" altLang="en-US" dirty="0" smtClean="0"/>
              <a:t>：动态半导体随机存取存储器。</a:t>
            </a:r>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a:t>
            </a:r>
            <a:endParaRPr lang="zh-CN" altLang="en-US"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解释概念：主存、辅存、</a:t>
            </a:r>
            <a:r>
              <a:rPr lang="en-US" dirty="0" smtClean="0"/>
              <a:t>Cache</a:t>
            </a:r>
            <a:r>
              <a:rPr lang="zh-CN" altLang="en-US" dirty="0" smtClean="0"/>
              <a:t>、</a:t>
            </a:r>
            <a:r>
              <a:rPr lang="en-US" dirty="0" smtClean="0"/>
              <a:t>RAM</a:t>
            </a:r>
            <a:r>
              <a:rPr lang="zh-CN" altLang="en-US" dirty="0" smtClean="0"/>
              <a:t>、</a:t>
            </a:r>
            <a:r>
              <a:rPr lang="en-US" dirty="0" smtClean="0"/>
              <a:t>SRAM</a:t>
            </a:r>
            <a:r>
              <a:rPr lang="zh-CN" altLang="en-US" dirty="0" smtClean="0"/>
              <a:t>、</a:t>
            </a:r>
            <a:r>
              <a:rPr lang="en-US" dirty="0" smtClean="0"/>
              <a:t>DRAM</a:t>
            </a:r>
            <a:r>
              <a:rPr lang="zh-CN" altLang="en-US" dirty="0" smtClean="0"/>
              <a:t>、</a:t>
            </a:r>
            <a:r>
              <a:rPr lang="en-US" dirty="0" smtClean="0"/>
              <a:t>ROM</a:t>
            </a:r>
            <a:r>
              <a:rPr lang="zh-CN" altLang="en-US" dirty="0" smtClean="0"/>
              <a:t>、</a:t>
            </a:r>
            <a:r>
              <a:rPr lang="en-US" dirty="0" smtClean="0"/>
              <a:t>PROM</a:t>
            </a:r>
            <a:r>
              <a:rPr lang="zh-CN" altLang="en-US" dirty="0" smtClean="0"/>
              <a:t>、</a:t>
            </a:r>
            <a:r>
              <a:rPr lang="en-US" dirty="0" smtClean="0"/>
              <a:t>EPROM</a:t>
            </a:r>
            <a:r>
              <a:rPr lang="zh-CN" altLang="en-US" dirty="0" smtClean="0"/>
              <a:t>、</a:t>
            </a:r>
            <a:r>
              <a:rPr lang="en-US" dirty="0" smtClean="0"/>
              <a:t>EEPROM</a:t>
            </a:r>
            <a:r>
              <a:rPr lang="zh-CN" altLang="en-US" dirty="0" smtClean="0"/>
              <a:t>、</a:t>
            </a:r>
            <a:r>
              <a:rPr lang="en-US" dirty="0" smtClean="0"/>
              <a:t>CDROM</a:t>
            </a:r>
            <a:r>
              <a:rPr lang="zh-CN" altLang="en-US" dirty="0" smtClean="0"/>
              <a:t>、</a:t>
            </a:r>
            <a:r>
              <a:rPr lang="en-US" dirty="0" smtClean="0"/>
              <a:t>Flash Memory</a:t>
            </a:r>
            <a:r>
              <a:rPr lang="zh-CN" altLang="en-US" dirty="0" smtClean="0"/>
              <a:t>。</a:t>
            </a:r>
            <a:endParaRPr lang="en-US" altLang="zh-CN" dirty="0" smtClean="0"/>
          </a:p>
          <a:p>
            <a:r>
              <a:rPr lang="en-US" dirty="0" smtClean="0"/>
              <a:t>ROM</a:t>
            </a:r>
            <a:r>
              <a:rPr lang="zh-CN" altLang="en-US" dirty="0" smtClean="0"/>
              <a:t>：掩膜式半导体只读存储器。由芯片制造商在制造时写入内容，以后只能读出而不能写入。</a:t>
            </a:r>
            <a:endParaRPr lang="zh-CN" altLang="en-US" dirty="0" smtClean="0"/>
          </a:p>
          <a:p>
            <a:r>
              <a:rPr lang="en-US" dirty="0" smtClean="0"/>
              <a:t>PROM</a:t>
            </a:r>
            <a:r>
              <a:rPr lang="zh-CN" altLang="en-US" dirty="0" smtClean="0"/>
              <a:t>：可编程只读存储器，由用户根据需要确定写入内容，只能写入一次。</a:t>
            </a:r>
            <a:endParaRPr lang="zh-CN" altLang="en-US" dirty="0" smtClean="0"/>
          </a:p>
          <a:p>
            <a:r>
              <a:rPr lang="en-US" dirty="0" smtClean="0"/>
              <a:t>EPROM</a:t>
            </a:r>
            <a:r>
              <a:rPr lang="zh-CN" altLang="en-US" dirty="0" smtClean="0"/>
              <a:t>：紫外线擦写可编程只读存储器。需要修改内容时，现将其全部内容擦除，然后再编程。擦除依靠紫外线使浮动栅极上的电荷泄露而实现。</a:t>
            </a:r>
            <a:endParaRPr lang="zh-CN" altLang="en-US" dirty="0" smtClean="0"/>
          </a:p>
          <a:p>
            <a:r>
              <a:rPr lang="en-US" dirty="0" smtClean="0"/>
              <a:t>EEPROM</a:t>
            </a:r>
            <a:r>
              <a:rPr lang="zh-CN" altLang="en-US" dirty="0" smtClean="0"/>
              <a:t>：电擦写可编程只读存储器。</a:t>
            </a:r>
            <a:endParaRPr lang="zh-CN" altLang="en-US" dirty="0" smtClean="0"/>
          </a:p>
          <a:p>
            <a:r>
              <a:rPr lang="en-US" dirty="0" smtClean="0"/>
              <a:t>CDROM</a:t>
            </a:r>
            <a:r>
              <a:rPr lang="zh-CN" altLang="en-US" dirty="0" smtClean="0"/>
              <a:t>：只读型光盘。</a:t>
            </a:r>
            <a:endParaRPr lang="zh-CN" altLang="en-US" dirty="0" smtClean="0"/>
          </a:p>
          <a:p>
            <a:r>
              <a:rPr lang="en-US" dirty="0" smtClean="0"/>
              <a:t>Flash Memory</a:t>
            </a:r>
            <a:r>
              <a:rPr lang="zh-CN" altLang="en-US" dirty="0" smtClean="0"/>
              <a:t>：闪速存储器。或称快擦型存储器。</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1</a:t>
            </a:r>
            <a:endParaRPr lang="zh-CN" altLang="en-US"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计算机中寄存器、</a:t>
            </a:r>
            <a:r>
              <a:rPr lang="en-US" dirty="0" smtClean="0"/>
              <a:t>Cache</a:t>
            </a:r>
            <a:r>
              <a:rPr lang="zh-CN" altLang="en-US" dirty="0" smtClean="0"/>
              <a:t>、主存、硬盘可以用于存储信息，请按速度、容量和价格</a:t>
            </a:r>
            <a:r>
              <a:rPr lang="en-US" dirty="0" smtClean="0"/>
              <a:t>/</a:t>
            </a:r>
            <a:r>
              <a:rPr lang="zh-CN" altLang="en-US" dirty="0" smtClean="0"/>
              <a:t>位排序</a:t>
            </a:r>
            <a:r>
              <a:rPr lang="zh-CN" altLang="en-US" dirty="0" smtClean="0"/>
              <a:t>说明</a:t>
            </a:r>
            <a:endParaRPr lang="en-US" altLang="zh-CN" dirty="0" smtClean="0"/>
          </a:p>
          <a:p>
            <a:r>
              <a:rPr lang="zh-CN" altLang="en-US" dirty="0" smtClean="0"/>
              <a:t>按</a:t>
            </a:r>
            <a:r>
              <a:rPr lang="zh-CN" altLang="en-US" dirty="0" smtClean="0"/>
              <a:t>速度由高至低排序为：寄存器、</a:t>
            </a:r>
            <a:r>
              <a:rPr lang="en-US" dirty="0" smtClean="0"/>
              <a:t>Cache</a:t>
            </a:r>
            <a:r>
              <a:rPr lang="zh-CN" altLang="en-US" dirty="0" smtClean="0"/>
              <a:t>、主存、硬盘；</a:t>
            </a:r>
            <a:endParaRPr lang="zh-CN" altLang="en-US" dirty="0" smtClean="0"/>
          </a:p>
          <a:p>
            <a:r>
              <a:rPr lang="zh-CN" altLang="en-US" dirty="0" smtClean="0"/>
              <a:t>按容量由小至大排序为：寄存器、</a:t>
            </a:r>
            <a:r>
              <a:rPr lang="en-US" dirty="0" smtClean="0"/>
              <a:t>Cache</a:t>
            </a:r>
            <a:r>
              <a:rPr lang="zh-CN" altLang="en-US" dirty="0" smtClean="0"/>
              <a:t>、主存、硬盘；</a:t>
            </a:r>
            <a:endParaRPr lang="zh-CN" altLang="en-US" dirty="0" smtClean="0"/>
          </a:p>
          <a:p>
            <a:r>
              <a:rPr lang="zh-CN" altLang="en-US" dirty="0" smtClean="0"/>
              <a:t>按价格</a:t>
            </a:r>
            <a:r>
              <a:rPr lang="en-US" dirty="0" smtClean="0"/>
              <a:t>/</a:t>
            </a:r>
            <a:r>
              <a:rPr lang="zh-CN" altLang="en-US" dirty="0" smtClean="0"/>
              <a:t>位由高至低排序为：寄存器、</a:t>
            </a:r>
            <a:r>
              <a:rPr lang="en-US" dirty="0" smtClean="0"/>
              <a:t>Cache</a:t>
            </a:r>
            <a:r>
              <a:rPr lang="zh-CN" altLang="en-US" dirty="0" smtClean="0"/>
              <a:t>、主存、硬盘。</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2</a:t>
            </a:r>
            <a:endParaRPr lang="zh-CN" alt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存储器的层次结构主体</a:t>
            </a:r>
            <a:r>
              <a:rPr lang="en-US" dirty="0" smtClean="0"/>
              <a:t>Cache-</a:t>
            </a:r>
            <a:r>
              <a:rPr lang="zh-CN" altLang="en-US" dirty="0" smtClean="0"/>
              <a:t>主存和主存</a:t>
            </a:r>
            <a:r>
              <a:rPr lang="en-US" dirty="0" smtClean="0"/>
              <a:t>-</a:t>
            </a:r>
            <a:r>
              <a:rPr lang="zh-CN" altLang="en-US" dirty="0" smtClean="0"/>
              <a:t>辅存，为什么要分这两个层次</a:t>
            </a:r>
            <a:r>
              <a:rPr lang="zh-CN" altLang="en-US" dirty="0" smtClean="0"/>
              <a:t>？</a:t>
            </a:r>
            <a:endParaRPr lang="en-US" altLang="zh-CN" dirty="0" smtClean="0"/>
          </a:p>
          <a:p>
            <a:r>
              <a:rPr lang="zh-CN" altLang="en-US" dirty="0" smtClean="0"/>
              <a:t>存储器的层次结构主要体现在</a:t>
            </a:r>
            <a:r>
              <a:rPr lang="en-US" dirty="0" smtClean="0"/>
              <a:t>Cache</a:t>
            </a:r>
            <a:r>
              <a:rPr lang="en-US" altLang="zh-CN" dirty="0" smtClean="0"/>
              <a:t>—</a:t>
            </a:r>
            <a:r>
              <a:rPr lang="zh-CN" altLang="en-US" dirty="0" smtClean="0"/>
              <a:t>主存和主存</a:t>
            </a:r>
            <a:r>
              <a:rPr lang="en-US" altLang="zh-CN" dirty="0" smtClean="0"/>
              <a:t>—</a:t>
            </a:r>
            <a:r>
              <a:rPr lang="zh-CN" altLang="en-US" dirty="0" smtClean="0"/>
              <a:t>辅存这两个存储层次上。</a:t>
            </a:r>
            <a:r>
              <a:rPr lang="en-US" dirty="0" smtClean="0"/>
              <a:t>Cache</a:t>
            </a:r>
            <a:r>
              <a:rPr lang="en-US" altLang="zh-CN" dirty="0" smtClean="0"/>
              <a:t>—</a:t>
            </a:r>
            <a:r>
              <a:rPr lang="zh-CN" altLang="en-US" dirty="0" smtClean="0"/>
              <a:t>主存层次在存储系统中主要对</a:t>
            </a:r>
            <a:r>
              <a:rPr lang="en-US" dirty="0" smtClean="0"/>
              <a:t>CPU</a:t>
            </a:r>
            <a:r>
              <a:rPr lang="zh-CN" altLang="en-US" dirty="0" smtClean="0"/>
              <a:t>访存起加速作用，即从整体运行的效果分析，</a:t>
            </a:r>
            <a:r>
              <a:rPr lang="en-US" dirty="0" smtClean="0"/>
              <a:t>CPU</a:t>
            </a:r>
            <a:r>
              <a:rPr lang="zh-CN" altLang="en-US" dirty="0" smtClean="0"/>
              <a:t>访存速度加快，接近于</a:t>
            </a:r>
            <a:r>
              <a:rPr lang="en-US" dirty="0" smtClean="0"/>
              <a:t>Cache</a:t>
            </a:r>
            <a:r>
              <a:rPr lang="zh-CN" altLang="en-US" dirty="0" smtClean="0"/>
              <a:t>的速度，而寻址空间和位价却接近于主存。</a:t>
            </a:r>
            <a:endParaRPr lang="zh-CN" altLang="en-US" dirty="0" smtClean="0"/>
          </a:p>
          <a:p>
            <a:r>
              <a:rPr lang="zh-CN" altLang="en-US" dirty="0" smtClean="0"/>
              <a:t>主存</a:t>
            </a:r>
            <a:r>
              <a:rPr lang="en-US" altLang="zh-CN" dirty="0" smtClean="0"/>
              <a:t>—</a:t>
            </a:r>
            <a:r>
              <a:rPr lang="zh-CN" altLang="en-US" dirty="0" smtClean="0"/>
              <a:t>辅存层次在存储系统中主要起扩容作用，即从程序员的角度看，他所使用的存储器其容量和位价接近于辅存，而速度接近于主存。</a:t>
            </a:r>
            <a:endParaRPr lang="zh-CN" altLang="en-US" dirty="0" smtClean="0"/>
          </a:p>
          <a:p>
            <a:r>
              <a:rPr lang="zh-CN" altLang="en-US" dirty="0" smtClean="0"/>
              <a:t>综合上述两个存储层次的作用，从整个存储系统来看，就达到了速度快、容量大、位价低的优化效果。</a:t>
            </a:r>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3</a:t>
            </a:r>
            <a:endParaRPr lang="zh-CN" alt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说明存取周期和存取时间的</a:t>
            </a:r>
            <a:r>
              <a:rPr lang="zh-CN" altLang="en-US" dirty="0" smtClean="0"/>
              <a:t>区别</a:t>
            </a:r>
            <a:endParaRPr lang="en-US" altLang="zh-CN" dirty="0" smtClean="0"/>
          </a:p>
          <a:p>
            <a:r>
              <a:rPr lang="zh-CN" altLang="en-US" dirty="0" smtClean="0"/>
              <a:t>存取周期和存取时间的主要区别是：存取时间仅为完成一次操作的时间，而存取周期不仅包含操作时间，还包含操作后线路的恢复时间。即：</a:t>
            </a:r>
            <a:endParaRPr lang="zh-CN" altLang="en-US" dirty="0" smtClean="0"/>
          </a:p>
          <a:p>
            <a:r>
              <a:rPr lang="zh-CN" altLang="en-US" dirty="0" smtClean="0"/>
              <a:t>存取周期</a:t>
            </a:r>
            <a:r>
              <a:rPr lang="en-US" dirty="0" smtClean="0"/>
              <a:t>= </a:t>
            </a:r>
            <a:r>
              <a:rPr lang="zh-CN" altLang="en-US" dirty="0" smtClean="0"/>
              <a:t>存取时间</a:t>
            </a:r>
            <a:r>
              <a:rPr lang="en-US" dirty="0" smtClean="0"/>
              <a:t>+ </a:t>
            </a:r>
            <a:r>
              <a:rPr lang="zh-CN" altLang="en-US" dirty="0" smtClean="0"/>
              <a:t>恢复时间</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4</a:t>
            </a:r>
            <a:endParaRPr lang="zh-CN" alt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设有一个</a:t>
            </a:r>
            <a:r>
              <a:rPr lang="zh-CN" altLang="en-US" dirty="0" smtClean="0"/>
              <a:t>具有</a:t>
            </a:r>
            <a:r>
              <a:rPr lang="en-US" altLang="zh-CN" dirty="0" smtClean="0"/>
              <a:t>1</a:t>
            </a:r>
            <a:r>
              <a:rPr lang="en-US" dirty="0" smtClean="0"/>
              <a:t>4</a:t>
            </a:r>
            <a:r>
              <a:rPr lang="zh-CN" altLang="en-US" dirty="0" smtClean="0"/>
              <a:t>位地址和</a:t>
            </a:r>
            <a:r>
              <a:rPr lang="en-US" dirty="0" smtClean="0"/>
              <a:t>8</a:t>
            </a:r>
            <a:r>
              <a:rPr lang="zh-CN" altLang="en-US" dirty="0" smtClean="0"/>
              <a:t>位字长的存储器，问</a:t>
            </a:r>
            <a:r>
              <a:rPr lang="en-US" dirty="0" smtClean="0"/>
              <a:t>:</a:t>
            </a:r>
            <a:endParaRPr lang="zh-CN" altLang="en-US" dirty="0" smtClean="0"/>
          </a:p>
          <a:p>
            <a:r>
              <a:rPr lang="zh-CN" altLang="en-US" dirty="0" smtClean="0"/>
              <a:t>（</a:t>
            </a:r>
            <a:r>
              <a:rPr lang="en-US" dirty="0" smtClean="0"/>
              <a:t>1</a:t>
            </a:r>
            <a:r>
              <a:rPr lang="zh-CN" altLang="en-US" dirty="0" smtClean="0"/>
              <a:t>）该存储器能存储多少字节的信息</a:t>
            </a:r>
            <a:r>
              <a:rPr lang="en-US" dirty="0" smtClean="0"/>
              <a:t>?</a:t>
            </a:r>
            <a:endParaRPr lang="zh-CN" altLang="en-US" dirty="0" smtClean="0"/>
          </a:p>
          <a:p>
            <a:r>
              <a:rPr lang="zh-CN" altLang="en-US" dirty="0" smtClean="0"/>
              <a:t>（</a:t>
            </a:r>
            <a:r>
              <a:rPr lang="en-US" dirty="0" smtClean="0"/>
              <a:t>2</a:t>
            </a:r>
            <a:r>
              <a:rPr lang="zh-CN" altLang="en-US" dirty="0" smtClean="0"/>
              <a:t>）如果存储器由</a:t>
            </a:r>
            <a:r>
              <a:rPr lang="en-US" dirty="0" smtClean="0"/>
              <a:t>1K x1</a:t>
            </a:r>
            <a:r>
              <a:rPr lang="zh-CN" altLang="en-US" dirty="0" smtClean="0"/>
              <a:t>位</a:t>
            </a:r>
            <a:r>
              <a:rPr lang="en-US" dirty="0" smtClean="0"/>
              <a:t>RAM</a:t>
            </a:r>
            <a:r>
              <a:rPr lang="zh-CN" altLang="en-US" dirty="0" smtClean="0"/>
              <a:t>芯片组成，需要多少片？</a:t>
            </a:r>
            <a:endParaRPr lang="zh-CN" altLang="en-US" dirty="0" smtClean="0"/>
          </a:p>
          <a:p>
            <a:r>
              <a:rPr lang="zh-CN" altLang="en-US" dirty="0" smtClean="0"/>
              <a:t>（</a:t>
            </a:r>
            <a:r>
              <a:rPr lang="en-US" dirty="0" smtClean="0"/>
              <a:t>3</a:t>
            </a:r>
            <a:r>
              <a:rPr lang="zh-CN" altLang="en-US" dirty="0" smtClean="0"/>
              <a:t>）需要多少位地址作芯片选择</a:t>
            </a:r>
            <a:r>
              <a:rPr lang="en-US" dirty="0" smtClean="0"/>
              <a:t>?</a:t>
            </a:r>
            <a:endParaRPr lang="en-US" dirty="0" smtClean="0"/>
          </a:p>
          <a:p>
            <a:endParaRPr lang="zh-CN" altLang="en-US" dirty="0" smtClean="0"/>
          </a:p>
          <a:p>
            <a:r>
              <a:rPr lang="zh-CN" altLang="en-US" dirty="0" smtClean="0"/>
              <a:t>（</a:t>
            </a:r>
            <a:r>
              <a:rPr lang="en-US" dirty="0" smtClean="0"/>
              <a:t>1</a:t>
            </a:r>
            <a:r>
              <a:rPr lang="zh-CN" altLang="en-US" dirty="0" smtClean="0"/>
              <a:t>）</a:t>
            </a:r>
            <a:r>
              <a:rPr lang="en-US" dirty="0" smtClean="0"/>
              <a:t>2</a:t>
            </a:r>
            <a:r>
              <a:rPr lang="en-US" baseline="30000" dirty="0" smtClean="0"/>
              <a:t>14</a:t>
            </a:r>
            <a:r>
              <a:rPr lang="en-US" dirty="0" smtClean="0"/>
              <a:t>=16K</a:t>
            </a:r>
            <a:r>
              <a:rPr lang="zh-CN" altLang="en-US" dirty="0" smtClean="0"/>
              <a:t>字节</a:t>
            </a:r>
            <a:endParaRPr lang="zh-CN" altLang="en-US" dirty="0" smtClean="0"/>
          </a:p>
          <a:p>
            <a:r>
              <a:rPr lang="zh-CN" altLang="en-US" dirty="0" smtClean="0"/>
              <a:t>（</a:t>
            </a:r>
            <a:r>
              <a:rPr lang="en-US" dirty="0" smtClean="0"/>
              <a:t>2</a:t>
            </a:r>
            <a:r>
              <a:rPr lang="zh-CN" altLang="en-US" dirty="0" smtClean="0"/>
              <a:t>）</a:t>
            </a:r>
            <a:r>
              <a:rPr lang="en-US" dirty="0" smtClean="0"/>
              <a:t>16*8=128</a:t>
            </a:r>
            <a:endParaRPr lang="zh-CN" altLang="en-US" dirty="0" smtClean="0"/>
          </a:p>
          <a:p>
            <a:r>
              <a:rPr lang="zh-CN" altLang="en-US" dirty="0" smtClean="0"/>
              <a:t>（</a:t>
            </a:r>
            <a:r>
              <a:rPr lang="en-US" dirty="0" smtClean="0"/>
              <a:t>3</a:t>
            </a:r>
            <a:r>
              <a:rPr lang="zh-CN" altLang="en-US" dirty="0" smtClean="0"/>
              <a:t>）</a:t>
            </a:r>
            <a:r>
              <a:rPr lang="en-US" dirty="0" smtClean="0"/>
              <a:t>4</a:t>
            </a:r>
            <a:r>
              <a:rPr lang="zh-CN" altLang="en-US" dirty="0" smtClean="0"/>
              <a:t>位地址作芯片选择</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5</a:t>
            </a:r>
            <a:endParaRPr lang="zh-CN" alt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已知某</a:t>
            </a:r>
            <a:r>
              <a:rPr lang="en-US" dirty="0" smtClean="0"/>
              <a:t>16</a:t>
            </a:r>
            <a:r>
              <a:rPr lang="zh-CN" altLang="en-US" dirty="0" smtClean="0"/>
              <a:t>位机主存采用半导体存储器，其地址码为</a:t>
            </a:r>
            <a:r>
              <a:rPr lang="en-US" dirty="0" smtClean="0"/>
              <a:t>20</a:t>
            </a:r>
            <a:r>
              <a:rPr lang="zh-CN" altLang="en-US" dirty="0" smtClean="0"/>
              <a:t>位，若使用</a:t>
            </a:r>
            <a:r>
              <a:rPr lang="en-US" dirty="0" smtClean="0"/>
              <a:t>16K X8</a:t>
            </a:r>
            <a:r>
              <a:rPr lang="zh-CN" altLang="en-US" dirty="0" smtClean="0"/>
              <a:t>位的</a:t>
            </a:r>
            <a:r>
              <a:rPr lang="en-US" dirty="0" smtClean="0"/>
              <a:t>SRAM</a:t>
            </a:r>
            <a:r>
              <a:rPr lang="zh-CN" altLang="en-US" dirty="0" smtClean="0"/>
              <a:t>芯片组成该机所允许的最大主存空间，并选用模块板结构形式，问</a:t>
            </a:r>
            <a:r>
              <a:rPr lang="en-US" dirty="0" smtClean="0"/>
              <a:t>;</a:t>
            </a:r>
            <a:endParaRPr lang="zh-CN" altLang="en-US" dirty="0" smtClean="0"/>
          </a:p>
          <a:p>
            <a:r>
              <a:rPr lang="en-US" dirty="0" smtClean="0"/>
              <a:t>  </a:t>
            </a:r>
            <a:r>
              <a:rPr lang="zh-CN" altLang="en-US" dirty="0" smtClean="0"/>
              <a:t>（</a:t>
            </a:r>
            <a:r>
              <a:rPr lang="en-US" dirty="0" smtClean="0"/>
              <a:t>1</a:t>
            </a:r>
            <a:r>
              <a:rPr lang="zh-CN" altLang="en-US" dirty="0" smtClean="0"/>
              <a:t>）若每个模块板为</a:t>
            </a:r>
            <a:r>
              <a:rPr lang="en-US" dirty="0" smtClean="0"/>
              <a:t>128K X16</a:t>
            </a:r>
            <a:r>
              <a:rPr lang="zh-CN" altLang="en-US" dirty="0" smtClean="0"/>
              <a:t>位，共需几个模块板</a:t>
            </a:r>
            <a:r>
              <a:rPr lang="en-US" dirty="0" smtClean="0"/>
              <a:t>?</a:t>
            </a:r>
            <a:endParaRPr lang="zh-CN" altLang="en-US" dirty="0" smtClean="0"/>
          </a:p>
          <a:p>
            <a:r>
              <a:rPr lang="en-US" dirty="0" smtClean="0"/>
              <a:t>  </a:t>
            </a:r>
            <a:r>
              <a:rPr lang="zh-CN" altLang="en-US" dirty="0" smtClean="0"/>
              <a:t>（</a:t>
            </a:r>
            <a:r>
              <a:rPr lang="en-US" dirty="0" smtClean="0"/>
              <a:t>2</a:t>
            </a:r>
            <a:r>
              <a:rPr lang="zh-CN" altLang="en-US" dirty="0" smtClean="0"/>
              <a:t>）每个模块板内共有多少</a:t>
            </a:r>
            <a:r>
              <a:rPr lang="en-US" dirty="0" smtClean="0"/>
              <a:t>SRAM</a:t>
            </a:r>
            <a:r>
              <a:rPr lang="zh-CN" altLang="en-US" dirty="0" smtClean="0"/>
              <a:t>芯片？</a:t>
            </a:r>
            <a:endParaRPr lang="zh-CN" altLang="en-US" dirty="0" smtClean="0"/>
          </a:p>
          <a:p>
            <a:r>
              <a:rPr lang="en-US" dirty="0" smtClean="0"/>
              <a:t>  </a:t>
            </a:r>
            <a:r>
              <a:rPr lang="zh-CN" altLang="en-US" dirty="0" smtClean="0"/>
              <a:t>（</a:t>
            </a:r>
            <a:r>
              <a:rPr lang="en-US" dirty="0" smtClean="0"/>
              <a:t>3</a:t>
            </a:r>
            <a:r>
              <a:rPr lang="zh-CN" altLang="en-US" dirty="0" smtClean="0"/>
              <a:t>）主存共需多少</a:t>
            </a:r>
            <a:r>
              <a:rPr lang="en-US" dirty="0" smtClean="0"/>
              <a:t>RAM</a:t>
            </a:r>
            <a:r>
              <a:rPr lang="zh-CN" altLang="en-US" dirty="0" smtClean="0"/>
              <a:t>芯片</a:t>
            </a:r>
            <a:r>
              <a:rPr lang="en-US" dirty="0" smtClean="0"/>
              <a:t>?CPU</a:t>
            </a:r>
            <a:r>
              <a:rPr lang="zh-CN" altLang="en-US" dirty="0" smtClean="0"/>
              <a:t>如何选择各模块板</a:t>
            </a:r>
            <a:r>
              <a:rPr lang="en-US" dirty="0" smtClean="0"/>
              <a:t>?</a:t>
            </a:r>
            <a:endParaRPr lang="en-US" dirty="0" smtClean="0"/>
          </a:p>
          <a:p>
            <a:endParaRPr lang="zh-CN" altLang="en-US" dirty="0" smtClean="0"/>
          </a:p>
          <a:p>
            <a:r>
              <a:rPr lang="zh-CN" altLang="en-US" dirty="0" smtClean="0"/>
              <a:t>（</a:t>
            </a:r>
            <a:r>
              <a:rPr lang="en-US" dirty="0" smtClean="0"/>
              <a:t>1</a:t>
            </a:r>
            <a:r>
              <a:rPr lang="zh-CN" altLang="en-US" dirty="0" smtClean="0"/>
              <a:t>）</a:t>
            </a:r>
            <a:r>
              <a:rPr lang="en-US" dirty="0" smtClean="0"/>
              <a:t>2</a:t>
            </a:r>
            <a:r>
              <a:rPr lang="en-US" baseline="30000" dirty="0" smtClean="0"/>
              <a:t>20</a:t>
            </a:r>
            <a:r>
              <a:rPr lang="en-US" dirty="0" smtClean="0"/>
              <a:t>/2</a:t>
            </a:r>
            <a:r>
              <a:rPr lang="en-US" baseline="30000" dirty="0" smtClean="0"/>
              <a:t>17</a:t>
            </a:r>
            <a:r>
              <a:rPr lang="en-US" dirty="0" smtClean="0"/>
              <a:t>=8</a:t>
            </a:r>
            <a:r>
              <a:rPr lang="zh-CN" altLang="en-US" dirty="0" smtClean="0"/>
              <a:t>（块）</a:t>
            </a:r>
            <a:endParaRPr lang="zh-CN" altLang="en-US" dirty="0" smtClean="0"/>
          </a:p>
          <a:p>
            <a:r>
              <a:rPr lang="zh-CN" altLang="en-US" dirty="0" smtClean="0"/>
              <a:t>（</a:t>
            </a:r>
            <a:r>
              <a:rPr lang="en-US" dirty="0" smtClean="0"/>
              <a:t>2</a:t>
            </a:r>
            <a:r>
              <a:rPr lang="zh-CN" altLang="en-US" dirty="0" smtClean="0"/>
              <a:t>）</a:t>
            </a:r>
            <a:r>
              <a:rPr lang="en-US" dirty="0" smtClean="0"/>
              <a:t>2</a:t>
            </a:r>
            <a:r>
              <a:rPr lang="en-US" baseline="30000" dirty="0" smtClean="0"/>
              <a:t>17</a:t>
            </a:r>
            <a:r>
              <a:rPr lang="en-US" dirty="0" smtClean="0"/>
              <a:t>/2</a:t>
            </a:r>
            <a:r>
              <a:rPr lang="en-US" baseline="30000" dirty="0" smtClean="0"/>
              <a:t>14</a:t>
            </a:r>
            <a:r>
              <a:rPr lang="en-US" dirty="0" smtClean="0"/>
              <a:t>x</a:t>
            </a:r>
            <a:r>
              <a:rPr lang="zh-CN" altLang="en-US" dirty="0" smtClean="0"/>
              <a:t>（</a:t>
            </a:r>
            <a:r>
              <a:rPr lang="en-US" dirty="0" smtClean="0"/>
              <a:t>16</a:t>
            </a:r>
            <a:r>
              <a:rPr lang="zh-CN" altLang="en-US" dirty="0" smtClean="0"/>
              <a:t>位</a:t>
            </a:r>
            <a:r>
              <a:rPr lang="en-US" dirty="0" smtClean="0"/>
              <a:t>/8</a:t>
            </a:r>
            <a:r>
              <a:rPr lang="zh-CN" altLang="en-US" dirty="0" smtClean="0"/>
              <a:t>位）</a:t>
            </a:r>
            <a:r>
              <a:rPr lang="en-US" dirty="0" smtClean="0"/>
              <a:t>=16</a:t>
            </a:r>
            <a:r>
              <a:rPr lang="zh-CN" altLang="en-US" dirty="0" smtClean="0"/>
              <a:t>片</a:t>
            </a:r>
            <a:endParaRPr lang="zh-CN" altLang="en-US" dirty="0" smtClean="0"/>
          </a:p>
          <a:p>
            <a:r>
              <a:rPr lang="zh-CN" altLang="en-US" dirty="0" smtClean="0"/>
              <a:t>（</a:t>
            </a:r>
            <a:r>
              <a:rPr lang="en-US" dirty="0" smtClean="0"/>
              <a:t>3</a:t>
            </a:r>
            <a:r>
              <a:rPr lang="zh-CN" altLang="en-US" dirty="0" smtClean="0"/>
              <a:t>）主存共需</a:t>
            </a:r>
            <a:r>
              <a:rPr lang="en-US" dirty="0" smtClean="0"/>
              <a:t>SRAM</a:t>
            </a:r>
            <a:r>
              <a:rPr lang="zh-CN" altLang="en-US" dirty="0" smtClean="0"/>
              <a:t>芯片数为</a:t>
            </a:r>
            <a:r>
              <a:rPr lang="en-US" dirty="0" smtClean="0"/>
              <a:t>8*16=128</a:t>
            </a:r>
            <a:r>
              <a:rPr lang="zh-CN" altLang="en-US" dirty="0" smtClean="0"/>
              <a:t>（片）</a:t>
            </a:r>
            <a:endParaRPr lang="zh-CN" altLang="en-US" dirty="0" smtClean="0"/>
          </a:p>
          <a:p>
            <a:r>
              <a:rPr lang="zh-CN" altLang="en-US" dirty="0" smtClean="0"/>
              <a:t>每个模板块有</a:t>
            </a:r>
            <a:r>
              <a:rPr lang="en-US" dirty="0" smtClean="0"/>
              <a:t>16</a:t>
            </a:r>
            <a:r>
              <a:rPr lang="zh-CN" altLang="en-US" dirty="0" smtClean="0"/>
              <a:t>片</a:t>
            </a:r>
            <a:r>
              <a:rPr lang="en-US" dirty="0" smtClean="0"/>
              <a:t>SRAM</a:t>
            </a:r>
            <a:r>
              <a:rPr lang="zh-CN" altLang="en-US" dirty="0" smtClean="0"/>
              <a:t>芯片，容量为</a:t>
            </a:r>
            <a:r>
              <a:rPr lang="en-US" dirty="0" smtClean="0"/>
              <a:t>128Kx16</a:t>
            </a:r>
            <a:r>
              <a:rPr lang="zh-CN" altLang="en-US" dirty="0" smtClean="0"/>
              <a:t>位，需</a:t>
            </a:r>
            <a:r>
              <a:rPr lang="en-US" dirty="0" smtClean="0"/>
              <a:t>17</a:t>
            </a:r>
            <a:r>
              <a:rPr lang="zh-CN" altLang="en-US" dirty="0" smtClean="0"/>
              <a:t>根地址线</a:t>
            </a:r>
            <a:r>
              <a:rPr lang="en-US" dirty="0" smtClean="0"/>
              <a:t>(A16- A0)</a:t>
            </a:r>
            <a:r>
              <a:rPr lang="zh-CN" altLang="en-US" dirty="0" smtClean="0"/>
              <a:t>完成，模板块内存储单元寻址。一共有</a:t>
            </a:r>
            <a:r>
              <a:rPr lang="en-US" dirty="0" smtClean="0"/>
              <a:t>8</a:t>
            </a:r>
            <a:r>
              <a:rPr lang="zh-CN" altLang="en-US" dirty="0" smtClean="0"/>
              <a:t>块内存条，采用</a:t>
            </a:r>
            <a:r>
              <a:rPr lang="en-US" dirty="0" smtClean="0"/>
              <a:t>3</a:t>
            </a:r>
            <a:r>
              <a:rPr lang="zh-CN" altLang="en-US" dirty="0" smtClean="0"/>
              <a:t>根高位地址线</a:t>
            </a:r>
            <a:r>
              <a:rPr lang="en-US" dirty="0" smtClean="0"/>
              <a:t>(A19—A17),</a:t>
            </a:r>
            <a:r>
              <a:rPr lang="zh-CN" altLang="en-US" dirty="0" smtClean="0"/>
              <a:t>通过</a:t>
            </a:r>
            <a:r>
              <a:rPr lang="en-US" dirty="0" smtClean="0"/>
              <a:t>3:  8</a:t>
            </a:r>
            <a:r>
              <a:rPr lang="zh-CN" altLang="en-US" dirty="0" smtClean="0"/>
              <a:t>译码器译码产生片选信号对各模块板进行选择。</a:t>
            </a:r>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6</a:t>
            </a:r>
            <a:endParaRPr lang="zh-CN" alt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用</a:t>
            </a:r>
            <a:r>
              <a:rPr lang="en-US" dirty="0" smtClean="0"/>
              <a:t>16K X1</a:t>
            </a:r>
            <a:r>
              <a:rPr lang="zh-CN" altLang="en-US" dirty="0" smtClean="0"/>
              <a:t>位的</a:t>
            </a:r>
            <a:r>
              <a:rPr lang="en-US" dirty="0" smtClean="0"/>
              <a:t>DRAM</a:t>
            </a:r>
            <a:r>
              <a:rPr lang="zh-CN" altLang="en-US" dirty="0" smtClean="0"/>
              <a:t>芯片构成</a:t>
            </a:r>
            <a:r>
              <a:rPr lang="en-US" dirty="0" smtClean="0"/>
              <a:t>64K X8</a:t>
            </a:r>
            <a:r>
              <a:rPr lang="zh-CN" altLang="en-US" dirty="0" smtClean="0"/>
              <a:t>位存储器，要求</a:t>
            </a:r>
            <a:r>
              <a:rPr lang="en-US" dirty="0" smtClean="0"/>
              <a:t>:</a:t>
            </a:r>
            <a:endParaRPr lang="zh-CN" altLang="en-US" dirty="0" smtClean="0"/>
          </a:p>
          <a:p>
            <a:r>
              <a:rPr lang="en-US" dirty="0" smtClean="0"/>
              <a:t>    </a:t>
            </a:r>
            <a:r>
              <a:rPr lang="zh-CN" altLang="en-US" dirty="0" smtClean="0"/>
              <a:t>（</a:t>
            </a:r>
            <a:r>
              <a:rPr lang="en-US" dirty="0" smtClean="0"/>
              <a:t>1</a:t>
            </a:r>
            <a:r>
              <a:rPr lang="zh-CN" altLang="en-US" dirty="0" smtClean="0"/>
              <a:t>）画出该存储器的组成逻辑框图。</a:t>
            </a:r>
            <a:endParaRPr lang="zh-CN" altLang="en-US" dirty="0" smtClean="0"/>
          </a:p>
          <a:p>
            <a:r>
              <a:rPr lang="zh-CN" altLang="en-US" dirty="0" smtClean="0"/>
              <a:t>（</a:t>
            </a:r>
            <a:r>
              <a:rPr lang="en-US" dirty="0" smtClean="0"/>
              <a:t>2</a:t>
            </a:r>
            <a:r>
              <a:rPr lang="zh-CN" altLang="en-US" dirty="0" smtClean="0"/>
              <a:t>）设存储器读、写周期均为</a:t>
            </a:r>
            <a:r>
              <a:rPr lang="en-US" dirty="0" smtClean="0"/>
              <a:t>0. 5us,CPU</a:t>
            </a:r>
            <a:r>
              <a:rPr lang="zh-CN" altLang="en-US" dirty="0" smtClean="0"/>
              <a:t>在</a:t>
            </a:r>
            <a:r>
              <a:rPr lang="en-US" dirty="0" smtClean="0"/>
              <a:t>1us</a:t>
            </a:r>
            <a:r>
              <a:rPr lang="zh-CN" altLang="en-US" dirty="0" smtClean="0"/>
              <a:t>内至少要访存一次</a:t>
            </a:r>
            <a:r>
              <a:rPr lang="en-US" dirty="0" smtClean="0"/>
              <a:t>.</a:t>
            </a:r>
            <a:r>
              <a:rPr lang="zh-CN" altLang="en-US" dirty="0" smtClean="0"/>
              <a:t>试问采用哪种刷新方式比较合理</a:t>
            </a:r>
            <a:r>
              <a:rPr lang="en-US" dirty="0" smtClean="0"/>
              <a:t>?</a:t>
            </a:r>
            <a:r>
              <a:rPr lang="zh-CN" altLang="en-US" dirty="0" smtClean="0"/>
              <a:t>两次刷新的最大时间间隔是多少？对全部存储单元剧新一遍所需的实际刷新时间是多少</a:t>
            </a:r>
            <a:r>
              <a:rPr lang="en-US" dirty="0" smtClean="0"/>
              <a:t>?</a:t>
            </a:r>
            <a:endParaRPr lang="zh-CN" altLang="en-US" dirty="0"/>
          </a:p>
        </p:txBody>
      </p:sp>
      <p:sp>
        <p:nvSpPr>
          <p:cNvPr id="3" name="标题 2"/>
          <p:cNvSpPr>
            <a:spLocks noGrp="1"/>
          </p:cNvSpPr>
          <p:nvPr>
            <p:ph type="title"/>
          </p:nvPr>
        </p:nvSpPr>
        <p:spPr/>
        <p:txBody>
          <a:bodyPr/>
          <a:lstStyle/>
          <a:p>
            <a:r>
              <a:rPr lang="zh-CN" altLang="en-US" dirty="0" smtClean="0"/>
              <a:t>问题</a:t>
            </a:r>
            <a:r>
              <a:rPr lang="en-US" altLang="zh-CN" dirty="0" smtClean="0"/>
              <a:t>7</a:t>
            </a:r>
            <a:endParaRPr lang="zh-CN" altLang="en-US" dirty="0"/>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txDef>
      <a:spPr>
        <a:noFill/>
      </a:spPr>
      <a:bodyPr wrap="none" rtlCol="0">
        <a:spAutoFit/>
      </a:bodyPr>
      <a:lstStyle>
        <a:defPPr>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习题4辅导</Template>
  <TotalTime>0</TotalTime>
  <Words>2777</Words>
  <Application>WPS 演示</Application>
  <PresentationFormat>全屏显示(4:3)</PresentationFormat>
  <Paragraphs>165</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Wingdings 3</vt:lpstr>
      <vt:lpstr>Verdana</vt:lpstr>
      <vt:lpstr>Wingdings 2</vt:lpstr>
      <vt:lpstr>Calibri</vt:lpstr>
      <vt:lpstr>Times New Roman</vt:lpstr>
      <vt:lpstr>Lucida Sans Unicode</vt:lpstr>
      <vt:lpstr>黑体</vt:lpstr>
      <vt:lpstr>微软雅黑</vt:lpstr>
      <vt:lpstr>Arial Unicode MS</vt:lpstr>
      <vt:lpstr>聚合</vt:lpstr>
      <vt:lpstr>习题5,6辅导</vt:lpstr>
      <vt:lpstr>问题1</vt:lpstr>
      <vt:lpstr>问题1</vt:lpstr>
      <vt:lpstr>问题2</vt:lpstr>
      <vt:lpstr>问题3</vt:lpstr>
      <vt:lpstr>问题4</vt:lpstr>
      <vt:lpstr>问题5</vt:lpstr>
      <vt:lpstr>问题6</vt:lpstr>
      <vt:lpstr>问题7</vt:lpstr>
      <vt:lpstr>问题7</vt:lpstr>
      <vt:lpstr>问题7</vt:lpstr>
      <vt:lpstr>问题8</vt:lpstr>
      <vt:lpstr>问题8</vt:lpstr>
      <vt:lpstr>问题9</vt:lpstr>
      <vt:lpstr>问题10</vt:lpstr>
      <vt:lpstr>问题11</vt:lpstr>
      <vt:lpstr>问题12</vt:lpstr>
      <vt:lpstr>问题13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习题5,6辅导</dc:title>
  <dc:creator>宝贝</dc:creator>
  <cp:lastModifiedBy>微言、精义</cp:lastModifiedBy>
  <cp:revision>16</cp:revision>
  <dcterms:created xsi:type="dcterms:W3CDTF">2020-05-14T01:27:00Z</dcterms:created>
  <dcterms:modified xsi:type="dcterms:W3CDTF">2020-06-22T01:12:34Z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2052-11.1.0.9748</vt:lpwstr>
  </property>
</Properties>
</file>