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B8CBCF-AA08-466A-8A04-F4DC1F71B711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287062E-513F-4F69-94CB-02ADF2C47A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8CBCF-AA08-466A-8A04-F4DC1F71B711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87062E-513F-4F69-94CB-02ADF2C47A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8CBCF-AA08-466A-8A04-F4DC1F71B711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87062E-513F-4F69-94CB-02ADF2C47A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8CBCF-AA08-466A-8A04-F4DC1F71B711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87062E-513F-4F69-94CB-02ADF2C47A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8CBCF-AA08-466A-8A04-F4DC1F71B711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87062E-513F-4F69-94CB-02ADF2C47A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8CBCF-AA08-466A-8A04-F4DC1F71B711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87062E-513F-4F69-94CB-02ADF2C47A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8CBCF-AA08-466A-8A04-F4DC1F71B711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87062E-513F-4F69-94CB-02ADF2C47A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8CBCF-AA08-466A-8A04-F4DC1F71B711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87062E-513F-4F69-94CB-02ADF2C47A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8CBCF-AA08-466A-8A04-F4DC1F71B711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87062E-513F-4F69-94CB-02ADF2C47A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B8CBCF-AA08-466A-8A04-F4DC1F71B711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87062E-513F-4F69-94CB-02ADF2C47A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B8CBCF-AA08-466A-8A04-F4DC1F71B711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287062E-513F-4F69-94CB-02ADF2C47A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B8CBCF-AA08-466A-8A04-F4DC1F71B711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287062E-513F-4F69-94CB-02ADF2C47A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9</a:t>
            </a:r>
            <a:r>
              <a:rPr lang="zh-CN" altLang="en-US" dirty="0" smtClean="0"/>
              <a:t>解答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谢卫华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zh-CN" altLang="en-US" dirty="0" smtClean="0"/>
              <a:t>计算机的外围设备是指（</a:t>
            </a:r>
            <a:r>
              <a:rPr lang="en-US" dirty="0" smtClean="0"/>
              <a:t>D </a:t>
            </a:r>
            <a:r>
              <a:rPr lang="zh-CN" altLang="en-US" dirty="0" smtClean="0"/>
              <a:t>）单选题</a:t>
            </a:r>
          </a:p>
          <a:p>
            <a:r>
              <a:rPr lang="en-US" dirty="0" smtClean="0"/>
              <a:t> A</a:t>
            </a:r>
            <a:r>
              <a:rPr lang="zh-CN" altLang="en-US" dirty="0" smtClean="0"/>
              <a:t>．输入</a:t>
            </a:r>
            <a:r>
              <a:rPr lang="en-US" dirty="0" smtClean="0"/>
              <a:t>/</a:t>
            </a:r>
            <a:r>
              <a:rPr lang="zh-CN" altLang="en-US" dirty="0" smtClean="0"/>
              <a:t>输出设备</a:t>
            </a:r>
            <a:r>
              <a:rPr lang="en-US" dirty="0" smtClean="0"/>
              <a:t> B. </a:t>
            </a:r>
            <a:r>
              <a:rPr lang="zh-CN" altLang="en-US" dirty="0" smtClean="0"/>
              <a:t>外存储器</a:t>
            </a:r>
            <a:r>
              <a:rPr lang="en-US" dirty="0" smtClean="0"/>
              <a:t> C. </a:t>
            </a:r>
            <a:r>
              <a:rPr lang="zh-CN" altLang="en-US" dirty="0" smtClean="0"/>
              <a:t>输入</a:t>
            </a:r>
            <a:r>
              <a:rPr lang="en-US" dirty="0" smtClean="0"/>
              <a:t>/</a:t>
            </a:r>
            <a:r>
              <a:rPr lang="zh-CN" altLang="en-US" dirty="0" smtClean="0"/>
              <a:t>输出设备及外存储器</a:t>
            </a:r>
            <a:r>
              <a:rPr lang="en-US" dirty="0" smtClean="0"/>
              <a:t> D. </a:t>
            </a:r>
            <a:r>
              <a:rPr lang="zh-CN" altLang="en-US" dirty="0" smtClean="0"/>
              <a:t>除了</a:t>
            </a:r>
            <a:r>
              <a:rPr lang="en-US" dirty="0" smtClean="0"/>
              <a:t>CPU</a:t>
            </a:r>
            <a:r>
              <a:rPr lang="zh-CN" altLang="en-US" dirty="0" smtClean="0"/>
              <a:t>和内存以外的其他设备</a:t>
            </a:r>
          </a:p>
          <a:p>
            <a:r>
              <a:rPr lang="en-US" dirty="0" smtClean="0"/>
              <a:t> </a:t>
            </a:r>
            <a:endParaRPr lang="zh-CN" altLang="en-US" dirty="0" smtClean="0"/>
          </a:p>
          <a:p>
            <a:r>
              <a:rPr lang="en-US" dirty="0" smtClean="0"/>
              <a:t>2. </a:t>
            </a:r>
            <a:r>
              <a:rPr lang="zh-CN" altLang="en-US" dirty="0" smtClean="0"/>
              <a:t>打印机根据印字方式可以分为（</a:t>
            </a:r>
            <a:r>
              <a:rPr lang="en-US" dirty="0" smtClean="0"/>
              <a:t>C </a:t>
            </a:r>
            <a:r>
              <a:rPr lang="zh-CN" altLang="en-US" dirty="0" smtClean="0"/>
              <a:t>）和（</a:t>
            </a:r>
            <a:r>
              <a:rPr lang="en-US" dirty="0" smtClean="0"/>
              <a:t>D </a:t>
            </a:r>
            <a:r>
              <a:rPr lang="zh-CN" altLang="en-US" dirty="0" smtClean="0"/>
              <a:t>）两大类，在（</a:t>
            </a:r>
            <a:r>
              <a:rPr lang="en-US" dirty="0" smtClean="0"/>
              <a:t>C </a:t>
            </a:r>
            <a:r>
              <a:rPr lang="zh-CN" altLang="en-US" dirty="0" smtClean="0"/>
              <a:t>）类打印机中，只有（</a:t>
            </a:r>
            <a:r>
              <a:rPr lang="en-US" dirty="0" smtClean="0"/>
              <a:t>A </a:t>
            </a:r>
            <a:r>
              <a:rPr lang="zh-CN" altLang="en-US" dirty="0" smtClean="0"/>
              <a:t>）型打印机能打印汉字，请从下面答案中选择填空。单选</a:t>
            </a:r>
          </a:p>
          <a:p>
            <a:r>
              <a:rPr lang="en-US" dirty="0" smtClean="0"/>
              <a:t> A</a:t>
            </a:r>
            <a:r>
              <a:rPr lang="zh-CN" altLang="en-US" dirty="0" smtClean="0"/>
              <a:t>． 针型打印机</a:t>
            </a:r>
            <a:r>
              <a:rPr lang="en-US" dirty="0" smtClean="0"/>
              <a:t> B. </a:t>
            </a:r>
            <a:r>
              <a:rPr lang="zh-CN" altLang="en-US" dirty="0" smtClean="0"/>
              <a:t>活字型打印机</a:t>
            </a:r>
            <a:r>
              <a:rPr lang="en-US" dirty="0" smtClean="0"/>
              <a:t> C. </a:t>
            </a:r>
            <a:r>
              <a:rPr lang="zh-CN" altLang="en-US" dirty="0" smtClean="0"/>
              <a:t>击打式</a:t>
            </a:r>
            <a:r>
              <a:rPr lang="en-US" dirty="0" smtClean="0"/>
              <a:t> D. </a:t>
            </a:r>
            <a:r>
              <a:rPr lang="zh-CN" altLang="en-US" dirty="0" smtClean="0"/>
              <a:t>非击打式</a:t>
            </a:r>
          </a:p>
          <a:p>
            <a:r>
              <a:rPr lang="en-US" dirty="0" smtClean="0"/>
              <a:t> 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试推导磁盘存贮器读写一块信息所需总时间的</a:t>
            </a:r>
            <a:r>
              <a:rPr lang="zh-CN" altLang="en-US" dirty="0" smtClean="0"/>
              <a:t>公式</a:t>
            </a:r>
            <a:endParaRPr lang="en-US" altLang="zh-CN" dirty="0" smtClean="0"/>
          </a:p>
          <a:p>
            <a:r>
              <a:rPr lang="zh-CN" altLang="en-US" dirty="0" smtClean="0"/>
              <a:t>设读写一块信息所需总时间为</a:t>
            </a:r>
            <a:r>
              <a:rPr lang="en-US" dirty="0" smtClean="0"/>
              <a:t>Tb</a:t>
            </a:r>
            <a:r>
              <a:rPr lang="zh-CN" altLang="en-US" dirty="0" smtClean="0"/>
              <a:t>，平均找道时间为</a:t>
            </a:r>
            <a:r>
              <a:rPr lang="en-US" dirty="0" smtClean="0"/>
              <a:t>Ts</a:t>
            </a:r>
            <a:r>
              <a:rPr lang="zh-CN" altLang="en-US" dirty="0" smtClean="0"/>
              <a:t>，平均等待时间为</a:t>
            </a:r>
            <a:r>
              <a:rPr lang="en-US" dirty="0" smtClean="0"/>
              <a:t>TL</a:t>
            </a:r>
            <a:r>
              <a:rPr lang="zh-CN" altLang="en-US" dirty="0" smtClean="0"/>
              <a:t>，读写一块信息的 传输时间为</a:t>
            </a:r>
            <a:r>
              <a:rPr lang="en-US" dirty="0" smtClean="0"/>
              <a:t>Tm</a:t>
            </a:r>
            <a:r>
              <a:rPr lang="zh-CN" altLang="en-US" dirty="0" smtClean="0"/>
              <a:t>，则：</a:t>
            </a:r>
          </a:p>
          <a:p>
            <a:r>
              <a:rPr lang="en-US" dirty="0" smtClean="0"/>
              <a:t>Tb=Ts</a:t>
            </a:r>
            <a:r>
              <a:rPr lang="zh-CN" altLang="en-US" dirty="0" smtClean="0"/>
              <a:t>＋</a:t>
            </a:r>
            <a:r>
              <a:rPr lang="en-US" dirty="0" smtClean="0"/>
              <a:t>TL</a:t>
            </a:r>
            <a:r>
              <a:rPr lang="zh-CN" altLang="en-US" dirty="0" smtClean="0"/>
              <a:t>＋</a:t>
            </a:r>
            <a:r>
              <a:rPr lang="en-US" dirty="0" smtClean="0"/>
              <a:t>Tm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假设磁盘以每秒</a:t>
            </a:r>
            <a:r>
              <a:rPr lang="en-US" dirty="0" smtClean="0"/>
              <a:t>r</a:t>
            </a:r>
            <a:r>
              <a:rPr lang="zh-CN" altLang="en-US" dirty="0" smtClean="0"/>
              <a:t>转速率旋转，每条磁道容量为</a:t>
            </a:r>
            <a:r>
              <a:rPr lang="en-US" dirty="0" smtClean="0"/>
              <a:t>N</a:t>
            </a:r>
            <a:r>
              <a:rPr lang="zh-CN" altLang="en-US" dirty="0" smtClean="0"/>
              <a:t>个字， 则数据传输率</a:t>
            </a:r>
            <a:r>
              <a:rPr lang="en-US" dirty="0" smtClean="0"/>
              <a:t>=</a:t>
            </a:r>
            <a:r>
              <a:rPr lang="en-US" dirty="0" err="1" smtClean="0"/>
              <a:t>rN</a:t>
            </a:r>
            <a:r>
              <a:rPr lang="zh-CN" altLang="en-US" dirty="0" smtClean="0"/>
              <a:t>个字</a:t>
            </a:r>
            <a:r>
              <a:rPr lang="en-US" dirty="0" smtClean="0"/>
              <a:t>/</a:t>
            </a:r>
            <a:r>
              <a:rPr lang="zh-CN" altLang="en-US" dirty="0" smtClean="0"/>
              <a:t>秒。又假设每块的字数为</a:t>
            </a:r>
            <a:r>
              <a:rPr lang="en-US" dirty="0" smtClean="0"/>
              <a:t>n</a:t>
            </a:r>
            <a:r>
              <a:rPr lang="zh-CN" altLang="en-US" dirty="0" smtClean="0"/>
              <a:t>，因而一旦读写头定位在该块始端，就能在</a:t>
            </a:r>
          </a:p>
          <a:p>
            <a:r>
              <a:rPr lang="en-US" dirty="0" smtClean="0"/>
              <a:t> Tm</a:t>
            </a:r>
            <a:r>
              <a:rPr lang="zh-CN" altLang="en-US" dirty="0" smtClean="0"/>
              <a:t>≈（</a:t>
            </a:r>
            <a:r>
              <a:rPr lang="en-US" dirty="0" smtClean="0"/>
              <a:t>n / </a:t>
            </a:r>
            <a:r>
              <a:rPr lang="en-US" dirty="0" err="1" smtClean="0"/>
              <a:t>rN</a:t>
            </a:r>
            <a:r>
              <a:rPr lang="zh-CN" altLang="en-US" dirty="0" smtClean="0"/>
              <a:t>）秒的时间中传输完毕。</a:t>
            </a:r>
          </a:p>
          <a:p>
            <a:r>
              <a:rPr lang="en-US" dirty="0" smtClean="0"/>
              <a:t>TL</a:t>
            </a:r>
            <a:r>
              <a:rPr lang="zh-CN" altLang="en-US" dirty="0" smtClean="0"/>
              <a:t>是磁盘旋转半周的时间，</a:t>
            </a:r>
            <a:r>
              <a:rPr lang="en-US" dirty="0" smtClean="0"/>
              <a:t>TL=</a:t>
            </a:r>
            <a:r>
              <a:rPr lang="zh-CN" altLang="en-US" dirty="0" smtClean="0"/>
              <a:t>（</a:t>
            </a:r>
            <a:r>
              <a:rPr lang="en-US" dirty="0" smtClean="0"/>
              <a:t>1/2r</a:t>
            </a:r>
            <a:r>
              <a:rPr lang="zh-CN" altLang="en-US" dirty="0" smtClean="0"/>
              <a:t>）秒， 由此可得： </a:t>
            </a:r>
          </a:p>
          <a:p>
            <a:r>
              <a:rPr lang="en-US" dirty="0" smtClean="0"/>
              <a:t>Tb=Ts</a:t>
            </a:r>
            <a:r>
              <a:rPr lang="zh-CN" altLang="en-US" dirty="0" smtClean="0"/>
              <a:t>＋</a:t>
            </a:r>
            <a:r>
              <a:rPr lang="en-US" dirty="0" smtClean="0"/>
              <a:t>1/2r</a:t>
            </a:r>
            <a:r>
              <a:rPr lang="zh-CN" altLang="en-US" dirty="0" smtClean="0"/>
              <a:t>＋</a:t>
            </a:r>
            <a:r>
              <a:rPr lang="en-US" dirty="0" smtClean="0"/>
              <a:t>n/</a:t>
            </a:r>
            <a:r>
              <a:rPr lang="en-US" dirty="0" err="1" smtClean="0"/>
              <a:t>rN</a:t>
            </a:r>
            <a:r>
              <a:rPr lang="en-US" dirty="0" smtClean="0"/>
              <a:t> </a:t>
            </a:r>
            <a:r>
              <a:rPr lang="zh-CN" altLang="en-US" dirty="0" smtClean="0"/>
              <a:t>秒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一光栅扫描图形显示器，每帧有个</a:t>
            </a:r>
            <a:r>
              <a:rPr lang="en-US" dirty="0" smtClean="0"/>
              <a:t>1024X104</a:t>
            </a:r>
            <a:r>
              <a:rPr lang="zh-CN" altLang="en-US" dirty="0" smtClean="0"/>
              <a:t>像素</a:t>
            </a:r>
            <a:r>
              <a:rPr lang="en-US" dirty="0" smtClean="0"/>
              <a:t>.</a:t>
            </a:r>
            <a:r>
              <a:rPr lang="zh-CN" altLang="en-US" dirty="0" smtClean="0"/>
              <a:t>可以显示</a:t>
            </a:r>
            <a:r>
              <a:rPr lang="en-US" dirty="0" smtClean="0"/>
              <a:t>16</a:t>
            </a:r>
            <a:r>
              <a:rPr lang="zh-CN" altLang="en-US" dirty="0" smtClean="0"/>
              <a:t>种颜色，问帧存储器容量至少需要多大</a:t>
            </a:r>
            <a:endParaRPr lang="en-US" altLang="zh-CN" dirty="0" smtClean="0"/>
          </a:p>
          <a:p>
            <a:r>
              <a:rPr lang="zh-CN" altLang="en-US" dirty="0" smtClean="0"/>
              <a:t>因为</a:t>
            </a:r>
            <a:r>
              <a:rPr lang="zh-CN" altLang="en-US" dirty="0" smtClean="0"/>
              <a:t>刷新存储器所需存储容量</a:t>
            </a:r>
            <a:r>
              <a:rPr lang="en-US" dirty="0" smtClean="0"/>
              <a:t> = </a:t>
            </a:r>
            <a:r>
              <a:rPr lang="zh-CN" altLang="en-US" dirty="0" smtClean="0"/>
              <a:t>分辨率 </a:t>
            </a:r>
            <a:r>
              <a:rPr lang="en-US" altLang="zh-CN" dirty="0" smtClean="0"/>
              <a:t>× </a:t>
            </a:r>
            <a:r>
              <a:rPr lang="zh-CN" altLang="en-US" dirty="0" smtClean="0"/>
              <a:t>每个像素点颜色深度</a:t>
            </a:r>
          </a:p>
          <a:p>
            <a:r>
              <a:rPr lang="en-US" dirty="0" smtClean="0"/>
              <a:t>1024*1024*4/8=0.5MB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有如下六种存储器</a:t>
            </a:r>
            <a:r>
              <a:rPr lang="en-US" dirty="0" smtClean="0"/>
              <a:t>:</a:t>
            </a:r>
            <a:r>
              <a:rPr lang="zh-CN" altLang="en-US" dirty="0" smtClean="0"/>
              <a:t>主存、高速缓存、寄存器组、</a:t>
            </a:r>
            <a:r>
              <a:rPr lang="en-US" dirty="0" smtClean="0"/>
              <a:t>CD-ROM</a:t>
            </a:r>
            <a:r>
              <a:rPr lang="zh-CN" altLang="en-US" dirty="0" smtClean="0"/>
              <a:t>存储器、</a:t>
            </a:r>
            <a:r>
              <a:rPr lang="en-US" dirty="0" smtClean="0"/>
              <a:t>MO</a:t>
            </a:r>
            <a:r>
              <a:rPr lang="zh-CN" altLang="en-US" dirty="0" smtClean="0"/>
              <a:t>磁盘和活动头硬磁盘存储器，要求</a:t>
            </a:r>
            <a:r>
              <a:rPr lang="en-US" dirty="0" smtClean="0"/>
              <a:t>:</a:t>
            </a:r>
            <a:endParaRPr lang="zh-CN" altLang="en-US" dirty="0" smtClean="0"/>
          </a:p>
          <a:p>
            <a:r>
              <a:rPr lang="en-US" dirty="0" smtClean="0"/>
              <a:t>    (1)</a:t>
            </a:r>
            <a:r>
              <a:rPr lang="zh-CN" altLang="en-US" dirty="0" smtClean="0"/>
              <a:t>按存储容量和存储周期排出顺序</a:t>
            </a:r>
            <a:r>
              <a:rPr lang="en-US" dirty="0" smtClean="0"/>
              <a:t>;</a:t>
            </a:r>
            <a:endParaRPr lang="zh-CN" altLang="en-US" dirty="0" smtClean="0"/>
          </a:p>
          <a:p>
            <a:r>
              <a:rPr lang="en-US" dirty="0" smtClean="0"/>
              <a:t>    (2)</a:t>
            </a:r>
            <a:r>
              <a:rPr lang="zh-CN" altLang="en-US" dirty="0" smtClean="0"/>
              <a:t>将有关存储器排列组成一个存储体系</a:t>
            </a:r>
            <a:r>
              <a:rPr lang="en-US" dirty="0" smtClean="0"/>
              <a:t>;</a:t>
            </a:r>
            <a:endParaRPr lang="zh-CN" altLang="en-US" dirty="0" smtClean="0"/>
          </a:p>
          <a:p>
            <a:r>
              <a:rPr lang="en-US" dirty="0" smtClean="0"/>
              <a:t>(3)</a:t>
            </a:r>
            <a:r>
              <a:rPr lang="zh-CN" altLang="en-US" dirty="0" smtClean="0"/>
              <a:t>指明它们之间交换信息时的传送方式。</a:t>
            </a:r>
          </a:p>
          <a:p>
            <a:r>
              <a:rPr lang="zh-CN" altLang="en-US" dirty="0" smtClean="0"/>
              <a:t>（</a:t>
            </a:r>
            <a:r>
              <a:rPr lang="en-US" dirty="0" smtClean="0"/>
              <a:t>1</a:t>
            </a:r>
            <a:r>
              <a:rPr lang="zh-CN" altLang="en-US" dirty="0" smtClean="0"/>
              <a:t>）存储容量从大到小依次为</a:t>
            </a:r>
            <a:r>
              <a:rPr lang="en-US" dirty="0" smtClean="0"/>
              <a:t>:</a:t>
            </a:r>
            <a:r>
              <a:rPr lang="zh-CN" altLang="en-US" dirty="0" smtClean="0"/>
              <a:t>活动头磁盘存储器，</a:t>
            </a:r>
            <a:r>
              <a:rPr lang="en-US" dirty="0" smtClean="0"/>
              <a:t>MO</a:t>
            </a:r>
            <a:r>
              <a:rPr lang="zh-CN" altLang="en-US" dirty="0" smtClean="0"/>
              <a:t>磁盘，</a:t>
            </a:r>
            <a:r>
              <a:rPr lang="en-US" dirty="0" smtClean="0"/>
              <a:t>CD-ROM</a:t>
            </a:r>
            <a:r>
              <a:rPr lang="zh-CN" altLang="en-US" dirty="0" smtClean="0"/>
              <a:t>存储器，主存，</a:t>
            </a:r>
          </a:p>
          <a:p>
            <a:r>
              <a:rPr lang="en-US" dirty="0" smtClean="0"/>
              <a:t>  </a:t>
            </a:r>
            <a:r>
              <a:rPr lang="zh-CN" altLang="en-US" dirty="0" smtClean="0"/>
              <a:t>高速缓存，寄存器组</a:t>
            </a:r>
          </a:p>
          <a:p>
            <a:r>
              <a:rPr lang="en-US" dirty="0" smtClean="0"/>
              <a:t>  </a:t>
            </a:r>
            <a:r>
              <a:rPr lang="zh-CN" altLang="en-US" dirty="0" smtClean="0"/>
              <a:t>存储周期从大到小依次为</a:t>
            </a:r>
            <a:r>
              <a:rPr lang="en-US" dirty="0" smtClean="0"/>
              <a:t>:</a:t>
            </a:r>
            <a:r>
              <a:rPr lang="en-US" dirty="0" err="1" smtClean="0"/>
              <a:t>CDyROM</a:t>
            </a:r>
            <a:r>
              <a:rPr lang="zh-CN" altLang="en-US" dirty="0" smtClean="0"/>
              <a:t>存储器，</a:t>
            </a:r>
            <a:r>
              <a:rPr lang="en-US" dirty="0" smtClean="0"/>
              <a:t>Mo</a:t>
            </a:r>
            <a:r>
              <a:rPr lang="zh-CN" altLang="en-US" dirty="0" smtClean="0"/>
              <a:t>磁盘，活动头磁盘存储器，主存，</a:t>
            </a:r>
          </a:p>
          <a:p>
            <a:r>
              <a:rPr lang="en-US" dirty="0" smtClean="0"/>
              <a:t>  </a:t>
            </a:r>
            <a:r>
              <a:rPr lang="zh-CN" altLang="en-US" dirty="0" smtClean="0"/>
              <a:t>高速缓存，寄存器组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（</a:t>
            </a:r>
            <a:r>
              <a:rPr lang="en-US" dirty="0" smtClean="0"/>
              <a:t>2</a:t>
            </a:r>
            <a:r>
              <a:rPr lang="zh-CN" altLang="en-US" dirty="0" smtClean="0"/>
              <a:t>）可构成如下的多级存储体系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</a:t>
            </a:r>
            <a:r>
              <a:rPr lang="zh-CN" altLang="en-US" dirty="0" smtClean="0"/>
              <a:t>┌────┐</a:t>
            </a:r>
            <a:r>
              <a:rPr lang="en-US" dirty="0" smtClean="0"/>
              <a:t>          </a:t>
            </a:r>
            <a:endParaRPr lang="zh-CN" altLang="en-US" dirty="0" smtClean="0"/>
          </a:p>
          <a:p>
            <a:r>
              <a:rPr lang="en-US" dirty="0" smtClean="0"/>
              <a:t>    </a:t>
            </a:r>
            <a:r>
              <a:rPr lang="en-US" dirty="0" smtClean="0"/>
              <a:t>  </a:t>
            </a:r>
            <a:r>
              <a:rPr lang="zh-CN" altLang="en-US" dirty="0" smtClean="0"/>
              <a:t>│</a:t>
            </a:r>
            <a:r>
              <a:rPr lang="zh-CN" altLang="en-US" dirty="0" smtClean="0"/>
              <a:t>寄存器组│</a:t>
            </a:r>
            <a:r>
              <a:rPr lang="en-US" dirty="0" smtClean="0"/>
              <a:t>          </a:t>
            </a:r>
            <a:endParaRPr lang="zh-CN" altLang="en-US" dirty="0" smtClean="0"/>
          </a:p>
          <a:p>
            <a:r>
              <a:rPr lang="en-US" dirty="0" smtClean="0"/>
              <a:t>  </a:t>
            </a:r>
            <a:r>
              <a:rPr lang="en-US" dirty="0" smtClean="0"/>
              <a:t> </a:t>
            </a:r>
            <a:r>
              <a:rPr lang="zh-CN" altLang="en-US" dirty="0" smtClean="0"/>
              <a:t>┌┴────┴┐</a:t>
            </a:r>
            <a:r>
              <a:rPr lang="en-US" dirty="0" smtClean="0"/>
              <a:t>        </a:t>
            </a:r>
            <a:endParaRPr lang="zh-CN" alt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zh-CN" altLang="en-US" dirty="0" smtClean="0"/>
              <a:t>│高速缓存</a:t>
            </a:r>
            <a:r>
              <a:rPr lang="en-US" dirty="0" smtClean="0"/>
              <a:t>   </a:t>
            </a:r>
            <a:r>
              <a:rPr lang="en-US" dirty="0" smtClean="0"/>
              <a:t>    </a:t>
            </a:r>
            <a:r>
              <a:rPr lang="zh-CN" altLang="en-US" dirty="0" smtClean="0"/>
              <a:t>│</a:t>
            </a:r>
            <a:r>
              <a:rPr lang="en-US" dirty="0" smtClean="0"/>
              <a:t>        </a:t>
            </a:r>
            <a:endParaRPr lang="zh-CN" altLang="en-US" dirty="0" smtClean="0"/>
          </a:p>
          <a:p>
            <a:r>
              <a:rPr lang="en-US" dirty="0" smtClean="0"/>
              <a:t>  </a:t>
            </a:r>
            <a:r>
              <a:rPr lang="en-US" dirty="0" smtClean="0"/>
              <a:t> </a:t>
            </a:r>
            <a:r>
              <a:rPr lang="zh-CN" altLang="en-US" dirty="0" smtClean="0"/>
              <a:t>├──────┤</a:t>
            </a:r>
            <a:r>
              <a:rPr lang="en-US" dirty="0" smtClean="0"/>
              <a:t>        </a:t>
            </a:r>
            <a:endParaRPr lang="zh-CN" altLang="en-US" dirty="0" smtClean="0"/>
          </a:p>
          <a:p>
            <a:r>
              <a:rPr lang="en-US" dirty="0" smtClean="0"/>
              <a:t>  </a:t>
            </a:r>
            <a:r>
              <a:rPr lang="en-US" dirty="0" smtClean="0"/>
              <a:t> </a:t>
            </a:r>
            <a:r>
              <a:rPr lang="zh-CN" altLang="en-US" dirty="0" smtClean="0"/>
              <a:t>│</a:t>
            </a:r>
            <a:r>
              <a:rPr lang="zh-CN" altLang="en-US" dirty="0" smtClean="0"/>
              <a:t>主存</a:t>
            </a:r>
            <a:r>
              <a:rPr lang="en-US" dirty="0" smtClean="0"/>
              <a:t>        </a:t>
            </a:r>
            <a:r>
              <a:rPr lang="en-US" dirty="0" smtClean="0"/>
              <a:t>     </a:t>
            </a:r>
            <a:r>
              <a:rPr lang="zh-CN" altLang="en-US" dirty="0" smtClean="0"/>
              <a:t>│</a:t>
            </a:r>
            <a:r>
              <a:rPr lang="en-US" dirty="0" smtClean="0"/>
              <a:t>        </a:t>
            </a:r>
            <a:endParaRPr lang="zh-CN" altLang="en-US" dirty="0" smtClean="0"/>
          </a:p>
          <a:p>
            <a:r>
              <a:rPr lang="zh-CN" altLang="en-US" dirty="0" smtClean="0"/>
              <a:t>┌┴──────┴───┐  </a:t>
            </a:r>
            <a:endParaRPr lang="zh-CN" altLang="en-US" dirty="0" smtClean="0"/>
          </a:p>
          <a:p>
            <a:r>
              <a:rPr lang="zh-CN" altLang="en-US" dirty="0" smtClean="0"/>
              <a:t>│活动头硬磁盘</a:t>
            </a:r>
            <a:r>
              <a:rPr lang="en-US" dirty="0" smtClean="0"/>
              <a:t>          </a:t>
            </a:r>
            <a:r>
              <a:rPr lang="en-US" dirty="0" smtClean="0"/>
              <a:t>      </a:t>
            </a:r>
            <a:r>
              <a:rPr lang="zh-CN" altLang="en-US" dirty="0" smtClean="0"/>
              <a:t>│</a:t>
            </a:r>
            <a:endParaRPr lang="zh-CN" altLang="en-US" dirty="0" smtClean="0"/>
          </a:p>
          <a:p>
            <a:r>
              <a:rPr lang="zh-CN" altLang="en-US" dirty="0" smtClean="0"/>
              <a:t>├───────────┤</a:t>
            </a:r>
          </a:p>
          <a:p>
            <a:r>
              <a:rPr lang="zh-CN" altLang="en-US" dirty="0" smtClean="0"/>
              <a:t>│</a:t>
            </a:r>
            <a:r>
              <a:rPr lang="en-US" dirty="0" smtClean="0"/>
              <a:t>MO</a:t>
            </a:r>
            <a:r>
              <a:rPr lang="zh-CN" altLang="en-US" dirty="0" smtClean="0"/>
              <a:t>磁盘</a:t>
            </a:r>
            <a:r>
              <a:rPr lang="en-US" dirty="0" smtClean="0"/>
              <a:t>CD-ROM</a:t>
            </a:r>
            <a:r>
              <a:rPr lang="zh-CN" altLang="en-US" dirty="0" smtClean="0"/>
              <a:t>存储器│</a:t>
            </a:r>
          </a:p>
          <a:p>
            <a:r>
              <a:rPr lang="zh-CN" altLang="en-US" dirty="0" smtClean="0"/>
              <a:t>└───────────┘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CPU</a:t>
            </a:r>
            <a:r>
              <a:rPr lang="zh-CN" altLang="en-US" dirty="0" smtClean="0"/>
              <a:t>和高速缓存以及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和主存之间有直接的数据通路，而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一与外存之间不</a:t>
            </a:r>
            <a:r>
              <a:rPr lang="zh-CN" altLang="en-US" dirty="0" smtClean="0"/>
              <a:t>存在</a:t>
            </a:r>
            <a:r>
              <a:rPr lang="zh-CN" altLang="en-US" dirty="0" smtClean="0"/>
              <a:t>直接的数据通路，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访问硬盘和光盘时都需要先将信息调入主存。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CRT</a:t>
            </a:r>
            <a:r>
              <a:rPr lang="zh-CN" altLang="en-US" dirty="0" smtClean="0"/>
              <a:t>的显示适配器中有一个刷新存储器，说明其功能。刷存的容量与什么因素有关</a:t>
            </a:r>
            <a:r>
              <a:rPr lang="en-US" dirty="0" smtClean="0"/>
              <a:t>?</a:t>
            </a:r>
            <a:r>
              <a:rPr lang="zh-CN" altLang="en-US" dirty="0" smtClean="0"/>
              <a:t>若</a:t>
            </a:r>
            <a:r>
              <a:rPr lang="en-US" dirty="0" smtClean="0"/>
              <a:t>CRT</a:t>
            </a:r>
            <a:r>
              <a:rPr lang="zh-CN" altLang="en-US" dirty="0" smtClean="0"/>
              <a:t>的分辨率为</a:t>
            </a:r>
            <a:r>
              <a:rPr lang="en-US" dirty="0" smtClean="0"/>
              <a:t>1024 X 1024</a:t>
            </a:r>
            <a:r>
              <a:rPr lang="zh-CN" altLang="en-US" dirty="0" smtClean="0"/>
              <a:t>像素点，颜色深度为</a:t>
            </a:r>
            <a:r>
              <a:rPr lang="en-US" dirty="0" smtClean="0"/>
              <a:t>24</a:t>
            </a:r>
            <a:r>
              <a:rPr lang="zh-CN" altLang="en-US" dirty="0" smtClean="0"/>
              <a:t>位，问刷新存储器的存储容量是多少</a:t>
            </a:r>
            <a:r>
              <a:rPr lang="en-US" dirty="0" smtClean="0"/>
              <a:t>?</a:t>
            </a:r>
          </a:p>
          <a:p>
            <a:r>
              <a:rPr lang="zh-CN" altLang="en-US" dirty="0" smtClean="0"/>
              <a:t>刷新存储器是用来存储一帧图像信息以不断提供刷新图像的信号。其存储容量由图像分辨率和灰度级决定。</a:t>
            </a:r>
          </a:p>
          <a:p>
            <a:r>
              <a:rPr lang="en-US" dirty="0" smtClean="0"/>
              <a:t>1024*1024*24/8=3MB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习题8解答</Template>
  <TotalTime>27</TotalTime>
  <Words>527</Words>
  <Application>Microsoft Office PowerPoint</Application>
  <PresentationFormat>全屏显示(4:3)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聚合</vt:lpstr>
      <vt:lpstr>习题9解答</vt:lpstr>
      <vt:lpstr>问题1，2</vt:lpstr>
      <vt:lpstr>问题3</vt:lpstr>
      <vt:lpstr>问题4</vt:lpstr>
      <vt:lpstr>问题5</vt:lpstr>
      <vt:lpstr>问题5</vt:lpstr>
      <vt:lpstr>问题5</vt:lpstr>
      <vt:lpstr>问题6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习题9解答</dc:title>
  <dc:creator>宝贝</dc:creator>
  <cp:lastModifiedBy>宝贝</cp:lastModifiedBy>
  <cp:revision>9</cp:revision>
  <dcterms:created xsi:type="dcterms:W3CDTF">2020-06-05T02:03:43Z</dcterms:created>
  <dcterms:modified xsi:type="dcterms:W3CDTF">2020-06-05T02:30:58Z</dcterms:modified>
</cp:coreProperties>
</file>