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79A3A-09A9-4B39-833F-94DDBAF88F19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5131D-79F3-4C15-9905-C1E4AF4E83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5131D-79F3-4C15-9905-C1E4AF4E83F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双端口存储器原理实验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谢卫华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14290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58" y="1071546"/>
            <a:ext cx="850112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/>
              <a:t>存储器的地址由地址寄存器</a:t>
            </a:r>
            <a:r>
              <a:rPr lang="en-US" sz="2200" dirty="0" smtClean="0"/>
              <a:t>AR1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AR2</a:t>
            </a:r>
            <a:r>
              <a:rPr lang="zh-CN" altLang="en-US" sz="2200" dirty="0" smtClean="0"/>
              <a:t>提供，而</a:t>
            </a:r>
            <a:r>
              <a:rPr lang="en-US" sz="2200" dirty="0" smtClean="0"/>
              <a:t>AR1</a:t>
            </a:r>
            <a:r>
              <a:rPr lang="zh-CN" altLang="en-US" sz="2200" dirty="0" smtClean="0"/>
              <a:t>和</a:t>
            </a:r>
            <a:r>
              <a:rPr lang="en-US" sz="2200" dirty="0" smtClean="0"/>
              <a:t>AR2</a:t>
            </a:r>
            <a:r>
              <a:rPr lang="zh-CN" altLang="en-US" sz="2200" dirty="0" smtClean="0"/>
              <a:t>的内容根据数码开关</a:t>
            </a:r>
            <a:r>
              <a:rPr lang="en-US" sz="2200" dirty="0" smtClean="0"/>
              <a:t>SW0</a:t>
            </a:r>
            <a:r>
              <a:rPr lang="en-US" altLang="zh-CN" sz="2200" dirty="0" smtClean="0"/>
              <a:t>—</a:t>
            </a:r>
            <a:r>
              <a:rPr lang="en-US" sz="2200" dirty="0" smtClean="0"/>
              <a:t>SW7</a:t>
            </a:r>
            <a:r>
              <a:rPr lang="zh-CN" altLang="en-US" sz="2200" dirty="0" smtClean="0"/>
              <a:t>设置产生，并经三态门</a:t>
            </a:r>
            <a:r>
              <a:rPr lang="en-US" sz="2200" dirty="0" smtClean="0"/>
              <a:t>SW_BUS</a:t>
            </a:r>
            <a:r>
              <a:rPr lang="zh-CN" altLang="en-US" sz="2200" dirty="0" smtClean="0"/>
              <a:t>发送到数据总线时被</a:t>
            </a:r>
            <a:r>
              <a:rPr lang="en-US" sz="2200" dirty="0" smtClean="0"/>
              <a:t>AR1</a:t>
            </a:r>
            <a:r>
              <a:rPr lang="zh-CN" altLang="en-US" sz="2200" dirty="0" smtClean="0"/>
              <a:t>或</a:t>
            </a:r>
            <a:r>
              <a:rPr lang="en-US" sz="2200" dirty="0" smtClean="0"/>
              <a:t>AR2</a:t>
            </a:r>
            <a:r>
              <a:rPr lang="zh-CN" altLang="en-US" sz="2200" dirty="0" smtClean="0"/>
              <a:t>接收</a:t>
            </a:r>
            <a:r>
              <a:rPr lang="en-US" sz="2200" dirty="0" smtClean="0"/>
              <a:t>, </a:t>
            </a:r>
            <a:r>
              <a:rPr lang="zh-CN" altLang="en-US" sz="2200" dirty="0" smtClean="0"/>
              <a:t>三态门的控制信号</a:t>
            </a:r>
            <a:r>
              <a:rPr lang="en-US" sz="2200" dirty="0" smtClean="0"/>
              <a:t>SW_BUS#</a:t>
            </a:r>
            <a:r>
              <a:rPr lang="zh-CN" altLang="en-US" sz="2200" dirty="0" smtClean="0"/>
              <a:t>是低电平有效。</a:t>
            </a:r>
            <a:endParaRPr lang="en-US" altLang="zh-CN" sz="2200" dirty="0" smtClean="0"/>
          </a:p>
          <a:p>
            <a:r>
              <a:rPr lang="zh-CN" altLang="en-US" sz="2200" dirty="0" smtClean="0"/>
              <a:t>数据总线</a:t>
            </a:r>
            <a:r>
              <a:rPr lang="en-US" sz="2200" dirty="0" smtClean="0"/>
              <a:t>DBUS</a:t>
            </a:r>
            <a:r>
              <a:rPr lang="zh-CN" altLang="en-US" sz="2200" dirty="0" smtClean="0"/>
              <a:t>有</a:t>
            </a:r>
            <a:r>
              <a:rPr lang="en-US" sz="2200" dirty="0" smtClean="0"/>
              <a:t>5</a:t>
            </a:r>
            <a:r>
              <a:rPr lang="zh-CN" altLang="en-US" sz="2200" dirty="0" smtClean="0"/>
              <a:t>个数据来源：运算器</a:t>
            </a:r>
            <a:r>
              <a:rPr lang="en-US" sz="2200" dirty="0" smtClean="0"/>
              <a:t>ALU</a:t>
            </a:r>
            <a:r>
              <a:rPr lang="zh-CN" altLang="en-US" sz="2200" dirty="0" smtClean="0"/>
              <a:t>，寄存器堆</a:t>
            </a:r>
            <a:r>
              <a:rPr lang="en-US" sz="2200" dirty="0" smtClean="0"/>
              <a:t>RF</a:t>
            </a:r>
            <a:r>
              <a:rPr lang="zh-CN" altLang="en-US" sz="2200" dirty="0" smtClean="0"/>
              <a:t>，控制台开关</a:t>
            </a:r>
            <a:r>
              <a:rPr lang="en-US" sz="2200" dirty="0" smtClean="0"/>
              <a:t>SW0</a:t>
            </a:r>
            <a:r>
              <a:rPr lang="en-US" altLang="zh-CN" sz="2200" dirty="0" smtClean="0"/>
              <a:t>—</a:t>
            </a:r>
            <a:r>
              <a:rPr lang="en-US" sz="2200" dirty="0" smtClean="0"/>
              <a:t>SW7</a:t>
            </a:r>
            <a:r>
              <a:rPr lang="zh-CN" altLang="en-US" sz="2200" dirty="0" smtClean="0"/>
              <a:t>，双端口存储器</a:t>
            </a:r>
            <a:r>
              <a:rPr lang="en-US" sz="2200" dirty="0" smtClean="0"/>
              <a:t>IDT7132</a:t>
            </a:r>
            <a:r>
              <a:rPr lang="zh-CN" altLang="en-US" sz="2200" dirty="0" smtClean="0"/>
              <a:t>和中断地址寄存器</a:t>
            </a:r>
            <a:r>
              <a:rPr lang="en-US" sz="2200" dirty="0" smtClean="0"/>
              <a:t>IAR</a:t>
            </a:r>
            <a:r>
              <a:rPr lang="zh-CN" altLang="en-US" sz="2200" dirty="0" smtClean="0"/>
              <a:t>。在任何时刻，都不允许</a:t>
            </a:r>
            <a:r>
              <a:rPr lang="en-US" sz="2200" dirty="0" smtClean="0"/>
              <a:t>2</a:t>
            </a:r>
            <a:r>
              <a:rPr lang="zh-CN" altLang="en-US" sz="2200" dirty="0" smtClean="0"/>
              <a:t>个或者</a:t>
            </a:r>
            <a:r>
              <a:rPr lang="en-US" sz="2200" dirty="0" smtClean="0"/>
              <a:t>2</a:t>
            </a:r>
            <a:r>
              <a:rPr lang="zh-CN" altLang="en-US" sz="2200" dirty="0" smtClean="0"/>
              <a:t>个以上的数据源同时向数据总线</a:t>
            </a:r>
            <a:r>
              <a:rPr lang="en-US" sz="2200" dirty="0" smtClean="0"/>
              <a:t>DBUS</a:t>
            </a:r>
            <a:r>
              <a:rPr lang="zh-CN" altLang="en-US" sz="2200" dirty="0" smtClean="0"/>
              <a:t>输送数据</a:t>
            </a:r>
            <a:r>
              <a:rPr lang="en-US" sz="2200" dirty="0" smtClean="0"/>
              <a:t>,</a:t>
            </a:r>
            <a:r>
              <a:rPr lang="zh-CN" altLang="en-US" sz="2200" dirty="0" smtClean="0"/>
              <a:t>只允许</a:t>
            </a:r>
            <a:r>
              <a:rPr lang="en-US" sz="2200" dirty="0" smtClean="0"/>
              <a:t>1</a:t>
            </a:r>
            <a:r>
              <a:rPr lang="zh-CN" altLang="en-US" sz="2200" dirty="0" smtClean="0"/>
              <a:t>个</a:t>
            </a:r>
            <a:r>
              <a:rPr lang="en-US" sz="2200" dirty="0" smtClean="0"/>
              <a:t>(</a:t>
            </a:r>
            <a:r>
              <a:rPr lang="zh-CN" altLang="en-US" sz="2200" dirty="0" smtClean="0"/>
              <a:t>或者没有</a:t>
            </a:r>
            <a:r>
              <a:rPr lang="en-US" sz="2200" dirty="0" smtClean="0"/>
              <a:t>)</a:t>
            </a:r>
            <a:r>
              <a:rPr lang="zh-CN" altLang="en-US" sz="2200" dirty="0" smtClean="0"/>
              <a:t>数据源向数据总线</a:t>
            </a:r>
            <a:r>
              <a:rPr lang="en-US" sz="2200" dirty="0" smtClean="0"/>
              <a:t>DBUS</a:t>
            </a:r>
            <a:r>
              <a:rPr lang="zh-CN" altLang="en-US" sz="2200" dirty="0" smtClean="0"/>
              <a:t>输送数据。</a:t>
            </a:r>
            <a:endParaRPr lang="en-US" altLang="zh-CN" sz="2200" dirty="0" smtClean="0"/>
          </a:p>
          <a:p>
            <a:r>
              <a:rPr lang="zh-CN" altLang="en-US" sz="2200" dirty="0" smtClean="0"/>
              <a:t>在本实验中，为了保证数据的正确设置和观察，请令</a:t>
            </a:r>
            <a:r>
              <a:rPr lang="en-US" sz="2200" dirty="0" smtClean="0"/>
              <a:t>RS_BUS# = 1,ALU_BUS = 0,IAR_BUS# = 1</a:t>
            </a:r>
            <a:r>
              <a:rPr lang="zh-CN" altLang="en-US" sz="2200" dirty="0" smtClean="0"/>
              <a:t>。</a:t>
            </a:r>
            <a:r>
              <a:rPr lang="en-US" sz="2200" dirty="0" smtClean="0"/>
              <a:t>AR1</a:t>
            </a:r>
            <a:r>
              <a:rPr lang="zh-CN" altLang="en-US" sz="2200" dirty="0" smtClean="0"/>
              <a:t>的控制信号是</a:t>
            </a:r>
            <a:r>
              <a:rPr lang="en-US" sz="2200" dirty="0" smtClean="0"/>
              <a:t>LDAR1</a:t>
            </a:r>
            <a:r>
              <a:rPr lang="zh-CN" altLang="en-US" sz="2200" dirty="0" smtClean="0"/>
              <a:t>和</a:t>
            </a:r>
            <a:r>
              <a:rPr lang="en-US" sz="2200" dirty="0" smtClean="0"/>
              <a:t>AR1_INC</a:t>
            </a:r>
            <a:r>
              <a:rPr lang="zh-CN" altLang="en-US" sz="2200" dirty="0" smtClean="0"/>
              <a:t>。当</a:t>
            </a:r>
            <a:r>
              <a:rPr lang="en-US" sz="2200" dirty="0" smtClean="0"/>
              <a:t>LDAR1 = 1</a:t>
            </a:r>
            <a:r>
              <a:rPr lang="zh-CN" altLang="en-US" sz="2200" dirty="0" smtClean="0"/>
              <a:t>时，</a:t>
            </a:r>
            <a:r>
              <a:rPr lang="en-US" sz="2200" dirty="0" smtClean="0"/>
              <a:t>AR1</a:t>
            </a:r>
            <a:r>
              <a:rPr lang="zh-CN" altLang="en-US" sz="2200" dirty="0" smtClean="0"/>
              <a:t>从</a:t>
            </a:r>
            <a:r>
              <a:rPr lang="en-US" sz="2200" dirty="0" smtClean="0"/>
              <a:t>DBUS</a:t>
            </a:r>
            <a:r>
              <a:rPr lang="zh-CN" altLang="en-US" sz="2200" dirty="0" smtClean="0"/>
              <a:t>接收地址；当</a:t>
            </a:r>
            <a:r>
              <a:rPr lang="en-US" sz="2200" dirty="0" smtClean="0"/>
              <a:t>AR1_INC =1</a:t>
            </a:r>
            <a:r>
              <a:rPr lang="zh-CN" altLang="en-US" sz="2200" dirty="0" smtClean="0"/>
              <a:t>时</a:t>
            </a:r>
            <a:r>
              <a:rPr lang="en-US" sz="2200" dirty="0" smtClean="0"/>
              <a:t>,</a:t>
            </a:r>
            <a:r>
              <a:rPr lang="zh-CN" altLang="en-US" sz="2200" dirty="0" smtClean="0"/>
              <a:t>使</a:t>
            </a:r>
            <a:r>
              <a:rPr lang="en-US" sz="2200" dirty="0" smtClean="0"/>
              <a:t>AR1</a:t>
            </a:r>
            <a:r>
              <a:rPr lang="zh-CN" altLang="en-US" sz="2200" dirty="0" smtClean="0"/>
              <a:t>中的存储器地址增加１；在</a:t>
            </a:r>
            <a:r>
              <a:rPr lang="en-US" sz="2200" dirty="0" smtClean="0"/>
              <a:t>T4</a:t>
            </a:r>
            <a:r>
              <a:rPr lang="zh-CN" altLang="en-US" sz="2200" dirty="0" smtClean="0"/>
              <a:t>的上升沿</a:t>
            </a:r>
            <a:r>
              <a:rPr lang="en-US" sz="2200" dirty="0" smtClean="0"/>
              <a:t>,</a:t>
            </a:r>
            <a:r>
              <a:rPr lang="zh-CN" altLang="en-US" sz="2200" dirty="0" smtClean="0"/>
              <a:t>产生新的地址；</a:t>
            </a:r>
            <a:r>
              <a:rPr lang="en-US" sz="2200" dirty="0" smtClean="0"/>
              <a:t>LDAR1</a:t>
            </a:r>
            <a:r>
              <a:rPr lang="zh-CN" altLang="en-US" sz="2200" dirty="0" smtClean="0"/>
              <a:t>和</a:t>
            </a:r>
            <a:r>
              <a:rPr lang="en-US" sz="2200" dirty="0" smtClean="0"/>
              <a:t>AR1_INC</a:t>
            </a:r>
            <a:r>
              <a:rPr lang="zh-CN" altLang="en-US" sz="2200" dirty="0" smtClean="0"/>
              <a:t>两者不可同时为１。</a:t>
            </a:r>
            <a:r>
              <a:rPr lang="en-US" sz="2200" dirty="0" smtClean="0"/>
              <a:t>AR2</a:t>
            </a:r>
            <a:r>
              <a:rPr lang="zh-CN" altLang="en-US" sz="2200" dirty="0" smtClean="0"/>
              <a:t>的控制信号是</a:t>
            </a:r>
            <a:r>
              <a:rPr lang="en-US" sz="2200" dirty="0" smtClean="0"/>
              <a:t>LDAR2</a:t>
            </a:r>
            <a:r>
              <a:rPr lang="zh-CN" altLang="en-US" sz="2200" dirty="0" smtClean="0"/>
              <a:t>和</a:t>
            </a:r>
            <a:r>
              <a:rPr lang="en-US" sz="2200" dirty="0" smtClean="0"/>
              <a:t>M3</a:t>
            </a:r>
            <a:r>
              <a:rPr lang="zh-CN" altLang="en-US" sz="2200" dirty="0" smtClean="0"/>
              <a:t>。当</a:t>
            </a:r>
            <a:r>
              <a:rPr lang="en-US" sz="2200" dirty="0" smtClean="0"/>
              <a:t>M3 =1 </a:t>
            </a:r>
            <a:r>
              <a:rPr lang="zh-CN" altLang="en-US" sz="2200" dirty="0" smtClean="0"/>
              <a:t>时，</a:t>
            </a:r>
            <a:r>
              <a:rPr lang="en-US" sz="2200" dirty="0" smtClean="0"/>
              <a:t>AR2</a:t>
            </a:r>
            <a:r>
              <a:rPr lang="zh-CN" altLang="en-US" sz="2200" dirty="0" smtClean="0"/>
              <a:t>从数据总线</a:t>
            </a:r>
            <a:r>
              <a:rPr lang="en-US" sz="2200" dirty="0" smtClean="0"/>
              <a:t>DBUS</a:t>
            </a:r>
            <a:r>
              <a:rPr lang="zh-CN" altLang="en-US" sz="2200" dirty="0" smtClean="0"/>
              <a:t>接收数据；当</a:t>
            </a:r>
            <a:r>
              <a:rPr lang="en-US" sz="2200" dirty="0" smtClean="0"/>
              <a:t>M3=0 </a:t>
            </a:r>
            <a:r>
              <a:rPr lang="zh-CN" altLang="en-US" sz="2200" dirty="0" smtClean="0"/>
              <a:t>时，</a:t>
            </a:r>
            <a:r>
              <a:rPr lang="en-US" sz="2200" dirty="0" smtClean="0"/>
              <a:t>AR2</a:t>
            </a:r>
            <a:r>
              <a:rPr lang="zh-CN" altLang="en-US" sz="2200" dirty="0" smtClean="0"/>
              <a:t>以</a:t>
            </a:r>
            <a:r>
              <a:rPr lang="en-US" sz="2200" dirty="0" smtClean="0"/>
              <a:t>PC</a:t>
            </a:r>
            <a:r>
              <a:rPr lang="zh-CN" altLang="en-US" sz="2200" dirty="0" smtClean="0"/>
              <a:t>总线</a:t>
            </a:r>
            <a:r>
              <a:rPr lang="en-US" sz="2200" dirty="0" smtClean="0"/>
              <a:t>PC0</a:t>
            </a:r>
            <a:r>
              <a:rPr lang="en-US" altLang="zh-CN" sz="2200" dirty="0" smtClean="0"/>
              <a:t>—</a:t>
            </a:r>
            <a:r>
              <a:rPr lang="en-US" sz="2200" dirty="0" smtClean="0"/>
              <a:t>PC7</a:t>
            </a:r>
            <a:r>
              <a:rPr lang="zh-CN" altLang="en-US" sz="2200" dirty="0" smtClean="0"/>
              <a:t>作为数据来源。当</a:t>
            </a:r>
            <a:r>
              <a:rPr lang="en-US" sz="2200" dirty="0" smtClean="0"/>
              <a:t>LDAR2=1</a:t>
            </a:r>
            <a:r>
              <a:rPr lang="zh-CN" altLang="en-US" sz="2200" dirty="0" smtClean="0"/>
              <a:t>时，在</a:t>
            </a:r>
            <a:r>
              <a:rPr lang="en-US" sz="2200" dirty="0" smtClean="0"/>
              <a:t>T2</a:t>
            </a:r>
            <a:r>
              <a:rPr lang="zh-CN" altLang="en-US" sz="2200" dirty="0" smtClean="0"/>
              <a:t>的下降沿，将新的</a:t>
            </a:r>
            <a:r>
              <a:rPr lang="en-US" sz="2200" dirty="0" smtClean="0"/>
              <a:t>PC</a:t>
            </a:r>
            <a:r>
              <a:rPr lang="zh-CN" altLang="en-US" sz="2200" dirty="0" smtClean="0"/>
              <a:t>值打入</a:t>
            </a:r>
            <a:r>
              <a:rPr lang="en-US" sz="2200" dirty="0" smtClean="0"/>
              <a:t>AR2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）按图</a:t>
            </a:r>
            <a:r>
              <a:rPr lang="en-US" sz="2800" dirty="0" smtClean="0"/>
              <a:t>7</a:t>
            </a:r>
            <a:r>
              <a:rPr lang="zh-CN" altLang="en-US" sz="2800" dirty="0" smtClean="0"/>
              <a:t>所示，将有关控制信号和和二进制开关对应接好，仔细复查一遍，然后接通电源。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）将数码开关</a:t>
            </a:r>
            <a:r>
              <a:rPr lang="en-US" sz="2800" dirty="0" smtClean="0"/>
              <a:t>SW0</a:t>
            </a:r>
            <a:r>
              <a:rPr lang="en-US" altLang="zh-CN" sz="2800" dirty="0" smtClean="0"/>
              <a:t>—</a:t>
            </a:r>
            <a:r>
              <a:rPr lang="en-US" sz="2800" dirty="0" smtClean="0"/>
              <a:t>SW7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SW0</a:t>
            </a:r>
            <a:r>
              <a:rPr lang="zh-CN" altLang="en-US" sz="2800" dirty="0" smtClean="0"/>
              <a:t>是最低位）设置为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，将此数据作为地址置入</a:t>
            </a:r>
            <a:r>
              <a:rPr lang="en-US" sz="2800" dirty="0" smtClean="0"/>
              <a:t>AR1</a:t>
            </a:r>
            <a:r>
              <a:rPr lang="zh-CN" altLang="en-US" sz="2800" dirty="0" smtClean="0"/>
              <a:t>；然后重新设置二进制开关控制，将数码开关</a:t>
            </a:r>
            <a:r>
              <a:rPr lang="en-US" sz="2800" dirty="0" smtClean="0"/>
              <a:t>SW0</a:t>
            </a:r>
            <a:r>
              <a:rPr lang="en-US" altLang="zh-CN" sz="2800" dirty="0" smtClean="0"/>
              <a:t>—</a:t>
            </a:r>
            <a:r>
              <a:rPr lang="en-US" sz="2800" dirty="0" smtClean="0"/>
              <a:t>SW7</a:t>
            </a:r>
            <a:r>
              <a:rPr lang="zh-CN" altLang="en-US" sz="2800" dirty="0" smtClean="0"/>
              <a:t>上的数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写入</a:t>
            </a:r>
            <a:r>
              <a:rPr lang="en-US" sz="2800" dirty="0" smtClean="0"/>
              <a:t>RAM</a:t>
            </a:r>
            <a:r>
              <a:rPr lang="zh-CN" altLang="en-US" sz="2800" dirty="0" smtClean="0"/>
              <a:t>第０号单元。依此方法，在存储器</a:t>
            </a:r>
            <a:r>
              <a:rPr lang="en-US" sz="2800" dirty="0" smtClean="0"/>
              <a:t>10H</a:t>
            </a:r>
            <a:r>
              <a:rPr lang="zh-CN" altLang="en-US" sz="2800" dirty="0" smtClean="0"/>
              <a:t>单元写入数据</a:t>
            </a:r>
            <a:r>
              <a:rPr lang="en-US" sz="2800" dirty="0" smtClean="0"/>
              <a:t>10H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20H</a:t>
            </a:r>
            <a:r>
              <a:rPr lang="zh-CN" altLang="en-US" sz="2800" dirty="0" smtClean="0"/>
              <a:t>单元写入</a:t>
            </a:r>
            <a:r>
              <a:rPr lang="en-US" sz="2800" dirty="0" smtClean="0"/>
              <a:t>20H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30H</a:t>
            </a:r>
            <a:r>
              <a:rPr lang="zh-CN" altLang="en-US" sz="2800" dirty="0" smtClean="0"/>
              <a:t>单元写入</a:t>
            </a:r>
            <a:r>
              <a:rPr lang="en-US" sz="2800" dirty="0" smtClean="0"/>
              <a:t>30H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40H</a:t>
            </a:r>
            <a:r>
              <a:rPr lang="zh-CN" altLang="en-US" sz="2800" dirty="0" smtClean="0"/>
              <a:t>单元写入</a:t>
            </a:r>
            <a:r>
              <a:rPr lang="en-US" sz="2800" dirty="0" smtClean="0"/>
              <a:t>40H</a:t>
            </a:r>
            <a:r>
              <a:rPr lang="zh-CN" altLang="en-US" sz="2800" dirty="0" smtClean="0"/>
              <a:t>，共存入５个数据。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114800"/>
          </a:xfrm>
        </p:spPr>
        <p:txBody>
          <a:bodyPr/>
          <a:lstStyle/>
          <a:p>
            <a:r>
              <a:rPr lang="en-US" sz="2800" dirty="0" smtClean="0"/>
              <a:t> </a:t>
            </a:r>
            <a:r>
              <a:rPr lang="zh-CN" altLang="en-US" sz="2800" dirty="0" smtClean="0"/>
              <a:t>使用双端口存储器的左端口，依次读出存储器第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10H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20H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40H</a:t>
            </a:r>
            <a:r>
              <a:rPr lang="zh-CN" altLang="en-US" sz="2800" dirty="0" smtClean="0"/>
              <a:t>单元中的内容，观察上述各单元中的内容是否与该单元的地址号相同。请记录数据。</a:t>
            </a:r>
            <a:r>
              <a:rPr lang="zh-CN" altLang="en-US" sz="2800" b="1" dirty="0" smtClean="0"/>
              <a:t>注意：总线上禁止两个以上部件同时向总线输出数据。</a:t>
            </a:r>
            <a:r>
              <a:rPr lang="zh-CN" altLang="en-US" sz="2800" dirty="0" smtClean="0"/>
              <a:t>当存储器进行读出操作时，必须关闭</a:t>
            </a:r>
            <a:r>
              <a:rPr lang="en-US" sz="2800" dirty="0" smtClean="0"/>
              <a:t>SW_BUS</a:t>
            </a:r>
            <a:r>
              <a:rPr lang="zh-CN" altLang="en-US" sz="2800" dirty="0" smtClean="0"/>
              <a:t>三态门！而当向</a:t>
            </a:r>
            <a:r>
              <a:rPr lang="en-US" sz="2800" dirty="0" smtClean="0"/>
              <a:t>AR1</a:t>
            </a:r>
            <a:r>
              <a:rPr lang="zh-CN" altLang="en-US" sz="2800" dirty="0" smtClean="0"/>
              <a:t>送入地址时，双端口存储器不能被选中。</a:t>
            </a:r>
          </a:p>
          <a:p>
            <a:r>
              <a:rPr lang="en-US" sz="2800" dirty="0" smtClean="0"/>
              <a:t>    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）通过双端口存储器右端口（指令端口），依次把存储器第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10H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20H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40H</a:t>
            </a:r>
            <a:r>
              <a:rPr lang="zh-CN" altLang="en-US" sz="2800" dirty="0" smtClean="0"/>
              <a:t>单元中的内容置入指令寄存器</a:t>
            </a:r>
            <a:r>
              <a:rPr lang="en-US" sz="2800" dirty="0" smtClean="0"/>
              <a:t>IR</a:t>
            </a:r>
            <a:r>
              <a:rPr lang="zh-CN" altLang="en-US" sz="2800" dirty="0" smtClean="0"/>
              <a:t>，观察结果是否与（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）相同，并记录数据。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357298"/>
            <a:ext cx="7929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）接线</a:t>
            </a:r>
          </a:p>
          <a:p>
            <a:r>
              <a:rPr lang="en-US" sz="2800" dirty="0" smtClean="0"/>
              <a:t>IAR_BUS#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VCC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ALU_BUS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GND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RS_BUS#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VCC</a:t>
            </a:r>
            <a:r>
              <a:rPr lang="zh-CN" altLang="en-US" sz="2800" dirty="0" smtClean="0"/>
              <a:t>，禁止中断地址寄存器、运算器、多端口寄存器堆</a:t>
            </a:r>
            <a:r>
              <a:rPr lang="en-US" sz="2800" dirty="0" smtClean="0"/>
              <a:t>RF</a:t>
            </a:r>
            <a:r>
              <a:rPr lang="zh-CN" altLang="en-US" sz="2800" dirty="0" smtClean="0"/>
              <a:t>向数据总线</a:t>
            </a:r>
            <a:r>
              <a:rPr lang="en-US" sz="2800" dirty="0" smtClean="0"/>
              <a:t>DBUS</a:t>
            </a:r>
            <a:r>
              <a:rPr lang="zh-CN" altLang="en-US" sz="2800" dirty="0" smtClean="0"/>
              <a:t>送数据。</a:t>
            </a:r>
            <a:r>
              <a:rPr lang="en-US" sz="2800" dirty="0" smtClean="0"/>
              <a:t>AR1_INC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GND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M3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VCC</a:t>
            </a:r>
            <a:r>
              <a:rPr lang="zh-CN" altLang="en-US" sz="2800" dirty="0" smtClean="0"/>
              <a:t>，使地址寄存器</a:t>
            </a:r>
            <a:r>
              <a:rPr lang="en-US" sz="2800" dirty="0" smtClean="0"/>
              <a:t>AR1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AR2</a:t>
            </a:r>
            <a:r>
              <a:rPr lang="zh-CN" altLang="en-US" sz="2800" dirty="0" smtClean="0"/>
              <a:t>从数据总线</a:t>
            </a:r>
            <a:r>
              <a:rPr lang="en-US" sz="2800" dirty="0" smtClean="0"/>
              <a:t>DBUS</a:t>
            </a:r>
            <a:r>
              <a:rPr lang="zh-CN" altLang="en-US" sz="2800" dirty="0" smtClean="0"/>
              <a:t>取得地址数据。</a:t>
            </a:r>
          </a:p>
          <a:p>
            <a:r>
              <a:rPr lang="en-US" sz="2800" dirty="0" smtClean="0"/>
              <a:t>CEL#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K0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LRW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K1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CER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K2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LDAR1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K3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LDAR2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K4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SW_BUS#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K5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LDIR</a:t>
            </a:r>
            <a:r>
              <a:rPr lang="zh-CN" altLang="en-US" sz="2800" dirty="0" smtClean="0"/>
              <a:t>接</a:t>
            </a:r>
            <a:r>
              <a:rPr lang="en-US" sz="2800" dirty="0" smtClean="0"/>
              <a:t>K6</a:t>
            </a:r>
            <a:r>
              <a:rPr lang="zh-CN" altLang="en-US" sz="2800" dirty="0" smtClean="0"/>
              <a:t>。</a:t>
            </a:r>
          </a:p>
          <a:p>
            <a:r>
              <a:rPr lang="zh-CN" altLang="en-US" sz="2800" dirty="0" smtClean="0"/>
              <a:t>置</a:t>
            </a:r>
            <a:r>
              <a:rPr lang="en-US" sz="2800" dirty="0" smtClean="0"/>
              <a:t>DP = 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DB 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DZ = 0</a:t>
            </a:r>
            <a:r>
              <a:rPr lang="zh-CN" altLang="en-US" sz="2800" dirty="0" smtClean="0"/>
              <a:t>，使实验台处于单拍状态。</a:t>
            </a:r>
          </a:p>
          <a:p>
            <a:r>
              <a:rPr lang="zh-CN" altLang="en-US" sz="2800" dirty="0" smtClean="0"/>
              <a:t>合上电源。按复位按钮</a:t>
            </a:r>
            <a:r>
              <a:rPr lang="en-US" sz="2800" dirty="0" smtClean="0"/>
              <a:t>CLR#</a:t>
            </a:r>
            <a:r>
              <a:rPr lang="zh-CN" altLang="en-US" sz="2800" dirty="0" smtClean="0"/>
              <a:t>，使实验系统处于初始状态。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71462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1164134"/>
            <a:ext cx="86439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（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）向存储器写数，并读出进行检查。</a:t>
            </a:r>
          </a:p>
          <a:p>
            <a:pPr lvl="0"/>
            <a:r>
              <a:rPr lang="zh-CN" altLang="en-US" sz="2600" dirty="0" smtClean="0"/>
              <a:t>令</a:t>
            </a:r>
            <a:r>
              <a:rPr lang="en-US" sz="2600" dirty="0" smtClean="0"/>
              <a:t>K0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CEL#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= 1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K1(LRW) = 1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K2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CER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= 0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K3(LDAR1) = 1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K4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LDAR2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= 0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K5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SW_BUS#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 = 0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K6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LDIR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= 0</a:t>
            </a:r>
            <a:r>
              <a:rPr lang="zh-CN" altLang="en-US" sz="2600" dirty="0" smtClean="0"/>
              <a:t>。将</a:t>
            </a:r>
            <a:r>
              <a:rPr lang="en-US" sz="2600" dirty="0" smtClean="0"/>
              <a:t>IR/DBUS</a:t>
            </a:r>
            <a:r>
              <a:rPr lang="zh-CN" altLang="en-US" sz="2600" dirty="0" smtClean="0"/>
              <a:t>开关拨到</a:t>
            </a:r>
            <a:r>
              <a:rPr lang="en-US" sz="2600" dirty="0" smtClean="0"/>
              <a:t>DBUS</a:t>
            </a:r>
            <a:r>
              <a:rPr lang="zh-CN" altLang="en-US" sz="2600" dirty="0" smtClean="0"/>
              <a:t>位置，将</a:t>
            </a:r>
            <a:r>
              <a:rPr lang="en-US" sz="2600" dirty="0" smtClean="0"/>
              <a:t>AR1/AR2</a:t>
            </a:r>
            <a:r>
              <a:rPr lang="zh-CN" altLang="en-US" sz="2600" dirty="0" smtClean="0"/>
              <a:t>开关拨到</a:t>
            </a:r>
            <a:r>
              <a:rPr lang="en-US" sz="2600" dirty="0" smtClean="0"/>
              <a:t>AR1</a:t>
            </a:r>
            <a:r>
              <a:rPr lang="zh-CN" altLang="en-US" sz="2600" dirty="0" smtClean="0"/>
              <a:t>位置。置</a:t>
            </a:r>
            <a:r>
              <a:rPr lang="en-US" sz="2600" dirty="0" smtClean="0"/>
              <a:t>SW7</a:t>
            </a:r>
            <a:r>
              <a:rPr lang="en-US" altLang="zh-CN" sz="2600" dirty="0" smtClean="0"/>
              <a:t>—</a:t>
            </a:r>
            <a:r>
              <a:rPr lang="en-US" sz="2600" dirty="0" smtClean="0"/>
              <a:t>SW0 = 00H</a:t>
            </a:r>
            <a:r>
              <a:rPr lang="zh-CN" altLang="en-US" sz="2600" dirty="0" smtClean="0"/>
              <a:t>，按一次</a:t>
            </a:r>
            <a:r>
              <a:rPr lang="en-US" sz="2600" dirty="0" smtClean="0"/>
              <a:t>QD</a:t>
            </a:r>
            <a:r>
              <a:rPr lang="zh-CN" altLang="en-US" sz="2600" dirty="0" smtClean="0"/>
              <a:t>按钮，将</a:t>
            </a:r>
            <a:r>
              <a:rPr lang="en-US" sz="2600" dirty="0" smtClean="0"/>
              <a:t>00H</a:t>
            </a:r>
            <a:r>
              <a:rPr lang="zh-CN" altLang="en-US" sz="2600" dirty="0" smtClean="0"/>
              <a:t>写入</a:t>
            </a:r>
            <a:r>
              <a:rPr lang="en-US" sz="2600" dirty="0" smtClean="0"/>
              <a:t>AR1</a:t>
            </a:r>
            <a:r>
              <a:rPr lang="zh-CN" altLang="en-US" sz="2600" dirty="0" smtClean="0"/>
              <a:t>，绿色的地址指示灯应显示</a:t>
            </a:r>
            <a:r>
              <a:rPr lang="en-US" sz="2600" dirty="0" smtClean="0"/>
              <a:t>00H</a:t>
            </a:r>
            <a:r>
              <a:rPr lang="zh-CN" altLang="en-US" sz="2600" dirty="0" smtClean="0"/>
              <a:t>。</a:t>
            </a:r>
          </a:p>
          <a:p>
            <a:r>
              <a:rPr lang="zh-CN" altLang="en-US" sz="2600" dirty="0" smtClean="0"/>
              <a:t>令</a:t>
            </a:r>
            <a:r>
              <a:rPr lang="en-US" sz="2600" dirty="0" smtClean="0"/>
              <a:t>K0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CEL#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= 0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K1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LRW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= 0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K3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LDAR1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= 0</a:t>
            </a:r>
            <a:r>
              <a:rPr lang="zh-CN" altLang="en-US" sz="2600" dirty="0" smtClean="0"/>
              <a:t>，按一次</a:t>
            </a:r>
            <a:r>
              <a:rPr lang="en-US" sz="2600" dirty="0" smtClean="0"/>
              <a:t>QD</a:t>
            </a:r>
            <a:r>
              <a:rPr lang="zh-CN" altLang="en-US" sz="2600" dirty="0" smtClean="0"/>
              <a:t>按钮，则将</a:t>
            </a:r>
            <a:r>
              <a:rPr lang="en-US" sz="2600" dirty="0" smtClean="0"/>
              <a:t>00H</a:t>
            </a:r>
            <a:r>
              <a:rPr lang="zh-CN" altLang="en-US" sz="2600" dirty="0" smtClean="0"/>
              <a:t>数据写入存储器的</a:t>
            </a:r>
            <a:r>
              <a:rPr lang="en-US" sz="2600" dirty="0" smtClean="0"/>
              <a:t>00H</a:t>
            </a:r>
            <a:r>
              <a:rPr lang="zh-CN" altLang="en-US" sz="2600" dirty="0" smtClean="0"/>
              <a:t>单元。</a:t>
            </a:r>
          </a:p>
          <a:p>
            <a:r>
              <a:rPr lang="zh-CN" altLang="en-US" sz="2600" dirty="0" smtClean="0"/>
              <a:t>依次重复进行，在存储器</a:t>
            </a:r>
            <a:r>
              <a:rPr lang="en-US" sz="2600" dirty="0" smtClean="0"/>
              <a:t>10H</a:t>
            </a:r>
            <a:r>
              <a:rPr lang="zh-CN" altLang="en-US" sz="2600" dirty="0" smtClean="0"/>
              <a:t>单元写入数据</a:t>
            </a:r>
            <a:r>
              <a:rPr lang="en-US" sz="2600" dirty="0" smtClean="0"/>
              <a:t>10H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20H</a:t>
            </a:r>
            <a:r>
              <a:rPr lang="zh-CN" altLang="en-US" sz="2600" dirty="0" smtClean="0"/>
              <a:t>单元写入</a:t>
            </a:r>
            <a:r>
              <a:rPr lang="en-US" sz="2600" dirty="0" smtClean="0"/>
              <a:t>20H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30H</a:t>
            </a:r>
            <a:r>
              <a:rPr lang="zh-CN" altLang="en-US" sz="2600" dirty="0" smtClean="0"/>
              <a:t>单元写入</a:t>
            </a:r>
            <a:r>
              <a:rPr lang="en-US" sz="2600" dirty="0" smtClean="0"/>
              <a:t>30H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40H</a:t>
            </a:r>
            <a:r>
              <a:rPr lang="zh-CN" altLang="en-US" sz="2600" dirty="0" smtClean="0"/>
              <a:t>单元写入</a:t>
            </a:r>
            <a:r>
              <a:rPr lang="en-US" sz="2600" dirty="0" smtClean="0"/>
              <a:t>40H</a:t>
            </a:r>
            <a:r>
              <a:rPr lang="zh-CN" altLang="en-US" sz="2600" dirty="0" smtClean="0"/>
              <a:t>，共存入５个数据。</a:t>
            </a:r>
            <a:endParaRPr lang="zh-CN" altLang="en-US" sz="2600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357298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/>
              <a:t>令</a:t>
            </a:r>
            <a:r>
              <a:rPr lang="en-US" sz="2800" dirty="0" smtClean="0"/>
              <a:t>K0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CEL#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K1(LRW) = 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K2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CER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K3(LDAR1) = 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K4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LDAR2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K5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SW_BUS#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 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K6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LDIR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0</a:t>
            </a:r>
            <a:r>
              <a:rPr lang="zh-CN" altLang="en-US" sz="2800" dirty="0" smtClean="0"/>
              <a:t>。将</a:t>
            </a:r>
            <a:r>
              <a:rPr lang="en-US" sz="2800" dirty="0" smtClean="0"/>
              <a:t>IR/DBUS</a:t>
            </a:r>
            <a:r>
              <a:rPr lang="zh-CN" altLang="en-US" sz="2800" dirty="0" smtClean="0"/>
              <a:t>开关拨到</a:t>
            </a:r>
            <a:r>
              <a:rPr lang="en-US" sz="2800" dirty="0" smtClean="0"/>
              <a:t>DBUS</a:t>
            </a:r>
            <a:r>
              <a:rPr lang="zh-CN" altLang="en-US" sz="2800" dirty="0" smtClean="0"/>
              <a:t>位置，将</a:t>
            </a:r>
            <a:r>
              <a:rPr lang="en-US" sz="2800" dirty="0" smtClean="0"/>
              <a:t>AR1/AR2</a:t>
            </a:r>
            <a:r>
              <a:rPr lang="zh-CN" altLang="en-US" sz="2800" dirty="0" smtClean="0"/>
              <a:t>开关拨到</a:t>
            </a:r>
            <a:r>
              <a:rPr lang="en-US" sz="2800" dirty="0" smtClean="0"/>
              <a:t>AR1</a:t>
            </a:r>
            <a:r>
              <a:rPr lang="zh-CN" altLang="en-US" sz="2800" dirty="0" smtClean="0"/>
              <a:t>位置。置</a:t>
            </a:r>
            <a:r>
              <a:rPr lang="en-US" sz="2800" dirty="0" smtClean="0"/>
              <a:t>SW7</a:t>
            </a:r>
            <a:r>
              <a:rPr lang="en-US" altLang="zh-CN" sz="2800" dirty="0" smtClean="0"/>
              <a:t>—</a:t>
            </a:r>
            <a:r>
              <a:rPr lang="en-US" sz="2800" dirty="0" smtClean="0"/>
              <a:t>SW0 = 00H</a:t>
            </a:r>
            <a:r>
              <a:rPr lang="zh-CN" altLang="en-US" sz="2800" dirty="0" smtClean="0"/>
              <a:t>，按一次</a:t>
            </a:r>
            <a:r>
              <a:rPr lang="en-US" sz="2800" dirty="0" smtClean="0"/>
              <a:t>QD</a:t>
            </a:r>
            <a:r>
              <a:rPr lang="zh-CN" altLang="en-US" sz="2800" dirty="0" smtClean="0"/>
              <a:t>按钮，将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写入</a:t>
            </a:r>
            <a:r>
              <a:rPr lang="en-US" sz="2800" dirty="0" smtClean="0"/>
              <a:t>AR1</a:t>
            </a:r>
            <a:r>
              <a:rPr lang="zh-CN" altLang="en-US" sz="2800" dirty="0" smtClean="0"/>
              <a:t>，绿色的地址指示灯应显示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　令</a:t>
            </a:r>
            <a:r>
              <a:rPr lang="en-US" sz="2800" dirty="0" smtClean="0"/>
              <a:t>K5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SW_BUS#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 = 1</a:t>
            </a:r>
            <a:r>
              <a:rPr lang="zh-CN" altLang="en-US" sz="2800" dirty="0" smtClean="0"/>
              <a:t>，然后令</a:t>
            </a:r>
            <a:r>
              <a:rPr lang="en-US" sz="2800" dirty="0" smtClean="0"/>
              <a:t>K3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LDAR1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K0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CEL#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K1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LRW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1</a:t>
            </a:r>
            <a:r>
              <a:rPr lang="zh-CN" altLang="en-US" sz="2800" dirty="0" smtClean="0"/>
              <a:t>，则读出存储器的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单元的数据，读出的数据显示在</a:t>
            </a:r>
            <a:r>
              <a:rPr lang="en-US" sz="2800" dirty="0" smtClean="0"/>
              <a:t>DBUS</a:t>
            </a:r>
            <a:r>
              <a:rPr lang="zh-CN" altLang="en-US" sz="2800" dirty="0" smtClean="0"/>
              <a:t>数据指示灯上，应为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。照此方法，可依次读出存储器单元</a:t>
            </a:r>
            <a:r>
              <a:rPr lang="en-US" sz="2800" dirty="0" smtClean="0"/>
              <a:t>10H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20H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40H</a:t>
            </a:r>
            <a:r>
              <a:rPr lang="zh-CN" altLang="en-US" sz="2800" dirty="0" smtClean="0"/>
              <a:t>的数据。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305342"/>
            <a:ext cx="90011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/>
              <a:t>读出存储器的数据，写入</a:t>
            </a:r>
            <a:r>
              <a:rPr lang="en-US" sz="2800" dirty="0" smtClean="0"/>
              <a:t>IR</a:t>
            </a:r>
            <a:r>
              <a:rPr lang="zh-CN" altLang="en-US" sz="2800" dirty="0" smtClean="0"/>
              <a:t>。</a:t>
            </a:r>
          </a:p>
          <a:p>
            <a:r>
              <a:rPr lang="zh-CN" altLang="en-US" sz="2800" dirty="0" smtClean="0"/>
              <a:t>令</a:t>
            </a:r>
            <a:r>
              <a:rPr lang="en-US" sz="2800" dirty="0" smtClean="0"/>
              <a:t>K0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CEL#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K1(LRW) = 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K2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CER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K3(LDAR1) 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K4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LDAR2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K5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SW_BUS#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 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K6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LDIR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0</a:t>
            </a:r>
            <a:r>
              <a:rPr lang="zh-CN" altLang="en-US" sz="2800" dirty="0" smtClean="0"/>
              <a:t>。将</a:t>
            </a:r>
            <a:r>
              <a:rPr lang="en-US" sz="2800" dirty="0" smtClean="0"/>
              <a:t>IR/DBUS</a:t>
            </a:r>
            <a:r>
              <a:rPr lang="zh-CN" altLang="en-US" sz="2800" dirty="0" smtClean="0"/>
              <a:t>开关拨到</a:t>
            </a:r>
            <a:r>
              <a:rPr lang="en-US" sz="2800" dirty="0" smtClean="0"/>
              <a:t>IR</a:t>
            </a:r>
            <a:r>
              <a:rPr lang="zh-CN" altLang="en-US" sz="2800" dirty="0" smtClean="0"/>
              <a:t>位置，将</a:t>
            </a:r>
            <a:r>
              <a:rPr lang="en-US" sz="2800" dirty="0" smtClean="0"/>
              <a:t>AR1/AR2</a:t>
            </a:r>
            <a:r>
              <a:rPr lang="zh-CN" altLang="en-US" sz="2800" dirty="0" smtClean="0"/>
              <a:t>开关拨到</a:t>
            </a:r>
            <a:r>
              <a:rPr lang="en-US" sz="2800" dirty="0" smtClean="0"/>
              <a:t>AR2</a:t>
            </a:r>
            <a:r>
              <a:rPr lang="zh-CN" altLang="en-US" sz="2800" dirty="0" smtClean="0"/>
              <a:t>位置。置</a:t>
            </a:r>
            <a:r>
              <a:rPr lang="en-US" sz="2800" dirty="0" smtClean="0"/>
              <a:t>SW7</a:t>
            </a:r>
            <a:r>
              <a:rPr lang="en-US" altLang="zh-CN" sz="2800" dirty="0" smtClean="0"/>
              <a:t>—</a:t>
            </a:r>
            <a:r>
              <a:rPr lang="en-US" sz="2800" dirty="0" smtClean="0"/>
              <a:t>SW0 = 00H</a:t>
            </a:r>
            <a:r>
              <a:rPr lang="zh-CN" altLang="en-US" sz="2800" dirty="0" smtClean="0"/>
              <a:t>，按一次</a:t>
            </a:r>
            <a:r>
              <a:rPr lang="en-US" sz="2800" dirty="0" smtClean="0"/>
              <a:t>QD</a:t>
            </a:r>
            <a:r>
              <a:rPr lang="zh-CN" altLang="en-US" sz="2800" dirty="0" smtClean="0"/>
              <a:t>按钮，将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写入</a:t>
            </a:r>
            <a:r>
              <a:rPr lang="en-US" sz="2800" dirty="0" smtClean="0"/>
              <a:t>AR2</a:t>
            </a:r>
            <a:r>
              <a:rPr lang="zh-CN" altLang="en-US" sz="2800" dirty="0" smtClean="0"/>
              <a:t>，绿色的地址指示灯应显示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令</a:t>
            </a:r>
            <a:r>
              <a:rPr lang="en-US" sz="2800" dirty="0" smtClean="0"/>
              <a:t>K4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LDAR2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K2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CER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= 1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K6(LDIR) = 1</a:t>
            </a:r>
            <a:r>
              <a:rPr lang="zh-CN" altLang="en-US" sz="2800" dirty="0" smtClean="0"/>
              <a:t>，按一次</a:t>
            </a:r>
            <a:r>
              <a:rPr lang="en-US" sz="2800" dirty="0" smtClean="0"/>
              <a:t>QD</a:t>
            </a:r>
            <a:r>
              <a:rPr lang="zh-CN" altLang="en-US" sz="2800" dirty="0" smtClean="0"/>
              <a:t>按钮，则从右端口读出存储器的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单元的数据，读出的数据写入指令寄存器</a:t>
            </a:r>
            <a:r>
              <a:rPr lang="en-US" sz="2800" dirty="0" smtClean="0"/>
              <a:t>IR</a:t>
            </a:r>
            <a:r>
              <a:rPr lang="zh-CN" altLang="en-US" sz="2800" dirty="0" smtClean="0"/>
              <a:t>，显示在</a:t>
            </a:r>
            <a:r>
              <a:rPr lang="en-US" sz="2800" dirty="0" smtClean="0"/>
              <a:t>IR</a:t>
            </a:r>
            <a:r>
              <a:rPr lang="zh-CN" altLang="en-US" sz="2800" dirty="0" smtClean="0"/>
              <a:t>数据指示灯上，应为</a:t>
            </a:r>
            <a:r>
              <a:rPr lang="en-US" sz="2800" dirty="0" smtClean="0"/>
              <a:t>00H</a:t>
            </a:r>
            <a:r>
              <a:rPr lang="zh-CN" altLang="en-US" sz="2800" dirty="0" smtClean="0"/>
              <a:t>。照此方法，可从右端口依次读出存储器单元</a:t>
            </a:r>
            <a:r>
              <a:rPr lang="en-US" sz="2800" dirty="0" smtClean="0"/>
              <a:t>10H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20H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40H</a:t>
            </a:r>
            <a:r>
              <a:rPr lang="zh-CN" altLang="en-US" sz="2800" dirty="0" smtClean="0"/>
              <a:t>的数据，写入指令寄存器</a:t>
            </a:r>
            <a:r>
              <a:rPr lang="en-US" sz="2800" dirty="0" smtClean="0"/>
              <a:t>IR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双端口存储器原理实验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实验电路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）了解双端口静态随机存储器</a:t>
            </a:r>
            <a:r>
              <a:rPr lang="en-US" dirty="0" smtClean="0"/>
              <a:t>IDT7132</a:t>
            </a:r>
            <a:r>
              <a:rPr lang="zh-CN" altLang="en-US" dirty="0" smtClean="0"/>
              <a:t>的工作特性及使用方法。</a:t>
            </a:r>
          </a:p>
          <a:p>
            <a:r>
              <a:rPr lang="en-US" dirty="0" smtClean="0"/>
              <a:t>  </a:t>
            </a: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）了解半导体存储器怎样存储和读出数据。</a:t>
            </a:r>
          </a:p>
          <a:p>
            <a:r>
              <a:rPr lang="en-US" dirty="0" smtClean="0"/>
              <a:t>  </a:t>
            </a: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）了解双端口存储器怎样并行读写，产生冲突的情况如何。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57158" y="1500174"/>
          <a:ext cx="8229600" cy="5076825"/>
        </p:xfrm>
        <a:graphic>
          <a:graphicData uri="http://schemas.openxmlformats.org/presentationml/2006/ole">
            <p:oleObj spid="_x0000_s2049" r:id="rId3" imgW="5580000" imgH="492480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58" y="1214422"/>
            <a:ext cx="85010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双端口存储器的实验电路图。这里使用了一片</a:t>
            </a:r>
            <a:r>
              <a:rPr lang="en-US" sz="2400" dirty="0" smtClean="0"/>
              <a:t>IDT7132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U36</a:t>
            </a:r>
            <a:r>
              <a:rPr lang="zh-CN" altLang="en-US" sz="2400" dirty="0" smtClean="0"/>
              <a:t>）（</a:t>
            </a:r>
            <a:r>
              <a:rPr lang="en-US" sz="2400" dirty="0" smtClean="0"/>
              <a:t>2048  X </a:t>
            </a:r>
            <a:r>
              <a:rPr lang="zh-CN" altLang="en-US" sz="2400" dirty="0" smtClean="0"/>
              <a:t>８位），两个端口的地址输入</a:t>
            </a:r>
            <a:r>
              <a:rPr lang="en-US" sz="2400" dirty="0" smtClean="0"/>
              <a:t>A8</a:t>
            </a:r>
            <a:r>
              <a:rPr lang="en-US" altLang="zh-CN" sz="2400" dirty="0" smtClean="0"/>
              <a:t>—</a:t>
            </a:r>
            <a:r>
              <a:rPr lang="en-US" sz="2400" dirty="0" smtClean="0"/>
              <a:t>A10</a:t>
            </a:r>
            <a:r>
              <a:rPr lang="zh-CN" altLang="en-US" sz="2400" dirty="0" smtClean="0"/>
              <a:t>引脚接地，因此实际使用存储容量为</a:t>
            </a:r>
            <a:r>
              <a:rPr lang="en-US" sz="2400" dirty="0" smtClean="0"/>
              <a:t>256</a:t>
            </a:r>
            <a:r>
              <a:rPr lang="zh-CN" altLang="en-US" sz="2400" dirty="0" smtClean="0"/>
              <a:t>字节。左端口的数据部分连接数据总线</a:t>
            </a:r>
            <a:r>
              <a:rPr lang="en-US" sz="2400" dirty="0" smtClean="0"/>
              <a:t>DBUS7</a:t>
            </a:r>
            <a:r>
              <a:rPr lang="en-US" altLang="zh-CN" sz="2400" dirty="0" smtClean="0"/>
              <a:t>—</a:t>
            </a:r>
            <a:r>
              <a:rPr lang="en-US" sz="2400" dirty="0" smtClean="0"/>
              <a:t>DBUS0</a:t>
            </a:r>
            <a:r>
              <a:rPr lang="zh-CN" altLang="en-US" sz="2400" dirty="0" smtClean="0"/>
              <a:t>，右端口的数据部分连接指令总线</a:t>
            </a:r>
            <a:r>
              <a:rPr lang="en-US" sz="2400" dirty="0" smtClean="0"/>
              <a:t>INS7</a:t>
            </a:r>
            <a:r>
              <a:rPr lang="en-US" altLang="zh-CN" sz="2400" dirty="0" smtClean="0"/>
              <a:t>—</a:t>
            </a:r>
            <a:r>
              <a:rPr lang="en-US" sz="2400" dirty="0" smtClean="0"/>
              <a:t>INS0</a:t>
            </a:r>
            <a:r>
              <a:rPr lang="zh-CN" altLang="en-US" sz="2400" dirty="0" smtClean="0"/>
              <a:t>。一片</a:t>
            </a:r>
            <a:r>
              <a:rPr lang="en-US" sz="2400" dirty="0" smtClean="0"/>
              <a:t>GAL22V10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U37</a:t>
            </a:r>
            <a:r>
              <a:rPr lang="zh-CN" altLang="en-US" sz="2400" dirty="0" smtClean="0"/>
              <a:t>）作为左端口的地址寄存器（</a:t>
            </a:r>
            <a:r>
              <a:rPr lang="en-US" sz="2400" dirty="0" smtClean="0"/>
              <a:t>AR1</a:t>
            </a:r>
            <a:r>
              <a:rPr lang="zh-CN" altLang="en-US" sz="2400" dirty="0" smtClean="0"/>
              <a:t>），内部具有地址递增的功能。</a:t>
            </a:r>
            <a:endParaRPr lang="en-US" altLang="zh-CN" sz="2400" dirty="0" smtClean="0"/>
          </a:p>
          <a:p>
            <a:r>
              <a:rPr lang="zh-CN" altLang="en-US" sz="2400" dirty="0" smtClean="0"/>
              <a:t>两片４位的</a:t>
            </a:r>
            <a:r>
              <a:rPr lang="en-US" sz="2400" dirty="0" smtClean="0"/>
              <a:t>74HC298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U28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U27</a:t>
            </a:r>
            <a:r>
              <a:rPr lang="zh-CN" altLang="en-US" sz="2400" dirty="0" smtClean="0"/>
              <a:t>）作为右端口的地址寄存器（</a:t>
            </a:r>
            <a:r>
              <a:rPr lang="en-US" sz="2400" dirty="0" smtClean="0"/>
              <a:t>AR2H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AR2L</a:t>
            </a:r>
            <a:r>
              <a:rPr lang="zh-CN" altLang="en-US" sz="2400" dirty="0" smtClean="0"/>
              <a:t>），带有选择输入地址源的功能。使用两组发光二极管指示灯显示地址和数据：通过开关</a:t>
            </a:r>
            <a:r>
              <a:rPr lang="en-US" sz="2400" dirty="0" smtClean="0"/>
              <a:t>IR/DBUS</a:t>
            </a:r>
            <a:r>
              <a:rPr lang="zh-CN" altLang="en-US" sz="2400" dirty="0" smtClean="0"/>
              <a:t>切换显示数据总线</a:t>
            </a:r>
            <a:r>
              <a:rPr lang="en-US" sz="2400" dirty="0" smtClean="0"/>
              <a:t>DBUS</a:t>
            </a:r>
            <a:r>
              <a:rPr lang="zh-CN" altLang="en-US" sz="2400" dirty="0" smtClean="0"/>
              <a:t>和指令寄存器</a:t>
            </a:r>
            <a:r>
              <a:rPr lang="en-US" sz="2400" dirty="0" smtClean="0"/>
              <a:t>IR</a:t>
            </a:r>
            <a:r>
              <a:rPr lang="zh-CN" altLang="en-US" sz="2400" dirty="0" smtClean="0"/>
              <a:t>的数据，通过开关</a:t>
            </a:r>
            <a:r>
              <a:rPr lang="en-US" sz="2400" dirty="0" smtClean="0"/>
              <a:t>AR1/AR2</a:t>
            </a:r>
            <a:r>
              <a:rPr lang="zh-CN" altLang="en-US" sz="2400" dirty="0" smtClean="0"/>
              <a:t>切换显示左右两个端口的存储地址。写入数据由实验台操作板上的二进制开关</a:t>
            </a:r>
            <a:r>
              <a:rPr lang="en-US" sz="2400" dirty="0" smtClean="0"/>
              <a:t>SW0</a:t>
            </a:r>
            <a:r>
              <a:rPr lang="en-US" altLang="zh-CN" sz="2400" dirty="0" smtClean="0"/>
              <a:t>—</a:t>
            </a:r>
            <a:r>
              <a:rPr lang="en-US" sz="2400" dirty="0" smtClean="0"/>
              <a:t>SW7</a:t>
            </a:r>
            <a:r>
              <a:rPr lang="zh-CN" altLang="en-US" sz="2400" dirty="0" smtClean="0"/>
              <a:t>设置，并经过</a:t>
            </a:r>
            <a:r>
              <a:rPr lang="en-US" sz="2400" dirty="0" smtClean="0"/>
              <a:t>SW_BUS</a:t>
            </a:r>
            <a:r>
              <a:rPr lang="zh-CN" altLang="en-US" sz="2400" dirty="0" smtClean="0"/>
              <a:t>三态门</a:t>
            </a:r>
            <a:r>
              <a:rPr lang="en-US" sz="2400" dirty="0" smtClean="0"/>
              <a:t>74HC244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U38</a:t>
            </a:r>
            <a:r>
              <a:rPr lang="zh-CN" altLang="en-US" sz="2400" dirty="0" smtClean="0"/>
              <a:t>）发送到数据总线</a:t>
            </a:r>
            <a:r>
              <a:rPr lang="en-US" sz="2400" dirty="0" smtClean="0"/>
              <a:t>DBUS</a:t>
            </a:r>
            <a:r>
              <a:rPr lang="zh-CN" altLang="en-US" sz="2400" dirty="0" smtClean="0"/>
              <a:t>上。指令总线</a:t>
            </a:r>
            <a:r>
              <a:rPr lang="en-US" sz="2400" dirty="0" smtClean="0"/>
              <a:t>INS</a:t>
            </a:r>
            <a:r>
              <a:rPr lang="zh-CN" altLang="en-US" sz="2400" dirty="0" smtClean="0"/>
              <a:t>上的指令代码输出到指令寄存器</a:t>
            </a:r>
            <a:r>
              <a:rPr lang="en-US" sz="2400" dirty="0" smtClean="0"/>
              <a:t>IR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U20</a:t>
            </a:r>
            <a:r>
              <a:rPr lang="zh-CN" altLang="en-US" sz="2400" dirty="0" smtClean="0"/>
              <a:t>），这是一片</a:t>
            </a:r>
            <a:r>
              <a:rPr lang="en-US" sz="2400" dirty="0" smtClean="0"/>
              <a:t>74HC374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15980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214338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565223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714620"/>
            <a:ext cx="48291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7620" y="64291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74HC298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5143536" cy="190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86487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57620" y="64291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74HC374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-214338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688" y="928670"/>
            <a:ext cx="88583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/>
              <a:t>存储器</a:t>
            </a:r>
            <a:r>
              <a:rPr lang="en-US" sz="2200" dirty="0" smtClean="0"/>
              <a:t>IDT7132</a:t>
            </a:r>
            <a:r>
              <a:rPr lang="zh-CN" altLang="en-US" sz="2200" dirty="0" smtClean="0"/>
              <a:t>有</a:t>
            </a:r>
            <a:r>
              <a:rPr lang="en-US" sz="2200" dirty="0" smtClean="0"/>
              <a:t>6</a:t>
            </a:r>
            <a:r>
              <a:rPr lang="zh-CN" altLang="en-US" sz="2200" dirty="0" smtClean="0"/>
              <a:t>个控制引脚：</a:t>
            </a:r>
            <a:r>
              <a:rPr lang="en-US" sz="2200" dirty="0" smtClean="0"/>
              <a:t>CEL#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LRW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OEL#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CER#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RRW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OER#</a:t>
            </a:r>
            <a:r>
              <a:rPr lang="zh-CN" altLang="en-US" sz="2200" dirty="0" smtClean="0"/>
              <a:t>。</a:t>
            </a:r>
            <a:r>
              <a:rPr lang="en-US" sz="2200" dirty="0" smtClean="0"/>
              <a:t>CEL#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LRW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OEL#</a:t>
            </a:r>
            <a:r>
              <a:rPr lang="zh-CN" altLang="en-US" sz="2200" dirty="0" smtClean="0"/>
              <a:t>控制左端口读、写操作，</a:t>
            </a:r>
            <a:r>
              <a:rPr lang="en-US" sz="2200" dirty="0" smtClean="0"/>
              <a:t>CER#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RRW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OER#</a:t>
            </a:r>
            <a:r>
              <a:rPr lang="zh-CN" altLang="en-US" sz="2200" dirty="0" smtClean="0"/>
              <a:t>控制右端口读、写操作。</a:t>
            </a:r>
            <a:r>
              <a:rPr lang="en-US" sz="2200" dirty="0" smtClean="0"/>
              <a:t>CEL#</a:t>
            </a:r>
            <a:r>
              <a:rPr lang="zh-CN" altLang="en-US" sz="2200" dirty="0" smtClean="0"/>
              <a:t>为左端口选择引脚，低有效。</a:t>
            </a:r>
            <a:endParaRPr lang="en-US" altLang="zh-CN" sz="2200" dirty="0" smtClean="0"/>
          </a:p>
          <a:p>
            <a:r>
              <a:rPr lang="zh-CN" altLang="en-US" sz="2200" dirty="0" smtClean="0"/>
              <a:t>当</a:t>
            </a:r>
            <a:r>
              <a:rPr lang="en-US" sz="2200" dirty="0" smtClean="0"/>
              <a:t>CEL# =1 </a:t>
            </a:r>
            <a:r>
              <a:rPr lang="zh-CN" altLang="en-US" sz="2200" dirty="0" smtClean="0"/>
              <a:t>时，禁止左端口读、写操作；当</a:t>
            </a:r>
            <a:r>
              <a:rPr lang="en-US" sz="2200" dirty="0" smtClean="0"/>
              <a:t>CEL# =0 </a:t>
            </a:r>
            <a:r>
              <a:rPr lang="zh-CN" altLang="en-US" sz="2200" dirty="0" smtClean="0"/>
              <a:t>时，允许左端口读、写操作。当</a:t>
            </a:r>
            <a:r>
              <a:rPr lang="en-US" sz="2200" dirty="0" smtClean="0"/>
              <a:t>LRW</a:t>
            </a:r>
            <a:r>
              <a:rPr lang="zh-CN" altLang="en-US" sz="2200" dirty="0" smtClean="0"/>
              <a:t>为高时，左端口进行读操作；当</a:t>
            </a:r>
            <a:r>
              <a:rPr lang="en-US" sz="2200" dirty="0" smtClean="0"/>
              <a:t>LRW</a:t>
            </a:r>
            <a:r>
              <a:rPr lang="zh-CN" altLang="en-US" sz="2200" dirty="0" smtClean="0"/>
              <a:t>为低时，左端口进行写操作。</a:t>
            </a:r>
            <a:endParaRPr lang="en-US" altLang="zh-CN" sz="2200" dirty="0" smtClean="0"/>
          </a:p>
          <a:p>
            <a:r>
              <a:rPr lang="zh-CN" altLang="en-US" sz="2200" dirty="0" smtClean="0"/>
              <a:t>当</a:t>
            </a:r>
            <a:r>
              <a:rPr lang="en-US" sz="2200" dirty="0" smtClean="0"/>
              <a:t>OEL#</a:t>
            </a:r>
            <a:r>
              <a:rPr lang="zh-CN" altLang="en-US" sz="2200" dirty="0" smtClean="0"/>
              <a:t>为低时，将左端口读出的数据放到数据总线</a:t>
            </a:r>
            <a:r>
              <a:rPr lang="en-US" sz="2200" dirty="0" smtClean="0"/>
              <a:t>DBUS</a:t>
            </a:r>
            <a:r>
              <a:rPr lang="zh-CN" altLang="en-US" sz="2200" dirty="0" smtClean="0"/>
              <a:t>上；当</a:t>
            </a:r>
            <a:r>
              <a:rPr lang="en-US" sz="2200" dirty="0" smtClean="0"/>
              <a:t>OEL#</a:t>
            </a:r>
            <a:r>
              <a:rPr lang="zh-CN" altLang="en-US" sz="2200" dirty="0" smtClean="0"/>
              <a:t>为高时，禁止左端口读出的数据放到数据总线</a:t>
            </a:r>
            <a:r>
              <a:rPr lang="en-US" sz="2200" dirty="0" smtClean="0"/>
              <a:t>DBUS</a:t>
            </a:r>
            <a:r>
              <a:rPr lang="zh-CN" altLang="en-US" sz="2200" dirty="0" smtClean="0"/>
              <a:t>上。</a:t>
            </a:r>
            <a:r>
              <a:rPr lang="en-US" sz="2200" dirty="0" smtClean="0"/>
              <a:t>CER#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RRW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OER#</a:t>
            </a:r>
            <a:r>
              <a:rPr lang="zh-CN" altLang="en-US" sz="2200" dirty="0" smtClean="0"/>
              <a:t>控制右端口读、写操作的方式与</a:t>
            </a:r>
            <a:r>
              <a:rPr lang="en-US" sz="2200" dirty="0" smtClean="0"/>
              <a:t>CEL#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LRW</a:t>
            </a:r>
            <a:r>
              <a:rPr lang="zh-CN" altLang="en-US" sz="2200" dirty="0" smtClean="0"/>
              <a:t>、</a:t>
            </a:r>
            <a:r>
              <a:rPr lang="en-US" sz="2200" dirty="0" smtClean="0"/>
              <a:t>OER#</a:t>
            </a:r>
            <a:r>
              <a:rPr lang="zh-CN" altLang="en-US" sz="2200" dirty="0" smtClean="0"/>
              <a:t>控制左端口读、写操作的方式类似，不过右端口读出的数据放到指令总线上而不是数据总线上。实验台上的</a:t>
            </a:r>
            <a:r>
              <a:rPr lang="en-US" sz="2200" dirty="0" smtClean="0"/>
              <a:t>OEL#</a:t>
            </a:r>
            <a:r>
              <a:rPr lang="zh-CN" altLang="en-US" sz="2200" dirty="0" smtClean="0"/>
              <a:t>由</a:t>
            </a:r>
            <a:r>
              <a:rPr lang="en-US" sz="2200" dirty="0" smtClean="0"/>
              <a:t>LRW</a:t>
            </a:r>
            <a:r>
              <a:rPr lang="zh-CN" altLang="en-US" sz="2200" dirty="0" smtClean="0"/>
              <a:t>经反相产生。</a:t>
            </a:r>
            <a:endParaRPr lang="en-US" altLang="zh-CN" sz="2200" dirty="0" smtClean="0"/>
          </a:p>
          <a:p>
            <a:r>
              <a:rPr lang="zh-CN" altLang="en-US" sz="2200" dirty="0" smtClean="0"/>
              <a:t>当</a:t>
            </a:r>
            <a:r>
              <a:rPr lang="en-US" sz="2200" dirty="0" smtClean="0"/>
              <a:t>CEL#=0</a:t>
            </a:r>
            <a:r>
              <a:rPr lang="zh-CN" altLang="en-US" sz="2200" dirty="0" smtClean="0"/>
              <a:t>且</a:t>
            </a:r>
            <a:r>
              <a:rPr lang="en-US" sz="2200" dirty="0" smtClean="0"/>
              <a:t>LRW=1</a:t>
            </a:r>
            <a:r>
              <a:rPr lang="zh-CN" altLang="en-US" sz="2200" dirty="0" smtClean="0"/>
              <a:t>时，左端口进行读操作，同时将读出的数据放到数据总线</a:t>
            </a:r>
            <a:r>
              <a:rPr lang="en-US" sz="2200" dirty="0" smtClean="0"/>
              <a:t>DBUS</a:t>
            </a:r>
            <a:r>
              <a:rPr lang="zh-CN" altLang="en-US" sz="2200" dirty="0" smtClean="0"/>
              <a:t>上。当</a:t>
            </a:r>
            <a:r>
              <a:rPr lang="en-US" sz="2200" dirty="0" smtClean="0"/>
              <a:t>CER#=0</a:t>
            </a:r>
            <a:r>
              <a:rPr lang="zh-CN" altLang="en-US" sz="2200" dirty="0" smtClean="0"/>
              <a:t>且</a:t>
            </a:r>
            <a:r>
              <a:rPr lang="en-US" sz="2200" dirty="0" smtClean="0"/>
              <a:t>LRW=0</a:t>
            </a:r>
            <a:r>
              <a:rPr lang="zh-CN" altLang="en-US" sz="2200" dirty="0" smtClean="0"/>
              <a:t>时，在</a:t>
            </a:r>
            <a:r>
              <a:rPr lang="en-US" sz="2200" dirty="0" smtClean="0"/>
              <a:t>T3</a:t>
            </a:r>
            <a:r>
              <a:rPr lang="zh-CN" altLang="en-US" sz="2200" dirty="0" smtClean="0"/>
              <a:t>的上升沿开始进行写操作，将数据总线上的数据写入存储器。实验台上已连接</a:t>
            </a:r>
            <a:r>
              <a:rPr lang="en-US" sz="2200" dirty="0" smtClean="0"/>
              <a:t>T3</a:t>
            </a:r>
            <a:r>
              <a:rPr lang="zh-CN" altLang="en-US" sz="2200" dirty="0" smtClean="0"/>
              <a:t>到时序发生器的</a:t>
            </a:r>
            <a:r>
              <a:rPr lang="en-US" sz="2200" dirty="0" smtClean="0"/>
              <a:t>T3</a:t>
            </a:r>
            <a:r>
              <a:rPr lang="zh-CN" altLang="en-US" sz="2200" dirty="0" smtClean="0"/>
              <a:t>输出。实验台上</a:t>
            </a:r>
            <a:r>
              <a:rPr lang="en-US" sz="2200" dirty="0" smtClean="0"/>
              <a:t>OER#</a:t>
            </a:r>
            <a:r>
              <a:rPr lang="zh-CN" altLang="en-US" sz="2200" dirty="0" smtClean="0"/>
              <a:t>已固定接地，</a:t>
            </a:r>
            <a:r>
              <a:rPr lang="en-US" sz="2200" dirty="0" smtClean="0"/>
              <a:t>RRW</a:t>
            </a:r>
            <a:r>
              <a:rPr lang="zh-CN" altLang="en-US" sz="2200" dirty="0" smtClean="0"/>
              <a:t>固定接高电平，</a:t>
            </a:r>
            <a:r>
              <a:rPr lang="en-US" sz="2200" dirty="0" smtClean="0"/>
              <a:t>CER#</a:t>
            </a:r>
            <a:r>
              <a:rPr lang="zh-CN" altLang="en-US" sz="2200" dirty="0" smtClean="0"/>
              <a:t>由</a:t>
            </a:r>
            <a:r>
              <a:rPr lang="en-US" sz="2200" dirty="0" smtClean="0"/>
              <a:t>CER</a:t>
            </a:r>
            <a:r>
              <a:rPr lang="zh-CN" altLang="en-US" sz="2200" dirty="0" smtClean="0"/>
              <a:t>反相产生，因此当</a:t>
            </a:r>
            <a:r>
              <a:rPr lang="en-US" sz="2200" dirty="0" smtClean="0"/>
              <a:t>CER=1</a:t>
            </a:r>
            <a:r>
              <a:rPr lang="zh-CN" altLang="en-US" sz="2200" dirty="0" smtClean="0"/>
              <a:t>且</a:t>
            </a:r>
            <a:r>
              <a:rPr lang="en-US" sz="2200" dirty="0" smtClean="0"/>
              <a:t>LDIR=1</a:t>
            </a:r>
            <a:r>
              <a:rPr lang="zh-CN" altLang="en-US" sz="2200" dirty="0" smtClean="0"/>
              <a:t>时</a:t>
            </a:r>
            <a:r>
              <a:rPr lang="en-US" sz="2200" dirty="0" smtClean="0"/>
              <a:t>,</a:t>
            </a:r>
            <a:r>
              <a:rPr lang="zh-CN" altLang="en-US" sz="2200" dirty="0" smtClean="0"/>
              <a:t>右端口读出的指令在</a:t>
            </a:r>
            <a:r>
              <a:rPr lang="en-US" sz="2200" dirty="0" smtClean="0"/>
              <a:t>T4</a:t>
            </a:r>
            <a:r>
              <a:rPr lang="zh-CN" altLang="en-US" sz="2200" dirty="0" smtClean="0"/>
              <a:t>的上升沿打入</a:t>
            </a:r>
            <a:r>
              <a:rPr lang="en-US" sz="2200" dirty="0" smtClean="0"/>
              <a:t>IR</a:t>
            </a:r>
            <a:r>
              <a:rPr lang="zh-CN" altLang="en-US" sz="2200" dirty="0" smtClean="0"/>
              <a:t>寄存器。</a:t>
            </a:r>
            <a:endParaRPr lang="zh-CN" altLang="en-US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硬件系统概况及实验一</Template>
  <TotalTime>65</TotalTime>
  <Words>1665</Words>
  <PresentationFormat>全屏显示(4:3)</PresentationFormat>
  <Paragraphs>54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Shimmer</vt:lpstr>
      <vt:lpstr>双端口存储器原理实验</vt:lpstr>
      <vt:lpstr>双端口存储器原理实验</vt:lpstr>
      <vt:lpstr>实验目的</vt:lpstr>
      <vt:lpstr>实验电路</vt:lpstr>
      <vt:lpstr>实验电路</vt:lpstr>
      <vt:lpstr>实验电路</vt:lpstr>
      <vt:lpstr>实验电路</vt:lpstr>
      <vt:lpstr>实验电路</vt:lpstr>
      <vt:lpstr>实验电路</vt:lpstr>
      <vt:lpstr>实验电路</vt:lpstr>
      <vt:lpstr>实验任务</vt:lpstr>
      <vt:lpstr>实验任务</vt:lpstr>
      <vt:lpstr>实验步骤</vt:lpstr>
      <vt:lpstr>实验步骤</vt:lpstr>
      <vt:lpstr>实验步骤</vt:lpstr>
      <vt:lpstr>实验步骤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双端口存储器原理实验</dc:title>
  <dc:creator>宝贝</dc:creator>
  <cp:lastModifiedBy>宝贝</cp:lastModifiedBy>
  <cp:revision>11</cp:revision>
  <dcterms:created xsi:type="dcterms:W3CDTF">2020-06-03T08:35:33Z</dcterms:created>
  <dcterms:modified xsi:type="dcterms:W3CDTF">2020-06-04T03:21:58Z</dcterms:modified>
</cp:coreProperties>
</file>