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97" r:id="rId33"/>
    <p:sldId id="298" r:id="rId34"/>
    <p:sldId id="287" r:id="rId35"/>
    <p:sldId id="288" r:id="rId36"/>
    <p:sldId id="289" r:id="rId37"/>
    <p:sldId id="290" r:id="rId38"/>
    <p:sldId id="291" r:id="rId39"/>
    <p:sldId id="293" r:id="rId40"/>
    <p:sldId id="296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55158-F653-4848-A12D-70B1EA8308C4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8FFE0-C420-4C26-B8B7-A2C9D0758C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控制器位于本实验系统的中上部，产生数据通路操作所需的控制信号。出厂时，提供了一个微程序控制器，使用户能够进行基本的计算机组成原理实验。在进行流水微程序控制器实验，硬布线控制器实验和流水硬布线控制器实验等课程设计时，用户可设计自己的控制器，部分或者全部代替出厂时提供的控制器。图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是控制器的框图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INTS			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置中断允许标志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INTE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INTC			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清除中断允许标志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INTE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LDIR(CER)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允许对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加载，此信号也可用于作为双端口存储器右端口选择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LDPC(LDR4)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允许对程序计数器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加载，此信号也可用于作为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的加载允许信号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LDR4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PC_ADD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进行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PC+D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操作。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PC_INC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进行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PC+1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操作。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M4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当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M4 =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从数据总线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接收数据；当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M4=0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从指令寄存器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接收数据。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LDIAR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对中断地址寄存器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加载。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LDAR1(LDAR2)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允许对地址寄存器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加载，此信号也可用于作为允许对地址寄存器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加载。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AR1_INC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允许进行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AR1+1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操作。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M3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当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M3 =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从数据总线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接收数据；当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M3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从程序计数器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接收数据。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LDER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允许对暂存寄存器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加载。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IAR_BUS#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低有效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时将中断地址寄存器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送数据总线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SW_BUS#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低有效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时将控制台开关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送数据总线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RS_BUS#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低有效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时将寄存器堆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端口送数据总线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ALU_BUS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中的运算结果送数据总线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CEL#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低有效，为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时允许双端口存储器左端口进行读、写操作。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LRW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当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LRW =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CEL#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时，双端口存储器左端口进行读操作；当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LRW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CEL#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时，双端口存储器左端口进行写操作。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WRD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时，允许对寄存器堆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进行写操作。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LDDR1(LDDR2)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时允许对操作数寄存器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加载。此信号也可用于作为对操作数寄存器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加载。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当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M1 =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时，操作数寄存器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从数据总线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接收数据；当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M1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时，操作数寄存器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从寄存器堆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接收数据。此信号也可用于作为操作数寄存器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的数据来源选择信号。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S0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选择运算器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的运算类型。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TJ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暂停微程序运行。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NC0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NC1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NC2	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备用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NC3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NC4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上述控制信号连同时序电路提供的时序、控制信号位于控制器的下边。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是启动程序方式。在此方式下，首先在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指定启动地址，按启动按钮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后，启动程序运行。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KRD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是读双端口存储器方式。在此方式下，（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）首先在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置好存储器地址；按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按钮，则将此地址打入地址寄存器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，并读出该地址存储器内容到数据总线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）每按一次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加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，并读出新地址存储器内容到数据总线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。依次进行下去，直到按复位按钮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CLR#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为止。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KWE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是写双端口存储器方式。在此方式下，（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）首先在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置好存储器地址；按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按钮，则首先将此地址打入地址寄存器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，然后等待输入数据。（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置好数据，按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按钮，首先写数据到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指定的存储器单元，然后地址寄存器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加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，等待新的输入数据。依次进行下去，直到按复位按钮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CLR#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为止。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KLD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是加载寄存器堆方式。此方式用于对寄存器堆加载。（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）首先在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置好存储器地址，按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按钮，则将此地址打入地址寄存器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和地址寄存器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置好数据，数据的低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位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为寄存器堆中的寄存器号，按一次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按钮，则写数据到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指定的存储器单元；然后将写入的数据从右端口读出，并送入指令寄存器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置好数据，该数据为写入寄存器的数据，寄存器号由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低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位指定。按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按钮，则首先将此数据写入寄存器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，然后将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中的数据写入指定的寄存器。（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）返回（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），依次进行下去，直到按复位按钮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CLR#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为止。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KRR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是读寄存器堆方式。此方式用于读寄存器堆中的寄存器。（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）首先在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置好存储器地址，按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按钮，则将此地址打入地址寄存器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和地址寄存器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置好数据，数据的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位为寄存器堆中的寄存器号，按一次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按钮，则写数据到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指定的存储器单元；然后将写入的数据从右端口读出，并送入指令寄存器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。同时将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IR3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指定的寄存器送往数据总线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。拨动开关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IR/DBUS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可看到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的值和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指定的寄存器的值。（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）返回（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），依次进行下去，直到按复位按钮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CLR#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图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示出了本实验所用的运算器数据通路图。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由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片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ispLSI1024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构成。四片４位的二选一输入寄存器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74HC298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构成两个操作数寄存器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，保存参与运算的数据。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数据输入端口，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数据输入端口，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的输出在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ispLSI1024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内通过三态门发送到数据总线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DBUS7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上，进位信号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保存在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ispLSI1024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内的一个Ｄ寄存器中。当实验台下部的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IR/DBUS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开关拨到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位置时，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个红色发光二极管指示灯接在数据总线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上，可显示运算结果或输入数据。另有一个指示灯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显示运算器进位信号状态。由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ispLSI1024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构成的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位运算器的运算类型由选择端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选择，功能如表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所示：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进位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只在加法运算和减法运算时产生，与、乘、直通操作不影响进位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的状态，即进位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保持不变。减法运算采用加减数的反码再加以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实现。在加法运算中，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代表进位；在减法运算中，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代表借位。运算产生的进位在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的上升沿送入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ispLSI1024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内的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寄存器保存。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SW_BUS#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信号为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参与运算的数据通过一个三态门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74HC244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SW_BUS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）送到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总线上，进而送至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或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操作数寄存器。输入数据可由实验台上的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个二进制数据开关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来设置，其中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是最低位，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是最高位。开关向上时为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，开关向下时为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图中尾巴上带粗短线标记的信号都是控制信号，控制信号均为电位信号。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是脉冲信号，印制板上已连接到实验台的时序电路产生的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信号上。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ALU_BUS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LD_DR2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SW_BUS#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各电位控制信号用电平开关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K15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来模拟。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K15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是一组用于模拟各控制电平信号的开关，开关向上时为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，开关向下时为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，每个开关无固定用途，可根据实验具体情况选用。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ALU_BUS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LDDR2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为高电平有效，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SW_BUS#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为低电平有效。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M1=1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选择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D1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作为数据输入端；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M1=0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选择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作为数据输入端。当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LDDR1=1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的下降沿，选中的数据被打入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寄存器。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M2=1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选择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D1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作为数据输入端；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M2=0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选择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作为数据输入端。当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LD_DR2=1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的下降沿，选中的数据被打入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寄存器。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有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个数据来源：运算器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，寄存器堆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，控制台开关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，双端口存储器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IDT7132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和中断地址寄存器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。在任何时刻，都不允许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个或者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个以上的数据源同时向数据总线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输送数据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只允许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个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或者没有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数据源向数据总线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输送数据。在本实验中，为了保证数据的正确设置和观察，请令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RS_BUS# = 1,LRW = 0,IAR_BUS# =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为了在实验中，每次只产生一组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脉冲，需将实验台上的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DZ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开关进行正确设置。将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开关置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DZ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开关置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，每按一次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按钮，则顺序产生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各一个单脉冲。本实验中采用单脉冲输出。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(1)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实验任务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(1)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的实验步骤及结果如下：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接线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IAR_BUS#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VCC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RS_BUS#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VCC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LRW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GND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，禁止中断地址寄存器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、寄存器堆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、双端口存储器向数据总线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送数。也可以通过将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CEL#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VCC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禁止双端口存储器向数据总线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送数。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SW_BUS#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ALU_BUS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LDDR2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VCC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VCC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置开关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DZ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DP =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，使实验系统处于单拍状态。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合上实验台电源。按复位按钮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CLR#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，使实验系统处于初始状态。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SW_BUS#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ALU_BUS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。置开关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01010101B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。将开关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IR/DBUS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拨到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位置，红色数据指示灯应显示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01010101B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。它指示的是数据总线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的值。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K5(LDDR1) =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K6(LDDR2)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。按一次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01010101B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K5(LDDR1)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K6(LDDR2) =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。将数据开关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10101010B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，红色数据指示灯应显示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10101010B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。按一次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QD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按钮，将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10101010B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K0(SW_BUS#) =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，关闭数据开关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SW7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对数据总线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的输出；置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K1(ALU_BUS) =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，开启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对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的输出。置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K2(S0) =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K3(S1)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K4(S2)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，使运算器进行直通运算。红色数据指示灯应显示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10101010B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。这表示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置数正确。置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K2(S0)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　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K3(S1) =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K4(S2) = 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，使运算器进行加运算，红色数据指示灯应显示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11111111B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。这表示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DR1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中的数确实是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01010101B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图中，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是晶体振荡器产生的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1MHz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基本时钟，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是数据通路和控制器中各寄存器的时钟脉冲，印制板上已将它们和有关的寄存器连接。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既供微程序控制器时使用，也供硬布线控制器使用。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W1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W2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W3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W4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只供硬布线控制器作指令节拍信号使用。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图中，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是晶体振荡器产生的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1MHz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基本时钟，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是数据通路和控制器中各寄存器的时钟脉冲，印制板上已将它们和有关的寄存器连接。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既供微程序控制器时使用，也供硬布线控制器使用。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W1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W2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W3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W4</a:t>
            </a:r>
            <a:r>
              <a:rPr lang="zh-CN" altLang="en-US" sz="1200" kern="120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只供硬布线控制器作指令节拍信号使用。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进位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只在加法运算和减法运算时产生。加运算中，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表示进位；减运算中，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代表借位。加、减运算产生的进位（借位）在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的上升沿送入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寄存器保存。与、乘、直通操作不影响进位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的状态，即进位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保持不变。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当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ALU_BUS = 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时，运算结果送往数据总线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DBUS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。加、减运算产生的进位（借位）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与控制台的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指示灯相连。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8B47C-6F64-4CE8-87DD-1A52E71A1D29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184" y="3159"/>
                  </a:cxn>
                  <a:cxn ang="0">
                    <a:pos x="5184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56" y="3159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0668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184" y="3159"/>
                </a:cxn>
                <a:cxn ang="0">
                  <a:pos x="518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2020/6/5</a:t>
            </a:fld>
            <a:endParaRPr lang="zh-CN" alt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硬件系统概况及实验一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谢卫华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五、	数据通路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7158" y="1214422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．运算器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ALU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运算器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ALU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由一片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ispLSI1024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U47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）组成，在选择端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控制下，对数据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进行加、减、与、直通、乘五种运算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功能如下：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291" y="2857496"/>
          <a:ext cx="6072229" cy="3274712"/>
        </p:xfrm>
        <a:graphic>
          <a:graphicData uri="http://schemas.openxmlformats.org/drawingml/2006/table">
            <a:tbl>
              <a:tblPr/>
              <a:tblGrid>
                <a:gridCol w="1026160"/>
                <a:gridCol w="1106428"/>
                <a:gridCol w="785818"/>
                <a:gridCol w="3153823"/>
              </a:tblGrid>
              <a:tr h="467816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       </a:t>
                      </a: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选</a:t>
                      </a: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   </a:t>
                      </a: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择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       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    </a:t>
                      </a:r>
                      <a:r>
                        <a:rPr lang="zh-CN" sz="2000" kern="100" baseline="0" dirty="0" smtClean="0">
                          <a:latin typeface="宋体"/>
                          <a:cs typeface="Times New Roman"/>
                        </a:rPr>
                        <a:t>操</a:t>
                      </a:r>
                      <a:r>
                        <a:rPr lang="en-US" sz="2000" kern="100" baseline="0" dirty="0" smtClean="0">
                          <a:latin typeface="宋体"/>
                          <a:cs typeface="Times New Roman"/>
                        </a:rPr>
                        <a:t>       </a:t>
                      </a: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 S2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 S1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   S0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7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  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 0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0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      A  &amp;  B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  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 0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   1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         A  &amp;  A</a:t>
                      </a: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（直通）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  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 1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 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         A  +  B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  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 1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   1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         A  -  B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    1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 0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0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   A(</a:t>
                      </a: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低</a:t>
                      </a: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4</a:t>
                      </a: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位</a:t>
                      </a: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) X  B(</a:t>
                      </a: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低</a:t>
                      </a: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4</a:t>
                      </a: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位</a:t>
                      </a: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)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表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1   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运算器功能表</a:t>
            </a:r>
            <a:endParaRPr kumimoji="0" lang="zh-CN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DR1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DR2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7158" y="1214422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	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是运算操作数寄存器，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ALU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数据口相连，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ALU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数据口相连。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各由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74HC298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U23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U24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U21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U22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）组成。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U23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位，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U24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的高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位；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U21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位，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U22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的高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位。当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M1=0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LDDR1=1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的下降沿，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接收来自寄存器堆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端口的数据；当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M1=1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LDDR1=1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的下降沿，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接收来自数据总线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D_BUS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的数据。当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M2=0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LDDR2=1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的下降沿，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接收来自寄存器堆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端口的数据；当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M2=1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LDDR2=1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的下降沿，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接收来自数据总线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的数据。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．	多端口通用寄存器堆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RF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7158" y="1214422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多端口通用寄存器堆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RF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由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ispLSI1016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U32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）组成，它的功能和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MC14580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类似。寄存器堆中包含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位寄存器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(R0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），有三个控制端口。其中两个端口控制读操作，一个端口控制写操作，三个端口可同时操作。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RD1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RD0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选择从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端口读出的寄存器，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RS1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RS0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选择从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端口读出的寄存器，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WR0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选择被写入的寄存器。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WRD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控制写操作。当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WRD = 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时，禁止写操作；当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WRD = 1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的上升沿将来自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ER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寄存器的数据写入由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WR0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选中的寄存器。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端口的数据直接送往操作数寄存器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端口的数据直接送往操作数寄存器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。除此之外，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端口的数据还通过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74HC244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U15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）送往数据总线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RS_BUS# = 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时，允许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端口的数据送到数据总线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上；当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RS_BUS#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时，禁止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端口的数据送到数据总线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7158" y="1214422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暂存寄存器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ER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暂存寄存器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ER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U14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74HC374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，主要用于暂时保存运算器的运算结果。当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LDER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的上升沿，将数据总线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上的数据打入暂存寄存器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ER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ER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的输出送往多端口通用寄存器堆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RF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，作为写入数据使用。</a:t>
            </a:r>
          </a:p>
          <a:p>
            <a:pPr eaLnBrk="1" hangingPunct="1">
              <a:buNone/>
            </a:pP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开关寄存器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SW_BUS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开关寄存器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SW_BUS(U38)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74HC244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，用于将控制台开关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SW7—SW0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的数据送往数据总线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SW_BUS#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时，禁止开关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SW7—SW0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的数据送往数据总线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；当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SW_BUS# = 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时，允许开关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SW7—SW0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的数据送往数据总线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6.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双端口存储器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RAM</a:t>
            </a:r>
            <a:br>
              <a:rPr lang="en-US" altLang="zh-CN" sz="3200" dirty="0" smtClean="0">
                <a:latin typeface="黑体" pitchFamily="2" charset="-122"/>
                <a:ea typeface="黑体" pitchFamily="2" charset="-122"/>
              </a:rPr>
            </a:b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双端口存储器由一片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IDT7132(U36)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及少量附加控制电路组成。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IDT7132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2048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字节的双端口静态随机存储器，本机实际使用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256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字节。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IDT7132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两个端口可同时进行读、写操作。在本机中，左端口的数据连接数据总线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，可进行读、写操作，右端口数据和指令总线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INS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连接，输出到指令寄存器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IR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，作为只读端口使用。存储器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IDT7132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有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个控制引脚：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CEL#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LRW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OEL#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CER#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RRW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OER#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CEL#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LRW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OEL#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控制左端口读、写操作，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CER#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RRW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OER#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控制右端口读、写操作。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CEL#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为左端口选择引脚，低有效，为高时禁止左端口操作；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LRW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为高时，左端口进行读操作，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LRW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为低时，左端口进行写操作；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OER#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为低时，将左端口读出的数据放到数据总线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上。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CER#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RRW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OER#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控制右端口读、写操作的方式与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CEL#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LRW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OER#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控制左端口读、写操作的方式类似，不过右端口读出的数据放到指令总线上而不是数据总线上。本机设计中，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OER#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已固定接地，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RRW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固定接高电平，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CER#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由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CER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反相产生。当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CER=1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时，右端口读出数据，并放到指令总线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INS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上；当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CER=0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时，禁止右端口操作。左端口的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OEL#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由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LRW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经反相产生，不需单独控制。当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CEL#=0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LRW=1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时，左端口进行读操作；当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CEL#=0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LRW=0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时，在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T3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的上升沿开始进行写操作，将数据总线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上的数据写入存储器。</a:t>
            </a:r>
          </a:p>
          <a:p>
            <a:pPr eaLnBrk="1" hangingPunct="1">
              <a:buNone/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．	地址寄存器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AR1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AR2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地址寄存器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U37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U27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U28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）提供双端口存储器的地址。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GAL22V10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，具有加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功能，提供双端口存储器左端口的地址。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从数据总线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接收数据。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的控制信号是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LDAR1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AR1_INC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AR1_INC = 1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的上升沿，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的值加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；当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LDAR1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的上升沿，将数据总线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的数据打入地址寄存器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由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74HC298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组成，有两个数据输入端，一个来自程序计数器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，另一个来自数据总线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的控制信号是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LDAR2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选择数据来源，当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M3 = 1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时，选中数据总线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；当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M3 = 0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时，选中程序计数器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LDAR2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控制何时接收地址，当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LDAR2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的下降沿将选中的数据源上的数据打入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8.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程序计数器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、地址加法器器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ALU2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、地址缓存器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程序计数器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、地址加法器器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ALU2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、地址缓存器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联合完成三种操作：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加载，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PC+1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PC+D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是一个由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74HC298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U25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U26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）构成的具有存储功能的两路选择器。当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M4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时，选中数据总线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；当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M4 = 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，从指令寄存器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位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IR0—IR3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接收数据。当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LDR4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的下降沿将选中的数据打入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ALU2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由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GAL22V10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U17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）构成，当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PC_ADD = 1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完成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位的相加，即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加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。程序计数器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GAL22V10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U18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），当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PC_INC =1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完成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PC+1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；当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PC_ADD =1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ALU2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一起完成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PC+D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的功能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;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LDPC=1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接收从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ALU2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来的地址，实际是接收来自数据总线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的地址，这些新的程序地址在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的上升沿打入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寄存器。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．	指令寄存器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IR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指令寄存器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IR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是一片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74HC374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U20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）。它的数据端从双端口存储器接收数据（指令）。当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LDIR = 1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时，在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T4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的上升沿将来自双端口存储器的指令打入指令寄存器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IR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保存。指令的操作码部分送往控制器译码，产生各种所需的控制信号。大多数情况下，指令的操作数部分应连到寄存器堆（用户自己连接），选择参与运算的寄存器。在某些情况下，指令的操作数部分也参与新的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PC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的计算。</a:t>
            </a:r>
          </a:p>
          <a:p>
            <a:pPr eaLnBrk="1" hangingPunct="1">
              <a:buNone/>
            </a:pP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本实验系统设计了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12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条基本的机器指令，均为单字长（８位）指令。指令功能及格式如表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所示。表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中的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代表随意值，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RS1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RS0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指的是寄存器堆的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端口选择信号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RS1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RS0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RD1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RD0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指的是寄存器堆的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端口选择信号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RD1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RD0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，不过由于运算结果需写回，因此它也同时指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WR1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WR0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，用户需将它们对应连接。另一点需说明的是，为了简化运算，指令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JC  D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中的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是一个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位的正数，用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D3 D2 D1 D0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表示。</a:t>
            </a:r>
          </a:p>
          <a:p>
            <a:pPr eaLnBrk="1" hangingPunct="1">
              <a:buNone/>
            </a:pP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	实验系统虽仅设计了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12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条基本的机器指令，但代表了计算机中常用的指令类型。必要时用户可扩充到</a:t>
            </a:r>
            <a:r>
              <a:rPr lang="en-US" altLang="zh-CN" sz="2200" dirty="0" smtClean="0"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</a:rPr>
              <a:t>条指令或者重新设计指令系统。</a:t>
            </a:r>
          </a:p>
          <a:p>
            <a:pPr eaLnBrk="1" hangingPunct="1">
              <a:buNone/>
            </a:pPr>
            <a:endParaRPr lang="en-US" altLang="zh-CN" sz="22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10.	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中断地址寄存器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IAR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中断地址寄存器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IAR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U19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）是一片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74HC374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，用于保存中断发生时的断点地址。它直接使用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LDIAR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信号作为时钟脉冲。当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IAR_BUS# = 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时，它将断点地址送到数据总线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上，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以便用控制台上的数据指示灯观察断点地址。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	以上介绍了数据通路的基本组成。数据通路所需的各控制信号，除了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已在印制板上连接好以外，其余的控制信号在数据通路的下方都有插孔引出，实验时只要将它们和控制器产生的对应信号正确连接即可。实验中提供的电路图上，凡引出、引入线端带有短粗黑标记的信号，都是需要用户自己连接的信号。</a:t>
            </a:r>
          </a:p>
          <a:p>
            <a:pPr eaLnBrk="1" hangingPunct="1">
              <a:buNone/>
            </a:pP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862014" y="2285992"/>
          <a:ext cx="7210448" cy="1032564"/>
        </p:xfrm>
        <a:graphic>
          <a:graphicData uri="http://schemas.openxmlformats.org/presentationml/2006/ole">
            <p:oleObj spid="_x0000_s3074" name="Visio" r:id="rId4" imgW="3042249" imgH="405442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8596" y="71415"/>
          <a:ext cx="8501122" cy="6963326"/>
        </p:xfrm>
        <a:graphic>
          <a:graphicData uri="http://schemas.openxmlformats.org/drawingml/2006/table">
            <a:tbl>
              <a:tblPr/>
              <a:tblGrid>
                <a:gridCol w="1143008"/>
                <a:gridCol w="1571636"/>
                <a:gridCol w="1357322"/>
                <a:gridCol w="1714512"/>
                <a:gridCol w="1357322"/>
                <a:gridCol w="1357322"/>
              </a:tblGrid>
              <a:tr h="2288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名称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助记符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功能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指令格式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0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R7 R6 R5 R4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R3  R2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R1  R0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加法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ADD Rd,Rs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Rd+Rs-&gt;Rd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0  0  0  0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RD1 RD0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减法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SUB Rd,Rs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Rd-Rs-&gt;Rd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0  0  0  1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RD1 RD0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乘法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MUL </a:t>
                      </a:r>
                      <a:r>
                        <a:rPr lang="en-US" sz="2000" kern="100" baseline="0" dirty="0" err="1">
                          <a:latin typeface="宋体"/>
                          <a:cs typeface="Times New Roman"/>
                        </a:rPr>
                        <a:t>Rd,Rs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Rd*Rs-&gt;Rd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0  0  1  0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RD1 RD0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逻辑与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AND </a:t>
                      </a:r>
                      <a:r>
                        <a:rPr lang="en-US" sz="2000" kern="100" baseline="0" dirty="0" err="1">
                          <a:latin typeface="宋体"/>
                          <a:cs typeface="Times New Roman"/>
                        </a:rPr>
                        <a:t>Rd,Rs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Rd&amp;Rs-&gt;Rd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0  0  1  1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RD1 RD0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存数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STA Rd,[Rs]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Rd-&gt;[Rs]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0  1  0  0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RD1 RD0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取数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LDA Rd,[Rs]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[Rs]-&gt;Rd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0  1  0  1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RD1 RD0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无条件转移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JMP [Rs]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[Rs]-&gt;PC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1  0  0  0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RS1 RS0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X   X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1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条件转移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JC D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若</a:t>
                      </a: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C=1</a:t>
                      </a: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则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PC+D-&gt;PC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1  0  0  1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D3  D2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D1  D0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停机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STP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 dirty="0">
                          <a:latin typeface="宋体"/>
                          <a:cs typeface="Times New Roman"/>
                        </a:rPr>
                        <a:t>暂停运行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0  1  1  0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X    X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X    X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中断返回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IRET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返回断点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1  0  1  0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X    X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X    X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开中断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INTS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允许中断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1  0  1  1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X    </a:t>
                      </a:r>
                      <a:r>
                        <a:rPr lang="en-US" sz="2000" kern="100" baseline="0" dirty="0" err="1">
                          <a:latin typeface="宋体"/>
                          <a:cs typeface="Times New Roman"/>
                        </a:rPr>
                        <a:t>X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X    </a:t>
                      </a:r>
                      <a:r>
                        <a:rPr lang="en-US" sz="2000" kern="100" baseline="0" dirty="0" err="1">
                          <a:latin typeface="宋体"/>
                          <a:cs typeface="Times New Roman"/>
                        </a:rPr>
                        <a:t>X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0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关中断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INTC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baseline="0">
                          <a:latin typeface="宋体"/>
                          <a:cs typeface="Times New Roman"/>
                        </a:rPr>
                        <a:t>禁止中断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1  1  0  0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cs typeface="Times New Roman"/>
                        </a:rPr>
                        <a:t>X    X</a:t>
                      </a:r>
                      <a:endParaRPr lang="zh-CN" sz="2000" kern="100" baseline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cs typeface="Times New Roman"/>
                        </a:rPr>
                        <a:t>X    </a:t>
                      </a:r>
                      <a:r>
                        <a:rPr lang="en-US" sz="2000" kern="100" baseline="0" dirty="0" err="1">
                          <a:latin typeface="宋体"/>
                          <a:cs typeface="Times New Roman"/>
                        </a:rPr>
                        <a:t>X</a:t>
                      </a:r>
                      <a:endParaRPr lang="zh-CN" sz="2000" kern="100" baseline="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硬件系统概况及实验一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TEC—4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计算机组成原理实验系统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运算器组成实验</a:t>
            </a:r>
            <a:br>
              <a:rPr lang="zh-CN" altLang="en-US" dirty="0" smtClean="0">
                <a:latin typeface="黑体" pitchFamily="2" charset="-122"/>
                <a:ea typeface="黑体" pitchFamily="2" charset="-122"/>
              </a:rPr>
            </a:b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sz="3200" dirty="0" smtClean="0"/>
              <a:t>六、控制器</a:t>
            </a:r>
            <a:br>
              <a:rPr lang="zh-CN" altLang="en-US" sz="3200" dirty="0" smtClean="0"/>
            </a:b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509597" y="1357297"/>
          <a:ext cx="8205807" cy="4557179"/>
        </p:xfrm>
        <a:graphic>
          <a:graphicData uri="http://schemas.openxmlformats.org/presentationml/2006/ole">
            <p:oleObj spid="_x0000_s4098" name="Visio" r:id="rId4" imgW="5051520" imgH="301392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/>
              <a:t>六、控制器</a:t>
            </a:r>
            <a:r>
              <a:rPr lang="en-US" altLang="zh-CN" sz="3200" dirty="0" smtClean="0"/>
              <a:t>-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1.	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控制存储器</a:t>
            </a:r>
            <a:br>
              <a:rPr lang="zh-CN" altLang="en-US" sz="3200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控制存储器由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28C64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U8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U9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U10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U11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U12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）组成。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28C64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是电擦除的可编程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ROM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，存储容量为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8K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字节，本实验系统仅使用了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128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字节。微指令格式采用全水平型，微指令字长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35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位。其中顺序控制部分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位：后继微地址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A0—A5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，判别标志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P3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；操作控制字段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25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位，全部采用直接表示法，用于控制数据通路的操作。</a:t>
            </a:r>
          </a:p>
          <a:p>
            <a:pPr eaLnBrk="1" hangingPunct="1">
              <a:buNone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标志位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P3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和控制台开关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SWB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SWA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结合在一起确定微程序的分支，完成不同的控制台操作。标志位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与指令操作码（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IR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的高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位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IR4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IR5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IR6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IR7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）结合确定微程序的分支，转向各种指令的不同微程序流程。标志位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标志一条指令的结束，与中断请求信号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INTQ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结合，实现对程序的中断处理。标志位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与进位标志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结合确定微程序的分支，实现条件转移指令。</a:t>
            </a:r>
          </a:p>
          <a:p>
            <a:pPr eaLnBrk="1" hangingPunct="1">
              <a:buNone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操作控制字段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25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位，全部采用直接表示法，控制数据通路的操作。在设计过程中，根据微程序流程图进对控制信号行了适当的综合与归并，把某些在微程序流程图中作用相同或者类似的信号归并为一个信号。下面列出微程序控制器提供的控制信号。信号名带后缀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者为低电平有效，否则为高电平有效。</a:t>
            </a:r>
          </a:p>
          <a:p>
            <a:pPr eaLnBrk="1" hangingPunct="1">
              <a:buNone/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．微地址寄存器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AR(74HC273)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微地址寄存器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AR(74HC273)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对控制存储器提供微程序地址。当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CLR# = 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时，将其复位到零，使微程序从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000000B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地址开始执行。在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的上升沿将新的微程序地址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D0—D5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打入微地址寄存器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。控制台开关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直接连到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74HC273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，作为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µD6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，用于实现读寄存器操作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KRR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buNone/>
            </a:pP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．跳转开关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JUMP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这是一组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个跳线开关（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J1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）。当用短路子将它们连通时，微地址寄存器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从本实验系统提供的微程序地址译码电路得到新的微程序地址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D0—D5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。当他们被断开时，用户提供自己的新微程序地址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D0—D5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。这样用户能够使用自己设计的微程序地址译码电路。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．微程序地址译码电路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DECORDER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微程序地址译码电路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DECORDER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产生后继微程序地址，它由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74HC32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74HC08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U5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）构成。微程序地址译码电路数据来源是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控制存储器产生的后继微程序地址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A0—A5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，控制存储器产生的标志位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P0—P3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，指令操作码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IR4—IR7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，进位标志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，中断请求标志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INTQ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，控制台方式标志位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七、	控制台</a:t>
            </a:r>
            <a:br>
              <a:rPr lang="zh-CN" altLang="en-US" sz="3200" dirty="0" smtClean="0">
                <a:latin typeface="黑体" pitchFamily="2" charset="-122"/>
                <a:ea typeface="黑体" pitchFamily="2" charset="-122"/>
              </a:rPr>
            </a:b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控制台位于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TEC—4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计算机组成原理实验系统的下部，主要由若干指示灯和若干拨动开关组成，用于给数据通路置数、设置控制信号、显示各种数据使用。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SW7—SW0 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数据开关，直接接到数据通路部分的数据总线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上，用于向数据通路中的器件置数。开关拨到上面位置时输出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，拨到下面位置时输出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是最高位，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是最低位。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K15—K0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双位拨动开关。开关拨到上面位置时输出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，拨到下面位置时输出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。实验中用于模拟数据通路部分所需的电平控制信号。例如，将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K0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连接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则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K0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向上时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表示置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；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K0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向下时，表示置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七、	控制台</a:t>
            </a:r>
            <a:br>
              <a:rPr lang="zh-CN" altLang="en-US" sz="3200" dirty="0" smtClean="0">
                <a:latin typeface="黑体" pitchFamily="2" charset="-122"/>
                <a:ea typeface="黑体" pitchFamily="2" charset="-122"/>
              </a:rPr>
            </a:b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数据指示灯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D7—D0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个红色发光二极管，用于显示数据总线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或者指令寄存器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的状态。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是最高位，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是最低位。双位开关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IR/DBUS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拨到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位置时，显示指令寄存器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的状态；双位开关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IR/DBUS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拨到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位置时，显示数据总线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状态。</a:t>
            </a:r>
          </a:p>
          <a:p>
            <a:pPr eaLnBrk="1" hangingPunct="1">
              <a:buNone/>
            </a:pP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地址指示灯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A7—A0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个绿色发光二极管，用于显示双端口存储器的地址寄存器内容。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是最高位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,A0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是最低位。双端口存储器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IDT7132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有两个地址端口，地址寄存器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提供左端口地址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A7L—A0L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，地址寄存器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提供右端口地址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A7R—A0R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。当双位开关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AR2/AR1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拨到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位置时，显示地址寄存器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的内容；当双位开关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AR2/AR1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拨到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位置时，显示地址寄存器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的内容。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七、	控制台</a:t>
            </a:r>
            <a:br>
              <a:rPr lang="zh-CN" altLang="en-US" sz="3200" dirty="0" smtClean="0">
                <a:latin typeface="黑体" pitchFamily="2" charset="-122"/>
                <a:ea typeface="黑体" pitchFamily="2" charset="-122"/>
              </a:rPr>
            </a:b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．	微地址指示灯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_A5—_A0</a:t>
            </a:r>
          </a:p>
          <a:p>
            <a:pPr eaLnBrk="1" hangingPunct="1"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个黄色发光二极管，用于显示控制存储器的地址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_A5—_A0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。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_A5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是最高位，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_A0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是最低位。</a:t>
            </a:r>
          </a:p>
          <a:p>
            <a:pPr eaLnBrk="1" hangingPunct="1"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．	其他指示灯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P3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IE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</a:t>
            </a:r>
          </a:p>
          <a:p>
            <a:pPr eaLnBrk="1" hangingPunct="1"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个黄色发光二极管用于显示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P3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IE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的值。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P3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是控存的微代码位，用于条件分支产生下一个微地址。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是加、减运算时产生的进位值。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IE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是中断允许标志。当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IE = 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时，允许中断；当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IE = 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时，禁止中断。</a:t>
            </a:r>
          </a:p>
          <a:p>
            <a:pPr eaLnBrk="1" hangingPunct="1"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．	微动开关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CLR#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QD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INTR</a:t>
            </a:r>
          </a:p>
          <a:p>
            <a:pPr eaLnBrk="1" hangingPunct="1">
              <a:buNone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这三个微动开关用于产生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CLR#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QD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INTR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单脉冲。按一次按钮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CLR#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，产生一个负的单脉冲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CLR#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，对全机进行复位，使全机处于初始状态，微程序地址置为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000000B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。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CLR#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到时序和控制器的连接已在印制板上实现，控制存储器和数据通路部分不使用复位信号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CLR#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。按一次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QD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按钮，产生一个正的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QD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启动脉冲。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QD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和时序部分的连接已在印制板上实现。按一次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INTR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按钮，产生一个正的单脉冲，可用于作为中断请求信号。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INTR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到时序部分的连接已在印制板上实现。这三个单脉冲都有插孔对外输出，供用户设计自己的控制器和时序电路时使用。</a:t>
            </a:r>
          </a:p>
          <a:p>
            <a:pPr eaLnBrk="1" hangingPunct="1">
              <a:buNone/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七、	控制台</a:t>
            </a:r>
            <a:br>
              <a:rPr lang="zh-CN" altLang="en-US" sz="3200" dirty="0" smtClean="0">
                <a:latin typeface="黑体" pitchFamily="2" charset="-122"/>
                <a:ea typeface="黑体" pitchFamily="2" charset="-122"/>
              </a:rPr>
            </a:b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单步、单拍、单指开关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DP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DZ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（单步）、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DP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（单拍）、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DZ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（单指）是三种特殊的非连续工作方式。当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DP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时，计算机处于单拍方式，按一次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QD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按钮，每次只执行一条微指令，发送一组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时序脉冲。当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DZ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时，计算机处于单指方式。单指方式只对微程序控制器适用。在单指方式下，按一次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QD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按钮，计算机执行一条指令。当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时，机器处于单步方式。单步方式只对硬布线控制器适用。在单步方式下，按一次启动按钮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QD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，发送一组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时序脉冲。在使用硬布线控制器时，每条指令需要一组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时序脉冲，因此单步方式实际上是硬布线控制器下的单指方式。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DP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DZ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这三个双位开关，任何时刻都只允许一个开关置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，决不允许两个或三个开关同时置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DB=0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DP=0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且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DZ=0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时，机器处于连续工作方式。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七、	控制台</a:t>
            </a:r>
            <a:br>
              <a:rPr lang="zh-CN" altLang="en-US" sz="3200" dirty="0" smtClean="0">
                <a:latin typeface="黑体" pitchFamily="2" charset="-122"/>
                <a:ea typeface="黑体" pitchFamily="2" charset="-122"/>
              </a:rPr>
            </a:b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控制台方式开关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SWA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控制台方式开关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定义了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TEC—4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计算机组成原理实验系统的五种工作方式。在出厂时提供的标准控存中，五种工作方式定义如下：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		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SWC   SWB 	SWA          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工作方式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		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0     0      0			  PR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，启动程序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		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0     0      1           KRD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，读双端口存储器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	    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0     1      0           KWE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，写双端口存储器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0    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     1           KLD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，加载寄存器堆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	    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    0      0			  KRR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，读寄存器堆</a:t>
            </a:r>
          </a:p>
          <a:p>
            <a:pPr eaLnBrk="1" hangingPunct="1">
              <a:buNone/>
            </a:pP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在按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CLR#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按钮复位后，根据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选择工作方式。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2233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八、	用户自选器件试验区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000108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本计算机组成原理实验系统提供了一个用户自选器件试验区，供流水微程序控制器实验、硬布线控制器实验、流水硬布线控制器实验使用。自选器件试验区包括了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ispLSI1032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器件及下载插座，把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机和下载插座用出厂时提供的下载电缆相连，在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机上运行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ispEXPERT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软件，即可对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ispLSI1032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器件编程和下载。利用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ispLSI1032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器件，可满足这三个实验中应用的逻辑电路需要。另外，为了增加灵和性，用户自选器件试验区还提供了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个双列直插插座，其中包括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引脚插座，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引脚插座，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引脚插座，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引脚插座。</a:t>
            </a:r>
          </a:p>
          <a:p>
            <a:pPr eaLnBrk="1" hangingPunct="1">
              <a:buNone/>
            </a:pP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	除此之外，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TEC—4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计算机组成原理实验系统中还提供了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个接地点，供用示波器和万用表测试时使用。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TEC—4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计算机组成原理实验系统</a:t>
            </a:r>
            <a:br>
              <a:rPr lang="zh-CN" altLang="en-US" sz="3200" dirty="0" smtClean="0"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3200" dirty="0" smtClean="0">
                <a:latin typeface="黑体" pitchFamily="2" charset="-122"/>
                <a:ea typeface="黑体" pitchFamily="2" charset="-122"/>
              </a:rPr>
            </a:br>
            <a:endParaRPr lang="zh-CN" altLang="en-US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500174"/>
            <a:ext cx="8229600" cy="400052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TEC—4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计算机组成原理实验系统是一个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位计算机模型实验教学系统，对提高学生的动手能力、提高学生对计算机整体和各组成部分的理解、提高学生的计算机系统综合设计能力都会有很大帮助。</a:t>
            </a: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5720" y="1357298"/>
            <a:ext cx="8501122" cy="5286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一、实验目的</a:t>
            </a:r>
          </a:p>
          <a:p>
            <a:pPr eaLnBrk="1" hangingPunct="1">
              <a:buNone/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    （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）掌握算术逻辑运算加、减、乘、与的工作原理。</a:t>
            </a:r>
          </a:p>
          <a:p>
            <a:pPr eaLnBrk="1" hangingPunct="1">
              <a:buNone/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    （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）熟悉简单运算器的数据传送通路。</a:t>
            </a:r>
          </a:p>
          <a:p>
            <a:pPr eaLnBrk="1" hangingPunct="1">
              <a:buNone/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    （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）验证实验台运算器的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位加、减、与、直通功能。</a:t>
            </a:r>
          </a:p>
          <a:p>
            <a:pPr eaLnBrk="1" hangingPunct="1">
              <a:buNone/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    （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）验证实验台的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位乘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位功能。</a:t>
            </a:r>
          </a:p>
          <a:p>
            <a:pPr eaLnBrk="1" hangingPunct="1">
              <a:buNone/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    （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）按给定数据，完成几种指定的算术和逻辑运算。</a:t>
            </a: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None/>
            </a:pPr>
            <a:r>
              <a:rPr lang="zh-CN" altLang="en-US" sz="2800" dirty="0" smtClean="0"/>
              <a:t>二、实验电路</a:t>
            </a:r>
          </a:p>
          <a:p>
            <a:pPr eaLnBrk="1" hangingPunct="1">
              <a:buNone/>
            </a:pPr>
            <a:endParaRPr lang="zh-CN" altLang="en-US" sz="28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4414" y="214290"/>
            <a:ext cx="6000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运算器组成实验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017" name="Object 1"/>
          <p:cNvGraphicFramePr>
            <a:graphicFrameLocks noChangeAspect="1"/>
          </p:cNvGraphicFramePr>
          <p:nvPr/>
        </p:nvGraphicFramePr>
        <p:xfrm>
          <a:off x="0" y="71438"/>
          <a:ext cx="9118812" cy="6643710"/>
        </p:xfrm>
        <a:graphic>
          <a:graphicData uri="http://schemas.openxmlformats.org/presentationml/2006/ole">
            <p:oleObj spid="_x0000_s5122" name="Visio" r:id="rId4" imgW="5829120" imgH="438912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-214338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实验电路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565223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714620"/>
            <a:ext cx="48291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57620" y="642918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74HC298</a:t>
            </a:r>
            <a:endParaRPr lang="zh-CN" alt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0"/>
            <a:ext cx="7543800" cy="1431925"/>
          </a:xfrm>
        </p:spPr>
        <p:txBody>
          <a:bodyPr/>
          <a:lstStyle/>
          <a:p>
            <a:r>
              <a:rPr lang="zh-CN" altLang="en-US" dirty="0" smtClean="0"/>
              <a:t>实验电路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5143536" cy="190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357562"/>
            <a:ext cx="86487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57620" y="642918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74HC374</a:t>
            </a:r>
            <a:endParaRPr lang="zh-CN" alt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285852" y="2761774"/>
          <a:ext cx="6643733" cy="2381736"/>
        </p:xfrm>
        <a:graphic>
          <a:graphicData uri="http://schemas.openxmlformats.org/drawingml/2006/table">
            <a:tbl>
              <a:tblPr/>
              <a:tblGrid>
                <a:gridCol w="1162653"/>
                <a:gridCol w="1162653"/>
                <a:gridCol w="1008556"/>
                <a:gridCol w="3309871"/>
              </a:tblGrid>
              <a:tr h="34024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          </a:t>
                      </a:r>
                      <a:r>
                        <a:rPr lang="zh-CN" sz="2000" kern="100" baseline="0" dirty="0">
                          <a:latin typeface="宋体"/>
                          <a:ea typeface="宋体"/>
                          <a:cs typeface="Times New Roman"/>
                        </a:rPr>
                        <a:t>选</a:t>
                      </a: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      </a:t>
                      </a:r>
                      <a:r>
                        <a:rPr lang="zh-CN" sz="2000" kern="100" baseline="0" dirty="0">
                          <a:latin typeface="宋体"/>
                          <a:ea typeface="宋体"/>
                          <a:cs typeface="Times New Roman"/>
                        </a:rPr>
                        <a:t>择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      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zh-CN" sz="2000" kern="100" baseline="0">
                          <a:latin typeface="宋体"/>
                          <a:ea typeface="宋体"/>
                          <a:cs typeface="Times New Roman"/>
                        </a:rPr>
                        <a:t>操</a:t>
                      </a: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zh-CN" sz="2000" kern="100" baseline="0">
                          <a:latin typeface="宋体"/>
                          <a:ea typeface="宋体"/>
                          <a:cs typeface="Times New Roman"/>
                        </a:rPr>
                        <a:t>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S2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    S1</a:t>
                      </a:r>
                      <a:endParaRPr lang="zh-CN" sz="2000" kern="100" baseline="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S0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0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    0</a:t>
                      </a:r>
                      <a:endParaRPr lang="zh-CN" sz="2000" kern="100" baseline="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0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     A  &amp;  B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0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    0</a:t>
                      </a:r>
                      <a:endParaRPr lang="zh-CN" sz="2000" kern="100" baseline="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   1</a:t>
                      </a:r>
                      <a:endParaRPr lang="zh-CN" sz="2000" kern="100" baseline="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     A  &amp;  A</a:t>
                      </a:r>
                      <a:r>
                        <a:rPr lang="zh-CN" sz="2000" kern="100" baseline="0">
                          <a:latin typeface="宋体"/>
                          <a:ea typeface="宋体"/>
                          <a:cs typeface="Times New Roman"/>
                        </a:rPr>
                        <a:t>（直通）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0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1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   0</a:t>
                      </a:r>
                      <a:endParaRPr lang="zh-CN" sz="2000" kern="100" baseline="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     A  +  B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0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1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   1</a:t>
                      </a:r>
                      <a:endParaRPr lang="zh-CN" sz="2000" kern="100" baseline="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         A  -  B</a:t>
                      </a:r>
                      <a:endParaRPr lang="zh-CN" sz="2000" kern="100" baseline="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1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 0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latin typeface="宋体"/>
                          <a:ea typeface="宋体"/>
                          <a:cs typeface="Times New Roman"/>
                        </a:rPr>
                        <a:t>   0</a:t>
                      </a:r>
                      <a:endParaRPr lang="zh-CN" sz="2000" kern="100" baseline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   A(</a:t>
                      </a:r>
                      <a:r>
                        <a:rPr lang="zh-CN" sz="2000" kern="100" baseline="0" dirty="0">
                          <a:latin typeface="宋体"/>
                          <a:ea typeface="宋体"/>
                          <a:cs typeface="Times New Roman"/>
                        </a:rPr>
                        <a:t>低</a:t>
                      </a: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2000" kern="100" baseline="0" dirty="0">
                          <a:latin typeface="宋体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) X  B(</a:t>
                      </a:r>
                      <a:r>
                        <a:rPr lang="zh-CN" sz="2000" kern="100" baseline="0" dirty="0">
                          <a:latin typeface="宋体"/>
                          <a:ea typeface="宋体"/>
                          <a:cs typeface="Times New Roman"/>
                        </a:rPr>
                        <a:t>低</a:t>
                      </a: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2000" kern="100" baseline="0" dirty="0">
                          <a:latin typeface="宋体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2000" kern="100" baseline="0" dirty="0"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2000" kern="100" baseline="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17" name="Rectangle 1"/>
          <p:cNvSpPr>
            <a:spLocks noChangeArrowheads="1"/>
          </p:cNvSpPr>
          <p:nvPr/>
        </p:nvSpPr>
        <p:spPr bwMode="auto">
          <a:xfrm>
            <a:off x="2500298" y="1685916"/>
            <a:ext cx="435765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表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3  </a:t>
            </a:r>
            <a:r>
              <a:rPr kumimoji="0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运算器运算类型选择表</a:t>
            </a:r>
            <a:endParaRPr kumimoji="0" lang="zh-CN" alt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600200"/>
            <a:ext cx="7758138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三、实验设备</a:t>
            </a:r>
          </a:p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TEC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－４计算机组成原理实验系统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台</a:t>
            </a:r>
          </a:p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）双踪示波器一台</a:t>
            </a:r>
          </a:p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）直流万用表一只</a:t>
            </a:r>
          </a:p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   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）逻辑测试笔一支</a:t>
            </a:r>
          </a:p>
          <a:p>
            <a:pPr>
              <a:buNone/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4525963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）按图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所示，正确连接运算器模块与实验台上的电平开关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K0—K15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。由于运算器的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指示灯、８位数据开关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SW0—SW7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的连线已由印制电路板连好，故接线任务仅仅是完成有关控制信号与电平开关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K0—K15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的连线。正确设置开关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DZ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DP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。用数据开关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SW0—SW7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向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寄存器置数。</a:t>
            </a:r>
          </a:p>
          <a:p>
            <a:pPr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ALU_BUS = 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，关闭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ALU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向数据总线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的输出；置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SW_BUS# = 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，开启数据开关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SW0—SW7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向数据总线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的输出。注意，对于数据总线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（或者其他任何总线）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在任一时刻，只能有一个数据源向它输出。置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IR/DBUS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开关于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位置，在数据开关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SW0—SW7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上设置各种数据，观察数据指示灯状态是否与数据开关状态一致。</a:t>
            </a:r>
          </a:p>
          <a:p>
            <a:pPr>
              <a:buNone/>
            </a:pP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488" y="142852"/>
            <a:ext cx="3272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四、实验任务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4525963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M1=1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，选择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作为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的数据源；置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LDDR1=1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QD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按钮，则将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的数据打入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M2=1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，选择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作为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的数据源；置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LDDR2=1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QD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按钮，则将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的数据打入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。向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存入０１０１０１０１，向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存入１０１０１０１０。</a:t>
            </a:r>
          </a:p>
          <a:p>
            <a:pPr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SW_BUS#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，关闭数据开关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SW0—SW7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对数据总线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的输出；置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ALU_BUS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，开启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ALU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对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的输出。选择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S2 = 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S1 = 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S1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，使运算器进行直通运算，通过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指示灯验证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中的内容是否为第２步设置的值。令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S2 = 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S1 = 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S0 = 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，使运算器进行加运算，通过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指示灯验证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DR1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中的内容是否为第２步设置的值。在表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中填入控制信号状态与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DBUS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显示状态。</a:t>
            </a:r>
          </a:p>
          <a:p>
            <a:pPr>
              <a:buNone/>
            </a:pP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488" y="142852"/>
            <a:ext cx="3272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四、实验任务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4525963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）验证运算器的算术运算和逻辑运算功能。</a:t>
            </a:r>
          </a:p>
          <a:p>
            <a:pPr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．	令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DR1 = 01100011B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DR2 = 10110100B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，正确选择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，依次进行加、减、与、直通，乘实验 ，记下实验结果（数据和进位）并对结果进行分析。</a:t>
            </a:r>
          </a:p>
          <a:p>
            <a:pPr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．	 令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DR1 = 10110100B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DR2 = 01100011B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，正确选择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，依次进行加、减、与、直通，乘实验 ，记下实验结果（数据和进位）并对结果进行分析。</a:t>
            </a:r>
          </a:p>
          <a:p>
            <a:pPr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．	 令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DR1 = 01100011B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DR2 = 01100011B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，正确选择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，依次进行加、减、与、直通，乘实验 ，记下实验结果（数据和进位）并对结果进行分析。</a:t>
            </a:r>
          </a:p>
          <a:p>
            <a:pPr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．	 令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DR1 = 01001100B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DR2 = 10110011B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，正确选择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，依次进行加、减、与、直通，乘实验 ，记下实验结果（数据和进位）并对结果进行分析。</a:t>
            </a:r>
          </a:p>
          <a:p>
            <a:pPr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．	令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DR1=11111111B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DR2 = 11111111B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，正确选择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S0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，依次进行加、减、与、直通，乘实验 ，记下实验结果（数据和进位）并对结果进行分析。</a:t>
            </a:r>
          </a:p>
          <a:p>
            <a:pPr>
              <a:buNone/>
            </a:pP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488" y="142852"/>
            <a:ext cx="3272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四、实验任务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4525963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	这是计算机组成原理课程中使用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TEC—4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计算机组成原理实验系统进行的第一个实验。除了实验本身的要求外，一个很重要的任务是使学生熟悉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TEC—4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计算机组成原理实验系统，从而掌握它，学会使用它。</a:t>
            </a:r>
          </a:p>
          <a:p>
            <a:pPr>
              <a:buNone/>
            </a:pP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0166" y="142852"/>
            <a:ext cx="58448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五、实验步骤和实验结果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TEC—4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计算机组成原理实验系统特点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0034" y="1142984"/>
            <a:ext cx="8358246" cy="435771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计算机模型简单、实用，运算器数据通路、控制器、控制台各部分划分清晰。</a:t>
            </a:r>
          </a:p>
          <a:p>
            <a:pPr eaLnBrk="1" hangingPunct="1"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计算机模型采用了数据总线和指令总线双总线体制，能够实现流水控制。</a:t>
            </a:r>
          </a:p>
          <a:p>
            <a:pPr eaLnBrk="1" hangingPunct="1"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控制器有微程序控制器或者硬布线控制器两种类型，每种类型又有流水和非流水两种方案。</a:t>
            </a:r>
          </a:p>
          <a:p>
            <a:pPr eaLnBrk="1" hangingPunct="1"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寄存器堆由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ispLSI1016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组成，运算器由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ispLSI1024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组成，设计新颖。</a:t>
            </a:r>
          </a:p>
          <a:p>
            <a:pPr eaLnBrk="1" hangingPunct="1"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实验台上包括了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片在系统编程芯片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ispLSI1032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，学生可用它实现硬布线控制器。</a:t>
            </a:r>
          </a:p>
          <a:p>
            <a:pPr eaLnBrk="1" hangingPunct="1"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该系统能做运算器组成、双端口存储器、数据通路、微程序控制器、中断、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组成与机器指令执行、流水微程序控制器、硬布线控制器、流水硬布线控制器等多种实验。</a:t>
            </a:r>
          </a:p>
          <a:p>
            <a:pPr eaLnBrk="1" hangingPunct="1"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7.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电源部分采用模块电源，重量轻，具有抗电源对地短路能力。</a:t>
            </a:r>
          </a:p>
          <a:p>
            <a:pPr eaLnBrk="1" hangingPunct="1"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8.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采用自锁紧累接接线方式，接线可靠。</a:t>
            </a:r>
          </a:p>
          <a:p>
            <a:pPr eaLnBrk="1" hangingPunct="1">
              <a:buNone/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571612"/>
            <a:ext cx="7543800" cy="4114800"/>
          </a:xfrm>
        </p:spPr>
        <p:txBody>
          <a:bodyPr/>
          <a:lstStyle/>
          <a:p>
            <a:r>
              <a:rPr lang="zh-CN" altLang="en-US" dirty="0" smtClean="0"/>
              <a:t>结合时钟模块（可参考教材，画出输入输出引脚即可）和</a:t>
            </a:r>
            <a:r>
              <a:rPr lang="en-US" altLang="zh-CN" dirty="0" smtClean="0"/>
              <a:t>ALU,</a:t>
            </a:r>
            <a:r>
              <a:rPr lang="zh-CN" altLang="en-US" dirty="0" smtClean="0"/>
              <a:t>若干片</a:t>
            </a:r>
            <a:r>
              <a:rPr lang="en-US" altLang="zh-CN" dirty="0" smtClean="0"/>
              <a:t>74HC374</a:t>
            </a:r>
            <a:r>
              <a:rPr lang="zh-CN" altLang="en-US" dirty="0" smtClean="0"/>
              <a:t>必要的门电路及外围开关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en-US" altLang="zh-CN" dirty="0" smtClean="0"/>
              <a:t>SW</a:t>
            </a:r>
            <a:r>
              <a:rPr lang="zh-CN" altLang="en-US" dirty="0" smtClean="0"/>
              <a:t>开关组用于输入数据，总线结构，保含进位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位发光二极管显示，画出电路图，实现一个运算器的电路，并说明实现两个数加法计算，（高阶问题选作，实现一个可计算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乘法器的电路，</a:t>
            </a:r>
            <a:r>
              <a:rPr lang="en-US" altLang="zh-CN" dirty="0" smtClean="0"/>
              <a:t>17</a:t>
            </a:r>
            <a:r>
              <a:rPr lang="zh-CN" altLang="en-US" dirty="0" smtClean="0"/>
              <a:t>位发光二极管，实现两个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数乘法）的操作步骤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二、	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TEC—4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计算机组成原理实验系统的组成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0034" y="1142984"/>
            <a:ext cx="8358246" cy="435771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TEC—4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计算机组成原理实验系统由下述六部分组成：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控制台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数据通路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控制器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用户自选器件试验区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时序电路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．	电源部分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后边分别对各组成部分予以介绍。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三、	电源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0034" y="1643050"/>
            <a:ext cx="8358246" cy="35004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电源部分由一个模块电源、一个电源插座、一个电源开关和一个红色指示灯组成。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它输出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+5V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电压，最大负载电流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安培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内置自恢复保险功能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具有抗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+5V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对地短路能力。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电源插座用于接交流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220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伏市电，插座内装有保险丝。电源开关用于接通或者断开交流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220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伏市电。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当电源模块输出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+5V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时，点亮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+5V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红色指示灯。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四、	时序发生器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7158" y="1214422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时序发生器产生计算机模型所需的时序。时序电路由一个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1MHz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晶体振荡器、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片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GAL22V10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U6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U7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）组成，位于控制存储器的右边。根据本机设计，执行一条微指令需要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个时钟周期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，执行一条指令通常需要取指、送操作数、运算、写结果四个节拍，因此本机的基本时序如下：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85786" y="3208357"/>
          <a:ext cx="7858180" cy="3149601"/>
        </p:xfrm>
        <a:graphic>
          <a:graphicData uri="http://schemas.openxmlformats.org/presentationml/2006/ole">
            <p:oleObj spid="_x0000_s1026" name="Visio" r:id="rId4" imgW="4615560" imgH="307656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五、	数据通路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7158" y="1214422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数据通路的设计是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TEC—4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计算机组成原理实验系统最有特色的部分。首先它采用了数据总线和指令总线双总线形式，使得流水实验能够实现。它还使用了大规模在系统可编程器件作为运算器和寄存器堆，使得设计简单明了，可修改性强。数据通路位于实验系统的中部。</a:t>
            </a:r>
          </a:p>
          <a:p>
            <a:pPr eaLnBrk="1" hangingPunct="1"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图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是数据通路总体图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下面介绍图中个主要部件的作用。</a:t>
            </a:r>
          </a:p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7158" y="1214422"/>
            <a:ext cx="8501122" cy="392909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-500098" y="0"/>
          <a:ext cx="9380931" cy="6858000"/>
        </p:xfrm>
        <a:graphic>
          <a:graphicData uri="http://schemas.openxmlformats.org/presentationml/2006/ole">
            <p:oleObj spid="_x0000_s2050" name="Visio" r:id="rId4" imgW="6376320" imgH="465984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计算机系统概况</Template>
  <TotalTime>49</TotalTime>
  <Words>5033</Words>
  <PresentationFormat>全屏显示(4:3)</PresentationFormat>
  <Paragraphs>373</Paragraphs>
  <Slides>40</Slides>
  <Notes>35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Shimmer</vt:lpstr>
      <vt:lpstr>Visio</vt:lpstr>
      <vt:lpstr>硬件系统概况及实验一</vt:lpstr>
      <vt:lpstr>硬件系统概况及实验一</vt:lpstr>
      <vt:lpstr>TEC—4计算机组成原理实验系统  </vt:lpstr>
      <vt:lpstr>一、TEC—4计算机组成原理实验系统特点</vt:lpstr>
      <vt:lpstr>二、 TEC—4计算机组成原理实验系统的组成</vt:lpstr>
      <vt:lpstr>三、 电源</vt:lpstr>
      <vt:lpstr>四、 时序发生器</vt:lpstr>
      <vt:lpstr>五、 数据通路</vt:lpstr>
      <vt:lpstr>幻灯片 9</vt:lpstr>
      <vt:lpstr>五、 数据通路</vt:lpstr>
      <vt:lpstr>2．DR1和DR2</vt:lpstr>
      <vt:lpstr>3． 多端口通用寄存器堆RF</vt:lpstr>
      <vt:lpstr>幻灯片 13</vt:lpstr>
      <vt:lpstr>6. 双端口存储器RAM </vt:lpstr>
      <vt:lpstr>7． 地址寄存器AR1和AR2</vt:lpstr>
      <vt:lpstr>8.程序计数器PC、地址加法器器ALU2、地址缓存器R4</vt:lpstr>
      <vt:lpstr>9． 指令寄存器IR</vt:lpstr>
      <vt:lpstr>10. 中断地址寄存器IAR</vt:lpstr>
      <vt:lpstr>幻灯片 19</vt:lpstr>
      <vt:lpstr>六、控制器 </vt:lpstr>
      <vt:lpstr>六、控制器-1. 控制存储器  </vt:lpstr>
      <vt:lpstr>幻灯片 22</vt:lpstr>
      <vt:lpstr>幻灯片 23</vt:lpstr>
      <vt:lpstr>七、 控制台 </vt:lpstr>
      <vt:lpstr>七、 控制台 </vt:lpstr>
      <vt:lpstr>七、 控制台 </vt:lpstr>
      <vt:lpstr>七、 控制台 </vt:lpstr>
      <vt:lpstr>七、 控制台 </vt:lpstr>
      <vt:lpstr>八、 用户自选器件试验区</vt:lpstr>
      <vt:lpstr>幻灯片 30</vt:lpstr>
      <vt:lpstr>幻灯片 31</vt:lpstr>
      <vt:lpstr>实验电路</vt:lpstr>
      <vt:lpstr>实验电路</vt:lpstr>
      <vt:lpstr>幻灯片 34</vt:lpstr>
      <vt:lpstr>幻灯片 35</vt:lpstr>
      <vt:lpstr>幻灯片 36</vt:lpstr>
      <vt:lpstr>幻灯片 37</vt:lpstr>
      <vt:lpstr>幻灯片 38</vt:lpstr>
      <vt:lpstr>幻灯片 39</vt:lpstr>
      <vt:lpstr>课上问题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硬件系统概况及实验一</dc:title>
  <dc:creator>宝贝</dc:creator>
  <cp:lastModifiedBy>宝贝</cp:lastModifiedBy>
  <cp:revision>20</cp:revision>
  <dcterms:created xsi:type="dcterms:W3CDTF">2020-06-03T07:23:47Z</dcterms:created>
  <dcterms:modified xsi:type="dcterms:W3CDTF">2020-06-05T06:27:23Z</dcterms:modified>
</cp:coreProperties>
</file>