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6D78F2A-DFD2-4652-A3F2-7FB1CEAC376B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41C2BCE8-DA71-48EA-9B24-C37815CB9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数字逻辑基础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典型数字系统举例</a:t>
            </a:r>
            <a:endParaRPr lang="zh-CN" altLang="en-US" dirty="0"/>
          </a:p>
        </p:txBody>
      </p:sp>
      <p:pic>
        <p:nvPicPr>
          <p:cNvPr id="4" name="图片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3213100"/>
            <a:ext cx="7908925" cy="177958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3000364" y="4643446"/>
            <a:ext cx="500066" cy="3571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数字电路的分析方法</a:t>
            </a:r>
            <a:endParaRPr lang="en-US" altLang="zh-CN" dirty="0" smtClean="0"/>
          </a:p>
          <a:p>
            <a:r>
              <a:rPr lang="zh-CN" altLang="en-US" dirty="0" smtClean="0"/>
              <a:t>数字电路的分析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根据电路确定电路输出与输入之间的逻辑关系。</a:t>
            </a:r>
          </a:p>
          <a:p>
            <a:r>
              <a:rPr lang="zh-CN" altLang="en-US" dirty="0" smtClean="0"/>
              <a:t>分析工具：逻辑代数。</a:t>
            </a:r>
          </a:p>
          <a:p>
            <a:r>
              <a:rPr lang="zh-CN" altLang="en-US" dirty="0" smtClean="0"/>
              <a:t>电路逻辑功能主要用真值表、功能表、逻辑表达式和波形图。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数字电路的设计方法</a:t>
            </a:r>
          </a:p>
          <a:p>
            <a:r>
              <a:rPr lang="zh-CN" altLang="en-US" dirty="0" smtClean="0"/>
              <a:t>数字电路的设计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从给定的逻辑功能要求出发，选择适当的逻辑器件，设计出符合要求的逻辑电路。 </a:t>
            </a:r>
          </a:p>
          <a:p>
            <a:r>
              <a:rPr lang="zh-CN" altLang="en-US" dirty="0" smtClean="0"/>
              <a:t>数字电路的测试方法</a:t>
            </a:r>
          </a:p>
          <a:p>
            <a:r>
              <a:rPr lang="zh-CN" altLang="en-US" dirty="0" smtClean="0"/>
              <a:t>测试时必须具备的基本仪器设备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数字电压表和电子示波器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358346" cy="457203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cs typeface="楷体_GB2312"/>
              </a:rPr>
              <a:t>数制：多位数码中每一位的构成方法，以及从低位到高位的进位规则，也称为进位计数制。</a:t>
            </a:r>
          </a:p>
          <a:p>
            <a:r>
              <a:rPr lang="zh-CN" altLang="en-US" dirty="0" smtClean="0"/>
              <a:t>常用的数制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十进制：与人自身的特点有关；</a:t>
            </a:r>
          </a:p>
          <a:p>
            <a:pPr lvl="1"/>
            <a:r>
              <a:rPr lang="zh-CN" altLang="en-US" dirty="0" smtClean="0"/>
              <a:t>二进制：易于用电路实现；</a:t>
            </a:r>
          </a:p>
          <a:p>
            <a:pPr lvl="1"/>
            <a:r>
              <a:rPr lang="zh-CN" altLang="en-US" dirty="0" smtClean="0"/>
              <a:t>十六进制：书写和识别方便。</a:t>
            </a:r>
          </a:p>
          <a:p>
            <a:pPr lvl="1"/>
            <a:r>
              <a:rPr lang="zh-CN" altLang="en-US" dirty="0" smtClean="0"/>
              <a:t>任意进制</a:t>
            </a:r>
            <a:r>
              <a:rPr lang="en-US" altLang="zh-CN" dirty="0" smtClean="0"/>
              <a:t>(N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数的位权展开式为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其中</a:t>
            </a:r>
            <a:r>
              <a:rPr lang="en-US" altLang="zh-CN" i="1" dirty="0" err="1" smtClean="0">
                <a:solidFill>
                  <a:schemeClr val="tx1"/>
                </a:solidFill>
              </a:rPr>
              <a:t>k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i</a:t>
            </a:r>
            <a:r>
              <a:rPr lang="zh-CN" altLang="zh-CN" dirty="0" smtClean="0">
                <a:solidFill>
                  <a:schemeClr val="tx1"/>
                </a:solidFill>
              </a:rPr>
              <a:t>是第</a:t>
            </a:r>
            <a:r>
              <a:rPr lang="en-US" altLang="zh-CN" i="1" dirty="0" err="1" smtClean="0">
                <a:solidFill>
                  <a:schemeClr val="tx1"/>
                </a:solidFill>
              </a:rPr>
              <a:t>i</a:t>
            </a:r>
            <a:r>
              <a:rPr lang="zh-CN" altLang="zh-CN" dirty="0" smtClean="0">
                <a:solidFill>
                  <a:schemeClr val="tx1"/>
                </a:solidFill>
              </a:rPr>
              <a:t>位数码的大小，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为基数，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i="1" baseline="30000" dirty="0" smtClean="0">
                <a:solidFill>
                  <a:schemeClr val="tx1"/>
                </a:solidFill>
              </a:rPr>
              <a:t>i</a:t>
            </a:r>
            <a:r>
              <a:rPr lang="zh-CN" altLang="zh-CN" dirty="0" smtClean="0">
                <a:solidFill>
                  <a:schemeClr val="tx1"/>
                </a:solidFill>
              </a:rPr>
              <a:t>为第</a:t>
            </a:r>
            <a:r>
              <a:rPr lang="en-US" altLang="zh-CN" i="1" dirty="0" err="1" smtClean="0">
                <a:solidFill>
                  <a:schemeClr val="tx1"/>
                </a:solidFill>
              </a:rPr>
              <a:t>i</a:t>
            </a:r>
            <a:r>
              <a:rPr lang="zh-CN" altLang="zh-CN" dirty="0" smtClean="0">
                <a:solidFill>
                  <a:schemeClr val="tx1"/>
                </a:solidFill>
              </a:rPr>
              <a:t>位数码的权值，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zh-CN" dirty="0" smtClean="0">
                <a:solidFill>
                  <a:schemeClr val="tx1"/>
                </a:solidFill>
              </a:rPr>
              <a:t>和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zh-CN" altLang="zh-CN" dirty="0" smtClean="0">
                <a:solidFill>
                  <a:schemeClr val="tx1"/>
                </a:solidFill>
              </a:rPr>
              <a:t>分别表示整数部分和小数部分的位数。</a:t>
            </a:r>
            <a:endParaRPr lang="zh-CN" altLang="en-US" dirty="0" smtClean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714612" y="4656152"/>
          <a:ext cx="1266825" cy="844550"/>
        </p:xfrm>
        <a:graphic>
          <a:graphicData uri="http://schemas.openxmlformats.org/presentationml/2006/ole">
            <p:oleObj spid="_x0000_s1026" r:id="rId3" imgW="647700" imgH="431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071546"/>
            <a:ext cx="7543800" cy="41148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不同进制数的对照表</a:t>
            </a:r>
          </a:p>
          <a:p>
            <a:endParaRPr lang="zh-CN" altLang="en-US" dirty="0"/>
          </a:p>
        </p:txBody>
      </p:sp>
      <p:graphicFrame>
        <p:nvGraphicFramePr>
          <p:cNvPr id="4" name="Group 626"/>
          <p:cNvGraphicFramePr>
            <a:graphicFrameLocks noGrp="1"/>
          </p:cNvGraphicFramePr>
          <p:nvPr/>
        </p:nvGraphicFramePr>
        <p:xfrm>
          <a:off x="571472" y="1863746"/>
          <a:ext cx="8121648" cy="4494212"/>
        </p:xfrm>
        <a:graphic>
          <a:graphicData uri="http://schemas.openxmlformats.org/drawingml/2006/table">
            <a:tbl>
              <a:tblPr/>
              <a:tblGrid>
                <a:gridCol w="1353608"/>
                <a:gridCol w="1353608"/>
                <a:gridCol w="1353608"/>
                <a:gridCol w="1353608"/>
                <a:gridCol w="1353608"/>
                <a:gridCol w="1353608"/>
              </a:tblGrid>
              <a:tr h="74988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十进制数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十进制数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十六进制数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1441" marR="91441"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1441" marR="91441"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-357214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714356"/>
            <a:ext cx="7543800" cy="4114800"/>
          </a:xfrm>
        </p:spPr>
        <p:txBody>
          <a:bodyPr/>
          <a:lstStyle/>
          <a:p>
            <a:r>
              <a:rPr lang="zh-CN" altLang="en-US" dirty="0" smtClean="0"/>
              <a:t>不同数制间的转换</a:t>
            </a:r>
          </a:p>
          <a:p>
            <a:pPr lvl="1"/>
            <a:r>
              <a:rPr lang="zh-CN" altLang="en-US" dirty="0" smtClean="0"/>
              <a:t>整数部分：除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取余，逆序排列；</a:t>
            </a:r>
          </a:p>
          <a:p>
            <a:pPr lvl="1"/>
            <a:r>
              <a:rPr lang="zh-CN" altLang="en-US" dirty="0" smtClean="0"/>
              <a:t>小数部分：乘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取整，顺序排列。</a:t>
            </a:r>
          </a:p>
          <a:p>
            <a:r>
              <a:rPr lang="zh-CN" altLang="en-US" dirty="0" smtClean="0"/>
              <a:t>将十进制数</a:t>
            </a:r>
            <a:r>
              <a:rPr lang="en-US" altLang="zh-CN" dirty="0" smtClean="0"/>
              <a:t>173.8125</a:t>
            </a:r>
            <a:r>
              <a:rPr lang="zh-CN" altLang="en-US" dirty="0" smtClean="0"/>
              <a:t>转换为二进制数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2" y="3675060"/>
            <a:ext cx="3959225" cy="2898775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3811587" cy="343058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12" name="文本框 3076"/>
          <p:cNvSpPr txBox="1">
            <a:spLocks noChangeArrowheads="1"/>
          </p:cNvSpPr>
          <p:nvPr/>
        </p:nvSpPr>
        <p:spPr bwMode="auto">
          <a:xfrm>
            <a:off x="428596" y="1928802"/>
            <a:ext cx="80645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-285750"/>
            <a:r>
              <a:rPr lang="zh-CN" altLang="en-US" sz="3200" dirty="0">
                <a:solidFill>
                  <a:schemeClr val="tx1"/>
                </a:solidFill>
              </a:rPr>
              <a:t>因此，</a:t>
            </a:r>
            <a:r>
              <a:rPr lang="en-US" altLang="zh-CN" sz="3200" dirty="0">
                <a:solidFill>
                  <a:schemeClr val="tx1"/>
                </a:solidFill>
              </a:rPr>
              <a:t>(173.8125)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10</a:t>
            </a:r>
            <a:r>
              <a:rPr lang="en-US" altLang="zh-CN" sz="3200" dirty="0">
                <a:solidFill>
                  <a:schemeClr val="tx1"/>
                </a:solidFill>
              </a:rPr>
              <a:t>=(10101101.1101)</a:t>
            </a:r>
            <a:r>
              <a:rPr lang="en-US" altLang="zh-CN" sz="3200" baseline="-250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0" y="2571744"/>
            <a:ext cx="8067675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19138"/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当十进制数较大时，不必逐次除</a:t>
            </a:r>
            <a:r>
              <a:rPr lang="en-US" altLang="zh-CN" sz="28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，而是将十进制数和与其相当的</a:t>
            </a:r>
            <a:r>
              <a:rPr lang="en-US" altLang="zh-CN" sz="28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800" i="1" baseline="30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对比，使转换过程得到简化。</a:t>
            </a:r>
          </a:p>
        </p:txBody>
      </p:sp>
      <p:sp>
        <p:nvSpPr>
          <p:cNvPr id="14" name="文本框 15"/>
          <p:cNvSpPr txBox="1">
            <a:spLocks noChangeArrowheads="1"/>
          </p:cNvSpPr>
          <p:nvPr/>
        </p:nvSpPr>
        <p:spPr bwMode="auto">
          <a:xfrm>
            <a:off x="357158" y="3786190"/>
            <a:ext cx="8067675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例如，</a:t>
            </a:r>
            <a:r>
              <a:rPr lang="en-US" altLang="zh-CN" sz="2800" dirty="0">
                <a:solidFill>
                  <a:schemeClr val="tx1"/>
                </a:solidFill>
                <a:ea typeface="楷体_GB2312"/>
                <a:cs typeface="楷体_GB2312"/>
              </a:rPr>
              <a:t>173</a:t>
            </a:r>
            <a:r>
              <a:rPr lang="en-US" altLang="zh-CN" sz="2800" b="1" dirty="0">
                <a:ea typeface="楷体_GB2312"/>
                <a:cs typeface="楷体_GB2312"/>
              </a:rPr>
              <a:t>−128(2</a:t>
            </a:r>
            <a:r>
              <a:rPr lang="en-US" altLang="zh-CN" sz="2800" b="1" baseline="30000" dirty="0">
                <a:ea typeface="楷体_GB2312"/>
                <a:cs typeface="楷体_GB2312"/>
              </a:rPr>
              <a:t>7</a:t>
            </a:r>
            <a:r>
              <a:rPr lang="en-US" altLang="zh-CN" sz="2800" b="1" dirty="0">
                <a:ea typeface="楷体_GB2312"/>
                <a:cs typeface="楷体_GB2312"/>
              </a:rPr>
              <a:t>)=45=32+8+4+1=2</a:t>
            </a:r>
            <a:r>
              <a:rPr lang="en-US" altLang="zh-CN" sz="2800" b="1" baseline="30000" dirty="0">
                <a:ea typeface="楷体_GB2312"/>
                <a:cs typeface="楷体_GB2312"/>
              </a:rPr>
              <a:t>5</a:t>
            </a:r>
            <a:r>
              <a:rPr lang="en-US" altLang="zh-CN" sz="2800" b="1" dirty="0">
                <a:ea typeface="楷体_GB2312"/>
                <a:cs typeface="楷体_GB2312"/>
              </a:rPr>
              <a:t>+2</a:t>
            </a:r>
            <a:r>
              <a:rPr lang="en-US" altLang="zh-CN" sz="2800" b="1" baseline="30000" dirty="0">
                <a:ea typeface="楷体_GB2312"/>
                <a:cs typeface="楷体_GB2312"/>
              </a:rPr>
              <a:t>3</a:t>
            </a:r>
            <a:r>
              <a:rPr lang="en-US" altLang="zh-CN" sz="2800" b="1" dirty="0">
                <a:ea typeface="楷体_GB2312"/>
                <a:cs typeface="楷体_GB2312"/>
              </a:rPr>
              <a:t>+2</a:t>
            </a:r>
            <a:r>
              <a:rPr lang="en-US" altLang="zh-CN" sz="2800" b="1" baseline="30000" dirty="0">
                <a:ea typeface="楷体_GB2312"/>
                <a:cs typeface="楷体_GB2312"/>
              </a:rPr>
              <a:t>2</a:t>
            </a:r>
            <a:r>
              <a:rPr lang="en-US" altLang="zh-CN" sz="2800" b="1" dirty="0">
                <a:ea typeface="楷体_GB2312"/>
                <a:cs typeface="楷体_GB2312"/>
              </a:rPr>
              <a:t>+2</a:t>
            </a:r>
            <a:r>
              <a:rPr lang="en-US" altLang="zh-CN" sz="2800" b="1" baseline="30000" dirty="0">
                <a:ea typeface="楷体_GB2312"/>
                <a:cs typeface="楷体_GB2312"/>
              </a:rPr>
              <a:t>0</a:t>
            </a:r>
            <a:r>
              <a:rPr lang="zh-CN" altLang="en-US" sz="2800" b="1" dirty="0" smtClean="0">
                <a:ea typeface="楷体_GB2312"/>
                <a:cs typeface="楷体_GB2312"/>
              </a:rPr>
              <a:t>，</a:t>
            </a:r>
            <a:endParaRPr lang="en-US" altLang="zh-CN" sz="2800" b="1" dirty="0" smtClean="0">
              <a:ea typeface="楷体_GB2312"/>
              <a:cs typeface="楷体_GB2312"/>
            </a:endParaRPr>
          </a:p>
          <a:p>
            <a:r>
              <a:rPr lang="zh-CN" altLang="en-US" sz="2800" b="1" dirty="0" smtClean="0">
                <a:ea typeface="楷体_GB2312"/>
                <a:cs typeface="楷体_GB2312"/>
              </a:rPr>
              <a:t>所以</a:t>
            </a:r>
            <a:r>
              <a:rPr lang="en-US" altLang="zh-CN" sz="2800" b="1" i="1" dirty="0">
                <a:ea typeface="楷体_GB2312"/>
                <a:cs typeface="楷体_GB2312"/>
              </a:rPr>
              <a:t>k</a:t>
            </a:r>
            <a:r>
              <a:rPr lang="en-US" altLang="zh-CN" sz="2800" b="1" baseline="-25000" dirty="0">
                <a:ea typeface="楷体_GB2312"/>
                <a:cs typeface="楷体_GB2312"/>
              </a:rPr>
              <a:t>7</a:t>
            </a:r>
            <a:r>
              <a:rPr lang="en-US" altLang="zh-CN" sz="2800" b="1" dirty="0">
                <a:ea typeface="楷体_GB2312"/>
                <a:cs typeface="楷体_GB2312"/>
              </a:rPr>
              <a:t>=</a:t>
            </a:r>
            <a:r>
              <a:rPr lang="en-US" altLang="zh-CN" sz="2800" b="1" i="1" dirty="0">
                <a:ea typeface="楷体_GB2312"/>
                <a:cs typeface="楷体_GB2312"/>
              </a:rPr>
              <a:t>k</a:t>
            </a:r>
            <a:r>
              <a:rPr lang="en-US" altLang="zh-CN" sz="2800" b="1" baseline="-25000" dirty="0">
                <a:ea typeface="楷体_GB2312"/>
                <a:cs typeface="楷体_GB2312"/>
              </a:rPr>
              <a:t>5</a:t>
            </a:r>
            <a:r>
              <a:rPr lang="en-US" altLang="zh-CN" sz="2800" b="1" i="1" dirty="0">
                <a:ea typeface="楷体_GB2312"/>
                <a:cs typeface="楷体_GB2312"/>
              </a:rPr>
              <a:t>=k</a:t>
            </a:r>
            <a:r>
              <a:rPr lang="en-US" altLang="zh-CN" sz="2800" b="1" baseline="-25000" dirty="0">
                <a:ea typeface="楷体_GB2312"/>
                <a:cs typeface="楷体_GB2312"/>
              </a:rPr>
              <a:t>3</a:t>
            </a:r>
            <a:r>
              <a:rPr lang="en-US" altLang="zh-CN" sz="2800" b="1" i="1" dirty="0">
                <a:ea typeface="楷体_GB2312"/>
                <a:cs typeface="楷体_GB2312"/>
              </a:rPr>
              <a:t>=k</a:t>
            </a:r>
            <a:r>
              <a:rPr lang="en-US" altLang="zh-CN" sz="2800" b="1" baseline="-25000" dirty="0">
                <a:ea typeface="楷体_GB2312"/>
                <a:cs typeface="楷体_GB2312"/>
              </a:rPr>
              <a:t>2</a:t>
            </a:r>
            <a:r>
              <a:rPr lang="en-US" altLang="zh-CN" sz="2800" b="1" i="1" dirty="0">
                <a:ea typeface="楷体_GB2312"/>
                <a:cs typeface="楷体_GB2312"/>
              </a:rPr>
              <a:t>=k</a:t>
            </a:r>
            <a:r>
              <a:rPr lang="en-US" altLang="zh-CN" sz="2800" b="1" baseline="-25000" dirty="0">
                <a:ea typeface="楷体_GB2312"/>
                <a:cs typeface="楷体_GB2312"/>
              </a:rPr>
              <a:t>0</a:t>
            </a:r>
            <a:r>
              <a:rPr lang="en-US" altLang="zh-CN" sz="2800" b="1" i="1" dirty="0">
                <a:ea typeface="楷体_GB2312"/>
                <a:cs typeface="楷体_GB2312"/>
              </a:rPr>
              <a:t>=</a:t>
            </a:r>
            <a:r>
              <a:rPr lang="en-US" altLang="zh-CN" sz="2800" b="1" dirty="0">
                <a:ea typeface="楷体_GB2312"/>
                <a:cs typeface="楷体_GB2312"/>
              </a:rPr>
              <a:t>1</a:t>
            </a:r>
            <a:r>
              <a:rPr lang="zh-CN" altLang="en-US" sz="2800" b="1" dirty="0">
                <a:ea typeface="楷体_GB2312"/>
                <a:cs typeface="楷体_GB2312"/>
              </a:rPr>
              <a:t>，于是得到</a:t>
            </a:r>
            <a:r>
              <a:rPr lang="en-US" altLang="zh-CN" sz="2800" b="1" dirty="0">
                <a:ea typeface="楷体_GB2312"/>
                <a:cs typeface="楷体_GB2312"/>
              </a:rPr>
              <a:t>(173)</a:t>
            </a:r>
            <a:r>
              <a:rPr lang="en-US" altLang="zh-CN" sz="2800" b="1" baseline="-25000" dirty="0">
                <a:ea typeface="楷体_GB2312"/>
                <a:cs typeface="楷体_GB2312"/>
              </a:rPr>
              <a:t>10</a:t>
            </a:r>
            <a:r>
              <a:rPr lang="en-US" altLang="zh-CN" sz="2800" b="1" dirty="0">
                <a:ea typeface="楷体_GB2312"/>
                <a:cs typeface="楷体_GB2312"/>
              </a:rPr>
              <a:t>=(10101101)</a:t>
            </a:r>
            <a:r>
              <a:rPr lang="en-US" altLang="zh-CN" sz="2800" b="1" baseline="-25000" dirty="0">
                <a:ea typeface="楷体_GB2312"/>
                <a:cs typeface="楷体_GB2312"/>
              </a:rPr>
              <a:t>2</a:t>
            </a:r>
            <a:r>
              <a:rPr lang="zh-CN" altLang="en-US" sz="2800" b="1" dirty="0"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428596" y="2214554"/>
            <a:ext cx="8067675" cy="522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按照位权展开式展开并求和，例如：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428596" y="1571612"/>
            <a:ext cx="806608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altLang="zh-CN" sz="2800" dirty="0">
                <a:solidFill>
                  <a:schemeClr val="tx1"/>
                </a:solidFill>
                <a:ea typeface="楷体_GB2312"/>
                <a:cs typeface="楷体_GB231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二进制数转换成十进制数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500034" y="2786058"/>
          <a:ext cx="8039100" cy="925512"/>
        </p:xfrm>
        <a:graphic>
          <a:graphicData uri="http://schemas.openxmlformats.org/presentationml/2006/ole">
            <p:oleObj spid="_x0000_s3074" name="公式" r:id="rId3" imgW="4190760" imgH="482400" progId="Equation.3">
              <p:embed/>
            </p:oleObj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71472" y="4071942"/>
            <a:ext cx="80676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十六进制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转换成十进制数的方法相同。例如：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71472" y="4929198"/>
          <a:ext cx="7704137" cy="928687"/>
        </p:xfrm>
        <a:graphic>
          <a:graphicData uri="http://schemas.openxmlformats.org/presentationml/2006/ole">
            <p:oleObj spid="_x0000_s3075" r:id="rId4" imgW="4000500" imgH="482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-357214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数制</a:t>
            </a:r>
            <a:endParaRPr lang="zh-CN" altLang="en-US" dirty="0"/>
          </a:p>
        </p:txBody>
      </p:sp>
      <p:sp>
        <p:nvSpPr>
          <p:cNvPr id="4" name="文本框 3076"/>
          <p:cNvSpPr txBox="1">
            <a:spLocks noChangeArrowheads="1"/>
          </p:cNvSpPr>
          <p:nvPr/>
        </p:nvSpPr>
        <p:spPr bwMode="auto">
          <a:xfrm>
            <a:off x="428596" y="1090612"/>
            <a:ext cx="808831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altLang="zh-CN" sz="2800" dirty="0">
                <a:solidFill>
                  <a:schemeClr val="tx1"/>
                </a:solidFill>
                <a:ea typeface="楷体_GB2312"/>
                <a:cs typeface="楷体_GB231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二进制数和十六进制数的相互转换</a:t>
            </a: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425421" y="1595437"/>
            <a:ext cx="8091488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        二进制数转换为十六进制数，从小数点开始，向左、向右每四位合并为一位十六进制数码，例如：</a:t>
            </a:r>
          </a:p>
        </p:txBody>
      </p:sp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425421" y="2511425"/>
            <a:ext cx="80914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ea typeface="楷体_GB2312"/>
                <a:cs typeface="楷体_GB2312"/>
              </a:rPr>
              <a:t>(101 1110.1011 001)</a:t>
            </a:r>
            <a:r>
              <a:rPr lang="en-US" altLang="zh-CN" sz="2800" baseline="-25000" dirty="0">
                <a:ea typeface="楷体_GB2312"/>
                <a:cs typeface="楷体_GB2312"/>
              </a:rPr>
              <a:t>2</a:t>
            </a:r>
            <a:r>
              <a:rPr lang="en-US" altLang="zh-CN" sz="2800" dirty="0">
                <a:ea typeface="楷体_GB2312"/>
                <a:cs typeface="楷体_GB2312"/>
              </a:rPr>
              <a:t> =</a:t>
            </a:r>
            <a:r>
              <a:rPr lang="zh-CN" altLang="en-US" sz="2800" dirty="0">
                <a:ea typeface="楷体_GB2312"/>
                <a:cs typeface="楷体_GB2312"/>
              </a:rPr>
              <a:t> </a:t>
            </a:r>
            <a:r>
              <a:rPr lang="en-US" altLang="zh-CN" sz="2800" dirty="0">
                <a:ea typeface="楷体_GB2312"/>
                <a:cs typeface="楷体_GB2312"/>
              </a:rPr>
              <a:t>(5E.B2)</a:t>
            </a:r>
            <a:r>
              <a:rPr lang="en-US" altLang="zh-CN" sz="2800" baseline="-25000" dirty="0">
                <a:ea typeface="楷体_GB2312"/>
                <a:cs typeface="楷体_GB2312"/>
              </a:rPr>
              <a:t>16</a:t>
            </a:r>
          </a:p>
        </p:txBody>
      </p: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425421" y="3035300"/>
            <a:ext cx="8091488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        十六进制数转换为二进制数，把每位十六进制数展开为四位二进制数即可，例如</a:t>
            </a: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425421" y="3898900"/>
            <a:ext cx="80914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ea typeface="楷体_GB2312"/>
                <a:cs typeface="楷体_GB2312"/>
              </a:rPr>
              <a:t>(7E3.5B4)</a:t>
            </a:r>
            <a:r>
              <a:rPr lang="en-US" altLang="zh-CN" sz="2800" baseline="-25000" dirty="0">
                <a:ea typeface="楷体_GB2312"/>
                <a:cs typeface="楷体_GB2312"/>
              </a:rPr>
              <a:t>16 </a:t>
            </a:r>
            <a:r>
              <a:rPr lang="en-US" altLang="zh-CN" sz="2800" dirty="0">
                <a:ea typeface="楷体_GB2312"/>
                <a:cs typeface="楷体_GB2312"/>
              </a:rPr>
              <a:t>=(0111 1110 0011.0101 1011 0100)</a:t>
            </a:r>
            <a:r>
              <a:rPr lang="en-US" altLang="zh-CN" sz="2800" baseline="-25000" dirty="0">
                <a:ea typeface="楷体_GB2312"/>
                <a:cs typeface="楷体_GB2312"/>
              </a:rPr>
              <a:t>2</a:t>
            </a:r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425421" y="4475162"/>
            <a:ext cx="3773488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        常用数制之间的转换方法如</a:t>
            </a:r>
            <a:r>
              <a:rPr lang="zh-CN" altLang="en-US" sz="2800" dirty="0" smtClean="0">
                <a:solidFill>
                  <a:schemeClr val="tx1"/>
                </a:solidFill>
                <a:ea typeface="楷体_GB2312"/>
                <a:cs typeface="楷体_GB2312"/>
              </a:rPr>
              <a:t>图所</a:t>
            </a:r>
            <a:r>
              <a:rPr lang="zh-CN" altLang="en-US" sz="2800" dirty="0">
                <a:solidFill>
                  <a:schemeClr val="tx1"/>
                </a:solidFill>
                <a:ea typeface="楷体_GB2312"/>
                <a:cs typeface="楷体_GB2312"/>
              </a:rPr>
              <a:t>示。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996" y="4475162"/>
            <a:ext cx="3802063" cy="23828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 bwMode="auto">
          <a:xfrm>
            <a:off x="5429256" y="6500810"/>
            <a:ext cx="500066" cy="3571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35212"/>
            <a:ext cx="8593137" cy="10055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/>
                <a:cs typeface="楷体_GB2312"/>
              </a:rPr>
              <a:t>　　二进制代码的位数</a:t>
            </a:r>
            <a:r>
              <a:rPr lang="en-US" altLang="zh-CN" sz="2400" dirty="0">
                <a:ea typeface="楷体_GB2312"/>
                <a:cs typeface="楷体_GB2312"/>
              </a:rPr>
              <a:t>(n),</a:t>
            </a:r>
            <a:r>
              <a:rPr lang="zh-CN" altLang="en-US" sz="2400" dirty="0">
                <a:ea typeface="楷体_GB2312"/>
                <a:cs typeface="楷体_GB2312"/>
              </a:rPr>
              <a:t>与需要编码的事件（或信息）的个   数</a:t>
            </a:r>
            <a:r>
              <a:rPr lang="en-US" altLang="zh-CN" sz="2400" dirty="0">
                <a:ea typeface="楷体_GB2312"/>
                <a:cs typeface="楷体_GB2312"/>
              </a:rPr>
              <a:t>(N)</a:t>
            </a:r>
            <a:r>
              <a:rPr lang="zh-CN" altLang="en-US" sz="2400" dirty="0">
                <a:ea typeface="楷体_GB2312"/>
                <a:cs typeface="楷体_GB2312"/>
              </a:rPr>
              <a:t>之间应满足以下关系：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00525" y="2944799"/>
            <a:ext cx="2082800" cy="5245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ea typeface="楷体_GB2312"/>
                <a:cs typeface="楷体_GB2312"/>
              </a:rPr>
              <a:t>2</a:t>
            </a:r>
            <a:r>
              <a:rPr lang="en-US" altLang="zh-CN" sz="2400" i="1" baseline="42000" dirty="0">
                <a:ea typeface="楷体_GB2312"/>
                <a:cs typeface="楷体_GB2312"/>
              </a:rPr>
              <a:t>n</a:t>
            </a:r>
            <a:r>
              <a:rPr lang="en-US" altLang="zh-CN" sz="2400" baseline="42000" dirty="0">
                <a:ea typeface="楷体_GB2312"/>
                <a:cs typeface="楷体_GB2312"/>
              </a:rPr>
              <a:t>-1</a:t>
            </a:r>
            <a:r>
              <a:rPr lang="en-US" altLang="zh-CN" sz="2400" dirty="0">
                <a:ea typeface="楷体_GB2312"/>
                <a:cs typeface="楷体_GB2312"/>
              </a:rPr>
              <a:t>≤</a:t>
            </a:r>
            <a:r>
              <a:rPr lang="en-US" altLang="zh-CN" sz="2400" i="1" dirty="0">
                <a:ea typeface="楷体_GB2312"/>
                <a:cs typeface="楷体_GB2312"/>
              </a:rPr>
              <a:t>N</a:t>
            </a:r>
            <a:r>
              <a:rPr lang="en-US" altLang="zh-CN" sz="2400" dirty="0">
                <a:ea typeface="楷体_GB2312"/>
                <a:cs typeface="楷体_GB2312"/>
              </a:rPr>
              <a:t>≤2</a:t>
            </a:r>
            <a:r>
              <a:rPr lang="en-US" altLang="zh-CN" sz="2400" i="1" baseline="42000" dirty="0">
                <a:ea typeface="楷体_GB2312"/>
                <a:cs typeface="楷体_GB2312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7" y="3565512"/>
            <a:ext cx="6669088" cy="1199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ea typeface="楷体_GB2312"/>
                <a:cs typeface="楷体_GB2312"/>
              </a:rPr>
              <a:t>1. </a:t>
            </a:r>
            <a:r>
              <a:rPr lang="zh-CN" altLang="en-US" sz="2400">
                <a:ea typeface="楷体_GB2312"/>
                <a:cs typeface="楷体_GB2312"/>
              </a:rPr>
              <a:t>二</a:t>
            </a:r>
            <a:r>
              <a:rPr lang="en-US" altLang="zh-CN" sz="2400">
                <a:ea typeface="楷体_GB2312"/>
                <a:cs typeface="楷体_GB2312"/>
              </a:rPr>
              <a:t>—</a:t>
            </a:r>
            <a:r>
              <a:rPr lang="zh-CN" altLang="en-US" sz="2400">
                <a:ea typeface="楷体_GB2312"/>
                <a:cs typeface="楷体_GB2312"/>
              </a:rPr>
              <a:t>十进制编码</a:t>
            </a:r>
            <a:r>
              <a:rPr lang="en-US" altLang="zh-CN" sz="2400">
                <a:ea typeface="楷体_GB2312"/>
                <a:cs typeface="楷体_GB2312"/>
              </a:rPr>
              <a:t>(</a:t>
            </a:r>
            <a:r>
              <a:rPr lang="zh-CN" altLang="en-US" sz="2400">
                <a:ea typeface="楷体_GB2312"/>
                <a:cs typeface="楷体_GB2312"/>
              </a:rPr>
              <a:t>数值编码</a:t>
            </a:r>
            <a:r>
              <a:rPr lang="en-US" altLang="zh-CN" sz="2400">
                <a:ea typeface="楷体_GB2312"/>
                <a:cs typeface="楷体_GB2312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altLang="zh-CN" sz="2400">
                <a:ea typeface="楷体_GB2312"/>
                <a:cs typeface="楷体_GB2312"/>
              </a:rPr>
              <a:t>(BCD</a:t>
            </a:r>
            <a:r>
              <a:rPr lang="zh-CN" altLang="en-US" sz="2400">
                <a:ea typeface="楷体_GB2312"/>
                <a:cs typeface="楷体_GB2312"/>
              </a:rPr>
              <a:t>码</a:t>
            </a:r>
            <a:r>
              <a:rPr lang="en-US" altLang="zh-CN" sz="2400">
                <a:ea typeface="楷体_GB2312"/>
                <a:cs typeface="楷体_GB2312"/>
              </a:rPr>
              <a:t>----- Binary Code Decimal</a:t>
            </a:r>
            <a:r>
              <a:rPr lang="zh-CN" altLang="en-US" sz="2400">
                <a:ea typeface="楷体_GB2312"/>
                <a:cs typeface="楷体_GB2312"/>
              </a:rPr>
              <a:t>）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425" y="4995849"/>
            <a:ext cx="796243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/>
                <a:cs typeface="楷体_GB2312"/>
              </a:rPr>
              <a:t>　用</a:t>
            </a:r>
            <a:r>
              <a:rPr lang="en-US" altLang="zh-CN" sz="2400">
                <a:ea typeface="楷体_GB2312"/>
                <a:cs typeface="楷体_GB2312"/>
              </a:rPr>
              <a:t>4</a:t>
            </a:r>
            <a:r>
              <a:rPr lang="zh-CN" altLang="en-US" sz="2400">
                <a:ea typeface="楷体_GB2312"/>
                <a:cs typeface="楷体_GB2312"/>
              </a:rPr>
              <a:t>位二进制数来表示一位十进制数中的</a:t>
            </a:r>
            <a:r>
              <a:rPr lang="en-US" altLang="zh-CN" sz="2400">
                <a:ea typeface="楷体_GB2312"/>
                <a:cs typeface="楷体_GB2312"/>
              </a:rPr>
              <a:t>0~9</a:t>
            </a:r>
            <a:r>
              <a:rPr lang="zh-CN" altLang="en-US" sz="2400">
                <a:ea typeface="楷体_GB2312"/>
                <a:cs typeface="楷体_GB2312"/>
              </a:rPr>
              <a:t>十个数码。 </a:t>
            </a:r>
            <a:br>
              <a:rPr lang="zh-CN" altLang="en-US" sz="2400">
                <a:ea typeface="楷体_GB2312"/>
                <a:cs typeface="楷体_GB2312"/>
              </a:rPr>
            </a:b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5637" y="5587987"/>
            <a:ext cx="7853363" cy="1102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>
                <a:ea typeface="楷体_GB2312"/>
                <a:cs typeface="楷体_GB2312"/>
              </a:rPr>
              <a:t>从</a:t>
            </a:r>
            <a:r>
              <a:rPr lang="en-US" altLang="zh-CN" sz="2400">
                <a:ea typeface="楷体_GB2312"/>
                <a:cs typeface="楷体_GB2312"/>
              </a:rPr>
              <a:t>4 </a:t>
            </a:r>
            <a:r>
              <a:rPr lang="zh-CN" altLang="en-US" sz="2400">
                <a:ea typeface="楷体_GB2312"/>
                <a:cs typeface="楷体_GB2312"/>
              </a:rPr>
              <a:t>位二进制数</a:t>
            </a:r>
            <a:r>
              <a:rPr lang="en-US" altLang="zh-CN" sz="2400">
                <a:ea typeface="楷体_GB2312"/>
                <a:cs typeface="楷体_GB2312"/>
              </a:rPr>
              <a:t>16</a:t>
            </a:r>
            <a:r>
              <a:rPr lang="zh-CN" altLang="en-US" sz="2400">
                <a:ea typeface="楷体_GB2312"/>
                <a:cs typeface="楷体_GB2312"/>
              </a:rPr>
              <a:t>种代码中</a:t>
            </a:r>
            <a:r>
              <a:rPr lang="en-US" altLang="zh-CN" sz="2400">
                <a:ea typeface="楷体_GB2312"/>
                <a:cs typeface="楷体_GB2312"/>
              </a:rPr>
              <a:t>,</a:t>
            </a:r>
            <a:r>
              <a:rPr lang="zh-CN" altLang="en-US" sz="2400">
                <a:ea typeface="楷体_GB2312"/>
                <a:cs typeface="楷体_GB2312"/>
              </a:rPr>
              <a:t>选择</a:t>
            </a:r>
            <a:r>
              <a:rPr lang="en-US" altLang="zh-CN" sz="2400">
                <a:ea typeface="楷体_GB2312"/>
                <a:cs typeface="楷体_GB2312"/>
              </a:rPr>
              <a:t>10</a:t>
            </a:r>
            <a:r>
              <a:rPr lang="zh-CN" altLang="en-US" sz="2400">
                <a:ea typeface="楷体_GB2312"/>
                <a:cs typeface="楷体_GB2312"/>
              </a:rPr>
              <a:t>种来表示</a:t>
            </a:r>
            <a:r>
              <a:rPr lang="en-US" altLang="zh-CN" sz="2400">
                <a:ea typeface="楷体_GB2312"/>
                <a:cs typeface="楷体_GB2312"/>
              </a:rPr>
              <a:t>0~9</a:t>
            </a:r>
            <a:r>
              <a:rPr lang="zh-CN" altLang="en-US" sz="2400">
                <a:ea typeface="楷体_GB2312"/>
                <a:cs typeface="楷体_GB2312"/>
              </a:rPr>
              <a:t>个数码的方案有很多种。每种方案产生一种</a:t>
            </a:r>
            <a:r>
              <a:rPr lang="en-US" altLang="zh-CN" sz="2400">
                <a:ea typeface="楷体_GB2312"/>
                <a:cs typeface="楷体_GB2312"/>
              </a:rPr>
              <a:t>BCD</a:t>
            </a:r>
            <a:r>
              <a:rPr lang="zh-CN" altLang="en-US" sz="2400">
                <a:ea typeface="楷体_GB2312"/>
                <a:cs typeface="楷体_GB2312"/>
              </a:rPr>
              <a:t>码。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800" y="1571612"/>
            <a:ext cx="8593137" cy="5254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/>
                <a:cs typeface="楷体_GB2312"/>
              </a:rPr>
              <a:t>　　码制</a:t>
            </a:r>
            <a:r>
              <a:rPr lang="en-US" altLang="zh-CN" sz="2400" dirty="0">
                <a:ea typeface="楷体_GB2312"/>
                <a:cs typeface="楷体_GB2312"/>
              </a:rPr>
              <a:t>:</a:t>
            </a:r>
            <a:r>
              <a:rPr lang="zh-CN" altLang="en-US" sz="2400" dirty="0">
                <a:ea typeface="楷体_GB2312"/>
                <a:cs typeface="楷体_GB2312"/>
              </a:rPr>
              <a:t>编制代码所要遵循的规则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数字逻辑基础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en-US" altLang="zh-CN" dirty="0" smtClean="0"/>
          </a:p>
          <a:p>
            <a:r>
              <a:rPr lang="zh-CN" altLang="en-US" dirty="0" smtClean="0"/>
              <a:t>数制</a:t>
            </a:r>
            <a:endParaRPr lang="en-US" altLang="zh-CN" dirty="0" smtClean="0"/>
          </a:p>
          <a:p>
            <a:r>
              <a:rPr lang="zh-CN" altLang="en-US" dirty="0" smtClean="0"/>
              <a:t>代码和常用码制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009637" y="1900224"/>
          <a:ext cx="7089775" cy="4731070"/>
        </p:xfrm>
        <a:graphic>
          <a:graphicData uri="http://schemas.openxmlformats.org/drawingml/2006/table">
            <a:tbl>
              <a:tblPr/>
              <a:tblGrid>
                <a:gridCol w="1316037"/>
                <a:gridCol w="1304925"/>
                <a:gridCol w="1236663"/>
                <a:gridCol w="1219200"/>
                <a:gridCol w="1201737"/>
                <a:gridCol w="811213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BCD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码十进制数码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2421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5421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余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20"/>
          <p:cNvSpPr>
            <a:spLocks noChangeArrowheads="1"/>
          </p:cNvSpPr>
          <p:nvPr/>
        </p:nvSpPr>
        <p:spPr bwMode="auto">
          <a:xfrm>
            <a:off x="2576499" y="2144699"/>
            <a:ext cx="909638" cy="4351337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121"/>
          <p:cNvSpPr>
            <a:spLocks noChangeArrowheads="1"/>
          </p:cNvSpPr>
          <p:nvPr/>
        </p:nvSpPr>
        <p:spPr bwMode="auto">
          <a:xfrm>
            <a:off x="3789349" y="2160574"/>
            <a:ext cx="852488" cy="4376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22"/>
          <p:cNvSpPr>
            <a:spLocks noChangeArrowheads="1"/>
          </p:cNvSpPr>
          <p:nvPr/>
        </p:nvSpPr>
        <p:spPr bwMode="auto">
          <a:xfrm>
            <a:off x="5029187" y="2195499"/>
            <a:ext cx="852487" cy="4319587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123"/>
          <p:cNvSpPr>
            <a:spLocks noChangeArrowheads="1"/>
          </p:cNvSpPr>
          <p:nvPr/>
        </p:nvSpPr>
        <p:spPr bwMode="auto">
          <a:xfrm>
            <a:off x="2643174" y="1428736"/>
            <a:ext cx="3862388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）几种常用</a:t>
            </a:r>
            <a:r>
              <a:rPr lang="zh-CN" altLang="en-US" b="1" dirty="0">
                <a:ea typeface="楷体_GB2312"/>
                <a:cs typeface="楷体_GB2312"/>
              </a:rPr>
              <a:t>的</a:t>
            </a:r>
            <a:r>
              <a:rPr lang="en-US" altLang="zh-CN" b="1" dirty="0">
                <a:ea typeface="楷体_GB2312"/>
                <a:cs typeface="楷体_GB2312"/>
              </a:rPr>
              <a:t>BCD</a:t>
            </a:r>
            <a:r>
              <a:rPr lang="zh-CN" altLang="en-US" b="1" dirty="0">
                <a:ea typeface="楷体_GB2312"/>
                <a:cs typeface="楷体_GB2312"/>
              </a:rPr>
              <a:t>代码</a:t>
            </a:r>
          </a:p>
        </p:txBody>
      </p:sp>
      <p:sp>
        <p:nvSpPr>
          <p:cNvPr id="9" name="Rectangle 124"/>
          <p:cNvSpPr>
            <a:spLocks noChangeArrowheads="1"/>
          </p:cNvSpPr>
          <p:nvPr/>
        </p:nvSpPr>
        <p:spPr bwMode="auto">
          <a:xfrm>
            <a:off x="6237274" y="2162161"/>
            <a:ext cx="838200" cy="4360863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4937" y="1200011"/>
            <a:ext cx="85931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ea typeface="楷体_GB2312"/>
                <a:cs typeface="楷体_GB2312"/>
              </a:rPr>
              <a:t>　　（</a:t>
            </a:r>
            <a:r>
              <a:rPr lang="en-US" altLang="zh-CN" sz="2400">
                <a:ea typeface="楷体_GB2312"/>
                <a:cs typeface="楷体_GB2312"/>
              </a:rPr>
              <a:t>2</a:t>
            </a:r>
            <a:r>
              <a:rPr lang="zh-CN" altLang="en-US" sz="2400">
                <a:ea typeface="楷体_GB2312"/>
                <a:cs typeface="楷体_GB2312"/>
              </a:rPr>
              <a:t>）各种编码的特点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16136"/>
            <a:ext cx="8848725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ea typeface="楷体_GB2312"/>
                <a:cs typeface="楷体_GB2312"/>
              </a:rPr>
              <a:t>     </a:t>
            </a:r>
            <a:r>
              <a:rPr lang="zh-CN" altLang="en-US" sz="2400" dirty="0">
                <a:ea typeface="楷体_GB2312"/>
                <a:cs typeface="楷体_GB2312"/>
              </a:rPr>
              <a:t>余３码的特点</a:t>
            </a:r>
            <a:r>
              <a:rPr lang="en-US" altLang="zh-CN" sz="2400" dirty="0">
                <a:ea typeface="楷体_GB2312"/>
                <a:cs typeface="楷体_GB2312"/>
              </a:rPr>
              <a:t>:</a:t>
            </a:r>
            <a:r>
              <a:rPr lang="zh-CN" altLang="en-US" sz="2400" dirty="0">
                <a:ea typeface="楷体_GB2312"/>
                <a:cs typeface="楷体_GB2312"/>
              </a:rPr>
              <a:t>当两个十进制的和是</a:t>
            </a:r>
            <a:r>
              <a:rPr lang="en-US" altLang="zh-CN" sz="2400" dirty="0">
                <a:ea typeface="楷体_GB2312"/>
                <a:cs typeface="楷体_GB2312"/>
              </a:rPr>
              <a:t>10</a:t>
            </a:r>
            <a:r>
              <a:rPr lang="zh-CN" altLang="en-US" sz="2400" dirty="0">
                <a:ea typeface="楷体_GB2312"/>
                <a:cs typeface="楷体_GB2312"/>
              </a:rPr>
              <a:t>时，相应的二进制正好是</a:t>
            </a:r>
            <a:r>
              <a:rPr lang="en-US" altLang="zh-CN" sz="2400" dirty="0">
                <a:ea typeface="楷体_GB2312"/>
                <a:cs typeface="楷体_GB2312"/>
              </a:rPr>
              <a:t>16</a:t>
            </a:r>
            <a:r>
              <a:rPr lang="zh-CN" altLang="en-US" sz="2400" dirty="0">
                <a:ea typeface="楷体_GB2312"/>
                <a:cs typeface="楷体_GB2312"/>
              </a:rPr>
              <a:t>，于是可自动产生进位信号</a:t>
            </a:r>
            <a:r>
              <a:rPr lang="en-US" altLang="zh-CN" sz="2400" dirty="0">
                <a:ea typeface="楷体_GB2312"/>
                <a:cs typeface="楷体_GB2312"/>
              </a:rPr>
              <a:t>,</a:t>
            </a:r>
            <a:r>
              <a:rPr lang="zh-CN" altLang="en-US" sz="2400" dirty="0">
                <a:ea typeface="楷体_GB2312"/>
                <a:cs typeface="楷体_GB2312"/>
              </a:rPr>
              <a:t>而不需修正</a:t>
            </a:r>
            <a:r>
              <a:rPr lang="en-US" altLang="zh-CN" sz="2400" dirty="0">
                <a:ea typeface="楷体_GB2312"/>
                <a:cs typeface="楷体_GB2312"/>
              </a:rPr>
              <a:t>.0</a:t>
            </a:r>
            <a:r>
              <a:rPr lang="zh-CN" altLang="en-US" sz="2400" dirty="0">
                <a:ea typeface="楷体_GB2312"/>
                <a:cs typeface="楷体_GB2312"/>
              </a:rPr>
              <a:t>和</a:t>
            </a:r>
            <a:r>
              <a:rPr lang="en-US" altLang="zh-CN" sz="2400" dirty="0">
                <a:ea typeface="楷体_GB2312"/>
                <a:cs typeface="楷体_GB2312"/>
              </a:rPr>
              <a:t>9, 1</a:t>
            </a:r>
            <a:r>
              <a:rPr lang="zh-CN" altLang="en-US" sz="2400" dirty="0">
                <a:ea typeface="楷体_GB2312"/>
                <a:cs typeface="楷体_GB2312"/>
              </a:rPr>
              <a:t>和</a:t>
            </a:r>
            <a:r>
              <a:rPr lang="en-US" altLang="zh-CN" sz="2400" dirty="0">
                <a:ea typeface="楷体_GB2312"/>
                <a:cs typeface="楷体_GB2312"/>
              </a:rPr>
              <a:t>8,…..6</a:t>
            </a:r>
            <a:r>
              <a:rPr lang="zh-CN" altLang="en-US" sz="2400" dirty="0">
                <a:ea typeface="楷体_GB2312"/>
                <a:cs typeface="楷体_GB2312"/>
              </a:rPr>
              <a:t>和</a:t>
            </a:r>
            <a:r>
              <a:rPr lang="en-US" altLang="zh-CN" sz="2400" dirty="0">
                <a:ea typeface="楷体_GB2312"/>
                <a:cs typeface="楷体_GB2312"/>
              </a:rPr>
              <a:t>4</a:t>
            </a:r>
            <a:r>
              <a:rPr lang="zh-CN" altLang="en-US" sz="2400" dirty="0">
                <a:ea typeface="楷体_GB2312"/>
                <a:cs typeface="楷体_GB2312"/>
              </a:rPr>
              <a:t>的余３码互为反码</a:t>
            </a:r>
            <a:r>
              <a:rPr lang="en-US" altLang="zh-CN" sz="2400" dirty="0">
                <a:ea typeface="楷体_GB2312"/>
                <a:cs typeface="楷体_GB2312"/>
              </a:rPr>
              <a:t>,</a:t>
            </a:r>
            <a:r>
              <a:rPr lang="zh-CN" altLang="en-US" sz="2400" dirty="0">
                <a:ea typeface="楷体_GB2312"/>
                <a:cs typeface="楷体_GB2312"/>
              </a:rPr>
              <a:t>这对在求对于</a:t>
            </a:r>
            <a:r>
              <a:rPr lang="en-US" altLang="zh-CN" sz="2400" dirty="0">
                <a:ea typeface="楷体_GB2312"/>
                <a:cs typeface="楷体_GB2312"/>
              </a:rPr>
              <a:t>10</a:t>
            </a:r>
            <a:r>
              <a:rPr lang="zh-CN" altLang="en-US" sz="2400" dirty="0">
                <a:ea typeface="楷体_GB2312"/>
                <a:cs typeface="楷体_GB2312"/>
              </a:rPr>
              <a:t>的补码很方便。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00" y="5103674"/>
            <a:ext cx="8770937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楷体_GB2312"/>
                <a:cs typeface="楷体_GB2312"/>
              </a:rPr>
              <a:t>    </a:t>
            </a:r>
            <a:r>
              <a:rPr lang="zh-CN" altLang="en-US" sz="2400">
                <a:ea typeface="楷体_GB2312"/>
                <a:cs typeface="楷体_GB2312"/>
              </a:rPr>
              <a:t>余</a:t>
            </a:r>
            <a:r>
              <a:rPr lang="en-US" altLang="zh-CN" sz="2400">
                <a:ea typeface="楷体_GB2312"/>
                <a:cs typeface="楷体_GB2312"/>
              </a:rPr>
              <a:t>3</a:t>
            </a:r>
            <a:r>
              <a:rPr lang="zh-CN" altLang="en-US" sz="2400">
                <a:ea typeface="楷体_GB2312"/>
                <a:cs typeface="楷体_GB2312"/>
              </a:rPr>
              <a:t>码循环码：相邻的两个代码之间仅一位的状态不同。按余</a:t>
            </a:r>
            <a:r>
              <a:rPr lang="en-US" altLang="zh-CN" sz="2400">
                <a:ea typeface="楷体_GB2312"/>
                <a:cs typeface="楷体_GB2312"/>
              </a:rPr>
              <a:t>3</a:t>
            </a:r>
            <a:r>
              <a:rPr lang="zh-CN" altLang="en-US" sz="2400">
                <a:ea typeface="楷体_GB2312"/>
                <a:cs typeface="楷体_GB2312"/>
              </a:rPr>
              <a:t>码循环码组成计数器时，每次转换过程只有一个触发器翻转，译码时不会发生竞争－冒险现象。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7962" y="2065199"/>
            <a:ext cx="8269288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ea typeface="楷体_GB2312"/>
                <a:cs typeface="楷体_GB2312"/>
              </a:rPr>
              <a:t>　　　有权码：编码与所表示的十进制数之间的转算容易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ea typeface="楷体_GB2312"/>
                <a:cs typeface="楷体_GB2312"/>
              </a:rPr>
              <a:t>   如</a:t>
            </a:r>
            <a:r>
              <a:rPr lang="en-US" altLang="zh-CN" sz="2400">
                <a:ea typeface="楷体_GB2312"/>
                <a:cs typeface="楷体_GB2312"/>
              </a:rPr>
              <a:t>(10010000) </a:t>
            </a:r>
            <a:r>
              <a:rPr lang="en-US" altLang="zh-CN" sz="2400" baseline="-25000">
                <a:ea typeface="楷体_GB2312"/>
                <a:cs typeface="楷体_GB2312"/>
              </a:rPr>
              <a:t>8421BCD</a:t>
            </a:r>
            <a:r>
              <a:rPr lang="en-US" altLang="zh-CN" sz="2400">
                <a:ea typeface="楷体_GB2312"/>
                <a:cs typeface="楷体_GB2312"/>
              </a:rPr>
              <a:t>=(90)</a:t>
            </a:r>
            <a:r>
              <a:rPr lang="zh-CN" altLang="en-US" sz="2400" baseline="-25000">
                <a:ea typeface="楷体_GB2312"/>
                <a:cs typeface="楷体_GB2312"/>
              </a:rPr>
              <a:t>Ｄ</a:t>
            </a: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6063" y="2249488"/>
            <a:ext cx="8686800" cy="1005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/>
                <a:cs typeface="楷体_GB2312"/>
              </a:rPr>
              <a:t>　　对于一个多位的十进制数，需要有与十进制位数相同的几组</a:t>
            </a:r>
            <a:r>
              <a:rPr lang="en-US" altLang="zh-CN" sz="2400" dirty="0">
                <a:ea typeface="楷体_GB2312"/>
                <a:cs typeface="楷体_GB2312"/>
              </a:rPr>
              <a:t>BCD</a:t>
            </a:r>
            <a:r>
              <a:rPr lang="zh-CN" altLang="en-US" sz="2400" dirty="0">
                <a:ea typeface="楷体_GB2312"/>
                <a:cs typeface="楷体_GB2312"/>
              </a:rPr>
              <a:t>代码来表示。例如：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49438" y="3532188"/>
          <a:ext cx="5867400" cy="1841500"/>
        </p:xfrm>
        <a:graphic>
          <a:graphicData uri="http://schemas.openxmlformats.org/presentationml/2006/ole">
            <p:oleObj spid="_x0000_s4098" name="公式" r:id="rId3" imgW="5867280" imgH="1841400" progId="Equation.3">
              <p:embed/>
            </p:oleObj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1650" y="3754438"/>
            <a:ext cx="3195638" cy="947737"/>
            <a:chOff x="215" y="3072"/>
            <a:chExt cx="2013" cy="597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64" y="3072"/>
              <a:ext cx="164" cy="3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104" y="3250"/>
              <a:ext cx="1008" cy="1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15" y="3407"/>
              <a:ext cx="933" cy="2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/>
                  <a:cs typeface="楷体_GB2312"/>
                </a:rPr>
                <a:t>不能省略！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238875" y="4381502"/>
            <a:ext cx="2755900" cy="869951"/>
            <a:chOff x="3805" y="3523"/>
            <a:chExt cx="1736" cy="548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805" y="3744"/>
              <a:ext cx="164" cy="3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916" y="3648"/>
              <a:ext cx="692" cy="1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608" y="3523"/>
              <a:ext cx="933" cy="2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楷体_GB2312"/>
                  <a:cs typeface="楷体_GB2312"/>
                </a:rPr>
                <a:t>不能省略！</a:t>
              </a: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16000" y="1350963"/>
            <a:ext cx="427232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楷体_GB2312"/>
                <a:cs typeface="楷体_GB2312"/>
              </a:rPr>
              <a:t>　</a:t>
            </a:r>
            <a:r>
              <a:rPr lang="en-US" altLang="zh-CN" sz="2400" dirty="0">
                <a:ea typeface="楷体_GB2312"/>
                <a:cs typeface="楷体_GB2312"/>
              </a:rPr>
              <a:t>(3)</a:t>
            </a:r>
            <a:r>
              <a:rPr lang="zh-CN" altLang="en-US" sz="2400" dirty="0">
                <a:ea typeface="楷体_GB2312"/>
                <a:cs typeface="楷体_GB2312"/>
              </a:rPr>
              <a:t>用</a:t>
            </a:r>
            <a:r>
              <a:rPr lang="en-US" altLang="zh-CN" sz="2400" dirty="0">
                <a:ea typeface="楷体_GB2312"/>
                <a:cs typeface="楷体_GB2312"/>
              </a:rPr>
              <a:t>BCD</a:t>
            </a:r>
            <a:r>
              <a:rPr lang="zh-CN" altLang="en-US" sz="2400" dirty="0">
                <a:ea typeface="楷体_GB2312"/>
                <a:cs typeface="楷体_GB2312"/>
              </a:rPr>
              <a:t>代码表示十进制数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857496"/>
            <a:ext cx="8610600" cy="10525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/>
                <a:cs typeface="楷体_GB2312"/>
              </a:rPr>
              <a:t>　　对于有权</a:t>
            </a:r>
            <a:r>
              <a:rPr lang="en-US" altLang="zh-CN" sz="2400" b="1" dirty="0">
                <a:ea typeface="楷体_GB2312"/>
                <a:cs typeface="楷体_GB2312"/>
              </a:rPr>
              <a:t>BCD</a:t>
            </a:r>
            <a:r>
              <a:rPr lang="zh-CN" altLang="en-US" sz="2400" b="1" dirty="0">
                <a:ea typeface="楷体_GB2312"/>
                <a:cs typeface="楷体_GB2312"/>
              </a:rPr>
              <a:t>码，可以根据位权展开求得所代表的十进制数。例如：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477957" y="4041782"/>
            <a:ext cx="2187576" cy="601663"/>
            <a:chOff x="860" y="2174"/>
            <a:chExt cx="1378" cy="37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35" y="217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[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57" y="217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]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28" y="2320"/>
              <a:ext cx="4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BCD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31" y="2320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8421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98" y="2320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 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860" y="2174"/>
              <a:ext cx="6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   0111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858016" y="3929066"/>
            <a:ext cx="890588" cy="949325"/>
            <a:chOff x="4310" y="2107"/>
            <a:chExt cx="561" cy="59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437" y="211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 b="1">
                  <a:ea typeface="楷体_GB2312"/>
                  <a:cs typeface="楷体_GB2312"/>
                </a:rPr>
                <a:t>(</a:t>
              </a:r>
              <a:endParaRPr kumimoji="0" lang="en-US" altLang="zh-CN" sz="2800">
                <a:ea typeface="楷体_GB2312"/>
                <a:cs typeface="楷体_GB231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664" y="210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 b="1">
                  <a:ea typeface="楷体_GB2312"/>
                  <a:cs typeface="楷体_GB2312"/>
                </a:rPr>
                <a:t>)</a:t>
              </a:r>
              <a:endParaRPr kumimoji="0" lang="en-US" altLang="zh-CN" sz="2800">
                <a:ea typeface="楷体_GB2312"/>
                <a:cs typeface="楷体_GB231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755" y="2236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000" b="1">
                  <a:ea typeface="楷体_GB2312"/>
                  <a:cs typeface="楷体_GB2312"/>
                </a:rPr>
                <a:t>D</a:t>
              </a:r>
              <a:endParaRPr kumimoji="0" lang="en-US" altLang="zh-CN" sz="2000">
                <a:ea typeface="楷体_GB2312"/>
                <a:cs typeface="楷体_GB231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675" y="243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 b="1">
                  <a:ea typeface="楷体_GB2312"/>
                  <a:cs typeface="楷体_GB2312"/>
                </a:rPr>
                <a:t> </a:t>
              </a:r>
              <a:endParaRPr kumimoji="0" lang="en-US" altLang="zh-CN" sz="2800">
                <a:ea typeface="楷体_GB2312"/>
                <a:cs typeface="楷体_GB231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528" y="212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 b="1" dirty="0">
                  <a:ea typeface="楷体_GB2312"/>
                  <a:cs typeface="楷体_GB2312"/>
                </a:rPr>
                <a:t>7</a:t>
              </a:r>
              <a:endParaRPr kumimoji="0" lang="en-US" altLang="zh-CN" sz="2800" dirty="0">
                <a:ea typeface="楷体_GB2312"/>
                <a:cs typeface="楷体_GB231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310" y="2133"/>
              <a:ext cx="1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 b="1">
                  <a:ea typeface="楷体_GB2312"/>
                  <a:cs typeface="楷体_GB2312"/>
                </a:rPr>
                <a:t>=</a:t>
              </a:r>
              <a:endParaRPr kumimoji="0" lang="en-US" altLang="zh-CN" sz="2800">
                <a:ea typeface="楷体_GB2312"/>
                <a:cs typeface="楷体_GB2312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643306" y="3929066"/>
            <a:ext cx="3248025" cy="471488"/>
            <a:chOff x="2224" y="2103"/>
            <a:chExt cx="2046" cy="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173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934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67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2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416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49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4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901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634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8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380" y="2167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0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798" y="2115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79" y="2115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764" y="2115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24" y="2161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 dirty="0">
                  <a:ea typeface="楷体_GB2312"/>
                  <a:cs typeface="楷体_GB2312"/>
                </a:rPr>
                <a:t>=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485" y="2127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005" y="214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544" y="210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55" y="214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597025" y="4414838"/>
            <a:ext cx="6532563" cy="1606550"/>
            <a:chOff x="1006" y="2648"/>
            <a:chExt cx="4115" cy="1012"/>
          </a:xfrm>
        </p:grpSpPr>
        <p:sp>
          <p:nvSpPr>
            <p:cNvPr id="37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006" y="2648"/>
              <a:ext cx="4115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011" y="2941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[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447" y="2941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]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425" y="2950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(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596" y="2950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)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686" y="3130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D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661" y="3130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 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833" y="3127"/>
              <a:ext cx="31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altLang="zh-CN" sz="2400" b="1" dirty="0">
                  <a:ea typeface="楷体_GB2312"/>
                  <a:cs typeface="楷体_GB2312"/>
                </a:rPr>
                <a:t>BCD</a:t>
              </a:r>
              <a:endParaRPr kumimoji="0" lang="en-US" altLang="zh-CN" sz="2400" dirty="0">
                <a:ea typeface="楷体_GB2312"/>
                <a:cs typeface="楷体_GB2312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540" y="3127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2421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505" y="3127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 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488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7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37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901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637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2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383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0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110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4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864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600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2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352" y="3026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058" y="3026"/>
              <a:ext cx="3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1101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272" y="3004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=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766" y="3004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238" y="3004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729" y="3004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+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208" y="3004"/>
              <a:ext cx="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</a:rPr>
                <a:t>=</a:t>
              </a:r>
              <a:endParaRPr kumimoji="0" lang="en-US" altLang="zh-CN" sz="2400">
                <a:ea typeface="楷体_GB2312"/>
                <a:cs typeface="楷体_GB2312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006" y="300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492" y="300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968" y="300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454" y="301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400" b="1">
                  <a:ea typeface="楷体_GB2312"/>
                  <a:cs typeface="楷体_GB2312"/>
                  <a:sym typeface="Symbol" pitchFamily="18" charset="2"/>
                </a:rPr>
                <a:t></a:t>
              </a:r>
              <a:endParaRPr kumimoji="0" lang="en-US" altLang="zh-CN" sz="2400">
                <a:ea typeface="楷体_GB2312"/>
                <a:cs typeface="楷体_GB2312"/>
                <a:sym typeface="Symbol" pitchFamily="18" charset="2"/>
              </a:endParaRPr>
            </a:p>
          </p:txBody>
        </p:sp>
      </p:grp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71472" y="2000240"/>
            <a:ext cx="427232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楷体_GB2312"/>
                <a:cs typeface="楷体_GB2312"/>
              </a:rPr>
              <a:t>(4)</a:t>
            </a:r>
            <a:r>
              <a:rPr lang="zh-CN" altLang="en-US" sz="2400" b="1" dirty="0">
                <a:ea typeface="楷体_GB2312"/>
                <a:cs typeface="楷体_GB2312"/>
              </a:rPr>
              <a:t>求</a:t>
            </a:r>
            <a:r>
              <a:rPr lang="en-US" altLang="zh-CN" sz="2400" b="1" dirty="0">
                <a:ea typeface="楷体_GB2312"/>
                <a:cs typeface="楷体_GB2312"/>
              </a:rPr>
              <a:t>BCD</a:t>
            </a:r>
            <a:r>
              <a:rPr lang="zh-CN" altLang="en-US" sz="2400" b="1" dirty="0">
                <a:ea typeface="楷体_GB2312"/>
                <a:cs typeface="楷体_GB2312"/>
              </a:rPr>
              <a:t>代码表示的十进制数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6263" y="1500174"/>
            <a:ext cx="452913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800"/>
              <a:t>2.</a:t>
            </a:r>
            <a:r>
              <a:rPr lang="zh-CN" altLang="en-US" sz="3800"/>
              <a:t>可靠性代码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5" y="2652699"/>
            <a:ext cx="4710113" cy="499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CN" sz="2000" dirty="0">
                <a:ea typeface="楷体_GB2312"/>
                <a:cs typeface="楷体_GB2312"/>
              </a:rPr>
              <a:t> </a:t>
            </a:r>
            <a:r>
              <a:rPr kumimoji="0" lang="zh-CN" altLang="en-US" sz="2000" dirty="0">
                <a:ea typeface="楷体_GB2312"/>
                <a:cs typeface="楷体_GB2312"/>
              </a:rPr>
              <a:t>格雷码是一种无权码。</a:t>
            </a:r>
            <a:endParaRPr kumimoji="0" lang="zh-CN" altLang="en-US" sz="2000" baseline="-25000" dirty="0">
              <a:ea typeface="楷体_GB2312"/>
              <a:cs typeface="楷体_GB231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038725" y="1182624"/>
          <a:ext cx="4105275" cy="5675376"/>
        </p:xfrm>
        <a:graphic>
          <a:graphicData uri="http://schemas.openxmlformats.org/drawingml/2006/table">
            <a:tbl>
              <a:tblPr/>
              <a:tblGrid>
                <a:gridCol w="2068512"/>
                <a:gridCol w="2036763"/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格雷码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0" y="3287699"/>
            <a:ext cx="4710113" cy="961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CN" sz="2000" dirty="0">
                <a:ea typeface="楷体_GB2312"/>
                <a:cs typeface="楷体_GB2312"/>
              </a:rPr>
              <a:t> </a:t>
            </a:r>
            <a:r>
              <a:rPr kumimoji="0" lang="zh-CN" altLang="en-US" sz="2000" dirty="0">
                <a:ea typeface="楷体_GB2312"/>
                <a:cs typeface="楷体_GB2312"/>
              </a:rPr>
              <a:t>编码特点是：任何</a:t>
            </a:r>
            <a:r>
              <a:rPr lang="zh-CN" altLang="en-US" sz="2000" dirty="0">
                <a:ea typeface="楷体_GB2312"/>
                <a:cs typeface="楷体_GB2312"/>
              </a:rPr>
              <a:t>两个相邻代码之间仅有一位不同。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8100" y="4568812"/>
            <a:ext cx="4883150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ea typeface="楷体_GB2312"/>
                <a:cs typeface="楷体_GB2312"/>
              </a:rPr>
              <a:t> </a:t>
            </a:r>
            <a:r>
              <a:rPr lang="zh-CN" altLang="en-US" sz="2000" dirty="0">
                <a:ea typeface="楷体_GB2312"/>
                <a:cs typeface="楷体_GB2312"/>
              </a:rPr>
              <a:t>该特点常用于模拟量的转换。当模拟量发生微小变化，</a:t>
            </a:r>
            <a:r>
              <a:rPr kumimoji="0" lang="zh-CN" altLang="en-US" sz="2000" dirty="0">
                <a:ea typeface="楷体_GB2312"/>
                <a:cs typeface="楷体_GB2312"/>
              </a:rPr>
              <a:t>格雷码仅仅改变一位，这与其它码同时改变</a:t>
            </a:r>
            <a:r>
              <a:rPr kumimoji="0" lang="en-US" altLang="zh-CN" sz="2000" dirty="0">
                <a:ea typeface="楷体_GB2312"/>
                <a:cs typeface="楷体_GB2312"/>
              </a:rPr>
              <a:t>2</a:t>
            </a:r>
            <a:r>
              <a:rPr kumimoji="0" lang="zh-CN" altLang="en-US" sz="2000" dirty="0">
                <a:ea typeface="楷体_GB2312"/>
                <a:cs typeface="楷体_GB2312"/>
              </a:rPr>
              <a:t>位或更多的情况相比，更加可靠</a:t>
            </a:r>
            <a:r>
              <a:rPr kumimoji="0" lang="en-US" altLang="zh-CN" sz="2000" dirty="0">
                <a:ea typeface="楷体_GB2312"/>
                <a:cs typeface="楷体_GB2312"/>
              </a:rPr>
              <a:t>,</a:t>
            </a:r>
            <a:r>
              <a:rPr kumimoji="0" lang="zh-CN" altLang="en-US" sz="2000" dirty="0">
                <a:ea typeface="楷体_GB2312"/>
                <a:cs typeface="楷体_GB2312"/>
              </a:rPr>
              <a:t>且容易检错。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5900" y="2220899"/>
            <a:ext cx="452913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800"/>
              <a:t>1</a:t>
            </a:r>
            <a:r>
              <a:rPr lang="zh-CN" altLang="en-US" sz="3800"/>
              <a:t>）格 雷 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utoUpdateAnimBg="0"/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1"/>
            <a:ext cx="7543800" cy="838184"/>
          </a:xfrm>
        </p:spPr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00034" y="1214422"/>
            <a:ext cx="9056702" cy="5643578"/>
            <a:chOff x="0" y="1214422"/>
            <a:chExt cx="9056702" cy="564357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14282" y="1214422"/>
              <a:ext cx="549433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zh-CN" sz="3400" dirty="0">
                  <a:latin typeface="楷体_GB2312"/>
                  <a:ea typeface="楷体_GB2312"/>
                  <a:cs typeface="楷体_GB2312"/>
                </a:rPr>
                <a:t>2</a:t>
              </a:r>
              <a:r>
                <a:rPr lang="zh-CN" altLang="en-US" sz="3400" dirty="0">
                  <a:latin typeface="楷体_GB2312"/>
                  <a:ea typeface="楷体_GB2312"/>
                  <a:cs typeface="楷体_GB2312"/>
                </a:rPr>
                <a:t>）</a:t>
              </a:r>
              <a:r>
                <a:rPr lang="en-US" altLang="zh-CN" sz="3400" dirty="0">
                  <a:latin typeface="楷体_GB2312"/>
                  <a:ea typeface="楷体_GB2312"/>
                  <a:cs typeface="楷体_GB2312"/>
                </a:rPr>
                <a:t>.   </a:t>
              </a:r>
              <a:r>
                <a:rPr lang="zh-CN" altLang="en-US" sz="3400" dirty="0">
                  <a:latin typeface="楷体_GB2312"/>
                  <a:ea typeface="楷体_GB2312"/>
                  <a:cs typeface="楷体_GB2312"/>
                </a:rPr>
                <a:t>奇偶校验码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1747838"/>
              <a:ext cx="2214546" cy="5110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Char char="•"/>
              </a:pP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奇偶校验码由两部分组成，一部分是信息码，表示需要传送的信息本身；另一部分是</a:t>
              </a:r>
              <a:r>
                <a:rPr kumimoji="0" lang="en-US" altLang="zh-CN" b="1" dirty="0">
                  <a:latin typeface="楷体_GB2312"/>
                  <a:ea typeface="楷体_GB2312"/>
                  <a:cs typeface="楷体_GB2312"/>
                </a:rPr>
                <a:t>1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位校验位，取值为</a:t>
              </a:r>
              <a:r>
                <a:rPr kumimoji="0" lang="en-US" altLang="zh-CN" b="1" dirty="0">
                  <a:latin typeface="楷体_GB2312"/>
                  <a:ea typeface="楷体_GB2312"/>
                  <a:cs typeface="楷体_GB2312"/>
                </a:rPr>
                <a:t>0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或</a:t>
              </a:r>
              <a:r>
                <a:rPr kumimoji="0" lang="en-US" altLang="zh-CN" b="1" dirty="0">
                  <a:latin typeface="楷体_GB2312"/>
                  <a:ea typeface="楷体_GB2312"/>
                  <a:cs typeface="楷体_GB2312"/>
                </a:rPr>
                <a:t>1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，以使整个代码中</a:t>
              </a:r>
              <a:r>
                <a:rPr kumimoji="0" lang="zh-CN" altLang="en-US" b="1" dirty="0">
                  <a:latin typeface="Times New Roman"/>
                  <a:ea typeface="楷体_GB2312"/>
                  <a:cs typeface="楷体_GB2312"/>
                </a:rPr>
                <a:t>“</a:t>
              </a:r>
              <a:r>
                <a:rPr kumimoji="0" lang="en-US" altLang="zh-CN" b="1" dirty="0">
                  <a:latin typeface="楷体_GB2312"/>
                  <a:ea typeface="楷体_GB2312"/>
                  <a:cs typeface="楷体_GB2312"/>
                </a:rPr>
                <a:t>1</a:t>
              </a:r>
              <a:r>
                <a:rPr kumimoji="0" lang="en-US" altLang="zh-CN" b="1" dirty="0">
                  <a:latin typeface="Times New Roman"/>
                  <a:ea typeface="楷体_GB2312"/>
                  <a:cs typeface="楷体_GB2312"/>
                </a:rPr>
                <a:t>”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的个数为奇数或偶数。使</a:t>
              </a:r>
              <a:r>
                <a:rPr kumimoji="0" lang="zh-CN" altLang="en-US" b="1" dirty="0">
                  <a:latin typeface="Times New Roman"/>
                  <a:ea typeface="楷体_GB2312"/>
                  <a:cs typeface="楷体_GB2312"/>
                </a:rPr>
                <a:t>“</a:t>
              </a:r>
              <a:r>
                <a:rPr kumimoji="0" lang="en-US" altLang="zh-CN" b="1" dirty="0">
                  <a:latin typeface="楷体_GB2312"/>
                  <a:ea typeface="楷体_GB2312"/>
                  <a:cs typeface="楷体_GB2312"/>
                </a:rPr>
                <a:t>1</a:t>
              </a:r>
              <a:r>
                <a:rPr kumimoji="0" lang="en-US" altLang="zh-CN" b="1" dirty="0">
                  <a:latin typeface="Times New Roman"/>
                  <a:ea typeface="楷体_GB2312"/>
                  <a:cs typeface="楷体_GB2312"/>
                </a:rPr>
                <a:t>”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的个数为奇数的称奇校验，为偶数的称偶校验。</a:t>
              </a:r>
              <a:r>
                <a:rPr kumimoji="0" lang="zh-CN" altLang="en-US" dirty="0">
                  <a:latin typeface="楷体_GB2312"/>
                  <a:ea typeface="楷体_GB2312"/>
                  <a:cs typeface="楷体_GB2312"/>
                </a:rPr>
                <a:t> </a:t>
              </a:r>
              <a:r>
                <a:rPr kumimoji="0" lang="zh-CN" altLang="en-US" b="1" dirty="0">
                  <a:latin typeface="楷体_GB2312"/>
                  <a:ea typeface="楷体_GB2312"/>
                  <a:cs typeface="楷体_GB2312"/>
                </a:rPr>
                <a:t>。</a:t>
              </a:r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/>
            <a:srcRect l="7552"/>
            <a:stretch>
              <a:fillRect/>
            </a:stretch>
          </p:blipFill>
          <p:spPr bwMode="auto">
            <a:xfrm>
              <a:off x="2000264" y="1890713"/>
              <a:ext cx="7056438" cy="4967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文本框 3076"/>
          <p:cNvSpPr txBox="1">
            <a:spLocks noChangeArrowheads="1"/>
          </p:cNvSpPr>
          <p:nvPr/>
        </p:nvSpPr>
        <p:spPr bwMode="auto">
          <a:xfrm>
            <a:off x="357158" y="1214422"/>
            <a:ext cx="80645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u="sng" dirty="0" smtClean="0">
                <a:solidFill>
                  <a:schemeClr val="tx1"/>
                </a:solidFill>
                <a:ea typeface="楷体_GB2312"/>
                <a:cs typeface="楷体_GB2312"/>
              </a:rPr>
              <a:t>ASCII</a:t>
            </a:r>
            <a:r>
              <a:rPr lang="zh-CN" altLang="en-US" sz="2400" u="sng" dirty="0">
                <a:solidFill>
                  <a:schemeClr val="tx1"/>
                </a:solidFill>
                <a:ea typeface="楷体_GB2312"/>
                <a:cs typeface="楷体_GB2312"/>
              </a:rPr>
              <a:t>码</a:t>
            </a:r>
            <a:endParaRPr lang="zh-CN" altLang="en-US" sz="2400" u="sng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500034" y="1571612"/>
            <a:ext cx="806767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19138"/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</a:rPr>
              <a:t>码为美国信息交换标准代码，由七位二进制代码（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6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zh-CN" sz="2000" dirty="0">
                <a:solidFill>
                  <a:schemeClr val="tx1"/>
                </a:solidFill>
              </a:rPr>
              <a:t>）组成，分别编码</a:t>
            </a:r>
            <a:r>
              <a:rPr lang="en-US" altLang="zh-CN" sz="2000" dirty="0">
                <a:solidFill>
                  <a:schemeClr val="tx1"/>
                </a:solidFill>
              </a:rPr>
              <a:t>128</a:t>
            </a:r>
            <a:r>
              <a:rPr lang="zh-CN" altLang="zh-CN" sz="2000" dirty="0">
                <a:solidFill>
                  <a:schemeClr val="tx1"/>
                </a:solidFill>
              </a:rPr>
              <a:t>个字母、数字和控制码，如</a:t>
            </a:r>
            <a:r>
              <a:rPr lang="zh-CN" altLang="zh-CN" sz="2000" dirty="0" smtClean="0">
                <a:solidFill>
                  <a:schemeClr val="tx1"/>
                </a:solidFill>
              </a:rPr>
              <a:t>表所</a:t>
            </a:r>
            <a:r>
              <a:rPr lang="zh-CN" altLang="zh-CN" sz="2000" dirty="0">
                <a:solidFill>
                  <a:schemeClr val="tx1"/>
                </a:solidFill>
              </a:rPr>
              <a:t>示。</a:t>
            </a:r>
            <a:endParaRPr lang="zh-CN" altLang="en-US" sz="2000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14725" y="2165350"/>
            <a:ext cx="1738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 smtClean="0">
                <a:solidFill>
                  <a:schemeClr val="tx1"/>
                </a:solidFill>
              </a:rPr>
              <a:t>表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</a:rPr>
              <a:t>码</a:t>
            </a:r>
            <a:r>
              <a:rPr lang="zh-CN" altLang="en-US" sz="2000" dirty="0">
                <a:solidFill>
                  <a:schemeClr val="tx1"/>
                </a:solidFill>
              </a:rPr>
              <a:t>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2714620"/>
          <a:ext cx="8064500" cy="3962400"/>
        </p:xfrm>
        <a:graphic>
          <a:graphicData uri="http://schemas.openxmlformats.org/drawingml/2006/table">
            <a:tbl>
              <a:tblPr/>
              <a:tblGrid>
                <a:gridCol w="1146175"/>
                <a:gridCol w="865188"/>
                <a:gridCol w="865187"/>
                <a:gridCol w="863600"/>
                <a:gridCol w="865188"/>
                <a:gridCol w="865187"/>
                <a:gridCol w="865188"/>
                <a:gridCol w="863600"/>
                <a:gridCol w="865187"/>
              </a:tblGrid>
              <a:tr h="3460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46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NUL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DLE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SP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@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`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SOH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DC1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STX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DC2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ETX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DC3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#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EOT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DC4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ENQ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NAK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%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ACK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ETB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‘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代码和常用码制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0034" y="5214950"/>
            <a:ext cx="86439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19138" eaLnBrk="0" hangingPunct="0"/>
            <a:r>
              <a:rPr lang="zh-CN" altLang="zh-CN" sz="2400" dirty="0">
                <a:solidFill>
                  <a:schemeClr val="tx1"/>
                </a:solidFill>
              </a:rPr>
              <a:t>在七位</a:t>
            </a:r>
            <a:r>
              <a:rPr lang="en-US" altLang="zh-CN" sz="2400" dirty="0">
                <a:solidFill>
                  <a:schemeClr val="tx1"/>
                </a:solidFill>
              </a:rPr>
              <a:t>ASCII</a:t>
            </a:r>
            <a:r>
              <a:rPr lang="zh-CN" altLang="zh-CN" sz="2400" dirty="0">
                <a:solidFill>
                  <a:schemeClr val="tx1"/>
                </a:solidFill>
              </a:rPr>
              <a:t>码前补加一位“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”，</a:t>
            </a:r>
            <a:r>
              <a:rPr lang="zh-CN" altLang="en-US" sz="2400" dirty="0">
                <a:solidFill>
                  <a:schemeClr val="tx1"/>
                </a:solidFill>
              </a:rPr>
              <a:t>则</a:t>
            </a:r>
            <a:r>
              <a:rPr lang="zh-CN" altLang="zh-CN" sz="2400" dirty="0">
                <a:solidFill>
                  <a:schemeClr val="tx1"/>
                </a:solidFill>
              </a:rPr>
              <a:t>构成我国汉字编码使用的扩展</a:t>
            </a:r>
            <a:r>
              <a:rPr lang="en-US" altLang="zh-CN" sz="2400" dirty="0">
                <a:solidFill>
                  <a:schemeClr val="tx1"/>
                </a:solidFill>
              </a:rPr>
              <a:t>ASCII</a:t>
            </a:r>
            <a:r>
              <a:rPr lang="zh-CN" altLang="zh-CN" sz="2400" dirty="0">
                <a:solidFill>
                  <a:schemeClr val="tx1"/>
                </a:solidFill>
              </a:rPr>
              <a:t>码</a:t>
            </a:r>
            <a:r>
              <a:rPr lang="en-US" altLang="zh-CN" sz="2400" dirty="0">
                <a:solidFill>
                  <a:schemeClr val="tx1"/>
                </a:solidFill>
              </a:rPr>
              <a:t>(1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7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6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5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zh-CN" sz="2400" dirty="0">
                <a:solidFill>
                  <a:schemeClr val="tx1"/>
                </a:solidFill>
              </a:rPr>
              <a:t>。用两个扩展</a:t>
            </a:r>
            <a:r>
              <a:rPr lang="en-US" altLang="zh-CN" sz="2400" dirty="0">
                <a:solidFill>
                  <a:schemeClr val="tx1"/>
                </a:solidFill>
              </a:rPr>
              <a:t>ASCII</a:t>
            </a:r>
            <a:r>
              <a:rPr lang="zh-CN" altLang="zh-CN" sz="2400" dirty="0">
                <a:solidFill>
                  <a:schemeClr val="tx1"/>
                </a:solidFill>
              </a:rPr>
              <a:t>码编码一个汉字，最多可编码</a:t>
            </a:r>
            <a:r>
              <a:rPr lang="en-US" altLang="zh-CN" sz="2400" dirty="0">
                <a:solidFill>
                  <a:schemeClr val="tx1"/>
                </a:solidFill>
              </a:rPr>
              <a:t>128×128 = 16384</a:t>
            </a:r>
            <a:r>
              <a:rPr lang="zh-CN" altLang="zh-CN" sz="2400" dirty="0">
                <a:solidFill>
                  <a:schemeClr val="tx1"/>
                </a:solidFill>
              </a:rPr>
              <a:t>个汉字或字符。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1285860"/>
          <a:ext cx="7775575" cy="3768730"/>
        </p:xfrm>
        <a:graphic>
          <a:graphicData uri="http://schemas.openxmlformats.org/drawingml/2006/table">
            <a:tbl>
              <a:tblPr/>
              <a:tblGrid>
                <a:gridCol w="1223962"/>
                <a:gridCol w="819150"/>
                <a:gridCol w="819150"/>
                <a:gridCol w="819150"/>
                <a:gridCol w="819150"/>
                <a:gridCol w="819150"/>
                <a:gridCol w="817563"/>
                <a:gridCol w="819150"/>
                <a:gridCol w="819150"/>
              </a:tblGrid>
              <a:tr h="37687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687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BS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CAN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HT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EM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LF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SUB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VT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ESC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[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FF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FS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,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&lt; 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\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CR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GS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RS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.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&gt; 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SI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US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/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cs typeface="Times New Roman" panose="02020603050405020304" pitchFamily="18" charset="0"/>
                        </a:rPr>
                        <a:t>DEL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36007" marB="36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071670" y="785794"/>
            <a:ext cx="2836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 smtClean="0">
                <a:solidFill>
                  <a:schemeClr val="tx1"/>
                </a:solidFill>
              </a:rPr>
              <a:t>表</a:t>
            </a:r>
            <a:r>
              <a:rPr lang="en-US" altLang="zh-CN" sz="2400" dirty="0" smtClean="0">
                <a:solidFill>
                  <a:schemeClr val="tx1"/>
                </a:solidFill>
              </a:rPr>
              <a:t>ASCII</a:t>
            </a:r>
            <a:r>
              <a:rPr lang="zh-CN" altLang="zh-CN" sz="2400" dirty="0">
                <a:solidFill>
                  <a:schemeClr val="tx1"/>
                </a:solidFill>
              </a:rPr>
              <a:t>码</a:t>
            </a:r>
            <a:r>
              <a:rPr lang="zh-CN" altLang="en-US" sz="2400" dirty="0">
                <a:solidFill>
                  <a:schemeClr val="tx1"/>
                </a:solidFill>
              </a:rPr>
              <a:t>表（续）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en-US" altLang="zh-CN" dirty="0" smtClean="0"/>
          </a:p>
          <a:p>
            <a:r>
              <a:rPr lang="zh-CN" altLang="en-US" dirty="0" smtClean="0"/>
              <a:t>数制</a:t>
            </a:r>
            <a:endParaRPr lang="en-US" altLang="zh-CN" dirty="0" smtClean="0"/>
          </a:p>
          <a:p>
            <a:r>
              <a:rPr lang="zh-CN" altLang="en-US" dirty="0" smtClean="0"/>
              <a:t>代码和常用码制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182004" cy="4310074"/>
          </a:xfrm>
        </p:spPr>
        <p:txBody>
          <a:bodyPr/>
          <a:lstStyle/>
          <a:p>
            <a:r>
              <a:rPr lang="zh-CN" altLang="en-US" dirty="0" smtClean="0"/>
              <a:t>信号的分类</a:t>
            </a:r>
            <a:endParaRPr lang="en-US" altLang="zh-CN" dirty="0" smtClean="0"/>
          </a:p>
          <a:p>
            <a:r>
              <a:rPr lang="zh-CN" altLang="en-US" dirty="0" smtClean="0"/>
              <a:t>信号是信息的载体，通常理解为随时间变化的某种物理量，记为</a:t>
            </a:r>
            <a:r>
              <a:rPr lang="en-US" altLang="zh-CN" dirty="0" smtClean="0"/>
              <a:t>f(t)</a:t>
            </a:r>
            <a:r>
              <a:rPr lang="zh-CN" altLang="en-US" dirty="0" smtClean="0"/>
              <a:t>；根据时间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和信号幅值</a:t>
            </a:r>
            <a:r>
              <a:rPr lang="en-US" altLang="zh-CN" dirty="0" smtClean="0"/>
              <a:t>f(t)</a:t>
            </a:r>
            <a:r>
              <a:rPr lang="zh-CN" altLang="en-US" dirty="0" smtClean="0"/>
              <a:t>是否连续取值，将信号分为以下四类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时间连续、幅值连续的信号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模拟信号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时间离散、幅值连续的信号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时间连续、幅值离散的信号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时间离散、幅值离散的信号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数字信号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四类信号之间的关系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28728" y="2825750"/>
            <a:ext cx="5318125" cy="4032274"/>
            <a:chOff x="1428728" y="2825750"/>
            <a:chExt cx="5318125" cy="4032274"/>
          </a:xfrm>
        </p:grpSpPr>
        <p:pic>
          <p:nvPicPr>
            <p:cNvPr id="5" name="图片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2825750"/>
              <a:ext cx="5318125" cy="4032250"/>
            </a:xfrm>
            <a:prstGeom prst="rect">
              <a:avLst/>
            </a:prstGeom>
            <a:noFill/>
            <a:ln w="57150" cmpd="thickThin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3357554" y="6572272"/>
              <a:ext cx="357190" cy="28575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四类信号之间的关系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857356" y="3643314"/>
            <a:ext cx="4714908" cy="1989288"/>
            <a:chOff x="1857356" y="3643314"/>
            <a:chExt cx="4714908" cy="1989288"/>
          </a:xfrm>
        </p:grpSpPr>
        <p:pic>
          <p:nvPicPr>
            <p:cNvPr id="4" name="图片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56" y="3643314"/>
              <a:ext cx="4714908" cy="1989288"/>
            </a:xfrm>
            <a:prstGeom prst="rect">
              <a:avLst/>
            </a:prstGeom>
            <a:noFill/>
            <a:ln w="57150" cmpd="thickThin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2643174" y="5214950"/>
              <a:ext cx="571504" cy="3571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数字电路的特点</a:t>
            </a:r>
          </a:p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对数字信号进行处理的电路称为数字电路，对模拟信号进行处理的电路称为模拟电路。数字电路之所以能够广泛应用，主要是因为与模拟电路相比，具有如下优点：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数字电路的特点</a:t>
            </a:r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抗干扰能力强，稳定性高；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集成度高，功耗低，速度快；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数字信号便于存储，处理和传输；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通用性强，大批量生产，成本低；</a:t>
            </a:r>
          </a:p>
          <a:p>
            <a:pPr lvl="1"/>
            <a:r>
              <a:rPr lang="en-US" altLang="zh-CN" dirty="0" smtClean="0"/>
              <a:t>(5) </a:t>
            </a:r>
            <a:r>
              <a:rPr lang="zh-CN" altLang="en-US" dirty="0" smtClean="0"/>
              <a:t>易于设计；</a:t>
            </a:r>
          </a:p>
          <a:p>
            <a:pPr lvl="1"/>
            <a:r>
              <a:rPr lang="en-US" altLang="zh-CN" dirty="0" smtClean="0"/>
              <a:t>(6) </a:t>
            </a:r>
            <a:r>
              <a:rPr lang="zh-CN" altLang="en-US" dirty="0" smtClean="0"/>
              <a:t>可编程性。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数字电路的分类</a:t>
            </a:r>
            <a:endParaRPr lang="zh-CN" altLang="en-US" dirty="0" smtClean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按照逻辑功能的不同特点分类</a:t>
            </a:r>
            <a:endParaRPr lang="en-US" altLang="zh-CN" dirty="0" smtClean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组合逻辑电路（无记忆功能）</a:t>
            </a:r>
            <a:endParaRPr lang="en-US" altLang="zh-CN" dirty="0" smtClean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时序逻辑电路（有记忆功能）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数字电路的分类</a:t>
            </a:r>
            <a:endParaRPr lang="zh-CN" altLang="en-US" dirty="0" smtClean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楷体_GB2312"/>
                <a:cs typeface="楷体_GB2312"/>
              </a:rPr>
              <a:t>按照集成度的不同分类：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3500438"/>
          <a:ext cx="85978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01"/>
                <a:gridCol w="973104"/>
                <a:gridCol w="1173340"/>
                <a:gridCol w="1525690"/>
                <a:gridCol w="1685236"/>
                <a:gridCol w="1008193"/>
                <a:gridCol w="1224235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器件数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门数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0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年代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1966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1971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1988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典型</a:t>
                      </a:r>
                      <a:endPara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产品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逻辑门、触发器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加法器、计数器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4-8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、小型存储器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16-32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MCU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、大型存储器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PLD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ASIC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、显卡、内存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 组合逻辑-v1</Template>
  <TotalTime>93</TotalTime>
  <Words>1595</Words>
  <Application>Microsoft Office PowerPoint</Application>
  <PresentationFormat>全屏显示(4:3)</PresentationFormat>
  <Paragraphs>538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Shimmer</vt:lpstr>
      <vt:lpstr>Microsoft 公式 3.0</vt:lpstr>
      <vt:lpstr>公式</vt:lpstr>
      <vt:lpstr>数字逻辑基础</vt:lpstr>
      <vt:lpstr>数字逻辑基础</vt:lpstr>
      <vt:lpstr>数字电路</vt:lpstr>
      <vt:lpstr>数字电路</vt:lpstr>
      <vt:lpstr>数字电路</vt:lpstr>
      <vt:lpstr>数字电路</vt:lpstr>
      <vt:lpstr>数字电路</vt:lpstr>
      <vt:lpstr>数字电路</vt:lpstr>
      <vt:lpstr>数字电路</vt:lpstr>
      <vt:lpstr>与数字电路</vt:lpstr>
      <vt:lpstr>数字电路</vt:lpstr>
      <vt:lpstr>数字电路</vt:lpstr>
      <vt:lpstr>数制</vt:lpstr>
      <vt:lpstr>数制</vt:lpstr>
      <vt:lpstr>数制</vt:lpstr>
      <vt:lpstr>数制</vt:lpstr>
      <vt:lpstr>数制</vt:lpstr>
      <vt:lpstr>数制</vt:lpstr>
      <vt:lpstr>代码和常用码制</vt:lpstr>
      <vt:lpstr>代码和常用码制</vt:lpstr>
      <vt:lpstr>代码和常用码制</vt:lpstr>
      <vt:lpstr>代码和常用码制</vt:lpstr>
      <vt:lpstr>代码和常用码制</vt:lpstr>
      <vt:lpstr>代码和常用码制</vt:lpstr>
      <vt:lpstr>代码和常用码制</vt:lpstr>
      <vt:lpstr>代码和常用码制</vt:lpstr>
      <vt:lpstr>代码和常用码制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数字逻辑基础</dc:title>
  <dc:creator>宝贝</dc:creator>
  <cp:lastModifiedBy>宝贝</cp:lastModifiedBy>
  <cp:revision>27</cp:revision>
  <dcterms:created xsi:type="dcterms:W3CDTF">2020-02-25T05:38:58Z</dcterms:created>
  <dcterms:modified xsi:type="dcterms:W3CDTF">2020-02-26T07:51:20Z</dcterms:modified>
</cp:coreProperties>
</file>