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D9AE1-362A-42B7-91A3-C5F70BD23C64}" type="datetimeFigureOut">
              <a:rPr lang="zh-CN" altLang="en-US" smtClean="0"/>
              <a:pPr/>
              <a:t>2020/2/26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B00E1-E547-433C-A3D9-6E4F2BFA6C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7294DB82-47E2-413E-AB12-9688941A747F}" type="slidenum">
              <a:rPr lang="en-US" altLang="zh-CN" smtClean="0">
                <a:latin typeface="黑体" pitchFamily="49" charset="-122"/>
                <a:ea typeface="黑体" pitchFamily="49" charset="-122"/>
              </a:rPr>
              <a:pPr/>
              <a:t>2</a:t>
            </a:fld>
            <a:endParaRPr lang="en-US" altLang="zh-CN" smtClean="0">
              <a:latin typeface="黑体" pitchFamily="49" charset="-122"/>
              <a:ea typeface="黑体" pitchFamily="49" charset="-122"/>
            </a:endParaRPr>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C0FCFB20-EAAC-4240-8E96-6B1F524D7E8F}" type="slidenum">
              <a:rPr lang="en-US" altLang="zh-CN" smtClean="0">
                <a:latin typeface="黑体" pitchFamily="49" charset="-122"/>
                <a:ea typeface="黑体" pitchFamily="49" charset="-122"/>
              </a:rPr>
              <a:pPr/>
              <a:t>11</a:t>
            </a:fld>
            <a:endParaRPr lang="en-US" altLang="zh-CN" smtClean="0">
              <a:latin typeface="黑体" pitchFamily="49" charset="-122"/>
              <a:ea typeface="黑体" pitchFamily="49" charset="-122"/>
            </a:endParaRPr>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EA8CF8D2-F908-4030-982F-1A4ABFA2A230}" type="slidenum">
              <a:rPr lang="en-US" altLang="zh-CN" smtClean="0">
                <a:latin typeface="黑体" pitchFamily="49" charset="-122"/>
                <a:ea typeface="黑体" pitchFamily="49" charset="-122"/>
              </a:rPr>
              <a:pPr/>
              <a:t>12</a:t>
            </a:fld>
            <a:endParaRPr lang="en-US" altLang="zh-CN" smtClean="0">
              <a:latin typeface="黑体" pitchFamily="49" charset="-122"/>
              <a:ea typeface="黑体" pitchFamily="49" charset="-122"/>
            </a:endParaRPr>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1B91933F-667E-4244-BBBF-F163ADE6BC86}" type="slidenum">
              <a:rPr lang="en-US" altLang="zh-CN" smtClean="0">
                <a:latin typeface="黑体" pitchFamily="49" charset="-122"/>
                <a:ea typeface="黑体" pitchFamily="49" charset="-122"/>
              </a:rPr>
              <a:pPr/>
              <a:t>13</a:t>
            </a:fld>
            <a:endParaRPr lang="en-US" altLang="zh-CN" smtClean="0">
              <a:latin typeface="黑体" pitchFamily="49" charset="-122"/>
              <a:ea typeface="黑体" pitchFamily="49" charset="-122"/>
            </a:endParaRPr>
          </a:p>
        </p:txBody>
      </p:sp>
      <p:sp>
        <p:nvSpPr>
          <p:cNvPr id="74755" name="Rectangle 2"/>
          <p:cNvSpPr>
            <a:spLocks noGrp="1" noRot="1" noChangeAspect="1" noChangeArrowheads="1" noTextEdit="1"/>
          </p:cNvSpPr>
          <p:nvPr>
            <p:ph type="sldImg"/>
          </p:nvPr>
        </p:nvSpPr>
        <p:spPr>
          <a:xfrm>
            <a:off x="1150938" y="692150"/>
            <a:ext cx="4556125" cy="3416300"/>
          </a:xfrm>
          <a:ln/>
        </p:spPr>
      </p:sp>
      <p:sp>
        <p:nvSpPr>
          <p:cNvPr id="7475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6B75F3C2-2BD5-43C6-A8A8-6286A85C9D5B}" type="slidenum">
              <a:rPr lang="en-US" altLang="zh-CN" smtClean="0">
                <a:latin typeface="黑体" pitchFamily="49" charset="-122"/>
                <a:ea typeface="黑体" pitchFamily="49" charset="-122"/>
              </a:rPr>
              <a:pPr/>
              <a:t>14</a:t>
            </a:fld>
            <a:endParaRPr lang="en-US" altLang="zh-CN" smtClean="0">
              <a:latin typeface="黑体" pitchFamily="49" charset="-122"/>
              <a:ea typeface="黑体" pitchFamily="49" charset="-122"/>
            </a:endParaRPr>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757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75243152-4F6B-43FE-B744-56E44FECCE21}" type="slidenum">
              <a:rPr lang="en-US" altLang="zh-CN" smtClean="0">
                <a:latin typeface="黑体" pitchFamily="49" charset="-122"/>
                <a:ea typeface="黑体" pitchFamily="49" charset="-122"/>
              </a:rPr>
              <a:pPr/>
              <a:t>15</a:t>
            </a:fld>
            <a:endParaRPr lang="en-US" altLang="zh-CN" smtClean="0">
              <a:latin typeface="黑体" pitchFamily="49" charset="-122"/>
              <a:ea typeface="黑体" pitchFamily="49" charset="-122"/>
            </a:endParaRPr>
          </a:p>
        </p:txBody>
      </p:sp>
      <p:sp>
        <p:nvSpPr>
          <p:cNvPr id="76803" name="Rectangle 2"/>
          <p:cNvSpPr>
            <a:spLocks noGrp="1" noRot="1" noChangeAspect="1" noChangeArrowheads="1" noTextEdit="1"/>
          </p:cNvSpPr>
          <p:nvPr>
            <p:ph type="sldImg"/>
          </p:nvPr>
        </p:nvSpPr>
        <p:spPr>
          <a:xfrm>
            <a:off x="1150938" y="692150"/>
            <a:ext cx="4556125" cy="3416300"/>
          </a:xfrm>
          <a:ln/>
        </p:spPr>
      </p:sp>
      <p:sp>
        <p:nvSpPr>
          <p:cNvPr id="7680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F683E463-7AFC-4271-84AB-336BF4BD93BE}" type="slidenum">
              <a:rPr lang="en-US" altLang="zh-CN" smtClean="0">
                <a:latin typeface="黑体" pitchFamily="49" charset="-122"/>
                <a:ea typeface="黑体" pitchFamily="49" charset="-122"/>
              </a:rPr>
              <a:pPr/>
              <a:t>16</a:t>
            </a:fld>
            <a:endParaRPr lang="en-US" altLang="zh-CN" smtClean="0">
              <a:latin typeface="黑体" pitchFamily="49" charset="-122"/>
              <a:ea typeface="黑体" pitchFamily="49" charset="-122"/>
            </a:endParaRPr>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7782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795A7634-E140-403E-A626-D93E6514F7AF}" type="slidenum">
              <a:rPr lang="en-US" altLang="zh-CN" smtClean="0">
                <a:latin typeface="黑体" pitchFamily="49" charset="-122"/>
                <a:ea typeface="黑体" pitchFamily="49" charset="-122"/>
              </a:rPr>
              <a:pPr/>
              <a:t>17</a:t>
            </a:fld>
            <a:endParaRPr lang="en-US" altLang="zh-CN" smtClean="0">
              <a:latin typeface="黑体" pitchFamily="49" charset="-122"/>
              <a:ea typeface="黑体" pitchFamily="49" charset="-122"/>
            </a:endParaRPr>
          </a:p>
        </p:txBody>
      </p:sp>
      <p:sp>
        <p:nvSpPr>
          <p:cNvPr id="78851" name="Rectangle 2"/>
          <p:cNvSpPr>
            <a:spLocks noGrp="1" noRot="1" noChangeAspect="1" noChangeArrowheads="1" noTextEdit="1"/>
          </p:cNvSpPr>
          <p:nvPr>
            <p:ph type="sldImg"/>
          </p:nvPr>
        </p:nvSpPr>
        <p:spPr>
          <a:xfrm>
            <a:off x="1150938" y="692150"/>
            <a:ext cx="4556125" cy="3416300"/>
          </a:xfrm>
          <a:ln/>
        </p:spPr>
      </p:sp>
      <p:sp>
        <p:nvSpPr>
          <p:cNvPr id="7885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83EB00D3-DD12-465A-8CF4-B7239CEC198A}" type="slidenum">
              <a:rPr lang="en-US" altLang="zh-CN" smtClean="0">
                <a:latin typeface="黑体" pitchFamily="49" charset="-122"/>
                <a:ea typeface="黑体" pitchFamily="49" charset="-122"/>
              </a:rPr>
              <a:pPr/>
              <a:t>18</a:t>
            </a:fld>
            <a:endParaRPr lang="en-US" altLang="zh-CN" smtClean="0">
              <a:latin typeface="黑体" pitchFamily="49" charset="-122"/>
              <a:ea typeface="黑体" pitchFamily="49" charset="-122"/>
            </a:endParaRPr>
          </a:p>
        </p:txBody>
      </p:sp>
      <p:sp>
        <p:nvSpPr>
          <p:cNvPr id="79875" name="Rectangle 2"/>
          <p:cNvSpPr>
            <a:spLocks noGrp="1" noRot="1" noChangeAspect="1" noChangeArrowheads="1" noTextEdit="1"/>
          </p:cNvSpPr>
          <p:nvPr>
            <p:ph type="sldImg"/>
          </p:nvPr>
        </p:nvSpPr>
        <p:spPr>
          <a:xfrm>
            <a:off x="1150938" y="692150"/>
            <a:ext cx="4556125" cy="3416300"/>
          </a:xfrm>
          <a:ln/>
        </p:spPr>
      </p:sp>
      <p:sp>
        <p:nvSpPr>
          <p:cNvPr id="7987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325BF48E-189C-4118-AAC9-008ACC801F8E}" type="slidenum">
              <a:rPr lang="en-US" altLang="zh-CN" smtClean="0">
                <a:latin typeface="黑体" pitchFamily="49" charset="-122"/>
                <a:ea typeface="黑体" pitchFamily="49" charset="-122"/>
              </a:rPr>
              <a:pPr/>
              <a:t>19</a:t>
            </a:fld>
            <a:endParaRPr lang="en-US" altLang="zh-CN" smtClean="0">
              <a:latin typeface="黑体" pitchFamily="49" charset="-122"/>
              <a:ea typeface="黑体" pitchFamily="49" charset="-122"/>
            </a:endParaRPr>
          </a:p>
        </p:txBody>
      </p:sp>
      <p:sp>
        <p:nvSpPr>
          <p:cNvPr id="80899" name="Rectangle 2"/>
          <p:cNvSpPr>
            <a:spLocks noGrp="1" noRot="1" noChangeAspect="1" noChangeArrowheads="1" noTextEdit="1"/>
          </p:cNvSpPr>
          <p:nvPr>
            <p:ph type="sldImg"/>
          </p:nvPr>
        </p:nvSpPr>
        <p:spPr>
          <a:xfrm>
            <a:off x="1150938" y="692150"/>
            <a:ext cx="4556125" cy="3416300"/>
          </a:xfrm>
          <a:ln/>
        </p:spPr>
      </p:sp>
      <p:sp>
        <p:nvSpPr>
          <p:cNvPr id="8090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AA54D9D0-06AC-4073-B4B7-26528EC5DB95}" type="slidenum">
              <a:rPr lang="en-US" altLang="zh-CN" smtClean="0">
                <a:latin typeface="黑体" pitchFamily="49" charset="-122"/>
                <a:ea typeface="黑体" pitchFamily="49" charset="-122"/>
              </a:rPr>
              <a:pPr/>
              <a:t>20</a:t>
            </a:fld>
            <a:endParaRPr lang="en-US" altLang="zh-CN" smtClean="0">
              <a:latin typeface="黑体" pitchFamily="49" charset="-122"/>
              <a:ea typeface="黑体" pitchFamily="49" charset="-122"/>
            </a:endParaRPr>
          </a:p>
        </p:txBody>
      </p:sp>
      <p:sp>
        <p:nvSpPr>
          <p:cNvPr id="81923" name="Rectangle 2"/>
          <p:cNvSpPr>
            <a:spLocks noGrp="1" noRot="1" noChangeAspect="1" noChangeArrowheads="1" noTextEdit="1"/>
          </p:cNvSpPr>
          <p:nvPr>
            <p:ph type="sldImg"/>
          </p:nvPr>
        </p:nvSpPr>
        <p:spPr>
          <a:xfrm>
            <a:off x="1150938" y="692150"/>
            <a:ext cx="4556125" cy="3416300"/>
          </a:xfrm>
          <a:ln/>
        </p:spPr>
      </p:sp>
      <p:sp>
        <p:nvSpPr>
          <p:cNvPr id="8192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6192F9BF-29E3-4A67-9004-FF5891DC192B}" type="slidenum">
              <a:rPr lang="en-US" altLang="zh-CN" smtClean="0">
                <a:latin typeface="黑体" pitchFamily="49" charset="-122"/>
                <a:ea typeface="黑体" pitchFamily="49" charset="-122"/>
              </a:rPr>
              <a:pPr/>
              <a:t>3</a:t>
            </a:fld>
            <a:endParaRPr lang="en-US" altLang="zh-CN" smtClean="0">
              <a:latin typeface="黑体" pitchFamily="49" charset="-122"/>
              <a:ea typeface="黑体" pitchFamily="49" charset="-122"/>
            </a:endParaRPr>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C332FB7A-1238-48E3-B791-B3A2FF92EE46}" type="slidenum">
              <a:rPr lang="en-US" altLang="zh-CN" smtClean="0">
                <a:latin typeface="黑体" pitchFamily="49" charset="-122"/>
                <a:ea typeface="黑体" pitchFamily="49" charset="-122"/>
              </a:rPr>
              <a:pPr/>
              <a:t>21</a:t>
            </a:fld>
            <a:endParaRPr lang="en-US" altLang="zh-CN" smtClean="0">
              <a:latin typeface="黑体" pitchFamily="49" charset="-122"/>
              <a:ea typeface="黑体" pitchFamily="49" charset="-122"/>
            </a:endParaRPr>
          </a:p>
        </p:txBody>
      </p:sp>
      <p:sp>
        <p:nvSpPr>
          <p:cNvPr id="82947" name="Rectangle 2"/>
          <p:cNvSpPr>
            <a:spLocks noGrp="1" noRot="1" noChangeAspect="1" noChangeArrowheads="1" noTextEdit="1"/>
          </p:cNvSpPr>
          <p:nvPr>
            <p:ph type="sldImg"/>
          </p:nvPr>
        </p:nvSpPr>
        <p:spPr>
          <a:xfrm>
            <a:off x="1150938" y="692150"/>
            <a:ext cx="4556125" cy="3416300"/>
          </a:xfrm>
          <a:ln/>
        </p:spPr>
      </p:sp>
      <p:sp>
        <p:nvSpPr>
          <p:cNvPr id="8294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A153D609-80B9-4C7D-ACFE-69942EA4B255}" type="slidenum">
              <a:rPr lang="en-US" altLang="zh-CN" smtClean="0">
                <a:latin typeface="黑体" pitchFamily="49" charset="-122"/>
                <a:ea typeface="黑体" pitchFamily="49" charset="-122"/>
              </a:rPr>
              <a:pPr/>
              <a:t>22</a:t>
            </a:fld>
            <a:endParaRPr lang="en-US" altLang="zh-CN" smtClean="0">
              <a:latin typeface="黑体" pitchFamily="49" charset="-122"/>
              <a:ea typeface="黑体" pitchFamily="49" charset="-122"/>
            </a:endParaRPr>
          </a:p>
        </p:txBody>
      </p:sp>
      <p:sp>
        <p:nvSpPr>
          <p:cNvPr id="83971" name="Rectangle 2"/>
          <p:cNvSpPr>
            <a:spLocks noGrp="1" noRot="1" noChangeAspect="1" noChangeArrowheads="1" noTextEdit="1"/>
          </p:cNvSpPr>
          <p:nvPr>
            <p:ph type="sldImg"/>
          </p:nvPr>
        </p:nvSpPr>
        <p:spPr>
          <a:xfrm>
            <a:off x="1150938" y="692150"/>
            <a:ext cx="4556125" cy="3416300"/>
          </a:xfrm>
          <a:ln/>
        </p:spPr>
      </p:sp>
      <p:sp>
        <p:nvSpPr>
          <p:cNvPr id="8397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884E7C5E-AA29-4310-9FD3-3D3B7F781C6A}" type="slidenum">
              <a:rPr lang="en-US" altLang="zh-CN" smtClean="0">
                <a:latin typeface="黑体" pitchFamily="49" charset="-122"/>
                <a:ea typeface="黑体" pitchFamily="49" charset="-122"/>
              </a:rPr>
              <a:pPr/>
              <a:t>23</a:t>
            </a:fld>
            <a:endParaRPr lang="en-US" altLang="zh-CN" smtClean="0">
              <a:latin typeface="黑体" pitchFamily="49" charset="-122"/>
              <a:ea typeface="黑体" pitchFamily="49" charset="-122"/>
            </a:endParaRPr>
          </a:p>
        </p:txBody>
      </p:sp>
      <p:sp>
        <p:nvSpPr>
          <p:cNvPr id="84995" name="Rectangle 2"/>
          <p:cNvSpPr>
            <a:spLocks noGrp="1" noRot="1" noChangeAspect="1" noChangeArrowheads="1" noTextEdit="1"/>
          </p:cNvSpPr>
          <p:nvPr>
            <p:ph type="sldImg"/>
          </p:nvPr>
        </p:nvSpPr>
        <p:spPr>
          <a:xfrm>
            <a:off x="1150938" y="692150"/>
            <a:ext cx="4556125" cy="3416300"/>
          </a:xfrm>
          <a:ln/>
        </p:spPr>
      </p:sp>
      <p:sp>
        <p:nvSpPr>
          <p:cNvPr id="8499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671C8FE6-8BE0-427E-8123-962997AD9FDC}" type="slidenum">
              <a:rPr lang="en-US" altLang="zh-CN" smtClean="0">
                <a:latin typeface="黑体" pitchFamily="49" charset="-122"/>
                <a:ea typeface="黑体" pitchFamily="49" charset="-122"/>
              </a:rPr>
              <a:pPr/>
              <a:t>24</a:t>
            </a:fld>
            <a:endParaRPr lang="en-US" altLang="zh-CN" smtClean="0">
              <a:latin typeface="黑体" pitchFamily="49" charset="-122"/>
              <a:ea typeface="黑体" pitchFamily="49" charset="-122"/>
            </a:endParaRPr>
          </a:p>
        </p:txBody>
      </p:sp>
      <p:sp>
        <p:nvSpPr>
          <p:cNvPr id="86019" name="Rectangle 2"/>
          <p:cNvSpPr>
            <a:spLocks noGrp="1" noRot="1" noChangeAspect="1" noChangeArrowheads="1" noTextEdit="1"/>
          </p:cNvSpPr>
          <p:nvPr>
            <p:ph type="sldImg"/>
          </p:nvPr>
        </p:nvSpPr>
        <p:spPr>
          <a:xfrm>
            <a:off x="1150938" y="692150"/>
            <a:ext cx="4556125" cy="3416300"/>
          </a:xfrm>
          <a:ln/>
        </p:spPr>
      </p:sp>
      <p:sp>
        <p:nvSpPr>
          <p:cNvPr id="8602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34020990-7FFB-4E8D-9517-7AD0D71BE1F2}" type="slidenum">
              <a:rPr lang="en-US" altLang="zh-CN" smtClean="0">
                <a:latin typeface="黑体" pitchFamily="49" charset="-122"/>
                <a:ea typeface="黑体" pitchFamily="49" charset="-122"/>
              </a:rPr>
              <a:pPr/>
              <a:t>25</a:t>
            </a:fld>
            <a:endParaRPr lang="en-US" altLang="zh-CN" smtClean="0">
              <a:latin typeface="黑体" pitchFamily="49" charset="-122"/>
              <a:ea typeface="黑体" pitchFamily="49" charset="-122"/>
            </a:endParaRPr>
          </a:p>
        </p:txBody>
      </p:sp>
      <p:sp>
        <p:nvSpPr>
          <p:cNvPr id="87043" name="Rectangle 2"/>
          <p:cNvSpPr>
            <a:spLocks noGrp="1" noRot="1" noChangeAspect="1" noChangeArrowheads="1" noTextEdit="1"/>
          </p:cNvSpPr>
          <p:nvPr>
            <p:ph type="sldImg"/>
          </p:nvPr>
        </p:nvSpPr>
        <p:spPr>
          <a:xfrm>
            <a:off x="1150938" y="692150"/>
            <a:ext cx="4556125" cy="3416300"/>
          </a:xfrm>
          <a:ln/>
        </p:spPr>
      </p:sp>
      <p:sp>
        <p:nvSpPr>
          <p:cNvPr id="8704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F0529484-AA4B-4523-BCB0-AACF79FE5435}" type="slidenum">
              <a:rPr lang="en-US" altLang="zh-CN" smtClean="0">
                <a:latin typeface="黑体" pitchFamily="49" charset="-122"/>
                <a:ea typeface="黑体" pitchFamily="49" charset="-122"/>
              </a:rPr>
              <a:pPr/>
              <a:t>26</a:t>
            </a:fld>
            <a:endParaRPr lang="en-US" altLang="zh-CN" smtClean="0">
              <a:latin typeface="黑体" pitchFamily="49" charset="-122"/>
              <a:ea typeface="黑体" pitchFamily="49" charset="-122"/>
            </a:endParaRPr>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09193375-5577-4D03-885D-8B17CEF7D02D}" type="slidenum">
              <a:rPr lang="en-US" altLang="zh-CN" smtClean="0">
                <a:latin typeface="黑体" pitchFamily="49" charset="-122"/>
                <a:ea typeface="黑体" pitchFamily="49" charset="-122"/>
              </a:rPr>
              <a:pPr/>
              <a:t>27</a:t>
            </a:fld>
            <a:endParaRPr lang="en-US" altLang="zh-CN" smtClean="0">
              <a:latin typeface="黑体" pitchFamily="49" charset="-122"/>
              <a:ea typeface="黑体" pitchFamily="49" charset="-122"/>
            </a:endParaRPr>
          </a:p>
        </p:txBody>
      </p:sp>
      <p:sp>
        <p:nvSpPr>
          <p:cNvPr id="89091" name="Rectangle 2"/>
          <p:cNvSpPr>
            <a:spLocks noGrp="1" noRot="1" noChangeAspect="1" noChangeArrowheads="1" noTextEdit="1"/>
          </p:cNvSpPr>
          <p:nvPr>
            <p:ph type="sldImg"/>
          </p:nvPr>
        </p:nvSpPr>
        <p:spPr>
          <a:xfrm>
            <a:off x="1150938" y="692150"/>
            <a:ext cx="4556125" cy="3416300"/>
          </a:xfrm>
          <a:ln/>
        </p:spPr>
      </p:sp>
      <p:sp>
        <p:nvSpPr>
          <p:cNvPr id="8909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5521BE88-C0EB-453B-80E3-A83E6419DB0F}" type="slidenum">
              <a:rPr lang="en-US" altLang="zh-CN" smtClean="0">
                <a:latin typeface="黑体" pitchFamily="49" charset="-122"/>
                <a:ea typeface="黑体" pitchFamily="49" charset="-122"/>
              </a:rPr>
              <a:pPr/>
              <a:t>28</a:t>
            </a:fld>
            <a:endParaRPr lang="en-US" altLang="zh-CN" smtClean="0">
              <a:latin typeface="黑体" pitchFamily="49" charset="-122"/>
              <a:ea typeface="黑体" pitchFamily="49" charset="-122"/>
            </a:endParaRPr>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2238FE30-FE57-4642-84A4-CC4253B29386}" type="slidenum">
              <a:rPr lang="en-US" altLang="zh-CN" smtClean="0">
                <a:latin typeface="黑体" pitchFamily="49" charset="-122"/>
                <a:ea typeface="黑体" pitchFamily="49" charset="-122"/>
              </a:rPr>
              <a:pPr/>
              <a:t>29</a:t>
            </a:fld>
            <a:endParaRPr lang="en-US" altLang="zh-CN" smtClean="0">
              <a:latin typeface="黑体" pitchFamily="49" charset="-122"/>
              <a:ea typeface="黑体" pitchFamily="49" charset="-122"/>
            </a:endParaRPr>
          </a:p>
        </p:txBody>
      </p:sp>
      <p:sp>
        <p:nvSpPr>
          <p:cNvPr id="91139" name="Rectangle 2"/>
          <p:cNvSpPr>
            <a:spLocks noGrp="1" noRot="1" noChangeAspect="1" noChangeArrowheads="1" noTextEdit="1"/>
          </p:cNvSpPr>
          <p:nvPr>
            <p:ph type="sldImg"/>
          </p:nvPr>
        </p:nvSpPr>
        <p:spPr>
          <a:xfrm>
            <a:off x="1150938" y="692150"/>
            <a:ext cx="4556125" cy="3416300"/>
          </a:xfrm>
          <a:ln/>
        </p:spPr>
      </p:sp>
      <p:sp>
        <p:nvSpPr>
          <p:cNvPr id="9114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headEnd/>
            <a:tailEnd/>
          </a:ln>
        </p:spPr>
        <p:txBody>
          <a:bodyPr/>
          <a:lstStyle/>
          <a:p>
            <a:fld id="{94BAC4FD-0F79-4342-AE96-9E086CB7AA93}" type="slidenum">
              <a:rPr lang="en-US" altLang="zh-CN" smtClean="0">
                <a:latin typeface="黑体" pitchFamily="49" charset="-122"/>
                <a:ea typeface="黑体" pitchFamily="49" charset="-122"/>
              </a:rPr>
              <a:pPr/>
              <a:t>30</a:t>
            </a:fld>
            <a:endParaRPr lang="en-US" altLang="zh-CN" smtClean="0">
              <a:latin typeface="黑体" pitchFamily="49" charset="-122"/>
              <a:ea typeface="黑体" pitchFamily="49" charset="-122"/>
            </a:endParaRPr>
          </a:p>
        </p:txBody>
      </p:sp>
      <p:sp>
        <p:nvSpPr>
          <p:cNvPr id="92163" name="Rectangle 2"/>
          <p:cNvSpPr>
            <a:spLocks noGrp="1" noRot="1" noChangeAspect="1" noChangeArrowheads="1" noTextEdit="1"/>
          </p:cNvSpPr>
          <p:nvPr>
            <p:ph type="sldImg"/>
          </p:nvPr>
        </p:nvSpPr>
        <p:spPr>
          <a:xfrm>
            <a:off x="1150938" y="692150"/>
            <a:ext cx="4556125" cy="3416300"/>
          </a:xfrm>
          <a:ln/>
        </p:spPr>
      </p:sp>
      <p:sp>
        <p:nvSpPr>
          <p:cNvPr id="921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DA052381-1CAE-4F38-9DDA-3EF4997AF539}" type="slidenum">
              <a:rPr lang="en-US" altLang="zh-CN" smtClean="0">
                <a:latin typeface="黑体" pitchFamily="49" charset="-122"/>
                <a:ea typeface="黑体" pitchFamily="49" charset="-122"/>
              </a:rPr>
              <a:pPr/>
              <a:t>4</a:t>
            </a:fld>
            <a:endParaRPr lang="en-US" altLang="zh-CN" smtClean="0">
              <a:latin typeface="黑体" pitchFamily="49" charset="-122"/>
              <a:ea typeface="黑体" pitchFamily="49" charset="-122"/>
            </a:endParaRPr>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4DC04E53-675A-4B7F-9756-D28714B910FD}" type="slidenum">
              <a:rPr lang="en-US" altLang="zh-CN" smtClean="0">
                <a:latin typeface="黑体" pitchFamily="49" charset="-122"/>
                <a:ea typeface="黑体" pitchFamily="49" charset="-122"/>
              </a:rPr>
              <a:pPr/>
              <a:t>5</a:t>
            </a:fld>
            <a:endParaRPr lang="en-US" altLang="zh-CN" smtClean="0">
              <a:latin typeface="黑体" pitchFamily="49" charset="-122"/>
              <a:ea typeface="黑体" pitchFamily="49" charset="-122"/>
            </a:endParaRPr>
          </a:p>
        </p:txBody>
      </p:sp>
      <p:sp>
        <p:nvSpPr>
          <p:cNvPr id="66563" name="Rectangle 2"/>
          <p:cNvSpPr>
            <a:spLocks noGrp="1" noRot="1" noChangeAspect="1" noChangeArrowheads="1" noTextEdit="1"/>
          </p:cNvSpPr>
          <p:nvPr>
            <p:ph type="sldImg"/>
          </p:nvPr>
        </p:nvSpPr>
        <p:spPr>
          <a:xfrm>
            <a:off x="1150938" y="692150"/>
            <a:ext cx="4556125" cy="3416300"/>
          </a:xfrm>
          <a:ln/>
        </p:spPr>
      </p:sp>
      <p:sp>
        <p:nvSpPr>
          <p:cNvPr id="665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7F34B174-5E25-4659-91FC-DE3CC0263AE2}" type="slidenum">
              <a:rPr lang="en-US" altLang="zh-CN" smtClean="0">
                <a:latin typeface="黑体" pitchFamily="49" charset="-122"/>
                <a:ea typeface="黑体" pitchFamily="49" charset="-122"/>
              </a:rPr>
              <a:pPr/>
              <a:t>6</a:t>
            </a:fld>
            <a:endParaRPr lang="en-US" altLang="zh-CN" smtClean="0">
              <a:latin typeface="黑体" pitchFamily="49" charset="-122"/>
              <a:ea typeface="黑体" pitchFamily="49" charset="-122"/>
            </a:endParaRPr>
          </a:p>
        </p:txBody>
      </p:sp>
      <p:sp>
        <p:nvSpPr>
          <p:cNvPr id="67587" name="Rectangle 2"/>
          <p:cNvSpPr>
            <a:spLocks noGrp="1" noRot="1" noChangeAspect="1" noChangeArrowheads="1" noTextEdit="1"/>
          </p:cNvSpPr>
          <p:nvPr>
            <p:ph type="sldImg"/>
          </p:nvPr>
        </p:nvSpPr>
        <p:spPr>
          <a:xfrm>
            <a:off x="1150938" y="692150"/>
            <a:ext cx="4556125" cy="3416300"/>
          </a:xfrm>
          <a:ln/>
        </p:spPr>
      </p:sp>
      <p:sp>
        <p:nvSpPr>
          <p:cNvPr id="6758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E4D425C7-1862-48B5-93DE-A8FF4373DE4E}" type="slidenum">
              <a:rPr lang="en-US" altLang="zh-CN" smtClean="0">
                <a:latin typeface="黑体" pitchFamily="49" charset="-122"/>
                <a:ea typeface="黑体" pitchFamily="49" charset="-122"/>
              </a:rPr>
              <a:pPr/>
              <a:t>7</a:t>
            </a:fld>
            <a:endParaRPr lang="en-US" altLang="zh-CN" smtClean="0">
              <a:latin typeface="黑体" pitchFamily="49" charset="-122"/>
              <a:ea typeface="黑体" pitchFamily="49" charset="-122"/>
            </a:endParaRPr>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1EEC1EF3-EEEA-4B61-A62D-872817870497}" type="slidenum">
              <a:rPr lang="en-US" altLang="zh-CN" smtClean="0">
                <a:latin typeface="黑体" pitchFamily="49" charset="-122"/>
                <a:ea typeface="黑体" pitchFamily="49" charset="-122"/>
              </a:rPr>
              <a:pPr/>
              <a:t>8</a:t>
            </a:fld>
            <a:endParaRPr lang="en-US" altLang="zh-CN" smtClean="0">
              <a:latin typeface="黑体" pitchFamily="49" charset="-122"/>
              <a:ea typeface="黑体" pitchFamily="49" charset="-122"/>
            </a:endParaRPr>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18DE376F-D54C-4E4A-BC8A-AA0F59C23F64}" type="slidenum">
              <a:rPr lang="en-US" altLang="zh-CN" smtClean="0">
                <a:latin typeface="黑体" pitchFamily="49" charset="-122"/>
                <a:ea typeface="黑体" pitchFamily="49" charset="-122"/>
              </a:rPr>
              <a:pPr/>
              <a:t>9</a:t>
            </a:fld>
            <a:endParaRPr lang="en-US" altLang="zh-CN" smtClean="0">
              <a:latin typeface="黑体" pitchFamily="49" charset="-122"/>
              <a:ea typeface="黑体" pitchFamily="49" charset="-122"/>
            </a:endParaRPr>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6535FFC6-2C53-466B-B8B1-82E2664AD47C}" type="slidenum">
              <a:rPr lang="en-US" altLang="zh-CN" smtClean="0">
                <a:latin typeface="黑体" pitchFamily="49" charset="-122"/>
                <a:ea typeface="黑体" pitchFamily="49" charset="-122"/>
              </a:rPr>
              <a:pPr/>
              <a:t>10</a:t>
            </a:fld>
            <a:endParaRPr lang="en-US" altLang="zh-CN" smtClean="0">
              <a:latin typeface="黑体" pitchFamily="49" charset="-122"/>
              <a:ea typeface="黑体" pitchFamily="49" charset="-122"/>
            </a:endParaRPr>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6350"/>
            <a:ext cx="9140825" cy="6851650"/>
            <a:chOff x="0" y="4"/>
            <a:chExt cx="5758" cy="4316"/>
          </a:xfrm>
        </p:grpSpPr>
        <p:grpSp>
          <p:nvGrpSpPr>
            <p:cNvPr id="3"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pPr>
                  <a:defRPr/>
                </a:pPr>
                <a:endParaRPr lang="zh-CN" altLang="en-US"/>
              </a:p>
            </p:txBody>
          </p:sp>
          <p:sp>
            <p:nvSpPr>
              <p:cNvPr id="17" name="Freeform 5"/>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zh-CN" altLang="en-US"/>
            </a:p>
          </p:txBody>
        </p:sp>
        <p:sp>
          <p:nvSpPr>
            <p:cNvPr id="7" name="Freeform 7"/>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pPr>
                <a:defRPr/>
              </a:pPr>
              <a:endParaRPr lang="zh-CN" altLang="en-US"/>
            </a:p>
          </p:txBody>
        </p:sp>
        <p:sp>
          <p:nvSpPr>
            <p:cNvPr id="8" name="Freeform 8"/>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pPr>
                <a:defRPr/>
              </a:pPr>
              <a:endParaRPr lang="zh-CN" altLang="en-US"/>
            </a:p>
          </p:txBody>
        </p:sp>
        <p:grpSp>
          <p:nvGrpSpPr>
            <p:cNvPr id="4"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sp>
            <p:nvSpPr>
              <p:cNvPr id="11" name="Freeform 11"/>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sp>
            <p:nvSpPr>
              <p:cNvPr id="12" name="Freeform 12"/>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13" name="Freeform 13"/>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pPr>
                  <a:defRPr/>
                </a:pPr>
                <a:endParaRPr lang="zh-CN" altLang="en-US"/>
              </a:p>
            </p:txBody>
          </p:sp>
          <p:sp>
            <p:nvSpPr>
              <p:cNvPr id="14" name="Freeform 14"/>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pPr>
                  <a:defRPr/>
                </a:pPr>
                <a:endParaRPr lang="zh-CN" altLang="en-US"/>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zh-CN" altLang="en-US"/>
              </a:p>
            </p:txBody>
          </p:sp>
        </p:grpSp>
      </p:grpSp>
      <p:sp>
        <p:nvSpPr>
          <p:cNvPr id="5136"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smtClean="0"/>
              <a:t>单击此处编辑母版标题样式</a:t>
            </a:r>
            <a:endParaRPr lang="en-US" altLang="zh-CN"/>
          </a:p>
        </p:txBody>
      </p:sp>
      <p:sp>
        <p:nvSpPr>
          <p:cNvPr id="5137"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zh-CN" altLang="en-US" smtClean="0"/>
              <a:t>单击此处编辑母版副标题样式</a:t>
            </a:r>
            <a:endParaRPr lang="en-US" altLang="zh-CN"/>
          </a:p>
        </p:txBody>
      </p:sp>
      <p:sp>
        <p:nvSpPr>
          <p:cNvPr id="18" name="Rectangle 18"/>
          <p:cNvSpPr>
            <a:spLocks noGrp="1" noChangeArrowheads="1"/>
          </p:cNvSpPr>
          <p:nvPr>
            <p:ph type="dt" sz="quarter" idx="10"/>
          </p:nvPr>
        </p:nvSpPr>
        <p:spPr/>
        <p:txBody>
          <a:bodyPr/>
          <a:lstStyle>
            <a:lvl1pPr>
              <a:defRPr/>
            </a:lvl1pPr>
          </a:lstStyle>
          <a:p>
            <a:fld id="{D7D004A8-A4E1-48EE-B48C-88024DD57386}" type="datetimeFigureOut">
              <a:rPr lang="zh-CN" altLang="en-US" smtClean="0"/>
              <a:pPr/>
              <a:t>2020/2/26</a:t>
            </a:fld>
            <a:endParaRPr lang="zh-CN" altLang="en-US"/>
          </a:p>
        </p:txBody>
      </p:sp>
      <p:sp>
        <p:nvSpPr>
          <p:cNvPr id="19" name="Rectangle 19"/>
          <p:cNvSpPr>
            <a:spLocks noGrp="1" noChangeArrowheads="1"/>
          </p:cNvSpPr>
          <p:nvPr>
            <p:ph type="ftr" sz="quarter" idx="11"/>
          </p:nvPr>
        </p:nvSpPr>
        <p:spPr>
          <a:xfrm>
            <a:off x="3352800" y="6248400"/>
            <a:ext cx="2895600" cy="457200"/>
          </a:xfrm>
        </p:spPr>
        <p:txBody>
          <a:bodyPr/>
          <a:lstStyle>
            <a:lvl1pPr>
              <a:defRPr/>
            </a:lvl1pPr>
          </a:lstStyle>
          <a:p>
            <a:endParaRPr lang="zh-CN" altLang="en-US"/>
          </a:p>
        </p:txBody>
      </p:sp>
      <p:sp>
        <p:nvSpPr>
          <p:cNvPr id="20" name="Rectangle 20"/>
          <p:cNvSpPr>
            <a:spLocks noGrp="1" noChangeArrowheads="1"/>
          </p:cNvSpPr>
          <p:nvPr>
            <p:ph type="sldNum" sz="quarter" idx="12"/>
          </p:nvPr>
        </p:nvSpPr>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7" name="Rectangle 18"/>
          <p:cNvSpPr>
            <a:spLocks noGrp="1" noChangeArrowheads="1"/>
          </p:cNvSpPr>
          <p:nvPr>
            <p:ph type="ftr" sz="quarter" idx="11"/>
          </p:nvPr>
        </p:nvSpPr>
        <p:spPr>
          <a:ln/>
        </p:spPr>
        <p:txBody>
          <a:bodyPr/>
          <a:lstStyle>
            <a:lvl1pPr>
              <a:defRPr/>
            </a:lvl1pPr>
          </a:lstStyle>
          <a:p>
            <a:endParaRPr lang="zh-CN" altLang="en-US"/>
          </a:p>
        </p:txBody>
      </p:sp>
      <p:sp>
        <p:nvSpPr>
          <p:cNvPr id="8"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066800" y="304800"/>
            <a:ext cx="7543800" cy="14319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0668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14900" y="19812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0668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914900" y="4114800"/>
            <a:ext cx="36957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8" name="Rectangle 18"/>
          <p:cNvSpPr>
            <a:spLocks noGrp="1" noChangeArrowheads="1"/>
          </p:cNvSpPr>
          <p:nvPr>
            <p:ph type="ftr" sz="quarter" idx="11"/>
          </p:nvPr>
        </p:nvSpPr>
        <p:spPr>
          <a:ln/>
        </p:spPr>
        <p:txBody>
          <a:bodyPr/>
          <a:lstStyle>
            <a:lvl1pPr>
              <a:defRPr/>
            </a:lvl1pPr>
          </a:lstStyle>
          <a:p>
            <a:endParaRPr lang="zh-CN" altLang="en-US"/>
          </a:p>
        </p:txBody>
      </p:sp>
      <p:sp>
        <p:nvSpPr>
          <p:cNvPr id="9"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5" name="Rectangle 18"/>
          <p:cNvSpPr>
            <a:spLocks noGrp="1" noChangeArrowheads="1"/>
          </p:cNvSpPr>
          <p:nvPr>
            <p:ph type="ftr" sz="quarter" idx="11"/>
          </p:nvPr>
        </p:nvSpPr>
        <p:spPr>
          <a:ln/>
        </p:spPr>
        <p:txBody>
          <a:bodyPr/>
          <a:lstStyle>
            <a:lvl1pPr>
              <a:defRPr/>
            </a:lvl1pPr>
          </a:lstStyle>
          <a:p>
            <a:endParaRPr lang="zh-CN" altLang="en-US"/>
          </a:p>
        </p:txBody>
      </p:sp>
      <p:sp>
        <p:nvSpPr>
          <p:cNvPr id="6"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8" name="Rectangle 18"/>
          <p:cNvSpPr>
            <a:spLocks noGrp="1" noChangeArrowheads="1"/>
          </p:cNvSpPr>
          <p:nvPr>
            <p:ph type="ftr" sz="quarter" idx="11"/>
          </p:nvPr>
        </p:nvSpPr>
        <p:spPr>
          <a:ln/>
        </p:spPr>
        <p:txBody>
          <a:bodyPr/>
          <a:lstStyle>
            <a:lvl1pPr>
              <a:defRPr/>
            </a:lvl1pPr>
          </a:lstStyle>
          <a:p>
            <a:endParaRPr lang="zh-CN" altLang="en-US"/>
          </a:p>
        </p:txBody>
      </p:sp>
      <p:sp>
        <p:nvSpPr>
          <p:cNvPr id="9"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4" name="Rectangle 18"/>
          <p:cNvSpPr>
            <a:spLocks noGrp="1" noChangeArrowheads="1"/>
          </p:cNvSpPr>
          <p:nvPr>
            <p:ph type="ftr" sz="quarter" idx="11"/>
          </p:nvPr>
        </p:nvSpPr>
        <p:spPr>
          <a:ln/>
        </p:spPr>
        <p:txBody>
          <a:bodyPr/>
          <a:lstStyle>
            <a:lvl1pPr>
              <a:defRPr/>
            </a:lvl1pPr>
          </a:lstStyle>
          <a:p>
            <a:endParaRPr lang="zh-CN" altLang="en-US"/>
          </a:p>
        </p:txBody>
      </p:sp>
      <p:sp>
        <p:nvSpPr>
          <p:cNvPr id="5"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3" name="Rectangle 18"/>
          <p:cNvSpPr>
            <a:spLocks noGrp="1" noChangeArrowheads="1"/>
          </p:cNvSpPr>
          <p:nvPr>
            <p:ph type="ftr" sz="quarter" idx="11"/>
          </p:nvPr>
        </p:nvSpPr>
        <p:spPr>
          <a:ln/>
        </p:spPr>
        <p:txBody>
          <a:bodyPr/>
          <a:lstStyle>
            <a:lvl1pPr>
              <a:defRPr/>
            </a:lvl1pPr>
          </a:lstStyle>
          <a:p>
            <a:endParaRPr lang="zh-CN" altLang="en-US"/>
          </a:p>
        </p:txBody>
      </p:sp>
      <p:sp>
        <p:nvSpPr>
          <p:cNvPr id="4"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fld id="{D7D004A8-A4E1-48EE-B48C-88024DD57386}" type="datetimeFigureOut">
              <a:rPr lang="zh-CN" altLang="en-US" smtClean="0"/>
              <a:pPr/>
              <a:t>2020/2/26</a:t>
            </a:fld>
            <a:endParaRPr lang="zh-CN" altLang="en-US"/>
          </a:p>
        </p:txBody>
      </p:sp>
      <p:sp>
        <p:nvSpPr>
          <p:cNvPr id="6" name="Rectangle 18"/>
          <p:cNvSpPr>
            <a:spLocks noGrp="1" noChangeArrowheads="1"/>
          </p:cNvSpPr>
          <p:nvPr>
            <p:ph type="ftr" sz="quarter" idx="11"/>
          </p:nvPr>
        </p:nvSpPr>
        <p:spPr>
          <a:ln/>
        </p:spPr>
        <p:txBody>
          <a:bodyPr/>
          <a:lstStyle>
            <a:lvl1pPr>
              <a:defRPr/>
            </a:lvl1pPr>
          </a:lstStyle>
          <a:p>
            <a:endParaRPr lang="zh-CN" altLang="en-US"/>
          </a:p>
        </p:txBody>
      </p:sp>
      <p:sp>
        <p:nvSpPr>
          <p:cNvPr id="7" name="Rectangle 19"/>
          <p:cNvSpPr>
            <a:spLocks noGrp="1" noChangeArrowheads="1"/>
          </p:cNvSpPr>
          <p:nvPr>
            <p:ph type="sldNum" sz="quarter" idx="12"/>
          </p:nvPr>
        </p:nvSpPr>
        <p:spPr>
          <a:ln/>
        </p:spPr>
        <p:txBody>
          <a:bodyPr/>
          <a:lstStyle>
            <a:lvl1pPr>
              <a:defRPr/>
            </a:lvl1pPr>
          </a:lstStyle>
          <a:p>
            <a:fld id="{3AE5B3AC-61D9-4D03-A12B-507B074AA4B2}" type="slidenum">
              <a:rPr lang="zh-CN" altLang="en-US" smtClean="0"/>
              <a:pPr/>
              <a:t>‹#›</a:t>
            </a:fld>
            <a:endParaRPr lang="zh-CN"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6350"/>
            <a:ext cx="9140825" cy="6851650"/>
            <a:chOff x="0" y="4"/>
            <a:chExt cx="5758" cy="4316"/>
          </a:xfrm>
        </p:grpSpPr>
        <p:sp>
          <p:nvSpPr>
            <p:cNvPr id="4099" name="Freeform 3"/>
            <p:cNvSpPr>
              <a:spLocks/>
            </p:cNvSpPr>
            <p:nvPr/>
          </p:nvSpPr>
          <p:spPr bwMode="hidden">
            <a:xfrm>
              <a:off x="558" y="1161"/>
              <a:ext cx="5200" cy="3159"/>
            </a:xfrm>
            <a:custGeom>
              <a:avLst/>
              <a:gdLst/>
              <a:ahLst/>
              <a:cxnLst>
                <a:cxn ang="0">
                  <a:pos x="0" y="3159"/>
                </a:cxn>
                <a:cxn ang="0">
                  <a:pos x="5184" y="3159"/>
                </a:cxn>
                <a:cxn ang="0">
                  <a:pos x="5184" y="0"/>
                </a:cxn>
                <a:cxn ang="0">
                  <a:pos x="0" y="0"/>
                </a:cxn>
                <a:cxn ang="0">
                  <a:pos x="0" y="3159"/>
                </a:cxn>
                <a:cxn ang="0">
                  <a:pos x="0" y="3159"/>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w="9525">
              <a:noFill/>
              <a:round/>
              <a:headEnd/>
              <a:tailEnd/>
            </a:ln>
          </p:spPr>
          <p:txBody>
            <a:bodyPr/>
            <a:lstStyle/>
            <a:p>
              <a:pPr>
                <a:defRPr/>
              </a:pPr>
              <a:endParaRPr lang="zh-CN" altLang="en-US"/>
            </a:p>
          </p:txBody>
        </p:sp>
        <p:sp>
          <p:nvSpPr>
            <p:cNvPr id="4100" name="Freeform 4"/>
            <p:cNvSpPr>
              <a:spLocks/>
            </p:cNvSpPr>
            <p:nvPr/>
          </p:nvSpPr>
          <p:spPr bwMode="hidden">
            <a:xfrm>
              <a:off x="0" y="1161"/>
              <a:ext cx="558" cy="3159"/>
            </a:xfrm>
            <a:custGeom>
              <a:avLst/>
              <a:gdLst/>
              <a:ahLst/>
              <a:cxnLst>
                <a:cxn ang="0">
                  <a:pos x="0" y="0"/>
                </a:cxn>
                <a:cxn ang="0">
                  <a:pos x="0" y="3159"/>
                </a:cxn>
                <a:cxn ang="0">
                  <a:pos x="556" y="3159"/>
                </a:cxn>
                <a:cxn ang="0">
                  <a:pos x="556" y="0"/>
                </a:cxn>
                <a:cxn ang="0">
                  <a:pos x="0" y="0"/>
                </a:cxn>
                <a:cxn ang="0">
                  <a:pos x="0" y="0"/>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grpSp>
          <p:nvGrpSpPr>
            <p:cNvPr id="3" name="Group 5"/>
            <p:cNvGrpSpPr>
              <a:grpSpLocks/>
            </p:cNvGrpSpPr>
            <p:nvPr userDrawn="1"/>
          </p:nvGrpSpPr>
          <p:grpSpPr bwMode="auto">
            <a:xfrm>
              <a:off x="0" y="4"/>
              <a:ext cx="5758" cy="4316"/>
              <a:chOff x="0" y="4"/>
              <a:chExt cx="5758" cy="4316"/>
            </a:xfrm>
          </p:grpSpPr>
          <p:sp>
            <p:nvSpPr>
              <p:cNvPr id="4102" name="Freeform 6"/>
              <p:cNvSpPr>
                <a:spLocks/>
              </p:cNvSpPr>
              <p:nvPr/>
            </p:nvSpPr>
            <p:spPr bwMode="ltGray">
              <a:xfrm>
                <a:off x="552" y="4"/>
                <a:ext cx="12" cy="695"/>
              </a:xfrm>
              <a:custGeom>
                <a:avLst/>
                <a:gdLst/>
                <a:ahLst/>
                <a:cxnLst>
                  <a:cxn ang="0">
                    <a:pos x="12" y="0"/>
                  </a:cxn>
                  <a:cxn ang="0">
                    <a:pos x="0" y="0"/>
                  </a:cxn>
                  <a:cxn ang="0">
                    <a:pos x="0" y="695"/>
                  </a:cxn>
                  <a:cxn ang="0">
                    <a:pos x="12" y="695"/>
                  </a:cxn>
                  <a:cxn ang="0">
                    <a:pos x="12" y="0"/>
                  </a:cxn>
                  <a:cxn ang="0">
                    <a:pos x="12" y="0"/>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w="9525">
                <a:noFill/>
                <a:round/>
                <a:headEnd/>
                <a:tailEnd/>
              </a:ln>
            </p:spPr>
            <p:txBody>
              <a:bodyPr/>
              <a:lstStyle/>
              <a:p>
                <a:pPr>
                  <a:defRPr/>
                </a:pPr>
                <a:endParaRPr lang="zh-CN" altLang="en-US"/>
              </a:p>
            </p:txBody>
          </p:sp>
          <p:sp>
            <p:nvSpPr>
              <p:cNvPr id="4103" name="Freeform 7"/>
              <p:cNvSpPr>
                <a:spLocks/>
              </p:cNvSpPr>
              <p:nvPr/>
            </p:nvSpPr>
            <p:spPr bwMode="ltGray">
              <a:xfrm>
                <a:off x="552" y="1623"/>
                <a:ext cx="12" cy="2697"/>
              </a:xfrm>
              <a:custGeom>
                <a:avLst/>
                <a:gdLst/>
                <a:ahLst/>
                <a:cxnLst>
                  <a:cxn ang="0">
                    <a:pos x="0" y="2697"/>
                  </a:cxn>
                  <a:cxn ang="0">
                    <a:pos x="12" y="2697"/>
                  </a:cxn>
                  <a:cxn ang="0">
                    <a:pos x="12" y="0"/>
                  </a:cxn>
                  <a:cxn ang="0">
                    <a:pos x="0" y="0"/>
                  </a:cxn>
                  <a:cxn ang="0">
                    <a:pos x="0" y="2697"/>
                  </a:cxn>
                  <a:cxn ang="0">
                    <a:pos x="0" y="2697"/>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sp>
            <p:nvSpPr>
              <p:cNvPr id="4104" name="Freeform 8"/>
              <p:cNvSpPr>
                <a:spLocks/>
              </p:cNvSpPr>
              <p:nvPr/>
            </p:nvSpPr>
            <p:spPr bwMode="ltGray">
              <a:xfrm>
                <a:off x="1019" y="1155"/>
                <a:ext cx="4739" cy="12"/>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4105" name="Freeform 9"/>
              <p:cNvSpPr>
                <a:spLocks/>
              </p:cNvSpPr>
              <p:nvPr/>
            </p:nvSpPr>
            <p:spPr bwMode="ltGray">
              <a:xfrm>
                <a:off x="552" y="1371"/>
                <a:ext cx="12" cy="252"/>
              </a:xfrm>
              <a:custGeom>
                <a:avLst/>
                <a:gdLst/>
                <a:ahLst/>
                <a:cxnLst>
                  <a:cxn ang="0">
                    <a:pos x="0" y="252"/>
                  </a:cxn>
                  <a:cxn ang="0">
                    <a:pos x="12" y="252"/>
                  </a:cxn>
                  <a:cxn ang="0">
                    <a:pos x="12" y="0"/>
                  </a:cxn>
                  <a:cxn ang="0">
                    <a:pos x="0" y="0"/>
                  </a:cxn>
                  <a:cxn ang="0">
                    <a:pos x="0" y="252"/>
                  </a:cxn>
                  <a:cxn ang="0">
                    <a:pos x="0" y="252"/>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w="9525">
                <a:noFill/>
                <a:round/>
                <a:headEnd/>
                <a:tailEnd/>
              </a:ln>
            </p:spPr>
            <p:txBody>
              <a:bodyPr/>
              <a:lstStyle/>
              <a:p>
                <a:pPr>
                  <a:defRPr/>
                </a:pPr>
                <a:endParaRPr lang="zh-CN" altLang="en-US"/>
              </a:p>
            </p:txBody>
          </p:sp>
          <p:sp>
            <p:nvSpPr>
              <p:cNvPr id="4106" name="Freeform 10"/>
              <p:cNvSpPr>
                <a:spLocks/>
              </p:cNvSpPr>
              <p:nvPr/>
            </p:nvSpPr>
            <p:spPr bwMode="ltGray">
              <a:xfrm>
                <a:off x="552" y="699"/>
                <a:ext cx="12" cy="252"/>
              </a:xfrm>
              <a:custGeom>
                <a:avLst/>
                <a:gdLst/>
                <a:ahLst/>
                <a:cxnLst>
                  <a:cxn ang="0">
                    <a:pos x="12" y="0"/>
                  </a:cxn>
                  <a:cxn ang="0">
                    <a:pos x="0" y="0"/>
                  </a:cxn>
                  <a:cxn ang="0">
                    <a:pos x="0" y="252"/>
                  </a:cxn>
                  <a:cxn ang="0">
                    <a:pos x="12" y="252"/>
                  </a:cxn>
                  <a:cxn ang="0">
                    <a:pos x="12" y="0"/>
                  </a:cxn>
                  <a:cxn ang="0">
                    <a:pos x="12" y="0"/>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w="9525">
                <a:noFill/>
                <a:round/>
                <a:headEnd/>
                <a:tailEnd/>
              </a:ln>
            </p:spPr>
            <p:txBody>
              <a:bodyPr/>
              <a:lstStyle/>
              <a:p>
                <a:pPr>
                  <a:defRPr/>
                </a:pPr>
                <a:endParaRPr lang="zh-CN" altLang="en-US"/>
              </a:p>
            </p:txBody>
          </p:sp>
          <p:sp>
            <p:nvSpPr>
              <p:cNvPr id="4107"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zh-CN" altLang="en-US"/>
              </a:p>
            </p:txBody>
          </p:sp>
          <p:sp>
            <p:nvSpPr>
              <p:cNvPr id="4108" name="Freeform 12"/>
              <p:cNvSpPr>
                <a:spLocks/>
              </p:cNvSpPr>
              <p:nvPr/>
            </p:nvSpPr>
            <p:spPr bwMode="ltGray">
              <a:xfrm>
                <a:off x="0" y="1155"/>
                <a:ext cx="351" cy="12"/>
              </a:xfrm>
              <a:custGeom>
                <a:avLst/>
                <a:gdLst/>
                <a:ahLst/>
                <a:cxnLst>
                  <a:cxn ang="0">
                    <a:pos x="0" y="0"/>
                  </a:cxn>
                  <a:cxn ang="0">
                    <a:pos x="0" y="12"/>
                  </a:cxn>
                  <a:cxn ang="0">
                    <a:pos x="251" y="12"/>
                  </a:cxn>
                  <a:cxn ang="0">
                    <a:pos x="251" y="0"/>
                  </a:cxn>
                  <a:cxn ang="0">
                    <a:pos x="0" y="0"/>
                  </a:cxn>
                  <a:cxn ang="0">
                    <a:pos x="0" y="0"/>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w="9525">
                <a:noFill/>
                <a:round/>
                <a:headEnd/>
                <a:tailEnd/>
              </a:ln>
            </p:spPr>
            <p:txBody>
              <a:bodyPr/>
              <a:lstStyle/>
              <a:p>
                <a:pPr>
                  <a:defRPr/>
                </a:pPr>
                <a:endParaRPr lang="zh-CN" altLang="en-US"/>
              </a:p>
            </p:txBody>
          </p:sp>
          <p:sp>
            <p:nvSpPr>
              <p:cNvPr id="4109" name="Freeform 13"/>
              <p:cNvSpPr>
                <a:spLocks/>
              </p:cNvSpPr>
              <p:nvPr/>
            </p:nvSpPr>
            <p:spPr bwMode="ltGray">
              <a:xfrm>
                <a:off x="767" y="1155"/>
                <a:ext cx="252" cy="12"/>
              </a:xfrm>
              <a:custGeom>
                <a:avLst/>
                <a:gdLst/>
                <a:ahLst/>
                <a:cxnLst>
                  <a:cxn ang="0">
                    <a:pos x="251" y="0"/>
                  </a:cxn>
                  <a:cxn ang="0">
                    <a:pos x="0" y="0"/>
                  </a:cxn>
                  <a:cxn ang="0">
                    <a:pos x="0" y="12"/>
                  </a:cxn>
                  <a:cxn ang="0">
                    <a:pos x="251" y="12"/>
                  </a:cxn>
                  <a:cxn ang="0">
                    <a:pos x="251" y="0"/>
                  </a:cxn>
                  <a:cxn ang="0">
                    <a:pos x="251" y="0"/>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w="9525">
                <a:noFill/>
                <a:round/>
                <a:headEnd/>
                <a:tailEnd/>
              </a:ln>
            </p:spPr>
            <p:txBody>
              <a:bodyPr/>
              <a:lstStyle/>
              <a:p>
                <a:pPr>
                  <a:defRPr/>
                </a:pPr>
                <a:endParaRPr lang="zh-CN" altLang="en-US"/>
              </a:p>
            </p:txBody>
          </p:sp>
          <p:sp>
            <p:nvSpPr>
              <p:cNvPr id="4110"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zh-CN" altLang="en-US"/>
              </a:p>
            </p:txBody>
          </p:sp>
        </p:grpSp>
      </p:grpSp>
      <p:sp>
        <p:nvSpPr>
          <p:cNvPr id="4111" name="Rectangle 15"/>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112" name="Rectangle 16"/>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113" name="Rectangle 17"/>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defRPr>
            </a:lvl1pPr>
          </a:lstStyle>
          <a:p>
            <a:fld id="{D7D004A8-A4E1-48EE-B48C-88024DD57386}" type="datetimeFigureOut">
              <a:rPr lang="zh-CN" altLang="en-US" smtClean="0"/>
              <a:pPr/>
              <a:t>2020/2/26</a:t>
            </a:fld>
            <a:endParaRPr lang="zh-CN" altLang="en-US"/>
          </a:p>
        </p:txBody>
      </p:sp>
      <p:sp>
        <p:nvSpPr>
          <p:cNvPr id="4114" name="Rectangle 18"/>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zh-CN" altLang="en-US"/>
          </a:p>
        </p:txBody>
      </p:sp>
      <p:sp>
        <p:nvSpPr>
          <p:cNvPr id="4115" name="Rectangle 19"/>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3AE5B3AC-61D9-4D03-A12B-507B074AA4B2}"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hyperlink" Target="2.3.swf" TargetMode="External"/><Relationship Id="rId2" Type="http://schemas.openxmlformats.org/officeDocument/2006/relationships/notesSlide" Target="../notesSlides/notesSlide9.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7.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2.6.swf" TargetMode="Externa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hyperlink" Target="2.8.sw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hyperlink" Target="2.9.sw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2.10.swf"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2.1.sw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2.2.swf"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1039"/>
          <p:cNvSpPr>
            <a:spLocks noGrp="1" noChangeArrowheads="1"/>
          </p:cNvSpPr>
          <p:nvPr>
            <p:ph type="ctrTitle" sz="quarter"/>
          </p:nvPr>
        </p:nvSpPr>
        <p:spPr>
          <a:xfrm>
            <a:off x="571500" y="546100"/>
            <a:ext cx="8013700" cy="2095500"/>
          </a:xfrm>
        </p:spPr>
        <p:txBody>
          <a:bodyPr/>
          <a:lstStyle/>
          <a:p>
            <a:pPr marL="838200" indent="-838200" algn="ctr" eaLnBrk="1" hangingPunct="1">
              <a:defRPr/>
            </a:pPr>
            <a:r>
              <a:rPr lang="zh-CN" altLang="en-US" dirty="0" smtClean="0">
                <a:solidFill>
                  <a:srgbClr val="FFFF00"/>
                </a:solidFill>
              </a:rPr>
              <a:t>组合逻辑基础</a:t>
            </a:r>
          </a:p>
        </p:txBody>
      </p:sp>
      <p:sp>
        <p:nvSpPr>
          <p:cNvPr id="79893" name="Rectangle 1045"/>
          <p:cNvSpPr>
            <a:spLocks noGrp="1" noChangeArrowheads="1"/>
          </p:cNvSpPr>
          <p:nvPr>
            <p:ph type="subTitle" sz="quarter" idx="1"/>
          </p:nvPr>
        </p:nvSpPr>
        <p:spPr>
          <a:xfrm>
            <a:off x="3814763" y="3221038"/>
            <a:ext cx="3124200" cy="685800"/>
          </a:xfrm>
          <a:extLst>
            <a:ext uri="{909E8E84-426E-40DD-AFC4-6F175D3DCCD1}"/>
            <a:ext uri="{91240B29-F687-4F45-9708-019B960494DF}"/>
            <a:ext uri="{AF507438-7753-43E0-B8FC-AC1667EBCBE1}"/>
          </a:extLst>
        </p:spPr>
        <p:txBody>
          <a:bodyPr/>
          <a:lstStyle/>
          <a:p>
            <a:pPr eaLnBrk="1" hangingPunct="1">
              <a:defRPr/>
            </a:pPr>
            <a:r>
              <a:rPr lang="zh-CN" altLang="en-US" b="1" dirty="0" smtClean="0"/>
              <a:t>谢卫华</a:t>
            </a:r>
          </a:p>
        </p:txBody>
      </p:sp>
      <p:sp>
        <p:nvSpPr>
          <p:cNvPr id="10"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ABA24B49-9788-4DC9-9C0F-A22644B83920}" type="slidenum">
              <a:rPr lang="en-US" altLang="zh-CN"/>
              <a:pPr>
                <a:defRPr/>
              </a:pPr>
              <a:t>1</a:t>
            </a:fld>
            <a:endParaRPr lang="en-US" altLang="zh-CN"/>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FA1D177D-82E1-490C-A250-3FB06C7749CB}" type="slidenum">
              <a:rPr lang="en-US" altLang="zh-CN"/>
              <a:pPr>
                <a:defRPr/>
              </a:pPr>
              <a:t>10</a:t>
            </a:fld>
            <a:endParaRPr lang="en-US" altLang="zh-CN"/>
          </a:p>
        </p:txBody>
      </p:sp>
      <p:sp>
        <p:nvSpPr>
          <p:cNvPr id="22531" name="Rectangle 4"/>
          <p:cNvSpPr>
            <a:spLocks noChangeArrowheads="1"/>
          </p:cNvSpPr>
          <p:nvPr/>
        </p:nvSpPr>
        <p:spPr bwMode="auto">
          <a:xfrm>
            <a:off x="212725" y="889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1.3 </a:t>
            </a:r>
            <a:r>
              <a:rPr lang="zh-CN" altLang="en-US" sz="2800" dirty="0">
                <a:latin typeface="Times New Roman" pitchFamily="18" charset="0"/>
              </a:rPr>
              <a:t>数字波形图分析法</a:t>
            </a:r>
          </a:p>
        </p:txBody>
      </p:sp>
      <p:sp>
        <p:nvSpPr>
          <p:cNvPr id="22532" name="Rectangle 6"/>
          <p:cNvSpPr>
            <a:spLocks noChangeArrowheads="1"/>
          </p:cNvSpPr>
          <p:nvPr/>
        </p:nvSpPr>
        <p:spPr bwMode="auto">
          <a:xfrm>
            <a:off x="239713" y="541338"/>
            <a:ext cx="8626475" cy="831850"/>
          </a:xfrm>
          <a:prstGeom prst="rect">
            <a:avLst/>
          </a:prstGeom>
          <a:noFill/>
          <a:ln w="9525">
            <a:noFill/>
            <a:miter lim="800000"/>
            <a:headEnd/>
            <a:tailEnd/>
          </a:ln>
        </p:spPr>
        <p:txBody>
          <a:bodyPr lIns="92075" tIns="46038" rIns="92075" bIns="46038"/>
          <a:lstStyle/>
          <a:p>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例</a:t>
            </a:r>
            <a:r>
              <a:rPr lang="en-US" altLang="zh-CN" sz="2400">
                <a:solidFill>
                  <a:srgbClr val="FFFFFF"/>
                </a:solidFill>
                <a:latin typeface="Times New Roman" pitchFamily="18" charset="0"/>
              </a:rPr>
              <a:t>3】</a:t>
            </a:r>
            <a:r>
              <a:rPr lang="zh-CN" altLang="en-US" sz="2400">
                <a:solidFill>
                  <a:srgbClr val="FFFFFF"/>
                </a:solidFill>
                <a:latin typeface="Times New Roman" pitchFamily="18" charset="0"/>
              </a:rPr>
              <a:t>图</a:t>
            </a:r>
            <a:r>
              <a:rPr lang="en-US" altLang="zh-CN" sz="2400">
                <a:solidFill>
                  <a:srgbClr val="FFFFFF"/>
                </a:solidFill>
                <a:latin typeface="Times New Roman" pitchFamily="18" charset="0"/>
              </a:rPr>
              <a:t>(a)</a:t>
            </a:r>
            <a:r>
              <a:rPr lang="zh-CN" altLang="en-US" sz="2400">
                <a:solidFill>
                  <a:srgbClr val="FFFFFF"/>
                </a:solidFill>
                <a:latin typeface="Times New Roman" pitchFamily="18" charset="0"/>
              </a:rPr>
              <a:t>所示的逻辑电路有</a:t>
            </a:r>
            <a:r>
              <a:rPr lang="en-US" altLang="zh-CN" sz="2400">
                <a:solidFill>
                  <a:srgbClr val="FFFFFF"/>
                </a:solidFill>
                <a:latin typeface="Times New Roman" pitchFamily="18" charset="0"/>
              </a:rPr>
              <a:t>A,B,C,D</a:t>
            </a:r>
            <a:r>
              <a:rPr lang="zh-CN" altLang="en-US" sz="2400">
                <a:solidFill>
                  <a:srgbClr val="FFFFFF"/>
                </a:solidFill>
                <a:latin typeface="Times New Roman" pitchFamily="18" charset="0"/>
              </a:rPr>
              <a:t>四个变量，输入波形如图</a:t>
            </a:r>
            <a:r>
              <a:rPr lang="en-US" altLang="zh-CN" sz="2400">
                <a:solidFill>
                  <a:srgbClr val="FFFFFF"/>
                </a:solidFill>
                <a:latin typeface="Times New Roman" pitchFamily="18" charset="0"/>
              </a:rPr>
              <a:t>(b)</a:t>
            </a:r>
            <a:r>
              <a:rPr lang="zh-CN" altLang="en-US" sz="2400">
                <a:solidFill>
                  <a:srgbClr val="FFFFFF"/>
                </a:solidFill>
                <a:latin typeface="Times New Roman" pitchFamily="18" charset="0"/>
              </a:rPr>
              <a:t>所示。画出</a:t>
            </a:r>
            <a:r>
              <a:rPr lang="en-US" altLang="zh-CN" sz="2400">
                <a:solidFill>
                  <a:srgbClr val="FFFFFF"/>
                </a:solidFill>
                <a:latin typeface="Times New Roman" pitchFamily="18" charset="0"/>
              </a:rPr>
              <a:t>X</a:t>
            </a:r>
            <a:r>
              <a:rPr lang="en-US" altLang="zh-CN" sz="2400" baseline="-25000">
                <a:solidFill>
                  <a:srgbClr val="FFFFFF"/>
                </a:solidFill>
                <a:latin typeface="Times New Roman" pitchFamily="18" charset="0"/>
              </a:rPr>
              <a:t>1</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a:t>
            </a:r>
            <a:r>
              <a:rPr lang="en-US" altLang="zh-CN" sz="2400" baseline="-25000">
                <a:solidFill>
                  <a:srgbClr val="FFFFFF"/>
                </a:solidFill>
                <a:latin typeface="Times New Roman" pitchFamily="18" charset="0"/>
              </a:rPr>
              <a:t>2</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a:t>
            </a:r>
            <a:r>
              <a:rPr lang="en-US" altLang="zh-CN" sz="2400" baseline="-25000">
                <a:solidFill>
                  <a:srgbClr val="FFFFFF"/>
                </a:solidFill>
                <a:latin typeface="Times New Roman" pitchFamily="18" charset="0"/>
              </a:rPr>
              <a:t>3</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a:t>
            </a:r>
            <a:r>
              <a:rPr lang="en-US" altLang="zh-CN" sz="2400" baseline="-25000">
                <a:solidFill>
                  <a:srgbClr val="FFFFFF"/>
                </a:solidFill>
                <a:latin typeface="Times New Roman" pitchFamily="18" charset="0"/>
              </a:rPr>
              <a:t>4</a:t>
            </a:r>
            <a:r>
              <a:rPr lang="zh-CN" altLang="en-US" sz="2400">
                <a:solidFill>
                  <a:srgbClr val="FFFFFF"/>
                </a:solidFill>
                <a:latin typeface="Times New Roman" pitchFamily="18" charset="0"/>
              </a:rPr>
              <a:t>及最后输出</a:t>
            </a:r>
            <a:r>
              <a:rPr lang="en-US" altLang="zh-CN" sz="2400">
                <a:solidFill>
                  <a:srgbClr val="FFFFFF"/>
                </a:solidFill>
                <a:latin typeface="Times New Roman" pitchFamily="18" charset="0"/>
              </a:rPr>
              <a:t>F</a:t>
            </a:r>
            <a:r>
              <a:rPr lang="zh-CN" altLang="en-US" sz="2400">
                <a:solidFill>
                  <a:srgbClr val="FFFFFF"/>
                </a:solidFill>
                <a:latin typeface="Times New Roman" pitchFamily="18" charset="0"/>
              </a:rPr>
              <a:t>的数字波形图</a:t>
            </a:r>
          </a:p>
        </p:txBody>
      </p:sp>
      <p:pic>
        <p:nvPicPr>
          <p:cNvPr id="22533" name="Picture 7"/>
          <p:cNvPicPr>
            <a:picLocks noChangeAspect="1" noChangeArrowheads="1"/>
          </p:cNvPicPr>
          <p:nvPr/>
        </p:nvPicPr>
        <p:blipFill>
          <a:blip r:embed="rId3"/>
          <a:srcRect/>
          <a:stretch>
            <a:fillRect/>
          </a:stretch>
        </p:blipFill>
        <p:spPr bwMode="auto">
          <a:xfrm>
            <a:off x="50800" y="1352550"/>
            <a:ext cx="3363913" cy="1416050"/>
          </a:xfrm>
          <a:prstGeom prst="rect">
            <a:avLst/>
          </a:prstGeom>
          <a:noFill/>
          <a:ln w="9525">
            <a:noFill/>
            <a:miter lim="800000"/>
            <a:headEnd/>
            <a:tailEnd/>
          </a:ln>
        </p:spPr>
      </p:pic>
      <p:pic>
        <p:nvPicPr>
          <p:cNvPr id="22534" name="Picture 8"/>
          <p:cNvPicPr>
            <a:picLocks noChangeAspect="1" noChangeArrowheads="1"/>
          </p:cNvPicPr>
          <p:nvPr/>
        </p:nvPicPr>
        <p:blipFill>
          <a:blip r:embed="rId4"/>
          <a:srcRect/>
          <a:stretch>
            <a:fillRect/>
          </a:stretch>
        </p:blipFill>
        <p:spPr bwMode="auto">
          <a:xfrm>
            <a:off x="3465513" y="1379538"/>
            <a:ext cx="4978400" cy="1998662"/>
          </a:xfrm>
          <a:prstGeom prst="rect">
            <a:avLst/>
          </a:prstGeom>
          <a:noFill/>
          <a:ln w="9525">
            <a:noFill/>
            <a:miter lim="800000"/>
            <a:headEnd/>
            <a:tailEnd/>
          </a:ln>
        </p:spPr>
      </p:pic>
      <p:pic>
        <p:nvPicPr>
          <p:cNvPr id="1014797" name="Picture 13"/>
          <p:cNvPicPr>
            <a:picLocks noChangeAspect="1" noChangeArrowheads="1"/>
          </p:cNvPicPr>
          <p:nvPr/>
        </p:nvPicPr>
        <p:blipFill>
          <a:blip r:embed="rId5"/>
          <a:srcRect/>
          <a:stretch>
            <a:fillRect/>
          </a:stretch>
        </p:blipFill>
        <p:spPr bwMode="auto">
          <a:xfrm>
            <a:off x="3768725" y="3387725"/>
            <a:ext cx="463550" cy="3143250"/>
          </a:xfrm>
          <a:prstGeom prst="rect">
            <a:avLst/>
          </a:prstGeom>
          <a:noFill/>
          <a:ln w="9525">
            <a:noFill/>
            <a:miter lim="800000"/>
            <a:headEnd/>
            <a:tailEnd/>
          </a:ln>
        </p:spPr>
      </p:pic>
      <p:grpSp>
        <p:nvGrpSpPr>
          <p:cNvPr id="2" name="Group 15"/>
          <p:cNvGrpSpPr>
            <a:grpSpLocks/>
          </p:cNvGrpSpPr>
          <p:nvPr/>
        </p:nvGrpSpPr>
        <p:grpSpPr bwMode="auto">
          <a:xfrm>
            <a:off x="3436938" y="3400425"/>
            <a:ext cx="314325" cy="3117850"/>
            <a:chOff x="2165" y="2142"/>
            <a:chExt cx="198" cy="1964"/>
          </a:xfrm>
        </p:grpSpPr>
        <p:pic>
          <p:nvPicPr>
            <p:cNvPr id="22548" name="Picture 11"/>
            <p:cNvPicPr>
              <a:picLocks noChangeAspect="1" noChangeArrowheads="1"/>
            </p:cNvPicPr>
            <p:nvPr/>
          </p:nvPicPr>
          <p:blipFill>
            <a:blip r:embed="rId6"/>
            <a:srcRect/>
            <a:stretch>
              <a:fillRect/>
            </a:stretch>
          </p:blipFill>
          <p:spPr bwMode="auto">
            <a:xfrm>
              <a:off x="2165" y="2142"/>
              <a:ext cx="198" cy="1964"/>
            </a:xfrm>
            <a:prstGeom prst="rect">
              <a:avLst/>
            </a:prstGeom>
            <a:noFill/>
            <a:ln w="9525">
              <a:noFill/>
              <a:miter lim="800000"/>
              <a:headEnd/>
              <a:tailEnd/>
            </a:ln>
          </p:spPr>
        </p:pic>
        <p:pic>
          <p:nvPicPr>
            <p:cNvPr id="22549" name="Picture 14"/>
            <p:cNvPicPr>
              <a:picLocks noChangeAspect="1" noChangeArrowheads="1"/>
            </p:cNvPicPr>
            <p:nvPr/>
          </p:nvPicPr>
          <p:blipFill>
            <a:blip r:embed="rId7"/>
            <a:srcRect/>
            <a:stretch>
              <a:fillRect/>
            </a:stretch>
          </p:blipFill>
          <p:spPr bwMode="auto">
            <a:xfrm>
              <a:off x="2174" y="2161"/>
              <a:ext cx="180" cy="1486"/>
            </a:xfrm>
            <a:prstGeom prst="rect">
              <a:avLst/>
            </a:prstGeom>
            <a:noFill/>
            <a:ln w="9525">
              <a:noFill/>
              <a:miter lim="800000"/>
              <a:headEnd/>
              <a:tailEnd/>
            </a:ln>
          </p:spPr>
        </p:pic>
      </p:grpSp>
      <p:pic>
        <p:nvPicPr>
          <p:cNvPr id="1014800" name="Picture 16"/>
          <p:cNvPicPr>
            <a:picLocks noChangeAspect="1" noChangeArrowheads="1"/>
          </p:cNvPicPr>
          <p:nvPr/>
        </p:nvPicPr>
        <p:blipFill>
          <a:blip r:embed="rId8"/>
          <a:srcRect/>
          <a:stretch>
            <a:fillRect/>
          </a:stretch>
        </p:blipFill>
        <p:spPr bwMode="auto">
          <a:xfrm>
            <a:off x="4217988" y="3392488"/>
            <a:ext cx="454025" cy="3133725"/>
          </a:xfrm>
          <a:prstGeom prst="rect">
            <a:avLst/>
          </a:prstGeom>
          <a:noFill/>
          <a:ln w="9525">
            <a:noFill/>
            <a:miter lim="800000"/>
            <a:headEnd/>
            <a:tailEnd/>
          </a:ln>
        </p:spPr>
      </p:pic>
      <p:pic>
        <p:nvPicPr>
          <p:cNvPr id="1014801" name="Picture 17"/>
          <p:cNvPicPr>
            <a:picLocks noChangeAspect="1" noChangeArrowheads="1"/>
          </p:cNvPicPr>
          <p:nvPr/>
        </p:nvPicPr>
        <p:blipFill>
          <a:blip r:embed="rId9"/>
          <a:srcRect/>
          <a:stretch>
            <a:fillRect/>
          </a:stretch>
        </p:blipFill>
        <p:spPr bwMode="auto">
          <a:xfrm>
            <a:off x="4670425" y="3392488"/>
            <a:ext cx="450850" cy="3121025"/>
          </a:xfrm>
          <a:prstGeom prst="rect">
            <a:avLst/>
          </a:prstGeom>
          <a:noFill/>
          <a:ln w="9525">
            <a:noFill/>
            <a:miter lim="800000"/>
            <a:headEnd/>
            <a:tailEnd/>
          </a:ln>
        </p:spPr>
      </p:pic>
      <p:pic>
        <p:nvPicPr>
          <p:cNvPr id="1014802" name="Picture 18"/>
          <p:cNvPicPr>
            <a:picLocks noChangeAspect="1" noChangeArrowheads="1"/>
          </p:cNvPicPr>
          <p:nvPr/>
        </p:nvPicPr>
        <p:blipFill>
          <a:blip r:embed="rId10"/>
          <a:srcRect/>
          <a:stretch>
            <a:fillRect/>
          </a:stretch>
        </p:blipFill>
        <p:spPr bwMode="auto">
          <a:xfrm>
            <a:off x="5114925" y="3389313"/>
            <a:ext cx="488950" cy="3114675"/>
          </a:xfrm>
          <a:prstGeom prst="rect">
            <a:avLst/>
          </a:prstGeom>
          <a:noFill/>
          <a:ln w="9525">
            <a:noFill/>
            <a:miter lim="800000"/>
            <a:headEnd/>
            <a:tailEnd/>
          </a:ln>
        </p:spPr>
      </p:pic>
      <p:pic>
        <p:nvPicPr>
          <p:cNvPr id="1014803" name="Picture 19"/>
          <p:cNvPicPr>
            <a:picLocks noChangeAspect="1" noChangeArrowheads="1"/>
          </p:cNvPicPr>
          <p:nvPr/>
        </p:nvPicPr>
        <p:blipFill>
          <a:blip r:embed="rId11"/>
          <a:srcRect/>
          <a:stretch>
            <a:fillRect/>
          </a:stretch>
        </p:blipFill>
        <p:spPr bwMode="auto">
          <a:xfrm>
            <a:off x="5597525" y="3387725"/>
            <a:ext cx="463550" cy="3143250"/>
          </a:xfrm>
          <a:prstGeom prst="rect">
            <a:avLst/>
          </a:prstGeom>
          <a:noFill/>
          <a:ln w="9525">
            <a:noFill/>
            <a:miter lim="800000"/>
            <a:headEnd/>
            <a:tailEnd/>
          </a:ln>
        </p:spPr>
      </p:pic>
      <p:pic>
        <p:nvPicPr>
          <p:cNvPr id="1014804" name="Picture 20"/>
          <p:cNvPicPr>
            <a:picLocks noChangeAspect="1" noChangeArrowheads="1"/>
          </p:cNvPicPr>
          <p:nvPr/>
        </p:nvPicPr>
        <p:blipFill>
          <a:blip r:embed="rId12"/>
          <a:srcRect/>
          <a:stretch>
            <a:fillRect/>
          </a:stretch>
        </p:blipFill>
        <p:spPr bwMode="auto">
          <a:xfrm>
            <a:off x="6049963" y="3402013"/>
            <a:ext cx="485775" cy="3114675"/>
          </a:xfrm>
          <a:prstGeom prst="rect">
            <a:avLst/>
          </a:prstGeom>
          <a:noFill/>
          <a:ln w="9525">
            <a:noFill/>
            <a:miter lim="800000"/>
            <a:headEnd/>
            <a:tailEnd/>
          </a:ln>
        </p:spPr>
      </p:pic>
      <p:pic>
        <p:nvPicPr>
          <p:cNvPr id="1014805" name="Picture 21"/>
          <p:cNvPicPr>
            <a:picLocks noChangeAspect="1" noChangeArrowheads="1"/>
          </p:cNvPicPr>
          <p:nvPr/>
        </p:nvPicPr>
        <p:blipFill>
          <a:blip r:embed="rId13"/>
          <a:srcRect/>
          <a:stretch>
            <a:fillRect/>
          </a:stretch>
        </p:blipFill>
        <p:spPr bwMode="auto">
          <a:xfrm>
            <a:off x="6507163" y="3402013"/>
            <a:ext cx="473075" cy="3114675"/>
          </a:xfrm>
          <a:prstGeom prst="rect">
            <a:avLst/>
          </a:prstGeom>
          <a:noFill/>
          <a:ln w="9525">
            <a:noFill/>
            <a:miter lim="800000"/>
            <a:headEnd/>
            <a:tailEnd/>
          </a:ln>
        </p:spPr>
      </p:pic>
      <p:pic>
        <p:nvPicPr>
          <p:cNvPr id="1014806" name="Picture 22"/>
          <p:cNvPicPr>
            <a:picLocks noChangeAspect="1" noChangeArrowheads="1"/>
          </p:cNvPicPr>
          <p:nvPr/>
        </p:nvPicPr>
        <p:blipFill>
          <a:blip r:embed="rId14"/>
          <a:srcRect/>
          <a:stretch>
            <a:fillRect/>
          </a:stretch>
        </p:blipFill>
        <p:spPr bwMode="auto">
          <a:xfrm>
            <a:off x="6969125" y="3392488"/>
            <a:ext cx="476250" cy="3133725"/>
          </a:xfrm>
          <a:prstGeom prst="rect">
            <a:avLst/>
          </a:prstGeom>
          <a:noFill/>
          <a:ln w="9525">
            <a:noFill/>
            <a:miter lim="800000"/>
            <a:headEnd/>
            <a:tailEnd/>
          </a:ln>
        </p:spPr>
      </p:pic>
      <p:pic>
        <p:nvPicPr>
          <p:cNvPr id="1014807" name="Picture 23"/>
          <p:cNvPicPr>
            <a:picLocks noChangeAspect="1" noChangeArrowheads="1"/>
          </p:cNvPicPr>
          <p:nvPr/>
        </p:nvPicPr>
        <p:blipFill>
          <a:blip r:embed="rId15"/>
          <a:srcRect/>
          <a:stretch>
            <a:fillRect/>
          </a:stretch>
        </p:blipFill>
        <p:spPr bwMode="auto">
          <a:xfrm>
            <a:off x="7421563" y="3398838"/>
            <a:ext cx="523875" cy="3108325"/>
          </a:xfrm>
          <a:prstGeom prst="rect">
            <a:avLst/>
          </a:prstGeom>
          <a:noFill/>
          <a:ln w="9525">
            <a:noFill/>
            <a:miter lim="800000"/>
            <a:headEnd/>
            <a:tailEnd/>
          </a:ln>
        </p:spPr>
      </p:pic>
      <p:pic>
        <p:nvPicPr>
          <p:cNvPr id="1014808" name="Picture 24"/>
          <p:cNvPicPr>
            <a:picLocks noChangeAspect="1" noChangeArrowheads="1"/>
          </p:cNvPicPr>
          <p:nvPr/>
        </p:nvPicPr>
        <p:blipFill>
          <a:blip r:embed="rId16"/>
          <a:srcRect/>
          <a:stretch>
            <a:fillRect/>
          </a:stretch>
        </p:blipFill>
        <p:spPr bwMode="auto">
          <a:xfrm>
            <a:off x="7889875" y="3398838"/>
            <a:ext cx="539750" cy="3095625"/>
          </a:xfrm>
          <a:prstGeom prst="rect">
            <a:avLst/>
          </a:prstGeom>
          <a:noFill/>
          <a:ln w="9525">
            <a:noFill/>
            <a:miter lim="800000"/>
            <a:headEnd/>
            <a:tailEnd/>
          </a:ln>
        </p:spPr>
      </p:pic>
      <p:sp>
        <p:nvSpPr>
          <p:cNvPr id="22546" name="Rectangle 25"/>
          <p:cNvSpPr>
            <a:spLocks noChangeArrowheads="1"/>
          </p:cNvSpPr>
          <p:nvPr/>
        </p:nvSpPr>
        <p:spPr bwMode="auto">
          <a:xfrm>
            <a:off x="203200" y="3176588"/>
            <a:ext cx="2928938" cy="1831975"/>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先画出</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1</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2</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3</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4</a:t>
            </a:r>
            <a:r>
              <a:rPr lang="zh-CN" altLang="en-US" sz="2800">
                <a:solidFill>
                  <a:srgbClr val="FFFFFF"/>
                </a:solidFill>
                <a:latin typeface="Times New Roman" pitchFamily="18" charset="0"/>
              </a:rPr>
              <a:t>处的中间波形图，最后画出</a:t>
            </a:r>
            <a:r>
              <a:rPr lang="en-US" altLang="zh-CN" sz="2800">
                <a:solidFill>
                  <a:srgbClr val="FFFFFF"/>
                </a:solidFill>
                <a:latin typeface="Times New Roman" pitchFamily="18" charset="0"/>
              </a:rPr>
              <a:t>F</a:t>
            </a:r>
            <a:r>
              <a:rPr lang="zh-CN" altLang="en-US" sz="2800">
                <a:solidFill>
                  <a:srgbClr val="FFFFFF"/>
                </a:solidFill>
                <a:latin typeface="Times New Roman" pitchFamily="18" charset="0"/>
              </a:rPr>
              <a:t>处波形</a:t>
            </a:r>
          </a:p>
        </p:txBody>
      </p:sp>
      <p:sp>
        <p:nvSpPr>
          <p:cNvPr id="1014811" name="Rectangle 27">
            <a:hlinkClick r:id="rId17" action="ppaction://hlinkfile"/>
          </p:cNvPr>
          <p:cNvSpPr>
            <a:spLocks noChangeArrowheads="1"/>
          </p:cNvSpPr>
          <p:nvPr/>
        </p:nvSpPr>
        <p:spPr bwMode="auto">
          <a:xfrm>
            <a:off x="293688" y="5153025"/>
            <a:ext cx="2928937" cy="993775"/>
          </a:xfrm>
          <a:prstGeom prst="rect">
            <a:avLst/>
          </a:prstGeom>
          <a:noFill/>
          <a:ln w="9525">
            <a:solidFill>
              <a:schemeClr val="tx2"/>
            </a:solidFill>
            <a:miter lim="800000"/>
            <a:headEnd/>
            <a:tailEnd/>
          </a:ln>
        </p:spPr>
        <p:txBody>
          <a:bodyPr lIns="92075" tIns="46038" rIns="92075" bIns="46038"/>
          <a:lstStyle/>
          <a:p>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3</a:t>
            </a:r>
            <a:r>
              <a:rPr lang="zh-CN" altLang="en-US" sz="2800">
                <a:solidFill>
                  <a:srgbClr val="FFFFFF"/>
                </a:solidFill>
                <a:latin typeface="Times New Roman" pitchFamily="18" charset="0"/>
              </a:rPr>
              <a:t>给定的逻辑电路演示</a:t>
            </a:r>
            <a:r>
              <a:rPr lang="zh-CN" altLang="en-US" sz="2800" b="0">
                <a:solidFill>
                  <a:srgbClr val="FFFFFF"/>
                </a:solidFill>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4797"/>
                                        </p:tgtEl>
                                        <p:attrNameLst>
                                          <p:attrName>style.visibility</p:attrName>
                                        </p:attrNameLst>
                                      </p:cBhvr>
                                      <p:to>
                                        <p:strVal val="visible"/>
                                      </p:to>
                                    </p:set>
                                    <p:animEffect transition="in" filter="box(in)">
                                      <p:cBhvr>
                                        <p:cTn id="12" dur="500"/>
                                        <p:tgtEl>
                                          <p:spTgt spid="1014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4800"/>
                                        </p:tgtEl>
                                        <p:attrNameLst>
                                          <p:attrName>style.visibility</p:attrName>
                                        </p:attrNameLst>
                                      </p:cBhvr>
                                      <p:to>
                                        <p:strVal val="visible"/>
                                      </p:to>
                                    </p:set>
                                    <p:animEffect transition="in" filter="blinds(horizontal)">
                                      <p:cBhvr>
                                        <p:cTn id="17" dur="500"/>
                                        <p:tgtEl>
                                          <p:spTgt spid="10148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014801"/>
                                        </p:tgtEl>
                                        <p:attrNameLst>
                                          <p:attrName>style.visibility</p:attrName>
                                        </p:attrNameLst>
                                      </p:cBhvr>
                                      <p:to>
                                        <p:strVal val="visible"/>
                                      </p:to>
                                    </p:set>
                                    <p:animEffect transition="in" filter="diamond(in)">
                                      <p:cBhvr>
                                        <p:cTn id="22" dur="2000"/>
                                        <p:tgtEl>
                                          <p:spTgt spid="1014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014802"/>
                                        </p:tgtEl>
                                        <p:attrNameLst>
                                          <p:attrName>style.visibility</p:attrName>
                                        </p:attrNameLst>
                                      </p:cBhvr>
                                      <p:to>
                                        <p:strVal val="visible"/>
                                      </p:to>
                                    </p:set>
                                    <p:animEffect transition="in" filter="diamond(in)">
                                      <p:cBhvr>
                                        <p:cTn id="27" dur="2000"/>
                                        <p:tgtEl>
                                          <p:spTgt spid="1014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14803"/>
                                        </p:tgtEl>
                                        <p:attrNameLst>
                                          <p:attrName>style.visibility</p:attrName>
                                        </p:attrNameLst>
                                      </p:cBhvr>
                                      <p:to>
                                        <p:strVal val="visible"/>
                                      </p:to>
                                    </p:set>
                                    <p:animEffect transition="in" filter="blinds(horizontal)">
                                      <p:cBhvr>
                                        <p:cTn id="32" dur="500"/>
                                        <p:tgtEl>
                                          <p:spTgt spid="10148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014804"/>
                                        </p:tgtEl>
                                        <p:attrNameLst>
                                          <p:attrName>style.visibility</p:attrName>
                                        </p:attrNameLst>
                                      </p:cBhvr>
                                      <p:to>
                                        <p:strVal val="visible"/>
                                      </p:to>
                                    </p:set>
                                    <p:animEffect transition="in" filter="diamond(in)">
                                      <p:cBhvr>
                                        <p:cTn id="37" dur="2000"/>
                                        <p:tgtEl>
                                          <p:spTgt spid="10148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14805"/>
                                        </p:tgtEl>
                                        <p:attrNameLst>
                                          <p:attrName>style.visibility</p:attrName>
                                        </p:attrNameLst>
                                      </p:cBhvr>
                                      <p:to>
                                        <p:strVal val="visible"/>
                                      </p:to>
                                    </p:set>
                                    <p:animEffect transition="in" filter="blinds(horizontal)">
                                      <p:cBhvr>
                                        <p:cTn id="42" dur="500"/>
                                        <p:tgtEl>
                                          <p:spTgt spid="10148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014806"/>
                                        </p:tgtEl>
                                        <p:attrNameLst>
                                          <p:attrName>style.visibility</p:attrName>
                                        </p:attrNameLst>
                                      </p:cBhvr>
                                      <p:to>
                                        <p:strVal val="visible"/>
                                      </p:to>
                                    </p:set>
                                    <p:animEffect transition="in" filter="checkerboard(across)">
                                      <p:cBhvr>
                                        <p:cTn id="47" dur="500"/>
                                        <p:tgtEl>
                                          <p:spTgt spid="10148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nodeType="clickEffect">
                                  <p:stCondLst>
                                    <p:cond delay="0"/>
                                  </p:stCondLst>
                                  <p:childTnLst>
                                    <p:set>
                                      <p:cBhvr>
                                        <p:cTn id="51" dur="1" fill="hold">
                                          <p:stCondLst>
                                            <p:cond delay="0"/>
                                          </p:stCondLst>
                                        </p:cTn>
                                        <p:tgtEl>
                                          <p:spTgt spid="1014807"/>
                                        </p:tgtEl>
                                        <p:attrNameLst>
                                          <p:attrName>style.visibility</p:attrName>
                                        </p:attrNameLst>
                                      </p:cBhvr>
                                      <p:to>
                                        <p:strVal val="visible"/>
                                      </p:to>
                                    </p:set>
                                    <p:animEffect transition="in" filter="diamond(in)">
                                      <p:cBhvr>
                                        <p:cTn id="52" dur="2000"/>
                                        <p:tgtEl>
                                          <p:spTgt spid="10148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14808"/>
                                        </p:tgtEl>
                                        <p:attrNameLst>
                                          <p:attrName>style.visibility</p:attrName>
                                        </p:attrNameLst>
                                      </p:cBhvr>
                                      <p:to>
                                        <p:strVal val="visible"/>
                                      </p:to>
                                    </p:set>
                                    <p:animEffect transition="in" filter="blinds(horizontal)">
                                      <p:cBhvr>
                                        <p:cTn id="57" dur="500"/>
                                        <p:tgtEl>
                                          <p:spTgt spid="10148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14811"/>
                                        </p:tgtEl>
                                        <p:attrNameLst>
                                          <p:attrName>style.visibility</p:attrName>
                                        </p:attrNameLst>
                                      </p:cBhvr>
                                      <p:to>
                                        <p:strVal val="visible"/>
                                      </p:to>
                                    </p:set>
                                    <p:animEffect transition="in" filter="blinds(horizontal)">
                                      <p:cBhvr>
                                        <p:cTn id="62" dur="500"/>
                                        <p:tgtEl>
                                          <p:spTgt spid="1014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8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5"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16834"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9"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2C15090D-5CC1-4714-A37E-80383FA7A5B5}" type="slidenum">
              <a:rPr lang="en-US" altLang="zh-CN"/>
              <a:pPr>
                <a:defRPr/>
              </a:pPr>
              <a:t>11</a:t>
            </a:fld>
            <a:endParaRPr lang="en-US" altLang="zh-CN"/>
          </a:p>
        </p:txBody>
      </p:sp>
      <p:sp>
        <p:nvSpPr>
          <p:cNvPr id="23557"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1.4 </a:t>
            </a:r>
            <a:r>
              <a:rPr lang="zh-CN" altLang="en-US" sz="2800" dirty="0">
                <a:latin typeface="Times New Roman" pitchFamily="18" charset="0"/>
              </a:rPr>
              <a:t>列写逻辑电路真值表法</a:t>
            </a:r>
          </a:p>
        </p:txBody>
      </p:sp>
      <p:sp>
        <p:nvSpPr>
          <p:cNvPr id="23558" name="Rectangle 5"/>
          <p:cNvSpPr>
            <a:spLocks noChangeArrowheads="1"/>
          </p:cNvSpPr>
          <p:nvPr/>
        </p:nvSpPr>
        <p:spPr bwMode="auto">
          <a:xfrm>
            <a:off x="338138" y="1295400"/>
            <a:ext cx="8359775" cy="53340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4】</a:t>
            </a:r>
            <a:r>
              <a:rPr lang="zh-CN" altLang="en-US" sz="2800">
                <a:solidFill>
                  <a:srgbClr val="FFFFFF"/>
                </a:solidFill>
                <a:latin typeface="Times New Roman" pitchFamily="18" charset="0"/>
              </a:rPr>
              <a:t>分析图中所示电路的逻辑功能</a:t>
            </a:r>
          </a:p>
        </p:txBody>
      </p:sp>
      <p:sp>
        <p:nvSpPr>
          <p:cNvPr id="1016838" name="Rectangle 6"/>
          <p:cNvSpPr>
            <a:spLocks noChangeArrowheads="1"/>
          </p:cNvSpPr>
          <p:nvPr/>
        </p:nvSpPr>
        <p:spPr bwMode="auto">
          <a:xfrm>
            <a:off x="227013" y="4364038"/>
            <a:ext cx="8626475" cy="527050"/>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布尔代数表达式</a:t>
            </a:r>
            <a:r>
              <a:rPr lang="zh-CN" altLang="en-US" sz="2800" b="0">
                <a:solidFill>
                  <a:srgbClr val="FFFFFF"/>
                </a:solidFill>
                <a:latin typeface="Times New Roman" pitchFamily="18" charset="0"/>
              </a:rPr>
              <a:t> </a:t>
            </a:r>
          </a:p>
        </p:txBody>
      </p:sp>
      <p:pic>
        <p:nvPicPr>
          <p:cNvPr id="23560" name="Picture 9"/>
          <p:cNvPicPr>
            <a:picLocks noChangeAspect="1" noChangeArrowheads="1"/>
          </p:cNvPicPr>
          <p:nvPr/>
        </p:nvPicPr>
        <p:blipFill>
          <a:blip r:embed="rId3"/>
          <a:srcRect/>
          <a:stretch>
            <a:fillRect/>
          </a:stretch>
        </p:blipFill>
        <p:spPr bwMode="auto">
          <a:xfrm>
            <a:off x="1320800" y="1841500"/>
            <a:ext cx="4543425" cy="2428875"/>
          </a:xfrm>
          <a:prstGeom prst="rect">
            <a:avLst/>
          </a:prstGeom>
          <a:noFill/>
          <a:ln w="9525">
            <a:noFill/>
            <a:miter lim="800000"/>
            <a:headEnd/>
            <a:tailEnd/>
          </a:ln>
        </p:spPr>
      </p:pic>
      <p:pic>
        <p:nvPicPr>
          <p:cNvPr id="1016842" name="Picture 10"/>
          <p:cNvPicPr>
            <a:picLocks noChangeAspect="1" noChangeArrowheads="1"/>
          </p:cNvPicPr>
          <p:nvPr/>
        </p:nvPicPr>
        <p:blipFill>
          <a:blip r:embed="rId4"/>
          <a:srcRect/>
          <a:stretch>
            <a:fillRect/>
          </a:stretch>
        </p:blipFill>
        <p:spPr bwMode="auto">
          <a:xfrm>
            <a:off x="469900" y="4965700"/>
            <a:ext cx="7646988" cy="1076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6838"/>
                                        </p:tgtEl>
                                        <p:attrNameLst>
                                          <p:attrName>style.visibility</p:attrName>
                                        </p:attrNameLst>
                                      </p:cBhvr>
                                      <p:to>
                                        <p:strVal val="visible"/>
                                      </p:to>
                                    </p:set>
                                    <p:animEffect transition="in" filter="blinds(horizontal)">
                                      <p:cBhvr>
                                        <p:cTn id="7" dur="500"/>
                                        <p:tgtEl>
                                          <p:spTgt spid="1016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6842"/>
                                        </p:tgtEl>
                                        <p:attrNameLst>
                                          <p:attrName>style.visibility</p:attrName>
                                        </p:attrNameLst>
                                      </p:cBhvr>
                                      <p:to>
                                        <p:strVal val="visible"/>
                                      </p:to>
                                    </p:set>
                                    <p:animEffect transition="in" filter="blinds(horizontal)">
                                      <p:cBhvr>
                                        <p:cTn id="12" dur="500"/>
                                        <p:tgtEl>
                                          <p:spTgt spid="1016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BF1D7C6B-72F0-4A88-8E42-29B0FA5BE70B}" type="slidenum">
              <a:rPr lang="en-US" altLang="zh-CN"/>
              <a:pPr>
                <a:defRPr/>
              </a:pPr>
              <a:t>12</a:t>
            </a:fld>
            <a:endParaRPr lang="en-US" altLang="zh-CN"/>
          </a:p>
        </p:txBody>
      </p:sp>
      <p:sp>
        <p:nvSpPr>
          <p:cNvPr id="1028" name="Rectangle 4"/>
          <p:cNvSpPr>
            <a:spLocks noChangeArrowheads="1"/>
          </p:cNvSpPr>
          <p:nvPr/>
        </p:nvSpPr>
        <p:spPr bwMode="auto">
          <a:xfrm>
            <a:off x="377825" y="1016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1.4 </a:t>
            </a:r>
            <a:r>
              <a:rPr lang="zh-CN" altLang="en-US" sz="2800" dirty="0">
                <a:latin typeface="Times New Roman" pitchFamily="18" charset="0"/>
              </a:rPr>
              <a:t>列写逻辑电路真值表法</a:t>
            </a:r>
          </a:p>
        </p:txBody>
      </p:sp>
      <p:sp>
        <p:nvSpPr>
          <p:cNvPr id="1029" name="Rectangle 5"/>
          <p:cNvSpPr>
            <a:spLocks noChangeArrowheads="1"/>
          </p:cNvSpPr>
          <p:nvPr/>
        </p:nvSpPr>
        <p:spPr bwMode="auto">
          <a:xfrm>
            <a:off x="338138" y="495300"/>
            <a:ext cx="8359775" cy="53340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4】</a:t>
            </a:r>
            <a:r>
              <a:rPr lang="zh-CN" altLang="en-US" sz="2800">
                <a:solidFill>
                  <a:srgbClr val="FFFFFF"/>
                </a:solidFill>
                <a:latin typeface="Times New Roman" pitchFamily="18" charset="0"/>
              </a:rPr>
              <a:t>分析图中所示电路的逻辑功能</a:t>
            </a:r>
          </a:p>
        </p:txBody>
      </p:sp>
      <p:sp>
        <p:nvSpPr>
          <p:cNvPr id="1030" name="Rectangle 6"/>
          <p:cNvSpPr>
            <a:spLocks noChangeArrowheads="1"/>
          </p:cNvSpPr>
          <p:nvPr/>
        </p:nvSpPr>
        <p:spPr bwMode="auto">
          <a:xfrm>
            <a:off x="227013" y="3487738"/>
            <a:ext cx="8626475" cy="527050"/>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布尔代数表达式</a:t>
            </a:r>
            <a:r>
              <a:rPr lang="zh-CN" altLang="en-US" sz="2800" b="0">
                <a:solidFill>
                  <a:srgbClr val="FFFFFF"/>
                </a:solidFill>
                <a:latin typeface="Times New Roman" pitchFamily="18" charset="0"/>
              </a:rPr>
              <a:t> </a:t>
            </a:r>
          </a:p>
        </p:txBody>
      </p:sp>
      <p:pic>
        <p:nvPicPr>
          <p:cNvPr id="1031" name="Picture 7"/>
          <p:cNvPicPr>
            <a:picLocks noChangeAspect="1" noChangeArrowheads="1"/>
          </p:cNvPicPr>
          <p:nvPr/>
        </p:nvPicPr>
        <p:blipFill>
          <a:blip r:embed="rId4"/>
          <a:srcRect/>
          <a:stretch>
            <a:fillRect/>
          </a:stretch>
        </p:blipFill>
        <p:spPr bwMode="auto">
          <a:xfrm>
            <a:off x="393700" y="965200"/>
            <a:ext cx="4543425" cy="2428875"/>
          </a:xfrm>
          <a:prstGeom prst="rect">
            <a:avLst/>
          </a:prstGeom>
          <a:noFill/>
          <a:ln w="9525">
            <a:noFill/>
            <a:miter lim="800000"/>
            <a:headEnd/>
            <a:tailEnd/>
          </a:ln>
        </p:spPr>
      </p:pic>
      <p:pic>
        <p:nvPicPr>
          <p:cNvPr id="1032" name="Picture 8"/>
          <p:cNvPicPr>
            <a:picLocks noChangeAspect="1" noChangeArrowheads="1"/>
          </p:cNvPicPr>
          <p:nvPr/>
        </p:nvPicPr>
        <p:blipFill>
          <a:blip r:embed="rId5"/>
          <a:srcRect/>
          <a:stretch>
            <a:fillRect/>
          </a:stretch>
        </p:blipFill>
        <p:spPr bwMode="auto">
          <a:xfrm>
            <a:off x="3213100" y="3416300"/>
            <a:ext cx="4827588" cy="679450"/>
          </a:xfrm>
          <a:prstGeom prst="rect">
            <a:avLst/>
          </a:prstGeom>
          <a:noFill/>
          <a:ln w="9525">
            <a:noFill/>
            <a:miter lim="800000"/>
            <a:headEnd/>
            <a:tailEnd/>
          </a:ln>
        </p:spPr>
      </p:pic>
      <p:sp>
        <p:nvSpPr>
          <p:cNvPr id="1018891" name="Rectangle 11"/>
          <p:cNvSpPr>
            <a:spLocks noChangeArrowheads="1"/>
          </p:cNvSpPr>
          <p:nvPr/>
        </p:nvSpPr>
        <p:spPr bwMode="auto">
          <a:xfrm>
            <a:off x="330200" y="3971925"/>
            <a:ext cx="2695575" cy="2698750"/>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但从这一表达式无法推知该电路的逻辑功能。为此利用布尔代数，对表达式展开并进行化简：</a:t>
            </a:r>
          </a:p>
        </p:txBody>
      </p:sp>
      <p:pic>
        <p:nvPicPr>
          <p:cNvPr id="1018893" name="Picture 13"/>
          <p:cNvPicPr>
            <a:picLocks noChangeAspect="1" noChangeArrowheads="1"/>
          </p:cNvPicPr>
          <p:nvPr/>
        </p:nvPicPr>
        <p:blipFill>
          <a:blip r:embed="rId6"/>
          <a:srcRect/>
          <a:stretch>
            <a:fillRect/>
          </a:stretch>
        </p:blipFill>
        <p:spPr bwMode="auto">
          <a:xfrm>
            <a:off x="3128963" y="4167188"/>
            <a:ext cx="5629275" cy="1266825"/>
          </a:xfrm>
          <a:prstGeom prst="rect">
            <a:avLst/>
          </a:prstGeom>
          <a:noFill/>
          <a:ln w="9525">
            <a:noFill/>
            <a:miter lim="800000"/>
            <a:headEnd/>
            <a:tailEnd/>
          </a:ln>
        </p:spPr>
      </p:pic>
      <p:sp>
        <p:nvSpPr>
          <p:cNvPr id="14346" name="Rectangle 15"/>
          <p:cNvSpPr>
            <a:spLocks noChangeArrowheads="1"/>
          </p:cNvSpPr>
          <p:nvPr/>
        </p:nvSpPr>
        <p:spPr bwMode="auto">
          <a:xfrm>
            <a:off x="0" y="3319463"/>
            <a:ext cx="9144000" cy="0"/>
          </a:xfrm>
          <a:prstGeom prst="rect">
            <a:avLst/>
          </a:prstGeom>
          <a:noFill/>
          <a:ln w="9525" algn="ctr">
            <a:noFill/>
            <a:miter lim="800000"/>
            <a:headEnd/>
            <a:tailEnd/>
          </a:ln>
          <a:effectLst>
            <a:outerShdw dist="13470" dir="2700000" algn="ctr" rotWithShape="0">
              <a:schemeClr val="bg2"/>
            </a:outerShdw>
          </a:effectLst>
        </p:spPr>
        <p:txBody>
          <a:bodyPr wrap="none" lIns="0" tIns="46038" rIns="0" bIns="46038" anchor="ctr">
            <a:spAutoFit/>
          </a:bodyPr>
          <a:lstStyle/>
          <a:p>
            <a:pPr eaLnBrk="0" hangingPunct="0">
              <a:spcBef>
                <a:spcPct val="50000"/>
              </a:spcBef>
              <a:buClr>
                <a:schemeClr val="hlink"/>
              </a:buClr>
              <a:buSzPct val="75000"/>
              <a:buFont typeface="Monotype Sorts"/>
              <a:buNone/>
              <a:defRPr/>
            </a:pPr>
            <a:endParaRPr lang="zh-CN" altLang="en-US"/>
          </a:p>
        </p:txBody>
      </p:sp>
      <p:graphicFrame>
        <p:nvGraphicFramePr>
          <p:cNvPr id="1018894" name="Object 14"/>
          <p:cNvGraphicFramePr>
            <a:graphicFrameLocks noChangeAspect="1"/>
          </p:cNvGraphicFramePr>
          <p:nvPr/>
        </p:nvGraphicFramePr>
        <p:xfrm>
          <a:off x="3111500" y="5503863"/>
          <a:ext cx="5716588" cy="523875"/>
        </p:xfrm>
        <a:graphic>
          <a:graphicData uri="http://schemas.openxmlformats.org/presentationml/2006/ole">
            <p:oleObj spid="_x0000_s3074" name="Equation" r:id="rId7" imgW="2387600" imgH="21590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8891"/>
                                        </p:tgtEl>
                                        <p:attrNameLst>
                                          <p:attrName>style.visibility</p:attrName>
                                        </p:attrNameLst>
                                      </p:cBhvr>
                                      <p:to>
                                        <p:strVal val="visible"/>
                                      </p:to>
                                    </p:set>
                                    <p:animEffect transition="in" filter="blinds(horizontal)">
                                      <p:cBhvr>
                                        <p:cTn id="7" dur="500"/>
                                        <p:tgtEl>
                                          <p:spTgt spid="1018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8893"/>
                                        </p:tgtEl>
                                        <p:attrNameLst>
                                          <p:attrName>style.visibility</p:attrName>
                                        </p:attrNameLst>
                                      </p:cBhvr>
                                      <p:to>
                                        <p:strVal val="visible"/>
                                      </p:to>
                                    </p:set>
                                    <p:animEffect transition="in" filter="blinds(horizontal)">
                                      <p:cBhvr>
                                        <p:cTn id="12" dur="500"/>
                                        <p:tgtEl>
                                          <p:spTgt spid="1018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8894"/>
                                        </p:tgtEl>
                                        <p:attrNameLst>
                                          <p:attrName>style.visibility</p:attrName>
                                        </p:attrNameLst>
                                      </p:cBhvr>
                                      <p:to>
                                        <p:strVal val="visible"/>
                                      </p:to>
                                    </p:set>
                                    <p:animEffect transition="in" filter="blinds(horizontal)">
                                      <p:cBhvr>
                                        <p:cTn id="17" dur="500"/>
                                        <p:tgtEl>
                                          <p:spTgt spid="1018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55C35643-BFD0-4C93-9F12-B0E3805880A7}" type="slidenum">
              <a:rPr lang="en-US" altLang="zh-CN"/>
              <a:pPr>
                <a:defRPr/>
              </a:pPr>
              <a:t>13</a:t>
            </a:fld>
            <a:endParaRPr lang="en-US" altLang="zh-CN"/>
          </a:p>
        </p:txBody>
      </p:sp>
      <p:sp>
        <p:nvSpPr>
          <p:cNvPr id="2053" name="Rectangle 2"/>
          <p:cNvSpPr>
            <a:spLocks noChangeArrowheads="1"/>
          </p:cNvSpPr>
          <p:nvPr/>
        </p:nvSpPr>
        <p:spPr bwMode="auto">
          <a:xfrm>
            <a:off x="377825" y="1016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1.4 </a:t>
            </a:r>
            <a:r>
              <a:rPr lang="zh-CN" altLang="en-US" sz="2800" dirty="0">
                <a:latin typeface="Times New Roman" pitchFamily="18" charset="0"/>
              </a:rPr>
              <a:t>列写逻辑电路真值表法</a:t>
            </a:r>
          </a:p>
        </p:txBody>
      </p:sp>
      <p:sp>
        <p:nvSpPr>
          <p:cNvPr id="2054" name="Rectangle 3"/>
          <p:cNvSpPr>
            <a:spLocks noChangeArrowheads="1"/>
          </p:cNvSpPr>
          <p:nvPr/>
        </p:nvSpPr>
        <p:spPr bwMode="auto">
          <a:xfrm>
            <a:off x="338138" y="495300"/>
            <a:ext cx="8359775" cy="53340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4】</a:t>
            </a:r>
            <a:r>
              <a:rPr lang="zh-CN" altLang="en-US" sz="2800">
                <a:solidFill>
                  <a:srgbClr val="FFFFFF"/>
                </a:solidFill>
                <a:latin typeface="Times New Roman" pitchFamily="18" charset="0"/>
              </a:rPr>
              <a:t>分析图中所示电路的逻辑功能</a:t>
            </a:r>
          </a:p>
        </p:txBody>
      </p:sp>
      <p:pic>
        <p:nvPicPr>
          <p:cNvPr id="2055" name="Picture 5"/>
          <p:cNvPicPr>
            <a:picLocks noChangeAspect="1" noChangeArrowheads="1"/>
          </p:cNvPicPr>
          <p:nvPr/>
        </p:nvPicPr>
        <p:blipFill>
          <a:blip r:embed="rId4"/>
          <a:srcRect/>
          <a:stretch>
            <a:fillRect/>
          </a:stretch>
        </p:blipFill>
        <p:spPr bwMode="auto">
          <a:xfrm>
            <a:off x="393700" y="965200"/>
            <a:ext cx="4543425" cy="2428875"/>
          </a:xfrm>
          <a:prstGeom prst="rect">
            <a:avLst/>
          </a:prstGeom>
          <a:noFill/>
          <a:ln w="9525">
            <a:noFill/>
            <a:miter lim="800000"/>
            <a:headEnd/>
            <a:tailEnd/>
          </a:ln>
        </p:spPr>
      </p:pic>
      <p:sp>
        <p:nvSpPr>
          <p:cNvPr id="15366" name="Rectangle 9"/>
          <p:cNvSpPr>
            <a:spLocks noChangeArrowheads="1"/>
          </p:cNvSpPr>
          <p:nvPr/>
        </p:nvSpPr>
        <p:spPr bwMode="auto">
          <a:xfrm>
            <a:off x="0" y="2193925"/>
            <a:ext cx="9144000" cy="0"/>
          </a:xfrm>
          <a:prstGeom prst="rect">
            <a:avLst/>
          </a:prstGeom>
          <a:noFill/>
          <a:ln w="9525" algn="ctr">
            <a:noFill/>
            <a:miter lim="800000"/>
            <a:headEnd/>
            <a:tailEnd/>
          </a:ln>
          <a:effectLst>
            <a:outerShdw dist="13470" dir="2700000" algn="ctr" rotWithShape="0">
              <a:schemeClr val="bg2"/>
            </a:outerShdw>
          </a:effectLst>
        </p:spPr>
        <p:txBody>
          <a:bodyPr wrap="none" lIns="0" tIns="46038" rIns="0" bIns="46038" anchor="ctr">
            <a:spAutoFit/>
          </a:bodyPr>
          <a:lstStyle/>
          <a:p>
            <a:pPr>
              <a:defRPr/>
            </a:pPr>
            <a:endParaRPr lang="zh-CN" altLang="zh-CN" sz="2400" b="0">
              <a:solidFill>
                <a:schemeClr val="tx1"/>
              </a:solidFill>
              <a:latin typeface="Times New Roman" pitchFamily="18" charset="0"/>
            </a:endParaRPr>
          </a:p>
        </p:txBody>
      </p:sp>
      <p:graphicFrame>
        <p:nvGraphicFramePr>
          <p:cNvPr id="1021060" name="Group 132"/>
          <p:cNvGraphicFramePr>
            <a:graphicFrameLocks noGrp="1"/>
          </p:cNvGraphicFramePr>
          <p:nvPr/>
        </p:nvGraphicFramePr>
        <p:xfrm>
          <a:off x="217488" y="4030663"/>
          <a:ext cx="1546225" cy="2803662"/>
        </p:xfrm>
        <a:graphic>
          <a:graphicData uri="http://schemas.openxmlformats.org/drawingml/2006/table">
            <a:tbl>
              <a:tblPr/>
              <a:tblGrid>
                <a:gridCol w="923925"/>
                <a:gridCol w="622300"/>
              </a:tblGrid>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A  B  C</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F</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1  1  1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smtClean="0">
                          <a:ln>
                            <a:noFill/>
                          </a:ln>
                          <a:solidFill>
                            <a:schemeClr val="bg2"/>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2089" name="Picture 120"/>
          <p:cNvPicPr>
            <a:picLocks noChangeAspect="1" noChangeArrowheads="1"/>
          </p:cNvPicPr>
          <p:nvPr/>
        </p:nvPicPr>
        <p:blipFill>
          <a:blip r:embed="rId5"/>
          <a:srcRect/>
          <a:stretch>
            <a:fillRect/>
          </a:stretch>
        </p:blipFill>
        <p:spPr bwMode="auto">
          <a:xfrm>
            <a:off x="6061075" y="1116013"/>
            <a:ext cx="2933700" cy="4829175"/>
          </a:xfrm>
          <a:prstGeom prst="rect">
            <a:avLst/>
          </a:prstGeom>
          <a:noFill/>
          <a:ln w="9525">
            <a:noFill/>
            <a:miter lim="800000"/>
            <a:headEnd/>
            <a:tailEnd/>
          </a:ln>
        </p:spPr>
      </p:pic>
      <p:sp>
        <p:nvSpPr>
          <p:cNvPr id="2090" name="Text Box 121"/>
          <p:cNvSpPr txBox="1">
            <a:spLocks noChangeArrowheads="1"/>
          </p:cNvSpPr>
          <p:nvPr/>
        </p:nvSpPr>
        <p:spPr bwMode="auto">
          <a:xfrm>
            <a:off x="8204200" y="2070100"/>
            <a:ext cx="279400" cy="336550"/>
          </a:xfrm>
          <a:prstGeom prst="rect">
            <a:avLst/>
          </a:prstGeom>
          <a:solidFill>
            <a:srgbClr val="FFFFFF"/>
          </a:solidFill>
          <a:ln w="9525" algn="ctr">
            <a:noFill/>
            <a:miter lim="800000"/>
            <a:headEnd/>
            <a:tailEnd/>
          </a:ln>
        </p:spPr>
        <p:txBody>
          <a:bodyPr lIns="0" tIns="46038" rIns="0" bIns="46038">
            <a:spAutoFit/>
          </a:bodyPr>
          <a:lstStyle/>
          <a:p>
            <a:pPr marL="342900" indent="-342900" algn="ctr" eaLnBrk="0" hangingPunct="0">
              <a:lnSpc>
                <a:spcPct val="80000"/>
              </a:lnSpc>
              <a:buClr>
                <a:schemeClr val="hlink"/>
              </a:buClr>
              <a:buSzPct val="75000"/>
              <a:buFont typeface="Monotype Sorts"/>
              <a:buNone/>
            </a:pPr>
            <a:r>
              <a:rPr lang="en-US" altLang="zh-CN">
                <a:solidFill>
                  <a:schemeClr val="bg2"/>
                </a:solidFill>
              </a:rPr>
              <a:t>1</a:t>
            </a:r>
          </a:p>
        </p:txBody>
      </p:sp>
      <p:sp>
        <p:nvSpPr>
          <p:cNvPr id="2091" name="Text Box 122"/>
          <p:cNvSpPr txBox="1">
            <a:spLocks noChangeArrowheads="1"/>
          </p:cNvSpPr>
          <p:nvPr/>
        </p:nvSpPr>
        <p:spPr bwMode="auto">
          <a:xfrm>
            <a:off x="8193088" y="3062288"/>
            <a:ext cx="279400" cy="336550"/>
          </a:xfrm>
          <a:prstGeom prst="rect">
            <a:avLst/>
          </a:prstGeom>
          <a:solidFill>
            <a:srgbClr val="FFFFFF"/>
          </a:solidFill>
          <a:ln w="9525" algn="ctr">
            <a:noFill/>
            <a:miter lim="800000"/>
            <a:headEnd/>
            <a:tailEnd/>
          </a:ln>
        </p:spPr>
        <p:txBody>
          <a:bodyPr lIns="0" tIns="46038" rIns="0" bIns="46038">
            <a:spAutoFit/>
          </a:bodyPr>
          <a:lstStyle/>
          <a:p>
            <a:pPr marL="342900" indent="-342900" algn="ctr" eaLnBrk="0" hangingPunct="0">
              <a:lnSpc>
                <a:spcPct val="80000"/>
              </a:lnSpc>
              <a:buClr>
                <a:schemeClr val="hlink"/>
              </a:buClr>
              <a:buSzPct val="75000"/>
              <a:buFont typeface="Monotype Sorts"/>
              <a:buNone/>
            </a:pPr>
            <a:r>
              <a:rPr lang="en-US" altLang="zh-CN">
                <a:solidFill>
                  <a:schemeClr val="bg2"/>
                </a:solidFill>
              </a:rPr>
              <a:t>1</a:t>
            </a:r>
          </a:p>
        </p:txBody>
      </p:sp>
      <p:sp>
        <p:nvSpPr>
          <p:cNvPr id="2092" name="Text Box 123"/>
          <p:cNvSpPr txBox="1">
            <a:spLocks noChangeArrowheads="1"/>
          </p:cNvSpPr>
          <p:nvPr/>
        </p:nvSpPr>
        <p:spPr bwMode="auto">
          <a:xfrm>
            <a:off x="7089775" y="3076575"/>
            <a:ext cx="279400" cy="336550"/>
          </a:xfrm>
          <a:prstGeom prst="rect">
            <a:avLst/>
          </a:prstGeom>
          <a:solidFill>
            <a:srgbClr val="FFFFFF"/>
          </a:solidFill>
          <a:ln w="9525" algn="ctr">
            <a:noFill/>
            <a:miter lim="800000"/>
            <a:headEnd/>
            <a:tailEnd/>
          </a:ln>
        </p:spPr>
        <p:txBody>
          <a:bodyPr lIns="0" tIns="46038" rIns="0" bIns="46038">
            <a:spAutoFit/>
          </a:bodyPr>
          <a:lstStyle/>
          <a:p>
            <a:pPr marL="342900" indent="-342900" algn="ctr" eaLnBrk="0" hangingPunct="0">
              <a:lnSpc>
                <a:spcPct val="80000"/>
              </a:lnSpc>
              <a:buClr>
                <a:schemeClr val="hlink"/>
              </a:buClr>
              <a:buSzPct val="75000"/>
              <a:buFont typeface="Monotype Sorts"/>
              <a:buNone/>
            </a:pPr>
            <a:r>
              <a:rPr lang="en-US" altLang="zh-CN">
                <a:solidFill>
                  <a:schemeClr val="bg2"/>
                </a:solidFill>
              </a:rPr>
              <a:t>1</a:t>
            </a:r>
          </a:p>
        </p:txBody>
      </p:sp>
      <p:sp>
        <p:nvSpPr>
          <p:cNvPr id="2093" name="Text Box 124"/>
          <p:cNvSpPr txBox="1">
            <a:spLocks noChangeArrowheads="1"/>
          </p:cNvSpPr>
          <p:nvPr/>
        </p:nvSpPr>
        <p:spPr bwMode="auto">
          <a:xfrm>
            <a:off x="7116763" y="5199063"/>
            <a:ext cx="279400" cy="336550"/>
          </a:xfrm>
          <a:prstGeom prst="rect">
            <a:avLst/>
          </a:prstGeom>
          <a:solidFill>
            <a:srgbClr val="FFFFFF"/>
          </a:solidFill>
          <a:ln w="9525" algn="ctr">
            <a:noFill/>
            <a:miter lim="800000"/>
            <a:headEnd/>
            <a:tailEnd/>
          </a:ln>
        </p:spPr>
        <p:txBody>
          <a:bodyPr lIns="0" tIns="46038" rIns="0" bIns="46038">
            <a:spAutoFit/>
          </a:bodyPr>
          <a:lstStyle/>
          <a:p>
            <a:pPr marL="342900" indent="-342900" algn="ctr" eaLnBrk="0" hangingPunct="0">
              <a:lnSpc>
                <a:spcPct val="80000"/>
              </a:lnSpc>
              <a:buClr>
                <a:schemeClr val="hlink"/>
              </a:buClr>
              <a:buSzPct val="75000"/>
              <a:buFont typeface="Monotype Sorts"/>
              <a:buNone/>
            </a:pPr>
            <a:r>
              <a:rPr lang="en-US" altLang="zh-CN">
                <a:solidFill>
                  <a:schemeClr val="bg2"/>
                </a:solidFill>
              </a:rPr>
              <a:t>1</a:t>
            </a:r>
          </a:p>
        </p:txBody>
      </p:sp>
      <p:sp>
        <p:nvSpPr>
          <p:cNvPr id="2094" name="Text Box 125"/>
          <p:cNvSpPr txBox="1">
            <a:spLocks noChangeArrowheads="1"/>
          </p:cNvSpPr>
          <p:nvPr/>
        </p:nvSpPr>
        <p:spPr bwMode="auto">
          <a:xfrm>
            <a:off x="8185150" y="5162550"/>
            <a:ext cx="279400" cy="336550"/>
          </a:xfrm>
          <a:prstGeom prst="rect">
            <a:avLst/>
          </a:prstGeom>
          <a:solidFill>
            <a:srgbClr val="FFFFFF"/>
          </a:solidFill>
          <a:ln w="9525" algn="ctr">
            <a:noFill/>
            <a:miter lim="800000"/>
            <a:headEnd/>
            <a:tailEnd/>
          </a:ln>
        </p:spPr>
        <p:txBody>
          <a:bodyPr lIns="0" tIns="46038" rIns="0" bIns="46038">
            <a:spAutoFit/>
          </a:bodyPr>
          <a:lstStyle/>
          <a:p>
            <a:pPr marL="342900" indent="-342900" algn="ctr" eaLnBrk="0" hangingPunct="0">
              <a:lnSpc>
                <a:spcPct val="80000"/>
              </a:lnSpc>
              <a:buClr>
                <a:schemeClr val="hlink"/>
              </a:buClr>
              <a:buSzPct val="75000"/>
              <a:buFont typeface="Monotype Sorts"/>
              <a:buNone/>
            </a:pPr>
            <a:r>
              <a:rPr lang="en-US" altLang="zh-CN">
                <a:solidFill>
                  <a:schemeClr val="bg2"/>
                </a:solidFill>
              </a:rPr>
              <a:t>1</a:t>
            </a:r>
          </a:p>
        </p:txBody>
      </p:sp>
      <p:sp>
        <p:nvSpPr>
          <p:cNvPr id="1021054" name="Rectangle 126"/>
          <p:cNvSpPr>
            <a:spLocks noChangeArrowheads="1"/>
          </p:cNvSpPr>
          <p:nvPr/>
        </p:nvSpPr>
        <p:spPr bwMode="auto">
          <a:xfrm>
            <a:off x="6794500" y="2730500"/>
            <a:ext cx="1993900" cy="622300"/>
          </a:xfrm>
          <a:prstGeom prst="rect">
            <a:avLst/>
          </a:prstGeom>
          <a:noFill/>
          <a:ln w="28575" algn="ctr">
            <a:solidFill>
              <a:schemeClr val="tx2"/>
            </a:solidFill>
            <a:miter lim="800000"/>
            <a:headEnd/>
            <a:tailEnd/>
          </a:ln>
          <a:effectLst>
            <a:outerShdw dist="13470" dir="2700000" algn="ctr" rotWithShape="0">
              <a:schemeClr val="bg2"/>
            </a:outerShdw>
          </a:effectLst>
        </p:spPr>
        <p:txBody>
          <a:bodyPr wrap="none" lIns="0" tIns="46038" rIns="0" bIns="46038" anchor="ctr"/>
          <a:lstStyle/>
          <a:p>
            <a:pPr eaLnBrk="0" hangingPunct="0">
              <a:spcBef>
                <a:spcPct val="50000"/>
              </a:spcBef>
              <a:buClr>
                <a:schemeClr val="hlink"/>
              </a:buClr>
              <a:buSzPct val="75000"/>
              <a:buFont typeface="Monotype Sorts"/>
              <a:buNone/>
              <a:defRPr/>
            </a:pPr>
            <a:endParaRPr lang="zh-CN" altLang="en-US"/>
          </a:p>
        </p:txBody>
      </p:sp>
      <p:sp>
        <p:nvSpPr>
          <p:cNvPr id="1021056" name="Rectangle 128"/>
          <p:cNvSpPr>
            <a:spLocks noChangeArrowheads="1"/>
          </p:cNvSpPr>
          <p:nvPr/>
        </p:nvSpPr>
        <p:spPr bwMode="auto">
          <a:xfrm>
            <a:off x="6908800" y="4826000"/>
            <a:ext cx="1816100" cy="723900"/>
          </a:xfrm>
          <a:prstGeom prst="rect">
            <a:avLst/>
          </a:prstGeom>
          <a:noFill/>
          <a:ln w="28575" algn="ctr">
            <a:solidFill>
              <a:schemeClr val="tx2"/>
            </a:solidFill>
            <a:miter lim="800000"/>
            <a:headEnd/>
            <a:tailEnd/>
          </a:ln>
          <a:effectLst>
            <a:outerShdw dist="13470" dir="2700000" algn="ctr" rotWithShape="0">
              <a:schemeClr val="bg2"/>
            </a:outerShdw>
          </a:effectLst>
        </p:spPr>
        <p:txBody>
          <a:bodyPr wrap="none" lIns="0" tIns="46038" rIns="0" bIns="46038" anchor="ctr"/>
          <a:lstStyle/>
          <a:p>
            <a:pPr eaLnBrk="0" hangingPunct="0">
              <a:spcBef>
                <a:spcPct val="50000"/>
              </a:spcBef>
              <a:buClr>
                <a:schemeClr val="hlink"/>
              </a:buClr>
              <a:buSzPct val="75000"/>
              <a:buFont typeface="Monotype Sorts"/>
              <a:buNone/>
              <a:defRPr/>
            </a:pPr>
            <a:endParaRPr lang="zh-CN" altLang="en-US"/>
          </a:p>
        </p:txBody>
      </p:sp>
      <p:graphicFrame>
        <p:nvGraphicFramePr>
          <p:cNvPr id="2050" name="Object 129"/>
          <p:cNvGraphicFramePr>
            <a:graphicFrameLocks noChangeAspect="1"/>
          </p:cNvGraphicFramePr>
          <p:nvPr/>
        </p:nvGraphicFramePr>
        <p:xfrm>
          <a:off x="165100" y="3484563"/>
          <a:ext cx="5716588" cy="523875"/>
        </p:xfrm>
        <a:graphic>
          <a:graphicData uri="http://schemas.openxmlformats.org/presentationml/2006/ole">
            <p:oleObj spid="_x0000_s4098" name="Equation" r:id="rId6" imgW="2387600" imgH="215900" progId="">
              <p:embed/>
            </p:oleObj>
          </a:graphicData>
        </a:graphic>
      </p:graphicFrame>
      <p:graphicFrame>
        <p:nvGraphicFramePr>
          <p:cNvPr id="1021061" name="Object 133"/>
          <p:cNvGraphicFramePr>
            <a:graphicFrameLocks noChangeAspect="1"/>
          </p:cNvGraphicFramePr>
          <p:nvPr/>
        </p:nvGraphicFramePr>
        <p:xfrm>
          <a:off x="2116138" y="4241800"/>
          <a:ext cx="3441700" cy="622300"/>
        </p:xfrm>
        <a:graphic>
          <a:graphicData uri="http://schemas.openxmlformats.org/presentationml/2006/ole">
            <p:oleObj spid="_x0000_s4099" name="Equation" r:id="rId7" imgW="1193800" imgH="215900" progId="">
              <p:embed/>
            </p:oleObj>
          </a:graphicData>
        </a:graphic>
      </p:graphicFrame>
      <p:sp>
        <p:nvSpPr>
          <p:cNvPr id="1021063" name="Arc 135"/>
          <p:cNvSpPr>
            <a:spLocks/>
          </p:cNvSpPr>
          <p:nvPr/>
        </p:nvSpPr>
        <p:spPr bwMode="auto">
          <a:xfrm rot="5400000">
            <a:off x="7779544" y="1531144"/>
            <a:ext cx="992188" cy="787400"/>
          </a:xfrm>
          <a:custGeom>
            <a:avLst/>
            <a:gdLst>
              <a:gd name="T0" fmla="*/ 32723804 w 26746"/>
              <a:gd name="T1" fmla="*/ 2876343 h 43200"/>
              <a:gd name="T2" fmla="*/ 0 w 26746"/>
              <a:gd name="T3" fmla="*/ 257822191 h 43200"/>
              <a:gd name="T4" fmla="*/ 262709762 w 26746"/>
              <a:gd name="T5" fmla="*/ 130794285 h 43200"/>
              <a:gd name="T6" fmla="*/ 0 60000 65536"/>
              <a:gd name="T7" fmla="*/ 0 60000 65536"/>
              <a:gd name="T8" fmla="*/ 0 60000 65536"/>
            </a:gdLst>
            <a:ahLst/>
            <a:cxnLst>
              <a:cxn ang="T6">
                <a:pos x="T0" y="T1"/>
              </a:cxn>
              <a:cxn ang="T7">
                <a:pos x="T2" y="T3"/>
              </a:cxn>
              <a:cxn ang="T8">
                <a:pos x="T4" y="T5"/>
              </a:cxn>
            </a:cxnLst>
            <a:rect l="0" t="0" r="r" b="b"/>
            <a:pathLst>
              <a:path w="26746" h="43200" fill="none" extrusionOk="0">
                <a:moveTo>
                  <a:pt x="641" y="475"/>
                </a:moveTo>
                <a:cubicBezTo>
                  <a:pt x="2121" y="159"/>
                  <a:pt x="3631" y="-1"/>
                  <a:pt x="5146" y="0"/>
                </a:cubicBezTo>
                <a:cubicBezTo>
                  <a:pt x="17075" y="0"/>
                  <a:pt x="26746" y="9670"/>
                  <a:pt x="26746" y="21600"/>
                </a:cubicBezTo>
                <a:cubicBezTo>
                  <a:pt x="26746" y="33529"/>
                  <a:pt x="17075" y="43200"/>
                  <a:pt x="5146" y="43200"/>
                </a:cubicBezTo>
                <a:cubicBezTo>
                  <a:pt x="3411" y="43200"/>
                  <a:pt x="1684" y="42991"/>
                  <a:pt x="-1" y="42578"/>
                </a:cubicBezTo>
              </a:path>
              <a:path w="26746" h="43200" stroke="0" extrusionOk="0">
                <a:moveTo>
                  <a:pt x="641" y="475"/>
                </a:moveTo>
                <a:cubicBezTo>
                  <a:pt x="2121" y="159"/>
                  <a:pt x="3631" y="-1"/>
                  <a:pt x="5146" y="0"/>
                </a:cubicBezTo>
                <a:cubicBezTo>
                  <a:pt x="17075" y="0"/>
                  <a:pt x="26746" y="9670"/>
                  <a:pt x="26746" y="21600"/>
                </a:cubicBezTo>
                <a:cubicBezTo>
                  <a:pt x="26746" y="33529"/>
                  <a:pt x="17075" y="43200"/>
                  <a:pt x="5146" y="43200"/>
                </a:cubicBezTo>
                <a:cubicBezTo>
                  <a:pt x="3411" y="43200"/>
                  <a:pt x="1684" y="42991"/>
                  <a:pt x="-1" y="42578"/>
                </a:cubicBezTo>
                <a:lnTo>
                  <a:pt x="5146" y="21600"/>
                </a:lnTo>
                <a:lnTo>
                  <a:pt x="641" y="475"/>
                </a:lnTo>
                <a:close/>
              </a:path>
            </a:pathLst>
          </a:custGeom>
          <a:noFill/>
          <a:ln w="28575">
            <a:solidFill>
              <a:schemeClr val="tx2"/>
            </a:solid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
        <p:nvSpPr>
          <p:cNvPr id="1021064" name="Arc 136"/>
          <p:cNvSpPr>
            <a:spLocks/>
          </p:cNvSpPr>
          <p:nvPr/>
        </p:nvSpPr>
        <p:spPr bwMode="auto">
          <a:xfrm rot="-5400000">
            <a:off x="7831931" y="4860132"/>
            <a:ext cx="992187" cy="787400"/>
          </a:xfrm>
          <a:custGeom>
            <a:avLst/>
            <a:gdLst>
              <a:gd name="T0" fmla="*/ 32723734 w 26746"/>
              <a:gd name="T1" fmla="*/ 2876343 h 43200"/>
              <a:gd name="T2" fmla="*/ 0 w 26746"/>
              <a:gd name="T3" fmla="*/ 257822191 h 43200"/>
              <a:gd name="T4" fmla="*/ 262707828 w 26746"/>
              <a:gd name="T5" fmla="*/ 130794285 h 43200"/>
              <a:gd name="T6" fmla="*/ 0 60000 65536"/>
              <a:gd name="T7" fmla="*/ 0 60000 65536"/>
              <a:gd name="T8" fmla="*/ 0 60000 65536"/>
            </a:gdLst>
            <a:ahLst/>
            <a:cxnLst>
              <a:cxn ang="T6">
                <a:pos x="T0" y="T1"/>
              </a:cxn>
              <a:cxn ang="T7">
                <a:pos x="T2" y="T3"/>
              </a:cxn>
              <a:cxn ang="T8">
                <a:pos x="T4" y="T5"/>
              </a:cxn>
            </a:cxnLst>
            <a:rect l="0" t="0" r="r" b="b"/>
            <a:pathLst>
              <a:path w="26746" h="43200" fill="none" extrusionOk="0">
                <a:moveTo>
                  <a:pt x="641" y="475"/>
                </a:moveTo>
                <a:cubicBezTo>
                  <a:pt x="2121" y="159"/>
                  <a:pt x="3631" y="-1"/>
                  <a:pt x="5146" y="0"/>
                </a:cubicBezTo>
                <a:cubicBezTo>
                  <a:pt x="17075" y="0"/>
                  <a:pt x="26746" y="9670"/>
                  <a:pt x="26746" y="21600"/>
                </a:cubicBezTo>
                <a:cubicBezTo>
                  <a:pt x="26746" y="33529"/>
                  <a:pt x="17075" y="43200"/>
                  <a:pt x="5146" y="43200"/>
                </a:cubicBezTo>
                <a:cubicBezTo>
                  <a:pt x="3411" y="43200"/>
                  <a:pt x="1684" y="42991"/>
                  <a:pt x="-1" y="42578"/>
                </a:cubicBezTo>
              </a:path>
              <a:path w="26746" h="43200" stroke="0" extrusionOk="0">
                <a:moveTo>
                  <a:pt x="641" y="475"/>
                </a:moveTo>
                <a:cubicBezTo>
                  <a:pt x="2121" y="159"/>
                  <a:pt x="3631" y="-1"/>
                  <a:pt x="5146" y="0"/>
                </a:cubicBezTo>
                <a:cubicBezTo>
                  <a:pt x="17075" y="0"/>
                  <a:pt x="26746" y="9670"/>
                  <a:pt x="26746" y="21600"/>
                </a:cubicBezTo>
                <a:cubicBezTo>
                  <a:pt x="26746" y="33529"/>
                  <a:pt x="17075" y="43200"/>
                  <a:pt x="5146" y="43200"/>
                </a:cubicBezTo>
                <a:cubicBezTo>
                  <a:pt x="3411" y="43200"/>
                  <a:pt x="1684" y="42991"/>
                  <a:pt x="-1" y="42578"/>
                </a:cubicBezTo>
                <a:lnTo>
                  <a:pt x="5146" y="21600"/>
                </a:lnTo>
                <a:lnTo>
                  <a:pt x="641" y="475"/>
                </a:lnTo>
                <a:close/>
              </a:path>
            </a:pathLst>
          </a:custGeom>
          <a:noFill/>
          <a:ln w="28575">
            <a:solidFill>
              <a:schemeClr val="tx2"/>
            </a:solidFill>
            <a:round/>
            <a:headEnd/>
            <a:tailEnd/>
          </a:ln>
          <a:effectLst>
            <a:outerShdw dist="13470" dir="2700000" algn="ctr" rotWithShape="0">
              <a:schemeClr val="bg2"/>
            </a:outerShdw>
          </a:effectLst>
        </p:spPr>
        <p:txBody>
          <a:bodyPr wrap="none" lIns="0" tIns="46038" rIns="0" bIns="46038" anchor="ctr"/>
          <a:lstStyle/>
          <a:p>
            <a:pPr>
              <a:defRPr/>
            </a:pPr>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1060"/>
                                        </p:tgtEl>
                                        <p:attrNameLst>
                                          <p:attrName>style.visibility</p:attrName>
                                        </p:attrNameLst>
                                      </p:cBhvr>
                                      <p:to>
                                        <p:strVal val="visible"/>
                                      </p:to>
                                    </p:set>
                                    <p:animEffect transition="in" filter="blinds(horizontal)">
                                      <p:cBhvr>
                                        <p:cTn id="7" dur="500"/>
                                        <p:tgtEl>
                                          <p:spTgt spid="102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1054"/>
                                        </p:tgtEl>
                                        <p:attrNameLst>
                                          <p:attrName>style.visibility</p:attrName>
                                        </p:attrNameLst>
                                      </p:cBhvr>
                                      <p:to>
                                        <p:strVal val="visible"/>
                                      </p:to>
                                    </p:set>
                                    <p:animEffect transition="in" filter="blinds(horizontal)">
                                      <p:cBhvr>
                                        <p:cTn id="12" dur="500"/>
                                        <p:tgtEl>
                                          <p:spTgt spid="1021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1056"/>
                                        </p:tgtEl>
                                        <p:attrNameLst>
                                          <p:attrName>style.visibility</p:attrName>
                                        </p:attrNameLst>
                                      </p:cBhvr>
                                      <p:to>
                                        <p:strVal val="visible"/>
                                      </p:to>
                                    </p:set>
                                    <p:animEffect transition="in" filter="blinds(horizontal)">
                                      <p:cBhvr>
                                        <p:cTn id="17" dur="500"/>
                                        <p:tgtEl>
                                          <p:spTgt spid="10210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1063"/>
                                        </p:tgtEl>
                                        <p:attrNameLst>
                                          <p:attrName>style.visibility</p:attrName>
                                        </p:attrNameLst>
                                      </p:cBhvr>
                                      <p:to>
                                        <p:strVal val="visible"/>
                                      </p:to>
                                    </p:set>
                                    <p:animEffect transition="in" filter="blinds(horizontal)">
                                      <p:cBhvr>
                                        <p:cTn id="22" dur="500"/>
                                        <p:tgtEl>
                                          <p:spTgt spid="1021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1064"/>
                                        </p:tgtEl>
                                        <p:attrNameLst>
                                          <p:attrName>style.visibility</p:attrName>
                                        </p:attrNameLst>
                                      </p:cBhvr>
                                      <p:to>
                                        <p:strVal val="visible"/>
                                      </p:to>
                                    </p:set>
                                    <p:animEffect transition="in" filter="blinds(horizontal)">
                                      <p:cBhvr>
                                        <p:cTn id="27" dur="500"/>
                                        <p:tgtEl>
                                          <p:spTgt spid="10210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1061"/>
                                        </p:tgtEl>
                                        <p:attrNameLst>
                                          <p:attrName>style.visibility</p:attrName>
                                        </p:attrNameLst>
                                      </p:cBhvr>
                                      <p:to>
                                        <p:strVal val="visible"/>
                                      </p:to>
                                    </p:set>
                                    <p:animEffect transition="in" filter="box(in)">
                                      <p:cBhvr>
                                        <p:cTn id="32" dur="500"/>
                                        <p:tgtEl>
                                          <p:spTgt spid="102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054" grpId="0" animBg="1"/>
      <p:bldP spid="1021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9"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22978"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83DD4015-099F-4792-B1A6-96C7D0987DEA}" type="slidenum">
              <a:rPr lang="en-US" altLang="zh-CN"/>
              <a:pPr>
                <a:defRPr/>
              </a:pPr>
              <a:t>14</a:t>
            </a:fld>
            <a:endParaRPr lang="en-US" altLang="zh-CN"/>
          </a:p>
        </p:txBody>
      </p:sp>
      <p:sp>
        <p:nvSpPr>
          <p:cNvPr id="24581"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sp>
        <p:nvSpPr>
          <p:cNvPr id="24582" name="Rectangle 5"/>
          <p:cNvSpPr>
            <a:spLocks noChangeArrowheads="1"/>
          </p:cNvSpPr>
          <p:nvPr/>
        </p:nvSpPr>
        <p:spPr bwMode="auto">
          <a:xfrm>
            <a:off x="338138" y="1295400"/>
            <a:ext cx="8372475" cy="194310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前面讨论组合逻辑电路时，都是假定输入和输出信号已处于稳定状态下来分析的。下面讨论信号在状态转换过程中，有些电路出现的一种现象</a:t>
            </a:r>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竞争冒险：</a:t>
            </a:r>
          </a:p>
        </p:txBody>
      </p:sp>
      <p:sp>
        <p:nvSpPr>
          <p:cNvPr id="1022982" name="Rectangle 6"/>
          <p:cNvSpPr>
            <a:spLocks noChangeArrowheads="1"/>
          </p:cNvSpPr>
          <p:nvPr/>
        </p:nvSpPr>
        <p:spPr bwMode="auto">
          <a:xfrm>
            <a:off x="239713" y="3170238"/>
            <a:ext cx="8626475" cy="135255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在组合电路中，当逻辑门有两个互补输入信号同时向相反状态变化时，输出端可能产生过渡干扰脉冲的现象称为竞争冒险。</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82"/>
                                        </p:tgtEl>
                                        <p:attrNameLst>
                                          <p:attrName>style.visibility</p:attrName>
                                        </p:attrNameLst>
                                      </p:cBhvr>
                                      <p:to>
                                        <p:strVal val="visible"/>
                                      </p:to>
                                    </p:set>
                                    <p:animEffect transition="in" filter="blinds(horizontal)">
                                      <p:cBhvr>
                                        <p:cTn id="7" dur="500"/>
                                        <p:tgtEl>
                                          <p:spTgt spid="102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25026"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8"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2A7F6FC9-7289-4D27-9668-2B39E5C103F2}" type="slidenum">
              <a:rPr lang="en-US" altLang="zh-CN"/>
              <a:pPr>
                <a:defRPr/>
              </a:pPr>
              <a:t>15</a:t>
            </a:fld>
            <a:endParaRPr lang="en-US" altLang="zh-CN"/>
          </a:p>
        </p:txBody>
      </p:sp>
      <p:sp>
        <p:nvSpPr>
          <p:cNvPr id="25605"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pic>
        <p:nvPicPr>
          <p:cNvPr id="25606" name="Picture 7"/>
          <p:cNvPicPr>
            <a:picLocks noChangeAspect="1" noChangeArrowheads="1"/>
          </p:cNvPicPr>
          <p:nvPr/>
        </p:nvPicPr>
        <p:blipFill>
          <a:blip r:embed="rId3"/>
          <a:srcRect/>
          <a:stretch>
            <a:fillRect/>
          </a:stretch>
        </p:blipFill>
        <p:spPr bwMode="auto">
          <a:xfrm>
            <a:off x="165100" y="1562100"/>
            <a:ext cx="3629025" cy="1895475"/>
          </a:xfrm>
          <a:prstGeom prst="rect">
            <a:avLst/>
          </a:prstGeom>
          <a:noFill/>
          <a:ln w="9525">
            <a:noFill/>
            <a:miter lim="800000"/>
            <a:headEnd/>
            <a:tailEnd/>
          </a:ln>
        </p:spPr>
      </p:pic>
      <p:sp>
        <p:nvSpPr>
          <p:cNvPr id="1025034" name="Rectangle 10"/>
          <p:cNvSpPr>
            <a:spLocks noChangeArrowheads="1"/>
          </p:cNvSpPr>
          <p:nvPr/>
        </p:nvSpPr>
        <p:spPr bwMode="auto">
          <a:xfrm>
            <a:off x="2740025" y="3578225"/>
            <a:ext cx="6137275" cy="139065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但是实际上</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是由</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经反相器延迟后到达与非门，所以</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的变化落后于</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的变化，从而</a:t>
            </a:r>
            <a:r>
              <a:rPr lang="en-US" altLang="zh-CN" sz="2800">
                <a:solidFill>
                  <a:srgbClr val="FFFFFF"/>
                </a:solidFill>
                <a:latin typeface="Times New Roman" pitchFamily="18" charset="0"/>
              </a:rPr>
              <a:t>F</a:t>
            </a:r>
            <a:r>
              <a:rPr lang="zh-CN" altLang="en-US" sz="2800">
                <a:solidFill>
                  <a:srgbClr val="FFFFFF"/>
                </a:solidFill>
                <a:latin typeface="Times New Roman" pitchFamily="18" charset="0"/>
              </a:rPr>
              <a:t>信号却出现了负向窄脉冲。</a:t>
            </a:r>
            <a:endParaRPr lang="zh-CN" altLang="en-US" sz="2800" b="0">
              <a:solidFill>
                <a:srgbClr val="FFFFFF"/>
              </a:solidFill>
              <a:latin typeface="Times New Roman" pitchFamily="18" charset="0"/>
            </a:endParaRPr>
          </a:p>
        </p:txBody>
      </p:sp>
      <p:grpSp>
        <p:nvGrpSpPr>
          <p:cNvPr id="2" name="Group 12"/>
          <p:cNvGrpSpPr>
            <a:grpSpLocks/>
          </p:cNvGrpSpPr>
          <p:nvPr/>
        </p:nvGrpSpPr>
        <p:grpSpPr bwMode="auto">
          <a:xfrm>
            <a:off x="304800" y="3568700"/>
            <a:ext cx="2000250" cy="2209800"/>
            <a:chOff x="504" y="2336"/>
            <a:chExt cx="1260" cy="1392"/>
          </a:xfrm>
        </p:grpSpPr>
        <p:pic>
          <p:nvPicPr>
            <p:cNvPr id="25617" name="Picture 8"/>
            <p:cNvPicPr>
              <a:picLocks noChangeAspect="1" noChangeArrowheads="1"/>
            </p:cNvPicPr>
            <p:nvPr/>
          </p:nvPicPr>
          <p:blipFill>
            <a:blip r:embed="rId4"/>
            <a:srcRect/>
            <a:stretch>
              <a:fillRect/>
            </a:stretch>
          </p:blipFill>
          <p:spPr bwMode="auto">
            <a:xfrm>
              <a:off x="504" y="2336"/>
              <a:ext cx="1260" cy="1392"/>
            </a:xfrm>
            <a:prstGeom prst="rect">
              <a:avLst/>
            </a:prstGeom>
            <a:noFill/>
            <a:ln w="9525">
              <a:noFill/>
              <a:miter lim="800000"/>
              <a:headEnd/>
              <a:tailEnd/>
            </a:ln>
          </p:spPr>
        </p:pic>
        <p:pic>
          <p:nvPicPr>
            <p:cNvPr id="25618" name="Picture 11"/>
            <p:cNvPicPr>
              <a:picLocks noChangeAspect="1" noChangeArrowheads="1"/>
            </p:cNvPicPr>
            <p:nvPr/>
          </p:nvPicPr>
          <p:blipFill>
            <a:blip r:embed="rId5"/>
            <a:srcRect/>
            <a:stretch>
              <a:fillRect/>
            </a:stretch>
          </p:blipFill>
          <p:spPr bwMode="auto">
            <a:xfrm>
              <a:off x="751" y="3150"/>
              <a:ext cx="690" cy="324"/>
            </a:xfrm>
            <a:prstGeom prst="rect">
              <a:avLst/>
            </a:prstGeom>
            <a:noFill/>
            <a:ln w="9525">
              <a:noFill/>
              <a:miter lim="800000"/>
              <a:headEnd/>
              <a:tailEnd/>
            </a:ln>
          </p:spPr>
        </p:pic>
      </p:grpSp>
      <p:sp>
        <p:nvSpPr>
          <p:cNvPr id="1025037" name="Rectangle 13"/>
          <p:cNvSpPr>
            <a:spLocks noChangeArrowheads="1"/>
          </p:cNvSpPr>
          <p:nvPr/>
        </p:nvSpPr>
        <p:spPr bwMode="auto">
          <a:xfrm>
            <a:off x="2754313" y="5078413"/>
            <a:ext cx="6137275" cy="95885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我们把这种两个互补信号同时向相反状态变化的现象叫竞争。</a:t>
            </a:r>
            <a:r>
              <a:rPr lang="zh-CN" altLang="en-US" sz="2800" b="0">
                <a:solidFill>
                  <a:srgbClr val="FFFFFF"/>
                </a:solidFill>
                <a:latin typeface="Times New Roman" pitchFamily="18" charset="0"/>
              </a:rPr>
              <a:t> </a:t>
            </a:r>
          </a:p>
        </p:txBody>
      </p:sp>
      <p:grpSp>
        <p:nvGrpSpPr>
          <p:cNvPr id="3" name="Group 19"/>
          <p:cNvGrpSpPr>
            <a:grpSpLocks/>
          </p:cNvGrpSpPr>
          <p:nvPr/>
        </p:nvGrpSpPr>
        <p:grpSpPr bwMode="auto">
          <a:xfrm>
            <a:off x="3844925" y="1671638"/>
            <a:ext cx="5070475" cy="1352550"/>
            <a:chOff x="2422" y="1053"/>
            <a:chExt cx="3194" cy="852"/>
          </a:xfrm>
        </p:grpSpPr>
        <p:sp>
          <p:nvSpPr>
            <p:cNvPr id="25611" name="Rectangle 6"/>
            <p:cNvSpPr>
              <a:spLocks noChangeArrowheads="1"/>
            </p:cNvSpPr>
            <p:nvPr/>
          </p:nvSpPr>
          <p:spPr bwMode="auto">
            <a:xfrm>
              <a:off x="2422" y="1053"/>
              <a:ext cx="3194" cy="852"/>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图所示电路中，理论上，</a:t>
              </a:r>
              <a:r>
                <a:rPr lang="en-US" altLang="zh-CN" sz="2800">
                  <a:solidFill>
                    <a:srgbClr val="FFFFFF"/>
                  </a:solidFill>
                  <a:latin typeface="Times New Roman" pitchFamily="18" charset="0"/>
                </a:rPr>
                <a:t>B=A</a:t>
              </a:r>
              <a:r>
                <a:rPr lang="zh-CN" altLang="en-US" sz="2800">
                  <a:solidFill>
                    <a:srgbClr val="FFFFFF"/>
                  </a:solidFill>
                  <a:latin typeface="Times New Roman" pitchFamily="18" charset="0"/>
                </a:rPr>
                <a:t>按照电路的表达式，应为：</a:t>
              </a:r>
              <a:r>
                <a:rPr lang="en-US" altLang="zh-CN" sz="2800">
                  <a:solidFill>
                    <a:srgbClr val="FFFFFF"/>
                  </a:solidFill>
                  <a:latin typeface="Times New Roman" pitchFamily="18" charset="0"/>
                </a:rPr>
                <a:t>F=AB=A + B = A + A=1</a:t>
              </a:r>
            </a:p>
          </p:txBody>
        </p:sp>
        <p:sp>
          <p:nvSpPr>
            <p:cNvPr id="17420" name="Line 14"/>
            <p:cNvSpPr>
              <a:spLocks noChangeShapeType="1"/>
            </p:cNvSpPr>
            <p:nvPr/>
          </p:nvSpPr>
          <p:spPr bwMode="auto">
            <a:xfrm>
              <a:off x="2776" y="1640"/>
              <a:ext cx="256"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7421" name="Line 15"/>
            <p:cNvSpPr>
              <a:spLocks noChangeShapeType="1"/>
            </p:cNvSpPr>
            <p:nvPr/>
          </p:nvSpPr>
          <p:spPr bwMode="auto">
            <a:xfrm>
              <a:off x="3153" y="1649"/>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7422" name="Line 16"/>
            <p:cNvSpPr>
              <a:spLocks noChangeShapeType="1"/>
            </p:cNvSpPr>
            <p:nvPr/>
          </p:nvSpPr>
          <p:spPr bwMode="auto">
            <a:xfrm>
              <a:off x="3562" y="1642"/>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7423" name="Line 17"/>
            <p:cNvSpPr>
              <a:spLocks noChangeShapeType="1"/>
            </p:cNvSpPr>
            <p:nvPr/>
          </p:nvSpPr>
          <p:spPr bwMode="auto">
            <a:xfrm>
              <a:off x="3979" y="1651"/>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7424" name="Line 18"/>
            <p:cNvSpPr>
              <a:spLocks noChangeShapeType="1"/>
            </p:cNvSpPr>
            <p:nvPr/>
          </p:nvSpPr>
          <p:spPr bwMode="auto">
            <a:xfrm>
              <a:off x="5243" y="1107"/>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034"/>
                                        </p:tgtEl>
                                        <p:attrNameLst>
                                          <p:attrName>style.visibility</p:attrName>
                                        </p:attrNameLst>
                                      </p:cBhvr>
                                      <p:to>
                                        <p:strVal val="visible"/>
                                      </p:to>
                                    </p:set>
                                    <p:animEffect transition="in" filter="blinds(horizontal)">
                                      <p:cBhvr>
                                        <p:cTn id="17" dur="500"/>
                                        <p:tgtEl>
                                          <p:spTgt spid="1025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037"/>
                                        </p:tgtEl>
                                        <p:attrNameLst>
                                          <p:attrName>style.visibility</p:attrName>
                                        </p:attrNameLst>
                                      </p:cBhvr>
                                      <p:to>
                                        <p:strVal val="visible"/>
                                      </p:to>
                                    </p:set>
                                    <p:animEffect transition="in" filter="blinds(horizontal)">
                                      <p:cBhvr>
                                        <p:cTn id="22" dur="500"/>
                                        <p:tgtEl>
                                          <p:spTgt spid="1025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34" grpId="0"/>
      <p:bldP spid="10250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5"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27074"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6"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E81D18DF-8C8B-41A0-ACFF-6207C81528AB}" type="slidenum">
              <a:rPr lang="en-US" altLang="zh-CN"/>
              <a:pPr>
                <a:defRPr/>
              </a:pPr>
              <a:t>16</a:t>
            </a:fld>
            <a:endParaRPr lang="en-US" altLang="zh-CN"/>
          </a:p>
        </p:txBody>
      </p:sp>
      <p:sp>
        <p:nvSpPr>
          <p:cNvPr id="26629"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pic>
        <p:nvPicPr>
          <p:cNvPr id="26630" name="Picture 6"/>
          <p:cNvPicPr>
            <a:picLocks noChangeAspect="1" noChangeArrowheads="1"/>
          </p:cNvPicPr>
          <p:nvPr/>
        </p:nvPicPr>
        <p:blipFill>
          <a:blip r:embed="rId3"/>
          <a:srcRect/>
          <a:stretch>
            <a:fillRect/>
          </a:stretch>
        </p:blipFill>
        <p:spPr bwMode="auto">
          <a:xfrm>
            <a:off x="165100" y="1384300"/>
            <a:ext cx="3629025" cy="1895475"/>
          </a:xfrm>
          <a:prstGeom prst="rect">
            <a:avLst/>
          </a:prstGeom>
          <a:noFill/>
          <a:ln w="9525">
            <a:noFill/>
            <a:miter lim="800000"/>
            <a:headEnd/>
            <a:tailEnd/>
          </a:ln>
        </p:spPr>
      </p:pic>
      <p:pic>
        <p:nvPicPr>
          <p:cNvPr id="26631" name="Picture 8"/>
          <p:cNvPicPr>
            <a:picLocks noChangeAspect="1" noChangeArrowheads="1"/>
          </p:cNvPicPr>
          <p:nvPr/>
        </p:nvPicPr>
        <p:blipFill>
          <a:blip r:embed="rId4"/>
          <a:srcRect/>
          <a:stretch>
            <a:fillRect/>
          </a:stretch>
        </p:blipFill>
        <p:spPr bwMode="auto">
          <a:xfrm>
            <a:off x="190500" y="3340100"/>
            <a:ext cx="1800225" cy="2266950"/>
          </a:xfrm>
          <a:prstGeom prst="rect">
            <a:avLst/>
          </a:prstGeom>
          <a:noFill/>
          <a:ln w="9525">
            <a:noFill/>
            <a:miter lim="800000"/>
            <a:headEnd/>
            <a:tailEnd/>
          </a:ln>
        </p:spPr>
      </p:pic>
      <p:sp>
        <p:nvSpPr>
          <p:cNvPr id="1027081" name="Rectangle 9"/>
          <p:cNvSpPr>
            <a:spLocks noChangeArrowheads="1"/>
          </p:cNvSpPr>
          <p:nvPr/>
        </p:nvSpPr>
        <p:spPr bwMode="auto">
          <a:xfrm>
            <a:off x="2041525" y="3260725"/>
            <a:ext cx="6924675" cy="1860550"/>
          </a:xfrm>
          <a:prstGeom prst="rect">
            <a:avLst/>
          </a:prstGeom>
          <a:noFill/>
          <a:ln w="9525">
            <a:noFill/>
            <a:miter lim="800000"/>
            <a:headEnd/>
            <a:tailEnd/>
          </a:ln>
        </p:spPr>
        <p:txBody>
          <a:bodyPr lIns="92075" tIns="46038" rIns="92075" bIns="46038"/>
          <a:lstStyle/>
          <a:p>
            <a:pPr hangingPunct="0"/>
            <a:r>
              <a:rPr lang="zh-CN" altLang="en-US" sz="2800">
                <a:solidFill>
                  <a:srgbClr val="FFFFFF"/>
                </a:solidFill>
                <a:latin typeface="Times New Roman" pitchFamily="18" charset="0"/>
              </a:rPr>
              <a:t>当信号由</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变为</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时，虽然门</a:t>
            </a: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也有向相反状态变化的两个输入信号，但因</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先由</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变为</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后由</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变为</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，他们不存在同时为</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的情况，故</a:t>
            </a:r>
            <a:r>
              <a:rPr lang="en-US" altLang="zh-CN" sz="2800">
                <a:solidFill>
                  <a:srgbClr val="FFFFFF"/>
                </a:solidFill>
                <a:latin typeface="Times New Roman" pitchFamily="18" charset="0"/>
              </a:rPr>
              <a:t>F</a:t>
            </a:r>
            <a:r>
              <a:rPr lang="zh-CN" altLang="en-US" sz="2800">
                <a:solidFill>
                  <a:srgbClr val="FFFFFF"/>
                </a:solidFill>
                <a:latin typeface="Times New Roman" pitchFamily="18" charset="0"/>
              </a:rPr>
              <a:t>恒为</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，不会产生干扰脉冲。    </a:t>
            </a:r>
            <a:r>
              <a:rPr lang="zh-CN" altLang="en-US" sz="2800" b="0">
                <a:solidFill>
                  <a:srgbClr val="FFFFFF"/>
                </a:solidFill>
                <a:latin typeface="Times New Roman" pitchFamily="18" charset="0"/>
              </a:rPr>
              <a:t> </a:t>
            </a:r>
          </a:p>
        </p:txBody>
      </p:sp>
      <p:sp>
        <p:nvSpPr>
          <p:cNvPr id="1027082" name="Rectangle 10"/>
          <p:cNvSpPr>
            <a:spLocks noChangeArrowheads="1"/>
          </p:cNvSpPr>
          <p:nvPr/>
        </p:nvSpPr>
        <p:spPr bwMode="auto">
          <a:xfrm>
            <a:off x="2081213" y="5116513"/>
            <a:ext cx="6556375" cy="1347787"/>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存在竞争现象的电路不一定都产生过渡干扰脉冲，只是存在产生过渡干扰脉冲的危险而已，故称其为</a:t>
            </a:r>
            <a:r>
              <a:rPr lang="zh-CN" altLang="en-US" sz="2800">
                <a:latin typeface="Times New Roman" pitchFamily="18" charset="0"/>
              </a:rPr>
              <a:t>竞争冒险</a:t>
            </a:r>
            <a:r>
              <a:rPr lang="zh-CN" altLang="en-US" sz="2800">
                <a:solidFill>
                  <a:srgbClr val="FFFFFF"/>
                </a:solidFill>
                <a:latin typeface="Times New Roman" pitchFamily="18" charset="0"/>
              </a:rPr>
              <a:t>。 </a:t>
            </a:r>
          </a:p>
        </p:txBody>
      </p:sp>
      <p:grpSp>
        <p:nvGrpSpPr>
          <p:cNvPr id="2" name="Group 11"/>
          <p:cNvGrpSpPr>
            <a:grpSpLocks/>
          </p:cNvGrpSpPr>
          <p:nvPr/>
        </p:nvGrpSpPr>
        <p:grpSpPr bwMode="auto">
          <a:xfrm>
            <a:off x="3844925" y="1671638"/>
            <a:ext cx="5070475" cy="1352550"/>
            <a:chOff x="2422" y="1053"/>
            <a:chExt cx="3194" cy="852"/>
          </a:xfrm>
        </p:grpSpPr>
        <p:sp>
          <p:nvSpPr>
            <p:cNvPr id="26635" name="Rectangle 12"/>
            <p:cNvSpPr>
              <a:spLocks noChangeArrowheads="1"/>
            </p:cNvSpPr>
            <p:nvPr/>
          </p:nvSpPr>
          <p:spPr bwMode="auto">
            <a:xfrm>
              <a:off x="2422" y="1053"/>
              <a:ext cx="3194" cy="852"/>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图所示电路中，理论上，</a:t>
              </a:r>
              <a:r>
                <a:rPr lang="en-US" altLang="zh-CN" sz="2800">
                  <a:solidFill>
                    <a:srgbClr val="FFFFFF"/>
                  </a:solidFill>
                  <a:latin typeface="Times New Roman" pitchFamily="18" charset="0"/>
                </a:rPr>
                <a:t>B=A</a:t>
              </a:r>
              <a:r>
                <a:rPr lang="zh-CN" altLang="en-US" sz="2800">
                  <a:solidFill>
                    <a:srgbClr val="FFFFFF"/>
                  </a:solidFill>
                  <a:latin typeface="Times New Roman" pitchFamily="18" charset="0"/>
                </a:rPr>
                <a:t>按照电路的表达式，应为：</a:t>
              </a:r>
              <a:r>
                <a:rPr lang="en-US" altLang="zh-CN" sz="2800">
                  <a:solidFill>
                    <a:srgbClr val="FFFFFF"/>
                  </a:solidFill>
                  <a:latin typeface="Times New Roman" pitchFamily="18" charset="0"/>
                </a:rPr>
                <a:t>F=AB=A + B = A + A=1</a:t>
              </a:r>
            </a:p>
          </p:txBody>
        </p:sp>
        <p:sp>
          <p:nvSpPr>
            <p:cNvPr id="18444" name="Line 13"/>
            <p:cNvSpPr>
              <a:spLocks noChangeShapeType="1"/>
            </p:cNvSpPr>
            <p:nvPr/>
          </p:nvSpPr>
          <p:spPr bwMode="auto">
            <a:xfrm>
              <a:off x="2776" y="1640"/>
              <a:ext cx="256"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8445" name="Line 14"/>
            <p:cNvSpPr>
              <a:spLocks noChangeShapeType="1"/>
            </p:cNvSpPr>
            <p:nvPr/>
          </p:nvSpPr>
          <p:spPr bwMode="auto">
            <a:xfrm>
              <a:off x="3153" y="1649"/>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8446" name="Line 15"/>
            <p:cNvSpPr>
              <a:spLocks noChangeShapeType="1"/>
            </p:cNvSpPr>
            <p:nvPr/>
          </p:nvSpPr>
          <p:spPr bwMode="auto">
            <a:xfrm>
              <a:off x="3562" y="1642"/>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8447" name="Line 16"/>
            <p:cNvSpPr>
              <a:spLocks noChangeShapeType="1"/>
            </p:cNvSpPr>
            <p:nvPr/>
          </p:nvSpPr>
          <p:spPr bwMode="auto">
            <a:xfrm>
              <a:off x="3979" y="1651"/>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8448" name="Line 17"/>
            <p:cNvSpPr>
              <a:spLocks noChangeShapeType="1"/>
            </p:cNvSpPr>
            <p:nvPr/>
          </p:nvSpPr>
          <p:spPr bwMode="auto">
            <a:xfrm>
              <a:off x="5243" y="1107"/>
              <a:ext cx="20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081"/>
                                        </p:tgtEl>
                                        <p:attrNameLst>
                                          <p:attrName>style.visibility</p:attrName>
                                        </p:attrNameLst>
                                      </p:cBhvr>
                                      <p:to>
                                        <p:strVal val="visible"/>
                                      </p:to>
                                    </p:set>
                                    <p:animEffect transition="in" filter="blinds(horizontal)">
                                      <p:cBhvr>
                                        <p:cTn id="7" dur="500"/>
                                        <p:tgtEl>
                                          <p:spTgt spid="10270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7082"/>
                                        </p:tgtEl>
                                        <p:attrNameLst>
                                          <p:attrName>style.visibility</p:attrName>
                                        </p:attrNameLst>
                                      </p:cBhvr>
                                      <p:to>
                                        <p:strVal val="visible"/>
                                      </p:to>
                                    </p:set>
                                    <p:animEffect transition="in" filter="blinds(horizontal)">
                                      <p:cBhvr>
                                        <p:cTn id="12" dur="500"/>
                                        <p:tgtEl>
                                          <p:spTgt spid="1027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81" grpId="0"/>
      <p:bldP spid="10270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9"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33218"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2EBD5028-956E-4F33-B36E-07F1D59685F2}" type="slidenum">
              <a:rPr lang="en-US" altLang="zh-CN"/>
              <a:pPr>
                <a:defRPr/>
              </a:pPr>
              <a:t>17</a:t>
            </a:fld>
            <a:endParaRPr lang="en-US" altLang="zh-CN"/>
          </a:p>
        </p:txBody>
      </p:sp>
      <p:sp>
        <p:nvSpPr>
          <p:cNvPr id="27653"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sp>
        <p:nvSpPr>
          <p:cNvPr id="27654" name="Rectangle 5"/>
          <p:cNvSpPr>
            <a:spLocks noChangeArrowheads="1"/>
          </p:cNvSpPr>
          <p:nvPr/>
        </p:nvSpPr>
        <p:spPr bwMode="auto">
          <a:xfrm>
            <a:off x="352425" y="1392238"/>
            <a:ext cx="8397875" cy="51435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如何消除竞争冒险现象？</a:t>
            </a:r>
          </a:p>
        </p:txBody>
      </p:sp>
      <p:sp>
        <p:nvSpPr>
          <p:cNvPr id="1033222" name="Rectangle 6"/>
          <p:cNvSpPr>
            <a:spLocks noChangeArrowheads="1"/>
          </p:cNvSpPr>
          <p:nvPr/>
        </p:nvSpPr>
        <p:spPr bwMode="auto">
          <a:xfrm>
            <a:off x="379413" y="1889125"/>
            <a:ext cx="8575675" cy="1504950"/>
          </a:xfrm>
          <a:prstGeom prst="rect">
            <a:avLst/>
          </a:prstGeom>
          <a:noFill/>
          <a:ln w="9525">
            <a:noFill/>
            <a:miter lim="800000"/>
            <a:headEnd/>
            <a:tailEnd/>
          </a:ln>
        </p:spPr>
        <p:txBody>
          <a:bodyPr lIns="92075" tIns="46038" rIns="92075" bIns="46038"/>
          <a:lstStyle/>
          <a:p>
            <a:pPr marL="838200" indent="-838200" eaLnBrk="0" hangingPunct="0"/>
            <a:r>
              <a:rPr lang="zh-CN" altLang="en-US" sz="2800">
                <a:solidFill>
                  <a:srgbClr val="FFFFFF"/>
                </a:solidFill>
                <a:latin typeface="Times New Roman" pitchFamily="18" charset="0"/>
              </a:rPr>
              <a:t>通常采用以下两种方法： </a:t>
            </a:r>
            <a:br>
              <a:rPr lang="zh-CN" altLang="en-US" sz="2800">
                <a:solidFill>
                  <a:srgbClr val="FFFFFF"/>
                </a:solidFill>
                <a:latin typeface="Times New Roman" pitchFamily="18" charset="0"/>
              </a:rPr>
            </a:b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加选通脉冲</a:t>
            </a:r>
            <a:br>
              <a:rPr lang="zh-CN" altLang="en-US" sz="2800">
                <a:solidFill>
                  <a:srgbClr val="FFFFFF"/>
                </a:solidFill>
                <a:latin typeface="Times New Roman" pitchFamily="18" charset="0"/>
              </a:rPr>
            </a:b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修改逻辑设计</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3222"/>
                                        </p:tgtEl>
                                        <p:attrNameLst>
                                          <p:attrName>style.visibility</p:attrName>
                                        </p:attrNameLst>
                                      </p:cBhvr>
                                      <p:to>
                                        <p:strVal val="visible"/>
                                      </p:to>
                                    </p:set>
                                    <p:animEffect transition="in" filter="blinds(horizontal)">
                                      <p:cBhvr>
                                        <p:cTn id="7" dur="500"/>
                                        <p:tgtEl>
                                          <p:spTgt spid="1033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1"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31170"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3"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AAD53376-B2ED-4462-BE41-F94C277240F4}" type="slidenum">
              <a:rPr lang="en-US" altLang="zh-CN"/>
              <a:pPr>
                <a:defRPr/>
              </a:pPr>
              <a:t>18</a:t>
            </a:fld>
            <a:endParaRPr lang="en-US" altLang="zh-CN"/>
          </a:p>
        </p:txBody>
      </p:sp>
      <p:sp>
        <p:nvSpPr>
          <p:cNvPr id="28677"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sp>
        <p:nvSpPr>
          <p:cNvPr id="28678" name="Rectangle 5"/>
          <p:cNvSpPr>
            <a:spLocks noChangeArrowheads="1"/>
          </p:cNvSpPr>
          <p:nvPr/>
        </p:nvSpPr>
        <p:spPr bwMode="auto">
          <a:xfrm>
            <a:off x="352425" y="1290638"/>
            <a:ext cx="8397875" cy="514350"/>
          </a:xfrm>
          <a:prstGeom prst="rect">
            <a:avLst/>
          </a:prstGeom>
          <a:noFill/>
          <a:ln w="9525">
            <a:noFill/>
            <a:miter lim="800000"/>
            <a:headEnd/>
            <a:tailEnd/>
          </a:ln>
        </p:spPr>
        <p:txBody>
          <a:bodyPr lIns="92075" tIns="46038" rIns="92075" bIns="46038"/>
          <a:lstStyle/>
          <a:p>
            <a:pPr eaLnBrk="0" hangingPunct="0"/>
            <a:r>
              <a:rPr lang="en-US" altLang="zh-CN" sz="2800">
                <a:latin typeface="Times New Roman" pitchFamily="18" charset="0"/>
              </a:rPr>
              <a:t>1.</a:t>
            </a:r>
            <a:r>
              <a:rPr lang="zh-CN" altLang="en-US" sz="2800">
                <a:latin typeface="Times New Roman" pitchFamily="18" charset="0"/>
              </a:rPr>
              <a:t>加选通脉冲</a:t>
            </a:r>
          </a:p>
        </p:txBody>
      </p:sp>
      <p:pic>
        <p:nvPicPr>
          <p:cNvPr id="1031175" name="Picture 7"/>
          <p:cNvPicPr>
            <a:picLocks noChangeAspect="1" noChangeArrowheads="1"/>
          </p:cNvPicPr>
          <p:nvPr/>
        </p:nvPicPr>
        <p:blipFill>
          <a:blip r:embed="rId3"/>
          <a:srcRect/>
          <a:stretch>
            <a:fillRect/>
          </a:stretch>
        </p:blipFill>
        <p:spPr bwMode="auto">
          <a:xfrm>
            <a:off x="292100" y="1790700"/>
            <a:ext cx="4676775" cy="2187575"/>
          </a:xfrm>
          <a:prstGeom prst="rect">
            <a:avLst/>
          </a:prstGeom>
          <a:noFill/>
          <a:ln w="9525">
            <a:noFill/>
            <a:miter lim="800000"/>
            <a:headEnd/>
            <a:tailEnd/>
          </a:ln>
        </p:spPr>
      </p:pic>
      <p:sp>
        <p:nvSpPr>
          <p:cNvPr id="1031176" name="Rectangle 8"/>
          <p:cNvSpPr>
            <a:spLocks noChangeArrowheads="1"/>
          </p:cNvSpPr>
          <p:nvPr/>
        </p:nvSpPr>
        <p:spPr bwMode="auto">
          <a:xfrm>
            <a:off x="4973638" y="1676400"/>
            <a:ext cx="3825875" cy="91440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当</a:t>
            </a:r>
            <a:r>
              <a:rPr lang="en-US" altLang="zh-CN" sz="2800">
                <a:solidFill>
                  <a:srgbClr val="FFFFFF"/>
                </a:solidFill>
                <a:latin typeface="Times New Roman" pitchFamily="18" charset="0"/>
              </a:rPr>
              <a:t>A=C=1</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F=B + B </a:t>
            </a:r>
            <a:r>
              <a:rPr lang="zh-CN" altLang="en-US" sz="2800">
                <a:solidFill>
                  <a:srgbClr val="FFFFFF"/>
                </a:solidFill>
                <a:latin typeface="Times New Roman" pitchFamily="18" charset="0"/>
              </a:rPr>
              <a:t>，存在竞争冒险</a:t>
            </a:r>
            <a:r>
              <a:rPr lang="zh-CN" altLang="en-US" sz="2800" b="0">
                <a:solidFill>
                  <a:srgbClr val="FFFFFF"/>
                </a:solidFill>
                <a:latin typeface="Times New Roman" pitchFamily="18" charset="0"/>
              </a:rPr>
              <a:t> </a:t>
            </a:r>
          </a:p>
        </p:txBody>
      </p:sp>
      <p:sp>
        <p:nvSpPr>
          <p:cNvPr id="1031177" name="Rectangle 9"/>
          <p:cNvSpPr>
            <a:spLocks noChangeArrowheads="1"/>
          </p:cNvSpPr>
          <p:nvPr/>
        </p:nvSpPr>
        <p:spPr bwMode="auto">
          <a:xfrm>
            <a:off x="4899025" y="2592388"/>
            <a:ext cx="4181475" cy="143510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解决：在接收了输入信号并且电路达到了新的稳态之后，才加入选通脉冲。</a:t>
            </a:r>
          </a:p>
        </p:txBody>
      </p:sp>
      <p:pic>
        <p:nvPicPr>
          <p:cNvPr id="1031178" name="Picture 10"/>
          <p:cNvPicPr>
            <a:picLocks noChangeAspect="1" noChangeArrowheads="1"/>
          </p:cNvPicPr>
          <p:nvPr/>
        </p:nvPicPr>
        <p:blipFill>
          <a:blip r:embed="rId4"/>
          <a:srcRect/>
          <a:stretch>
            <a:fillRect/>
          </a:stretch>
        </p:blipFill>
        <p:spPr bwMode="auto">
          <a:xfrm>
            <a:off x="317500" y="4025900"/>
            <a:ext cx="2600325" cy="1905000"/>
          </a:xfrm>
          <a:prstGeom prst="rect">
            <a:avLst/>
          </a:prstGeom>
          <a:noFill/>
          <a:ln w="9525">
            <a:noFill/>
            <a:miter lim="800000"/>
            <a:headEnd/>
            <a:tailEnd/>
          </a:ln>
        </p:spPr>
      </p:pic>
      <p:sp>
        <p:nvSpPr>
          <p:cNvPr id="1031179" name="Rectangle 11"/>
          <p:cNvSpPr>
            <a:spLocks noChangeArrowheads="1"/>
          </p:cNvSpPr>
          <p:nvPr/>
        </p:nvSpPr>
        <p:spPr bwMode="auto">
          <a:xfrm>
            <a:off x="3173413" y="4105275"/>
            <a:ext cx="5768975" cy="2298700"/>
          </a:xfrm>
          <a:prstGeom prst="rect">
            <a:avLst/>
          </a:prstGeom>
          <a:noFill/>
          <a:ln w="9525">
            <a:noFill/>
            <a:miter lim="800000"/>
            <a:headEnd/>
            <a:tailEnd/>
          </a:ln>
        </p:spPr>
        <p:txBody>
          <a:bodyPr lIns="92075" tIns="46038" rIns="92075" bIns="46038"/>
          <a:lstStyle/>
          <a:p>
            <a:pPr eaLnBrk="0" hangingPunct="0"/>
            <a:r>
              <a:rPr lang="zh-CN" altLang="en-US" sz="2400">
                <a:solidFill>
                  <a:srgbClr val="FFFFFF"/>
                </a:solidFill>
                <a:latin typeface="Times New Roman" pitchFamily="18" charset="0"/>
              </a:rPr>
              <a:t>该选通脉冲通常是</a:t>
            </a:r>
            <a:r>
              <a:rPr lang="en-US" altLang="zh-CN" sz="2400">
                <a:solidFill>
                  <a:srgbClr val="FFFFFF"/>
                </a:solidFill>
                <a:latin typeface="Times New Roman" pitchFamily="18" charset="0"/>
              </a:rPr>
              <a:t>P=0</a:t>
            </a:r>
            <a:r>
              <a:rPr lang="zh-CN" altLang="en-US" sz="2400">
                <a:solidFill>
                  <a:srgbClr val="FFFFFF"/>
                </a:solidFill>
                <a:latin typeface="Times New Roman" pitchFamily="18" charset="0"/>
              </a:rPr>
              <a:t>，使电路处于封锁状态，只有在接收了输入信号并且电路达到了新的稳态之后，才有脉冲</a:t>
            </a:r>
            <a:r>
              <a:rPr lang="en-US" altLang="zh-CN" sz="2400">
                <a:solidFill>
                  <a:srgbClr val="FFFFFF"/>
                </a:solidFill>
                <a:latin typeface="Times New Roman" pitchFamily="18" charset="0"/>
              </a:rPr>
              <a:t>P=1,</a:t>
            </a:r>
            <a:r>
              <a:rPr lang="zh-CN" altLang="en-US" sz="2400">
                <a:solidFill>
                  <a:srgbClr val="FFFFFF"/>
                </a:solidFill>
                <a:latin typeface="Times New Roman" pitchFamily="18" charset="0"/>
              </a:rPr>
              <a:t>允许电路输出。这就避免了竞争冒险的影响。引入选通脉冲的组合电路，输出信号只有在选通脉冲</a:t>
            </a:r>
            <a:r>
              <a:rPr lang="en-US" altLang="zh-CN" sz="2400">
                <a:solidFill>
                  <a:srgbClr val="FFFFFF"/>
                </a:solidFill>
                <a:latin typeface="Times New Roman" pitchFamily="18" charset="0"/>
              </a:rPr>
              <a:t>P=1</a:t>
            </a:r>
            <a:r>
              <a:rPr lang="zh-CN" altLang="en-US" sz="2400">
                <a:solidFill>
                  <a:srgbClr val="FFFFFF"/>
                </a:solidFill>
                <a:latin typeface="Times New Roman" pitchFamily="18" charset="0"/>
              </a:rPr>
              <a:t>其间才有效，</a:t>
            </a:r>
            <a:r>
              <a:rPr lang="zh-CN" altLang="en-US" sz="2400" b="0">
                <a:solidFill>
                  <a:srgbClr val="FFFFFF"/>
                </a:solidFill>
                <a:latin typeface="Times New Roman" pitchFamily="18" charset="0"/>
              </a:rPr>
              <a:t> </a:t>
            </a:r>
          </a:p>
        </p:txBody>
      </p:sp>
      <p:sp>
        <p:nvSpPr>
          <p:cNvPr id="20492" name="Line 12"/>
          <p:cNvSpPr>
            <a:spLocks noChangeShapeType="1"/>
          </p:cNvSpPr>
          <p:nvPr/>
        </p:nvSpPr>
        <p:spPr bwMode="auto">
          <a:xfrm>
            <a:off x="7289800" y="1765300"/>
            <a:ext cx="228600" cy="1270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031181" name="Rectangle 13">
            <a:hlinkClick r:id="rId5" action="ppaction://hlinkfile"/>
          </p:cNvPr>
          <p:cNvSpPr>
            <a:spLocks noChangeArrowheads="1"/>
          </p:cNvSpPr>
          <p:nvPr/>
        </p:nvSpPr>
        <p:spPr bwMode="auto">
          <a:xfrm>
            <a:off x="301625" y="5930900"/>
            <a:ext cx="2378075" cy="558800"/>
          </a:xfrm>
          <a:prstGeom prst="rect">
            <a:avLst/>
          </a:prstGeom>
          <a:noFill/>
          <a:ln w="9525">
            <a:solidFill>
              <a:schemeClr val="tx2"/>
            </a:solid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竞争冒险演示</a:t>
            </a:r>
            <a:r>
              <a:rPr lang="zh-CN" altLang="en-US" sz="2800" b="0">
                <a:solidFill>
                  <a:srgbClr val="FFFFFF"/>
                </a:solidFill>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1175"/>
                                        </p:tgtEl>
                                        <p:attrNameLst>
                                          <p:attrName>style.visibility</p:attrName>
                                        </p:attrNameLst>
                                      </p:cBhvr>
                                      <p:to>
                                        <p:strVal val="visible"/>
                                      </p:to>
                                    </p:set>
                                    <p:animEffect transition="in" filter="blinds(horizontal)">
                                      <p:cBhvr>
                                        <p:cTn id="7" dur="500"/>
                                        <p:tgtEl>
                                          <p:spTgt spid="1031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1176"/>
                                        </p:tgtEl>
                                        <p:attrNameLst>
                                          <p:attrName>style.visibility</p:attrName>
                                        </p:attrNameLst>
                                      </p:cBhvr>
                                      <p:to>
                                        <p:strVal val="visible"/>
                                      </p:to>
                                    </p:set>
                                    <p:animEffect transition="in" filter="blinds(horizontal)">
                                      <p:cBhvr>
                                        <p:cTn id="12" dur="500"/>
                                        <p:tgtEl>
                                          <p:spTgt spid="1031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1177"/>
                                        </p:tgtEl>
                                        <p:attrNameLst>
                                          <p:attrName>style.visibility</p:attrName>
                                        </p:attrNameLst>
                                      </p:cBhvr>
                                      <p:to>
                                        <p:strVal val="visible"/>
                                      </p:to>
                                    </p:set>
                                    <p:animEffect transition="in" filter="blinds(horizontal)">
                                      <p:cBhvr>
                                        <p:cTn id="17" dur="500"/>
                                        <p:tgtEl>
                                          <p:spTgt spid="10311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31178"/>
                                        </p:tgtEl>
                                        <p:attrNameLst>
                                          <p:attrName>style.visibility</p:attrName>
                                        </p:attrNameLst>
                                      </p:cBhvr>
                                      <p:to>
                                        <p:strVal val="visible"/>
                                      </p:to>
                                    </p:set>
                                    <p:animEffect transition="in" filter="blinds(horizontal)">
                                      <p:cBhvr>
                                        <p:cTn id="22" dur="500"/>
                                        <p:tgtEl>
                                          <p:spTgt spid="10311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31179"/>
                                        </p:tgtEl>
                                        <p:attrNameLst>
                                          <p:attrName>style.visibility</p:attrName>
                                        </p:attrNameLst>
                                      </p:cBhvr>
                                      <p:to>
                                        <p:strVal val="visible"/>
                                      </p:to>
                                    </p:set>
                                    <p:animEffect transition="in" filter="blinds(horizontal)">
                                      <p:cBhvr>
                                        <p:cTn id="27" dur="500"/>
                                        <p:tgtEl>
                                          <p:spTgt spid="10311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31181"/>
                                        </p:tgtEl>
                                        <p:attrNameLst>
                                          <p:attrName>style.visibility</p:attrName>
                                        </p:attrNameLst>
                                      </p:cBhvr>
                                      <p:to>
                                        <p:strVal val="visible"/>
                                      </p:to>
                                    </p:set>
                                    <p:animEffect transition="in" filter="blinds(horizontal)">
                                      <p:cBhvr>
                                        <p:cTn id="32" dur="500"/>
                                        <p:tgtEl>
                                          <p:spTgt spid="103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6" grpId="0"/>
      <p:bldP spid="1031177" grpId="0"/>
      <p:bldP spid="1031179" grpId="0"/>
      <p:bldP spid="10311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7"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smtClean="0">
                <a:solidFill>
                  <a:srgbClr val="FFFF00"/>
                </a:solidFill>
                <a:cs typeface="Times New Roman" pitchFamily="18" charset="0"/>
              </a:rPr>
              <a:t>第</a:t>
            </a:r>
            <a:r>
              <a:rPr lang="en-US" altLang="zh-CN" sz="3200" smtClean="0">
                <a:solidFill>
                  <a:srgbClr val="FFFF00"/>
                </a:solidFill>
                <a:cs typeface="Times New Roman" pitchFamily="18" charset="0"/>
              </a:rPr>
              <a:t>2</a:t>
            </a:r>
            <a:r>
              <a:rPr lang="zh-CN" altLang="en-US" sz="3200" smtClean="0">
                <a:solidFill>
                  <a:srgbClr val="FFFF00"/>
                </a:solidFill>
                <a:cs typeface="Times New Roman" pitchFamily="18" charset="0"/>
              </a:rPr>
              <a:t>章</a:t>
            </a:r>
            <a:r>
              <a:rPr lang="zh-CN" altLang="en-US" sz="3200" smtClean="0">
                <a:solidFill>
                  <a:srgbClr val="FFFF00"/>
                </a:solidFill>
              </a:rPr>
              <a:t> 组合逻辑 </a:t>
            </a:r>
          </a:p>
        </p:txBody>
      </p:sp>
      <p:sp>
        <p:nvSpPr>
          <p:cNvPr id="1035266"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3"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E9BDFEA6-8791-4AFD-B68E-0CFE2C30ED22}" type="slidenum">
              <a:rPr lang="en-US" altLang="zh-CN"/>
              <a:pPr>
                <a:defRPr/>
              </a:pPr>
              <a:t>19</a:t>
            </a:fld>
            <a:endParaRPr lang="en-US" altLang="zh-CN"/>
          </a:p>
        </p:txBody>
      </p:sp>
      <p:sp>
        <p:nvSpPr>
          <p:cNvPr id="29701"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1.5 </a:t>
            </a:r>
            <a:r>
              <a:rPr lang="zh-CN" altLang="en-US" sz="2800" dirty="0">
                <a:latin typeface="Times New Roman" pitchFamily="18" charset="0"/>
              </a:rPr>
              <a:t>组合逻辑中的竞争冒险</a:t>
            </a:r>
          </a:p>
        </p:txBody>
      </p:sp>
      <p:sp>
        <p:nvSpPr>
          <p:cNvPr id="29702" name="Rectangle 5"/>
          <p:cNvSpPr>
            <a:spLocks noChangeArrowheads="1"/>
          </p:cNvSpPr>
          <p:nvPr/>
        </p:nvSpPr>
        <p:spPr bwMode="auto">
          <a:xfrm>
            <a:off x="352425" y="1392238"/>
            <a:ext cx="8397875" cy="514350"/>
          </a:xfrm>
          <a:prstGeom prst="rect">
            <a:avLst/>
          </a:prstGeom>
          <a:noFill/>
          <a:ln w="9525">
            <a:noFill/>
            <a:miter lim="800000"/>
            <a:headEnd/>
            <a:tailEnd/>
          </a:ln>
        </p:spPr>
        <p:txBody>
          <a:bodyPr lIns="92075" tIns="46038" rIns="92075" bIns="46038"/>
          <a:lstStyle/>
          <a:p>
            <a:pPr eaLnBrk="0" hangingPunct="0"/>
            <a:r>
              <a:rPr lang="en-US" altLang="zh-CN" sz="2800">
                <a:latin typeface="Times New Roman" pitchFamily="18" charset="0"/>
              </a:rPr>
              <a:t>2.</a:t>
            </a:r>
            <a:r>
              <a:rPr lang="zh-CN" altLang="en-US" sz="2800">
                <a:latin typeface="Times New Roman" pitchFamily="18" charset="0"/>
              </a:rPr>
              <a:t>修改逻辑设计</a:t>
            </a:r>
          </a:p>
        </p:txBody>
      </p:sp>
      <p:pic>
        <p:nvPicPr>
          <p:cNvPr id="29703" name="Picture 6"/>
          <p:cNvPicPr>
            <a:picLocks noChangeAspect="1" noChangeArrowheads="1"/>
          </p:cNvPicPr>
          <p:nvPr/>
        </p:nvPicPr>
        <p:blipFill>
          <a:blip r:embed="rId3"/>
          <a:srcRect/>
          <a:stretch>
            <a:fillRect/>
          </a:stretch>
        </p:blipFill>
        <p:spPr bwMode="auto">
          <a:xfrm>
            <a:off x="254000" y="1930400"/>
            <a:ext cx="4676775" cy="2187575"/>
          </a:xfrm>
          <a:prstGeom prst="rect">
            <a:avLst/>
          </a:prstGeom>
          <a:noFill/>
          <a:ln w="9525">
            <a:noFill/>
            <a:miter lim="800000"/>
            <a:headEnd/>
            <a:tailEnd/>
          </a:ln>
        </p:spPr>
      </p:pic>
      <p:sp>
        <p:nvSpPr>
          <p:cNvPr id="1035271" name="Rectangle 7"/>
          <p:cNvSpPr>
            <a:spLocks noChangeArrowheads="1"/>
          </p:cNvSpPr>
          <p:nvPr/>
        </p:nvSpPr>
        <p:spPr bwMode="auto">
          <a:xfrm>
            <a:off x="4973638" y="1879600"/>
            <a:ext cx="3825875" cy="91440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根据常用布尔公式把表达式变换一下： </a:t>
            </a:r>
          </a:p>
        </p:txBody>
      </p:sp>
      <p:sp>
        <p:nvSpPr>
          <p:cNvPr id="1035272" name="Rectangle 8"/>
          <p:cNvSpPr>
            <a:spLocks noChangeArrowheads="1"/>
          </p:cNvSpPr>
          <p:nvPr/>
        </p:nvSpPr>
        <p:spPr bwMode="auto">
          <a:xfrm>
            <a:off x="4899025" y="2795588"/>
            <a:ext cx="4181475" cy="1016000"/>
          </a:xfrm>
          <a:prstGeom prst="rect">
            <a:avLst/>
          </a:prstGeom>
          <a:noFill/>
          <a:ln w="9525">
            <a:noFill/>
            <a:miter lim="800000"/>
            <a:headEnd/>
            <a:tailEnd/>
          </a:ln>
        </p:spPr>
        <p:txBody>
          <a:bodyPr lIns="92075" tIns="46038" rIns="92075" bIns="46038"/>
          <a:lstStyle/>
          <a:p>
            <a:pPr eaLnBrk="0" hangingPunct="0"/>
            <a:r>
              <a:rPr lang="en-US" altLang="zh-CN" sz="2800">
                <a:solidFill>
                  <a:srgbClr val="FFFFFF"/>
                </a:solidFill>
                <a:latin typeface="Times New Roman" pitchFamily="18" charset="0"/>
              </a:rPr>
              <a:t>F=AB+ BC </a:t>
            </a:r>
            <a:br>
              <a:rPr lang="en-US" altLang="zh-CN" sz="2800">
                <a:solidFill>
                  <a:srgbClr val="FFFFFF"/>
                </a:solidFill>
                <a:latin typeface="Times New Roman" pitchFamily="18" charset="0"/>
              </a:rPr>
            </a:br>
            <a:r>
              <a:rPr lang="en-US" altLang="zh-CN" sz="2800">
                <a:solidFill>
                  <a:srgbClr val="FFFFFF"/>
                </a:solidFill>
                <a:latin typeface="Times New Roman" pitchFamily="18" charset="0"/>
              </a:rPr>
              <a:t>= AB+ BC+ AC</a:t>
            </a:r>
          </a:p>
        </p:txBody>
      </p:sp>
      <p:sp>
        <p:nvSpPr>
          <p:cNvPr id="1035274" name="Rectangle 10"/>
          <p:cNvSpPr>
            <a:spLocks noChangeArrowheads="1"/>
          </p:cNvSpPr>
          <p:nvPr/>
        </p:nvSpPr>
        <p:spPr bwMode="auto">
          <a:xfrm>
            <a:off x="4938713" y="3775075"/>
            <a:ext cx="3990975" cy="273050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增加了</a:t>
            </a:r>
            <a:r>
              <a:rPr lang="en-US" altLang="zh-CN" sz="2800">
                <a:solidFill>
                  <a:srgbClr val="FFFFFF"/>
                </a:solidFill>
                <a:latin typeface="Times New Roman" pitchFamily="18" charset="0"/>
              </a:rPr>
              <a:t>AC</a:t>
            </a:r>
            <a:r>
              <a:rPr lang="zh-CN" altLang="en-US" sz="2800">
                <a:solidFill>
                  <a:srgbClr val="FFFFFF"/>
                </a:solidFill>
                <a:latin typeface="Times New Roman" pitchFamily="18" charset="0"/>
              </a:rPr>
              <a:t>项以后，函数关系不变，但当</a:t>
            </a:r>
            <a:r>
              <a:rPr lang="en-US" altLang="zh-CN" sz="2800">
                <a:solidFill>
                  <a:srgbClr val="FFFFFF"/>
                </a:solidFill>
                <a:latin typeface="Times New Roman" pitchFamily="18" charset="0"/>
              </a:rPr>
              <a:t>A=C=1</a:t>
            </a:r>
            <a:r>
              <a:rPr lang="zh-CN" altLang="en-US" sz="2800">
                <a:solidFill>
                  <a:srgbClr val="FFFFFF"/>
                </a:solidFill>
                <a:latin typeface="Times New Roman" pitchFamily="18" charset="0"/>
              </a:rPr>
              <a:t>时，输出</a:t>
            </a:r>
            <a:r>
              <a:rPr lang="en-US" altLang="zh-CN" sz="2800">
                <a:solidFill>
                  <a:srgbClr val="FFFFFF"/>
                </a:solidFill>
                <a:latin typeface="Times New Roman" pitchFamily="18" charset="0"/>
              </a:rPr>
              <a:t>F</a:t>
            </a:r>
            <a:r>
              <a:rPr lang="zh-CN" altLang="en-US" sz="2800">
                <a:solidFill>
                  <a:srgbClr val="FFFFFF"/>
                </a:solidFill>
                <a:latin typeface="Times New Roman" pitchFamily="18" charset="0"/>
              </a:rPr>
              <a:t>恒为１，不再产生干扰脉冲。所以，把电路按上式修改，即可消除竞争冒。 </a:t>
            </a:r>
          </a:p>
        </p:txBody>
      </p:sp>
      <p:pic>
        <p:nvPicPr>
          <p:cNvPr id="1035275" name="Picture 11"/>
          <p:cNvPicPr>
            <a:picLocks noChangeAspect="1" noChangeArrowheads="1"/>
          </p:cNvPicPr>
          <p:nvPr/>
        </p:nvPicPr>
        <p:blipFill>
          <a:blip r:embed="rId4"/>
          <a:srcRect/>
          <a:stretch>
            <a:fillRect/>
          </a:stretch>
        </p:blipFill>
        <p:spPr bwMode="auto">
          <a:xfrm>
            <a:off x="266700" y="4178300"/>
            <a:ext cx="4662488" cy="2270125"/>
          </a:xfrm>
          <a:prstGeom prst="rect">
            <a:avLst/>
          </a:prstGeom>
          <a:noFill/>
          <a:ln w="9525">
            <a:noFill/>
            <a:miter lim="800000"/>
            <a:headEnd/>
            <a:tailEnd/>
          </a:ln>
        </p:spPr>
      </p:pic>
      <p:sp>
        <p:nvSpPr>
          <p:cNvPr id="21516" name="Line 12"/>
          <p:cNvSpPr>
            <a:spLocks noChangeShapeType="1"/>
          </p:cNvSpPr>
          <p:nvPr/>
        </p:nvSpPr>
        <p:spPr bwMode="auto">
          <a:xfrm>
            <a:off x="5651500" y="2844800"/>
            <a:ext cx="228600" cy="1270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21517" name="Line 13"/>
          <p:cNvSpPr>
            <a:spLocks noChangeShapeType="1"/>
          </p:cNvSpPr>
          <p:nvPr/>
        </p:nvSpPr>
        <p:spPr bwMode="auto">
          <a:xfrm>
            <a:off x="5537200" y="3302000"/>
            <a:ext cx="228600" cy="1270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5271"/>
                                        </p:tgtEl>
                                        <p:attrNameLst>
                                          <p:attrName>style.visibility</p:attrName>
                                        </p:attrNameLst>
                                      </p:cBhvr>
                                      <p:to>
                                        <p:strVal val="visible"/>
                                      </p:to>
                                    </p:set>
                                    <p:animEffect transition="in" filter="blinds(horizontal)">
                                      <p:cBhvr>
                                        <p:cTn id="7" dur="500"/>
                                        <p:tgtEl>
                                          <p:spTgt spid="1035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5272"/>
                                        </p:tgtEl>
                                        <p:attrNameLst>
                                          <p:attrName>style.visibility</p:attrName>
                                        </p:attrNameLst>
                                      </p:cBhvr>
                                      <p:to>
                                        <p:strVal val="visible"/>
                                      </p:to>
                                    </p:set>
                                    <p:animEffect transition="in" filter="blinds(horizontal)">
                                      <p:cBhvr>
                                        <p:cTn id="12" dur="500"/>
                                        <p:tgtEl>
                                          <p:spTgt spid="1035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35275"/>
                                        </p:tgtEl>
                                        <p:attrNameLst>
                                          <p:attrName>style.visibility</p:attrName>
                                        </p:attrNameLst>
                                      </p:cBhvr>
                                      <p:to>
                                        <p:strVal val="visible"/>
                                      </p:to>
                                    </p:set>
                                    <p:animEffect transition="in" filter="checkerboard(across)">
                                      <p:cBhvr>
                                        <p:cTn id="17" dur="500"/>
                                        <p:tgtEl>
                                          <p:spTgt spid="1035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35274"/>
                                        </p:tgtEl>
                                        <p:attrNameLst>
                                          <p:attrName>style.visibility</p:attrName>
                                        </p:attrNameLst>
                                      </p:cBhvr>
                                      <p:to>
                                        <p:strVal val="visible"/>
                                      </p:to>
                                    </p:set>
                                    <p:animEffect transition="in" filter="blinds(horizontal)">
                                      <p:cBhvr>
                                        <p:cTn id="22" dur="500"/>
                                        <p:tgtEl>
                                          <p:spTgt spid="1035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1" grpId="0"/>
      <p:bldP spid="1035272" grpId="0"/>
      <p:bldP spid="10352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ctrTitle" sz="quarter"/>
          </p:nvPr>
        </p:nvSpPr>
        <p:spPr>
          <a:xfrm>
            <a:off x="490538" y="319088"/>
            <a:ext cx="8216900" cy="727075"/>
          </a:xfrm>
          <a:extLst>
            <a:ext uri="{AF507438-7753-43E0-B8FC-AC1667EBCBE1}"/>
          </a:extLst>
        </p:spPr>
        <p:txBody>
          <a:bodyPr/>
          <a:lstStyle/>
          <a:p>
            <a:pPr algn="ctr" eaLnBrk="1" hangingPunct="1">
              <a:defRPr/>
            </a:pPr>
            <a:r>
              <a:rPr lang="zh-CN" altLang="en-US" sz="4000" dirty="0" smtClean="0">
                <a:solidFill>
                  <a:srgbClr val="FFFF00"/>
                </a:solidFill>
              </a:rPr>
              <a:t>组合逻辑 </a:t>
            </a:r>
          </a:p>
        </p:txBody>
      </p:sp>
      <p:sp>
        <p:nvSpPr>
          <p:cNvPr id="6"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018C6E4C-BB9A-43E5-8ABA-BA3C7458C68D}" type="slidenum">
              <a:rPr lang="en-US" altLang="zh-CN"/>
              <a:pPr>
                <a:defRPr/>
              </a:pPr>
              <a:t>2</a:t>
            </a:fld>
            <a:endParaRPr lang="en-US" altLang="zh-CN"/>
          </a:p>
        </p:txBody>
      </p:sp>
      <p:sp>
        <p:nvSpPr>
          <p:cNvPr id="14340" name="Rectangle 10"/>
          <p:cNvSpPr>
            <a:spLocks noChangeArrowheads="1"/>
          </p:cNvSpPr>
          <p:nvPr/>
        </p:nvSpPr>
        <p:spPr bwMode="auto">
          <a:xfrm>
            <a:off x="407988" y="1455738"/>
            <a:ext cx="8275637" cy="1395412"/>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数字系统是由具有各种功能的逻辑部件组成的，这些逻辑部件按其结构可分为组合逻辑电路和时序逻辑电路两大类型。</a:t>
            </a:r>
          </a:p>
        </p:txBody>
      </p:sp>
      <p:sp>
        <p:nvSpPr>
          <p:cNvPr id="558091" name="Rectangle 11"/>
          <p:cNvSpPr>
            <a:spLocks noChangeArrowheads="1"/>
          </p:cNvSpPr>
          <p:nvPr/>
        </p:nvSpPr>
        <p:spPr bwMode="auto">
          <a:xfrm>
            <a:off x="396875" y="2927350"/>
            <a:ext cx="8275638" cy="1033463"/>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由各种门电路组合而成且无反馈的逻辑电路，称为组合逻辑电路，简称组合逻辑。</a:t>
            </a:r>
          </a:p>
        </p:txBody>
      </p:sp>
      <p:sp>
        <p:nvSpPr>
          <p:cNvPr id="558092" name="Rectangle 12"/>
          <p:cNvSpPr>
            <a:spLocks noChangeArrowheads="1"/>
          </p:cNvSpPr>
          <p:nvPr/>
        </p:nvSpPr>
        <p:spPr bwMode="auto">
          <a:xfrm>
            <a:off x="382588" y="4059238"/>
            <a:ext cx="8275637" cy="1397000"/>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本章介绍组合逻辑的分析方法和设计方法。在此基础上介绍常用的组合逻辑功能构件，它们在工程应用中非常有用。</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91"/>
                                        </p:tgtEl>
                                        <p:attrNameLst>
                                          <p:attrName>style.visibility</p:attrName>
                                        </p:attrNameLst>
                                      </p:cBhvr>
                                      <p:to>
                                        <p:strVal val="visible"/>
                                      </p:to>
                                    </p:set>
                                    <p:animEffect transition="in" filter="blinds(horizontal)">
                                      <p:cBhvr>
                                        <p:cTn id="7" dur="500"/>
                                        <p:tgtEl>
                                          <p:spTgt spid="558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8092"/>
                                        </p:tgtEl>
                                        <p:attrNameLst>
                                          <p:attrName>style.visibility</p:attrName>
                                        </p:attrNameLst>
                                      </p:cBhvr>
                                      <p:to>
                                        <p:strVal val="visible"/>
                                      </p:to>
                                    </p:set>
                                    <p:animEffect transition="in" filter="box(in)">
                                      <p:cBhvr>
                                        <p:cTn id="12" dur="500"/>
                                        <p:tgtEl>
                                          <p:spTgt spid="55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1" grpId="0"/>
      <p:bldP spid="5580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3"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39362"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A5C3828C-8CA5-42A7-8C83-F9F24C004302}" type="slidenum">
              <a:rPr lang="en-US" altLang="zh-CN"/>
              <a:pPr>
                <a:defRPr/>
              </a:pPr>
              <a:t>20</a:t>
            </a:fld>
            <a:endParaRPr lang="en-US" altLang="zh-CN"/>
          </a:p>
        </p:txBody>
      </p:sp>
      <p:sp>
        <p:nvSpPr>
          <p:cNvPr id="30725" name="Rectangle 4"/>
          <p:cNvSpPr>
            <a:spLocks noChangeArrowheads="1"/>
          </p:cNvSpPr>
          <p:nvPr/>
        </p:nvSpPr>
        <p:spPr bwMode="auto">
          <a:xfrm>
            <a:off x="479425" y="1193800"/>
            <a:ext cx="8275638" cy="655638"/>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组合逻辑设计是组合逻辑分析的逆过程，即最终画出满足功能要求的组合逻辑电路图。</a:t>
            </a:r>
          </a:p>
        </p:txBody>
      </p:sp>
      <p:sp>
        <p:nvSpPr>
          <p:cNvPr id="1039365" name="Rectangle 5"/>
          <p:cNvSpPr>
            <a:spLocks noChangeArrowheads="1"/>
          </p:cNvSpPr>
          <p:nvPr/>
        </p:nvSpPr>
        <p:spPr bwMode="auto">
          <a:xfrm>
            <a:off x="338138" y="2062163"/>
            <a:ext cx="8359775" cy="563562"/>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2.1 </a:t>
            </a:r>
            <a:r>
              <a:rPr lang="zh-CN" altLang="en-US" sz="2800" dirty="0">
                <a:latin typeface="Times New Roman" pitchFamily="18" charset="0"/>
              </a:rPr>
              <a:t>组合逻辑设计步骤</a:t>
            </a:r>
          </a:p>
        </p:txBody>
      </p:sp>
      <p:pic>
        <p:nvPicPr>
          <p:cNvPr id="1039368" name="Picture 8"/>
          <p:cNvPicPr>
            <a:picLocks noChangeAspect="1" noChangeArrowheads="1"/>
          </p:cNvPicPr>
          <p:nvPr/>
        </p:nvPicPr>
        <p:blipFill>
          <a:blip r:embed="rId3"/>
          <a:srcRect/>
          <a:stretch>
            <a:fillRect/>
          </a:stretch>
        </p:blipFill>
        <p:spPr bwMode="auto">
          <a:xfrm>
            <a:off x="2095500" y="2578100"/>
            <a:ext cx="3452813" cy="41783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9365"/>
                                        </p:tgtEl>
                                        <p:attrNameLst>
                                          <p:attrName>style.visibility</p:attrName>
                                        </p:attrNameLst>
                                      </p:cBhvr>
                                      <p:to>
                                        <p:strVal val="visible"/>
                                      </p:to>
                                    </p:set>
                                    <p:animEffect transition="in" filter="blinds(horizontal)">
                                      <p:cBhvr>
                                        <p:cTn id="7" dur="500"/>
                                        <p:tgtEl>
                                          <p:spTgt spid="1039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9368"/>
                                        </p:tgtEl>
                                        <p:attrNameLst>
                                          <p:attrName>style.visibility</p:attrName>
                                        </p:attrNameLst>
                                      </p:cBhvr>
                                      <p:to>
                                        <p:strVal val="visible"/>
                                      </p:to>
                                    </p:set>
                                    <p:animEffect transition="in" filter="box(in)">
                                      <p:cBhvr>
                                        <p:cTn id="12" dur="500"/>
                                        <p:tgtEl>
                                          <p:spTgt spid="103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1"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41410"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24B51221-53C5-4F92-A6D8-1D528B013C46}" type="slidenum">
              <a:rPr lang="en-US" altLang="zh-CN"/>
              <a:pPr>
                <a:defRPr/>
              </a:pPr>
              <a:t>21</a:t>
            </a:fld>
            <a:endParaRPr lang="en-US" altLang="zh-CN"/>
          </a:p>
        </p:txBody>
      </p:sp>
      <p:sp>
        <p:nvSpPr>
          <p:cNvPr id="31749" name="Rectangle 4"/>
          <p:cNvSpPr>
            <a:spLocks noChangeArrowheads="1"/>
          </p:cNvSpPr>
          <p:nvPr/>
        </p:nvSpPr>
        <p:spPr bwMode="auto">
          <a:xfrm>
            <a:off x="428625" y="1193800"/>
            <a:ext cx="8275638" cy="6556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1041413" name="Rectangle 5"/>
          <p:cNvSpPr>
            <a:spLocks noChangeArrowheads="1"/>
          </p:cNvSpPr>
          <p:nvPr/>
        </p:nvSpPr>
        <p:spPr bwMode="auto">
          <a:xfrm>
            <a:off x="338138" y="1668463"/>
            <a:ext cx="8359775" cy="893762"/>
          </a:xfrm>
          <a:prstGeom prst="rect">
            <a:avLst/>
          </a:prstGeom>
          <a:noFill/>
          <a:ln w="9525">
            <a:solidFill>
              <a:schemeClr val="accent2"/>
            </a:solidFill>
            <a:miter lim="800000"/>
            <a:headEnd/>
            <a:tailEnd/>
          </a:ln>
        </p:spPr>
        <p:txBody>
          <a:bodyPr lIns="92075" tIns="46038" rIns="92075" bIns="46038"/>
          <a:lstStyle/>
          <a:p>
            <a:r>
              <a:rPr lang="zh-CN" altLang="en-US" sz="2800">
                <a:solidFill>
                  <a:srgbClr val="FFFFFF"/>
                </a:solidFill>
                <a:latin typeface="Times New Roman" pitchFamily="18" charset="0"/>
              </a:rPr>
              <a:t>所谓逻辑问题的描述，就是将文字描述的设计要求抽象为一个逻辑表达式</a:t>
            </a:r>
            <a:r>
              <a:rPr lang="zh-CN" altLang="en-US" sz="2800" b="0">
                <a:solidFill>
                  <a:srgbClr val="FFFFFF"/>
                </a:solidFill>
                <a:latin typeface="Times New Roman" pitchFamily="18" charset="0"/>
              </a:rPr>
              <a:t> </a:t>
            </a:r>
          </a:p>
        </p:txBody>
      </p:sp>
      <p:sp>
        <p:nvSpPr>
          <p:cNvPr id="1041414" name="Rectangle 6"/>
          <p:cNvSpPr>
            <a:spLocks noChangeArrowheads="1"/>
          </p:cNvSpPr>
          <p:nvPr/>
        </p:nvSpPr>
        <p:spPr bwMode="auto">
          <a:xfrm>
            <a:off x="312738" y="2703513"/>
            <a:ext cx="8345487" cy="873125"/>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通常的方法是：先建立输入输出逻辑变量的真值表，再由真值表写出逻辑表达式。有些情况下，可由设计要求直接建立逻辑表达式。</a:t>
            </a:r>
            <a:r>
              <a:rPr lang="zh-CN" altLang="en-US" sz="2800" b="0">
                <a:solidFill>
                  <a:srgbClr val="FFFFFF"/>
                </a:solidFill>
                <a:latin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1413"/>
                                        </p:tgtEl>
                                        <p:attrNameLst>
                                          <p:attrName>style.visibility</p:attrName>
                                        </p:attrNameLst>
                                      </p:cBhvr>
                                      <p:to>
                                        <p:strVal val="visible"/>
                                      </p:to>
                                    </p:set>
                                    <p:animEffect transition="in" filter="blinds(horizontal)">
                                      <p:cBhvr>
                                        <p:cTn id="7" dur="500"/>
                                        <p:tgtEl>
                                          <p:spTgt spid="1041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1414"/>
                                        </p:tgtEl>
                                        <p:attrNameLst>
                                          <p:attrName>style.visibility</p:attrName>
                                        </p:attrNameLst>
                                      </p:cBhvr>
                                      <p:to>
                                        <p:strVal val="visible"/>
                                      </p:to>
                                    </p:set>
                                    <p:animEffect transition="in" filter="blinds(horizontal)">
                                      <p:cBhvr>
                                        <p:cTn id="12" dur="500"/>
                                        <p:tgtEl>
                                          <p:spTgt spid="104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3" grpId="0" animBg="1"/>
      <p:bldP spid="10414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9"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43458"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54"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E1291544-9425-467B-8B81-B3C70736BAD1}" type="slidenum">
              <a:rPr lang="en-US" altLang="zh-CN"/>
              <a:pPr>
                <a:defRPr/>
              </a:pPr>
              <a:t>22</a:t>
            </a:fld>
            <a:endParaRPr lang="en-US" altLang="zh-CN"/>
          </a:p>
        </p:txBody>
      </p:sp>
      <p:sp>
        <p:nvSpPr>
          <p:cNvPr id="32773" name="Rectangle 4"/>
          <p:cNvSpPr>
            <a:spLocks noChangeArrowheads="1"/>
          </p:cNvSpPr>
          <p:nvPr/>
        </p:nvSpPr>
        <p:spPr bwMode="auto">
          <a:xfrm>
            <a:off x="428625" y="10414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2774" name="Rectangle 7"/>
          <p:cNvSpPr>
            <a:spLocks noChangeArrowheads="1"/>
          </p:cNvSpPr>
          <p:nvPr/>
        </p:nvSpPr>
        <p:spPr bwMode="auto">
          <a:xfrm>
            <a:off x="404813" y="1487488"/>
            <a:ext cx="8275637" cy="1062037"/>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5】</a:t>
            </a:r>
            <a:r>
              <a:rPr lang="zh-CN" altLang="en-US" sz="2800">
                <a:solidFill>
                  <a:srgbClr val="FFFFFF"/>
                </a:solidFill>
                <a:latin typeface="Times New Roman" pitchFamily="18" charset="0"/>
              </a:rPr>
              <a:t>设计一个多数表决电路，以判断</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C</a:t>
            </a:r>
            <a:r>
              <a:rPr lang="zh-CN" altLang="en-US" sz="2800">
                <a:solidFill>
                  <a:srgbClr val="FFFFFF"/>
                </a:solidFill>
                <a:latin typeface="Times New Roman" pitchFamily="18" charset="0"/>
              </a:rPr>
              <a:t>三人中是否多数赞同。</a:t>
            </a:r>
          </a:p>
        </p:txBody>
      </p:sp>
      <p:sp>
        <p:nvSpPr>
          <p:cNvPr id="1043464" name="Rectangle 8"/>
          <p:cNvSpPr>
            <a:spLocks noChangeArrowheads="1"/>
          </p:cNvSpPr>
          <p:nvPr/>
        </p:nvSpPr>
        <p:spPr bwMode="auto">
          <a:xfrm>
            <a:off x="393700" y="2339975"/>
            <a:ext cx="4694238" cy="1493838"/>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C</a:t>
            </a:r>
            <a:r>
              <a:rPr lang="zh-CN" altLang="en-US" sz="2800">
                <a:solidFill>
                  <a:srgbClr val="FFFFFF"/>
                </a:solidFill>
                <a:latin typeface="Times New Roman" pitchFamily="18" charset="0"/>
              </a:rPr>
              <a:t>三人中至少</a:t>
            </a: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人赞同即为多数，由此可判</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C </a:t>
            </a:r>
            <a:r>
              <a:rPr lang="zh-CN" altLang="en-US" sz="2800">
                <a:solidFill>
                  <a:srgbClr val="FFFFFF"/>
                </a:solidFill>
                <a:latin typeface="Times New Roman" pitchFamily="18" charset="0"/>
              </a:rPr>
              <a:t>三人在</a:t>
            </a:r>
            <a:r>
              <a:rPr lang="en-US" altLang="zh-CN" sz="2800">
                <a:solidFill>
                  <a:srgbClr val="FFFFFF"/>
                </a:solidFill>
                <a:latin typeface="Times New Roman" pitchFamily="18" charset="0"/>
              </a:rPr>
              <a:t>8</a:t>
            </a:r>
            <a:r>
              <a:rPr lang="zh-CN" altLang="en-US" sz="2800">
                <a:solidFill>
                  <a:srgbClr val="FFFFFF"/>
                </a:solidFill>
                <a:latin typeface="Times New Roman" pitchFamily="18" charset="0"/>
              </a:rPr>
              <a:t>种组合下的真值表：</a:t>
            </a:r>
          </a:p>
        </p:txBody>
      </p:sp>
      <p:graphicFrame>
        <p:nvGraphicFramePr>
          <p:cNvPr id="1043654" name="Group 198"/>
          <p:cNvGraphicFramePr>
            <a:graphicFrameLocks noGrp="1"/>
          </p:cNvGraphicFramePr>
          <p:nvPr/>
        </p:nvGraphicFramePr>
        <p:xfrm>
          <a:off x="5257800" y="2119313"/>
          <a:ext cx="3136900" cy="3846700"/>
        </p:xfrm>
        <a:graphic>
          <a:graphicData uri="http://schemas.openxmlformats.org/drawingml/2006/table">
            <a:tbl>
              <a:tblPr/>
              <a:tblGrid>
                <a:gridCol w="609600"/>
                <a:gridCol w="1728788"/>
                <a:gridCol w="798512"/>
              </a:tblGrid>
              <a:tr h="384175">
                <a:tc rowSpan="2">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rPr>
                        <a:t>i</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输入</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输出</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     B    C</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F</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3</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4</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5</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6</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7</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43655" name="Picture 199"/>
          <p:cNvPicPr>
            <a:picLocks noChangeAspect="1" noChangeArrowheads="1"/>
          </p:cNvPicPr>
          <p:nvPr/>
        </p:nvPicPr>
        <p:blipFill>
          <a:blip r:embed="rId3"/>
          <a:srcRect/>
          <a:stretch>
            <a:fillRect/>
          </a:stretch>
        </p:blipFill>
        <p:spPr bwMode="auto">
          <a:xfrm>
            <a:off x="660400" y="4927600"/>
            <a:ext cx="4268788" cy="1063625"/>
          </a:xfrm>
          <a:prstGeom prst="rect">
            <a:avLst/>
          </a:prstGeom>
          <a:noFill/>
          <a:ln w="9525">
            <a:noFill/>
            <a:miter lim="800000"/>
            <a:headEnd/>
            <a:tailEnd/>
          </a:ln>
        </p:spPr>
      </p:pic>
      <p:sp>
        <p:nvSpPr>
          <p:cNvPr id="1043656" name="Rectangle 200"/>
          <p:cNvSpPr>
            <a:spLocks noChangeArrowheads="1"/>
          </p:cNvSpPr>
          <p:nvPr/>
        </p:nvSpPr>
        <p:spPr bwMode="auto">
          <a:xfrm>
            <a:off x="382588" y="3802063"/>
            <a:ext cx="4694237" cy="9858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真值表中</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3</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5</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6</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7</a:t>
            </a:r>
            <a:r>
              <a:rPr lang="zh-CN" altLang="en-US" sz="2800">
                <a:solidFill>
                  <a:srgbClr val="FFFFFF"/>
                </a:solidFill>
                <a:latin typeface="Times New Roman" pitchFamily="18" charset="0"/>
              </a:rPr>
              <a:t>四项</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，故</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3464"/>
                                        </p:tgtEl>
                                        <p:attrNameLst>
                                          <p:attrName>style.visibility</p:attrName>
                                        </p:attrNameLst>
                                      </p:cBhvr>
                                      <p:to>
                                        <p:strVal val="visible"/>
                                      </p:to>
                                    </p:set>
                                    <p:animEffect transition="in" filter="blinds(horizontal)">
                                      <p:cBhvr>
                                        <p:cTn id="7" dur="500"/>
                                        <p:tgtEl>
                                          <p:spTgt spid="1043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3654"/>
                                        </p:tgtEl>
                                        <p:attrNameLst>
                                          <p:attrName>style.visibility</p:attrName>
                                        </p:attrNameLst>
                                      </p:cBhvr>
                                      <p:to>
                                        <p:strVal val="visible"/>
                                      </p:to>
                                    </p:set>
                                    <p:animEffect transition="in" filter="blinds(horizontal)">
                                      <p:cBhvr>
                                        <p:cTn id="12" dur="500"/>
                                        <p:tgtEl>
                                          <p:spTgt spid="1043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3656"/>
                                        </p:tgtEl>
                                        <p:attrNameLst>
                                          <p:attrName>style.visibility</p:attrName>
                                        </p:attrNameLst>
                                      </p:cBhvr>
                                      <p:to>
                                        <p:strVal val="visible"/>
                                      </p:to>
                                    </p:set>
                                    <p:animEffect transition="in" filter="blinds(horizontal)">
                                      <p:cBhvr>
                                        <p:cTn id="17" dur="500"/>
                                        <p:tgtEl>
                                          <p:spTgt spid="10436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43655"/>
                                        </p:tgtEl>
                                        <p:attrNameLst>
                                          <p:attrName>style.visibility</p:attrName>
                                        </p:attrNameLst>
                                      </p:cBhvr>
                                      <p:to>
                                        <p:strVal val="visible"/>
                                      </p:to>
                                    </p:set>
                                    <p:animEffect transition="in" filter="box(in)">
                                      <p:cBhvr>
                                        <p:cTn id="22" dur="500"/>
                                        <p:tgtEl>
                                          <p:spTgt spid="1043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4" grpId="0"/>
      <p:bldP spid="10436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7"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45506"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54"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DE13CD77-3870-4DC5-901D-B077BE586E7F}" type="slidenum">
              <a:rPr lang="en-US" altLang="zh-CN"/>
              <a:pPr>
                <a:defRPr/>
              </a:pPr>
              <a:t>23</a:t>
            </a:fld>
            <a:endParaRPr lang="en-US" altLang="zh-CN"/>
          </a:p>
        </p:txBody>
      </p:sp>
      <p:sp>
        <p:nvSpPr>
          <p:cNvPr id="33797" name="Rectangle 4"/>
          <p:cNvSpPr>
            <a:spLocks noChangeArrowheads="1"/>
          </p:cNvSpPr>
          <p:nvPr/>
        </p:nvSpPr>
        <p:spPr bwMode="auto">
          <a:xfrm>
            <a:off x="428625" y="10414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3798" name="Rectangle 5"/>
          <p:cNvSpPr>
            <a:spLocks noChangeArrowheads="1"/>
          </p:cNvSpPr>
          <p:nvPr/>
        </p:nvSpPr>
        <p:spPr bwMode="auto">
          <a:xfrm>
            <a:off x="404813" y="1487488"/>
            <a:ext cx="8275637" cy="1062037"/>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5】</a:t>
            </a:r>
            <a:r>
              <a:rPr lang="zh-CN" altLang="en-US" sz="2800">
                <a:solidFill>
                  <a:srgbClr val="FFFFFF"/>
                </a:solidFill>
                <a:latin typeface="Times New Roman" pitchFamily="18" charset="0"/>
              </a:rPr>
              <a:t>设计一个多数表决电路，以判断</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C</a:t>
            </a:r>
            <a:r>
              <a:rPr lang="zh-CN" altLang="en-US" sz="2800">
                <a:solidFill>
                  <a:srgbClr val="FFFFFF"/>
                </a:solidFill>
                <a:latin typeface="Times New Roman" pitchFamily="18" charset="0"/>
              </a:rPr>
              <a:t>三人中是否多数赞同。</a:t>
            </a:r>
          </a:p>
        </p:txBody>
      </p:sp>
      <p:graphicFrame>
        <p:nvGraphicFramePr>
          <p:cNvPr id="1045511" name="Group 7"/>
          <p:cNvGraphicFramePr>
            <a:graphicFrameLocks noGrp="1"/>
          </p:cNvGraphicFramePr>
          <p:nvPr/>
        </p:nvGraphicFramePr>
        <p:xfrm>
          <a:off x="5257800" y="2119313"/>
          <a:ext cx="3136900" cy="3846700"/>
        </p:xfrm>
        <a:graphic>
          <a:graphicData uri="http://schemas.openxmlformats.org/drawingml/2006/table">
            <a:tbl>
              <a:tblPr/>
              <a:tblGrid>
                <a:gridCol w="609600"/>
                <a:gridCol w="1728788"/>
                <a:gridCol w="798512"/>
              </a:tblGrid>
              <a:tr h="384175">
                <a:tc rowSpan="2">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rPr>
                        <a:t>i</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输入</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输出</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     B    C</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F</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3</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4</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1     0    0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5</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1     0    1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6</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1     1    0</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7</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1     1    1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p>
                  </a:txBody>
                  <a:tcPr marL="0" marR="0" marT="46031" marB="4603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3844" name="Picture 52"/>
          <p:cNvPicPr>
            <a:picLocks noChangeAspect="1" noChangeArrowheads="1"/>
          </p:cNvPicPr>
          <p:nvPr/>
        </p:nvPicPr>
        <p:blipFill>
          <a:blip r:embed="rId3"/>
          <a:srcRect/>
          <a:stretch>
            <a:fillRect/>
          </a:stretch>
        </p:blipFill>
        <p:spPr bwMode="auto">
          <a:xfrm>
            <a:off x="660400" y="3302000"/>
            <a:ext cx="4268788" cy="1063625"/>
          </a:xfrm>
          <a:prstGeom prst="rect">
            <a:avLst/>
          </a:prstGeom>
          <a:noFill/>
          <a:ln w="9525">
            <a:noFill/>
            <a:miter lim="800000"/>
            <a:headEnd/>
            <a:tailEnd/>
          </a:ln>
        </p:spPr>
      </p:pic>
      <p:sp>
        <p:nvSpPr>
          <p:cNvPr id="33845" name="Rectangle 53"/>
          <p:cNvSpPr>
            <a:spLocks noChangeArrowheads="1"/>
          </p:cNvSpPr>
          <p:nvPr/>
        </p:nvSpPr>
        <p:spPr bwMode="auto">
          <a:xfrm>
            <a:off x="382588" y="2366963"/>
            <a:ext cx="4694237" cy="9858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真值表中</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3</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5</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6</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7</a:t>
            </a:r>
            <a:r>
              <a:rPr lang="zh-CN" altLang="en-US" sz="2800">
                <a:solidFill>
                  <a:srgbClr val="FFFFFF"/>
                </a:solidFill>
                <a:latin typeface="Times New Roman" pitchFamily="18" charset="0"/>
              </a:rPr>
              <a:t>四项</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，故</a:t>
            </a:r>
          </a:p>
        </p:txBody>
      </p:sp>
      <p:pic>
        <p:nvPicPr>
          <p:cNvPr id="33846" name="Picture 54">
            <a:hlinkClick r:id="rId4" action="ppaction://hlinkfile"/>
          </p:cNvPr>
          <p:cNvPicPr>
            <a:picLocks noChangeAspect="1" noChangeArrowheads="1"/>
          </p:cNvPicPr>
          <p:nvPr/>
        </p:nvPicPr>
        <p:blipFill>
          <a:blip r:embed="rId5"/>
          <a:srcRect/>
          <a:stretch>
            <a:fillRect/>
          </a:stretch>
        </p:blipFill>
        <p:spPr bwMode="auto">
          <a:xfrm>
            <a:off x="971550" y="4432300"/>
            <a:ext cx="2708275" cy="2170113"/>
          </a:xfrm>
          <a:prstGeom prst="rect">
            <a:avLst/>
          </a:prstGeom>
          <a:noFill/>
          <a:ln w="38100">
            <a:solidFill>
              <a:schemeClr val="tx2"/>
            </a:solidFill>
            <a:miter lim="800000"/>
            <a:headEnd/>
            <a:tailEnd/>
          </a:ln>
        </p:spPr>
      </p:pic>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47554"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33"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75BE8334-E7E0-4F0B-BDD0-F967C85C1829}" type="slidenum">
              <a:rPr lang="en-US" altLang="zh-CN"/>
              <a:pPr>
                <a:defRPr/>
              </a:pPr>
              <a:t>24</a:t>
            </a:fld>
            <a:endParaRPr lang="en-US" altLang="zh-CN"/>
          </a:p>
        </p:txBody>
      </p:sp>
      <p:sp>
        <p:nvSpPr>
          <p:cNvPr id="34821" name="Rectangle 4"/>
          <p:cNvSpPr>
            <a:spLocks noChangeArrowheads="1"/>
          </p:cNvSpPr>
          <p:nvPr/>
        </p:nvSpPr>
        <p:spPr bwMode="auto">
          <a:xfrm>
            <a:off x="428625" y="10414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4822" name="Rectangle 5"/>
          <p:cNvSpPr>
            <a:spLocks noChangeArrowheads="1"/>
          </p:cNvSpPr>
          <p:nvPr/>
        </p:nvSpPr>
        <p:spPr bwMode="auto">
          <a:xfrm>
            <a:off x="404813" y="1487488"/>
            <a:ext cx="8275637" cy="1062037"/>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6】X=x</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2</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Y=y</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y</a:t>
            </a:r>
            <a:r>
              <a:rPr lang="en-US" altLang="zh-CN" sz="2800" baseline="-25000">
                <a:solidFill>
                  <a:srgbClr val="FFFFFF"/>
                </a:solidFill>
                <a:latin typeface="Times New Roman" pitchFamily="18" charset="0"/>
              </a:rPr>
              <a:t>2</a:t>
            </a:r>
            <a:r>
              <a:rPr lang="zh-CN" altLang="en-US" sz="2800">
                <a:solidFill>
                  <a:srgbClr val="FFFFFF"/>
                </a:solidFill>
                <a:latin typeface="Times New Roman" pitchFamily="18" charset="0"/>
              </a:rPr>
              <a:t>是两个正整数，写出</a:t>
            </a:r>
            <a:r>
              <a:rPr lang="en-US" altLang="zh-CN" sz="2800">
                <a:solidFill>
                  <a:srgbClr val="FFFFFF"/>
                </a:solidFill>
                <a:latin typeface="Times New Roman" pitchFamily="18" charset="0"/>
              </a:rPr>
              <a:t>X&gt;Y</a:t>
            </a:r>
            <a:r>
              <a:rPr lang="zh-CN" altLang="en-US" sz="2800">
                <a:solidFill>
                  <a:srgbClr val="FFFFFF"/>
                </a:solidFill>
                <a:latin typeface="Times New Roman" pitchFamily="18" charset="0"/>
              </a:rPr>
              <a:t>的逻辑表达式。</a:t>
            </a:r>
          </a:p>
        </p:txBody>
      </p:sp>
      <p:sp>
        <p:nvSpPr>
          <p:cNvPr id="1047558" name="Rectangle 6"/>
          <p:cNvSpPr>
            <a:spLocks noChangeArrowheads="1"/>
          </p:cNvSpPr>
          <p:nvPr/>
        </p:nvSpPr>
        <p:spPr bwMode="auto">
          <a:xfrm>
            <a:off x="393700" y="2339975"/>
            <a:ext cx="8415338" cy="1493838"/>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X</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Y</a:t>
            </a:r>
            <a:r>
              <a:rPr lang="zh-CN" altLang="en-US" sz="2800">
                <a:solidFill>
                  <a:srgbClr val="FFFFFF"/>
                </a:solidFill>
                <a:latin typeface="Times New Roman" pitchFamily="18" charset="0"/>
              </a:rPr>
              <a:t>均由</a:t>
            </a: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位数组成，它们的输入组合共有</a:t>
            </a:r>
            <a:r>
              <a:rPr lang="en-US" altLang="zh-CN" sz="2800">
                <a:solidFill>
                  <a:srgbClr val="FFFFFF"/>
                </a:solidFill>
                <a:latin typeface="Times New Roman" pitchFamily="18" charset="0"/>
              </a:rPr>
              <a:t>16</a:t>
            </a:r>
            <a:r>
              <a:rPr lang="zh-CN" altLang="en-US" sz="2800">
                <a:solidFill>
                  <a:srgbClr val="FFFFFF"/>
                </a:solidFill>
                <a:latin typeface="Times New Roman" pitchFamily="18" charset="0"/>
              </a:rPr>
              <a:t>种。但只要比较</a:t>
            </a:r>
            <a:r>
              <a:rPr lang="en-US" altLang="zh-CN" sz="2800">
                <a:solidFill>
                  <a:srgbClr val="FFFFFF"/>
                </a:solidFill>
                <a:latin typeface="Times New Roman" pitchFamily="18" charset="0"/>
              </a:rPr>
              <a:t>X</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Y</a:t>
            </a:r>
            <a:r>
              <a:rPr lang="zh-CN" altLang="en-US" sz="2800">
                <a:solidFill>
                  <a:srgbClr val="FFFFFF"/>
                </a:solidFill>
                <a:latin typeface="Times New Roman" pitchFamily="18" charset="0"/>
              </a:rPr>
              <a:t>两数的高位数，高位数相同再比较低位数，就能得到结果，因此可得</a:t>
            </a:r>
            <a:r>
              <a:rPr lang="en-US" altLang="zh-CN" sz="2800">
                <a:solidFill>
                  <a:srgbClr val="FFFFFF"/>
                </a:solidFill>
                <a:latin typeface="Times New Roman" pitchFamily="18" charset="0"/>
              </a:rPr>
              <a:t>X</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Y</a:t>
            </a:r>
            <a:r>
              <a:rPr lang="zh-CN" altLang="en-US" sz="2800">
                <a:solidFill>
                  <a:srgbClr val="FFFFFF"/>
                </a:solidFill>
                <a:latin typeface="Times New Roman" pitchFamily="18" charset="0"/>
              </a:rPr>
              <a:t>的简化真值表</a:t>
            </a:r>
            <a:r>
              <a:rPr lang="zh-CN" altLang="en-US" sz="2800" b="0">
                <a:solidFill>
                  <a:srgbClr val="FFFFFF"/>
                </a:solidFill>
                <a:latin typeface="Times New Roman" pitchFamily="18" charset="0"/>
              </a:rPr>
              <a:t> </a:t>
            </a:r>
          </a:p>
        </p:txBody>
      </p:sp>
      <p:sp>
        <p:nvSpPr>
          <p:cNvPr id="1047605" name="Rectangle 53"/>
          <p:cNvSpPr>
            <a:spLocks noChangeArrowheads="1"/>
          </p:cNvSpPr>
          <p:nvPr/>
        </p:nvSpPr>
        <p:spPr bwMode="auto">
          <a:xfrm>
            <a:off x="471488" y="3675063"/>
            <a:ext cx="4694237" cy="13541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由简化真正表看出，要使</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x1x2y1y2</a:t>
            </a:r>
            <a:r>
              <a:rPr lang="zh-CN" altLang="en-US" sz="2800">
                <a:solidFill>
                  <a:srgbClr val="FFFFFF"/>
                </a:solidFill>
                <a:latin typeface="Times New Roman" pitchFamily="18" charset="0"/>
              </a:rPr>
              <a:t>的取值应为</a:t>
            </a:r>
            <a:r>
              <a:rPr lang="en-US" altLang="zh-CN" sz="2800">
                <a:solidFill>
                  <a:srgbClr val="FFFFFF"/>
                </a:solidFill>
                <a:latin typeface="Times New Roman" pitchFamily="18" charset="0"/>
              </a:rPr>
              <a:t>1110</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1x0x</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0100</a:t>
            </a:r>
            <a:r>
              <a:rPr lang="zh-CN" altLang="en-US" sz="2800">
                <a:solidFill>
                  <a:srgbClr val="FFFFFF"/>
                </a:solidFill>
                <a:latin typeface="Times New Roman" pitchFamily="18" charset="0"/>
              </a:rPr>
              <a:t>故</a:t>
            </a:r>
          </a:p>
        </p:txBody>
      </p:sp>
      <p:graphicFrame>
        <p:nvGraphicFramePr>
          <p:cNvPr id="1047692" name="Group 140"/>
          <p:cNvGraphicFramePr>
            <a:graphicFrameLocks noGrp="1"/>
          </p:cNvGraphicFramePr>
          <p:nvPr/>
        </p:nvGraphicFramePr>
        <p:xfrm>
          <a:off x="5526088" y="3746500"/>
          <a:ext cx="3186112" cy="2289180"/>
        </p:xfrm>
        <a:graphic>
          <a:graphicData uri="http://schemas.openxmlformats.org/drawingml/2006/table">
            <a:tbl>
              <a:tblPr/>
              <a:tblGrid>
                <a:gridCol w="1052512"/>
                <a:gridCol w="1052513"/>
                <a:gridCol w="1081087"/>
              </a:tblGrid>
              <a:tr h="4572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FFFFFF"/>
                          </a:solidFill>
                          <a:effectLst/>
                          <a:latin typeface="Times New Roman" pitchFamily="18" charset="0"/>
                          <a:ea typeface="宋体" pitchFamily="2" charset="-122"/>
                        </a:rPr>
                        <a:t>输入</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FFFFFF"/>
                          </a:solidFill>
                          <a:effectLst/>
                          <a:latin typeface="Times New Roman" pitchFamily="18" charset="0"/>
                          <a:ea typeface="宋体" pitchFamily="2" charset="-122"/>
                        </a:rPr>
                        <a:t>输出</a:t>
                      </a:r>
                      <a:endParaRPr kumimoji="1" lang="zh-CN" altLang="en-US" sz="24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F</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x</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1</a:t>
                      </a: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   x</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y</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1</a:t>
                      </a: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   y</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1    0</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X</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X</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0    0</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47693" name="Picture 141"/>
          <p:cNvPicPr>
            <a:picLocks noChangeAspect="1" noChangeArrowheads="1"/>
          </p:cNvPicPr>
          <p:nvPr/>
        </p:nvPicPr>
        <p:blipFill>
          <a:blip r:embed="rId3"/>
          <a:srcRect/>
          <a:stretch>
            <a:fillRect/>
          </a:stretch>
        </p:blipFill>
        <p:spPr bwMode="auto">
          <a:xfrm>
            <a:off x="46038" y="5054600"/>
            <a:ext cx="5370512" cy="4730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7558"/>
                                        </p:tgtEl>
                                        <p:attrNameLst>
                                          <p:attrName>style.visibility</p:attrName>
                                        </p:attrNameLst>
                                      </p:cBhvr>
                                      <p:to>
                                        <p:strVal val="visible"/>
                                      </p:to>
                                    </p:set>
                                    <p:animEffect transition="in" filter="blinds(horizontal)">
                                      <p:cBhvr>
                                        <p:cTn id="7" dur="500"/>
                                        <p:tgtEl>
                                          <p:spTgt spid="1047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7692"/>
                                        </p:tgtEl>
                                        <p:attrNameLst>
                                          <p:attrName>style.visibility</p:attrName>
                                        </p:attrNameLst>
                                      </p:cBhvr>
                                      <p:to>
                                        <p:strVal val="visible"/>
                                      </p:to>
                                    </p:set>
                                    <p:animEffect transition="in" filter="blinds(horizontal)">
                                      <p:cBhvr>
                                        <p:cTn id="12" dur="500"/>
                                        <p:tgtEl>
                                          <p:spTgt spid="1047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7605"/>
                                        </p:tgtEl>
                                        <p:attrNameLst>
                                          <p:attrName>style.visibility</p:attrName>
                                        </p:attrNameLst>
                                      </p:cBhvr>
                                      <p:to>
                                        <p:strVal val="visible"/>
                                      </p:to>
                                    </p:set>
                                    <p:animEffect transition="in" filter="blinds(horizontal)">
                                      <p:cBhvr>
                                        <p:cTn id="17" dur="500"/>
                                        <p:tgtEl>
                                          <p:spTgt spid="1047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47693"/>
                                        </p:tgtEl>
                                        <p:attrNameLst>
                                          <p:attrName>style.visibility</p:attrName>
                                        </p:attrNameLst>
                                      </p:cBhvr>
                                      <p:to>
                                        <p:strVal val="visible"/>
                                      </p:to>
                                    </p:set>
                                    <p:animEffect transition="in" filter="blinds(horizontal)">
                                      <p:cBhvr>
                                        <p:cTn id="22" dur="500"/>
                                        <p:tgtEl>
                                          <p:spTgt spid="1047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8" grpId="0"/>
      <p:bldP spid="10476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3"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smtClean="0">
                <a:solidFill>
                  <a:srgbClr val="FFFF00"/>
                </a:solidFill>
                <a:cs typeface="Times New Roman" pitchFamily="18" charset="0"/>
              </a:rPr>
              <a:t>第</a:t>
            </a:r>
            <a:r>
              <a:rPr lang="en-US" altLang="zh-CN" sz="3200" smtClean="0">
                <a:solidFill>
                  <a:srgbClr val="FFFF00"/>
                </a:solidFill>
                <a:cs typeface="Times New Roman" pitchFamily="18" charset="0"/>
              </a:rPr>
              <a:t>2</a:t>
            </a:r>
            <a:r>
              <a:rPr lang="zh-CN" altLang="en-US" sz="3200" smtClean="0">
                <a:solidFill>
                  <a:srgbClr val="FFFF00"/>
                </a:solidFill>
                <a:cs typeface="Times New Roman" pitchFamily="18" charset="0"/>
              </a:rPr>
              <a:t>章</a:t>
            </a:r>
            <a:r>
              <a:rPr lang="zh-CN" altLang="en-US" sz="3200" smtClean="0">
                <a:solidFill>
                  <a:srgbClr val="FFFF00"/>
                </a:solidFill>
              </a:rPr>
              <a:t> 组合逻辑 </a:t>
            </a:r>
          </a:p>
        </p:txBody>
      </p:sp>
      <p:sp>
        <p:nvSpPr>
          <p:cNvPr id="1049602"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33"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C2742895-5126-477F-8AFA-1A37E4AF9B37}" type="slidenum">
              <a:rPr lang="en-US" altLang="zh-CN"/>
              <a:pPr>
                <a:defRPr/>
              </a:pPr>
              <a:t>25</a:t>
            </a:fld>
            <a:endParaRPr lang="en-US" altLang="zh-CN"/>
          </a:p>
        </p:txBody>
      </p:sp>
      <p:sp>
        <p:nvSpPr>
          <p:cNvPr id="35845" name="Rectangle 4"/>
          <p:cNvSpPr>
            <a:spLocks noChangeArrowheads="1"/>
          </p:cNvSpPr>
          <p:nvPr/>
        </p:nvSpPr>
        <p:spPr bwMode="auto">
          <a:xfrm>
            <a:off x="428625" y="10414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5846" name="Rectangle 5"/>
          <p:cNvSpPr>
            <a:spLocks noChangeArrowheads="1"/>
          </p:cNvSpPr>
          <p:nvPr/>
        </p:nvSpPr>
        <p:spPr bwMode="auto">
          <a:xfrm>
            <a:off x="404813" y="1487488"/>
            <a:ext cx="8275637" cy="1062037"/>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6】X=x</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x</a:t>
            </a:r>
            <a:r>
              <a:rPr lang="en-US" altLang="zh-CN" sz="2800" baseline="-25000">
                <a:solidFill>
                  <a:srgbClr val="FFFFFF"/>
                </a:solidFill>
                <a:latin typeface="Times New Roman" pitchFamily="18" charset="0"/>
              </a:rPr>
              <a:t>2</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Y=y</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y</a:t>
            </a:r>
            <a:r>
              <a:rPr lang="en-US" altLang="zh-CN" sz="2800" baseline="-25000">
                <a:solidFill>
                  <a:srgbClr val="FFFFFF"/>
                </a:solidFill>
                <a:latin typeface="Times New Roman" pitchFamily="18" charset="0"/>
              </a:rPr>
              <a:t>2</a:t>
            </a:r>
            <a:r>
              <a:rPr lang="zh-CN" altLang="en-US" sz="2800">
                <a:solidFill>
                  <a:srgbClr val="FFFFFF"/>
                </a:solidFill>
                <a:latin typeface="Times New Roman" pitchFamily="18" charset="0"/>
              </a:rPr>
              <a:t>是两个正整数，写出</a:t>
            </a:r>
            <a:r>
              <a:rPr lang="en-US" altLang="zh-CN" sz="2800">
                <a:solidFill>
                  <a:srgbClr val="FFFFFF"/>
                </a:solidFill>
                <a:latin typeface="Times New Roman" pitchFamily="18" charset="0"/>
              </a:rPr>
              <a:t>X&gt;Y</a:t>
            </a:r>
            <a:r>
              <a:rPr lang="zh-CN" altLang="en-US" sz="2800">
                <a:solidFill>
                  <a:srgbClr val="FFFFFF"/>
                </a:solidFill>
                <a:latin typeface="Times New Roman" pitchFamily="18" charset="0"/>
              </a:rPr>
              <a:t>的逻辑表达式。</a:t>
            </a:r>
          </a:p>
        </p:txBody>
      </p:sp>
      <p:sp>
        <p:nvSpPr>
          <p:cNvPr id="35847" name="Rectangle 7"/>
          <p:cNvSpPr>
            <a:spLocks noChangeArrowheads="1"/>
          </p:cNvSpPr>
          <p:nvPr/>
        </p:nvSpPr>
        <p:spPr bwMode="auto">
          <a:xfrm>
            <a:off x="471488" y="2341563"/>
            <a:ext cx="4694237" cy="13541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由简化真正表看出，要使</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x1x2y1y2</a:t>
            </a:r>
            <a:r>
              <a:rPr lang="zh-CN" altLang="en-US" sz="2800">
                <a:solidFill>
                  <a:srgbClr val="FFFFFF"/>
                </a:solidFill>
                <a:latin typeface="Times New Roman" pitchFamily="18" charset="0"/>
              </a:rPr>
              <a:t>的取值应为</a:t>
            </a:r>
            <a:r>
              <a:rPr lang="en-US" altLang="zh-CN" sz="2800">
                <a:solidFill>
                  <a:srgbClr val="FFFFFF"/>
                </a:solidFill>
                <a:latin typeface="Times New Roman" pitchFamily="18" charset="0"/>
              </a:rPr>
              <a:t>1110</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1x0x</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0100</a:t>
            </a:r>
            <a:r>
              <a:rPr lang="zh-CN" altLang="en-US" sz="2800">
                <a:solidFill>
                  <a:srgbClr val="FFFFFF"/>
                </a:solidFill>
                <a:latin typeface="Times New Roman" pitchFamily="18" charset="0"/>
              </a:rPr>
              <a:t>故</a:t>
            </a:r>
          </a:p>
        </p:txBody>
      </p:sp>
      <p:graphicFrame>
        <p:nvGraphicFramePr>
          <p:cNvPr id="1049608" name="Group 8"/>
          <p:cNvGraphicFramePr>
            <a:graphicFrameLocks noGrp="1"/>
          </p:cNvGraphicFramePr>
          <p:nvPr/>
        </p:nvGraphicFramePr>
        <p:xfrm>
          <a:off x="5526088" y="2413000"/>
          <a:ext cx="3186112" cy="2289180"/>
        </p:xfrm>
        <a:graphic>
          <a:graphicData uri="http://schemas.openxmlformats.org/drawingml/2006/table">
            <a:tbl>
              <a:tblPr/>
              <a:tblGrid>
                <a:gridCol w="1052512"/>
                <a:gridCol w="1052513"/>
                <a:gridCol w="1081087"/>
              </a:tblGrid>
              <a:tr h="4572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FFFFFF"/>
                          </a:solidFill>
                          <a:effectLst/>
                          <a:latin typeface="Times New Roman" pitchFamily="18" charset="0"/>
                          <a:ea typeface="宋体" pitchFamily="2" charset="-122"/>
                        </a:rPr>
                        <a:t>输入</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1270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FFFFFF"/>
                          </a:solidFill>
                          <a:effectLst/>
                          <a:latin typeface="Times New Roman" pitchFamily="18" charset="0"/>
                          <a:ea typeface="宋体" pitchFamily="2" charset="-122"/>
                        </a:rPr>
                        <a:t>输出</a:t>
                      </a:r>
                      <a:endParaRPr kumimoji="1" lang="zh-CN" altLang="en-US" sz="24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endParaRPr>
                    </a:p>
                    <a:p>
                      <a:pPr marL="0" marR="0" lvl="0" indent="12700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F</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x</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1</a:t>
                      </a: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   x</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y</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1</a:t>
                      </a: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   y</a:t>
                      </a:r>
                      <a:r>
                        <a:rPr kumimoji="1" lang="en-US" altLang="zh-CN" sz="2400" b="1" i="0" u="none" strike="noStrike" cap="none" normalizeH="0" baseline="-30000" smtClean="0">
                          <a:ln>
                            <a:noFill/>
                          </a:ln>
                          <a:solidFill>
                            <a:srgbClr val="FFFFFF"/>
                          </a:solidFill>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FFFF"/>
                        </a:solidFill>
                        <a:effectLst/>
                        <a:latin typeface="Times New Roman" pitchFamily="18" charset="0"/>
                        <a:ea typeface="宋体" pitchFamily="2" charset="-122"/>
                      </a:endParaRP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1    0</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   X</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X</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0    0</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FFFF"/>
                          </a:solidFill>
                          <a:effectLst/>
                          <a:latin typeface="Times New Roman" pitchFamily="18" charset="0"/>
                          <a:ea typeface="宋体" pitchFamily="2" charset="-122"/>
                        </a:rPr>
                        <a:t>1</a:t>
                      </a:r>
                    </a:p>
                  </a:txBody>
                  <a:tcPr marL="0" marR="0" marT="46038" marB="46038"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5872" name="Picture 32"/>
          <p:cNvPicPr>
            <a:picLocks noChangeAspect="1" noChangeArrowheads="1"/>
          </p:cNvPicPr>
          <p:nvPr/>
        </p:nvPicPr>
        <p:blipFill>
          <a:blip r:embed="rId3"/>
          <a:srcRect/>
          <a:stretch>
            <a:fillRect/>
          </a:stretch>
        </p:blipFill>
        <p:spPr bwMode="auto">
          <a:xfrm>
            <a:off x="46038" y="3721100"/>
            <a:ext cx="5370512" cy="473075"/>
          </a:xfrm>
          <a:prstGeom prst="rect">
            <a:avLst/>
          </a:prstGeom>
          <a:noFill/>
          <a:ln w="9525">
            <a:noFill/>
            <a:miter lim="800000"/>
            <a:headEnd/>
            <a:tailEnd/>
          </a:ln>
        </p:spPr>
      </p:pic>
      <p:pic>
        <p:nvPicPr>
          <p:cNvPr id="35873" name="Picture 33">
            <a:hlinkClick r:id="rId4" action="ppaction://hlinkfile"/>
          </p:cNvPr>
          <p:cNvPicPr>
            <a:picLocks noChangeAspect="1" noChangeArrowheads="1"/>
          </p:cNvPicPr>
          <p:nvPr/>
        </p:nvPicPr>
        <p:blipFill>
          <a:blip r:embed="rId5"/>
          <a:srcRect/>
          <a:stretch>
            <a:fillRect/>
          </a:stretch>
        </p:blipFill>
        <p:spPr bwMode="auto">
          <a:xfrm>
            <a:off x="952500" y="4318000"/>
            <a:ext cx="2819400" cy="2114550"/>
          </a:xfrm>
          <a:prstGeom prst="rect">
            <a:avLst/>
          </a:prstGeom>
          <a:noFill/>
          <a:ln w="38100">
            <a:solidFill>
              <a:schemeClr val="tx2"/>
            </a:solidFill>
            <a:miter lim="800000"/>
            <a:headEnd/>
            <a:tailEnd/>
          </a:ln>
        </p:spPr>
      </p:pic>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1"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smtClean="0">
                <a:solidFill>
                  <a:srgbClr val="FFFF00"/>
                </a:solidFill>
                <a:cs typeface="Times New Roman" pitchFamily="18" charset="0"/>
              </a:rPr>
              <a:t>第</a:t>
            </a:r>
            <a:r>
              <a:rPr lang="en-US" altLang="zh-CN" sz="3200" smtClean="0">
                <a:solidFill>
                  <a:srgbClr val="FFFF00"/>
                </a:solidFill>
                <a:cs typeface="Times New Roman" pitchFamily="18" charset="0"/>
              </a:rPr>
              <a:t>2</a:t>
            </a:r>
            <a:r>
              <a:rPr lang="zh-CN" altLang="en-US" sz="3200" smtClean="0">
                <a:solidFill>
                  <a:srgbClr val="FFFF00"/>
                </a:solidFill>
                <a:cs typeface="Times New Roman" pitchFamily="18" charset="0"/>
              </a:rPr>
              <a:t>章</a:t>
            </a:r>
            <a:r>
              <a:rPr lang="zh-CN" altLang="en-US" sz="3200" smtClean="0">
                <a:solidFill>
                  <a:srgbClr val="FFFF00"/>
                </a:solidFill>
              </a:rPr>
              <a:t> 组合逻辑 </a:t>
            </a:r>
          </a:p>
        </p:txBody>
      </p:sp>
      <p:sp>
        <p:nvSpPr>
          <p:cNvPr id="1051650"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80000"/>
              </a:lnSpc>
              <a:defRPr/>
            </a:pPr>
            <a:r>
              <a:rPr lang="en-US" altLang="zh-CN" sz="2800" b="1" dirty="0" smtClean="0">
                <a:solidFill>
                  <a:srgbClr val="FFFF00"/>
                </a:solidFill>
              </a:rPr>
              <a:t>2 </a:t>
            </a:r>
            <a:r>
              <a:rPr lang="zh-CN" altLang="en-US" sz="2800" b="1" dirty="0" smtClean="0">
                <a:solidFill>
                  <a:srgbClr val="FFFF00"/>
                </a:solidFill>
              </a:rPr>
              <a:t>组合逻辑设计</a:t>
            </a:r>
            <a:r>
              <a:rPr lang="zh-CN" altLang="en-US" sz="2800" dirty="0" smtClean="0">
                <a:solidFill>
                  <a:srgbClr val="FFFF00"/>
                </a:solidFill>
              </a:rPr>
              <a:t> </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C05A0D4D-3BDE-42DB-BB4C-7DCC55D7986E}" type="slidenum">
              <a:rPr lang="en-US" altLang="zh-CN"/>
              <a:pPr>
                <a:defRPr/>
              </a:pPr>
              <a:t>26</a:t>
            </a:fld>
            <a:endParaRPr lang="en-US" altLang="zh-CN"/>
          </a:p>
        </p:txBody>
      </p:sp>
      <p:sp>
        <p:nvSpPr>
          <p:cNvPr id="36869" name="Rectangle 4"/>
          <p:cNvSpPr>
            <a:spLocks noChangeArrowheads="1"/>
          </p:cNvSpPr>
          <p:nvPr/>
        </p:nvSpPr>
        <p:spPr bwMode="auto">
          <a:xfrm>
            <a:off x="428625" y="10414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6870" name="Rectangle 5"/>
          <p:cNvSpPr>
            <a:spLocks noChangeArrowheads="1"/>
          </p:cNvSpPr>
          <p:nvPr/>
        </p:nvSpPr>
        <p:spPr bwMode="auto">
          <a:xfrm>
            <a:off x="404813" y="1487488"/>
            <a:ext cx="8275637" cy="1062037"/>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7】</a:t>
            </a:r>
            <a:r>
              <a:rPr lang="zh-CN" altLang="en-US" sz="2800">
                <a:solidFill>
                  <a:srgbClr val="FFFFFF"/>
                </a:solidFill>
                <a:latin typeface="Times New Roman" pitchFamily="18" charset="0"/>
              </a:rPr>
              <a:t>　某民航客机的安全起飞装置在同时满足下列条件时，发出允许滑跑信号：</a:t>
            </a:r>
          </a:p>
        </p:txBody>
      </p:sp>
      <p:sp>
        <p:nvSpPr>
          <p:cNvPr id="1051654" name="Rectangle 6"/>
          <p:cNvSpPr>
            <a:spLocks noChangeArrowheads="1"/>
          </p:cNvSpPr>
          <p:nvPr/>
        </p:nvSpPr>
        <p:spPr bwMode="auto">
          <a:xfrm>
            <a:off x="393700" y="2339975"/>
            <a:ext cx="8415338" cy="1493838"/>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①</a:t>
            </a:r>
            <a:r>
              <a:rPr lang="zh-CN" altLang="en-US" sz="2800">
                <a:solidFill>
                  <a:srgbClr val="FFFFFF"/>
                </a:solidFill>
                <a:latin typeface="Times New Roman" pitchFamily="18" charset="0"/>
              </a:rPr>
              <a:t>发动机开关接通；</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②飞行员入座，且座位保险带已扣上；</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③乘客入座，且座位保险带已扣上，或座位上无乘客。</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试写出允许发出滑跑信号的逻辑表达式。</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1654"/>
                                        </p:tgtEl>
                                        <p:attrNameLst>
                                          <p:attrName>style.visibility</p:attrName>
                                        </p:attrNameLst>
                                      </p:cBhvr>
                                      <p:to>
                                        <p:strVal val="visible"/>
                                      </p:to>
                                    </p:set>
                                    <p:animEffect transition="in" filter="blinds(horizontal)">
                                      <p:cBhvr>
                                        <p:cTn id="7" dur="500"/>
                                        <p:tgtEl>
                                          <p:spTgt spid="105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39148007-95FE-471B-AC40-A4A22BFDAB93}" type="slidenum">
              <a:rPr lang="en-US" altLang="zh-CN"/>
              <a:pPr>
                <a:defRPr/>
              </a:pPr>
              <a:t>27</a:t>
            </a:fld>
            <a:endParaRPr lang="en-US" altLang="zh-CN"/>
          </a:p>
        </p:txBody>
      </p:sp>
      <p:sp>
        <p:nvSpPr>
          <p:cNvPr id="37891" name="Rectangle 4"/>
          <p:cNvSpPr>
            <a:spLocks noChangeArrowheads="1"/>
          </p:cNvSpPr>
          <p:nvPr/>
        </p:nvSpPr>
        <p:spPr bwMode="auto">
          <a:xfrm>
            <a:off x="428625" y="1270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7892" name="Rectangle 5"/>
          <p:cNvSpPr>
            <a:spLocks noChangeArrowheads="1"/>
          </p:cNvSpPr>
          <p:nvPr/>
        </p:nvSpPr>
        <p:spPr bwMode="auto">
          <a:xfrm>
            <a:off x="404813" y="573088"/>
            <a:ext cx="8275637" cy="1062037"/>
          </a:xfrm>
          <a:prstGeom prst="rect">
            <a:avLst/>
          </a:prstGeom>
          <a:noFill/>
          <a:ln w="9525">
            <a:noFill/>
            <a:miter lim="800000"/>
            <a:headEnd/>
            <a:tailEnd/>
          </a:ln>
        </p:spPr>
        <p:txBody>
          <a:bodyPr lIns="92075" tIns="46038" rIns="92075" bIns="46038"/>
          <a:lstStyle/>
          <a:p>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例</a:t>
            </a:r>
            <a:r>
              <a:rPr lang="en-US" altLang="zh-CN" sz="2400">
                <a:solidFill>
                  <a:srgbClr val="FFFFFF"/>
                </a:solidFill>
                <a:latin typeface="Times New Roman" pitchFamily="18" charset="0"/>
              </a:rPr>
              <a:t>7】</a:t>
            </a:r>
            <a:r>
              <a:rPr lang="zh-CN" altLang="en-US" sz="2400">
                <a:solidFill>
                  <a:srgbClr val="FFFFFF"/>
                </a:solidFill>
                <a:latin typeface="Times New Roman" pitchFamily="18" charset="0"/>
              </a:rPr>
              <a:t>　某民航客机的安全起飞装置在同时满足下列条件时，发出允许滑跑信号：</a:t>
            </a:r>
          </a:p>
        </p:txBody>
      </p:sp>
      <p:sp>
        <p:nvSpPr>
          <p:cNvPr id="37893" name="Rectangle 6"/>
          <p:cNvSpPr>
            <a:spLocks noChangeArrowheads="1"/>
          </p:cNvSpPr>
          <p:nvPr/>
        </p:nvSpPr>
        <p:spPr bwMode="auto">
          <a:xfrm>
            <a:off x="393700" y="1298575"/>
            <a:ext cx="8516938" cy="1519238"/>
          </a:xfrm>
          <a:prstGeom prst="rect">
            <a:avLst/>
          </a:prstGeom>
          <a:noFill/>
          <a:ln w="9525">
            <a:noFill/>
            <a:miter lim="800000"/>
            <a:headEnd/>
            <a:tailEnd/>
          </a:ln>
        </p:spPr>
        <p:txBody>
          <a:bodyPr lIns="92075" tIns="46038" rIns="92075" bIns="46038"/>
          <a:lstStyle/>
          <a:p>
            <a:r>
              <a:rPr lang="en-US" altLang="zh-CN" sz="2400">
                <a:solidFill>
                  <a:srgbClr val="FFFFFF"/>
                </a:solidFill>
                <a:latin typeface="Times New Roman" pitchFamily="18" charset="0"/>
              </a:rPr>
              <a:t>①</a:t>
            </a:r>
            <a:r>
              <a:rPr lang="zh-CN" altLang="en-US" sz="2400">
                <a:solidFill>
                  <a:srgbClr val="FFFFFF"/>
                </a:solidFill>
                <a:latin typeface="Times New Roman" pitchFamily="18" charset="0"/>
              </a:rPr>
              <a:t>发动机开关接通；</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②飞行员入座，且座位保险带已扣上；</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③乘客入座，且座位保险带已扣上，或座位上无乘客。</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试写出允许发出滑跑信号的逻辑表达式。</a:t>
            </a:r>
          </a:p>
        </p:txBody>
      </p:sp>
      <p:sp>
        <p:nvSpPr>
          <p:cNvPr id="1053705" name="Rectangle 9"/>
          <p:cNvSpPr>
            <a:spLocks noChangeArrowheads="1"/>
          </p:cNvSpPr>
          <p:nvPr/>
        </p:nvSpPr>
        <p:spPr bwMode="auto">
          <a:xfrm>
            <a:off x="357188" y="2798763"/>
            <a:ext cx="8516937" cy="3906837"/>
          </a:xfrm>
          <a:prstGeom prst="rect">
            <a:avLst/>
          </a:prstGeom>
          <a:noFill/>
          <a:ln w="9525">
            <a:noFill/>
            <a:miter lim="800000"/>
            <a:headEnd/>
            <a:tailEnd/>
          </a:ln>
        </p:spPr>
        <p:txBody>
          <a:bodyPr lIns="92075" tIns="46038" rIns="92075" bIns="46038"/>
          <a:lstStyle/>
          <a:p>
            <a:r>
              <a:rPr lang="zh-CN" altLang="en-US" sz="2400">
                <a:solidFill>
                  <a:srgbClr val="FFFFFF"/>
                </a:solidFill>
                <a:latin typeface="Times New Roman" pitchFamily="18" charset="0"/>
              </a:rPr>
              <a:t>该装置的输入变量有：</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发动机启动信号</a:t>
            </a:r>
            <a:r>
              <a:rPr lang="en-US" altLang="zh-CN" sz="2400">
                <a:solidFill>
                  <a:srgbClr val="FFFFFF"/>
                </a:solidFill>
                <a:latin typeface="Times New Roman" pitchFamily="18" charset="0"/>
              </a:rPr>
              <a:t>S</a:t>
            </a:r>
            <a:r>
              <a:rPr lang="zh-CN" altLang="en-US" sz="2400">
                <a:solidFill>
                  <a:srgbClr val="FFFFFF"/>
                </a:solidFill>
                <a:latin typeface="Times New Roman" pitchFamily="18" charset="0"/>
              </a:rPr>
              <a:t>（发动机启动时</a:t>
            </a:r>
            <a:r>
              <a:rPr lang="en-US" altLang="zh-CN" sz="2400">
                <a:solidFill>
                  <a:srgbClr val="FFFFFF"/>
                </a:solidFill>
                <a:latin typeface="Times New Roman" pitchFamily="18" charset="0"/>
              </a:rPr>
              <a:t>S</a:t>
            </a:r>
            <a:r>
              <a:rPr lang="zh-CN" altLang="en-US" sz="2400">
                <a:solidFill>
                  <a:srgbClr val="FFFFFF"/>
                </a:solidFill>
                <a:latin typeface="Times New Roman" pitchFamily="18" charset="0"/>
              </a:rPr>
              <a:t>＝１）；</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飞行员入座信号</a:t>
            </a:r>
            <a:r>
              <a:rPr lang="en-US" altLang="zh-CN" sz="2400">
                <a:solidFill>
                  <a:srgbClr val="FFFFFF"/>
                </a:solidFill>
                <a:latin typeface="Times New Roman" pitchFamily="18" charset="0"/>
              </a:rPr>
              <a:t>A</a:t>
            </a:r>
            <a:r>
              <a:rPr lang="zh-CN" altLang="en-US" sz="2400">
                <a:solidFill>
                  <a:srgbClr val="FFFFFF"/>
                </a:solidFill>
                <a:latin typeface="Times New Roman" pitchFamily="18" charset="0"/>
              </a:rPr>
              <a:t>（飞行员入座时</a:t>
            </a:r>
            <a:r>
              <a:rPr lang="en-US" altLang="zh-CN" sz="2400">
                <a:solidFill>
                  <a:srgbClr val="FFFFFF"/>
                </a:solidFill>
                <a:latin typeface="Times New Roman" pitchFamily="18" charset="0"/>
              </a:rPr>
              <a:t>A</a:t>
            </a:r>
            <a:r>
              <a:rPr lang="zh-CN" altLang="en-US" sz="2400">
                <a:solidFill>
                  <a:srgbClr val="FFFFFF"/>
                </a:solidFill>
                <a:latin typeface="Times New Roman" pitchFamily="18" charset="0"/>
              </a:rPr>
              <a:t>＝１）；</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飞行员座位保险带已扣上信号</a:t>
            </a:r>
            <a:r>
              <a:rPr lang="en-US" altLang="zh-CN" sz="2400">
                <a:solidFill>
                  <a:srgbClr val="FFFFFF"/>
                </a:solidFill>
                <a:latin typeface="Times New Roman" pitchFamily="18" charset="0"/>
              </a:rPr>
              <a:t>B</a:t>
            </a:r>
            <a:r>
              <a:rPr lang="zh-CN" altLang="en-US" sz="2400">
                <a:solidFill>
                  <a:srgbClr val="FFFFFF"/>
                </a:solidFill>
                <a:latin typeface="Times New Roman" pitchFamily="18" charset="0"/>
              </a:rPr>
              <a:t>（飞行员座位保险带扣上时，</a:t>
            </a:r>
            <a:r>
              <a:rPr lang="en-US" altLang="zh-CN" sz="2400">
                <a:solidFill>
                  <a:srgbClr val="FFFFFF"/>
                </a:solidFill>
                <a:latin typeface="Times New Roman" pitchFamily="18" charset="0"/>
              </a:rPr>
              <a:t>B</a:t>
            </a:r>
            <a:r>
              <a:rPr lang="zh-CN" altLang="en-US" sz="2400">
                <a:solidFill>
                  <a:srgbClr val="FFFFFF"/>
                </a:solidFill>
                <a:latin typeface="Times New Roman" pitchFamily="18" charset="0"/>
              </a:rPr>
              <a:t>＝１）；</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乘客座位状态信号</a:t>
            </a:r>
            <a:br>
              <a:rPr lang="zh-CN" altLang="en-US" sz="2400">
                <a:solidFill>
                  <a:srgbClr val="FFFFFF"/>
                </a:solidFill>
                <a:latin typeface="Times New Roman" pitchFamily="18" charset="0"/>
              </a:rPr>
            </a:br>
            <a:r>
              <a:rPr lang="en-US" altLang="zh-CN" sz="2400">
                <a:solidFill>
                  <a:srgbClr val="FFFFFF"/>
                </a:solidFill>
                <a:latin typeface="Times New Roman" pitchFamily="18" charset="0"/>
              </a:rPr>
              <a:t>M</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（有乘客时</a:t>
            </a:r>
            <a:r>
              <a:rPr lang="en-US" altLang="zh-CN" sz="2400">
                <a:solidFill>
                  <a:srgbClr val="FFFFFF"/>
                </a:solidFill>
                <a:latin typeface="Times New Roman" pitchFamily="18" charset="0"/>
              </a:rPr>
              <a:t>M</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无乘客时</a:t>
            </a:r>
            <a:r>
              <a:rPr lang="en-US" altLang="zh-CN" sz="2400">
                <a:solidFill>
                  <a:srgbClr val="FFFFFF"/>
                </a:solidFill>
                <a:latin typeface="Times New Roman" pitchFamily="18" charset="0"/>
              </a:rPr>
              <a:t>M</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＝０</a:t>
            </a:r>
            <a:r>
              <a:rPr lang="en-US" altLang="zh-CN" sz="2400">
                <a:solidFill>
                  <a:srgbClr val="FFFFFF"/>
                </a:solidFill>
                <a:latin typeface="Times New Roman" pitchFamily="18" charset="0"/>
              </a:rPr>
              <a:t>,i</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２</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３</a:t>
            </a:r>
            <a:r>
              <a:rPr lang="en-US" altLang="zh-CN" sz="2400">
                <a:solidFill>
                  <a:srgbClr val="FFFFFF"/>
                </a:solidFill>
                <a:latin typeface="Times New Roman" pitchFamily="18" charset="0"/>
              </a:rPr>
              <a:t>,…,n</a:t>
            </a:r>
            <a:r>
              <a:rPr lang="zh-CN" altLang="en-US" sz="2400">
                <a:solidFill>
                  <a:srgbClr val="FFFFFF"/>
                </a:solidFill>
                <a:latin typeface="Times New Roman" pitchFamily="18" charset="0"/>
              </a:rPr>
              <a:t>）；</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乘客座位保险带扣上信号</a:t>
            </a:r>
            <a:r>
              <a:rPr lang="en-US" altLang="zh-CN" sz="2400">
                <a:solidFill>
                  <a:srgbClr val="FFFFFF"/>
                </a:solidFill>
                <a:latin typeface="Times New Roman" pitchFamily="18" charset="0"/>
              </a:rPr>
              <a:t>Ni</a:t>
            </a:r>
            <a:r>
              <a:rPr lang="zh-CN" altLang="en-US" sz="2400">
                <a:solidFill>
                  <a:srgbClr val="FFFFFF"/>
                </a:solidFill>
                <a:latin typeface="Times New Roman" pitchFamily="18" charset="0"/>
              </a:rPr>
              <a:t>（乘客座位保险带扣上时</a:t>
            </a:r>
            <a:r>
              <a:rPr lang="en-US" altLang="zh-CN" sz="2400">
                <a:solidFill>
                  <a:srgbClr val="FFFFFF"/>
                </a:solidFill>
                <a:latin typeface="Times New Roman" pitchFamily="18" charset="0"/>
              </a:rPr>
              <a:t>Ni</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i</a:t>
            </a:r>
            <a:r>
              <a:rPr lang="zh-CN" altLang="en-US" sz="2400">
                <a:solidFill>
                  <a:srgbClr val="FFFFFF"/>
                </a:solidFill>
                <a:latin typeface="Times New Roman" pitchFamily="18" charset="0"/>
              </a:rPr>
              <a:t>＝１，２，３，</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n</a:t>
            </a:r>
            <a:r>
              <a:rPr lang="zh-CN" altLang="en-US" sz="2400">
                <a:solidFill>
                  <a:srgbClr val="FFFFFF"/>
                </a:solidFill>
                <a:latin typeface="Times New Roman" pitchFamily="18" charset="0"/>
              </a:rPr>
              <a:t>）。</a:t>
            </a:r>
            <a:br>
              <a:rPr lang="zh-CN" altLang="en-US" sz="2400">
                <a:solidFill>
                  <a:srgbClr val="FFFFFF"/>
                </a:solidFill>
                <a:latin typeface="Times New Roman" pitchFamily="18" charset="0"/>
              </a:rPr>
            </a:br>
            <a:r>
              <a:rPr lang="zh-CN" altLang="en-US" sz="2400">
                <a:solidFill>
                  <a:srgbClr val="FFFFFF"/>
                </a:solidFill>
                <a:latin typeface="Times New Roman" pitchFamily="18" charset="0"/>
              </a:rPr>
              <a:t>该装置的输出变量为</a:t>
            </a:r>
            <a:r>
              <a:rPr lang="en-US" altLang="zh-CN" sz="2400">
                <a:solidFill>
                  <a:srgbClr val="FFFFFF"/>
                </a:solidFill>
                <a:latin typeface="Times New Roman" pitchFamily="18" charset="0"/>
              </a:rPr>
              <a:t>F</a:t>
            </a:r>
            <a:r>
              <a:rPr lang="zh-CN" altLang="en-US" sz="2400">
                <a:solidFill>
                  <a:srgbClr val="FFFFFF"/>
                </a:solidFill>
                <a:latin typeface="Times New Roman" pitchFamily="18" charset="0"/>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3705"/>
                                        </p:tgtEl>
                                        <p:attrNameLst>
                                          <p:attrName>style.visibility</p:attrName>
                                        </p:attrNameLst>
                                      </p:cBhvr>
                                      <p:to>
                                        <p:strVal val="visible"/>
                                      </p:to>
                                    </p:set>
                                    <p:animEffect transition="in" filter="blinds(horizontal)">
                                      <p:cBhvr>
                                        <p:cTn id="7" dur="500"/>
                                        <p:tgtEl>
                                          <p:spTgt spid="1053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A3C57CDC-28EC-4E1E-A88F-8E113F92D987}" type="slidenum">
              <a:rPr lang="en-US" altLang="zh-CN"/>
              <a:pPr>
                <a:defRPr/>
              </a:pPr>
              <a:t>28</a:t>
            </a:fld>
            <a:endParaRPr lang="en-US" altLang="zh-CN"/>
          </a:p>
        </p:txBody>
      </p:sp>
      <p:sp>
        <p:nvSpPr>
          <p:cNvPr id="38915" name="Rectangle 2"/>
          <p:cNvSpPr>
            <a:spLocks noChangeArrowheads="1"/>
          </p:cNvSpPr>
          <p:nvPr/>
        </p:nvSpPr>
        <p:spPr bwMode="auto">
          <a:xfrm>
            <a:off x="428625" y="1270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8916" name="Rectangle 3"/>
          <p:cNvSpPr>
            <a:spLocks noChangeArrowheads="1"/>
          </p:cNvSpPr>
          <p:nvPr/>
        </p:nvSpPr>
        <p:spPr bwMode="auto">
          <a:xfrm>
            <a:off x="404813" y="573088"/>
            <a:ext cx="8275637" cy="1062037"/>
          </a:xfrm>
          <a:prstGeom prst="rect">
            <a:avLst/>
          </a:prstGeom>
          <a:noFill/>
          <a:ln w="9525">
            <a:noFill/>
            <a:miter lim="800000"/>
            <a:headEnd/>
            <a:tailEnd/>
          </a:ln>
        </p:spPr>
        <p:txBody>
          <a:bodyPr lIns="92075" tIns="46038" rIns="92075" bIns="46038"/>
          <a:lstStyle/>
          <a:p>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例</a:t>
            </a:r>
            <a:r>
              <a:rPr lang="en-US" altLang="zh-CN" sz="2400">
                <a:solidFill>
                  <a:srgbClr val="FFFFFF"/>
                </a:solidFill>
                <a:latin typeface="Times New Roman" pitchFamily="18" charset="0"/>
              </a:rPr>
              <a:t>7】</a:t>
            </a:r>
            <a:r>
              <a:rPr lang="zh-CN" altLang="en-US" sz="2400">
                <a:solidFill>
                  <a:srgbClr val="FFFFFF"/>
                </a:solidFill>
                <a:latin typeface="Times New Roman" pitchFamily="18" charset="0"/>
              </a:rPr>
              <a:t>　某民航客机的安全起飞装置在同时满足下列条件时，发出允许滑跑信号：</a:t>
            </a:r>
          </a:p>
        </p:txBody>
      </p:sp>
      <p:sp>
        <p:nvSpPr>
          <p:cNvPr id="38917" name="Rectangle 4"/>
          <p:cNvSpPr>
            <a:spLocks noChangeArrowheads="1"/>
          </p:cNvSpPr>
          <p:nvPr/>
        </p:nvSpPr>
        <p:spPr bwMode="auto">
          <a:xfrm>
            <a:off x="393700" y="1298575"/>
            <a:ext cx="8516938" cy="1214438"/>
          </a:xfrm>
          <a:prstGeom prst="rect">
            <a:avLst/>
          </a:prstGeom>
          <a:noFill/>
          <a:ln w="9525">
            <a:noFill/>
            <a:miter lim="800000"/>
            <a:headEnd/>
            <a:tailEnd/>
          </a:ln>
        </p:spPr>
        <p:txBody>
          <a:bodyPr lIns="92075" tIns="46038" rIns="92075" bIns="46038"/>
          <a:lstStyle/>
          <a:p>
            <a:r>
              <a:rPr lang="zh-CN" altLang="en-US" sz="2400">
                <a:solidFill>
                  <a:srgbClr val="FFFFFF"/>
                </a:solidFill>
                <a:latin typeface="Times New Roman" pitchFamily="18" charset="0"/>
              </a:rPr>
              <a:t>发动机启动时</a:t>
            </a:r>
            <a:r>
              <a:rPr lang="en-US" altLang="zh-CN" sz="2400">
                <a:solidFill>
                  <a:srgbClr val="FFFFFF"/>
                </a:solidFill>
                <a:latin typeface="Times New Roman" pitchFamily="18" charset="0"/>
              </a:rPr>
              <a:t>S</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 </a:t>
            </a:r>
            <a:r>
              <a:rPr lang="zh-CN" altLang="en-US" sz="2400">
                <a:solidFill>
                  <a:srgbClr val="FFFFFF"/>
                </a:solidFill>
                <a:latin typeface="Times New Roman" pitchFamily="18" charset="0"/>
              </a:rPr>
              <a:t>飞行员入座时</a:t>
            </a:r>
            <a:r>
              <a:rPr lang="en-US" altLang="zh-CN" sz="2400">
                <a:solidFill>
                  <a:srgbClr val="FFFFFF"/>
                </a:solidFill>
                <a:latin typeface="Times New Roman" pitchFamily="18" charset="0"/>
              </a:rPr>
              <a:t>A</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飞行员座位保险带扣上时，</a:t>
            </a:r>
            <a:r>
              <a:rPr lang="en-US" altLang="zh-CN" sz="2400">
                <a:solidFill>
                  <a:srgbClr val="FFFFFF"/>
                </a:solidFill>
                <a:latin typeface="Times New Roman" pitchFamily="18" charset="0"/>
              </a:rPr>
              <a:t>B</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有乘客时</a:t>
            </a:r>
            <a:r>
              <a:rPr lang="en-US" altLang="zh-CN" sz="2400">
                <a:solidFill>
                  <a:srgbClr val="FFFFFF"/>
                </a:solidFill>
                <a:latin typeface="Times New Roman" pitchFamily="18" charset="0"/>
              </a:rPr>
              <a:t>M</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＝１</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无乘客时</a:t>
            </a:r>
            <a:r>
              <a:rPr lang="en-US" altLang="zh-CN" sz="2400">
                <a:solidFill>
                  <a:srgbClr val="FFFFFF"/>
                </a:solidFill>
                <a:latin typeface="Times New Roman" pitchFamily="18" charset="0"/>
              </a:rPr>
              <a:t>M</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＝０</a:t>
            </a:r>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乘客座位保险带扣上时</a:t>
            </a:r>
            <a:r>
              <a:rPr lang="en-US" altLang="zh-CN" sz="2400">
                <a:solidFill>
                  <a:srgbClr val="FFFFFF"/>
                </a:solidFill>
                <a:latin typeface="Times New Roman" pitchFamily="18" charset="0"/>
              </a:rPr>
              <a:t>N</a:t>
            </a:r>
            <a:r>
              <a:rPr lang="en-US" altLang="zh-CN" sz="2400" baseline="-25000">
                <a:solidFill>
                  <a:srgbClr val="FFFFFF"/>
                </a:solidFill>
                <a:latin typeface="Times New Roman" pitchFamily="18" charset="0"/>
              </a:rPr>
              <a:t>i</a:t>
            </a:r>
            <a:r>
              <a:rPr lang="zh-CN" altLang="en-US" sz="2400">
                <a:solidFill>
                  <a:srgbClr val="FFFFFF"/>
                </a:solidFill>
                <a:latin typeface="Times New Roman" pitchFamily="18" charset="0"/>
              </a:rPr>
              <a:t>＝１</a:t>
            </a:r>
          </a:p>
        </p:txBody>
      </p:sp>
      <p:sp>
        <p:nvSpPr>
          <p:cNvPr id="38918" name="Rectangle 5"/>
          <p:cNvSpPr>
            <a:spLocks noChangeArrowheads="1"/>
          </p:cNvSpPr>
          <p:nvPr/>
        </p:nvSpPr>
        <p:spPr bwMode="auto">
          <a:xfrm>
            <a:off x="357188" y="2582863"/>
            <a:ext cx="4630737" cy="14811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该装置的逻辑组成框图如图所示。　</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由此可列出下列逻辑表达式</a:t>
            </a:r>
            <a:r>
              <a:rPr lang="en-US" altLang="zh-CN" sz="2800">
                <a:solidFill>
                  <a:srgbClr val="FFFFFF"/>
                </a:solidFill>
                <a:latin typeface="Times New Roman" pitchFamily="18" charset="0"/>
              </a:rPr>
              <a:t>:</a:t>
            </a:r>
            <a:br>
              <a:rPr lang="en-US" altLang="zh-CN" sz="2800">
                <a:solidFill>
                  <a:srgbClr val="FFFFFF"/>
                </a:solidFill>
                <a:latin typeface="Times New Roman" pitchFamily="18" charset="0"/>
              </a:rPr>
            </a:br>
            <a:endParaRPr lang="en-US" altLang="zh-CN" sz="2800">
              <a:solidFill>
                <a:srgbClr val="FFFFFF"/>
              </a:solidFill>
              <a:latin typeface="Times New Roman" pitchFamily="18" charset="0"/>
            </a:endParaRPr>
          </a:p>
        </p:txBody>
      </p:sp>
      <p:pic>
        <p:nvPicPr>
          <p:cNvPr id="38919" name="Picture 6">
            <a:hlinkClick r:id="rId3" action="ppaction://hlinkfile"/>
          </p:cNvPr>
          <p:cNvPicPr>
            <a:picLocks noChangeAspect="1" noChangeArrowheads="1"/>
          </p:cNvPicPr>
          <p:nvPr/>
        </p:nvPicPr>
        <p:blipFill>
          <a:blip r:embed="rId4"/>
          <a:srcRect/>
          <a:stretch>
            <a:fillRect/>
          </a:stretch>
        </p:blipFill>
        <p:spPr bwMode="auto">
          <a:xfrm>
            <a:off x="5359400" y="2176463"/>
            <a:ext cx="3683000" cy="2774950"/>
          </a:xfrm>
          <a:prstGeom prst="rect">
            <a:avLst/>
          </a:prstGeom>
          <a:noFill/>
          <a:ln w="38100">
            <a:solidFill>
              <a:schemeClr val="tx2"/>
            </a:solidFill>
            <a:miter lim="800000"/>
            <a:headEnd/>
            <a:tailEnd/>
          </a:ln>
        </p:spPr>
      </p:pic>
      <p:grpSp>
        <p:nvGrpSpPr>
          <p:cNvPr id="2" name="Group 14"/>
          <p:cNvGrpSpPr>
            <a:grpSpLocks/>
          </p:cNvGrpSpPr>
          <p:nvPr/>
        </p:nvGrpSpPr>
        <p:grpSpPr bwMode="auto">
          <a:xfrm>
            <a:off x="373063" y="4464050"/>
            <a:ext cx="8516937" cy="1951038"/>
            <a:chOff x="235" y="2812"/>
            <a:chExt cx="5365" cy="1229"/>
          </a:xfrm>
        </p:grpSpPr>
        <p:sp>
          <p:nvSpPr>
            <p:cNvPr id="38921" name="Rectangle 7"/>
            <p:cNvSpPr>
              <a:spLocks noChangeArrowheads="1"/>
            </p:cNvSpPr>
            <p:nvPr/>
          </p:nvSpPr>
          <p:spPr bwMode="auto">
            <a:xfrm>
              <a:off x="235" y="2812"/>
              <a:ext cx="5365" cy="1229"/>
            </a:xfrm>
            <a:prstGeom prst="rect">
              <a:avLst/>
            </a:prstGeom>
            <a:noFill/>
            <a:ln w="9525">
              <a:noFill/>
              <a:miter lim="800000"/>
              <a:headEnd/>
              <a:tailEnd/>
            </a:ln>
          </p:spPr>
          <p:txBody>
            <a:bodyPr lIns="92075" tIns="46038" rIns="92075" bIns="46038"/>
            <a:lstStyle/>
            <a:p>
              <a:pPr>
                <a:lnSpc>
                  <a:spcPct val="120000"/>
                </a:lnSpc>
              </a:pPr>
              <a:r>
                <a:rPr lang="en-US" altLang="zh-CN" sz="2800">
                  <a:solidFill>
                    <a:srgbClr val="FFFFFF"/>
                  </a:solidFill>
                  <a:latin typeface="Times New Roman" pitchFamily="18" charset="0"/>
                </a:rPr>
                <a:t>F=f(S</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i</a:t>
              </a:r>
              <a:r>
                <a:rPr lang="zh-CN" altLang="en-US" sz="2800">
                  <a:solidFill>
                    <a:srgbClr val="FFFFFF"/>
                  </a:solidFill>
                  <a:latin typeface="Times New Roman" pitchFamily="18" charset="0"/>
                </a:rPr>
                <a:t>，</a:t>
              </a:r>
              <a:r>
                <a:rPr lang="en-US" altLang="zh-CN" sz="2800">
                  <a:solidFill>
                    <a:srgbClr val="FFFFFF"/>
                  </a:solidFill>
                  <a:latin typeface="Times New Roman" pitchFamily="18" charset="0"/>
                </a:rPr>
                <a:t>N</a:t>
              </a:r>
              <a:r>
                <a:rPr lang="en-US" altLang="zh-CN" sz="2800" baseline="-25000">
                  <a:solidFill>
                    <a:srgbClr val="FFFFFF"/>
                  </a:solidFill>
                  <a:latin typeface="Times New Roman" pitchFamily="18" charset="0"/>
                </a:rPr>
                <a:t>i</a:t>
              </a:r>
              <a:r>
                <a:rPr lang="en-US" altLang="zh-CN" sz="2800">
                  <a:solidFill>
                    <a:srgbClr val="FFFFFF"/>
                  </a:solidFill>
                  <a:latin typeface="Times New Roman" pitchFamily="18" charset="0"/>
                </a:rPr>
                <a:t>)</a:t>
              </a:r>
              <a:br>
                <a:rPr lang="en-US" altLang="zh-CN" sz="2800">
                  <a:solidFill>
                    <a:srgbClr val="FFFFFF"/>
                  </a:solidFill>
                  <a:latin typeface="Times New Roman" pitchFamily="18" charset="0"/>
                </a:rPr>
              </a:br>
              <a:r>
                <a:rPr lang="en-US" altLang="zh-CN" sz="2800">
                  <a:solidFill>
                    <a:srgbClr val="FFFFFF"/>
                  </a:solidFill>
                  <a:latin typeface="Times New Roman" pitchFamily="18" charset="0"/>
                </a:rPr>
                <a:t>=S</a:t>
              </a:r>
              <a:r>
                <a:rPr lang="en-US" altLang="zh-CN" sz="2800">
                  <a:solidFill>
                    <a:srgbClr val="FFFFFF"/>
                  </a:solidFill>
                  <a:latin typeface="Times New Roman" pitchFamily="18" charset="0"/>
                  <a:cs typeface="Times New Roman" pitchFamily="18" charset="0"/>
                </a:rPr>
                <a:t>·</a:t>
              </a:r>
              <a:r>
                <a:rPr lang="en-US" altLang="zh-CN" sz="2800">
                  <a:solidFill>
                    <a:srgbClr val="FFFFFF"/>
                  </a:solidFill>
                  <a:latin typeface="Times New Roman" pitchFamily="18" charset="0"/>
                </a:rPr>
                <a:t>A</a:t>
              </a:r>
              <a:r>
                <a:rPr lang="en-US" altLang="zh-CN" sz="2800">
                  <a:solidFill>
                    <a:srgbClr val="FFFFFF"/>
                  </a:solidFill>
                  <a:latin typeface="Times New Roman" pitchFamily="18" charset="0"/>
                  <a:cs typeface="Times New Roman" pitchFamily="18" charset="0"/>
                </a:rPr>
                <a:t>·</a:t>
              </a:r>
              <a:r>
                <a:rPr lang="en-US" altLang="zh-CN" sz="2800">
                  <a:solidFill>
                    <a:srgbClr val="FFFFFF"/>
                  </a:solidFill>
                  <a:latin typeface="Times New Roman" pitchFamily="18" charset="0"/>
                </a:rPr>
                <a:t>B(M</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N</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1</a:t>
              </a:r>
              <a:r>
                <a:rPr lang="en-US" altLang="zh-CN" sz="2800">
                  <a:solidFill>
                    <a:srgbClr val="FFFFFF"/>
                  </a:solidFill>
                  <a:latin typeface="Times New Roman" pitchFamily="18" charset="0"/>
                </a:rPr>
                <a:t>) </a:t>
              </a:r>
              <a:r>
                <a:rPr lang="en-US" altLang="zh-CN" sz="2800">
                  <a:solidFill>
                    <a:srgbClr val="FFFFFF"/>
                  </a:solidFill>
                  <a:latin typeface="Times New Roman" pitchFamily="18" charset="0"/>
                  <a:cs typeface="Times New Roman" pitchFamily="18" charset="0"/>
                </a:rPr>
                <a:t>·</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2</a:t>
              </a:r>
              <a:r>
                <a:rPr lang="en-US" altLang="zh-CN" sz="2800">
                  <a:solidFill>
                    <a:srgbClr val="FFFFFF"/>
                  </a:solidFill>
                  <a:latin typeface="Times New Roman" pitchFamily="18" charset="0"/>
                </a:rPr>
                <a:t>N</a:t>
              </a:r>
              <a:r>
                <a:rPr lang="en-US" altLang="zh-CN" sz="2800" baseline="-25000">
                  <a:solidFill>
                    <a:srgbClr val="FFFFFF"/>
                  </a:solidFill>
                  <a:latin typeface="Times New Roman" pitchFamily="18" charset="0"/>
                </a:rPr>
                <a:t>2</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2</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n</a:t>
              </a:r>
              <a:r>
                <a:rPr lang="en-US" altLang="zh-CN" sz="2800">
                  <a:solidFill>
                    <a:srgbClr val="FFFFFF"/>
                  </a:solidFill>
                  <a:latin typeface="Times New Roman" pitchFamily="18" charset="0"/>
                </a:rPr>
                <a:t>N</a:t>
              </a:r>
              <a:r>
                <a:rPr lang="en-US" altLang="zh-CN" sz="2800" baseline="-25000">
                  <a:solidFill>
                    <a:srgbClr val="FFFFFF"/>
                  </a:solidFill>
                  <a:latin typeface="Times New Roman" pitchFamily="18" charset="0"/>
                </a:rPr>
                <a:t>n</a:t>
              </a:r>
              <a:r>
                <a:rPr lang="en-US" altLang="zh-CN" sz="2800">
                  <a:solidFill>
                    <a:srgbClr val="FFFFFF"/>
                  </a:solidFill>
                  <a:latin typeface="Times New Roman" pitchFamily="18" charset="0"/>
                </a:rPr>
                <a:t>+M</a:t>
              </a:r>
              <a:r>
                <a:rPr lang="en-US" altLang="zh-CN" sz="2800" baseline="-25000">
                  <a:solidFill>
                    <a:srgbClr val="FFFFFF"/>
                  </a:solidFill>
                  <a:latin typeface="Times New Roman" pitchFamily="18" charset="0"/>
                </a:rPr>
                <a:t>n</a:t>
              </a:r>
              <a:r>
                <a:rPr lang="en-US" altLang="zh-CN" sz="2800">
                  <a:solidFill>
                    <a:srgbClr val="FFFFFF"/>
                  </a:solidFill>
                  <a:latin typeface="Times New Roman" pitchFamily="18" charset="0"/>
                </a:rPr>
                <a:t>)</a:t>
              </a:r>
              <a:r>
                <a:rPr lang="pt-BR" altLang="zh-CN" sz="2800">
                  <a:solidFill>
                    <a:srgbClr val="FFFFFF"/>
                  </a:solidFill>
                  <a:latin typeface="Times New Roman" pitchFamily="18" charset="0"/>
                </a:rPr>
                <a:t/>
              </a:r>
              <a:br>
                <a:rPr lang="pt-BR" altLang="zh-CN" sz="2800">
                  <a:solidFill>
                    <a:srgbClr val="FFFFFF"/>
                  </a:solidFill>
                  <a:latin typeface="Times New Roman" pitchFamily="18" charset="0"/>
                </a:rPr>
              </a:br>
              <a:r>
                <a:rPr lang="pt-BR" altLang="zh-CN" sz="2800">
                  <a:solidFill>
                    <a:srgbClr val="FFFFFF"/>
                  </a:solidFill>
                  <a:latin typeface="Times New Roman" pitchFamily="18" charset="0"/>
                </a:rPr>
                <a:t>=S</a:t>
              </a:r>
              <a:r>
                <a:rPr lang="en-US" altLang="zh-CN" sz="2800">
                  <a:solidFill>
                    <a:srgbClr val="FFFFFF"/>
                  </a:solidFill>
                  <a:latin typeface="Times New Roman" pitchFamily="18" charset="0"/>
                  <a:cs typeface="Times New Roman" pitchFamily="18" charset="0"/>
                </a:rPr>
                <a:t>·</a:t>
              </a:r>
              <a:r>
                <a:rPr lang="pt-BR" altLang="zh-CN" sz="2800">
                  <a:solidFill>
                    <a:srgbClr val="FFFFFF"/>
                  </a:solidFill>
                  <a:latin typeface="Times New Roman" pitchFamily="18" charset="0"/>
                </a:rPr>
                <a:t>A</a:t>
              </a:r>
              <a:r>
                <a:rPr lang="en-US" altLang="zh-CN" sz="2800">
                  <a:solidFill>
                    <a:srgbClr val="FFFFFF"/>
                  </a:solidFill>
                  <a:latin typeface="Times New Roman" pitchFamily="18" charset="0"/>
                  <a:cs typeface="Times New Roman" pitchFamily="18" charset="0"/>
                </a:rPr>
                <a:t>·</a:t>
              </a:r>
              <a:r>
                <a:rPr lang="pt-BR" altLang="zh-CN" sz="2800">
                  <a:solidFill>
                    <a:srgbClr val="FFFFFF"/>
                  </a:solidFill>
                  <a:latin typeface="Times New Roman" pitchFamily="18" charset="0"/>
                </a:rPr>
                <a:t>B(N</a:t>
              </a:r>
              <a:r>
                <a:rPr lang="pt-BR" altLang="zh-CN" sz="2800" baseline="-25000">
                  <a:solidFill>
                    <a:srgbClr val="FFFFFF"/>
                  </a:solidFill>
                  <a:latin typeface="Times New Roman" pitchFamily="18" charset="0"/>
                </a:rPr>
                <a:t>1</a:t>
              </a:r>
              <a:r>
                <a:rPr lang="pt-BR" altLang="zh-CN" sz="2800">
                  <a:solidFill>
                    <a:srgbClr val="FFFFFF"/>
                  </a:solidFill>
                  <a:latin typeface="Times New Roman" pitchFamily="18" charset="0"/>
                </a:rPr>
                <a:t>+M</a:t>
              </a:r>
              <a:r>
                <a:rPr lang="pt-BR" altLang="zh-CN" sz="2800" baseline="-25000">
                  <a:solidFill>
                    <a:srgbClr val="FFFFFF"/>
                  </a:solidFill>
                  <a:latin typeface="Times New Roman" pitchFamily="18" charset="0"/>
                </a:rPr>
                <a:t>1</a:t>
              </a:r>
              <a:r>
                <a:rPr lang="pt-BR" altLang="zh-CN" sz="2800">
                  <a:solidFill>
                    <a:srgbClr val="FFFFFF"/>
                  </a:solidFill>
                  <a:latin typeface="Times New Roman" pitchFamily="18" charset="0"/>
                </a:rPr>
                <a:t>) </a:t>
              </a:r>
              <a:r>
                <a:rPr lang="en-US" altLang="zh-CN" sz="2800">
                  <a:solidFill>
                    <a:srgbClr val="FFFFFF"/>
                  </a:solidFill>
                  <a:latin typeface="Times New Roman" pitchFamily="18" charset="0"/>
                  <a:cs typeface="Times New Roman" pitchFamily="18" charset="0"/>
                </a:rPr>
                <a:t>·</a:t>
              </a:r>
              <a:r>
                <a:rPr lang="pt-BR" altLang="zh-CN" sz="2800">
                  <a:solidFill>
                    <a:srgbClr val="FFFFFF"/>
                  </a:solidFill>
                  <a:latin typeface="Times New Roman" pitchFamily="18" charset="0"/>
                </a:rPr>
                <a:t>(N</a:t>
              </a:r>
              <a:r>
                <a:rPr lang="pt-BR" altLang="zh-CN" sz="2800" baseline="-25000">
                  <a:solidFill>
                    <a:srgbClr val="FFFFFF"/>
                  </a:solidFill>
                  <a:latin typeface="Times New Roman" pitchFamily="18" charset="0"/>
                </a:rPr>
                <a:t>2</a:t>
              </a:r>
              <a:r>
                <a:rPr lang="pt-BR" altLang="zh-CN" sz="2800">
                  <a:solidFill>
                    <a:srgbClr val="FFFFFF"/>
                  </a:solidFill>
                  <a:latin typeface="Times New Roman" pitchFamily="18" charset="0"/>
                </a:rPr>
                <a:t>+M</a:t>
              </a:r>
              <a:r>
                <a:rPr lang="pt-BR" altLang="zh-CN" sz="2800" baseline="-25000">
                  <a:solidFill>
                    <a:srgbClr val="FFFFFF"/>
                  </a:solidFill>
                  <a:latin typeface="Times New Roman" pitchFamily="18" charset="0"/>
                </a:rPr>
                <a:t>2</a:t>
              </a:r>
              <a:r>
                <a:rPr lang="pt-BR" altLang="zh-CN" sz="2800">
                  <a:solidFill>
                    <a:srgbClr val="FFFFFF"/>
                  </a:solidFill>
                  <a:latin typeface="Times New Roman" pitchFamily="18" charset="0"/>
                </a:rPr>
                <a:t>)…(N</a:t>
              </a:r>
              <a:r>
                <a:rPr lang="pt-BR" altLang="zh-CN" sz="2800" baseline="-25000">
                  <a:solidFill>
                    <a:srgbClr val="FFFFFF"/>
                  </a:solidFill>
                  <a:latin typeface="Times New Roman" pitchFamily="18" charset="0"/>
                </a:rPr>
                <a:t>n</a:t>
              </a:r>
              <a:r>
                <a:rPr lang="pt-BR" altLang="zh-CN" sz="2800">
                  <a:solidFill>
                    <a:srgbClr val="FFFFFF"/>
                  </a:solidFill>
                  <a:latin typeface="Times New Roman" pitchFamily="18" charset="0"/>
                </a:rPr>
                <a:t>+M</a:t>
              </a:r>
              <a:r>
                <a:rPr lang="pt-BR" altLang="zh-CN" sz="2800" baseline="-25000">
                  <a:solidFill>
                    <a:srgbClr val="FFFFFF"/>
                  </a:solidFill>
                  <a:latin typeface="Times New Roman" pitchFamily="18" charset="0"/>
                </a:rPr>
                <a:t>n</a:t>
              </a:r>
              <a:r>
                <a:rPr lang="pt-BR" altLang="zh-CN" sz="2800">
                  <a:solidFill>
                    <a:srgbClr val="FFFFFF"/>
                  </a:solidFill>
                  <a:latin typeface="Times New Roman" pitchFamily="18" charset="0"/>
                </a:rPr>
                <a:t>)</a:t>
              </a:r>
              <a:endParaRPr lang="en-US" altLang="zh-CN" sz="2800">
                <a:solidFill>
                  <a:srgbClr val="FFFFFF"/>
                </a:solidFill>
                <a:latin typeface="Times New Roman" pitchFamily="18" charset="0"/>
              </a:endParaRPr>
            </a:p>
          </p:txBody>
        </p:sp>
        <p:sp>
          <p:nvSpPr>
            <p:cNvPr id="30730" name="Line 8"/>
            <p:cNvSpPr>
              <a:spLocks noChangeShapeType="1"/>
            </p:cNvSpPr>
            <p:nvPr/>
          </p:nvSpPr>
          <p:spPr bwMode="auto">
            <a:xfrm>
              <a:off x="1696" y="3232"/>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0731" name="Line 9"/>
            <p:cNvSpPr>
              <a:spLocks noChangeShapeType="1"/>
            </p:cNvSpPr>
            <p:nvPr/>
          </p:nvSpPr>
          <p:spPr bwMode="auto">
            <a:xfrm>
              <a:off x="2881" y="3233"/>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0732" name="Line 10"/>
            <p:cNvSpPr>
              <a:spLocks noChangeShapeType="1"/>
            </p:cNvSpPr>
            <p:nvPr/>
          </p:nvSpPr>
          <p:spPr bwMode="auto">
            <a:xfrm>
              <a:off x="4233" y="3241"/>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0733" name="Line 11"/>
            <p:cNvSpPr>
              <a:spLocks noChangeShapeType="1"/>
            </p:cNvSpPr>
            <p:nvPr/>
          </p:nvSpPr>
          <p:spPr bwMode="auto">
            <a:xfrm>
              <a:off x="1401" y="3561"/>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0734" name="Line 12"/>
            <p:cNvSpPr>
              <a:spLocks noChangeShapeType="1"/>
            </p:cNvSpPr>
            <p:nvPr/>
          </p:nvSpPr>
          <p:spPr bwMode="auto">
            <a:xfrm>
              <a:off x="2337" y="3553"/>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0735" name="Line 13"/>
            <p:cNvSpPr>
              <a:spLocks noChangeShapeType="1"/>
            </p:cNvSpPr>
            <p:nvPr/>
          </p:nvSpPr>
          <p:spPr bwMode="auto">
            <a:xfrm>
              <a:off x="3369" y="3545"/>
              <a:ext cx="232"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6793CF5E-FCB6-4FB2-B3F0-81DE0157E9C7}" type="slidenum">
              <a:rPr lang="en-US" altLang="zh-CN"/>
              <a:pPr>
                <a:defRPr/>
              </a:pPr>
              <a:t>29</a:t>
            </a:fld>
            <a:endParaRPr lang="en-US" altLang="zh-CN"/>
          </a:p>
        </p:txBody>
      </p:sp>
      <p:sp>
        <p:nvSpPr>
          <p:cNvPr id="39939" name="Rectangle 2"/>
          <p:cNvSpPr>
            <a:spLocks noChangeArrowheads="1"/>
          </p:cNvSpPr>
          <p:nvPr/>
        </p:nvSpPr>
        <p:spPr bwMode="auto">
          <a:xfrm>
            <a:off x="428625" y="1270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39940" name="Rectangle 3"/>
          <p:cNvSpPr>
            <a:spLocks noChangeArrowheads="1"/>
          </p:cNvSpPr>
          <p:nvPr/>
        </p:nvSpPr>
        <p:spPr bwMode="auto">
          <a:xfrm>
            <a:off x="404813" y="712788"/>
            <a:ext cx="8402637" cy="5062537"/>
          </a:xfrm>
          <a:prstGeom prst="rect">
            <a:avLst/>
          </a:prstGeom>
          <a:noFill/>
          <a:ln w="9525">
            <a:noFill/>
            <a:miter lim="800000"/>
            <a:headEnd/>
            <a:tailEnd/>
          </a:ln>
        </p:spPr>
        <p:txBody>
          <a:bodyPr lIns="92075" tIns="46038" rIns="92075" bIns="46038"/>
          <a:lstStyle/>
          <a:p>
            <a:pPr>
              <a:spcBef>
                <a:spcPct val="50000"/>
              </a:spcBef>
            </a:pPr>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8】</a:t>
            </a:r>
            <a:r>
              <a:rPr lang="zh-CN" altLang="en-US" sz="2800">
                <a:solidFill>
                  <a:srgbClr val="FFFFFF"/>
                </a:solidFill>
                <a:latin typeface="Times New Roman" pitchFamily="18" charset="0"/>
              </a:rPr>
              <a:t>一架飞机的监视部件，其逻辑电路要求飞机着陆之前指示两翼和机头下面三个起落架所处的状态：</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某个起落架放下时，它的传感器产生一个低电平；</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某个起落架收回时，它的传感器产生一个高电平。</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当驾驶员按下“起落架放下”开关准备着陆时，</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如果三个起落架严格同时放下，则绿色指示灯闪亮，飞机可以着陆；</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如果三个起落架中任何一个未放下，则红色指示灯闪亮，警告驾驶员不能着陆。请设计满足上述要求的逻辑电路。</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9" name="Rectangle 3"/>
          <p:cNvSpPr>
            <a:spLocks noGrp="1" noChangeArrowheads="1"/>
          </p:cNvSpPr>
          <p:nvPr>
            <p:ph type="ctrTitle" sz="quarter"/>
          </p:nvPr>
        </p:nvSpPr>
        <p:spPr>
          <a:xfrm>
            <a:off x="490538" y="319088"/>
            <a:ext cx="8216900" cy="727075"/>
          </a:xfrm>
          <a:extLst>
            <a:ext uri="{AF507438-7753-43E0-B8FC-AC1667EBCBE1}"/>
          </a:extLst>
        </p:spPr>
        <p:txBody>
          <a:bodyPr/>
          <a:lstStyle/>
          <a:p>
            <a:pPr algn="ctr" eaLnBrk="1" hangingPunct="1">
              <a:defRPr/>
            </a:pPr>
            <a:r>
              <a:rPr lang="zh-CN" altLang="en-US" sz="4000" dirty="0" smtClean="0">
                <a:solidFill>
                  <a:srgbClr val="FFFF00"/>
                </a:solidFill>
              </a:rPr>
              <a:t>组合逻辑 </a:t>
            </a:r>
          </a:p>
        </p:txBody>
      </p:sp>
      <p:sp>
        <p:nvSpPr>
          <p:cNvPr id="1002498" name="Rectangle 2"/>
          <p:cNvSpPr>
            <a:spLocks noGrp="1" noChangeArrowheads="1"/>
          </p:cNvSpPr>
          <p:nvPr>
            <p:ph type="subTitle" sz="quarter" idx="1"/>
          </p:nvPr>
        </p:nvSpPr>
        <p:spPr>
          <a:xfrm>
            <a:off x="1006475" y="1681163"/>
            <a:ext cx="6665913" cy="3821112"/>
          </a:xfrm>
          <a:extLst>
            <a:ext uri="{91240B29-F687-4F45-9708-019B960494DF}"/>
          </a:extLst>
        </p:spPr>
        <p:txBody>
          <a:bodyPr/>
          <a:lstStyle/>
          <a:p>
            <a:pPr marL="609600" indent="-609600" eaLnBrk="1" hangingPunct="1">
              <a:lnSpc>
                <a:spcPct val="90000"/>
              </a:lnSpc>
              <a:defRPr/>
            </a:pPr>
            <a:r>
              <a:rPr lang="en-US" altLang="zh-CN" b="1" dirty="0" smtClean="0">
                <a:solidFill>
                  <a:srgbClr val="FFFF00"/>
                </a:solidFill>
              </a:rPr>
              <a:t>1.</a:t>
            </a:r>
            <a:r>
              <a:rPr lang="zh-CN" altLang="en-US" b="1" dirty="0" smtClean="0">
                <a:solidFill>
                  <a:srgbClr val="FFFF00"/>
                </a:solidFill>
              </a:rPr>
              <a:t>组合逻辑分析</a:t>
            </a:r>
          </a:p>
          <a:p>
            <a:pPr marL="609600" indent="-609600" eaLnBrk="1" hangingPunct="1">
              <a:lnSpc>
                <a:spcPct val="90000"/>
              </a:lnSpc>
              <a:defRPr/>
            </a:pPr>
            <a:r>
              <a:rPr lang="en-US" altLang="zh-CN" b="1" dirty="0" smtClean="0">
                <a:solidFill>
                  <a:srgbClr val="FFFF00"/>
                </a:solidFill>
              </a:rPr>
              <a:t>2.</a:t>
            </a:r>
            <a:r>
              <a:rPr lang="zh-CN" altLang="en-US" b="1" dirty="0" smtClean="0">
                <a:solidFill>
                  <a:srgbClr val="FFFF00"/>
                </a:solidFill>
              </a:rPr>
              <a:t>组合逻辑设计</a:t>
            </a:r>
          </a:p>
          <a:p>
            <a:pPr marL="609600" indent="-609600" eaLnBrk="1" hangingPunct="1">
              <a:lnSpc>
                <a:spcPct val="90000"/>
              </a:lnSpc>
              <a:defRPr/>
            </a:pPr>
            <a:r>
              <a:rPr lang="en-US" altLang="zh-CN" b="1" dirty="0" smtClean="0">
                <a:solidFill>
                  <a:srgbClr val="FFFF00"/>
                </a:solidFill>
              </a:rPr>
              <a:t>3.</a:t>
            </a:r>
            <a:r>
              <a:rPr lang="zh-CN" altLang="en-US" b="1" dirty="0" smtClean="0">
                <a:solidFill>
                  <a:srgbClr val="FFFF00"/>
                </a:solidFill>
              </a:rPr>
              <a:t>组合逻辑电路的等价变换</a:t>
            </a:r>
          </a:p>
        </p:txBody>
      </p:sp>
      <p:sp>
        <p:nvSpPr>
          <p:cNvPr id="4"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4274329D-ADB1-443B-94BA-658B8384EA19}" type="slidenum">
              <a:rPr lang="en-US" altLang="zh-CN"/>
              <a:pPr>
                <a:defRPr/>
              </a:pPr>
              <a:t>3</a:t>
            </a:fld>
            <a:endParaRPr lang="en-US" altLang="zh-CN"/>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FD6CD59F-A5FE-4755-94F8-02E823BB9C1F}" type="slidenum">
              <a:rPr lang="en-US" altLang="zh-CN"/>
              <a:pPr>
                <a:defRPr/>
              </a:pPr>
              <a:t>30</a:t>
            </a:fld>
            <a:endParaRPr lang="en-US" altLang="zh-CN"/>
          </a:p>
        </p:txBody>
      </p:sp>
      <p:sp>
        <p:nvSpPr>
          <p:cNvPr id="40963" name="Rectangle 2"/>
          <p:cNvSpPr>
            <a:spLocks noChangeArrowheads="1"/>
          </p:cNvSpPr>
          <p:nvPr/>
        </p:nvSpPr>
        <p:spPr bwMode="auto">
          <a:xfrm>
            <a:off x="428625" y="127000"/>
            <a:ext cx="8275638" cy="5159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2.2 </a:t>
            </a:r>
            <a:r>
              <a:rPr lang="zh-CN" altLang="en-US" sz="2800" dirty="0">
                <a:latin typeface="Times New Roman" pitchFamily="18" charset="0"/>
              </a:rPr>
              <a:t>逻辑问题的描述</a:t>
            </a:r>
          </a:p>
        </p:txBody>
      </p:sp>
      <p:sp>
        <p:nvSpPr>
          <p:cNvPr id="40964" name="Rectangle 3"/>
          <p:cNvSpPr>
            <a:spLocks noChangeArrowheads="1"/>
          </p:cNvSpPr>
          <p:nvPr/>
        </p:nvSpPr>
        <p:spPr bwMode="auto">
          <a:xfrm>
            <a:off x="404813" y="573088"/>
            <a:ext cx="8301037" cy="13160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设两个机翼下面的起落传感器分别为</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和</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，机头下面的传感器为</a:t>
            </a:r>
            <a:r>
              <a:rPr lang="en-US" altLang="zh-CN" sz="2800">
                <a:solidFill>
                  <a:srgbClr val="FFFFFF"/>
                </a:solidFill>
                <a:latin typeface="Times New Roman" pitchFamily="18" charset="0"/>
              </a:rPr>
              <a:t>C</a:t>
            </a:r>
            <a:r>
              <a:rPr lang="zh-CN" altLang="en-US" sz="2800">
                <a:solidFill>
                  <a:srgbClr val="FFFFFF"/>
                </a:solidFill>
                <a:latin typeface="Times New Roman" pitchFamily="18" charset="0"/>
              </a:rPr>
              <a:t>，起落架放下时为低电平“</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。绿灯闪亮的条件为</a:t>
            </a:r>
            <a:r>
              <a:rPr lang="en-US" altLang="zh-CN" sz="2800">
                <a:solidFill>
                  <a:srgbClr val="FFFFFF"/>
                </a:solidFill>
                <a:latin typeface="Times New Roman" pitchFamily="18" charset="0"/>
              </a:rPr>
              <a:t>F</a:t>
            </a:r>
            <a:r>
              <a:rPr lang="zh-CN" altLang="en-US" sz="2800" baseline="-25000">
                <a:solidFill>
                  <a:srgbClr val="FFFFFF"/>
                </a:solidFill>
                <a:latin typeface="Times New Roman" pitchFamily="18" charset="0"/>
              </a:rPr>
              <a:t>１</a:t>
            </a:r>
            <a:r>
              <a:rPr lang="zh-CN" altLang="en-US" sz="2800">
                <a:solidFill>
                  <a:srgbClr val="FFFFFF"/>
                </a:solidFill>
                <a:latin typeface="Times New Roman" pitchFamily="18" charset="0"/>
              </a:rPr>
              <a:t>，红灯闪亮的条件为</a:t>
            </a:r>
            <a:r>
              <a:rPr lang="en-US" altLang="zh-CN" sz="2800">
                <a:solidFill>
                  <a:srgbClr val="FFFFFF"/>
                </a:solidFill>
                <a:latin typeface="Times New Roman" pitchFamily="18" charset="0"/>
              </a:rPr>
              <a:t>F</a:t>
            </a:r>
            <a:r>
              <a:rPr lang="zh-CN" altLang="en-US" sz="2800" baseline="-25000">
                <a:solidFill>
                  <a:srgbClr val="FFFFFF"/>
                </a:solidFill>
                <a:latin typeface="Times New Roman" pitchFamily="18" charset="0"/>
              </a:rPr>
              <a:t>２</a:t>
            </a:r>
            <a:r>
              <a:rPr lang="zh-CN" altLang="en-US" sz="2800">
                <a:solidFill>
                  <a:srgbClr val="FFFFFF"/>
                </a:solidFill>
                <a:latin typeface="Times New Roman" pitchFamily="18" charset="0"/>
              </a:rPr>
              <a:t>，则有：</a:t>
            </a:r>
          </a:p>
        </p:txBody>
      </p:sp>
      <p:sp>
        <p:nvSpPr>
          <p:cNvPr id="1059845" name="Rectangle 5"/>
          <p:cNvSpPr>
            <a:spLocks noChangeArrowheads="1"/>
          </p:cNvSpPr>
          <p:nvPr/>
        </p:nvSpPr>
        <p:spPr bwMode="auto">
          <a:xfrm>
            <a:off x="293688" y="3040063"/>
            <a:ext cx="4300537" cy="1862137"/>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图示给出了安全降落监视装置逻辑电路图：绿色指示灯亮，可以着陆。红色指示灯亮，不能着陆</a:t>
            </a:r>
          </a:p>
        </p:txBody>
      </p:sp>
      <p:sp>
        <p:nvSpPr>
          <p:cNvPr id="1059847" name="Rectangle 7"/>
          <p:cNvSpPr>
            <a:spLocks noChangeArrowheads="1"/>
          </p:cNvSpPr>
          <p:nvPr/>
        </p:nvSpPr>
        <p:spPr bwMode="auto">
          <a:xfrm>
            <a:off x="373063" y="5340350"/>
            <a:ext cx="8516937" cy="1074738"/>
          </a:xfrm>
          <a:prstGeom prst="rect">
            <a:avLst/>
          </a:prstGeom>
          <a:noFill/>
          <a:ln w="9525">
            <a:noFill/>
            <a:miter lim="800000"/>
            <a:headEnd/>
            <a:tailEnd/>
          </a:ln>
        </p:spPr>
        <p:txBody>
          <a:bodyPr lIns="92075" tIns="46038" rIns="92075" bIns="46038"/>
          <a:lstStyle/>
          <a:p>
            <a:pPr>
              <a:lnSpc>
                <a:spcPct val="120000"/>
              </a:lnSpc>
            </a:pPr>
            <a:r>
              <a:rPr lang="zh-CN" altLang="en-US" sz="2800">
                <a:solidFill>
                  <a:srgbClr val="FFFFFF"/>
                </a:solidFill>
                <a:latin typeface="Times New Roman" pitchFamily="18" charset="0"/>
              </a:rPr>
              <a:t>例７、例８中逻辑表达式是通过对设计需求的分析直接列出的，既不通过真值表，也不通过简化真值表。</a:t>
            </a:r>
            <a:r>
              <a:rPr lang="zh-CN" altLang="en-US" sz="2800" b="0">
                <a:solidFill>
                  <a:srgbClr val="FFFFFF"/>
                </a:solidFill>
                <a:latin typeface="Times New Roman" pitchFamily="18" charset="0"/>
              </a:rPr>
              <a:t> </a:t>
            </a:r>
          </a:p>
        </p:txBody>
      </p:sp>
      <p:pic>
        <p:nvPicPr>
          <p:cNvPr id="1059848" name="Picture 8"/>
          <p:cNvPicPr>
            <a:picLocks noChangeAspect="1" noChangeArrowheads="1"/>
          </p:cNvPicPr>
          <p:nvPr/>
        </p:nvPicPr>
        <p:blipFill>
          <a:blip r:embed="rId3"/>
          <a:srcRect/>
          <a:stretch>
            <a:fillRect/>
          </a:stretch>
        </p:blipFill>
        <p:spPr bwMode="auto">
          <a:xfrm>
            <a:off x="4419600" y="1938338"/>
            <a:ext cx="4457700" cy="3355975"/>
          </a:xfrm>
          <a:prstGeom prst="rect">
            <a:avLst/>
          </a:prstGeom>
          <a:noFill/>
          <a:ln w="9525">
            <a:noFill/>
            <a:miter lim="800000"/>
            <a:headEnd/>
            <a:tailEnd/>
          </a:ln>
        </p:spPr>
      </p:pic>
      <p:grpSp>
        <p:nvGrpSpPr>
          <p:cNvPr id="2" name="Group 14"/>
          <p:cNvGrpSpPr>
            <a:grpSpLocks/>
          </p:cNvGrpSpPr>
          <p:nvPr/>
        </p:nvGrpSpPr>
        <p:grpSpPr bwMode="auto">
          <a:xfrm>
            <a:off x="393700" y="2022475"/>
            <a:ext cx="2941638" cy="1214438"/>
            <a:chOff x="248" y="1274"/>
            <a:chExt cx="1853" cy="765"/>
          </a:xfrm>
        </p:grpSpPr>
        <p:grpSp>
          <p:nvGrpSpPr>
            <p:cNvPr id="3" name="Group 12"/>
            <p:cNvGrpSpPr>
              <a:grpSpLocks/>
            </p:cNvGrpSpPr>
            <p:nvPr/>
          </p:nvGrpSpPr>
          <p:grpSpPr bwMode="auto">
            <a:xfrm>
              <a:off x="248" y="1274"/>
              <a:ext cx="1853" cy="765"/>
              <a:chOff x="248" y="1274"/>
              <a:chExt cx="1853" cy="765"/>
            </a:xfrm>
          </p:grpSpPr>
          <p:sp>
            <p:nvSpPr>
              <p:cNvPr id="40971" name="Rectangle 4"/>
              <p:cNvSpPr>
                <a:spLocks noChangeArrowheads="1"/>
              </p:cNvSpPr>
              <p:nvPr/>
            </p:nvSpPr>
            <p:spPr bwMode="auto">
              <a:xfrm>
                <a:off x="248" y="1274"/>
                <a:ext cx="1853" cy="765"/>
              </a:xfrm>
              <a:prstGeom prst="rect">
                <a:avLst/>
              </a:prstGeom>
              <a:noFill/>
              <a:ln w="9525">
                <a:noFill/>
                <a:miter lim="800000"/>
                <a:headEnd/>
                <a:tailEnd/>
              </a:ln>
            </p:spPr>
            <p:txBody>
              <a:bodyPr lIns="92075" tIns="46038" rIns="92075" bIns="46038"/>
              <a:lstStyle/>
              <a:p>
                <a:r>
                  <a:rPr lang="en-US" altLang="zh-CN" sz="3200">
                    <a:solidFill>
                      <a:srgbClr val="FFFFFF"/>
                    </a:solidFill>
                    <a:latin typeface="Times New Roman" pitchFamily="18" charset="0"/>
                  </a:rPr>
                  <a:t>F</a:t>
                </a:r>
                <a:r>
                  <a:rPr lang="en-US" altLang="zh-CN" sz="3200" baseline="-25000">
                    <a:solidFill>
                      <a:srgbClr val="FFFFFF"/>
                    </a:solidFill>
                    <a:latin typeface="Times New Roman" pitchFamily="18" charset="0"/>
                  </a:rPr>
                  <a:t>1</a:t>
                </a:r>
                <a:r>
                  <a:rPr lang="en-US" altLang="zh-CN" sz="3200">
                    <a:solidFill>
                      <a:srgbClr val="FFFFFF"/>
                    </a:solidFill>
                    <a:latin typeface="Times New Roman" pitchFamily="18" charset="0"/>
                  </a:rPr>
                  <a:t>=A</a:t>
                </a:r>
                <a:r>
                  <a:rPr lang="en-US" altLang="zh-CN" sz="3200">
                    <a:solidFill>
                      <a:srgbClr val="FFFFFF"/>
                    </a:solidFill>
                    <a:latin typeface="Times New Roman" pitchFamily="18" charset="0"/>
                    <a:cs typeface="Times New Roman" pitchFamily="18" charset="0"/>
                  </a:rPr>
                  <a:t>·</a:t>
                </a:r>
                <a:r>
                  <a:rPr lang="en-US" altLang="zh-CN" sz="3200">
                    <a:solidFill>
                      <a:srgbClr val="FFFFFF"/>
                    </a:solidFill>
                    <a:latin typeface="Times New Roman" pitchFamily="18" charset="0"/>
                  </a:rPr>
                  <a:t>B</a:t>
                </a:r>
                <a:r>
                  <a:rPr lang="en-US" altLang="zh-CN" sz="3200">
                    <a:solidFill>
                      <a:srgbClr val="FFFFFF"/>
                    </a:solidFill>
                    <a:latin typeface="Times New Roman" pitchFamily="18" charset="0"/>
                    <a:cs typeface="Times New Roman" pitchFamily="18" charset="0"/>
                  </a:rPr>
                  <a:t>·</a:t>
                </a:r>
                <a:r>
                  <a:rPr lang="en-US" altLang="zh-CN" sz="3200">
                    <a:solidFill>
                      <a:srgbClr val="FFFFFF"/>
                    </a:solidFill>
                    <a:latin typeface="Times New Roman" pitchFamily="18" charset="0"/>
                  </a:rPr>
                  <a:t>C</a:t>
                </a:r>
                <a:br>
                  <a:rPr lang="en-US" altLang="zh-CN" sz="3200">
                    <a:solidFill>
                      <a:srgbClr val="FFFFFF"/>
                    </a:solidFill>
                    <a:latin typeface="Times New Roman" pitchFamily="18" charset="0"/>
                  </a:rPr>
                </a:br>
                <a:r>
                  <a:rPr lang="en-US" altLang="zh-CN" sz="3200">
                    <a:solidFill>
                      <a:srgbClr val="FFFFFF"/>
                    </a:solidFill>
                    <a:latin typeface="Times New Roman" pitchFamily="18" charset="0"/>
                  </a:rPr>
                  <a:t>F</a:t>
                </a:r>
                <a:r>
                  <a:rPr lang="en-US" altLang="zh-CN" sz="3200" baseline="-25000">
                    <a:solidFill>
                      <a:srgbClr val="FFFFFF"/>
                    </a:solidFill>
                    <a:latin typeface="Times New Roman" pitchFamily="18" charset="0"/>
                  </a:rPr>
                  <a:t>2</a:t>
                </a:r>
                <a:r>
                  <a:rPr lang="en-US" altLang="zh-CN" sz="3200">
                    <a:solidFill>
                      <a:srgbClr val="FFFFFF"/>
                    </a:solidFill>
                    <a:latin typeface="Times New Roman" pitchFamily="18" charset="0"/>
                  </a:rPr>
                  <a:t>=A+B+C</a:t>
                </a:r>
              </a:p>
            </p:txBody>
          </p:sp>
          <p:sp>
            <p:nvSpPr>
              <p:cNvPr id="32780" name="Line 9"/>
              <p:cNvSpPr>
                <a:spLocks noChangeShapeType="1"/>
              </p:cNvSpPr>
              <p:nvPr/>
            </p:nvSpPr>
            <p:spPr bwMode="auto">
              <a:xfrm>
                <a:off x="760" y="1320"/>
                <a:ext cx="128"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2781" name="Line 10"/>
              <p:cNvSpPr>
                <a:spLocks noChangeShapeType="1"/>
              </p:cNvSpPr>
              <p:nvPr/>
            </p:nvSpPr>
            <p:spPr bwMode="auto">
              <a:xfrm>
                <a:off x="1009" y="1321"/>
                <a:ext cx="128"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32782" name="Line 11"/>
              <p:cNvSpPr>
                <a:spLocks noChangeShapeType="1"/>
              </p:cNvSpPr>
              <p:nvPr/>
            </p:nvSpPr>
            <p:spPr bwMode="auto">
              <a:xfrm>
                <a:off x="1257" y="1321"/>
                <a:ext cx="128"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
          <p:nvSpPr>
            <p:cNvPr id="32778" name="Line 13"/>
            <p:cNvSpPr>
              <a:spLocks noChangeShapeType="1"/>
            </p:cNvSpPr>
            <p:nvPr/>
          </p:nvSpPr>
          <p:spPr bwMode="auto">
            <a:xfrm>
              <a:off x="760" y="1640"/>
              <a:ext cx="760"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9848"/>
                                        </p:tgtEl>
                                        <p:attrNameLst>
                                          <p:attrName>style.visibility</p:attrName>
                                        </p:attrNameLst>
                                      </p:cBhvr>
                                      <p:to>
                                        <p:strVal val="visible"/>
                                      </p:to>
                                    </p:set>
                                    <p:animEffect transition="in" filter="blinds(horizontal)">
                                      <p:cBhvr>
                                        <p:cTn id="12" dur="500"/>
                                        <p:tgtEl>
                                          <p:spTgt spid="1059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59845"/>
                                        </p:tgtEl>
                                        <p:attrNameLst>
                                          <p:attrName>style.visibility</p:attrName>
                                        </p:attrNameLst>
                                      </p:cBhvr>
                                      <p:to>
                                        <p:strVal val="visible"/>
                                      </p:to>
                                    </p:set>
                                    <p:animEffect transition="in" filter="diamond(in)">
                                      <p:cBhvr>
                                        <p:cTn id="17" dur="2000"/>
                                        <p:tgtEl>
                                          <p:spTgt spid="1059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9847"/>
                                        </p:tgtEl>
                                        <p:attrNameLst>
                                          <p:attrName>style.visibility</p:attrName>
                                        </p:attrNameLst>
                                      </p:cBhvr>
                                      <p:to>
                                        <p:strVal val="visible"/>
                                      </p:to>
                                    </p:set>
                                    <p:animEffect transition="in" filter="blinds(horizontal)">
                                      <p:cBhvr>
                                        <p:cTn id="22" dur="500"/>
                                        <p:tgtEl>
                                          <p:spTgt spid="1059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5" grpId="0"/>
      <p:bldP spid="10598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609600" indent="-609600">
              <a:lnSpc>
                <a:spcPct val="90000"/>
              </a:lnSpc>
              <a:defRPr/>
            </a:pPr>
            <a:r>
              <a:rPr lang="en-US" altLang="zh-CN" b="1" dirty="0" smtClean="0">
                <a:solidFill>
                  <a:srgbClr val="FFFF00"/>
                </a:solidFill>
              </a:rPr>
              <a:t>1.</a:t>
            </a:r>
            <a:r>
              <a:rPr lang="zh-CN" altLang="en-US" b="1" dirty="0" smtClean="0">
                <a:solidFill>
                  <a:srgbClr val="FFFF00"/>
                </a:solidFill>
              </a:rPr>
              <a:t>组合逻辑分析</a:t>
            </a:r>
          </a:p>
          <a:p>
            <a:pPr marL="609600" indent="-609600">
              <a:lnSpc>
                <a:spcPct val="90000"/>
              </a:lnSpc>
              <a:defRPr/>
            </a:pPr>
            <a:r>
              <a:rPr lang="en-US" altLang="zh-CN" b="1" dirty="0" smtClean="0">
                <a:solidFill>
                  <a:srgbClr val="FFFF00"/>
                </a:solidFill>
              </a:rPr>
              <a:t>2.</a:t>
            </a:r>
            <a:r>
              <a:rPr lang="zh-CN" altLang="en-US" b="1" dirty="0" smtClean="0">
                <a:solidFill>
                  <a:srgbClr val="FFFF00"/>
                </a:solidFill>
              </a:rPr>
              <a:t>组合逻辑</a:t>
            </a:r>
            <a:r>
              <a:rPr lang="zh-CN" altLang="en-US" b="1" dirty="0" smtClean="0">
                <a:solidFill>
                  <a:srgbClr val="FFFF00"/>
                </a:solidFill>
              </a:rPr>
              <a:t>设计</a:t>
            </a:r>
            <a:endParaRPr lang="zh-CN" altLang="en-US" b="1" dirty="0" smtClean="0">
              <a:solidFill>
                <a:srgbClr val="FFFF00"/>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998402"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7"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BBDF36A9-B622-4C9C-8B73-61F6864089CD}" type="slidenum">
              <a:rPr lang="en-US" altLang="zh-CN"/>
              <a:pPr>
                <a:defRPr/>
              </a:pPr>
              <a:t>4</a:t>
            </a:fld>
            <a:endParaRPr lang="en-US" altLang="zh-CN"/>
          </a:p>
        </p:txBody>
      </p:sp>
      <p:sp>
        <p:nvSpPr>
          <p:cNvPr id="16389" name="Rectangle 5"/>
          <p:cNvSpPr>
            <a:spLocks noChangeArrowheads="1"/>
          </p:cNvSpPr>
          <p:nvPr/>
        </p:nvSpPr>
        <p:spPr bwMode="auto">
          <a:xfrm>
            <a:off x="479425" y="1193800"/>
            <a:ext cx="8275638" cy="1395413"/>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所谓组合逻辑分析，就是根据已知逻辑电路图，找出组合逻辑电路的输入与输出关系，确定在什么样的输入取值组合下对应的输出为１。</a:t>
            </a:r>
          </a:p>
        </p:txBody>
      </p:sp>
      <p:pic>
        <p:nvPicPr>
          <p:cNvPr id="998406" name="Picture 6"/>
          <p:cNvPicPr>
            <a:picLocks noChangeAspect="1" noChangeArrowheads="1"/>
          </p:cNvPicPr>
          <p:nvPr/>
        </p:nvPicPr>
        <p:blipFill>
          <a:blip r:embed="rId3"/>
          <a:srcRect/>
          <a:stretch>
            <a:fillRect/>
          </a:stretch>
        </p:blipFill>
        <p:spPr bwMode="auto">
          <a:xfrm>
            <a:off x="5308600" y="2578100"/>
            <a:ext cx="3360738" cy="4165600"/>
          </a:xfrm>
          <a:prstGeom prst="rect">
            <a:avLst/>
          </a:prstGeom>
          <a:noFill/>
          <a:ln w="9525">
            <a:noFill/>
            <a:miter lim="800000"/>
            <a:headEnd/>
            <a:tailEnd/>
          </a:ln>
        </p:spPr>
      </p:pic>
      <p:sp>
        <p:nvSpPr>
          <p:cNvPr id="998407" name="Rectangle 7"/>
          <p:cNvSpPr>
            <a:spLocks noChangeArrowheads="1"/>
          </p:cNvSpPr>
          <p:nvPr/>
        </p:nvSpPr>
        <p:spPr bwMode="auto">
          <a:xfrm>
            <a:off x="352425" y="2597150"/>
            <a:ext cx="4833938" cy="741363"/>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组合逻辑电路分析的一般过程：</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8407"/>
                                        </p:tgtEl>
                                        <p:attrNameLst>
                                          <p:attrName>style.visibility</p:attrName>
                                        </p:attrNameLst>
                                      </p:cBhvr>
                                      <p:to>
                                        <p:strVal val="visible"/>
                                      </p:to>
                                    </p:set>
                                    <p:animEffect transition="in" filter="blinds(horizontal)">
                                      <p:cBhvr>
                                        <p:cTn id="7" dur="500"/>
                                        <p:tgtEl>
                                          <p:spTgt spid="998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98406"/>
                                        </p:tgtEl>
                                        <p:attrNameLst>
                                          <p:attrName>style.visibility</p:attrName>
                                        </p:attrNameLst>
                                      </p:cBhvr>
                                      <p:to>
                                        <p:strVal val="visible"/>
                                      </p:to>
                                    </p:set>
                                    <p:animEffect transition="in" filter="box(in)">
                                      <p:cBhvr>
                                        <p:cTn id="12" dur="500"/>
                                        <p:tgtEl>
                                          <p:spTgt spid="99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04546"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8"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64649D16-D722-480B-84C4-46814157656F}" type="slidenum">
              <a:rPr lang="en-US" altLang="zh-CN"/>
              <a:pPr>
                <a:defRPr/>
              </a:pPr>
              <a:t>5</a:t>
            </a:fld>
            <a:endParaRPr lang="en-US" altLang="zh-CN"/>
          </a:p>
        </p:txBody>
      </p:sp>
      <p:sp>
        <p:nvSpPr>
          <p:cNvPr id="17413" name="Rectangle 4"/>
          <p:cNvSpPr>
            <a:spLocks noChangeArrowheads="1"/>
          </p:cNvSpPr>
          <p:nvPr/>
        </p:nvSpPr>
        <p:spPr bwMode="auto">
          <a:xfrm>
            <a:off x="479425" y="1193800"/>
            <a:ext cx="8275638" cy="655638"/>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三种情况下的分析方法：</a:t>
            </a:r>
          </a:p>
        </p:txBody>
      </p:sp>
      <p:sp>
        <p:nvSpPr>
          <p:cNvPr id="1004550" name="Rectangle 6"/>
          <p:cNvSpPr>
            <a:spLocks noChangeArrowheads="1"/>
          </p:cNvSpPr>
          <p:nvPr/>
        </p:nvSpPr>
        <p:spPr bwMode="auto">
          <a:xfrm>
            <a:off x="338138" y="1871663"/>
            <a:ext cx="8359775" cy="741362"/>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1. </a:t>
            </a:r>
            <a:r>
              <a:rPr lang="zh-CN" altLang="en-US" sz="2800">
                <a:solidFill>
                  <a:srgbClr val="FFFFFF"/>
                </a:solidFill>
                <a:latin typeface="Times New Roman" pitchFamily="18" charset="0"/>
              </a:rPr>
              <a:t>对于较简单的逻辑电路 </a:t>
            </a:r>
            <a:r>
              <a:rPr lang="en-US" altLang="zh-CN" sz="2800">
                <a:solidFill>
                  <a:srgbClr val="FFFFFF"/>
                </a:solidFill>
                <a:latin typeface="Times New Roman" pitchFamily="18" charset="0"/>
              </a:rPr>
              <a:t>----&gt;“</a:t>
            </a:r>
            <a:r>
              <a:rPr lang="zh-CN" altLang="en-US" sz="2800">
                <a:solidFill>
                  <a:srgbClr val="FFFFFF"/>
                </a:solidFill>
                <a:latin typeface="Times New Roman" pitchFamily="18" charset="0"/>
              </a:rPr>
              <a:t>逐级电平推导”法</a:t>
            </a:r>
          </a:p>
        </p:txBody>
      </p:sp>
      <p:sp>
        <p:nvSpPr>
          <p:cNvPr id="1004551" name="Rectangle 7"/>
          <p:cNvSpPr>
            <a:spLocks noChangeArrowheads="1"/>
          </p:cNvSpPr>
          <p:nvPr/>
        </p:nvSpPr>
        <p:spPr bwMode="auto">
          <a:xfrm>
            <a:off x="312738" y="2703513"/>
            <a:ext cx="8831262" cy="873125"/>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2. </a:t>
            </a:r>
            <a:r>
              <a:rPr lang="zh-CN" altLang="en-US" sz="2800">
                <a:solidFill>
                  <a:srgbClr val="FFFFFF"/>
                </a:solidFill>
                <a:latin typeface="Times New Roman" pitchFamily="18" charset="0"/>
              </a:rPr>
              <a:t>对于较复杂的逻辑电路 </a:t>
            </a:r>
            <a:r>
              <a:rPr lang="en-US" altLang="zh-CN" sz="2800">
                <a:solidFill>
                  <a:srgbClr val="FFFFFF"/>
                </a:solidFill>
                <a:latin typeface="Times New Roman" pitchFamily="18" charset="0"/>
              </a:rPr>
              <a:t>----&gt;“</a:t>
            </a:r>
            <a:r>
              <a:rPr lang="zh-CN" altLang="en-US" sz="2800">
                <a:solidFill>
                  <a:srgbClr val="FFFFFF"/>
                </a:solidFill>
                <a:latin typeface="Times New Roman" pitchFamily="18" charset="0"/>
              </a:rPr>
              <a:t>列写布尔表达式”法</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                                                     或“数字波形图法”等</a:t>
            </a:r>
          </a:p>
        </p:txBody>
      </p:sp>
      <p:sp>
        <p:nvSpPr>
          <p:cNvPr id="1004552" name="Rectangle 8"/>
          <p:cNvSpPr>
            <a:spLocks noChangeArrowheads="1"/>
          </p:cNvSpPr>
          <p:nvPr/>
        </p:nvSpPr>
        <p:spPr bwMode="auto">
          <a:xfrm>
            <a:off x="300038" y="3836988"/>
            <a:ext cx="8359775" cy="741362"/>
          </a:xfrm>
          <a:prstGeom prst="rect">
            <a:avLst/>
          </a:prstGeom>
          <a:noFill/>
          <a:ln w="9525">
            <a:noFill/>
            <a:miter lim="800000"/>
            <a:headEnd/>
            <a:tailEnd/>
          </a:ln>
        </p:spPr>
        <p:txBody>
          <a:bodyPr lIns="92075" tIns="46038" rIns="92075" bIns="46038"/>
          <a:lstStyle/>
          <a:p>
            <a:r>
              <a:rPr lang="en-US" altLang="zh-CN" sz="2800">
                <a:solidFill>
                  <a:srgbClr val="FFFFFF"/>
                </a:solidFill>
                <a:latin typeface="Times New Roman" pitchFamily="18" charset="0"/>
              </a:rPr>
              <a:t>3.</a:t>
            </a:r>
            <a:r>
              <a:rPr lang="zh-CN" altLang="en-US" sz="2800">
                <a:solidFill>
                  <a:srgbClr val="FFFFFF"/>
                </a:solidFill>
                <a:latin typeface="Times New Roman" pitchFamily="18" charset="0"/>
              </a:rPr>
              <a:t>迫不得已的情况下      </a:t>
            </a:r>
            <a:r>
              <a:rPr lang="en-US" altLang="zh-CN" sz="2800">
                <a:solidFill>
                  <a:srgbClr val="FFFFFF"/>
                </a:solidFill>
                <a:latin typeface="Times New Roman" pitchFamily="18" charset="0"/>
              </a:rPr>
              <a:t>----&gt; “</a:t>
            </a:r>
            <a:r>
              <a:rPr lang="zh-CN" altLang="en-US" sz="2800">
                <a:solidFill>
                  <a:srgbClr val="FFFFFF"/>
                </a:solidFill>
                <a:latin typeface="Times New Roman" pitchFamily="18" charset="0"/>
              </a:rPr>
              <a:t>列写真值表”法</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4550"/>
                                        </p:tgtEl>
                                        <p:attrNameLst>
                                          <p:attrName>style.visibility</p:attrName>
                                        </p:attrNameLst>
                                      </p:cBhvr>
                                      <p:to>
                                        <p:strVal val="visible"/>
                                      </p:to>
                                    </p:set>
                                    <p:animEffect transition="in" filter="blinds(horizontal)">
                                      <p:cBhvr>
                                        <p:cTn id="7" dur="500"/>
                                        <p:tgtEl>
                                          <p:spTgt spid="1004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4551"/>
                                        </p:tgtEl>
                                        <p:attrNameLst>
                                          <p:attrName>style.visibility</p:attrName>
                                        </p:attrNameLst>
                                      </p:cBhvr>
                                      <p:to>
                                        <p:strVal val="visible"/>
                                      </p:to>
                                    </p:set>
                                    <p:animEffect transition="in" filter="blinds(horizontal)">
                                      <p:cBhvr>
                                        <p:cTn id="12" dur="500"/>
                                        <p:tgtEl>
                                          <p:spTgt spid="1004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4552"/>
                                        </p:tgtEl>
                                        <p:attrNameLst>
                                          <p:attrName>style.visibility</p:attrName>
                                        </p:attrNameLst>
                                      </p:cBhvr>
                                      <p:to>
                                        <p:strVal val="visible"/>
                                      </p:to>
                                    </p:set>
                                    <p:animEffect transition="in" filter="blinds(horizontal)">
                                      <p:cBhvr>
                                        <p:cTn id="17" dur="500"/>
                                        <p:tgtEl>
                                          <p:spTgt spid="1004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50" grpId="0"/>
      <p:bldP spid="1004551" grpId="0"/>
      <p:bldP spid="10045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5"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smtClean="0">
                <a:solidFill>
                  <a:srgbClr val="FFFF00"/>
                </a:solidFill>
                <a:cs typeface="Times New Roman" pitchFamily="18" charset="0"/>
              </a:rPr>
              <a:t>第</a:t>
            </a:r>
            <a:r>
              <a:rPr lang="en-US" altLang="zh-CN" sz="3200" smtClean="0">
                <a:solidFill>
                  <a:srgbClr val="FFFF00"/>
                </a:solidFill>
                <a:cs typeface="Times New Roman" pitchFamily="18" charset="0"/>
              </a:rPr>
              <a:t>2</a:t>
            </a:r>
            <a:r>
              <a:rPr lang="zh-CN" altLang="en-US" sz="3200" smtClean="0">
                <a:solidFill>
                  <a:srgbClr val="FFFF00"/>
                </a:solidFill>
                <a:cs typeface="Times New Roman" pitchFamily="18" charset="0"/>
              </a:rPr>
              <a:t>章</a:t>
            </a:r>
            <a:r>
              <a:rPr lang="zh-CN" altLang="en-US" sz="3200" smtClean="0">
                <a:solidFill>
                  <a:srgbClr val="FFFF00"/>
                </a:solidFill>
              </a:rPr>
              <a:t> 组合逻辑 </a:t>
            </a:r>
          </a:p>
        </p:txBody>
      </p:sp>
      <p:sp>
        <p:nvSpPr>
          <p:cNvPr id="1006594"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8"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F4FEA096-225E-442D-A196-8EA841296C59}" type="slidenum">
              <a:rPr lang="en-US" altLang="zh-CN"/>
              <a:pPr>
                <a:defRPr/>
              </a:pPr>
              <a:t>6</a:t>
            </a:fld>
            <a:endParaRPr lang="en-US" altLang="zh-CN"/>
          </a:p>
        </p:txBody>
      </p:sp>
      <p:sp>
        <p:nvSpPr>
          <p:cNvPr id="18437" name="Rectangle 4"/>
          <p:cNvSpPr>
            <a:spLocks noChangeArrowheads="1"/>
          </p:cNvSpPr>
          <p:nvPr/>
        </p:nvSpPr>
        <p:spPr bwMode="auto">
          <a:xfrm>
            <a:off x="377825" y="1165225"/>
            <a:ext cx="8275638" cy="6556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1.1 </a:t>
            </a:r>
            <a:r>
              <a:rPr lang="zh-CN" altLang="en-US" sz="2800" dirty="0">
                <a:latin typeface="Times New Roman" pitchFamily="18" charset="0"/>
              </a:rPr>
              <a:t>逐级电平推导法</a:t>
            </a:r>
          </a:p>
        </p:txBody>
      </p:sp>
      <p:sp>
        <p:nvSpPr>
          <p:cNvPr id="1006597" name="Rectangle 5"/>
          <p:cNvSpPr>
            <a:spLocks noChangeArrowheads="1"/>
          </p:cNvSpPr>
          <p:nvPr/>
        </p:nvSpPr>
        <p:spPr bwMode="auto">
          <a:xfrm>
            <a:off x="338138" y="1685925"/>
            <a:ext cx="8359775" cy="901700"/>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先假设输出为逻辑</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或</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，然后逐级向前推导，直到确定输入的逻辑值。</a:t>
            </a:r>
          </a:p>
        </p:txBody>
      </p:sp>
      <p:sp>
        <p:nvSpPr>
          <p:cNvPr id="1006598" name="Rectangle 6"/>
          <p:cNvSpPr>
            <a:spLocks noChangeArrowheads="1"/>
          </p:cNvSpPr>
          <p:nvPr/>
        </p:nvSpPr>
        <p:spPr bwMode="auto">
          <a:xfrm>
            <a:off x="312738" y="2703513"/>
            <a:ext cx="8345487" cy="554037"/>
          </a:xfrm>
          <a:prstGeom prst="rect">
            <a:avLst/>
          </a:prstGeom>
          <a:noFill/>
          <a:ln w="9525">
            <a:noFill/>
            <a:miter lim="800000"/>
            <a:headEnd/>
            <a:tailEnd/>
          </a:ln>
        </p:spPr>
        <p:txBody>
          <a:bodyPr lIns="92075" tIns="46038" rIns="92075" bIns="46038"/>
          <a:lstStyle/>
          <a:p>
            <a:pPr marL="838200" indent="-838200"/>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分析图中所示的逻辑电路</a:t>
            </a:r>
          </a:p>
        </p:txBody>
      </p:sp>
      <p:pic>
        <p:nvPicPr>
          <p:cNvPr id="1006600" name="Picture 8"/>
          <p:cNvPicPr>
            <a:picLocks noChangeAspect="1" noChangeArrowheads="1"/>
          </p:cNvPicPr>
          <p:nvPr/>
        </p:nvPicPr>
        <p:blipFill>
          <a:blip r:embed="rId3"/>
          <a:srcRect/>
          <a:stretch>
            <a:fillRect/>
          </a:stretch>
        </p:blipFill>
        <p:spPr bwMode="auto">
          <a:xfrm>
            <a:off x="741363" y="3440113"/>
            <a:ext cx="6513512" cy="26479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6597"/>
                                        </p:tgtEl>
                                        <p:attrNameLst>
                                          <p:attrName>style.visibility</p:attrName>
                                        </p:attrNameLst>
                                      </p:cBhvr>
                                      <p:to>
                                        <p:strVal val="visible"/>
                                      </p:to>
                                    </p:set>
                                    <p:animEffect transition="in" filter="blinds(horizontal)">
                                      <p:cBhvr>
                                        <p:cTn id="7" dur="500"/>
                                        <p:tgtEl>
                                          <p:spTgt spid="1006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6598"/>
                                        </p:tgtEl>
                                        <p:attrNameLst>
                                          <p:attrName>style.visibility</p:attrName>
                                        </p:attrNameLst>
                                      </p:cBhvr>
                                      <p:to>
                                        <p:strVal val="visible"/>
                                      </p:to>
                                    </p:set>
                                    <p:animEffect transition="in" filter="blinds(horizontal)">
                                      <p:cBhvr>
                                        <p:cTn id="12" dur="500"/>
                                        <p:tgtEl>
                                          <p:spTgt spid="10065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06600"/>
                                        </p:tgtEl>
                                        <p:attrNameLst>
                                          <p:attrName>style.visibility</p:attrName>
                                        </p:attrNameLst>
                                      </p:cBhvr>
                                      <p:to>
                                        <p:strVal val="visible"/>
                                      </p:to>
                                    </p:set>
                                    <p:animEffect transition="in" filter="blinds(horizontal)">
                                      <p:cBhvr>
                                        <p:cTn id="17" dur="500"/>
                                        <p:tgtEl>
                                          <p:spTgt spid="1006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7" grpId="0"/>
      <p:bldP spid="10065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3"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08642" name="Rectangle 2"/>
          <p:cNvSpPr>
            <a:spLocks noGrp="1" noChangeArrowheads="1"/>
          </p:cNvSpPr>
          <p:nvPr>
            <p:ph type="subTitle" sz="quarter" idx="1"/>
          </p:nvPr>
        </p:nvSpPr>
        <p:spPr>
          <a:xfrm>
            <a:off x="412750" y="625475"/>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3"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5AAE1A52-47B7-4434-8B2D-2C4EEC566FD9}" type="slidenum">
              <a:rPr lang="en-US" altLang="zh-CN"/>
              <a:pPr>
                <a:defRPr/>
              </a:pPr>
              <a:t>7</a:t>
            </a:fld>
            <a:endParaRPr lang="en-US" altLang="zh-CN"/>
          </a:p>
        </p:txBody>
      </p:sp>
      <p:sp>
        <p:nvSpPr>
          <p:cNvPr id="19461" name="Rectangle 4"/>
          <p:cNvSpPr>
            <a:spLocks noChangeArrowheads="1"/>
          </p:cNvSpPr>
          <p:nvPr/>
        </p:nvSpPr>
        <p:spPr bwMode="auto">
          <a:xfrm>
            <a:off x="377825" y="1050925"/>
            <a:ext cx="8275638" cy="6556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1.1 </a:t>
            </a:r>
            <a:r>
              <a:rPr lang="zh-CN" altLang="en-US" sz="2800" dirty="0">
                <a:latin typeface="Times New Roman" pitchFamily="18" charset="0"/>
              </a:rPr>
              <a:t>逐级电平推导法</a:t>
            </a:r>
          </a:p>
        </p:txBody>
      </p:sp>
      <p:sp>
        <p:nvSpPr>
          <p:cNvPr id="1008645" name="Rectangle 5"/>
          <p:cNvSpPr>
            <a:spLocks noChangeArrowheads="1"/>
          </p:cNvSpPr>
          <p:nvPr/>
        </p:nvSpPr>
        <p:spPr bwMode="auto">
          <a:xfrm>
            <a:off x="5297488" y="2138363"/>
            <a:ext cx="3540125" cy="2063750"/>
          </a:xfrm>
          <a:prstGeom prst="rect">
            <a:avLst/>
          </a:prstGeom>
          <a:noFill/>
          <a:ln w="9525">
            <a:noFill/>
            <a:miter lim="800000"/>
            <a:headEnd/>
            <a:tailEnd/>
          </a:ln>
        </p:spPr>
        <p:txBody>
          <a:bodyPr lIns="92075" tIns="46038" rIns="92075" bIns="46038"/>
          <a:lstStyle/>
          <a:p>
            <a:pPr eaLnBrk="0" hangingPunct="0"/>
            <a:r>
              <a:rPr lang="zh-CN" altLang="en-US" sz="2800">
                <a:solidFill>
                  <a:srgbClr val="FFFFFF"/>
                </a:solidFill>
                <a:latin typeface="Times New Roman" pitchFamily="18" charset="0"/>
              </a:rPr>
              <a:t>由</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知</a:t>
            </a:r>
            <a:r>
              <a:rPr lang="en-US" altLang="zh-CN" sz="2800">
                <a:solidFill>
                  <a:srgbClr val="FFFFFF"/>
                </a:solidFill>
                <a:latin typeface="Times New Roman" pitchFamily="18" charset="0"/>
              </a:rPr>
              <a:t>X1=0</a:t>
            </a:r>
            <a:r>
              <a:rPr lang="zh-CN" altLang="en-US" sz="2800">
                <a:solidFill>
                  <a:srgbClr val="FFFFFF"/>
                </a:solidFill>
                <a:latin typeface="Times New Roman" pitchFamily="18" charset="0"/>
              </a:rPr>
              <a:t>或</a:t>
            </a:r>
            <a:br>
              <a:rPr lang="zh-CN" altLang="en-US" sz="2800">
                <a:solidFill>
                  <a:srgbClr val="FFFFFF"/>
                </a:solidFill>
                <a:latin typeface="Times New Roman" pitchFamily="18" charset="0"/>
              </a:rPr>
            </a:br>
            <a:r>
              <a:rPr lang="zh-CN" altLang="en-US" sz="2800">
                <a:solidFill>
                  <a:srgbClr val="FFFFFF"/>
                </a:solidFill>
                <a:latin typeface="Times New Roman" pitchFamily="18" charset="0"/>
              </a:rPr>
              <a:t>                </a:t>
            </a:r>
            <a:r>
              <a:rPr lang="en-US" altLang="zh-CN" sz="2800">
                <a:solidFill>
                  <a:srgbClr val="FFFFFF"/>
                </a:solidFill>
                <a:latin typeface="Times New Roman" pitchFamily="18" charset="0"/>
              </a:rPr>
              <a:t>X2=0</a:t>
            </a:r>
            <a:br>
              <a:rPr lang="en-US" altLang="zh-CN" sz="2800">
                <a:solidFill>
                  <a:srgbClr val="FFFFFF"/>
                </a:solidFill>
                <a:latin typeface="Times New Roman" pitchFamily="18" charset="0"/>
              </a:rPr>
            </a:br>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由</a:t>
            </a:r>
            <a:r>
              <a:rPr lang="en-US" altLang="zh-CN" sz="2800">
                <a:solidFill>
                  <a:srgbClr val="FFFFFF"/>
                </a:solidFill>
                <a:latin typeface="Times New Roman" pitchFamily="18" charset="0"/>
              </a:rPr>
              <a:t>X1=0,</a:t>
            </a:r>
            <a:r>
              <a:rPr lang="zh-CN" altLang="en-US" sz="2800">
                <a:solidFill>
                  <a:srgbClr val="FFFFFF"/>
                </a:solidFill>
                <a:latin typeface="Times New Roman" pitchFamily="18" charset="0"/>
              </a:rPr>
              <a:t>知</a:t>
            </a:r>
            <a:r>
              <a:rPr lang="en-US" altLang="zh-CN" sz="2800">
                <a:solidFill>
                  <a:srgbClr val="FFFFFF"/>
                </a:solidFill>
                <a:latin typeface="Times New Roman" pitchFamily="18" charset="0"/>
              </a:rPr>
              <a:t>A=1,B=1</a:t>
            </a:r>
            <a:br>
              <a:rPr lang="en-US" altLang="zh-CN" sz="2800">
                <a:solidFill>
                  <a:srgbClr val="FFFFFF"/>
                </a:solidFill>
                <a:latin typeface="Times New Roman" pitchFamily="18" charset="0"/>
              </a:rPr>
            </a:br>
            <a:r>
              <a:rPr lang="en-US" altLang="zh-CN" sz="2800">
                <a:solidFill>
                  <a:srgbClr val="FFFFFF"/>
                </a:solidFill>
                <a:latin typeface="Times New Roman" pitchFamily="18" charset="0"/>
              </a:rPr>
              <a:t>   </a:t>
            </a:r>
            <a:r>
              <a:rPr lang="zh-CN" altLang="en-US" sz="2800">
                <a:solidFill>
                  <a:srgbClr val="FFFFFF"/>
                </a:solidFill>
                <a:latin typeface="Times New Roman" pitchFamily="18" charset="0"/>
              </a:rPr>
              <a:t>由</a:t>
            </a:r>
            <a:r>
              <a:rPr lang="en-US" altLang="zh-CN" sz="2800">
                <a:solidFill>
                  <a:srgbClr val="FFFFFF"/>
                </a:solidFill>
                <a:latin typeface="Times New Roman" pitchFamily="18" charset="0"/>
              </a:rPr>
              <a:t>X2=0,</a:t>
            </a:r>
            <a:r>
              <a:rPr lang="zh-CN" altLang="en-US" sz="2800">
                <a:solidFill>
                  <a:srgbClr val="FFFFFF"/>
                </a:solidFill>
                <a:latin typeface="Times New Roman" pitchFamily="18" charset="0"/>
              </a:rPr>
              <a:t>知</a:t>
            </a:r>
            <a:r>
              <a:rPr lang="en-US" altLang="zh-CN" sz="2800">
                <a:solidFill>
                  <a:srgbClr val="FFFFFF"/>
                </a:solidFill>
                <a:latin typeface="Times New Roman" pitchFamily="18" charset="0"/>
              </a:rPr>
              <a:t>A=1,B=1</a:t>
            </a:r>
          </a:p>
        </p:txBody>
      </p:sp>
      <p:sp>
        <p:nvSpPr>
          <p:cNvPr id="19463" name="Rectangle 6"/>
          <p:cNvSpPr>
            <a:spLocks noChangeArrowheads="1"/>
          </p:cNvSpPr>
          <p:nvPr/>
        </p:nvSpPr>
        <p:spPr bwMode="auto">
          <a:xfrm>
            <a:off x="209550" y="1501775"/>
            <a:ext cx="8345488" cy="554038"/>
          </a:xfrm>
          <a:prstGeom prst="rect">
            <a:avLst/>
          </a:prstGeom>
          <a:noFill/>
          <a:ln w="9525">
            <a:noFill/>
            <a:miter lim="800000"/>
            <a:headEnd/>
            <a:tailEnd/>
          </a:ln>
        </p:spPr>
        <p:txBody>
          <a:bodyPr lIns="92075" tIns="46038" rIns="92075" bIns="46038"/>
          <a:lstStyle/>
          <a:p>
            <a:pPr marL="838200" indent="-838200"/>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分析图中所示的逻辑电路</a:t>
            </a:r>
          </a:p>
        </p:txBody>
      </p:sp>
      <p:pic>
        <p:nvPicPr>
          <p:cNvPr id="19464" name="Picture 7"/>
          <p:cNvPicPr>
            <a:picLocks noChangeAspect="1" noChangeArrowheads="1"/>
          </p:cNvPicPr>
          <p:nvPr/>
        </p:nvPicPr>
        <p:blipFill>
          <a:blip r:embed="rId3"/>
          <a:srcRect/>
          <a:stretch>
            <a:fillRect/>
          </a:stretch>
        </p:blipFill>
        <p:spPr bwMode="auto">
          <a:xfrm>
            <a:off x="176213" y="2008188"/>
            <a:ext cx="4960937" cy="2017712"/>
          </a:xfrm>
          <a:prstGeom prst="rect">
            <a:avLst/>
          </a:prstGeom>
          <a:noFill/>
          <a:ln w="9525">
            <a:noFill/>
            <a:miter lim="800000"/>
            <a:headEnd/>
            <a:tailEnd/>
          </a:ln>
        </p:spPr>
      </p:pic>
      <p:sp>
        <p:nvSpPr>
          <p:cNvPr id="1008648" name="Rectangle 8"/>
          <p:cNvSpPr>
            <a:spLocks noChangeArrowheads="1"/>
          </p:cNvSpPr>
          <p:nvPr/>
        </p:nvSpPr>
        <p:spPr bwMode="auto">
          <a:xfrm>
            <a:off x="207963" y="4176713"/>
            <a:ext cx="8359775" cy="1395412"/>
          </a:xfrm>
          <a:prstGeom prst="rect">
            <a:avLst/>
          </a:prstGeom>
          <a:noFill/>
          <a:ln w="9525">
            <a:noFill/>
            <a:miter lim="800000"/>
            <a:headEnd/>
            <a:tailEnd/>
          </a:ln>
        </p:spPr>
        <p:txBody>
          <a:bodyPr lIns="92075" tIns="46038" rIns="92075" bIns="46038"/>
          <a:lstStyle/>
          <a:p>
            <a:pPr algn="just" eaLnBrk="0" hangingPunct="0"/>
            <a:r>
              <a:rPr lang="zh-CN" altLang="zh-CN" sz="2800">
                <a:solidFill>
                  <a:srgbClr val="FFFFFF"/>
                </a:solidFill>
                <a:latin typeface="Times New Roman" pitchFamily="18" charset="0"/>
              </a:rPr>
              <a:t>当输入量</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 </a:t>
            </a:r>
            <a:r>
              <a:rPr lang="en-US" altLang="zh-CN" sz="2800">
                <a:solidFill>
                  <a:srgbClr val="FFFFFF"/>
                </a:solidFill>
                <a:latin typeface="Times New Roman" pitchFamily="18" charset="0"/>
              </a:rPr>
              <a:t>B </a:t>
            </a:r>
            <a:r>
              <a:rPr lang="zh-CN" altLang="en-US" sz="2800">
                <a:solidFill>
                  <a:srgbClr val="FFFFFF"/>
                </a:solidFill>
                <a:latin typeface="Times New Roman" pitchFamily="18" charset="0"/>
              </a:rPr>
              <a:t>都为</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或</a:t>
            </a:r>
            <a:r>
              <a:rPr lang="en-US" altLang="zh-CN" sz="2800">
                <a:solidFill>
                  <a:srgbClr val="FFFFFF"/>
                </a:solidFill>
                <a:latin typeface="Times New Roman" pitchFamily="18" charset="0"/>
              </a:rPr>
              <a:t>0</a:t>
            </a:r>
            <a:r>
              <a:rPr lang="zh-CN" altLang="en-US" sz="2800">
                <a:solidFill>
                  <a:srgbClr val="FFFFFF"/>
                </a:solidFill>
                <a:latin typeface="Times New Roman" pitchFamily="18" charset="0"/>
              </a:rPr>
              <a:t>时，输出</a:t>
            </a:r>
            <a:r>
              <a:rPr lang="en-US" altLang="zh-CN" sz="2800">
                <a:solidFill>
                  <a:srgbClr val="FFFFFF"/>
                </a:solidFill>
                <a:latin typeface="Times New Roman" pitchFamily="18" charset="0"/>
              </a:rPr>
              <a:t>F=1</a:t>
            </a:r>
            <a:r>
              <a:rPr lang="zh-CN" altLang="en-US" sz="2800">
                <a:solidFill>
                  <a:srgbClr val="FFFFFF"/>
                </a:solidFill>
                <a:latin typeface="Times New Roman" pitchFamily="18" charset="0"/>
              </a:rPr>
              <a:t>。因此这是判别两个输入量</a:t>
            </a:r>
            <a:r>
              <a:rPr lang="en-US" altLang="zh-CN" sz="2800">
                <a:solidFill>
                  <a:srgbClr val="FFFFFF"/>
                </a:solidFill>
                <a:latin typeface="Times New Roman" pitchFamily="18" charset="0"/>
              </a:rPr>
              <a:t>A</a:t>
            </a:r>
            <a:r>
              <a:rPr lang="zh-CN" altLang="en-US" sz="2800">
                <a:solidFill>
                  <a:srgbClr val="FFFFFF"/>
                </a:solidFill>
                <a:latin typeface="Times New Roman" pitchFamily="18" charset="0"/>
              </a:rPr>
              <a:t>和</a:t>
            </a:r>
            <a:r>
              <a:rPr lang="en-US" altLang="zh-CN" sz="2800">
                <a:solidFill>
                  <a:srgbClr val="FFFFFF"/>
                </a:solidFill>
                <a:latin typeface="Times New Roman" pitchFamily="18" charset="0"/>
              </a:rPr>
              <a:t>B</a:t>
            </a:r>
            <a:r>
              <a:rPr lang="zh-CN" altLang="en-US" sz="2800">
                <a:solidFill>
                  <a:srgbClr val="FFFFFF"/>
                </a:solidFill>
                <a:latin typeface="Times New Roman" pitchFamily="18" charset="0"/>
              </a:rPr>
              <a:t>是否相等的逻辑电路。这个逻辑电路可以进一步改进，只用一个同或门实现</a:t>
            </a:r>
          </a:p>
        </p:txBody>
      </p:sp>
      <p:sp>
        <p:nvSpPr>
          <p:cNvPr id="9226" name="Line 9"/>
          <p:cNvSpPr>
            <a:spLocks noChangeShapeType="1"/>
          </p:cNvSpPr>
          <p:nvPr/>
        </p:nvSpPr>
        <p:spPr bwMode="auto">
          <a:xfrm>
            <a:off x="7300913" y="3513138"/>
            <a:ext cx="231775"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9227" name="Line 10"/>
          <p:cNvSpPr>
            <a:spLocks noChangeShapeType="1"/>
          </p:cNvSpPr>
          <p:nvPr/>
        </p:nvSpPr>
        <p:spPr bwMode="auto">
          <a:xfrm>
            <a:off x="7988300" y="3505200"/>
            <a:ext cx="231775" cy="0"/>
          </a:xfrm>
          <a:prstGeom prst="line">
            <a:avLst/>
          </a:prstGeom>
          <a:noFill/>
          <a:ln w="38100">
            <a:solidFill>
              <a:srgbClr val="FFFFFF"/>
            </a:solidFill>
            <a:round/>
            <a:headEnd/>
            <a:tailEnd/>
          </a:ln>
          <a:effectLst>
            <a:outerShdw dist="13470" dir="2700000" algn="ctr" rotWithShape="0">
              <a:schemeClr val="bg2"/>
            </a:outerShdw>
          </a:effectLst>
        </p:spPr>
        <p:txBody>
          <a:bodyPr lIns="0" tIns="46038" rIns="0" bIns="46038" anchor="ctr"/>
          <a:lstStyle/>
          <a:p>
            <a:pPr>
              <a:defRPr/>
            </a:pPr>
            <a:endParaRPr lang="zh-CN" altLang="en-US"/>
          </a:p>
        </p:txBody>
      </p:sp>
      <p:sp>
        <p:nvSpPr>
          <p:cNvPr id="1008651" name="Rectangle 11">
            <a:hlinkClick r:id="rId4" action="ppaction://hlinkfile"/>
          </p:cNvPr>
          <p:cNvSpPr>
            <a:spLocks noChangeArrowheads="1"/>
          </p:cNvSpPr>
          <p:nvPr/>
        </p:nvSpPr>
        <p:spPr bwMode="auto">
          <a:xfrm>
            <a:off x="3843338" y="5786438"/>
            <a:ext cx="4267200" cy="554037"/>
          </a:xfrm>
          <a:prstGeom prst="rect">
            <a:avLst/>
          </a:prstGeom>
          <a:noFill/>
          <a:ln w="9525">
            <a:solidFill>
              <a:schemeClr val="tx2"/>
            </a:solidFill>
            <a:miter lim="800000"/>
            <a:headEnd/>
            <a:tailEnd/>
          </a:ln>
        </p:spPr>
        <p:txBody>
          <a:bodyPr lIns="92075" tIns="46038" rIns="92075" bIns="46038"/>
          <a:lstStyle/>
          <a:p>
            <a:pPr marL="838200" indent="-838200"/>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1</a:t>
            </a:r>
            <a:r>
              <a:rPr lang="zh-CN" altLang="en-US" sz="2800">
                <a:solidFill>
                  <a:srgbClr val="FFFFFF"/>
                </a:solidFill>
                <a:latin typeface="Times New Roman" pitchFamily="18" charset="0"/>
              </a:rPr>
              <a:t>给定的逻辑电路演示</a:t>
            </a:r>
            <a:r>
              <a:rPr lang="zh-CN" altLang="en-US" sz="2800" b="0">
                <a:solidFill>
                  <a:srgbClr val="FFFFFF"/>
                </a:solidFill>
                <a:latin typeface="Times New Roman" pitchFamily="18" charset="0"/>
              </a:rPr>
              <a:t> </a:t>
            </a:r>
          </a:p>
        </p:txBody>
      </p:sp>
      <p:pic>
        <p:nvPicPr>
          <p:cNvPr id="1008652" name="Picture 12"/>
          <p:cNvPicPr>
            <a:picLocks noChangeAspect="1" noChangeArrowheads="1"/>
          </p:cNvPicPr>
          <p:nvPr/>
        </p:nvPicPr>
        <p:blipFill>
          <a:blip r:embed="rId5"/>
          <a:srcRect/>
          <a:stretch>
            <a:fillRect/>
          </a:stretch>
        </p:blipFill>
        <p:spPr bwMode="auto">
          <a:xfrm>
            <a:off x="319088" y="5559425"/>
            <a:ext cx="2579687" cy="10493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8645">
                                            <p:txEl>
                                              <p:charRg st="0" end="12"/>
                                            </p:txEl>
                                          </p:spTgt>
                                        </p:tgtEl>
                                        <p:attrNameLst>
                                          <p:attrName>style.visibility</p:attrName>
                                        </p:attrNameLst>
                                      </p:cBhvr>
                                      <p:to>
                                        <p:strVal val="visible"/>
                                      </p:to>
                                    </p:set>
                                    <p:animEffect transition="in" filter="blinds(horizontal)">
                                      <p:cBhvr>
                                        <p:cTn id="7" dur="500"/>
                                        <p:tgtEl>
                                          <p:spTgt spid="1008645">
                                            <p:txEl>
                                              <p:charRg st="0" end="1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08645">
                                            <p:txEl>
                                              <p:charRg st="12" end="33"/>
                                            </p:txEl>
                                          </p:spTgt>
                                        </p:tgtEl>
                                        <p:attrNameLst>
                                          <p:attrName>style.visibility</p:attrName>
                                        </p:attrNameLst>
                                      </p:cBhvr>
                                      <p:to>
                                        <p:strVal val="visible"/>
                                      </p:to>
                                    </p:set>
                                    <p:animEffect transition="in" filter="blinds(horizontal)">
                                      <p:cBhvr>
                                        <p:cTn id="12" dur="500"/>
                                        <p:tgtEl>
                                          <p:spTgt spid="1008645">
                                            <p:txEl>
                                              <p:charRg st="12" end="3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08645">
                                            <p:txEl>
                                              <p:charRg st="33" end="51"/>
                                            </p:txEl>
                                          </p:spTgt>
                                        </p:tgtEl>
                                        <p:attrNameLst>
                                          <p:attrName>style.visibility</p:attrName>
                                        </p:attrNameLst>
                                      </p:cBhvr>
                                      <p:to>
                                        <p:strVal val="visible"/>
                                      </p:to>
                                    </p:set>
                                    <p:animEffect transition="in" filter="blinds(horizontal)">
                                      <p:cBhvr>
                                        <p:cTn id="17" dur="500"/>
                                        <p:tgtEl>
                                          <p:spTgt spid="1008645">
                                            <p:txEl>
                                              <p:charRg st="33" end="5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08645">
                                            <p:txEl>
                                              <p:charRg st="51" end="69"/>
                                            </p:txEl>
                                          </p:spTgt>
                                        </p:tgtEl>
                                        <p:attrNameLst>
                                          <p:attrName>style.visibility</p:attrName>
                                        </p:attrNameLst>
                                      </p:cBhvr>
                                      <p:to>
                                        <p:strVal val="visible"/>
                                      </p:to>
                                    </p:set>
                                    <p:animEffect transition="in" filter="blinds(horizontal)">
                                      <p:cBhvr>
                                        <p:cTn id="22" dur="500"/>
                                        <p:tgtEl>
                                          <p:spTgt spid="1008645">
                                            <p:txEl>
                                              <p:charRg st="51" end="6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08648"/>
                                        </p:tgtEl>
                                        <p:attrNameLst>
                                          <p:attrName>style.visibility</p:attrName>
                                        </p:attrNameLst>
                                      </p:cBhvr>
                                      <p:to>
                                        <p:strVal val="visible"/>
                                      </p:to>
                                    </p:set>
                                    <p:animEffect transition="in" filter="box(in)">
                                      <p:cBhvr>
                                        <p:cTn id="27" dur="500"/>
                                        <p:tgtEl>
                                          <p:spTgt spid="1008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08652"/>
                                        </p:tgtEl>
                                        <p:attrNameLst>
                                          <p:attrName>style.visibility</p:attrName>
                                        </p:attrNameLst>
                                      </p:cBhvr>
                                      <p:to>
                                        <p:strVal val="visible"/>
                                      </p:to>
                                    </p:set>
                                    <p:animEffect transition="in" filter="blinds(horizontal)">
                                      <p:cBhvr>
                                        <p:cTn id="32" dur="500"/>
                                        <p:tgtEl>
                                          <p:spTgt spid="10086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08651"/>
                                        </p:tgtEl>
                                        <p:attrNameLst>
                                          <p:attrName>style.visibility</p:attrName>
                                        </p:attrNameLst>
                                      </p:cBhvr>
                                      <p:to>
                                        <p:strVal val="visible"/>
                                      </p:to>
                                    </p:set>
                                    <p:animEffect transition="in" filter="checkerboard(across)">
                                      <p:cBhvr>
                                        <p:cTn id="37" dur="500"/>
                                        <p:tgtEl>
                                          <p:spTgt spid="1008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8" grpId="0"/>
      <p:bldP spid="10086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Grp="1" noChangeArrowheads="1"/>
          </p:cNvSpPr>
          <p:nvPr>
            <p:ph type="ctrTitle" sz="quarter"/>
          </p:nvPr>
        </p:nvSpPr>
        <p:spPr>
          <a:xfrm>
            <a:off x="476250" y="128588"/>
            <a:ext cx="8216900" cy="509587"/>
          </a:xfrm>
          <a:extLst>
            <a:ext uri="{AF507438-7753-43E0-B8FC-AC1667EBCBE1}"/>
          </a:extLst>
        </p:spPr>
        <p:txBody>
          <a:bodyPr/>
          <a:lstStyle/>
          <a:p>
            <a:pPr algn="ctr" eaLnBrk="1" hangingPunct="1">
              <a:defRPr/>
            </a:pPr>
            <a:r>
              <a:rPr lang="zh-CN" altLang="en-US" sz="3200" dirty="0" smtClean="0">
                <a:solidFill>
                  <a:srgbClr val="FFFF00"/>
                </a:solidFill>
              </a:rPr>
              <a:t>组合逻辑 </a:t>
            </a:r>
          </a:p>
        </p:txBody>
      </p:sp>
      <p:sp>
        <p:nvSpPr>
          <p:cNvPr id="1010690" name="Rectangle 2"/>
          <p:cNvSpPr>
            <a:spLocks noGrp="1" noChangeArrowheads="1"/>
          </p:cNvSpPr>
          <p:nvPr>
            <p:ph type="subTitle" sz="quarter" idx="1"/>
          </p:nvPr>
        </p:nvSpPr>
        <p:spPr>
          <a:xfrm>
            <a:off x="412750" y="739775"/>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11"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8671DCE8-40CB-4B34-8678-A34B4B7490B4}" type="slidenum">
              <a:rPr lang="en-US" altLang="zh-CN"/>
              <a:pPr>
                <a:defRPr/>
              </a:pPr>
              <a:t>8</a:t>
            </a:fld>
            <a:endParaRPr lang="en-US" altLang="zh-CN"/>
          </a:p>
        </p:txBody>
      </p:sp>
      <p:sp>
        <p:nvSpPr>
          <p:cNvPr id="20485" name="Rectangle 4"/>
          <p:cNvSpPr>
            <a:spLocks noChangeArrowheads="1"/>
          </p:cNvSpPr>
          <p:nvPr/>
        </p:nvSpPr>
        <p:spPr bwMode="auto">
          <a:xfrm>
            <a:off x="377825" y="1165225"/>
            <a:ext cx="8275638" cy="655638"/>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1.2 </a:t>
            </a:r>
            <a:r>
              <a:rPr lang="zh-CN" altLang="en-US" sz="2800" dirty="0">
                <a:latin typeface="Times New Roman" pitchFamily="18" charset="0"/>
              </a:rPr>
              <a:t>列写布尔表达式法</a:t>
            </a:r>
          </a:p>
        </p:txBody>
      </p:sp>
      <p:sp>
        <p:nvSpPr>
          <p:cNvPr id="20486" name="Rectangle 6"/>
          <p:cNvSpPr>
            <a:spLocks noChangeArrowheads="1"/>
          </p:cNvSpPr>
          <p:nvPr/>
        </p:nvSpPr>
        <p:spPr bwMode="auto">
          <a:xfrm>
            <a:off x="209550" y="1658938"/>
            <a:ext cx="8345488" cy="554037"/>
          </a:xfrm>
          <a:prstGeom prst="rect">
            <a:avLst/>
          </a:prstGeom>
          <a:noFill/>
          <a:ln w="9525">
            <a:noFill/>
            <a:miter lim="800000"/>
            <a:headEnd/>
            <a:tailEnd/>
          </a:ln>
        </p:spPr>
        <p:txBody>
          <a:bodyPr lIns="92075" tIns="46038" rIns="92075" bIns="46038"/>
          <a:lstStyle/>
          <a:p>
            <a:pPr marL="838200" indent="-838200"/>
            <a:r>
              <a:rPr lang="en-US" altLang="zh-CN" sz="2800">
                <a:solidFill>
                  <a:srgbClr val="FFFFFF"/>
                </a:solidFill>
                <a:latin typeface="Times New Roman" pitchFamily="18" charset="0"/>
              </a:rPr>
              <a:t>【</a:t>
            </a:r>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指出图中所示电路的逻辑功能</a:t>
            </a:r>
          </a:p>
        </p:txBody>
      </p:sp>
      <p:pic>
        <p:nvPicPr>
          <p:cNvPr id="1010699" name="Picture 11"/>
          <p:cNvPicPr>
            <a:picLocks noChangeAspect="1" noChangeArrowheads="1"/>
          </p:cNvPicPr>
          <p:nvPr/>
        </p:nvPicPr>
        <p:blipFill>
          <a:blip r:embed="rId3"/>
          <a:srcRect/>
          <a:stretch>
            <a:fillRect/>
          </a:stretch>
        </p:blipFill>
        <p:spPr bwMode="auto">
          <a:xfrm>
            <a:off x="385763" y="4430713"/>
            <a:ext cx="4038600" cy="658812"/>
          </a:xfrm>
          <a:prstGeom prst="rect">
            <a:avLst/>
          </a:prstGeom>
          <a:noFill/>
          <a:ln w="9525">
            <a:noFill/>
            <a:miter lim="800000"/>
            <a:headEnd/>
            <a:tailEnd/>
          </a:ln>
        </p:spPr>
      </p:pic>
      <p:pic>
        <p:nvPicPr>
          <p:cNvPr id="20488" name="Picture 12"/>
          <p:cNvPicPr>
            <a:picLocks noChangeAspect="1" noChangeArrowheads="1"/>
          </p:cNvPicPr>
          <p:nvPr/>
        </p:nvPicPr>
        <p:blipFill>
          <a:blip r:embed="rId4"/>
          <a:srcRect/>
          <a:stretch>
            <a:fillRect/>
          </a:stretch>
        </p:blipFill>
        <p:spPr bwMode="auto">
          <a:xfrm>
            <a:off x="436563" y="2163763"/>
            <a:ext cx="5594350" cy="2212975"/>
          </a:xfrm>
          <a:prstGeom prst="rect">
            <a:avLst/>
          </a:prstGeom>
          <a:noFill/>
          <a:ln w="9525">
            <a:noFill/>
            <a:miter lim="800000"/>
            <a:headEnd/>
            <a:tailEnd/>
          </a:ln>
        </p:spPr>
      </p:pic>
      <p:pic>
        <p:nvPicPr>
          <p:cNvPr id="1010701" name="Picture 13"/>
          <p:cNvPicPr>
            <a:picLocks noChangeAspect="1" noChangeArrowheads="1"/>
          </p:cNvPicPr>
          <p:nvPr/>
        </p:nvPicPr>
        <p:blipFill>
          <a:blip r:embed="rId5"/>
          <a:srcRect/>
          <a:stretch>
            <a:fillRect/>
          </a:stretch>
        </p:blipFill>
        <p:spPr bwMode="auto">
          <a:xfrm>
            <a:off x="4508500" y="4430713"/>
            <a:ext cx="4635500" cy="2363787"/>
          </a:xfrm>
          <a:prstGeom prst="rect">
            <a:avLst/>
          </a:prstGeom>
          <a:noFill/>
          <a:ln w="9525">
            <a:noFill/>
            <a:miter lim="800000"/>
            <a:headEnd/>
            <a:tailEnd/>
          </a:ln>
        </p:spPr>
      </p:pic>
      <p:sp>
        <p:nvSpPr>
          <p:cNvPr id="1010702" name="Rectangle 14">
            <a:hlinkClick r:id="rId6" action="ppaction://hlinkfile"/>
          </p:cNvPr>
          <p:cNvSpPr>
            <a:spLocks noChangeArrowheads="1"/>
          </p:cNvSpPr>
          <p:nvPr/>
        </p:nvSpPr>
        <p:spPr bwMode="auto">
          <a:xfrm>
            <a:off x="257175" y="6032500"/>
            <a:ext cx="4267200" cy="554038"/>
          </a:xfrm>
          <a:prstGeom prst="rect">
            <a:avLst/>
          </a:prstGeom>
          <a:noFill/>
          <a:ln w="9525">
            <a:solidFill>
              <a:schemeClr val="tx2"/>
            </a:solidFill>
            <a:miter lim="800000"/>
            <a:headEnd/>
            <a:tailEnd/>
          </a:ln>
        </p:spPr>
        <p:txBody>
          <a:bodyPr lIns="92075" tIns="46038" rIns="92075" bIns="46038"/>
          <a:lstStyle/>
          <a:p>
            <a:pPr marL="838200" indent="-838200"/>
            <a:r>
              <a:rPr lang="zh-CN" altLang="en-US" sz="2800">
                <a:solidFill>
                  <a:srgbClr val="FFFFFF"/>
                </a:solidFill>
                <a:latin typeface="Times New Roman" pitchFamily="18" charset="0"/>
              </a:rPr>
              <a:t>例</a:t>
            </a:r>
            <a:r>
              <a:rPr lang="en-US" altLang="zh-CN" sz="2800">
                <a:solidFill>
                  <a:srgbClr val="FFFFFF"/>
                </a:solidFill>
                <a:latin typeface="Times New Roman" pitchFamily="18" charset="0"/>
              </a:rPr>
              <a:t>2</a:t>
            </a:r>
            <a:r>
              <a:rPr lang="zh-CN" altLang="en-US" sz="2800">
                <a:solidFill>
                  <a:srgbClr val="FFFFFF"/>
                </a:solidFill>
                <a:latin typeface="Times New Roman" pitchFamily="18" charset="0"/>
              </a:rPr>
              <a:t>给定的逻辑电路演示</a:t>
            </a:r>
            <a:r>
              <a:rPr lang="zh-CN" altLang="en-US" sz="2800" b="0">
                <a:solidFill>
                  <a:srgbClr val="FFFFFF"/>
                </a:solidFill>
                <a:latin typeface="Times New Roman" pitchFamily="18" charset="0"/>
              </a:rPr>
              <a:t> </a:t>
            </a:r>
          </a:p>
        </p:txBody>
      </p:sp>
      <p:pic>
        <p:nvPicPr>
          <p:cNvPr id="1010703" name="Picture 15"/>
          <p:cNvPicPr>
            <a:picLocks noChangeAspect="1" noChangeArrowheads="1"/>
          </p:cNvPicPr>
          <p:nvPr/>
        </p:nvPicPr>
        <p:blipFill>
          <a:blip r:embed="rId7"/>
          <a:srcRect/>
          <a:stretch>
            <a:fillRect/>
          </a:stretch>
        </p:blipFill>
        <p:spPr bwMode="auto">
          <a:xfrm>
            <a:off x="6167438" y="2554288"/>
            <a:ext cx="2700337" cy="9715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0699"/>
                                        </p:tgtEl>
                                        <p:attrNameLst>
                                          <p:attrName>style.visibility</p:attrName>
                                        </p:attrNameLst>
                                      </p:cBhvr>
                                      <p:to>
                                        <p:strVal val="visible"/>
                                      </p:to>
                                    </p:set>
                                    <p:animEffect transition="in" filter="blinds(horizontal)">
                                      <p:cBhvr>
                                        <p:cTn id="7" dur="500"/>
                                        <p:tgtEl>
                                          <p:spTgt spid="1010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10701"/>
                                        </p:tgtEl>
                                        <p:attrNameLst>
                                          <p:attrName>style.visibility</p:attrName>
                                        </p:attrNameLst>
                                      </p:cBhvr>
                                      <p:to>
                                        <p:strVal val="visible"/>
                                      </p:to>
                                    </p:set>
                                    <p:animEffect transition="in" filter="diamond(in)">
                                      <p:cBhvr>
                                        <p:cTn id="12" dur="2000"/>
                                        <p:tgtEl>
                                          <p:spTgt spid="1010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0703"/>
                                        </p:tgtEl>
                                        <p:attrNameLst>
                                          <p:attrName>style.visibility</p:attrName>
                                        </p:attrNameLst>
                                      </p:cBhvr>
                                      <p:to>
                                        <p:strVal val="visible"/>
                                      </p:to>
                                    </p:set>
                                    <p:animEffect transition="in" filter="blinds(horizontal)">
                                      <p:cBhvr>
                                        <p:cTn id="17" dur="500"/>
                                        <p:tgtEl>
                                          <p:spTgt spid="10107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10702"/>
                                        </p:tgtEl>
                                        <p:attrNameLst>
                                          <p:attrName>style.visibility</p:attrName>
                                        </p:attrNameLst>
                                      </p:cBhvr>
                                      <p:to>
                                        <p:strVal val="visible"/>
                                      </p:to>
                                    </p:set>
                                    <p:animEffect transition="in" filter="checkerboard(across)">
                                      <p:cBhvr>
                                        <p:cTn id="22" dur="500"/>
                                        <p:tgtEl>
                                          <p:spTgt spid="1010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7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9" name="Rectangle 3"/>
          <p:cNvSpPr>
            <a:spLocks noGrp="1" noChangeArrowheads="1"/>
          </p:cNvSpPr>
          <p:nvPr>
            <p:ph type="ctrTitle" sz="quarter"/>
          </p:nvPr>
        </p:nvSpPr>
        <p:spPr>
          <a:xfrm>
            <a:off x="476250" y="128588"/>
            <a:ext cx="8216900" cy="436562"/>
          </a:xfrm>
          <a:extLst>
            <a:ext uri="{AF507438-7753-43E0-B8FC-AC1667EBCBE1}"/>
          </a:extLst>
        </p:spPr>
        <p:txBody>
          <a:bodyPr/>
          <a:lstStyle/>
          <a:p>
            <a:pPr algn="ctr" eaLnBrk="1" hangingPunct="1">
              <a:defRPr/>
            </a:pPr>
            <a:r>
              <a:rPr lang="zh-CN" altLang="en-US" sz="3200" smtClean="0">
                <a:solidFill>
                  <a:srgbClr val="FFFF00"/>
                </a:solidFill>
                <a:cs typeface="Times New Roman" pitchFamily="18" charset="0"/>
              </a:rPr>
              <a:t>第</a:t>
            </a:r>
            <a:r>
              <a:rPr lang="en-US" altLang="zh-CN" sz="3200" smtClean="0">
                <a:solidFill>
                  <a:srgbClr val="FFFF00"/>
                </a:solidFill>
                <a:cs typeface="Times New Roman" pitchFamily="18" charset="0"/>
              </a:rPr>
              <a:t>2</a:t>
            </a:r>
            <a:r>
              <a:rPr lang="zh-CN" altLang="en-US" sz="3200" smtClean="0">
                <a:solidFill>
                  <a:srgbClr val="FFFF00"/>
                </a:solidFill>
                <a:cs typeface="Times New Roman" pitchFamily="18" charset="0"/>
              </a:rPr>
              <a:t>章</a:t>
            </a:r>
            <a:r>
              <a:rPr lang="zh-CN" altLang="en-US" sz="3200" smtClean="0">
                <a:solidFill>
                  <a:srgbClr val="FFFF00"/>
                </a:solidFill>
              </a:rPr>
              <a:t> 组合逻辑 </a:t>
            </a:r>
          </a:p>
        </p:txBody>
      </p:sp>
      <p:sp>
        <p:nvSpPr>
          <p:cNvPr id="1012738" name="Rectangle 2"/>
          <p:cNvSpPr>
            <a:spLocks noGrp="1" noChangeArrowheads="1"/>
          </p:cNvSpPr>
          <p:nvPr>
            <p:ph type="subTitle" sz="quarter" idx="1"/>
          </p:nvPr>
        </p:nvSpPr>
        <p:spPr>
          <a:xfrm>
            <a:off x="412750" y="539750"/>
            <a:ext cx="6665913" cy="512763"/>
          </a:xfrm>
          <a:extLst>
            <a:ext uri="{91240B29-F687-4F45-9708-019B960494DF}"/>
          </a:extLst>
        </p:spPr>
        <p:txBody>
          <a:bodyPr/>
          <a:lstStyle/>
          <a:p>
            <a:pPr marL="609600" indent="-609600" eaLnBrk="1" hangingPunct="1">
              <a:lnSpc>
                <a:spcPct val="90000"/>
              </a:lnSpc>
              <a:defRPr/>
            </a:pPr>
            <a:r>
              <a:rPr lang="en-US" altLang="zh-CN" sz="2800" b="1" dirty="0" smtClean="0">
                <a:solidFill>
                  <a:srgbClr val="FFFF00"/>
                </a:solidFill>
              </a:rPr>
              <a:t>1 </a:t>
            </a:r>
            <a:r>
              <a:rPr lang="zh-CN" altLang="en-US" sz="2800" b="1" dirty="0" smtClean="0">
                <a:solidFill>
                  <a:srgbClr val="FFFF00"/>
                </a:solidFill>
              </a:rPr>
              <a:t>组合逻辑分析</a:t>
            </a:r>
          </a:p>
        </p:txBody>
      </p:sp>
      <p:sp>
        <p:nvSpPr>
          <p:cNvPr id="9" name="Rectangle 14"/>
          <p:cNvSpPr>
            <a:spLocks noGrp="1" noChangeArrowheads="1"/>
          </p:cNvSpPr>
          <p:nvPr>
            <p:ph type="sldNum" sz="quarter" idx="12"/>
          </p:nvPr>
        </p:nvSpPr>
        <p:spPr>
          <a:extLst>
            <a:ext uri="{909E8E84-426E-40DD-AFC4-6F175D3DCCD1}"/>
            <a:ext uri="{91240B29-F687-4F45-9708-019B960494DF}"/>
            <a:ext uri="{AF507438-7753-43E0-B8FC-AC1667EBCBE1}"/>
          </a:extLst>
        </p:spPr>
        <p:txBody>
          <a:bodyPr/>
          <a:lstStyle/>
          <a:p>
            <a:pPr>
              <a:defRPr/>
            </a:pPr>
            <a:fld id="{A2FFF75B-0EA5-4EF8-8CA4-037C0FB4782E}" type="slidenum">
              <a:rPr lang="en-US" altLang="zh-CN"/>
              <a:pPr>
                <a:defRPr/>
              </a:pPr>
              <a:t>9</a:t>
            </a:fld>
            <a:endParaRPr lang="en-US" altLang="zh-CN"/>
          </a:p>
        </p:txBody>
      </p:sp>
      <p:sp>
        <p:nvSpPr>
          <p:cNvPr id="21509" name="Rectangle 4"/>
          <p:cNvSpPr>
            <a:spLocks noChangeArrowheads="1"/>
          </p:cNvSpPr>
          <p:nvPr/>
        </p:nvSpPr>
        <p:spPr bwMode="auto">
          <a:xfrm>
            <a:off x="377825" y="901700"/>
            <a:ext cx="8275638" cy="409575"/>
          </a:xfrm>
          <a:prstGeom prst="rect">
            <a:avLst/>
          </a:prstGeom>
          <a:noFill/>
          <a:ln w="9525">
            <a:noFill/>
            <a:miter lim="800000"/>
            <a:headEnd/>
            <a:tailEnd/>
          </a:ln>
        </p:spPr>
        <p:txBody>
          <a:bodyPr lIns="92075" tIns="46038" rIns="92075" bIns="46038"/>
          <a:lstStyle/>
          <a:p>
            <a:r>
              <a:rPr lang="en-US" altLang="zh-CN" sz="2800" dirty="0" smtClean="0">
                <a:latin typeface="Times New Roman" pitchFamily="18" charset="0"/>
              </a:rPr>
              <a:t>1.3 </a:t>
            </a:r>
            <a:r>
              <a:rPr lang="zh-CN" altLang="en-US" sz="2800" dirty="0">
                <a:latin typeface="Times New Roman" pitchFamily="18" charset="0"/>
              </a:rPr>
              <a:t>数字波形图分析法</a:t>
            </a:r>
          </a:p>
        </p:txBody>
      </p:sp>
      <p:sp>
        <p:nvSpPr>
          <p:cNvPr id="1012741" name="Rectangle 5"/>
          <p:cNvSpPr>
            <a:spLocks noChangeArrowheads="1"/>
          </p:cNvSpPr>
          <p:nvPr/>
        </p:nvSpPr>
        <p:spPr bwMode="auto">
          <a:xfrm>
            <a:off x="338138" y="1295400"/>
            <a:ext cx="8359775" cy="901700"/>
          </a:xfrm>
          <a:prstGeom prst="rect">
            <a:avLst/>
          </a:prstGeom>
          <a:noFill/>
          <a:ln w="9525">
            <a:noFill/>
            <a:miter lim="800000"/>
            <a:headEnd/>
            <a:tailEnd/>
          </a:ln>
        </p:spPr>
        <p:txBody>
          <a:bodyPr lIns="92075" tIns="46038" rIns="92075" bIns="46038"/>
          <a:lstStyle/>
          <a:p>
            <a:r>
              <a:rPr lang="zh-CN" altLang="en-US" sz="2800">
                <a:solidFill>
                  <a:srgbClr val="FFFFFF"/>
                </a:solidFill>
                <a:latin typeface="Times New Roman" pitchFamily="18" charset="0"/>
              </a:rPr>
              <a:t>对逻辑门的所有输入变量施以输入波形，逐级画出各个门电路的输出波形，乃至画出最后的输出波形。</a:t>
            </a:r>
          </a:p>
        </p:txBody>
      </p:sp>
      <p:sp>
        <p:nvSpPr>
          <p:cNvPr id="1012744" name="Rectangle 8"/>
          <p:cNvSpPr>
            <a:spLocks noChangeArrowheads="1"/>
          </p:cNvSpPr>
          <p:nvPr/>
        </p:nvSpPr>
        <p:spPr bwMode="auto">
          <a:xfrm>
            <a:off x="290513" y="2141538"/>
            <a:ext cx="8626475" cy="831850"/>
          </a:xfrm>
          <a:prstGeom prst="rect">
            <a:avLst/>
          </a:prstGeom>
          <a:noFill/>
          <a:ln w="9525">
            <a:noFill/>
            <a:miter lim="800000"/>
            <a:headEnd/>
            <a:tailEnd/>
          </a:ln>
        </p:spPr>
        <p:txBody>
          <a:bodyPr lIns="92075" tIns="46038" rIns="92075" bIns="46038"/>
          <a:lstStyle/>
          <a:p>
            <a:r>
              <a:rPr lang="en-US" altLang="zh-CN" sz="2400">
                <a:solidFill>
                  <a:srgbClr val="FFFFFF"/>
                </a:solidFill>
                <a:latin typeface="Times New Roman" pitchFamily="18" charset="0"/>
              </a:rPr>
              <a:t>【</a:t>
            </a:r>
            <a:r>
              <a:rPr lang="zh-CN" altLang="en-US" sz="2400">
                <a:solidFill>
                  <a:srgbClr val="FFFFFF"/>
                </a:solidFill>
                <a:latin typeface="Times New Roman" pitchFamily="18" charset="0"/>
              </a:rPr>
              <a:t>例</a:t>
            </a:r>
            <a:r>
              <a:rPr lang="en-US" altLang="zh-CN" sz="2400">
                <a:solidFill>
                  <a:srgbClr val="FFFFFF"/>
                </a:solidFill>
                <a:latin typeface="Times New Roman" pitchFamily="18" charset="0"/>
              </a:rPr>
              <a:t>3】</a:t>
            </a:r>
            <a:r>
              <a:rPr lang="zh-CN" altLang="en-US" sz="2400">
                <a:solidFill>
                  <a:srgbClr val="FFFFFF"/>
                </a:solidFill>
                <a:latin typeface="Times New Roman" pitchFamily="18" charset="0"/>
              </a:rPr>
              <a:t>图</a:t>
            </a:r>
            <a:r>
              <a:rPr lang="en-US" altLang="zh-CN" sz="2400">
                <a:solidFill>
                  <a:srgbClr val="FFFFFF"/>
                </a:solidFill>
                <a:latin typeface="Times New Roman" pitchFamily="18" charset="0"/>
              </a:rPr>
              <a:t>(a)</a:t>
            </a:r>
            <a:r>
              <a:rPr lang="zh-CN" altLang="en-US" sz="2400">
                <a:solidFill>
                  <a:srgbClr val="FFFFFF"/>
                </a:solidFill>
                <a:latin typeface="Times New Roman" pitchFamily="18" charset="0"/>
              </a:rPr>
              <a:t>所示的逻辑电路有</a:t>
            </a:r>
            <a:r>
              <a:rPr lang="en-US" altLang="zh-CN" sz="2400">
                <a:solidFill>
                  <a:srgbClr val="FFFFFF"/>
                </a:solidFill>
                <a:latin typeface="Times New Roman" pitchFamily="18" charset="0"/>
              </a:rPr>
              <a:t>A,B,C,D</a:t>
            </a:r>
            <a:r>
              <a:rPr lang="zh-CN" altLang="en-US" sz="2400">
                <a:solidFill>
                  <a:srgbClr val="FFFFFF"/>
                </a:solidFill>
                <a:latin typeface="Times New Roman" pitchFamily="18" charset="0"/>
              </a:rPr>
              <a:t>四个变量，输入波形如图</a:t>
            </a:r>
            <a:r>
              <a:rPr lang="en-US" altLang="zh-CN" sz="2400">
                <a:solidFill>
                  <a:srgbClr val="FFFFFF"/>
                </a:solidFill>
                <a:latin typeface="Times New Roman" pitchFamily="18" charset="0"/>
              </a:rPr>
              <a:t>(b)</a:t>
            </a:r>
            <a:r>
              <a:rPr lang="zh-CN" altLang="en-US" sz="2400">
                <a:solidFill>
                  <a:srgbClr val="FFFFFF"/>
                </a:solidFill>
                <a:latin typeface="Times New Roman" pitchFamily="18" charset="0"/>
              </a:rPr>
              <a:t>所示。画出</a:t>
            </a:r>
            <a:r>
              <a:rPr lang="en-US" altLang="zh-CN" sz="2400">
                <a:solidFill>
                  <a:srgbClr val="FFFFFF"/>
                </a:solidFill>
                <a:latin typeface="Times New Roman" pitchFamily="18" charset="0"/>
              </a:rPr>
              <a:t>X1</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X2</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X3</a:t>
            </a:r>
            <a:r>
              <a:rPr lang="zh-CN" altLang="en-US" sz="2400">
                <a:solidFill>
                  <a:srgbClr val="FFFFFF"/>
                </a:solidFill>
                <a:latin typeface="Times New Roman" pitchFamily="18" charset="0"/>
              </a:rPr>
              <a:t>，</a:t>
            </a:r>
            <a:r>
              <a:rPr lang="en-US" altLang="zh-CN" sz="2400">
                <a:solidFill>
                  <a:srgbClr val="FFFFFF"/>
                </a:solidFill>
                <a:latin typeface="Times New Roman" pitchFamily="18" charset="0"/>
              </a:rPr>
              <a:t>X4</a:t>
            </a:r>
            <a:r>
              <a:rPr lang="zh-CN" altLang="en-US" sz="2400">
                <a:solidFill>
                  <a:srgbClr val="FFFFFF"/>
                </a:solidFill>
                <a:latin typeface="Times New Roman" pitchFamily="18" charset="0"/>
              </a:rPr>
              <a:t>及最后输出</a:t>
            </a:r>
            <a:r>
              <a:rPr lang="en-US" altLang="zh-CN" sz="2400">
                <a:solidFill>
                  <a:srgbClr val="FFFFFF"/>
                </a:solidFill>
                <a:latin typeface="Times New Roman" pitchFamily="18" charset="0"/>
              </a:rPr>
              <a:t>F</a:t>
            </a:r>
            <a:r>
              <a:rPr lang="zh-CN" altLang="en-US" sz="2400">
                <a:solidFill>
                  <a:srgbClr val="FFFFFF"/>
                </a:solidFill>
                <a:latin typeface="Times New Roman" pitchFamily="18" charset="0"/>
              </a:rPr>
              <a:t>的数字波形图</a:t>
            </a:r>
          </a:p>
        </p:txBody>
      </p:sp>
      <p:pic>
        <p:nvPicPr>
          <p:cNvPr id="1012745" name="Picture 9"/>
          <p:cNvPicPr>
            <a:picLocks noChangeAspect="1" noChangeArrowheads="1"/>
          </p:cNvPicPr>
          <p:nvPr/>
        </p:nvPicPr>
        <p:blipFill>
          <a:blip r:embed="rId3"/>
          <a:srcRect/>
          <a:stretch>
            <a:fillRect/>
          </a:stretch>
        </p:blipFill>
        <p:spPr bwMode="auto">
          <a:xfrm>
            <a:off x="260350" y="2940050"/>
            <a:ext cx="5605463" cy="1754188"/>
          </a:xfrm>
          <a:prstGeom prst="rect">
            <a:avLst/>
          </a:prstGeom>
          <a:noFill/>
          <a:ln w="9525">
            <a:noFill/>
            <a:miter lim="800000"/>
            <a:headEnd/>
            <a:tailEnd/>
          </a:ln>
        </p:spPr>
      </p:pic>
      <p:pic>
        <p:nvPicPr>
          <p:cNvPr id="1012746" name="Picture 10"/>
          <p:cNvPicPr>
            <a:picLocks noChangeAspect="1" noChangeArrowheads="1"/>
          </p:cNvPicPr>
          <p:nvPr/>
        </p:nvPicPr>
        <p:blipFill>
          <a:blip r:embed="rId4"/>
          <a:srcRect/>
          <a:stretch>
            <a:fillRect/>
          </a:stretch>
        </p:blipFill>
        <p:spPr bwMode="auto">
          <a:xfrm>
            <a:off x="341313" y="4706938"/>
            <a:ext cx="4978400" cy="199866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2741"/>
                                        </p:tgtEl>
                                        <p:attrNameLst>
                                          <p:attrName>style.visibility</p:attrName>
                                        </p:attrNameLst>
                                      </p:cBhvr>
                                      <p:to>
                                        <p:strVal val="visible"/>
                                      </p:to>
                                    </p:set>
                                    <p:animEffect transition="in" filter="blinds(horizontal)">
                                      <p:cBhvr>
                                        <p:cTn id="7" dur="500"/>
                                        <p:tgtEl>
                                          <p:spTgt spid="1012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2744"/>
                                        </p:tgtEl>
                                        <p:attrNameLst>
                                          <p:attrName>style.visibility</p:attrName>
                                        </p:attrNameLst>
                                      </p:cBhvr>
                                      <p:to>
                                        <p:strVal val="visible"/>
                                      </p:to>
                                    </p:set>
                                    <p:animEffect transition="in" filter="blinds(horizontal)">
                                      <p:cBhvr>
                                        <p:cTn id="12" dur="500"/>
                                        <p:tgtEl>
                                          <p:spTgt spid="10127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2745"/>
                                        </p:tgtEl>
                                        <p:attrNameLst>
                                          <p:attrName>style.visibility</p:attrName>
                                        </p:attrNameLst>
                                      </p:cBhvr>
                                      <p:to>
                                        <p:strVal val="visible"/>
                                      </p:to>
                                    </p:set>
                                    <p:animEffect transition="in" filter="blinds(horizontal)">
                                      <p:cBhvr>
                                        <p:cTn id="17" dur="500"/>
                                        <p:tgtEl>
                                          <p:spTgt spid="10127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012746"/>
                                        </p:tgtEl>
                                        <p:attrNameLst>
                                          <p:attrName>style.visibility</p:attrName>
                                        </p:attrNameLst>
                                      </p:cBhvr>
                                      <p:to>
                                        <p:strVal val="visible"/>
                                      </p:to>
                                    </p:set>
                                    <p:animEffect transition="in" filter="diamond(in)">
                                      <p:cBhvr>
                                        <p:cTn id="22" dur="2000"/>
                                        <p:tgtEl>
                                          <p:spTgt spid="1012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1" grpId="0"/>
      <p:bldP spid="1012744" grpId="0"/>
    </p:bldLst>
  </p:timing>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数字逻辑基础</Template>
  <TotalTime>20</TotalTime>
  <Words>1813</Words>
  <Application>Microsoft Office PowerPoint</Application>
  <PresentationFormat>全屏显示(4:3)</PresentationFormat>
  <Paragraphs>317</Paragraphs>
  <Slides>31</Slides>
  <Notes>29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Shimmer</vt:lpstr>
      <vt:lpstr>Equation</vt:lpstr>
      <vt:lpstr>组合逻辑基础</vt:lpstr>
      <vt:lpstr>组合逻辑 </vt:lpstr>
      <vt:lpstr>组合逻辑 </vt:lpstr>
      <vt:lpstr>组合逻辑 </vt:lpstr>
      <vt:lpstr>组合逻辑 </vt:lpstr>
      <vt:lpstr>第2章 组合逻辑 </vt:lpstr>
      <vt:lpstr>组合逻辑 </vt:lpstr>
      <vt:lpstr>组合逻辑 </vt:lpstr>
      <vt:lpstr>第2章 组合逻辑 </vt:lpstr>
      <vt:lpstr>幻灯片 10</vt:lpstr>
      <vt:lpstr>组合逻辑 </vt:lpstr>
      <vt:lpstr>幻灯片 12</vt:lpstr>
      <vt:lpstr>幻灯片 13</vt:lpstr>
      <vt:lpstr>组合逻辑 </vt:lpstr>
      <vt:lpstr>组合逻辑 </vt:lpstr>
      <vt:lpstr>组合逻辑 </vt:lpstr>
      <vt:lpstr>组合逻辑 </vt:lpstr>
      <vt:lpstr>组合逻辑 </vt:lpstr>
      <vt:lpstr>第2章 组合逻辑 </vt:lpstr>
      <vt:lpstr>组合逻辑 </vt:lpstr>
      <vt:lpstr>组合逻辑 </vt:lpstr>
      <vt:lpstr>组合逻辑 </vt:lpstr>
      <vt:lpstr>组合逻辑 </vt:lpstr>
      <vt:lpstr>组合逻辑 </vt:lpstr>
      <vt:lpstr>第2章 组合逻辑 </vt:lpstr>
      <vt:lpstr>第2章 组合逻辑 </vt:lpstr>
      <vt:lpstr>幻灯片 27</vt:lpstr>
      <vt:lpstr>幻灯片 28</vt:lpstr>
      <vt:lpstr>幻灯片 29</vt:lpstr>
      <vt:lpstr>幻灯片 30</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组合逻辑基础</dc:title>
  <dc:creator>宝贝</dc:creator>
  <cp:lastModifiedBy>宝贝</cp:lastModifiedBy>
  <cp:revision>6</cp:revision>
  <dcterms:created xsi:type="dcterms:W3CDTF">2020-02-26T01:19:39Z</dcterms:created>
  <dcterms:modified xsi:type="dcterms:W3CDTF">2020-02-26T01:43:35Z</dcterms:modified>
</cp:coreProperties>
</file>