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50" d="100"/>
          <a:sy n="150" d="100"/>
        </p:scale>
        <p:origin x="612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2020/6/15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2020/6/15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2020/6/15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2020/6/15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2020/6/15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2020/6/15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2020/6/15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2020/6/15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运算器设计解答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谢卫华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结合时钟模块（可参考教材，画出输入输出引脚即可）和</a:t>
            </a:r>
            <a:r>
              <a:rPr lang="en-US" dirty="0" smtClean="0"/>
              <a:t>ALU,</a:t>
            </a:r>
            <a:r>
              <a:rPr lang="zh-CN" altLang="en-US" dirty="0" smtClean="0"/>
              <a:t>若干片</a:t>
            </a:r>
            <a:r>
              <a:rPr lang="en-US" dirty="0" smtClean="0"/>
              <a:t>74HC374</a:t>
            </a:r>
            <a:r>
              <a:rPr lang="zh-CN" altLang="en-US" dirty="0" smtClean="0"/>
              <a:t>必要的门电路及外围开关</a:t>
            </a:r>
            <a:r>
              <a:rPr lang="en-US" dirty="0" smtClean="0"/>
              <a:t>8</a:t>
            </a:r>
            <a:r>
              <a:rPr lang="zh-CN" altLang="en-US" dirty="0" smtClean="0"/>
              <a:t>位</a:t>
            </a:r>
            <a:r>
              <a:rPr lang="en-US" dirty="0" smtClean="0"/>
              <a:t>SW</a:t>
            </a:r>
            <a:r>
              <a:rPr lang="zh-CN" altLang="en-US" dirty="0" smtClean="0"/>
              <a:t>开关组用于输入数据，总线结构，保含进位</a:t>
            </a:r>
            <a:r>
              <a:rPr lang="en-US" dirty="0" smtClean="0"/>
              <a:t>C</a:t>
            </a:r>
            <a:r>
              <a:rPr lang="zh-CN" altLang="en-US" dirty="0" smtClean="0"/>
              <a:t>的</a:t>
            </a:r>
            <a:r>
              <a:rPr lang="en-US" dirty="0" smtClean="0"/>
              <a:t>9</a:t>
            </a:r>
            <a:r>
              <a:rPr lang="zh-CN" altLang="en-US" dirty="0" smtClean="0"/>
              <a:t>位发光二极管显示，画出电路图，实现一个运算器的电路，并说明实现两个数加法计算，（高阶问题选作，实现一个可计算</a:t>
            </a:r>
            <a:r>
              <a:rPr lang="en-US" dirty="0" smtClean="0"/>
              <a:t>8bit</a:t>
            </a:r>
            <a:r>
              <a:rPr lang="zh-CN" altLang="en-US" dirty="0" smtClean="0"/>
              <a:t>乘法器的电路，</a:t>
            </a:r>
            <a:r>
              <a:rPr lang="en-US" dirty="0" smtClean="0"/>
              <a:t>17</a:t>
            </a:r>
            <a:r>
              <a:rPr lang="zh-CN" altLang="en-US" dirty="0" smtClean="0"/>
              <a:t>位发光二极管，实现两个</a:t>
            </a:r>
            <a:r>
              <a:rPr lang="en-US" dirty="0" smtClean="0"/>
              <a:t>8bit</a:t>
            </a:r>
            <a:r>
              <a:rPr lang="zh-CN" altLang="en-US" dirty="0" smtClean="0"/>
              <a:t>数乘法）的操作步骤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运算器设计解答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-28577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运算器设计解答</a:t>
            </a:r>
            <a:endParaRPr lang="zh-CN" altLang="en-US" dirty="0"/>
          </a:p>
        </p:txBody>
      </p:sp>
      <p:sp>
        <p:nvSpPr>
          <p:cNvPr id="2292" name="Rectangle 2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049" name="Group 1"/>
          <p:cNvGrpSpPr>
            <a:grpSpLocks noChangeAspect="1"/>
          </p:cNvGrpSpPr>
          <p:nvPr/>
        </p:nvGrpSpPr>
        <p:grpSpPr bwMode="auto">
          <a:xfrm>
            <a:off x="1071538" y="576836"/>
            <a:ext cx="6319844" cy="5227049"/>
            <a:chOff x="1800" y="4278"/>
            <a:chExt cx="8603" cy="7114"/>
          </a:xfrm>
        </p:grpSpPr>
        <p:sp>
          <p:nvSpPr>
            <p:cNvPr id="2291" name="AutoShape 243"/>
            <p:cNvSpPr>
              <a:spLocks noChangeAspect="1" noChangeArrowheads="1" noTextEdit="1"/>
            </p:cNvSpPr>
            <p:nvPr/>
          </p:nvSpPr>
          <p:spPr bwMode="auto">
            <a:xfrm>
              <a:off x="1800" y="4278"/>
              <a:ext cx="8603" cy="711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2290" name="Picture 24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054" y="6052"/>
              <a:ext cx="3572" cy="951"/>
            </a:xfrm>
            <a:prstGeom prst="rect">
              <a:avLst/>
            </a:prstGeom>
            <a:noFill/>
          </p:spPr>
        </p:pic>
        <p:sp>
          <p:nvSpPr>
            <p:cNvPr id="2289" name="Rectangle 241"/>
            <p:cNvSpPr>
              <a:spLocks noChangeArrowheads="1"/>
            </p:cNvSpPr>
            <p:nvPr/>
          </p:nvSpPr>
          <p:spPr bwMode="auto">
            <a:xfrm>
              <a:off x="6972" y="7723"/>
              <a:ext cx="1405" cy="5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DRA 374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288" name="Rectangle 240"/>
            <p:cNvSpPr>
              <a:spLocks noChangeArrowheads="1"/>
            </p:cNvSpPr>
            <p:nvPr/>
          </p:nvSpPr>
          <p:spPr bwMode="auto">
            <a:xfrm>
              <a:off x="5423" y="7723"/>
              <a:ext cx="1314" cy="5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DRB 374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287" name="Rectangle 239"/>
            <p:cNvSpPr>
              <a:spLocks noChangeArrowheads="1"/>
            </p:cNvSpPr>
            <p:nvPr/>
          </p:nvSpPr>
          <p:spPr bwMode="auto">
            <a:xfrm>
              <a:off x="6202" y="10495"/>
              <a:ext cx="1522" cy="3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6" name="Rectangle 238"/>
            <p:cNvSpPr>
              <a:spLocks noChangeArrowheads="1"/>
            </p:cNvSpPr>
            <p:nvPr/>
          </p:nvSpPr>
          <p:spPr bwMode="auto">
            <a:xfrm>
              <a:off x="2404" y="7043"/>
              <a:ext cx="1590" cy="7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5" name="AutoShape 237"/>
            <p:cNvSpPr>
              <a:spLocks noChangeShapeType="1"/>
            </p:cNvSpPr>
            <p:nvPr/>
          </p:nvSpPr>
          <p:spPr bwMode="auto">
            <a:xfrm>
              <a:off x="6782" y="5310"/>
              <a:ext cx="311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4" name="AutoShape 236"/>
            <p:cNvSpPr>
              <a:spLocks noChangeShapeType="1"/>
            </p:cNvSpPr>
            <p:nvPr/>
          </p:nvSpPr>
          <p:spPr bwMode="auto">
            <a:xfrm flipV="1">
              <a:off x="6785" y="5298"/>
              <a:ext cx="1" cy="7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3" name="AutoShape 235"/>
            <p:cNvSpPr>
              <a:spLocks noChangeShapeType="1"/>
            </p:cNvSpPr>
            <p:nvPr/>
          </p:nvSpPr>
          <p:spPr bwMode="auto">
            <a:xfrm>
              <a:off x="6948" y="5394"/>
              <a:ext cx="2786" cy="1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2" name="AutoShape 234"/>
            <p:cNvSpPr>
              <a:spLocks noChangeShapeType="1"/>
            </p:cNvSpPr>
            <p:nvPr/>
          </p:nvSpPr>
          <p:spPr bwMode="auto">
            <a:xfrm flipV="1">
              <a:off x="6936" y="5401"/>
              <a:ext cx="1" cy="6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1" name="AutoShape 233"/>
            <p:cNvSpPr>
              <a:spLocks noChangeShapeType="1"/>
            </p:cNvSpPr>
            <p:nvPr/>
          </p:nvSpPr>
          <p:spPr bwMode="auto">
            <a:xfrm flipV="1">
              <a:off x="7085" y="5502"/>
              <a:ext cx="1" cy="5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0" name="AutoShape 232"/>
            <p:cNvSpPr>
              <a:spLocks noChangeShapeType="1"/>
            </p:cNvSpPr>
            <p:nvPr/>
          </p:nvSpPr>
          <p:spPr bwMode="auto">
            <a:xfrm>
              <a:off x="7086" y="5502"/>
              <a:ext cx="2481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9" name="AutoShape 231"/>
            <p:cNvSpPr>
              <a:spLocks noChangeShapeType="1"/>
            </p:cNvSpPr>
            <p:nvPr/>
          </p:nvSpPr>
          <p:spPr bwMode="auto">
            <a:xfrm>
              <a:off x="7258" y="5616"/>
              <a:ext cx="1" cy="4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8" name="AutoShape 230"/>
            <p:cNvSpPr>
              <a:spLocks noChangeShapeType="1"/>
            </p:cNvSpPr>
            <p:nvPr/>
          </p:nvSpPr>
          <p:spPr bwMode="auto">
            <a:xfrm>
              <a:off x="7259" y="5616"/>
              <a:ext cx="221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7" name="AutoShape 229"/>
            <p:cNvSpPr>
              <a:spLocks noChangeShapeType="1"/>
            </p:cNvSpPr>
            <p:nvPr/>
          </p:nvSpPr>
          <p:spPr bwMode="auto">
            <a:xfrm flipV="1">
              <a:off x="7409" y="5710"/>
              <a:ext cx="1" cy="4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6" name="AutoShape 228"/>
            <p:cNvSpPr>
              <a:spLocks noChangeShapeType="1"/>
            </p:cNvSpPr>
            <p:nvPr/>
          </p:nvSpPr>
          <p:spPr bwMode="auto">
            <a:xfrm>
              <a:off x="7418" y="5709"/>
              <a:ext cx="187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5" name="AutoShape 227"/>
            <p:cNvSpPr>
              <a:spLocks noChangeShapeType="1"/>
            </p:cNvSpPr>
            <p:nvPr/>
          </p:nvSpPr>
          <p:spPr bwMode="auto">
            <a:xfrm>
              <a:off x="7559" y="5830"/>
              <a:ext cx="1" cy="2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4" name="AutoShape 226"/>
            <p:cNvSpPr>
              <a:spLocks noChangeShapeType="1"/>
            </p:cNvSpPr>
            <p:nvPr/>
          </p:nvSpPr>
          <p:spPr bwMode="auto">
            <a:xfrm>
              <a:off x="7560" y="5830"/>
              <a:ext cx="1567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3" name="AutoShape 225"/>
            <p:cNvSpPr>
              <a:spLocks noChangeShapeType="1"/>
            </p:cNvSpPr>
            <p:nvPr/>
          </p:nvSpPr>
          <p:spPr bwMode="auto">
            <a:xfrm>
              <a:off x="7729" y="5926"/>
              <a:ext cx="1" cy="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2" name="AutoShape 224"/>
            <p:cNvSpPr>
              <a:spLocks noChangeShapeType="1"/>
            </p:cNvSpPr>
            <p:nvPr/>
          </p:nvSpPr>
          <p:spPr bwMode="auto">
            <a:xfrm>
              <a:off x="7730" y="5926"/>
              <a:ext cx="128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1" name="AutoShape 223"/>
            <p:cNvSpPr>
              <a:spLocks noChangeShapeType="1"/>
            </p:cNvSpPr>
            <p:nvPr/>
          </p:nvSpPr>
          <p:spPr bwMode="auto">
            <a:xfrm>
              <a:off x="7889" y="6001"/>
              <a:ext cx="1" cy="9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0" name="AutoShape 222"/>
            <p:cNvSpPr>
              <a:spLocks noChangeShapeType="1"/>
            </p:cNvSpPr>
            <p:nvPr/>
          </p:nvSpPr>
          <p:spPr bwMode="auto">
            <a:xfrm>
              <a:off x="7889" y="6001"/>
              <a:ext cx="94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9" name="AutoShape 221"/>
            <p:cNvSpPr>
              <a:spLocks noChangeShapeType="1"/>
            </p:cNvSpPr>
            <p:nvPr/>
          </p:nvSpPr>
          <p:spPr bwMode="auto">
            <a:xfrm>
              <a:off x="8832" y="6002"/>
              <a:ext cx="1" cy="274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8" name="AutoShape 220"/>
            <p:cNvSpPr>
              <a:spLocks noChangeShapeType="1"/>
            </p:cNvSpPr>
            <p:nvPr/>
          </p:nvSpPr>
          <p:spPr bwMode="auto">
            <a:xfrm>
              <a:off x="9014" y="5926"/>
              <a:ext cx="0" cy="29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7" name="AutoShape 219"/>
            <p:cNvSpPr>
              <a:spLocks noChangeShapeType="1"/>
            </p:cNvSpPr>
            <p:nvPr/>
          </p:nvSpPr>
          <p:spPr bwMode="auto">
            <a:xfrm>
              <a:off x="9127" y="5831"/>
              <a:ext cx="0" cy="32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6" name="AutoShape 218"/>
            <p:cNvSpPr>
              <a:spLocks noChangeShapeType="1"/>
            </p:cNvSpPr>
            <p:nvPr/>
          </p:nvSpPr>
          <p:spPr bwMode="auto">
            <a:xfrm>
              <a:off x="9297" y="5709"/>
              <a:ext cx="0" cy="34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5" name="AutoShape 217"/>
            <p:cNvSpPr>
              <a:spLocks noChangeShapeType="1"/>
            </p:cNvSpPr>
            <p:nvPr/>
          </p:nvSpPr>
          <p:spPr bwMode="auto">
            <a:xfrm>
              <a:off x="9469" y="5617"/>
              <a:ext cx="0" cy="374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4" name="AutoShape 216"/>
            <p:cNvSpPr>
              <a:spLocks noChangeShapeType="1"/>
            </p:cNvSpPr>
            <p:nvPr/>
          </p:nvSpPr>
          <p:spPr bwMode="auto">
            <a:xfrm>
              <a:off x="9567" y="5502"/>
              <a:ext cx="0" cy="40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3" name="AutoShape 215"/>
            <p:cNvSpPr>
              <a:spLocks noChangeShapeType="1"/>
            </p:cNvSpPr>
            <p:nvPr/>
          </p:nvSpPr>
          <p:spPr bwMode="auto">
            <a:xfrm>
              <a:off x="9734" y="5394"/>
              <a:ext cx="0" cy="43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2" name="AutoShape 214"/>
            <p:cNvSpPr>
              <a:spLocks noChangeShapeType="1"/>
            </p:cNvSpPr>
            <p:nvPr/>
          </p:nvSpPr>
          <p:spPr bwMode="auto">
            <a:xfrm>
              <a:off x="9896" y="5298"/>
              <a:ext cx="0" cy="458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1" name="AutoShape 213"/>
            <p:cNvSpPr>
              <a:spLocks noChangeShapeType="1"/>
            </p:cNvSpPr>
            <p:nvPr/>
          </p:nvSpPr>
          <p:spPr bwMode="auto">
            <a:xfrm>
              <a:off x="6202" y="8322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0" name="AutoShape 212"/>
            <p:cNvSpPr>
              <a:spLocks noChangeShapeType="1"/>
            </p:cNvSpPr>
            <p:nvPr/>
          </p:nvSpPr>
          <p:spPr bwMode="auto">
            <a:xfrm>
              <a:off x="6351" y="8322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9" name="AutoShape 211"/>
            <p:cNvSpPr>
              <a:spLocks noChangeShapeType="1"/>
            </p:cNvSpPr>
            <p:nvPr/>
          </p:nvSpPr>
          <p:spPr bwMode="auto">
            <a:xfrm>
              <a:off x="6467" y="8322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8" name="AutoShape 210"/>
            <p:cNvSpPr>
              <a:spLocks noChangeShapeType="1"/>
            </p:cNvSpPr>
            <p:nvPr/>
          </p:nvSpPr>
          <p:spPr bwMode="auto">
            <a:xfrm>
              <a:off x="6076" y="8321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7" name="AutoShape 209"/>
            <p:cNvSpPr>
              <a:spLocks noChangeShapeType="1"/>
            </p:cNvSpPr>
            <p:nvPr/>
          </p:nvSpPr>
          <p:spPr bwMode="auto">
            <a:xfrm>
              <a:off x="5954" y="8322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6" name="AutoShape 208"/>
            <p:cNvSpPr>
              <a:spLocks noChangeShapeType="1"/>
            </p:cNvSpPr>
            <p:nvPr/>
          </p:nvSpPr>
          <p:spPr bwMode="auto">
            <a:xfrm>
              <a:off x="5842" y="8321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5" name="AutoShape 207"/>
            <p:cNvSpPr>
              <a:spLocks noChangeShapeType="1"/>
            </p:cNvSpPr>
            <p:nvPr/>
          </p:nvSpPr>
          <p:spPr bwMode="auto">
            <a:xfrm>
              <a:off x="5721" y="8321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4" name="AutoShape 206"/>
            <p:cNvSpPr>
              <a:spLocks noChangeShapeType="1"/>
            </p:cNvSpPr>
            <p:nvPr/>
          </p:nvSpPr>
          <p:spPr bwMode="auto">
            <a:xfrm>
              <a:off x="6586" y="8333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3" name="AutoShape 205"/>
            <p:cNvSpPr>
              <a:spLocks noChangeShapeType="1"/>
            </p:cNvSpPr>
            <p:nvPr/>
          </p:nvSpPr>
          <p:spPr bwMode="auto">
            <a:xfrm>
              <a:off x="7702" y="8322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2" name="AutoShape 204"/>
            <p:cNvSpPr>
              <a:spLocks noChangeShapeType="1"/>
            </p:cNvSpPr>
            <p:nvPr/>
          </p:nvSpPr>
          <p:spPr bwMode="auto">
            <a:xfrm>
              <a:off x="7851" y="8322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1" name="AutoShape 203"/>
            <p:cNvSpPr>
              <a:spLocks noChangeShapeType="1"/>
            </p:cNvSpPr>
            <p:nvPr/>
          </p:nvSpPr>
          <p:spPr bwMode="auto">
            <a:xfrm>
              <a:off x="7967" y="8322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0" name="AutoShape 202"/>
            <p:cNvSpPr>
              <a:spLocks noChangeShapeType="1"/>
            </p:cNvSpPr>
            <p:nvPr/>
          </p:nvSpPr>
          <p:spPr bwMode="auto">
            <a:xfrm>
              <a:off x="7576" y="8321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9" name="AutoShape 201"/>
            <p:cNvSpPr>
              <a:spLocks noChangeShapeType="1"/>
            </p:cNvSpPr>
            <p:nvPr/>
          </p:nvSpPr>
          <p:spPr bwMode="auto">
            <a:xfrm>
              <a:off x="7454" y="8322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8" name="AutoShape 200"/>
            <p:cNvSpPr>
              <a:spLocks noChangeShapeType="1"/>
            </p:cNvSpPr>
            <p:nvPr/>
          </p:nvSpPr>
          <p:spPr bwMode="auto">
            <a:xfrm>
              <a:off x="7342" y="8321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7" name="AutoShape 199"/>
            <p:cNvSpPr>
              <a:spLocks noChangeShapeType="1"/>
            </p:cNvSpPr>
            <p:nvPr/>
          </p:nvSpPr>
          <p:spPr bwMode="auto">
            <a:xfrm>
              <a:off x="7221" y="8321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6" name="AutoShape 198"/>
            <p:cNvSpPr>
              <a:spLocks noChangeShapeType="1"/>
            </p:cNvSpPr>
            <p:nvPr/>
          </p:nvSpPr>
          <p:spPr bwMode="auto">
            <a:xfrm>
              <a:off x="8086" y="8333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5" name="AutoShape 197"/>
            <p:cNvSpPr>
              <a:spLocks noChangeShapeType="1"/>
            </p:cNvSpPr>
            <p:nvPr/>
          </p:nvSpPr>
          <p:spPr bwMode="auto">
            <a:xfrm flipH="1">
              <a:off x="6586" y="8744"/>
              <a:ext cx="224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4" name="AutoShape 196"/>
            <p:cNvSpPr>
              <a:spLocks noChangeShapeType="1"/>
            </p:cNvSpPr>
            <p:nvPr/>
          </p:nvSpPr>
          <p:spPr bwMode="auto">
            <a:xfrm flipV="1">
              <a:off x="6587" y="8489"/>
              <a:ext cx="0" cy="2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3" name="AutoShape 195"/>
            <p:cNvSpPr>
              <a:spLocks noChangeShapeType="1"/>
            </p:cNvSpPr>
            <p:nvPr/>
          </p:nvSpPr>
          <p:spPr bwMode="auto">
            <a:xfrm flipH="1">
              <a:off x="6467" y="8847"/>
              <a:ext cx="25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2" name="AutoShape 194"/>
            <p:cNvSpPr>
              <a:spLocks noChangeShapeType="1"/>
            </p:cNvSpPr>
            <p:nvPr/>
          </p:nvSpPr>
          <p:spPr bwMode="auto">
            <a:xfrm flipV="1">
              <a:off x="6467" y="8489"/>
              <a:ext cx="0" cy="3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1" name="AutoShape 193"/>
            <p:cNvSpPr>
              <a:spLocks noChangeShapeType="1"/>
            </p:cNvSpPr>
            <p:nvPr/>
          </p:nvSpPr>
          <p:spPr bwMode="auto">
            <a:xfrm flipH="1">
              <a:off x="6351" y="9066"/>
              <a:ext cx="277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0" name="AutoShape 192"/>
            <p:cNvSpPr>
              <a:spLocks noChangeShapeType="1"/>
            </p:cNvSpPr>
            <p:nvPr/>
          </p:nvSpPr>
          <p:spPr bwMode="auto">
            <a:xfrm flipH="1" flipV="1">
              <a:off x="6351" y="8489"/>
              <a:ext cx="1" cy="5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9" name="AutoShape 191"/>
            <p:cNvSpPr>
              <a:spLocks noChangeShapeType="1"/>
            </p:cNvSpPr>
            <p:nvPr/>
          </p:nvSpPr>
          <p:spPr bwMode="auto">
            <a:xfrm flipH="1">
              <a:off x="6202" y="9204"/>
              <a:ext cx="30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8" name="AutoShape 190"/>
            <p:cNvSpPr>
              <a:spLocks noChangeShapeType="1"/>
            </p:cNvSpPr>
            <p:nvPr/>
          </p:nvSpPr>
          <p:spPr bwMode="auto">
            <a:xfrm flipV="1">
              <a:off x="6207" y="8501"/>
              <a:ext cx="0" cy="7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7" name="AutoShape 189"/>
            <p:cNvSpPr>
              <a:spLocks noChangeShapeType="1"/>
            </p:cNvSpPr>
            <p:nvPr/>
          </p:nvSpPr>
          <p:spPr bwMode="auto">
            <a:xfrm flipH="1">
              <a:off x="6076" y="9366"/>
              <a:ext cx="339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6" name="AutoShape 188"/>
            <p:cNvSpPr>
              <a:spLocks noChangeShapeType="1"/>
            </p:cNvSpPr>
            <p:nvPr/>
          </p:nvSpPr>
          <p:spPr bwMode="auto">
            <a:xfrm flipV="1">
              <a:off x="6076" y="8489"/>
              <a:ext cx="1" cy="8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5" name="AutoShape 187"/>
            <p:cNvSpPr>
              <a:spLocks noChangeShapeType="1"/>
            </p:cNvSpPr>
            <p:nvPr/>
          </p:nvSpPr>
          <p:spPr bwMode="auto">
            <a:xfrm flipH="1">
              <a:off x="5955" y="9539"/>
              <a:ext cx="361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4" name="AutoShape 186"/>
            <p:cNvSpPr>
              <a:spLocks noChangeShapeType="1"/>
            </p:cNvSpPr>
            <p:nvPr/>
          </p:nvSpPr>
          <p:spPr bwMode="auto">
            <a:xfrm flipV="1">
              <a:off x="5955" y="8489"/>
              <a:ext cx="0" cy="10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3" name="AutoShape 185"/>
            <p:cNvSpPr>
              <a:spLocks noChangeShapeType="1"/>
            </p:cNvSpPr>
            <p:nvPr/>
          </p:nvSpPr>
          <p:spPr bwMode="auto">
            <a:xfrm flipH="1">
              <a:off x="5843" y="9711"/>
              <a:ext cx="389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2" name="AutoShape 184"/>
            <p:cNvSpPr>
              <a:spLocks noChangeShapeType="1"/>
            </p:cNvSpPr>
            <p:nvPr/>
          </p:nvSpPr>
          <p:spPr bwMode="auto">
            <a:xfrm flipV="1">
              <a:off x="5842" y="8489"/>
              <a:ext cx="1" cy="12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1" name="AutoShape 183"/>
            <p:cNvSpPr>
              <a:spLocks noChangeShapeType="1"/>
            </p:cNvSpPr>
            <p:nvPr/>
          </p:nvSpPr>
          <p:spPr bwMode="auto">
            <a:xfrm flipH="1">
              <a:off x="5722" y="9884"/>
              <a:ext cx="417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0" name="AutoShape 182"/>
            <p:cNvSpPr>
              <a:spLocks noChangeShapeType="1"/>
            </p:cNvSpPr>
            <p:nvPr/>
          </p:nvSpPr>
          <p:spPr bwMode="auto">
            <a:xfrm flipH="1" flipV="1">
              <a:off x="5721" y="8489"/>
              <a:ext cx="1" cy="13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9" name="AutoShape 181"/>
            <p:cNvSpPr>
              <a:spLocks noChangeShapeType="1"/>
            </p:cNvSpPr>
            <p:nvPr/>
          </p:nvSpPr>
          <p:spPr bwMode="auto">
            <a:xfrm>
              <a:off x="6139" y="7544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8" name="AutoShape 180"/>
            <p:cNvSpPr>
              <a:spLocks noChangeShapeType="1"/>
            </p:cNvSpPr>
            <p:nvPr/>
          </p:nvSpPr>
          <p:spPr bwMode="auto">
            <a:xfrm>
              <a:off x="6288" y="7544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7" name="AutoShape 179"/>
            <p:cNvSpPr>
              <a:spLocks noChangeShapeType="1"/>
            </p:cNvSpPr>
            <p:nvPr/>
          </p:nvSpPr>
          <p:spPr bwMode="auto">
            <a:xfrm>
              <a:off x="6404" y="7544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6" name="AutoShape 178"/>
            <p:cNvSpPr>
              <a:spLocks noChangeShapeType="1"/>
            </p:cNvSpPr>
            <p:nvPr/>
          </p:nvSpPr>
          <p:spPr bwMode="auto">
            <a:xfrm>
              <a:off x="6013" y="7543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5" name="AutoShape 177"/>
            <p:cNvSpPr>
              <a:spLocks noChangeShapeType="1"/>
            </p:cNvSpPr>
            <p:nvPr/>
          </p:nvSpPr>
          <p:spPr bwMode="auto">
            <a:xfrm>
              <a:off x="5891" y="7544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4" name="AutoShape 176"/>
            <p:cNvSpPr>
              <a:spLocks noChangeShapeType="1"/>
            </p:cNvSpPr>
            <p:nvPr/>
          </p:nvSpPr>
          <p:spPr bwMode="auto">
            <a:xfrm>
              <a:off x="5779" y="7543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3" name="AutoShape 175"/>
            <p:cNvSpPr>
              <a:spLocks noChangeShapeType="1"/>
            </p:cNvSpPr>
            <p:nvPr/>
          </p:nvSpPr>
          <p:spPr bwMode="auto">
            <a:xfrm>
              <a:off x="5658" y="7543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2" name="AutoShape 174"/>
            <p:cNvSpPr>
              <a:spLocks noChangeShapeType="1"/>
            </p:cNvSpPr>
            <p:nvPr/>
          </p:nvSpPr>
          <p:spPr bwMode="auto">
            <a:xfrm>
              <a:off x="6523" y="7555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1" name="AutoShape 173"/>
            <p:cNvSpPr>
              <a:spLocks noChangeShapeType="1"/>
            </p:cNvSpPr>
            <p:nvPr/>
          </p:nvSpPr>
          <p:spPr bwMode="auto">
            <a:xfrm>
              <a:off x="7702" y="7542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0" name="AutoShape 172"/>
            <p:cNvSpPr>
              <a:spLocks noChangeShapeType="1"/>
            </p:cNvSpPr>
            <p:nvPr/>
          </p:nvSpPr>
          <p:spPr bwMode="auto">
            <a:xfrm>
              <a:off x="7851" y="7542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9" name="AutoShape 171"/>
            <p:cNvSpPr>
              <a:spLocks noChangeShapeType="1"/>
            </p:cNvSpPr>
            <p:nvPr/>
          </p:nvSpPr>
          <p:spPr bwMode="auto">
            <a:xfrm>
              <a:off x="7967" y="7542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8" name="AutoShape 170"/>
            <p:cNvSpPr>
              <a:spLocks noChangeShapeType="1"/>
            </p:cNvSpPr>
            <p:nvPr/>
          </p:nvSpPr>
          <p:spPr bwMode="auto">
            <a:xfrm>
              <a:off x="7576" y="7541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7" name="AutoShape 169"/>
            <p:cNvSpPr>
              <a:spLocks noChangeShapeType="1"/>
            </p:cNvSpPr>
            <p:nvPr/>
          </p:nvSpPr>
          <p:spPr bwMode="auto">
            <a:xfrm>
              <a:off x="7454" y="7542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6" name="AutoShape 168"/>
            <p:cNvSpPr>
              <a:spLocks noChangeShapeType="1"/>
            </p:cNvSpPr>
            <p:nvPr/>
          </p:nvSpPr>
          <p:spPr bwMode="auto">
            <a:xfrm>
              <a:off x="7342" y="7541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5" name="AutoShape 167"/>
            <p:cNvSpPr>
              <a:spLocks noChangeShapeType="1"/>
            </p:cNvSpPr>
            <p:nvPr/>
          </p:nvSpPr>
          <p:spPr bwMode="auto">
            <a:xfrm>
              <a:off x="7221" y="7541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4" name="AutoShape 166"/>
            <p:cNvSpPr>
              <a:spLocks noChangeShapeType="1"/>
            </p:cNvSpPr>
            <p:nvPr/>
          </p:nvSpPr>
          <p:spPr bwMode="auto">
            <a:xfrm>
              <a:off x="8086" y="7553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3" name="AutoShape 165"/>
            <p:cNvSpPr>
              <a:spLocks noChangeShapeType="1"/>
            </p:cNvSpPr>
            <p:nvPr/>
          </p:nvSpPr>
          <p:spPr bwMode="auto">
            <a:xfrm>
              <a:off x="5593" y="6986"/>
              <a:ext cx="1" cy="4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2" name="AutoShape 164"/>
            <p:cNvSpPr>
              <a:spLocks noChangeShapeType="1"/>
            </p:cNvSpPr>
            <p:nvPr/>
          </p:nvSpPr>
          <p:spPr bwMode="auto">
            <a:xfrm>
              <a:off x="5594" y="7436"/>
              <a:ext cx="6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1" name="AutoShape 163"/>
            <p:cNvSpPr>
              <a:spLocks noChangeShapeType="1"/>
            </p:cNvSpPr>
            <p:nvPr/>
          </p:nvSpPr>
          <p:spPr bwMode="auto">
            <a:xfrm>
              <a:off x="5658" y="7436"/>
              <a:ext cx="0" cy="11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0" name="AutoShape 162"/>
            <p:cNvSpPr>
              <a:spLocks noChangeShapeType="1"/>
            </p:cNvSpPr>
            <p:nvPr/>
          </p:nvSpPr>
          <p:spPr bwMode="auto">
            <a:xfrm>
              <a:off x="5749" y="6950"/>
              <a:ext cx="1" cy="4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9" name="AutoShape 161"/>
            <p:cNvSpPr>
              <a:spLocks noChangeShapeType="1"/>
            </p:cNvSpPr>
            <p:nvPr/>
          </p:nvSpPr>
          <p:spPr bwMode="auto">
            <a:xfrm>
              <a:off x="5750" y="7412"/>
              <a:ext cx="2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8" name="AutoShape 160"/>
            <p:cNvSpPr>
              <a:spLocks noChangeShapeType="1"/>
            </p:cNvSpPr>
            <p:nvPr/>
          </p:nvSpPr>
          <p:spPr bwMode="auto">
            <a:xfrm>
              <a:off x="5778" y="7424"/>
              <a:ext cx="1" cy="11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7" name="AutoShape 159"/>
            <p:cNvSpPr>
              <a:spLocks noChangeShapeType="1"/>
            </p:cNvSpPr>
            <p:nvPr/>
          </p:nvSpPr>
          <p:spPr bwMode="auto">
            <a:xfrm>
              <a:off x="5917" y="6950"/>
              <a:ext cx="1" cy="4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6" name="AutoShape 158"/>
            <p:cNvSpPr>
              <a:spLocks noChangeShapeType="1"/>
            </p:cNvSpPr>
            <p:nvPr/>
          </p:nvSpPr>
          <p:spPr bwMode="auto">
            <a:xfrm>
              <a:off x="5882" y="7412"/>
              <a:ext cx="2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5" name="AutoShape 157"/>
            <p:cNvSpPr>
              <a:spLocks noChangeShapeType="1"/>
            </p:cNvSpPr>
            <p:nvPr/>
          </p:nvSpPr>
          <p:spPr bwMode="auto">
            <a:xfrm>
              <a:off x="5886" y="7424"/>
              <a:ext cx="1" cy="11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4" name="AutoShape 156"/>
            <p:cNvSpPr>
              <a:spLocks noChangeShapeType="1"/>
            </p:cNvSpPr>
            <p:nvPr/>
          </p:nvSpPr>
          <p:spPr bwMode="auto">
            <a:xfrm>
              <a:off x="6073" y="6974"/>
              <a:ext cx="1" cy="4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3" name="AutoShape 155"/>
            <p:cNvSpPr>
              <a:spLocks noChangeShapeType="1"/>
            </p:cNvSpPr>
            <p:nvPr/>
          </p:nvSpPr>
          <p:spPr bwMode="auto">
            <a:xfrm>
              <a:off x="6026" y="7436"/>
              <a:ext cx="5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2" name="AutoShape 154"/>
            <p:cNvSpPr>
              <a:spLocks noChangeShapeType="1"/>
            </p:cNvSpPr>
            <p:nvPr/>
          </p:nvSpPr>
          <p:spPr bwMode="auto">
            <a:xfrm>
              <a:off x="6018" y="7436"/>
              <a:ext cx="1" cy="11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1" name="AutoShape 153"/>
            <p:cNvSpPr>
              <a:spLocks noChangeShapeType="1"/>
            </p:cNvSpPr>
            <p:nvPr/>
          </p:nvSpPr>
          <p:spPr bwMode="auto">
            <a:xfrm>
              <a:off x="6229" y="6950"/>
              <a:ext cx="1" cy="4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0" name="AutoShape 152"/>
            <p:cNvSpPr>
              <a:spLocks noChangeShapeType="1"/>
            </p:cNvSpPr>
            <p:nvPr/>
          </p:nvSpPr>
          <p:spPr bwMode="auto">
            <a:xfrm>
              <a:off x="6146" y="7400"/>
              <a:ext cx="7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9" name="AutoShape 151"/>
            <p:cNvSpPr>
              <a:spLocks noChangeShapeType="1"/>
            </p:cNvSpPr>
            <p:nvPr/>
          </p:nvSpPr>
          <p:spPr bwMode="auto">
            <a:xfrm>
              <a:off x="6138" y="7400"/>
              <a:ext cx="2" cy="14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8" name="AutoShape 150"/>
            <p:cNvSpPr>
              <a:spLocks noChangeShapeType="1"/>
            </p:cNvSpPr>
            <p:nvPr/>
          </p:nvSpPr>
          <p:spPr bwMode="auto">
            <a:xfrm>
              <a:off x="6385" y="6962"/>
              <a:ext cx="1" cy="4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7" name="AutoShape 149"/>
            <p:cNvSpPr>
              <a:spLocks noChangeShapeType="1"/>
            </p:cNvSpPr>
            <p:nvPr/>
          </p:nvSpPr>
          <p:spPr bwMode="auto">
            <a:xfrm>
              <a:off x="6302" y="7412"/>
              <a:ext cx="7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6" name="AutoShape 148"/>
            <p:cNvSpPr>
              <a:spLocks noChangeShapeType="1"/>
            </p:cNvSpPr>
            <p:nvPr/>
          </p:nvSpPr>
          <p:spPr bwMode="auto">
            <a:xfrm>
              <a:off x="6294" y="7412"/>
              <a:ext cx="2" cy="14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5" name="AutoShape 147"/>
            <p:cNvSpPr>
              <a:spLocks noChangeShapeType="1"/>
            </p:cNvSpPr>
            <p:nvPr/>
          </p:nvSpPr>
          <p:spPr bwMode="auto">
            <a:xfrm>
              <a:off x="6541" y="6974"/>
              <a:ext cx="1" cy="4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4" name="AutoShape 146"/>
            <p:cNvSpPr>
              <a:spLocks noChangeShapeType="1"/>
            </p:cNvSpPr>
            <p:nvPr/>
          </p:nvSpPr>
          <p:spPr bwMode="auto">
            <a:xfrm>
              <a:off x="6398" y="7460"/>
              <a:ext cx="14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3" name="AutoShape 145"/>
            <p:cNvSpPr>
              <a:spLocks noChangeShapeType="1"/>
            </p:cNvSpPr>
            <p:nvPr/>
          </p:nvSpPr>
          <p:spPr bwMode="auto">
            <a:xfrm>
              <a:off x="6402" y="7460"/>
              <a:ext cx="2" cy="14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2" name="AutoShape 144"/>
            <p:cNvSpPr>
              <a:spLocks noChangeShapeType="1"/>
            </p:cNvSpPr>
            <p:nvPr/>
          </p:nvSpPr>
          <p:spPr bwMode="auto">
            <a:xfrm>
              <a:off x="6697" y="6937"/>
              <a:ext cx="1" cy="6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1" name="AutoShape 143"/>
            <p:cNvSpPr>
              <a:spLocks noChangeShapeType="1"/>
            </p:cNvSpPr>
            <p:nvPr/>
          </p:nvSpPr>
          <p:spPr bwMode="auto">
            <a:xfrm>
              <a:off x="6528" y="7543"/>
              <a:ext cx="17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0" name="AutoShape 142"/>
            <p:cNvSpPr>
              <a:spLocks noChangeShapeType="1"/>
            </p:cNvSpPr>
            <p:nvPr/>
          </p:nvSpPr>
          <p:spPr bwMode="auto">
            <a:xfrm>
              <a:off x="6522" y="7531"/>
              <a:ext cx="2" cy="14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9" name="AutoShape 141"/>
            <p:cNvSpPr>
              <a:spLocks noChangeShapeType="1"/>
            </p:cNvSpPr>
            <p:nvPr/>
          </p:nvSpPr>
          <p:spPr bwMode="auto">
            <a:xfrm>
              <a:off x="7008" y="6986"/>
              <a:ext cx="12" cy="4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8" name="AutoShape 140"/>
            <p:cNvSpPr>
              <a:spLocks noChangeShapeType="1"/>
            </p:cNvSpPr>
            <p:nvPr/>
          </p:nvSpPr>
          <p:spPr bwMode="auto">
            <a:xfrm>
              <a:off x="7032" y="7438"/>
              <a:ext cx="19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7" name="AutoShape 139"/>
            <p:cNvSpPr>
              <a:spLocks noChangeShapeType="1"/>
            </p:cNvSpPr>
            <p:nvPr/>
          </p:nvSpPr>
          <p:spPr bwMode="auto">
            <a:xfrm>
              <a:off x="7221" y="7439"/>
              <a:ext cx="1" cy="1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6" name="AutoShape 138"/>
            <p:cNvSpPr>
              <a:spLocks noChangeShapeType="1"/>
            </p:cNvSpPr>
            <p:nvPr/>
          </p:nvSpPr>
          <p:spPr bwMode="auto">
            <a:xfrm>
              <a:off x="7188" y="6938"/>
              <a:ext cx="12" cy="4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5" name="AutoShape 137"/>
            <p:cNvSpPr>
              <a:spLocks noChangeShapeType="1"/>
            </p:cNvSpPr>
            <p:nvPr/>
          </p:nvSpPr>
          <p:spPr bwMode="auto">
            <a:xfrm flipV="1">
              <a:off x="7200" y="7376"/>
              <a:ext cx="143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4" name="AutoShape 136"/>
            <p:cNvSpPr>
              <a:spLocks noChangeShapeType="1"/>
            </p:cNvSpPr>
            <p:nvPr/>
          </p:nvSpPr>
          <p:spPr bwMode="auto">
            <a:xfrm>
              <a:off x="7341" y="7391"/>
              <a:ext cx="2" cy="15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3" name="AutoShape 135"/>
            <p:cNvSpPr>
              <a:spLocks noChangeShapeType="1"/>
            </p:cNvSpPr>
            <p:nvPr/>
          </p:nvSpPr>
          <p:spPr bwMode="auto">
            <a:xfrm>
              <a:off x="7332" y="6950"/>
              <a:ext cx="1" cy="3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2" name="AutoShape 134"/>
            <p:cNvSpPr>
              <a:spLocks noChangeShapeType="1"/>
            </p:cNvSpPr>
            <p:nvPr/>
          </p:nvSpPr>
          <p:spPr bwMode="auto">
            <a:xfrm flipV="1">
              <a:off x="7332" y="7304"/>
              <a:ext cx="143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1" name="AutoShape 133"/>
            <p:cNvSpPr>
              <a:spLocks noChangeShapeType="1"/>
            </p:cNvSpPr>
            <p:nvPr/>
          </p:nvSpPr>
          <p:spPr bwMode="auto">
            <a:xfrm flipH="1">
              <a:off x="7454" y="7290"/>
              <a:ext cx="1" cy="25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0" name="AutoShape 132"/>
            <p:cNvSpPr>
              <a:spLocks noChangeShapeType="1"/>
            </p:cNvSpPr>
            <p:nvPr/>
          </p:nvSpPr>
          <p:spPr bwMode="auto">
            <a:xfrm>
              <a:off x="7489" y="6950"/>
              <a:ext cx="1" cy="4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9" name="AutoShape 131"/>
            <p:cNvSpPr>
              <a:spLocks noChangeShapeType="1"/>
            </p:cNvSpPr>
            <p:nvPr/>
          </p:nvSpPr>
          <p:spPr bwMode="auto">
            <a:xfrm flipV="1">
              <a:off x="7490" y="7388"/>
              <a:ext cx="86" cy="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8" name="AutoShape 130"/>
            <p:cNvSpPr>
              <a:spLocks noChangeShapeType="1"/>
            </p:cNvSpPr>
            <p:nvPr/>
          </p:nvSpPr>
          <p:spPr bwMode="auto">
            <a:xfrm flipH="1">
              <a:off x="7576" y="7400"/>
              <a:ext cx="1" cy="14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7" name="AutoShape 129"/>
            <p:cNvSpPr>
              <a:spLocks noChangeShapeType="1"/>
            </p:cNvSpPr>
            <p:nvPr/>
          </p:nvSpPr>
          <p:spPr bwMode="auto">
            <a:xfrm>
              <a:off x="7645" y="6938"/>
              <a:ext cx="1" cy="4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6" name="AutoShape 128"/>
            <p:cNvSpPr>
              <a:spLocks noChangeShapeType="1"/>
            </p:cNvSpPr>
            <p:nvPr/>
          </p:nvSpPr>
          <p:spPr bwMode="auto">
            <a:xfrm flipV="1">
              <a:off x="7634" y="7376"/>
              <a:ext cx="86" cy="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5" name="AutoShape 127"/>
            <p:cNvSpPr>
              <a:spLocks noChangeShapeType="1"/>
            </p:cNvSpPr>
            <p:nvPr/>
          </p:nvSpPr>
          <p:spPr bwMode="auto">
            <a:xfrm flipH="1">
              <a:off x="7696" y="7388"/>
              <a:ext cx="1" cy="14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4" name="AutoShape 126"/>
            <p:cNvSpPr>
              <a:spLocks noChangeShapeType="1"/>
            </p:cNvSpPr>
            <p:nvPr/>
          </p:nvSpPr>
          <p:spPr bwMode="auto">
            <a:xfrm>
              <a:off x="7813" y="6962"/>
              <a:ext cx="1" cy="4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3" name="AutoShape 125"/>
            <p:cNvSpPr>
              <a:spLocks noChangeShapeType="1"/>
            </p:cNvSpPr>
            <p:nvPr/>
          </p:nvSpPr>
          <p:spPr bwMode="auto">
            <a:xfrm>
              <a:off x="7814" y="7424"/>
              <a:ext cx="2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2" name="AutoShape 124"/>
            <p:cNvSpPr>
              <a:spLocks noChangeShapeType="1"/>
            </p:cNvSpPr>
            <p:nvPr/>
          </p:nvSpPr>
          <p:spPr bwMode="auto">
            <a:xfrm>
              <a:off x="7842" y="7436"/>
              <a:ext cx="1" cy="11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1" name="AutoShape 123"/>
            <p:cNvSpPr>
              <a:spLocks noChangeShapeType="1"/>
            </p:cNvSpPr>
            <p:nvPr/>
          </p:nvSpPr>
          <p:spPr bwMode="auto">
            <a:xfrm flipH="1">
              <a:off x="7959" y="6888"/>
              <a:ext cx="7" cy="7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0" name="AutoShape 122"/>
            <p:cNvSpPr>
              <a:spLocks noChangeShapeType="1"/>
            </p:cNvSpPr>
            <p:nvPr/>
          </p:nvSpPr>
          <p:spPr bwMode="auto">
            <a:xfrm flipH="1">
              <a:off x="8091" y="6900"/>
              <a:ext cx="7" cy="7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9" name="AutoShape 121"/>
            <p:cNvSpPr>
              <a:spLocks noChangeShapeType="1"/>
            </p:cNvSpPr>
            <p:nvPr/>
          </p:nvSpPr>
          <p:spPr bwMode="auto">
            <a:xfrm>
              <a:off x="7222" y="8489"/>
              <a:ext cx="0" cy="13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8" name="AutoShape 120"/>
            <p:cNvSpPr>
              <a:spLocks noChangeShapeType="1"/>
            </p:cNvSpPr>
            <p:nvPr/>
          </p:nvSpPr>
          <p:spPr bwMode="auto">
            <a:xfrm>
              <a:off x="7343" y="8489"/>
              <a:ext cx="0" cy="12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7" name="AutoShape 119"/>
            <p:cNvSpPr>
              <a:spLocks noChangeShapeType="1"/>
            </p:cNvSpPr>
            <p:nvPr/>
          </p:nvSpPr>
          <p:spPr bwMode="auto">
            <a:xfrm>
              <a:off x="7442" y="8489"/>
              <a:ext cx="0" cy="10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6" name="AutoShape 118"/>
            <p:cNvSpPr>
              <a:spLocks noChangeShapeType="1"/>
            </p:cNvSpPr>
            <p:nvPr/>
          </p:nvSpPr>
          <p:spPr bwMode="auto">
            <a:xfrm>
              <a:off x="7577" y="8489"/>
              <a:ext cx="0" cy="8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5" name="AutoShape 117"/>
            <p:cNvSpPr>
              <a:spLocks noChangeShapeType="1"/>
            </p:cNvSpPr>
            <p:nvPr/>
          </p:nvSpPr>
          <p:spPr bwMode="auto">
            <a:xfrm>
              <a:off x="7696" y="8489"/>
              <a:ext cx="0" cy="7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4" name="AutoShape 116"/>
            <p:cNvSpPr>
              <a:spLocks noChangeShapeType="1"/>
            </p:cNvSpPr>
            <p:nvPr/>
          </p:nvSpPr>
          <p:spPr bwMode="auto">
            <a:xfrm>
              <a:off x="7852" y="8489"/>
              <a:ext cx="0" cy="5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3" name="AutoShape 115"/>
            <p:cNvSpPr>
              <a:spLocks noChangeShapeType="1"/>
            </p:cNvSpPr>
            <p:nvPr/>
          </p:nvSpPr>
          <p:spPr bwMode="auto">
            <a:xfrm>
              <a:off x="7959" y="8489"/>
              <a:ext cx="0" cy="3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2" name="AutoShape 114"/>
            <p:cNvSpPr>
              <a:spLocks noChangeShapeType="1"/>
            </p:cNvSpPr>
            <p:nvPr/>
          </p:nvSpPr>
          <p:spPr bwMode="auto">
            <a:xfrm>
              <a:off x="8086" y="8501"/>
              <a:ext cx="1" cy="2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1" name="AutoShape 113"/>
            <p:cNvSpPr>
              <a:spLocks noChangeShapeType="1"/>
            </p:cNvSpPr>
            <p:nvPr/>
          </p:nvSpPr>
          <p:spPr bwMode="auto">
            <a:xfrm>
              <a:off x="6886" y="10314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0" name="AutoShape 112"/>
            <p:cNvSpPr>
              <a:spLocks noChangeShapeType="1"/>
            </p:cNvSpPr>
            <p:nvPr/>
          </p:nvSpPr>
          <p:spPr bwMode="auto">
            <a:xfrm>
              <a:off x="7035" y="10314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9" name="AutoShape 111"/>
            <p:cNvSpPr>
              <a:spLocks noChangeShapeType="1"/>
            </p:cNvSpPr>
            <p:nvPr/>
          </p:nvSpPr>
          <p:spPr bwMode="auto">
            <a:xfrm>
              <a:off x="7151" y="10314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8" name="AutoShape 110"/>
            <p:cNvSpPr>
              <a:spLocks noChangeShapeType="1"/>
            </p:cNvSpPr>
            <p:nvPr/>
          </p:nvSpPr>
          <p:spPr bwMode="auto">
            <a:xfrm>
              <a:off x="6760" y="10313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7" name="AutoShape 109"/>
            <p:cNvSpPr>
              <a:spLocks noChangeShapeType="1"/>
            </p:cNvSpPr>
            <p:nvPr/>
          </p:nvSpPr>
          <p:spPr bwMode="auto">
            <a:xfrm>
              <a:off x="6638" y="10314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6" name="AutoShape 108"/>
            <p:cNvSpPr>
              <a:spLocks noChangeShapeType="1"/>
            </p:cNvSpPr>
            <p:nvPr/>
          </p:nvSpPr>
          <p:spPr bwMode="auto">
            <a:xfrm>
              <a:off x="6526" y="10313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5" name="AutoShape 107"/>
            <p:cNvSpPr>
              <a:spLocks noChangeShapeType="1"/>
            </p:cNvSpPr>
            <p:nvPr/>
          </p:nvSpPr>
          <p:spPr bwMode="auto">
            <a:xfrm>
              <a:off x="6405" y="10313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4" name="AutoShape 106"/>
            <p:cNvSpPr>
              <a:spLocks noChangeShapeType="1"/>
            </p:cNvSpPr>
            <p:nvPr/>
          </p:nvSpPr>
          <p:spPr bwMode="auto">
            <a:xfrm>
              <a:off x="7270" y="10325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3" name="AutoShape 105"/>
            <p:cNvSpPr>
              <a:spLocks noChangeShapeType="1"/>
            </p:cNvSpPr>
            <p:nvPr/>
          </p:nvSpPr>
          <p:spPr bwMode="auto">
            <a:xfrm>
              <a:off x="6898" y="10842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2" name="AutoShape 104"/>
            <p:cNvSpPr>
              <a:spLocks noChangeShapeType="1"/>
            </p:cNvSpPr>
            <p:nvPr/>
          </p:nvSpPr>
          <p:spPr bwMode="auto">
            <a:xfrm>
              <a:off x="7047" y="10842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1" name="AutoShape 103"/>
            <p:cNvSpPr>
              <a:spLocks noChangeShapeType="1"/>
            </p:cNvSpPr>
            <p:nvPr/>
          </p:nvSpPr>
          <p:spPr bwMode="auto">
            <a:xfrm>
              <a:off x="7163" y="10842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0" name="AutoShape 102"/>
            <p:cNvSpPr>
              <a:spLocks noChangeShapeType="1"/>
            </p:cNvSpPr>
            <p:nvPr/>
          </p:nvSpPr>
          <p:spPr bwMode="auto">
            <a:xfrm>
              <a:off x="6772" y="10841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9" name="AutoShape 101"/>
            <p:cNvSpPr>
              <a:spLocks noChangeShapeType="1"/>
            </p:cNvSpPr>
            <p:nvPr/>
          </p:nvSpPr>
          <p:spPr bwMode="auto">
            <a:xfrm>
              <a:off x="6650" y="10842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8" name="AutoShape 100"/>
            <p:cNvSpPr>
              <a:spLocks noChangeShapeType="1"/>
            </p:cNvSpPr>
            <p:nvPr/>
          </p:nvSpPr>
          <p:spPr bwMode="auto">
            <a:xfrm>
              <a:off x="6538" y="10841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7" name="AutoShape 99"/>
            <p:cNvSpPr>
              <a:spLocks noChangeShapeType="1"/>
            </p:cNvSpPr>
            <p:nvPr/>
          </p:nvSpPr>
          <p:spPr bwMode="auto">
            <a:xfrm>
              <a:off x="6417" y="10841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6" name="AutoShape 98"/>
            <p:cNvSpPr>
              <a:spLocks noChangeShapeType="1"/>
            </p:cNvSpPr>
            <p:nvPr/>
          </p:nvSpPr>
          <p:spPr bwMode="auto">
            <a:xfrm>
              <a:off x="7282" y="10853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5" name="AutoShape 97"/>
            <p:cNvSpPr>
              <a:spLocks noChangeShapeType="1"/>
            </p:cNvSpPr>
            <p:nvPr/>
          </p:nvSpPr>
          <p:spPr bwMode="auto">
            <a:xfrm flipV="1">
              <a:off x="6398" y="9884"/>
              <a:ext cx="0" cy="42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4" name="AutoShape 96"/>
            <p:cNvSpPr>
              <a:spLocks noChangeShapeType="1"/>
            </p:cNvSpPr>
            <p:nvPr/>
          </p:nvSpPr>
          <p:spPr bwMode="auto">
            <a:xfrm flipV="1">
              <a:off x="6522" y="9711"/>
              <a:ext cx="0" cy="6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3" name="AutoShape 95"/>
            <p:cNvSpPr>
              <a:spLocks noChangeShapeType="1"/>
            </p:cNvSpPr>
            <p:nvPr/>
          </p:nvSpPr>
          <p:spPr bwMode="auto">
            <a:xfrm flipV="1">
              <a:off x="6638" y="9539"/>
              <a:ext cx="0" cy="78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2" name="AutoShape 94"/>
            <p:cNvSpPr>
              <a:spLocks noChangeShapeType="1"/>
            </p:cNvSpPr>
            <p:nvPr/>
          </p:nvSpPr>
          <p:spPr bwMode="auto">
            <a:xfrm flipV="1">
              <a:off x="6760" y="9366"/>
              <a:ext cx="1" cy="9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1" name="AutoShape 93"/>
            <p:cNvSpPr>
              <a:spLocks noChangeShapeType="1"/>
            </p:cNvSpPr>
            <p:nvPr/>
          </p:nvSpPr>
          <p:spPr bwMode="auto">
            <a:xfrm flipV="1">
              <a:off x="6887" y="9204"/>
              <a:ext cx="0" cy="11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0" name="AutoShape 92"/>
            <p:cNvSpPr>
              <a:spLocks noChangeShapeType="1"/>
            </p:cNvSpPr>
            <p:nvPr/>
          </p:nvSpPr>
          <p:spPr bwMode="auto">
            <a:xfrm flipV="1">
              <a:off x="7032" y="9066"/>
              <a:ext cx="0" cy="12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9" name="AutoShape 91"/>
            <p:cNvSpPr>
              <a:spLocks noChangeShapeType="1"/>
            </p:cNvSpPr>
            <p:nvPr/>
          </p:nvSpPr>
          <p:spPr bwMode="auto">
            <a:xfrm flipV="1">
              <a:off x="7151" y="8847"/>
              <a:ext cx="1" cy="147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8" name="AutoShape 90"/>
            <p:cNvSpPr>
              <a:spLocks noChangeShapeType="1"/>
            </p:cNvSpPr>
            <p:nvPr/>
          </p:nvSpPr>
          <p:spPr bwMode="auto">
            <a:xfrm flipH="1" flipV="1">
              <a:off x="7258" y="8744"/>
              <a:ext cx="12" cy="15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7" name="Oval 89"/>
            <p:cNvSpPr>
              <a:spLocks noChangeArrowheads="1"/>
            </p:cNvSpPr>
            <p:nvPr/>
          </p:nvSpPr>
          <p:spPr bwMode="auto">
            <a:xfrm>
              <a:off x="6689" y="4836"/>
              <a:ext cx="175" cy="1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6" name="Oval 88"/>
            <p:cNvSpPr>
              <a:spLocks noChangeArrowheads="1"/>
            </p:cNvSpPr>
            <p:nvPr/>
          </p:nvSpPr>
          <p:spPr bwMode="auto">
            <a:xfrm>
              <a:off x="6869" y="4836"/>
              <a:ext cx="175" cy="1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5" name="Oval 87"/>
            <p:cNvSpPr>
              <a:spLocks noChangeArrowheads="1"/>
            </p:cNvSpPr>
            <p:nvPr/>
          </p:nvSpPr>
          <p:spPr bwMode="auto">
            <a:xfrm>
              <a:off x="7025" y="4836"/>
              <a:ext cx="175" cy="1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4" name="Oval 86"/>
            <p:cNvSpPr>
              <a:spLocks noChangeArrowheads="1"/>
            </p:cNvSpPr>
            <p:nvPr/>
          </p:nvSpPr>
          <p:spPr bwMode="auto">
            <a:xfrm>
              <a:off x="7168" y="4836"/>
              <a:ext cx="175" cy="1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3" name="Oval 85"/>
            <p:cNvSpPr>
              <a:spLocks noChangeArrowheads="1"/>
            </p:cNvSpPr>
            <p:nvPr/>
          </p:nvSpPr>
          <p:spPr bwMode="auto">
            <a:xfrm>
              <a:off x="7341" y="4836"/>
              <a:ext cx="175" cy="1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2" name="Oval 84"/>
            <p:cNvSpPr>
              <a:spLocks noChangeArrowheads="1"/>
            </p:cNvSpPr>
            <p:nvPr/>
          </p:nvSpPr>
          <p:spPr bwMode="auto">
            <a:xfrm>
              <a:off x="7527" y="4836"/>
              <a:ext cx="175" cy="1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1" name="Oval 83"/>
            <p:cNvSpPr>
              <a:spLocks noChangeArrowheads="1"/>
            </p:cNvSpPr>
            <p:nvPr/>
          </p:nvSpPr>
          <p:spPr bwMode="auto">
            <a:xfrm>
              <a:off x="7668" y="4836"/>
              <a:ext cx="175" cy="1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0" name="Oval 82"/>
            <p:cNvSpPr>
              <a:spLocks noChangeArrowheads="1"/>
            </p:cNvSpPr>
            <p:nvPr/>
          </p:nvSpPr>
          <p:spPr bwMode="auto">
            <a:xfrm>
              <a:off x="7852" y="4836"/>
              <a:ext cx="175" cy="1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9" name="Oval 81"/>
            <p:cNvSpPr>
              <a:spLocks noChangeArrowheads="1"/>
            </p:cNvSpPr>
            <p:nvPr/>
          </p:nvSpPr>
          <p:spPr bwMode="auto">
            <a:xfrm>
              <a:off x="5851" y="4872"/>
              <a:ext cx="175" cy="1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8" name="AutoShape 80"/>
            <p:cNvSpPr>
              <a:spLocks noChangeShapeType="1"/>
            </p:cNvSpPr>
            <p:nvPr/>
          </p:nvSpPr>
          <p:spPr bwMode="auto">
            <a:xfrm flipH="1">
              <a:off x="5911" y="5055"/>
              <a:ext cx="21" cy="10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7" name="AutoShape 79"/>
            <p:cNvSpPr>
              <a:spLocks noChangeShapeType="1"/>
            </p:cNvSpPr>
            <p:nvPr/>
          </p:nvSpPr>
          <p:spPr bwMode="auto">
            <a:xfrm flipV="1">
              <a:off x="6773" y="4998"/>
              <a:ext cx="4" cy="3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6" name="AutoShape 78"/>
            <p:cNvSpPr>
              <a:spLocks noChangeShapeType="1"/>
            </p:cNvSpPr>
            <p:nvPr/>
          </p:nvSpPr>
          <p:spPr bwMode="auto">
            <a:xfrm flipV="1">
              <a:off x="6936" y="4998"/>
              <a:ext cx="21" cy="40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5" name="AutoShape 77"/>
            <p:cNvSpPr>
              <a:spLocks noChangeShapeType="1"/>
            </p:cNvSpPr>
            <p:nvPr/>
          </p:nvSpPr>
          <p:spPr bwMode="auto">
            <a:xfrm flipV="1">
              <a:off x="7085" y="4998"/>
              <a:ext cx="28" cy="5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4" name="AutoShape 76"/>
            <p:cNvSpPr>
              <a:spLocks noChangeShapeType="1"/>
            </p:cNvSpPr>
            <p:nvPr/>
          </p:nvSpPr>
          <p:spPr bwMode="auto">
            <a:xfrm flipH="1" flipV="1">
              <a:off x="7256" y="4998"/>
              <a:ext cx="2" cy="61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3" name="AutoShape 75"/>
            <p:cNvSpPr>
              <a:spLocks noChangeShapeType="1"/>
            </p:cNvSpPr>
            <p:nvPr/>
          </p:nvSpPr>
          <p:spPr bwMode="auto">
            <a:xfrm flipV="1">
              <a:off x="7409" y="4998"/>
              <a:ext cx="20" cy="7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2" name="AutoShape 74"/>
            <p:cNvSpPr>
              <a:spLocks noChangeShapeType="1"/>
            </p:cNvSpPr>
            <p:nvPr/>
          </p:nvSpPr>
          <p:spPr bwMode="auto">
            <a:xfrm flipV="1">
              <a:off x="7576" y="4998"/>
              <a:ext cx="39" cy="8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1" name="AutoShape 73"/>
            <p:cNvSpPr>
              <a:spLocks noChangeShapeType="1"/>
            </p:cNvSpPr>
            <p:nvPr/>
          </p:nvSpPr>
          <p:spPr bwMode="auto">
            <a:xfrm flipV="1">
              <a:off x="7703" y="4998"/>
              <a:ext cx="53" cy="9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0" name="AutoShape 72"/>
            <p:cNvSpPr>
              <a:spLocks noChangeShapeType="1"/>
            </p:cNvSpPr>
            <p:nvPr/>
          </p:nvSpPr>
          <p:spPr bwMode="auto">
            <a:xfrm flipH="1">
              <a:off x="7891" y="4983"/>
              <a:ext cx="21" cy="10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9" name="AutoShape 71"/>
            <p:cNvSpPr>
              <a:spLocks noChangeShapeType="1"/>
            </p:cNvSpPr>
            <p:nvPr/>
          </p:nvSpPr>
          <p:spPr bwMode="auto">
            <a:xfrm>
              <a:off x="3190" y="6870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8" name="AutoShape 70"/>
            <p:cNvSpPr>
              <a:spLocks noChangeShapeType="1"/>
            </p:cNvSpPr>
            <p:nvPr/>
          </p:nvSpPr>
          <p:spPr bwMode="auto">
            <a:xfrm>
              <a:off x="3574" y="6881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7" name="AutoShape 69"/>
            <p:cNvSpPr>
              <a:spLocks noChangeShapeType="1"/>
            </p:cNvSpPr>
            <p:nvPr/>
          </p:nvSpPr>
          <p:spPr bwMode="auto">
            <a:xfrm>
              <a:off x="3179" y="7842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6" name="AutoShape 68"/>
            <p:cNvSpPr>
              <a:spLocks noChangeShapeType="1"/>
            </p:cNvSpPr>
            <p:nvPr/>
          </p:nvSpPr>
          <p:spPr bwMode="auto">
            <a:xfrm>
              <a:off x="3298" y="7841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5" name="AutoShape 67"/>
            <p:cNvSpPr>
              <a:spLocks noChangeShapeType="1"/>
            </p:cNvSpPr>
            <p:nvPr/>
          </p:nvSpPr>
          <p:spPr bwMode="auto">
            <a:xfrm>
              <a:off x="6970" y="7941"/>
              <a:ext cx="86" cy="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4" name="AutoShape 66"/>
            <p:cNvSpPr>
              <a:spLocks noChangeShapeType="1"/>
            </p:cNvSpPr>
            <p:nvPr/>
          </p:nvSpPr>
          <p:spPr bwMode="auto">
            <a:xfrm flipH="1">
              <a:off x="6970" y="8033"/>
              <a:ext cx="86" cy="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3" name="AutoShape 65"/>
            <p:cNvSpPr>
              <a:spLocks noChangeShapeType="1"/>
            </p:cNvSpPr>
            <p:nvPr/>
          </p:nvSpPr>
          <p:spPr bwMode="auto">
            <a:xfrm>
              <a:off x="5422" y="7941"/>
              <a:ext cx="86" cy="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2" name="AutoShape 64"/>
            <p:cNvSpPr>
              <a:spLocks noChangeShapeType="1"/>
            </p:cNvSpPr>
            <p:nvPr/>
          </p:nvSpPr>
          <p:spPr bwMode="auto">
            <a:xfrm flipH="1">
              <a:off x="5422" y="8033"/>
              <a:ext cx="86" cy="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1" name="AutoShape 63"/>
            <p:cNvSpPr>
              <a:spLocks noChangeArrowheads="1"/>
            </p:cNvSpPr>
            <p:nvPr/>
          </p:nvSpPr>
          <p:spPr bwMode="auto">
            <a:xfrm>
              <a:off x="4800" y="7902"/>
              <a:ext cx="368" cy="236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0" name="AutoShape 62"/>
            <p:cNvSpPr>
              <a:spLocks noChangeShapeType="1"/>
            </p:cNvSpPr>
            <p:nvPr/>
          </p:nvSpPr>
          <p:spPr bwMode="auto">
            <a:xfrm flipH="1" flipV="1">
              <a:off x="3191" y="6699"/>
              <a:ext cx="1" cy="17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9" name="AutoShape 61"/>
            <p:cNvSpPr>
              <a:spLocks noChangeShapeType="1"/>
            </p:cNvSpPr>
            <p:nvPr/>
          </p:nvSpPr>
          <p:spPr bwMode="auto">
            <a:xfrm>
              <a:off x="3179" y="6687"/>
              <a:ext cx="208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8" name="AutoShape 60"/>
            <p:cNvSpPr>
              <a:spLocks noChangeShapeType="1"/>
            </p:cNvSpPr>
            <p:nvPr/>
          </p:nvSpPr>
          <p:spPr bwMode="auto">
            <a:xfrm>
              <a:off x="3574" y="6888"/>
              <a:ext cx="71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7" name="AutoShape 59"/>
            <p:cNvSpPr>
              <a:spLocks noChangeShapeType="1"/>
            </p:cNvSpPr>
            <p:nvPr/>
          </p:nvSpPr>
          <p:spPr bwMode="auto">
            <a:xfrm>
              <a:off x="4271" y="6900"/>
              <a:ext cx="1" cy="16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6" name="AutoShape 58"/>
            <p:cNvSpPr>
              <a:spLocks noChangeShapeType="1"/>
            </p:cNvSpPr>
            <p:nvPr/>
          </p:nvSpPr>
          <p:spPr bwMode="auto">
            <a:xfrm>
              <a:off x="4285" y="7974"/>
              <a:ext cx="51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5" name="AutoShape 57"/>
            <p:cNvSpPr>
              <a:spLocks noChangeShapeType="1"/>
            </p:cNvSpPr>
            <p:nvPr/>
          </p:nvSpPr>
          <p:spPr bwMode="auto">
            <a:xfrm>
              <a:off x="4490" y="8066"/>
              <a:ext cx="29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4" name="AutoShape 56"/>
            <p:cNvSpPr>
              <a:spLocks noChangeShapeType="1"/>
            </p:cNvSpPr>
            <p:nvPr/>
          </p:nvSpPr>
          <p:spPr bwMode="auto">
            <a:xfrm>
              <a:off x="4490" y="8067"/>
              <a:ext cx="1" cy="18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3" name="AutoShape 55"/>
            <p:cNvSpPr>
              <a:spLocks noChangeArrowheads="1"/>
            </p:cNvSpPr>
            <p:nvPr/>
          </p:nvSpPr>
          <p:spPr bwMode="auto">
            <a:xfrm>
              <a:off x="4800" y="8466"/>
              <a:ext cx="368" cy="236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2" name="AutoShape 54"/>
            <p:cNvSpPr>
              <a:spLocks noChangeShapeType="1"/>
            </p:cNvSpPr>
            <p:nvPr/>
          </p:nvSpPr>
          <p:spPr bwMode="auto">
            <a:xfrm>
              <a:off x="4285" y="8538"/>
              <a:ext cx="51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1" name="AutoShape 53"/>
            <p:cNvSpPr>
              <a:spLocks noChangeShapeType="1"/>
            </p:cNvSpPr>
            <p:nvPr/>
          </p:nvSpPr>
          <p:spPr bwMode="auto">
            <a:xfrm>
              <a:off x="4490" y="8630"/>
              <a:ext cx="29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0" name="AutoShape 52"/>
            <p:cNvSpPr>
              <a:spLocks noChangeShapeType="1"/>
            </p:cNvSpPr>
            <p:nvPr/>
          </p:nvSpPr>
          <p:spPr bwMode="auto">
            <a:xfrm>
              <a:off x="4490" y="8631"/>
              <a:ext cx="1" cy="18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9" name="AutoShape 51"/>
            <p:cNvSpPr>
              <a:spLocks noChangeShapeType="1"/>
            </p:cNvSpPr>
            <p:nvPr/>
          </p:nvSpPr>
          <p:spPr bwMode="auto">
            <a:xfrm>
              <a:off x="5168" y="8020"/>
              <a:ext cx="255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8" name="AutoShape 50"/>
            <p:cNvSpPr>
              <a:spLocks noChangeShapeType="1"/>
            </p:cNvSpPr>
            <p:nvPr/>
          </p:nvSpPr>
          <p:spPr bwMode="auto">
            <a:xfrm>
              <a:off x="5168" y="8584"/>
              <a:ext cx="170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7" name="AutoShape 49"/>
            <p:cNvSpPr>
              <a:spLocks noChangeShapeType="1"/>
            </p:cNvSpPr>
            <p:nvPr/>
          </p:nvSpPr>
          <p:spPr bwMode="auto">
            <a:xfrm flipV="1">
              <a:off x="6864" y="8009"/>
              <a:ext cx="1" cy="59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6" name="AutoShape 48"/>
            <p:cNvSpPr>
              <a:spLocks noChangeShapeType="1"/>
            </p:cNvSpPr>
            <p:nvPr/>
          </p:nvSpPr>
          <p:spPr bwMode="auto">
            <a:xfrm>
              <a:off x="6865" y="8023"/>
              <a:ext cx="10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5" name="AutoShape 47"/>
            <p:cNvSpPr>
              <a:spLocks noChangeShapeType="1"/>
            </p:cNvSpPr>
            <p:nvPr/>
          </p:nvSpPr>
          <p:spPr bwMode="auto">
            <a:xfrm>
              <a:off x="5589" y="8321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4" name="AutoShape 46"/>
            <p:cNvSpPr>
              <a:spLocks noChangeShapeType="1"/>
            </p:cNvSpPr>
            <p:nvPr/>
          </p:nvSpPr>
          <p:spPr bwMode="auto">
            <a:xfrm>
              <a:off x="8265" y="8321"/>
              <a:ext cx="1" cy="1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3" name="AutoShape 45"/>
            <p:cNvSpPr>
              <a:spLocks noChangeShapeType="1"/>
            </p:cNvSpPr>
            <p:nvPr/>
          </p:nvSpPr>
          <p:spPr bwMode="auto">
            <a:xfrm flipH="1">
              <a:off x="5892" y="10668"/>
              <a:ext cx="31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2" name="AutoShape 44"/>
            <p:cNvSpPr>
              <a:spLocks noChangeArrowheads="1"/>
            </p:cNvSpPr>
            <p:nvPr/>
          </p:nvSpPr>
          <p:spPr bwMode="auto">
            <a:xfrm>
              <a:off x="3156" y="7990"/>
              <a:ext cx="57" cy="57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1" name="AutoShape 43"/>
            <p:cNvSpPr>
              <a:spLocks noChangeArrowheads="1"/>
            </p:cNvSpPr>
            <p:nvPr/>
          </p:nvSpPr>
          <p:spPr bwMode="auto">
            <a:xfrm>
              <a:off x="3276" y="8002"/>
              <a:ext cx="57" cy="57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0" name="AutoShape 42"/>
            <p:cNvSpPr>
              <a:spLocks noChangeArrowheads="1"/>
            </p:cNvSpPr>
            <p:nvPr/>
          </p:nvSpPr>
          <p:spPr bwMode="auto">
            <a:xfrm>
              <a:off x="5040" y="6262"/>
              <a:ext cx="57" cy="57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9" name="AutoShape 41"/>
            <p:cNvSpPr>
              <a:spLocks noChangeArrowheads="1"/>
            </p:cNvSpPr>
            <p:nvPr/>
          </p:nvSpPr>
          <p:spPr bwMode="auto">
            <a:xfrm>
              <a:off x="5040" y="6394"/>
              <a:ext cx="57" cy="57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8" name="AutoShape 40"/>
            <p:cNvSpPr>
              <a:spLocks noChangeArrowheads="1"/>
            </p:cNvSpPr>
            <p:nvPr/>
          </p:nvSpPr>
          <p:spPr bwMode="auto">
            <a:xfrm>
              <a:off x="5040" y="6538"/>
              <a:ext cx="57" cy="57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7" name="AutoShape 39"/>
            <p:cNvSpPr>
              <a:spLocks noChangeArrowheads="1"/>
            </p:cNvSpPr>
            <p:nvPr/>
          </p:nvSpPr>
          <p:spPr bwMode="auto">
            <a:xfrm>
              <a:off x="8601" y="6394"/>
              <a:ext cx="57" cy="57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6" name="AutoShape 38"/>
            <p:cNvSpPr>
              <a:spLocks noChangeArrowheads="1"/>
            </p:cNvSpPr>
            <p:nvPr/>
          </p:nvSpPr>
          <p:spPr bwMode="auto">
            <a:xfrm>
              <a:off x="4467" y="8228"/>
              <a:ext cx="57" cy="57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5" name="AutoShape 37"/>
            <p:cNvSpPr>
              <a:spLocks noChangeArrowheads="1"/>
            </p:cNvSpPr>
            <p:nvPr/>
          </p:nvSpPr>
          <p:spPr bwMode="auto">
            <a:xfrm>
              <a:off x="4465" y="8793"/>
              <a:ext cx="57" cy="57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4" name="AutoShape 36"/>
            <p:cNvSpPr>
              <a:spLocks noChangeArrowheads="1"/>
            </p:cNvSpPr>
            <p:nvPr/>
          </p:nvSpPr>
          <p:spPr bwMode="auto">
            <a:xfrm>
              <a:off x="5565" y="8493"/>
              <a:ext cx="57" cy="57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3" name="AutoShape 35"/>
            <p:cNvSpPr>
              <a:spLocks noChangeArrowheads="1"/>
            </p:cNvSpPr>
            <p:nvPr/>
          </p:nvSpPr>
          <p:spPr bwMode="auto">
            <a:xfrm>
              <a:off x="8248" y="8476"/>
              <a:ext cx="57" cy="57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2" name="AutoShape 34"/>
            <p:cNvSpPr>
              <a:spLocks noChangeArrowheads="1"/>
            </p:cNvSpPr>
            <p:nvPr/>
          </p:nvSpPr>
          <p:spPr bwMode="auto">
            <a:xfrm>
              <a:off x="5830" y="10647"/>
              <a:ext cx="57" cy="57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1" name="AutoShape 33"/>
            <p:cNvSpPr>
              <a:spLocks noChangeArrowheads="1"/>
            </p:cNvSpPr>
            <p:nvPr/>
          </p:nvSpPr>
          <p:spPr bwMode="auto">
            <a:xfrm>
              <a:off x="6398" y="11021"/>
              <a:ext cx="57" cy="57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0" name="AutoShape 32"/>
            <p:cNvSpPr>
              <a:spLocks noChangeArrowheads="1"/>
            </p:cNvSpPr>
            <p:nvPr/>
          </p:nvSpPr>
          <p:spPr bwMode="auto">
            <a:xfrm>
              <a:off x="6518" y="11021"/>
              <a:ext cx="57" cy="57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9" name="AutoShape 31"/>
            <p:cNvSpPr>
              <a:spLocks noChangeArrowheads="1"/>
            </p:cNvSpPr>
            <p:nvPr/>
          </p:nvSpPr>
          <p:spPr bwMode="auto">
            <a:xfrm>
              <a:off x="6624" y="11021"/>
              <a:ext cx="57" cy="57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8" name="AutoShape 30"/>
            <p:cNvSpPr>
              <a:spLocks noChangeArrowheads="1"/>
            </p:cNvSpPr>
            <p:nvPr/>
          </p:nvSpPr>
          <p:spPr bwMode="auto">
            <a:xfrm>
              <a:off x="6749" y="11021"/>
              <a:ext cx="57" cy="57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7" name="AutoShape 29"/>
            <p:cNvSpPr>
              <a:spLocks noChangeArrowheads="1"/>
            </p:cNvSpPr>
            <p:nvPr/>
          </p:nvSpPr>
          <p:spPr bwMode="auto">
            <a:xfrm>
              <a:off x="6869" y="11021"/>
              <a:ext cx="57" cy="57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6" name="AutoShape 28"/>
            <p:cNvSpPr>
              <a:spLocks noChangeArrowheads="1"/>
            </p:cNvSpPr>
            <p:nvPr/>
          </p:nvSpPr>
          <p:spPr bwMode="auto">
            <a:xfrm>
              <a:off x="7024" y="11012"/>
              <a:ext cx="57" cy="57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5" name="AutoShape 27"/>
            <p:cNvSpPr>
              <a:spLocks noChangeArrowheads="1"/>
            </p:cNvSpPr>
            <p:nvPr/>
          </p:nvSpPr>
          <p:spPr bwMode="auto">
            <a:xfrm>
              <a:off x="7144" y="11024"/>
              <a:ext cx="57" cy="57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4" name="AutoShape 26"/>
            <p:cNvSpPr>
              <a:spLocks noChangeArrowheads="1"/>
            </p:cNvSpPr>
            <p:nvPr/>
          </p:nvSpPr>
          <p:spPr bwMode="auto">
            <a:xfrm>
              <a:off x="7264" y="11024"/>
              <a:ext cx="57" cy="57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3" name="Rectangle 25"/>
            <p:cNvSpPr>
              <a:spLocks noChangeArrowheads="1"/>
            </p:cNvSpPr>
            <p:nvPr/>
          </p:nvSpPr>
          <p:spPr bwMode="auto">
            <a:xfrm>
              <a:off x="2688" y="7273"/>
              <a:ext cx="1060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时钟模块</a:t>
              </a:r>
              <a:endParaRPr kumimoji="0" 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72" name="Text Box 24"/>
            <p:cNvSpPr txBox="1">
              <a:spLocks noChangeArrowheads="1"/>
            </p:cNvSpPr>
            <p:nvPr/>
          </p:nvSpPr>
          <p:spPr bwMode="auto">
            <a:xfrm>
              <a:off x="2937" y="6962"/>
              <a:ext cx="922" cy="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T4  T3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71" name="Text Box 23"/>
            <p:cNvSpPr txBox="1">
              <a:spLocks noChangeArrowheads="1"/>
            </p:cNvSpPr>
            <p:nvPr/>
          </p:nvSpPr>
          <p:spPr bwMode="auto">
            <a:xfrm>
              <a:off x="2796" y="7509"/>
              <a:ext cx="922" cy="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CLR DP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70" name="Text Box 22"/>
            <p:cNvSpPr txBox="1">
              <a:spLocks noChangeArrowheads="1"/>
            </p:cNvSpPr>
            <p:nvPr/>
          </p:nvSpPr>
          <p:spPr bwMode="auto">
            <a:xfrm>
              <a:off x="2796" y="7940"/>
              <a:ext cx="922" cy="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CLR DP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69" name="Text Box 21"/>
            <p:cNvSpPr txBox="1">
              <a:spLocks noChangeArrowheads="1"/>
            </p:cNvSpPr>
            <p:nvPr/>
          </p:nvSpPr>
          <p:spPr bwMode="auto">
            <a:xfrm>
              <a:off x="4190" y="8130"/>
              <a:ext cx="922" cy="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LDB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68" name="Text Box 20"/>
            <p:cNvSpPr txBox="1">
              <a:spLocks noChangeArrowheads="1"/>
            </p:cNvSpPr>
            <p:nvPr/>
          </p:nvSpPr>
          <p:spPr bwMode="auto">
            <a:xfrm>
              <a:off x="4106" y="8718"/>
              <a:ext cx="922" cy="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LDA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67" name="Text Box 19"/>
            <p:cNvSpPr txBox="1">
              <a:spLocks noChangeArrowheads="1"/>
            </p:cNvSpPr>
            <p:nvPr/>
          </p:nvSpPr>
          <p:spPr bwMode="auto">
            <a:xfrm>
              <a:off x="5040" y="8249"/>
              <a:ext cx="922" cy="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CEB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66" name="Text Box 18"/>
            <p:cNvSpPr txBox="1">
              <a:spLocks noChangeArrowheads="1"/>
            </p:cNvSpPr>
            <p:nvPr/>
          </p:nvSpPr>
          <p:spPr bwMode="auto">
            <a:xfrm>
              <a:off x="8205" y="8228"/>
              <a:ext cx="922" cy="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CEA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65" name="Text Box 17"/>
            <p:cNvSpPr txBox="1">
              <a:spLocks noChangeArrowheads="1"/>
            </p:cNvSpPr>
            <p:nvPr/>
          </p:nvSpPr>
          <p:spPr bwMode="auto">
            <a:xfrm>
              <a:off x="5398" y="8160"/>
              <a:ext cx="1770" cy="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D7 D6 D5 D4 D3 D2 D1 D0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64" name="Text Box 16"/>
            <p:cNvSpPr txBox="1">
              <a:spLocks noChangeArrowheads="1"/>
            </p:cNvSpPr>
            <p:nvPr/>
          </p:nvSpPr>
          <p:spPr bwMode="auto">
            <a:xfrm>
              <a:off x="5495" y="7674"/>
              <a:ext cx="1770" cy="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O7 O6 O5 O4 O3 O2 O1 O0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63" name="Text Box 15"/>
            <p:cNvSpPr txBox="1">
              <a:spLocks noChangeArrowheads="1"/>
            </p:cNvSpPr>
            <p:nvPr/>
          </p:nvSpPr>
          <p:spPr bwMode="auto">
            <a:xfrm>
              <a:off x="7032" y="8160"/>
              <a:ext cx="1770" cy="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D7 D6 D5 D4 D3 D2 D1 D0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62" name="Text Box 14"/>
            <p:cNvSpPr txBox="1">
              <a:spLocks noChangeArrowheads="1"/>
            </p:cNvSpPr>
            <p:nvPr/>
          </p:nvSpPr>
          <p:spPr bwMode="auto">
            <a:xfrm>
              <a:off x="7032" y="7674"/>
              <a:ext cx="1770" cy="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O7 O6 O5 O4 O3 O2 O1 O0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61" name="Text Box 13"/>
            <p:cNvSpPr txBox="1">
              <a:spLocks noChangeArrowheads="1"/>
            </p:cNvSpPr>
            <p:nvPr/>
          </p:nvSpPr>
          <p:spPr bwMode="auto">
            <a:xfrm>
              <a:off x="5780" y="10937"/>
              <a:ext cx="2525" cy="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SW7 SW6 SW5 SW4 SW3 SW2 SW1 SW0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60" name="Text Box 12"/>
            <p:cNvSpPr txBox="1">
              <a:spLocks noChangeArrowheads="1"/>
            </p:cNvSpPr>
            <p:nvPr/>
          </p:nvSpPr>
          <p:spPr bwMode="auto">
            <a:xfrm>
              <a:off x="6175" y="10688"/>
              <a:ext cx="1770" cy="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D7 D6 D5 D4 D3 D2 D1 D0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9" name="Text Box 11"/>
            <p:cNvSpPr txBox="1">
              <a:spLocks noChangeArrowheads="1"/>
            </p:cNvSpPr>
            <p:nvPr/>
          </p:nvSpPr>
          <p:spPr bwMode="auto">
            <a:xfrm>
              <a:off x="6176" y="10427"/>
              <a:ext cx="2541" cy="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O7 O6 O5 O4 O3 O2 O1 O0 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8" name="Text Box 10"/>
            <p:cNvSpPr txBox="1">
              <a:spLocks noChangeArrowheads="1"/>
            </p:cNvSpPr>
            <p:nvPr/>
          </p:nvSpPr>
          <p:spPr bwMode="auto">
            <a:xfrm>
              <a:off x="6351" y="4381"/>
              <a:ext cx="2525" cy="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L7 L6 L5 L4 L3 L2 L1 L0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7" name="Text Box 9"/>
            <p:cNvSpPr txBox="1">
              <a:spLocks noChangeArrowheads="1"/>
            </p:cNvSpPr>
            <p:nvPr/>
          </p:nvSpPr>
          <p:spPr bwMode="auto">
            <a:xfrm>
              <a:off x="5658" y="4381"/>
              <a:ext cx="922" cy="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LC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6" name="Text Box 8"/>
            <p:cNvSpPr txBox="1">
              <a:spLocks noChangeArrowheads="1"/>
            </p:cNvSpPr>
            <p:nvPr/>
          </p:nvSpPr>
          <p:spPr bwMode="auto">
            <a:xfrm>
              <a:off x="4675" y="6330"/>
              <a:ext cx="461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S0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5" name="Text Box 7"/>
            <p:cNvSpPr txBox="1">
              <a:spLocks noChangeArrowheads="1"/>
            </p:cNvSpPr>
            <p:nvPr/>
          </p:nvSpPr>
          <p:spPr bwMode="auto">
            <a:xfrm>
              <a:off x="4689" y="6192"/>
              <a:ext cx="461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S1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4680" y="6040"/>
              <a:ext cx="461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S2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3" name="Text Box 5"/>
            <p:cNvSpPr txBox="1">
              <a:spLocks noChangeArrowheads="1"/>
            </p:cNvSpPr>
            <p:nvPr/>
          </p:nvSpPr>
          <p:spPr bwMode="auto">
            <a:xfrm>
              <a:off x="8206" y="6319"/>
              <a:ext cx="948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ALU-OE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2" name="Text Box 4"/>
            <p:cNvSpPr txBox="1">
              <a:spLocks noChangeArrowheads="1"/>
            </p:cNvSpPr>
            <p:nvPr/>
          </p:nvSpPr>
          <p:spPr bwMode="auto">
            <a:xfrm>
              <a:off x="5139" y="10421"/>
              <a:ext cx="948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SW-BUS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1" name="AutoShape 3"/>
            <p:cNvSpPr>
              <a:spLocks noChangeArrowheads="1"/>
            </p:cNvSpPr>
            <p:nvPr/>
          </p:nvSpPr>
          <p:spPr bwMode="auto">
            <a:xfrm>
              <a:off x="6196" y="10649"/>
              <a:ext cx="57" cy="57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0" name="Text Box 2"/>
            <p:cNvSpPr txBox="1">
              <a:spLocks noChangeArrowheads="1"/>
            </p:cNvSpPr>
            <p:nvPr/>
          </p:nvSpPr>
          <p:spPr bwMode="auto">
            <a:xfrm>
              <a:off x="7646" y="10482"/>
              <a:ext cx="948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74HC244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电路中，主要器件功能是</a:t>
            </a:r>
            <a:r>
              <a:rPr lang="en-US" dirty="0" smtClean="0"/>
              <a:t>74HC244</a:t>
            </a:r>
            <a:r>
              <a:rPr lang="zh-CN" altLang="en-US" dirty="0" smtClean="0"/>
              <a:t>是接受开关输入，时钟模块是发出时钟脉冲和接受按键触发控制信号，并已经设置工作模式是单拍工作方式，两个</a:t>
            </a:r>
            <a:r>
              <a:rPr lang="en-US" dirty="0" smtClean="0"/>
              <a:t>374</a:t>
            </a:r>
            <a:r>
              <a:rPr lang="zh-CN" altLang="en-US" dirty="0" smtClean="0"/>
              <a:t>是</a:t>
            </a:r>
            <a:r>
              <a:rPr lang="en-US" dirty="0" smtClean="0"/>
              <a:t>ALU</a:t>
            </a:r>
            <a:r>
              <a:rPr lang="zh-CN" altLang="en-US" dirty="0" smtClean="0"/>
              <a:t>对应</a:t>
            </a:r>
            <a:r>
              <a:rPr lang="en-US" dirty="0" smtClean="0"/>
              <a:t>A</a:t>
            </a:r>
            <a:r>
              <a:rPr lang="zh-CN" altLang="en-US" dirty="0" smtClean="0"/>
              <a:t>口和</a:t>
            </a:r>
            <a:r>
              <a:rPr lang="en-US" dirty="0" smtClean="0"/>
              <a:t>B</a:t>
            </a:r>
            <a:r>
              <a:rPr lang="zh-CN" altLang="en-US" dirty="0" smtClean="0"/>
              <a:t>口的输入缓冲寄存器，</a:t>
            </a:r>
            <a:r>
              <a:rPr lang="en-US" dirty="0" smtClean="0"/>
              <a:t>ALU</a:t>
            </a:r>
            <a:r>
              <a:rPr lang="zh-CN" altLang="en-US" dirty="0" smtClean="0"/>
              <a:t>是负责进行算术运算</a:t>
            </a:r>
            <a:r>
              <a:rPr lang="en-US" dirty="0" smtClean="0"/>
              <a:t>L0-L7,LC</a:t>
            </a:r>
            <a:r>
              <a:rPr lang="zh-CN" altLang="en-US" dirty="0" smtClean="0"/>
              <a:t>是发光二极管。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电路中的，输入信号分别是</a:t>
            </a:r>
            <a:r>
              <a:rPr lang="en-US" dirty="0" smtClean="0"/>
              <a:t>SW0-SW7</a:t>
            </a:r>
            <a:r>
              <a:rPr lang="zh-CN" altLang="en-US" dirty="0" smtClean="0"/>
              <a:t>是开关量输入高低电平，</a:t>
            </a:r>
            <a:r>
              <a:rPr lang="en-US" dirty="0" smtClean="0"/>
              <a:t>SW-BUS</a:t>
            </a:r>
            <a:r>
              <a:rPr lang="zh-CN" altLang="en-US" dirty="0" smtClean="0"/>
              <a:t>是开关量的控制端，输入高低电平。</a:t>
            </a:r>
            <a:r>
              <a:rPr lang="en-US" dirty="0" smtClean="0"/>
              <a:t>LDB,CEB</a:t>
            </a:r>
            <a:r>
              <a:rPr lang="zh-CN" altLang="en-US" dirty="0" smtClean="0"/>
              <a:t>是输入缓冲寄存器</a:t>
            </a:r>
            <a:r>
              <a:rPr lang="en-US" dirty="0" smtClean="0"/>
              <a:t>DRB</a:t>
            </a:r>
            <a:r>
              <a:rPr lang="zh-CN" altLang="en-US" dirty="0" smtClean="0"/>
              <a:t>的控制信号，输入高低电平。</a:t>
            </a:r>
            <a:r>
              <a:rPr lang="en-US" dirty="0" smtClean="0"/>
              <a:t>LDA,CEA</a:t>
            </a:r>
            <a:r>
              <a:rPr lang="zh-CN" altLang="en-US" dirty="0" smtClean="0"/>
              <a:t>是输入缓冲寄存器</a:t>
            </a:r>
            <a:r>
              <a:rPr lang="en-US" dirty="0" smtClean="0"/>
              <a:t>DRA</a:t>
            </a:r>
            <a:r>
              <a:rPr lang="zh-CN" altLang="en-US" dirty="0" smtClean="0"/>
              <a:t>的控制信号，输入高低电平。</a:t>
            </a:r>
            <a:r>
              <a:rPr lang="en-US" dirty="0" smtClean="0"/>
              <a:t>ALU</a:t>
            </a:r>
            <a:r>
              <a:rPr lang="zh-CN" altLang="en-US" dirty="0" smtClean="0"/>
              <a:t>的</a:t>
            </a:r>
            <a:r>
              <a:rPr lang="en-US" dirty="0" smtClean="0"/>
              <a:t>S0</a:t>
            </a:r>
            <a:r>
              <a:rPr lang="zh-CN" altLang="en-US" dirty="0" smtClean="0"/>
              <a:t>，</a:t>
            </a:r>
            <a:r>
              <a:rPr lang="en-US" dirty="0" smtClean="0"/>
              <a:t>S1</a:t>
            </a:r>
            <a:r>
              <a:rPr lang="zh-CN" altLang="en-US" dirty="0" smtClean="0"/>
              <a:t>，</a:t>
            </a:r>
            <a:r>
              <a:rPr lang="en-US" dirty="0" smtClean="0"/>
              <a:t>S2</a:t>
            </a:r>
            <a:r>
              <a:rPr lang="zh-CN" altLang="en-US" dirty="0" smtClean="0"/>
              <a:t>是工作模式输入端，设置工作模式，</a:t>
            </a:r>
            <a:r>
              <a:rPr lang="en-US" dirty="0" smtClean="0"/>
              <a:t>ALU-OE</a:t>
            </a:r>
            <a:r>
              <a:rPr lang="zh-CN" altLang="en-US" dirty="0" smtClean="0"/>
              <a:t>是</a:t>
            </a:r>
            <a:r>
              <a:rPr lang="en-US" dirty="0" smtClean="0"/>
              <a:t>ALU</a:t>
            </a:r>
            <a:r>
              <a:rPr lang="zh-CN" altLang="en-US" dirty="0" smtClean="0"/>
              <a:t>的输出使能，均是输入高低电平。</a:t>
            </a:r>
            <a:r>
              <a:rPr lang="en-US" dirty="0" smtClean="0"/>
              <a:t>CLR,DP</a:t>
            </a:r>
            <a:r>
              <a:rPr lang="zh-CN" altLang="en-US" dirty="0" smtClean="0"/>
              <a:t>是时钟模块的控制端，输入是按钮发出一个触发脉冲。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运算器设计解答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实现两个</a:t>
            </a:r>
            <a:r>
              <a:rPr lang="en-US" dirty="0" smtClean="0"/>
              <a:t>8bit</a:t>
            </a:r>
            <a:r>
              <a:rPr lang="zh-CN" altLang="en-US" dirty="0" smtClean="0"/>
              <a:t>数的加法的操作如下</a:t>
            </a:r>
            <a:r>
              <a:rPr lang="en-US" dirty="0" smtClean="0"/>
              <a:t>:</a:t>
            </a:r>
            <a:endParaRPr lang="zh-CN" altLang="en-US" dirty="0" smtClean="0"/>
          </a:p>
          <a:p>
            <a:pPr lvl="0"/>
            <a:r>
              <a:rPr lang="zh-CN" altLang="en-US" dirty="0" smtClean="0"/>
              <a:t>按</a:t>
            </a:r>
            <a:r>
              <a:rPr lang="en-US" dirty="0" smtClean="0"/>
              <a:t>CLR</a:t>
            </a:r>
            <a:r>
              <a:rPr lang="zh-CN" altLang="en-US" dirty="0" smtClean="0"/>
              <a:t>按键触发一个复位脉冲复位系统，</a:t>
            </a:r>
            <a:r>
              <a:rPr lang="en-US" dirty="0" smtClean="0"/>
              <a:t>SW-BUS=0</a:t>
            </a:r>
            <a:r>
              <a:rPr lang="zh-CN" altLang="en-US" dirty="0" smtClean="0"/>
              <a:t>，</a:t>
            </a:r>
            <a:r>
              <a:rPr lang="en-US" dirty="0" smtClean="0"/>
              <a:t>LDA=1</a:t>
            </a:r>
            <a:r>
              <a:rPr lang="zh-CN" altLang="en-US" dirty="0" smtClean="0"/>
              <a:t>，</a:t>
            </a:r>
            <a:r>
              <a:rPr lang="en-US" dirty="0" smtClean="0"/>
              <a:t>LDB=0</a:t>
            </a:r>
            <a:r>
              <a:rPr lang="zh-CN" altLang="en-US" dirty="0" smtClean="0"/>
              <a:t>，</a:t>
            </a:r>
            <a:r>
              <a:rPr lang="en-US" dirty="0" smtClean="0"/>
              <a:t>CEB=1</a:t>
            </a:r>
            <a:r>
              <a:rPr lang="zh-CN" altLang="en-US" dirty="0" smtClean="0"/>
              <a:t>，</a:t>
            </a:r>
            <a:r>
              <a:rPr lang="en-US" dirty="0" smtClean="0"/>
              <a:t>CEA=1</a:t>
            </a:r>
            <a:r>
              <a:rPr lang="zh-CN" altLang="en-US" dirty="0" smtClean="0"/>
              <a:t>，</a:t>
            </a:r>
            <a:r>
              <a:rPr lang="en-US" dirty="0" smtClean="0"/>
              <a:t>ALU-OE=0</a:t>
            </a:r>
            <a:r>
              <a:rPr lang="zh-CN" altLang="en-US" dirty="0" smtClean="0"/>
              <a:t>，</a:t>
            </a:r>
            <a:r>
              <a:rPr lang="en-US" dirty="0" smtClean="0"/>
              <a:t>(SW7</a:t>
            </a:r>
            <a:r>
              <a:rPr lang="zh-CN" altLang="en-US" dirty="0" smtClean="0"/>
              <a:t>，</a:t>
            </a:r>
            <a:r>
              <a:rPr lang="en-US" dirty="0" smtClean="0"/>
              <a:t>SW6</a:t>
            </a:r>
            <a:r>
              <a:rPr lang="zh-CN" altLang="en-US" dirty="0" smtClean="0"/>
              <a:t>，</a:t>
            </a:r>
            <a:r>
              <a:rPr lang="en-US" dirty="0" smtClean="0"/>
              <a:t>SW5</a:t>
            </a:r>
            <a:r>
              <a:rPr lang="zh-CN" altLang="en-US" dirty="0" smtClean="0"/>
              <a:t>，</a:t>
            </a:r>
            <a:r>
              <a:rPr lang="en-US" dirty="0" smtClean="0"/>
              <a:t>SW4</a:t>
            </a:r>
            <a:r>
              <a:rPr lang="zh-CN" altLang="en-US" dirty="0" smtClean="0"/>
              <a:t>，</a:t>
            </a:r>
            <a:r>
              <a:rPr lang="en-US" dirty="0" smtClean="0"/>
              <a:t>SW3</a:t>
            </a:r>
            <a:r>
              <a:rPr lang="zh-CN" altLang="en-US" dirty="0" smtClean="0"/>
              <a:t>，</a:t>
            </a:r>
            <a:r>
              <a:rPr lang="en-US" dirty="0" smtClean="0"/>
              <a:t>SW2</a:t>
            </a:r>
            <a:r>
              <a:rPr lang="zh-CN" altLang="en-US" dirty="0" smtClean="0"/>
              <a:t>，</a:t>
            </a:r>
            <a:r>
              <a:rPr lang="en-US" dirty="0" smtClean="0"/>
              <a:t>SW1</a:t>
            </a:r>
            <a:r>
              <a:rPr lang="zh-CN" altLang="en-US" dirty="0" smtClean="0"/>
              <a:t>，</a:t>
            </a:r>
            <a:r>
              <a:rPr lang="en-US" dirty="0" smtClean="0"/>
              <a:t>SW0)=A7,A6,A5,A4,A3,A2,A1,A0,</a:t>
            </a:r>
            <a:r>
              <a:rPr lang="zh-CN" altLang="en-US" dirty="0" smtClean="0"/>
              <a:t>其中</a:t>
            </a:r>
            <a:r>
              <a:rPr lang="en-US" dirty="0" smtClean="0"/>
              <a:t>A7,A6,A5,A4,A3,A2,A1,A0</a:t>
            </a:r>
            <a:r>
              <a:rPr lang="zh-CN" altLang="en-US" dirty="0" smtClean="0"/>
              <a:t>对应一个</a:t>
            </a:r>
            <a:r>
              <a:rPr lang="en-US" dirty="0" smtClean="0"/>
              <a:t>8bit</a:t>
            </a:r>
            <a:r>
              <a:rPr lang="zh-CN" altLang="en-US" dirty="0" smtClean="0"/>
              <a:t>数，然后按动脉冲</a:t>
            </a:r>
            <a:r>
              <a:rPr lang="en-US" dirty="0" smtClean="0"/>
              <a:t>DP</a:t>
            </a:r>
            <a:r>
              <a:rPr lang="zh-CN" altLang="en-US" dirty="0" smtClean="0"/>
              <a:t>触发一个时钟周期，数据打入</a:t>
            </a:r>
            <a:r>
              <a:rPr lang="en-US" dirty="0" smtClean="0"/>
              <a:t>DRA</a:t>
            </a:r>
            <a:r>
              <a:rPr lang="zh-CN" altLang="en-US" dirty="0" smtClean="0"/>
              <a:t>寄存器中</a:t>
            </a:r>
          </a:p>
          <a:p>
            <a:pPr lvl="0"/>
            <a:r>
              <a:rPr lang="zh-CN" altLang="en-US" dirty="0" smtClean="0"/>
              <a:t>使</a:t>
            </a:r>
            <a:r>
              <a:rPr lang="en-US" dirty="0" smtClean="0"/>
              <a:t>SW-BUS=0</a:t>
            </a:r>
            <a:r>
              <a:rPr lang="zh-CN" altLang="en-US" dirty="0" smtClean="0"/>
              <a:t>，</a:t>
            </a:r>
            <a:r>
              <a:rPr lang="en-US" dirty="0" smtClean="0"/>
              <a:t>LDA=0</a:t>
            </a:r>
            <a:r>
              <a:rPr lang="zh-CN" altLang="en-US" dirty="0" smtClean="0"/>
              <a:t>，</a:t>
            </a:r>
            <a:r>
              <a:rPr lang="en-US" dirty="0" smtClean="0"/>
              <a:t>LDB=1</a:t>
            </a:r>
            <a:r>
              <a:rPr lang="zh-CN" altLang="en-US" dirty="0" smtClean="0"/>
              <a:t>，</a:t>
            </a:r>
            <a:r>
              <a:rPr lang="en-US" dirty="0" smtClean="0"/>
              <a:t>CEB=1</a:t>
            </a:r>
            <a:r>
              <a:rPr lang="zh-CN" altLang="en-US" dirty="0" smtClean="0"/>
              <a:t>，</a:t>
            </a:r>
            <a:r>
              <a:rPr lang="en-US" dirty="0" smtClean="0"/>
              <a:t>CEA=1</a:t>
            </a:r>
            <a:r>
              <a:rPr lang="zh-CN" altLang="en-US" dirty="0" smtClean="0"/>
              <a:t>，</a:t>
            </a:r>
            <a:r>
              <a:rPr lang="en-US" dirty="0" smtClean="0"/>
              <a:t>ALU-OE=0</a:t>
            </a:r>
            <a:r>
              <a:rPr lang="zh-CN" altLang="en-US" dirty="0" smtClean="0"/>
              <a:t>，</a:t>
            </a:r>
            <a:r>
              <a:rPr lang="en-US" dirty="0" smtClean="0"/>
              <a:t>(SW7</a:t>
            </a:r>
            <a:r>
              <a:rPr lang="zh-CN" altLang="en-US" dirty="0" smtClean="0"/>
              <a:t>，</a:t>
            </a:r>
            <a:r>
              <a:rPr lang="en-US" dirty="0" smtClean="0"/>
              <a:t>SW6</a:t>
            </a:r>
            <a:r>
              <a:rPr lang="zh-CN" altLang="en-US" dirty="0" smtClean="0"/>
              <a:t>，</a:t>
            </a:r>
            <a:r>
              <a:rPr lang="en-US" dirty="0" smtClean="0"/>
              <a:t>SW5</a:t>
            </a:r>
            <a:r>
              <a:rPr lang="zh-CN" altLang="en-US" dirty="0" smtClean="0"/>
              <a:t>，</a:t>
            </a:r>
            <a:r>
              <a:rPr lang="en-US" dirty="0" smtClean="0"/>
              <a:t>SW4</a:t>
            </a:r>
            <a:r>
              <a:rPr lang="zh-CN" altLang="en-US" dirty="0" smtClean="0"/>
              <a:t>，</a:t>
            </a:r>
            <a:r>
              <a:rPr lang="en-US" dirty="0" smtClean="0"/>
              <a:t>SW3</a:t>
            </a:r>
            <a:r>
              <a:rPr lang="zh-CN" altLang="en-US" dirty="0" smtClean="0"/>
              <a:t>，</a:t>
            </a:r>
            <a:r>
              <a:rPr lang="en-US" dirty="0" smtClean="0"/>
              <a:t>SW2</a:t>
            </a:r>
            <a:r>
              <a:rPr lang="zh-CN" altLang="en-US" dirty="0" smtClean="0"/>
              <a:t>，</a:t>
            </a:r>
            <a:r>
              <a:rPr lang="en-US" dirty="0" smtClean="0"/>
              <a:t>SW1</a:t>
            </a:r>
            <a:r>
              <a:rPr lang="zh-CN" altLang="en-US" dirty="0" smtClean="0"/>
              <a:t>，</a:t>
            </a:r>
            <a:r>
              <a:rPr lang="en-US" dirty="0" smtClean="0"/>
              <a:t>SW0)=B7,B6,B5,B4,B3,B2,B1,B0,</a:t>
            </a:r>
            <a:r>
              <a:rPr lang="zh-CN" altLang="en-US" dirty="0" smtClean="0"/>
              <a:t>其中</a:t>
            </a:r>
            <a:r>
              <a:rPr lang="en-US" dirty="0" smtClean="0"/>
              <a:t>B7,B6,B5,B4,B3,B2,B1,B0</a:t>
            </a:r>
            <a:r>
              <a:rPr lang="zh-CN" altLang="en-US" dirty="0" smtClean="0"/>
              <a:t>对应另一个</a:t>
            </a:r>
            <a:r>
              <a:rPr lang="en-US" dirty="0" smtClean="0"/>
              <a:t>8bit</a:t>
            </a:r>
            <a:r>
              <a:rPr lang="zh-CN" altLang="en-US" dirty="0" smtClean="0"/>
              <a:t>数，然后按动脉冲</a:t>
            </a:r>
            <a:r>
              <a:rPr lang="en-US" dirty="0" smtClean="0"/>
              <a:t>DP</a:t>
            </a:r>
            <a:r>
              <a:rPr lang="zh-CN" altLang="en-US" dirty="0" smtClean="0"/>
              <a:t>触发一个时钟周期，数据打入</a:t>
            </a:r>
            <a:r>
              <a:rPr lang="en-US" dirty="0" smtClean="0"/>
              <a:t>DRB</a:t>
            </a:r>
            <a:r>
              <a:rPr lang="zh-CN" altLang="en-US" dirty="0" smtClean="0"/>
              <a:t>寄存器中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运算器设计解答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使</a:t>
            </a:r>
            <a:r>
              <a:rPr lang="en-US" dirty="0" smtClean="0"/>
              <a:t>SW-BUS=1</a:t>
            </a:r>
            <a:r>
              <a:rPr lang="zh-CN" altLang="en-US" dirty="0" smtClean="0"/>
              <a:t>，</a:t>
            </a:r>
            <a:r>
              <a:rPr lang="en-US" dirty="0" smtClean="0"/>
              <a:t>LDA=0</a:t>
            </a:r>
            <a:r>
              <a:rPr lang="zh-CN" altLang="en-US" dirty="0" smtClean="0"/>
              <a:t>，</a:t>
            </a:r>
            <a:r>
              <a:rPr lang="en-US" dirty="0" smtClean="0"/>
              <a:t>LDB=0</a:t>
            </a:r>
            <a:r>
              <a:rPr lang="zh-CN" altLang="en-US" dirty="0" smtClean="0"/>
              <a:t>，</a:t>
            </a:r>
            <a:r>
              <a:rPr lang="en-US" dirty="0" smtClean="0"/>
              <a:t>CEB=1</a:t>
            </a:r>
            <a:r>
              <a:rPr lang="zh-CN" altLang="en-US" dirty="0" smtClean="0"/>
              <a:t>，</a:t>
            </a:r>
            <a:r>
              <a:rPr lang="en-US" dirty="0" smtClean="0"/>
              <a:t>CEA=1</a:t>
            </a:r>
            <a:r>
              <a:rPr lang="zh-CN" altLang="en-US" dirty="0" smtClean="0"/>
              <a:t>，</a:t>
            </a:r>
            <a:r>
              <a:rPr lang="en-US" dirty="0" smtClean="0"/>
              <a:t>ALU-OE=1</a:t>
            </a:r>
            <a:r>
              <a:rPr lang="zh-CN" altLang="en-US" dirty="0" smtClean="0"/>
              <a:t>，</a:t>
            </a:r>
            <a:r>
              <a:rPr lang="en-US" dirty="0" smtClean="0"/>
              <a:t>S2=0</a:t>
            </a:r>
            <a:r>
              <a:rPr lang="zh-CN" altLang="en-US" dirty="0" smtClean="0"/>
              <a:t>，</a:t>
            </a:r>
            <a:r>
              <a:rPr lang="en-US" dirty="0" smtClean="0"/>
              <a:t>S1=1</a:t>
            </a:r>
            <a:r>
              <a:rPr lang="zh-CN" altLang="en-US" dirty="0" smtClean="0"/>
              <a:t>，</a:t>
            </a:r>
            <a:r>
              <a:rPr lang="en-US" dirty="0" smtClean="0"/>
              <a:t>S0=0</a:t>
            </a:r>
            <a:r>
              <a:rPr lang="zh-CN" altLang="en-US" dirty="0" smtClean="0"/>
              <a:t>，这时</a:t>
            </a:r>
            <a:r>
              <a:rPr lang="en-US" dirty="0" smtClean="0"/>
              <a:t>ALU</a:t>
            </a:r>
            <a:r>
              <a:rPr lang="zh-CN" altLang="en-US" dirty="0" smtClean="0"/>
              <a:t>进行加法计算，计算</a:t>
            </a:r>
            <a:r>
              <a:rPr lang="en-US" dirty="0" smtClean="0"/>
              <a:t>A+B</a:t>
            </a:r>
            <a:r>
              <a:rPr lang="zh-CN" altLang="en-US" dirty="0" smtClean="0"/>
              <a:t>，结果输出到</a:t>
            </a:r>
            <a:r>
              <a:rPr lang="en-US" dirty="0" smtClean="0"/>
              <a:t>L7-L0</a:t>
            </a:r>
            <a:r>
              <a:rPr lang="zh-CN" altLang="en-US" dirty="0" smtClean="0"/>
              <a:t>，进位信号输出至</a:t>
            </a:r>
            <a:r>
              <a:rPr lang="en-US" dirty="0" smtClean="0"/>
              <a:t>LC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运算器设计解答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习题9解答</Template>
  <TotalTime>1</TotalTime>
  <Words>536</Words>
  <PresentationFormat>全屏显示(4:3)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聚合</vt:lpstr>
      <vt:lpstr>运算器设计解答</vt:lpstr>
      <vt:lpstr>运算器设计解答</vt:lpstr>
      <vt:lpstr>运算器设计解答</vt:lpstr>
      <vt:lpstr>运算器设计解答</vt:lpstr>
      <vt:lpstr>运算器设计解答</vt:lpstr>
      <vt:lpstr>运算器设计解答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运算器设计解答</dc:title>
  <dc:creator>宝贝</dc:creator>
  <cp:lastModifiedBy>宝贝</cp:lastModifiedBy>
  <cp:revision>2</cp:revision>
  <dcterms:created xsi:type="dcterms:W3CDTF">2020-06-12T07:01:48Z</dcterms:created>
  <dcterms:modified xsi:type="dcterms:W3CDTF">2020-06-15T02:30:13Z</dcterms:modified>
</cp:coreProperties>
</file>