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F714DD-4E2B-4DD9-9FE1-1BFC2BD6A5A9}" type="datetimeFigureOut">
              <a:rPr lang="zh-CN" altLang="en-US" smtClean="0"/>
              <a:pPr/>
              <a:t>2010/1/1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1CE6C-AE2F-4E12-9BED-1465364E301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39937"/>
          <p:cNvSpPr>
            <a:spLocks noGrp="1" noRot="1" noChangeAspect="1" noChangeArrowheads="1" noTextEdit="1"/>
          </p:cNvSpPr>
          <p:nvPr>
            <p:ph type="sldImg" idx="4294967295"/>
          </p:nvPr>
        </p:nvSpPr>
        <p:spPr>
          <a:ln/>
        </p:spPr>
      </p:sp>
      <p:sp>
        <p:nvSpPr>
          <p:cNvPr id="921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21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FC8C99CD-A61A-400B-98B0-2C890CBE8A0B}" type="slidenum">
              <a:rPr altLang="en-US" noProof="1">
                <a:solidFill>
                  <a:schemeClr val="tx1"/>
                </a:solidFill>
              </a:rPr>
              <a:pPr>
                <a:buFont typeface="Arial" pitchFamily="34" charset="0"/>
                <a:buChar char="•"/>
              </a:pPr>
              <a:t>3</a:t>
            </a:fld>
            <a:endParaRPr lang="zh-CN" altLang="en-US" noProof="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39937"/>
          <p:cNvSpPr>
            <a:spLocks noGrp="1" noRot="1" noChangeAspect="1" noChangeArrowheads="1" noTextEdit="1"/>
          </p:cNvSpPr>
          <p:nvPr>
            <p:ph type="sldImg" idx="4294967295"/>
          </p:nvPr>
        </p:nvSpPr>
        <p:spPr>
          <a:ln/>
        </p:spPr>
      </p:sp>
      <p:sp>
        <p:nvSpPr>
          <p:cNvPr id="2765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2765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727283CA-AAA3-43D8-9A2F-2505DAEC9FB2}" type="slidenum">
              <a:rPr altLang="en-US" noProof="1">
                <a:solidFill>
                  <a:schemeClr val="tx1"/>
                </a:solidFill>
              </a:rPr>
              <a:pPr>
                <a:buFont typeface="Arial" pitchFamily="34" charset="0"/>
                <a:buChar char="•"/>
              </a:pPr>
              <a:t>12</a:t>
            </a:fld>
            <a:endParaRPr lang="zh-CN" altLang="en-US" noProof="1">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39937"/>
          <p:cNvSpPr>
            <a:spLocks noGrp="1" noRot="1" noChangeAspect="1" noChangeArrowheads="1" noTextEdit="1"/>
          </p:cNvSpPr>
          <p:nvPr>
            <p:ph type="sldImg" idx="4294967295"/>
          </p:nvPr>
        </p:nvSpPr>
        <p:spPr>
          <a:ln/>
        </p:spPr>
      </p:sp>
      <p:sp>
        <p:nvSpPr>
          <p:cNvPr id="2969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2969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4E054446-8480-477C-AA4A-0DB5EF7C9A92}" type="slidenum">
              <a:rPr altLang="en-US" noProof="1">
                <a:solidFill>
                  <a:schemeClr val="tx1"/>
                </a:solidFill>
              </a:rPr>
              <a:pPr>
                <a:buFont typeface="Arial" pitchFamily="34" charset="0"/>
                <a:buChar char="•"/>
              </a:pPr>
              <a:t>13</a:t>
            </a:fld>
            <a:endParaRPr lang="zh-CN" altLang="en-US" noProof="1">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39937"/>
          <p:cNvSpPr>
            <a:spLocks noGrp="1" noRot="1" noChangeAspect="1" noChangeArrowheads="1" noTextEdit="1"/>
          </p:cNvSpPr>
          <p:nvPr>
            <p:ph type="sldImg" idx="4294967295"/>
          </p:nvPr>
        </p:nvSpPr>
        <p:spPr>
          <a:ln/>
        </p:spPr>
      </p:sp>
      <p:sp>
        <p:nvSpPr>
          <p:cNvPr id="3174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3174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EF48CA84-4F2D-4CB7-83A8-81292570B226}" type="slidenum">
              <a:rPr altLang="en-US" noProof="1">
                <a:solidFill>
                  <a:schemeClr val="tx1"/>
                </a:solidFill>
              </a:rPr>
              <a:pPr>
                <a:buFont typeface="Arial" pitchFamily="34" charset="0"/>
                <a:buChar char="•"/>
              </a:pPr>
              <a:t>14</a:t>
            </a:fld>
            <a:endParaRPr lang="zh-CN" altLang="en-US" noProof="1">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39937"/>
          <p:cNvSpPr>
            <a:spLocks noGrp="1" noRot="1" noChangeAspect="1" noChangeArrowheads="1" noTextEdit="1"/>
          </p:cNvSpPr>
          <p:nvPr>
            <p:ph type="sldImg" idx="4294967295"/>
          </p:nvPr>
        </p:nvSpPr>
        <p:spPr>
          <a:ln/>
        </p:spPr>
      </p:sp>
      <p:sp>
        <p:nvSpPr>
          <p:cNvPr id="3379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3379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4D994409-69AB-4F1A-9E59-B29B34124092}" type="slidenum">
              <a:rPr altLang="en-US" noProof="1">
                <a:solidFill>
                  <a:schemeClr val="tx1"/>
                </a:solidFill>
              </a:rPr>
              <a:pPr>
                <a:buFont typeface="Arial" pitchFamily="34" charset="0"/>
                <a:buChar char="•"/>
              </a:pPr>
              <a:t>15</a:t>
            </a:fld>
            <a:endParaRPr lang="zh-CN" altLang="en-US" noProof="1">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39937"/>
          <p:cNvSpPr>
            <a:spLocks noGrp="1" noRot="1" noChangeAspect="1" noChangeArrowheads="1" noTextEdit="1"/>
          </p:cNvSpPr>
          <p:nvPr>
            <p:ph type="sldImg" idx="4294967295"/>
          </p:nvPr>
        </p:nvSpPr>
        <p:spPr>
          <a:ln/>
        </p:spPr>
      </p:sp>
      <p:sp>
        <p:nvSpPr>
          <p:cNvPr id="3584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3584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8E1677B7-D4B8-4E71-B18B-F3B53F1692C6}" type="slidenum">
              <a:rPr altLang="en-US" noProof="1">
                <a:solidFill>
                  <a:schemeClr val="tx1"/>
                </a:solidFill>
              </a:rPr>
              <a:pPr>
                <a:buFont typeface="Arial" pitchFamily="34" charset="0"/>
                <a:buChar char="•"/>
              </a:pPr>
              <a:t>16</a:t>
            </a:fld>
            <a:endParaRPr lang="zh-CN" altLang="en-US" noProof="1">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39937"/>
          <p:cNvSpPr>
            <a:spLocks noGrp="1" noRot="1" noChangeAspect="1" noChangeArrowheads="1" noTextEdit="1"/>
          </p:cNvSpPr>
          <p:nvPr>
            <p:ph type="sldImg" idx="4294967295"/>
          </p:nvPr>
        </p:nvSpPr>
        <p:spPr>
          <a:ln/>
        </p:spPr>
      </p:sp>
      <p:sp>
        <p:nvSpPr>
          <p:cNvPr id="3789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3789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F234F0B0-C2BF-4792-BA12-439191DB6B4F}" type="slidenum">
              <a:rPr altLang="en-US" noProof="1">
                <a:solidFill>
                  <a:schemeClr val="tx1"/>
                </a:solidFill>
              </a:rPr>
              <a:pPr>
                <a:buFont typeface="Arial" pitchFamily="34" charset="0"/>
                <a:buChar char="•"/>
              </a:pPr>
              <a:t>17</a:t>
            </a:fld>
            <a:endParaRPr lang="zh-CN" altLang="en-US" noProof="1">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39937"/>
          <p:cNvSpPr>
            <a:spLocks noGrp="1" noRot="1" noChangeAspect="1" noChangeArrowheads="1" noTextEdit="1"/>
          </p:cNvSpPr>
          <p:nvPr>
            <p:ph type="sldImg" idx="4294967295"/>
          </p:nvPr>
        </p:nvSpPr>
        <p:spPr>
          <a:ln/>
        </p:spPr>
      </p:sp>
      <p:sp>
        <p:nvSpPr>
          <p:cNvPr id="3993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3993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3916BF6-A83A-4A10-B2CD-84142C5927A2}" type="slidenum">
              <a:rPr altLang="en-US" noProof="1">
                <a:solidFill>
                  <a:schemeClr val="tx1"/>
                </a:solidFill>
              </a:rPr>
              <a:pPr>
                <a:buFont typeface="Arial" pitchFamily="34" charset="0"/>
                <a:buChar char="•"/>
              </a:pPr>
              <a:t>18</a:t>
            </a:fld>
            <a:endParaRPr lang="zh-CN" altLang="en-US" noProof="1">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39937"/>
          <p:cNvSpPr>
            <a:spLocks noGrp="1" noRot="1" noChangeAspect="1" noChangeArrowheads="1" noTextEdit="1"/>
          </p:cNvSpPr>
          <p:nvPr>
            <p:ph type="sldImg" idx="4294967295"/>
          </p:nvPr>
        </p:nvSpPr>
        <p:spPr>
          <a:ln/>
        </p:spPr>
      </p:sp>
      <p:sp>
        <p:nvSpPr>
          <p:cNvPr id="4198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4198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F118EC1C-3AA3-4B17-95B4-128FC5B2E8B3}" type="slidenum">
              <a:rPr altLang="en-US" noProof="1">
                <a:solidFill>
                  <a:schemeClr val="tx1"/>
                </a:solidFill>
              </a:rPr>
              <a:pPr>
                <a:buFont typeface="Arial" pitchFamily="34" charset="0"/>
                <a:buChar char="•"/>
              </a:pPr>
              <a:t>19</a:t>
            </a:fld>
            <a:endParaRPr lang="zh-CN" altLang="en-US" noProof="1">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39937"/>
          <p:cNvSpPr>
            <a:spLocks noGrp="1" noRot="1" noChangeAspect="1" noChangeArrowheads="1" noTextEdit="1"/>
          </p:cNvSpPr>
          <p:nvPr>
            <p:ph type="sldImg" idx="4294967295"/>
          </p:nvPr>
        </p:nvSpPr>
        <p:spPr>
          <a:ln/>
        </p:spPr>
      </p:sp>
      <p:sp>
        <p:nvSpPr>
          <p:cNvPr id="4403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4403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D39CA91B-ED7C-4E0D-8B61-8E0AC126EF97}" type="slidenum">
              <a:rPr altLang="en-US" noProof="1">
                <a:solidFill>
                  <a:schemeClr val="tx1"/>
                </a:solidFill>
              </a:rPr>
              <a:pPr>
                <a:buFont typeface="Arial" pitchFamily="34" charset="0"/>
                <a:buChar char="•"/>
              </a:pPr>
              <a:t>20</a:t>
            </a:fld>
            <a:endParaRPr lang="zh-CN" altLang="en-US" noProof="1">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39937"/>
          <p:cNvSpPr>
            <a:spLocks noGrp="1" noRot="1" noChangeAspect="1" noChangeArrowheads="1" noTextEdit="1"/>
          </p:cNvSpPr>
          <p:nvPr>
            <p:ph type="sldImg" idx="4294967295"/>
          </p:nvPr>
        </p:nvSpPr>
        <p:spPr>
          <a:ln/>
        </p:spPr>
      </p:sp>
      <p:sp>
        <p:nvSpPr>
          <p:cNvPr id="4608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4608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60BB4A9C-F1AC-4D6B-9B3E-D8FC93D1F3F4}" type="slidenum">
              <a:rPr altLang="en-US" noProof="1">
                <a:solidFill>
                  <a:schemeClr val="tx1"/>
                </a:solidFill>
              </a:rPr>
              <a:pPr>
                <a:buFont typeface="Arial" pitchFamily="34" charset="0"/>
                <a:buChar char="•"/>
              </a:pPr>
              <a:t>21</a:t>
            </a:fld>
            <a:endParaRPr lang="zh-CN" altLang="en-US" noProof="1">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39937"/>
          <p:cNvSpPr>
            <a:spLocks noGrp="1" noRot="1" noChangeAspect="1" noChangeArrowheads="1" noTextEdit="1"/>
          </p:cNvSpPr>
          <p:nvPr>
            <p:ph type="sldImg" idx="4294967295"/>
          </p:nvPr>
        </p:nvSpPr>
        <p:spPr>
          <a:ln/>
        </p:spPr>
      </p:sp>
      <p:sp>
        <p:nvSpPr>
          <p:cNvPr id="1126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26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4ED5F9CB-CF34-44C2-9384-1B7B09C48386}" type="slidenum">
              <a:rPr altLang="en-US" noProof="1">
                <a:solidFill>
                  <a:schemeClr val="tx1"/>
                </a:solidFill>
              </a:rPr>
              <a:pPr>
                <a:buFont typeface="Arial" pitchFamily="34" charset="0"/>
                <a:buChar char="•"/>
              </a:pPr>
              <a:t>4</a:t>
            </a:fld>
            <a:endParaRPr lang="zh-CN" altLang="en-US" noProof="1">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39937"/>
          <p:cNvSpPr>
            <a:spLocks noGrp="1" noRot="1" noChangeAspect="1" noChangeArrowheads="1" noTextEdit="1"/>
          </p:cNvSpPr>
          <p:nvPr>
            <p:ph type="sldImg" idx="4294967295"/>
          </p:nvPr>
        </p:nvSpPr>
        <p:spPr>
          <a:ln/>
        </p:spPr>
      </p:sp>
      <p:sp>
        <p:nvSpPr>
          <p:cNvPr id="4813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4813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F3B97CF-38FE-4BBF-88F8-C1960F25FE5D}" type="slidenum">
              <a:rPr altLang="en-US" noProof="1">
                <a:solidFill>
                  <a:schemeClr val="tx1"/>
                </a:solidFill>
              </a:rPr>
              <a:pPr>
                <a:buFont typeface="Arial" pitchFamily="34" charset="0"/>
                <a:buChar char="•"/>
              </a:pPr>
              <a:t>22</a:t>
            </a:fld>
            <a:endParaRPr lang="zh-CN" altLang="en-US" noProof="1">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39937"/>
          <p:cNvSpPr>
            <a:spLocks noGrp="1" noRot="1" noChangeAspect="1" noChangeArrowheads="1" noTextEdit="1"/>
          </p:cNvSpPr>
          <p:nvPr>
            <p:ph type="sldImg" idx="4294967295"/>
          </p:nvPr>
        </p:nvSpPr>
        <p:spPr>
          <a:ln/>
        </p:spPr>
      </p:sp>
      <p:sp>
        <p:nvSpPr>
          <p:cNvPr id="5017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5017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143C30E4-A1CE-46D0-8867-09EC58C83353}" type="slidenum">
              <a:rPr altLang="en-US" noProof="1">
                <a:solidFill>
                  <a:schemeClr val="tx1"/>
                </a:solidFill>
              </a:rPr>
              <a:pPr>
                <a:buFont typeface="Arial" pitchFamily="34" charset="0"/>
                <a:buChar char="•"/>
              </a:pPr>
              <a:t>23</a:t>
            </a:fld>
            <a:endParaRPr lang="zh-CN" altLang="en-US" noProof="1">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39937"/>
          <p:cNvSpPr>
            <a:spLocks noGrp="1" noRot="1" noChangeAspect="1" noChangeArrowheads="1" noTextEdit="1"/>
          </p:cNvSpPr>
          <p:nvPr>
            <p:ph type="sldImg" idx="4294967295"/>
          </p:nvPr>
        </p:nvSpPr>
        <p:spPr>
          <a:ln/>
        </p:spPr>
      </p:sp>
      <p:sp>
        <p:nvSpPr>
          <p:cNvPr id="5222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5222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F42B6D0A-1A72-45D8-B7DB-1D37CDCE496E}" type="slidenum">
              <a:rPr altLang="en-US" noProof="1">
                <a:solidFill>
                  <a:schemeClr val="tx1"/>
                </a:solidFill>
              </a:rPr>
              <a:pPr>
                <a:buFont typeface="Arial" pitchFamily="34" charset="0"/>
                <a:buChar char="•"/>
              </a:pPr>
              <a:t>24</a:t>
            </a:fld>
            <a:endParaRPr lang="zh-CN" altLang="en-US" noProof="1">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39937"/>
          <p:cNvSpPr>
            <a:spLocks noGrp="1" noRot="1" noChangeAspect="1" noChangeArrowheads="1" noTextEdit="1"/>
          </p:cNvSpPr>
          <p:nvPr>
            <p:ph type="sldImg" idx="4294967295"/>
          </p:nvPr>
        </p:nvSpPr>
        <p:spPr>
          <a:ln/>
        </p:spPr>
      </p:sp>
      <p:sp>
        <p:nvSpPr>
          <p:cNvPr id="5427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5427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C12086D8-8771-4989-8836-4DEA0298E51D}" type="slidenum">
              <a:rPr altLang="en-US" noProof="1">
                <a:solidFill>
                  <a:schemeClr val="tx1"/>
                </a:solidFill>
              </a:rPr>
              <a:pPr>
                <a:buFont typeface="Arial" pitchFamily="34" charset="0"/>
                <a:buChar char="•"/>
              </a:pPr>
              <a:t>25</a:t>
            </a:fld>
            <a:endParaRPr lang="zh-CN" altLang="en-US" noProof="1">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39937"/>
          <p:cNvSpPr>
            <a:spLocks noGrp="1" noRot="1" noChangeAspect="1" noChangeArrowheads="1" noTextEdit="1"/>
          </p:cNvSpPr>
          <p:nvPr>
            <p:ph type="sldImg" idx="4294967295"/>
          </p:nvPr>
        </p:nvSpPr>
        <p:spPr>
          <a:ln/>
        </p:spPr>
      </p:sp>
      <p:sp>
        <p:nvSpPr>
          <p:cNvPr id="5632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5632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65F9D5D1-9C07-4C07-8ACA-6BBB031DCCBD}" type="slidenum">
              <a:rPr altLang="en-US" noProof="1">
                <a:solidFill>
                  <a:schemeClr val="tx1"/>
                </a:solidFill>
              </a:rPr>
              <a:pPr>
                <a:buFont typeface="Arial" pitchFamily="34" charset="0"/>
                <a:buChar char="•"/>
              </a:pPr>
              <a:t>26</a:t>
            </a:fld>
            <a:endParaRPr lang="zh-CN" altLang="en-US" noProof="1">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39937"/>
          <p:cNvSpPr>
            <a:spLocks noGrp="1" noRot="1" noChangeAspect="1" noChangeArrowheads="1" noTextEdit="1"/>
          </p:cNvSpPr>
          <p:nvPr>
            <p:ph type="sldImg" idx="4294967295"/>
          </p:nvPr>
        </p:nvSpPr>
        <p:spPr>
          <a:ln/>
        </p:spPr>
      </p:sp>
      <p:sp>
        <p:nvSpPr>
          <p:cNvPr id="5837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5837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25C2E036-F319-4D45-B2DC-5D7298186007}" type="slidenum">
              <a:rPr altLang="en-US" noProof="1">
                <a:solidFill>
                  <a:schemeClr val="tx1"/>
                </a:solidFill>
              </a:rPr>
              <a:pPr>
                <a:buFont typeface="Arial" pitchFamily="34" charset="0"/>
                <a:buChar char="•"/>
              </a:pPr>
              <a:t>27</a:t>
            </a:fld>
            <a:endParaRPr lang="zh-CN" altLang="en-US" noProof="1">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39937"/>
          <p:cNvSpPr>
            <a:spLocks noGrp="1" noRot="1" noChangeAspect="1" noChangeArrowheads="1" noTextEdit="1"/>
          </p:cNvSpPr>
          <p:nvPr>
            <p:ph type="sldImg" idx="4294967295"/>
          </p:nvPr>
        </p:nvSpPr>
        <p:spPr>
          <a:ln/>
        </p:spPr>
      </p:sp>
      <p:sp>
        <p:nvSpPr>
          <p:cNvPr id="6041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6041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247E46C3-0F77-4188-A1D4-31E7BB6CD3B9}" type="slidenum">
              <a:rPr altLang="en-US" noProof="1">
                <a:solidFill>
                  <a:schemeClr val="tx1"/>
                </a:solidFill>
              </a:rPr>
              <a:pPr>
                <a:buFont typeface="Arial" pitchFamily="34" charset="0"/>
                <a:buChar char="•"/>
              </a:pPr>
              <a:t>28</a:t>
            </a:fld>
            <a:endParaRPr lang="zh-CN" altLang="en-US" noProof="1">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39937"/>
          <p:cNvSpPr>
            <a:spLocks noGrp="1" noRot="1" noChangeAspect="1" noChangeArrowheads="1" noTextEdit="1"/>
          </p:cNvSpPr>
          <p:nvPr>
            <p:ph type="sldImg" idx="4294967295"/>
          </p:nvPr>
        </p:nvSpPr>
        <p:spPr>
          <a:ln/>
        </p:spPr>
      </p:sp>
      <p:sp>
        <p:nvSpPr>
          <p:cNvPr id="6246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6246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D70A9A33-768C-469A-B762-8674E35D0FE4}" type="slidenum">
              <a:rPr altLang="en-US" noProof="1">
                <a:solidFill>
                  <a:schemeClr val="tx1"/>
                </a:solidFill>
              </a:rPr>
              <a:pPr>
                <a:buFont typeface="Arial" pitchFamily="34" charset="0"/>
                <a:buChar char="•"/>
              </a:pPr>
              <a:t>29</a:t>
            </a:fld>
            <a:endParaRPr lang="zh-CN" altLang="en-US" noProof="1">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39937"/>
          <p:cNvSpPr>
            <a:spLocks noGrp="1" noRot="1" noChangeAspect="1" noChangeArrowheads="1" noTextEdit="1"/>
          </p:cNvSpPr>
          <p:nvPr>
            <p:ph type="sldImg" idx="4294967295"/>
          </p:nvPr>
        </p:nvSpPr>
        <p:spPr>
          <a:ln/>
        </p:spPr>
      </p:sp>
      <p:sp>
        <p:nvSpPr>
          <p:cNvPr id="6451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6451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41E7142B-AC79-4A8D-A05D-DF82CACDB447}" type="slidenum">
              <a:rPr altLang="en-US" noProof="1">
                <a:solidFill>
                  <a:schemeClr val="tx1"/>
                </a:solidFill>
              </a:rPr>
              <a:pPr>
                <a:buFont typeface="Arial" pitchFamily="34" charset="0"/>
                <a:buChar char="•"/>
              </a:pPr>
              <a:t>30</a:t>
            </a:fld>
            <a:endParaRPr lang="zh-CN" altLang="en-US" noProof="1">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39937"/>
          <p:cNvSpPr>
            <a:spLocks noGrp="1" noRot="1" noChangeAspect="1" noChangeArrowheads="1" noTextEdit="1"/>
          </p:cNvSpPr>
          <p:nvPr>
            <p:ph type="sldImg" idx="4294967295"/>
          </p:nvPr>
        </p:nvSpPr>
        <p:spPr>
          <a:ln/>
        </p:spPr>
      </p:sp>
      <p:sp>
        <p:nvSpPr>
          <p:cNvPr id="6656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6656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9D18E87-8372-4E7F-800C-562558D2A9F7}" type="slidenum">
              <a:rPr altLang="en-US" noProof="1">
                <a:solidFill>
                  <a:schemeClr val="tx1"/>
                </a:solidFill>
              </a:rPr>
              <a:pPr>
                <a:buFont typeface="Arial" pitchFamily="34" charset="0"/>
                <a:buChar char="•"/>
              </a:pPr>
              <a:t>31</a:t>
            </a:fld>
            <a:endParaRPr lang="zh-CN" altLang="en-US" noProof="1">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39937"/>
          <p:cNvSpPr>
            <a:spLocks noGrp="1" noRot="1" noChangeAspect="1" noChangeArrowheads="1" noTextEdit="1"/>
          </p:cNvSpPr>
          <p:nvPr>
            <p:ph type="sldImg" idx="4294967295"/>
          </p:nvPr>
        </p:nvSpPr>
        <p:spPr>
          <a:ln/>
        </p:spPr>
      </p:sp>
      <p:sp>
        <p:nvSpPr>
          <p:cNvPr id="1331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331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17A6598A-4027-4998-92FB-4C94F328145A}" type="slidenum">
              <a:rPr altLang="en-US" noProof="1">
                <a:solidFill>
                  <a:schemeClr val="tx1"/>
                </a:solidFill>
              </a:rPr>
              <a:pPr>
                <a:buFont typeface="Arial" pitchFamily="34" charset="0"/>
                <a:buChar char="•"/>
              </a:pPr>
              <a:t>5</a:t>
            </a:fld>
            <a:endParaRPr lang="zh-CN" altLang="en-US" noProof="1">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39937"/>
          <p:cNvSpPr>
            <a:spLocks noGrp="1" noRot="1" noChangeAspect="1" noChangeArrowheads="1" noTextEdit="1"/>
          </p:cNvSpPr>
          <p:nvPr>
            <p:ph type="sldImg" idx="4294967295"/>
          </p:nvPr>
        </p:nvSpPr>
        <p:spPr>
          <a:ln/>
        </p:spPr>
      </p:sp>
      <p:sp>
        <p:nvSpPr>
          <p:cNvPr id="6861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6861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B7F0A155-C62A-4AF3-A9CA-5618FF89A273}" type="slidenum">
              <a:rPr altLang="en-US" noProof="1">
                <a:solidFill>
                  <a:schemeClr val="tx1"/>
                </a:solidFill>
              </a:rPr>
              <a:pPr>
                <a:buFont typeface="Arial" pitchFamily="34" charset="0"/>
                <a:buChar char="•"/>
              </a:pPr>
              <a:t>32</a:t>
            </a:fld>
            <a:endParaRPr lang="zh-CN" altLang="en-US" noProof="1">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39937"/>
          <p:cNvSpPr>
            <a:spLocks noGrp="1" noRot="1" noChangeAspect="1" noChangeArrowheads="1" noTextEdit="1"/>
          </p:cNvSpPr>
          <p:nvPr>
            <p:ph type="sldImg" idx="4294967295"/>
          </p:nvPr>
        </p:nvSpPr>
        <p:spPr>
          <a:ln/>
        </p:spPr>
      </p:sp>
      <p:sp>
        <p:nvSpPr>
          <p:cNvPr id="8909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8909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863D54A2-C2F2-40C0-A542-CCE827BB054B}" type="slidenum">
              <a:rPr altLang="en-US" noProof="1">
                <a:solidFill>
                  <a:schemeClr val="tx1"/>
                </a:solidFill>
              </a:rPr>
              <a:pPr>
                <a:buFont typeface="Arial" pitchFamily="34" charset="0"/>
                <a:buChar char="•"/>
              </a:pPr>
              <a:t>33</a:t>
            </a:fld>
            <a:endParaRPr lang="zh-CN" altLang="en-US" noProof="1">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39937"/>
          <p:cNvSpPr>
            <a:spLocks noGrp="1" noRot="1" noChangeAspect="1" noChangeArrowheads="1" noTextEdit="1"/>
          </p:cNvSpPr>
          <p:nvPr>
            <p:ph type="sldImg" idx="4294967295"/>
          </p:nvPr>
        </p:nvSpPr>
        <p:spPr>
          <a:ln/>
        </p:spPr>
      </p:sp>
      <p:sp>
        <p:nvSpPr>
          <p:cNvPr id="9113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113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3EE3DE96-D960-4722-B261-F3AFFF9C5867}" type="slidenum">
              <a:rPr altLang="en-US" noProof="1">
                <a:solidFill>
                  <a:schemeClr val="tx1"/>
                </a:solidFill>
              </a:rPr>
              <a:pPr>
                <a:buFont typeface="Arial" pitchFamily="34" charset="0"/>
                <a:buChar char="•"/>
              </a:pPr>
              <a:t>34</a:t>
            </a:fld>
            <a:endParaRPr lang="zh-CN" altLang="en-US" noProof="1">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39937"/>
          <p:cNvSpPr>
            <a:spLocks noGrp="1" noRot="1" noChangeAspect="1" noChangeArrowheads="1" noTextEdit="1"/>
          </p:cNvSpPr>
          <p:nvPr>
            <p:ph type="sldImg" idx="4294967295"/>
          </p:nvPr>
        </p:nvSpPr>
        <p:spPr>
          <a:ln/>
        </p:spPr>
      </p:sp>
      <p:sp>
        <p:nvSpPr>
          <p:cNvPr id="9318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318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2473F757-4337-42CD-BD4E-5FA2B7D56FF5}" type="slidenum">
              <a:rPr altLang="en-US" noProof="1">
                <a:solidFill>
                  <a:schemeClr val="tx1"/>
                </a:solidFill>
              </a:rPr>
              <a:pPr>
                <a:buFont typeface="Arial" pitchFamily="34" charset="0"/>
                <a:buChar char="•"/>
              </a:pPr>
              <a:t>35</a:t>
            </a:fld>
            <a:endParaRPr lang="zh-CN" altLang="en-US" noProof="1">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39937"/>
          <p:cNvSpPr>
            <a:spLocks noGrp="1" noRot="1" noChangeAspect="1" noChangeArrowheads="1" noTextEdit="1"/>
          </p:cNvSpPr>
          <p:nvPr>
            <p:ph type="sldImg" idx="4294967295"/>
          </p:nvPr>
        </p:nvSpPr>
        <p:spPr>
          <a:ln/>
        </p:spPr>
      </p:sp>
      <p:sp>
        <p:nvSpPr>
          <p:cNvPr id="9523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523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81E5252A-B687-497B-9FFC-FBB50191BB93}" type="slidenum">
              <a:rPr altLang="en-US" noProof="1">
                <a:solidFill>
                  <a:schemeClr val="tx1"/>
                </a:solidFill>
              </a:rPr>
              <a:pPr>
                <a:buFont typeface="Arial" pitchFamily="34" charset="0"/>
                <a:buChar char="•"/>
              </a:pPr>
              <a:t>36</a:t>
            </a:fld>
            <a:endParaRPr lang="zh-CN" altLang="en-US" noProof="1">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39937"/>
          <p:cNvSpPr>
            <a:spLocks noGrp="1" noRot="1" noChangeAspect="1" noChangeArrowheads="1" noTextEdit="1"/>
          </p:cNvSpPr>
          <p:nvPr>
            <p:ph type="sldImg" idx="4294967295"/>
          </p:nvPr>
        </p:nvSpPr>
        <p:spPr>
          <a:ln/>
        </p:spPr>
      </p:sp>
      <p:sp>
        <p:nvSpPr>
          <p:cNvPr id="9728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728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CFC4F38E-3497-4070-97DA-414B65ECE5E3}" type="slidenum">
              <a:rPr altLang="en-US" noProof="1">
                <a:solidFill>
                  <a:schemeClr val="tx1"/>
                </a:solidFill>
              </a:rPr>
              <a:pPr>
                <a:buFont typeface="Arial" pitchFamily="34" charset="0"/>
                <a:buChar char="•"/>
              </a:pPr>
              <a:t>37</a:t>
            </a:fld>
            <a:endParaRPr lang="zh-CN" altLang="en-US" noProof="1">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39937"/>
          <p:cNvSpPr>
            <a:spLocks noGrp="1" noRot="1" noChangeAspect="1" noChangeArrowheads="1" noTextEdit="1"/>
          </p:cNvSpPr>
          <p:nvPr>
            <p:ph type="sldImg" idx="4294967295"/>
          </p:nvPr>
        </p:nvSpPr>
        <p:spPr>
          <a:ln/>
        </p:spPr>
      </p:sp>
      <p:sp>
        <p:nvSpPr>
          <p:cNvPr id="9933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9933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F1E9D3AE-067A-464D-8291-465B641A1A09}" type="slidenum">
              <a:rPr altLang="en-US" noProof="1">
                <a:solidFill>
                  <a:schemeClr val="tx1"/>
                </a:solidFill>
              </a:rPr>
              <a:pPr>
                <a:buFont typeface="Arial" pitchFamily="34" charset="0"/>
                <a:buChar char="•"/>
              </a:pPr>
              <a:t>38</a:t>
            </a:fld>
            <a:endParaRPr lang="zh-CN" altLang="en-US" noProof="1">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39937"/>
          <p:cNvSpPr>
            <a:spLocks noGrp="1" noRot="1" noChangeAspect="1" noChangeArrowheads="1" noTextEdit="1"/>
          </p:cNvSpPr>
          <p:nvPr>
            <p:ph type="sldImg" idx="4294967295"/>
          </p:nvPr>
        </p:nvSpPr>
        <p:spPr>
          <a:ln/>
        </p:spPr>
      </p:sp>
      <p:sp>
        <p:nvSpPr>
          <p:cNvPr id="10137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0137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2EFE4297-E69C-4CBF-8310-3B2327B566F1}" type="slidenum">
              <a:rPr altLang="en-US" noProof="1">
                <a:solidFill>
                  <a:schemeClr val="tx1"/>
                </a:solidFill>
              </a:rPr>
              <a:pPr>
                <a:buFont typeface="Arial" pitchFamily="34" charset="0"/>
                <a:buChar char="•"/>
              </a:pPr>
              <a:t>39</a:t>
            </a:fld>
            <a:endParaRPr lang="zh-CN" altLang="en-US" noProof="1">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39937"/>
          <p:cNvSpPr>
            <a:spLocks noGrp="1" noRot="1" noChangeAspect="1" noChangeArrowheads="1" noTextEdit="1"/>
          </p:cNvSpPr>
          <p:nvPr>
            <p:ph type="sldImg" idx="4294967295"/>
          </p:nvPr>
        </p:nvSpPr>
        <p:spPr>
          <a:ln/>
        </p:spPr>
      </p:sp>
      <p:sp>
        <p:nvSpPr>
          <p:cNvPr id="10342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0342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E7157B45-0103-4195-BFF2-2B2E22B16D5D}" type="slidenum">
              <a:rPr altLang="en-US" noProof="1">
                <a:solidFill>
                  <a:schemeClr val="tx1"/>
                </a:solidFill>
              </a:rPr>
              <a:pPr>
                <a:buFont typeface="Arial" pitchFamily="34" charset="0"/>
                <a:buChar char="•"/>
              </a:pPr>
              <a:t>40</a:t>
            </a:fld>
            <a:endParaRPr lang="zh-CN" altLang="en-US" noProof="1">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39937"/>
          <p:cNvSpPr>
            <a:spLocks noGrp="1" noRot="1" noChangeAspect="1" noChangeArrowheads="1" noTextEdit="1"/>
          </p:cNvSpPr>
          <p:nvPr>
            <p:ph type="sldImg" idx="4294967295"/>
          </p:nvPr>
        </p:nvSpPr>
        <p:spPr>
          <a:ln/>
        </p:spPr>
      </p:sp>
      <p:sp>
        <p:nvSpPr>
          <p:cNvPr id="10547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0547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75B0BC0-BAFE-423F-92DC-6F7043BEA3AA}" type="slidenum">
              <a:rPr altLang="en-US" noProof="1">
                <a:solidFill>
                  <a:schemeClr val="tx1"/>
                </a:solidFill>
              </a:rPr>
              <a:pPr>
                <a:buFont typeface="Arial" pitchFamily="34" charset="0"/>
                <a:buChar char="•"/>
              </a:pPr>
              <a:t>41</a:t>
            </a:fld>
            <a:endParaRPr lang="zh-CN" altLang="en-US" noProof="1">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39937"/>
          <p:cNvSpPr>
            <a:spLocks noGrp="1" noRot="1" noChangeAspect="1" noChangeArrowheads="1" noTextEdit="1"/>
          </p:cNvSpPr>
          <p:nvPr>
            <p:ph type="sldImg" idx="4294967295"/>
          </p:nvPr>
        </p:nvSpPr>
        <p:spPr>
          <a:ln/>
        </p:spPr>
      </p:sp>
      <p:sp>
        <p:nvSpPr>
          <p:cNvPr id="1536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536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4DE73CC1-F518-4BB0-A33F-FEF717288E16}" type="slidenum">
              <a:rPr altLang="en-US" noProof="1">
                <a:solidFill>
                  <a:schemeClr val="tx1"/>
                </a:solidFill>
              </a:rPr>
              <a:pPr>
                <a:buFont typeface="Arial" pitchFamily="34" charset="0"/>
                <a:buChar char="•"/>
              </a:pPr>
              <a:t>6</a:t>
            </a:fld>
            <a:endParaRPr lang="zh-CN" altLang="en-US" noProof="1">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39937"/>
          <p:cNvSpPr>
            <a:spLocks noGrp="1" noRot="1" noChangeAspect="1" noChangeArrowheads="1" noTextEdit="1"/>
          </p:cNvSpPr>
          <p:nvPr>
            <p:ph type="sldImg" idx="4294967295"/>
          </p:nvPr>
        </p:nvSpPr>
        <p:spPr>
          <a:ln/>
        </p:spPr>
      </p:sp>
      <p:sp>
        <p:nvSpPr>
          <p:cNvPr id="10752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0752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219165AA-8457-4C1B-A60D-2C82FC15A4D9}" type="slidenum">
              <a:rPr altLang="en-US" noProof="1">
                <a:solidFill>
                  <a:schemeClr val="tx1"/>
                </a:solidFill>
              </a:rPr>
              <a:pPr>
                <a:buFont typeface="Arial" pitchFamily="34" charset="0"/>
                <a:buChar char="•"/>
              </a:pPr>
              <a:t>42</a:t>
            </a:fld>
            <a:endParaRPr lang="zh-CN" altLang="en-US" noProof="1">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39937"/>
          <p:cNvSpPr>
            <a:spLocks noGrp="1" noRot="1" noChangeAspect="1" noChangeArrowheads="1" noTextEdit="1"/>
          </p:cNvSpPr>
          <p:nvPr>
            <p:ph type="sldImg" idx="4294967295"/>
          </p:nvPr>
        </p:nvSpPr>
        <p:spPr>
          <a:ln/>
        </p:spPr>
      </p:sp>
      <p:sp>
        <p:nvSpPr>
          <p:cNvPr id="10957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0957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1D3E05DD-FD91-49A6-A41B-A9F603E6D069}" type="slidenum">
              <a:rPr altLang="en-US" noProof="1">
                <a:solidFill>
                  <a:schemeClr val="tx1"/>
                </a:solidFill>
              </a:rPr>
              <a:pPr>
                <a:buFont typeface="Arial" pitchFamily="34" charset="0"/>
                <a:buChar char="•"/>
              </a:pPr>
              <a:t>43</a:t>
            </a:fld>
            <a:endParaRPr lang="zh-CN" altLang="en-US" noProof="1">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39937"/>
          <p:cNvSpPr>
            <a:spLocks noGrp="1" noRot="1" noChangeAspect="1" noChangeArrowheads="1" noTextEdit="1"/>
          </p:cNvSpPr>
          <p:nvPr>
            <p:ph type="sldImg" idx="4294967295"/>
          </p:nvPr>
        </p:nvSpPr>
        <p:spPr>
          <a:ln/>
        </p:spPr>
      </p:sp>
      <p:sp>
        <p:nvSpPr>
          <p:cNvPr id="11161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161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5D81D8B-C2A7-4340-BA1D-75DE054DB64F}" type="slidenum">
              <a:rPr altLang="en-US" noProof="1">
                <a:solidFill>
                  <a:schemeClr val="tx1"/>
                </a:solidFill>
              </a:rPr>
              <a:pPr>
                <a:buFont typeface="Arial" pitchFamily="34" charset="0"/>
                <a:buChar char="•"/>
              </a:pPr>
              <a:t>44</a:t>
            </a:fld>
            <a:endParaRPr lang="zh-CN" altLang="en-US" noProof="1">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39937"/>
          <p:cNvSpPr>
            <a:spLocks noGrp="1" noRot="1" noChangeAspect="1" noChangeArrowheads="1" noTextEdit="1"/>
          </p:cNvSpPr>
          <p:nvPr>
            <p:ph type="sldImg" idx="4294967295"/>
          </p:nvPr>
        </p:nvSpPr>
        <p:spPr>
          <a:ln/>
        </p:spPr>
      </p:sp>
      <p:sp>
        <p:nvSpPr>
          <p:cNvPr id="11366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366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BAA9BCDA-05E7-45A7-A586-8690C6715CDD}" type="slidenum">
              <a:rPr altLang="en-US" noProof="1">
                <a:solidFill>
                  <a:schemeClr val="tx1"/>
                </a:solidFill>
              </a:rPr>
              <a:pPr>
                <a:buFont typeface="Arial" pitchFamily="34" charset="0"/>
                <a:buChar char="•"/>
              </a:pPr>
              <a:t>45</a:t>
            </a:fld>
            <a:endParaRPr lang="zh-CN" altLang="en-US" noProof="1">
              <a:solidFill>
                <a:schemeClr val="tx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39937"/>
          <p:cNvSpPr>
            <a:spLocks noGrp="1" noRot="1" noChangeAspect="1" noChangeArrowheads="1" noTextEdit="1"/>
          </p:cNvSpPr>
          <p:nvPr>
            <p:ph type="sldImg" idx="4294967295"/>
          </p:nvPr>
        </p:nvSpPr>
        <p:spPr>
          <a:ln/>
        </p:spPr>
      </p:sp>
      <p:sp>
        <p:nvSpPr>
          <p:cNvPr id="11571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571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6654DFDB-BE77-4212-9297-944FC4D97F0E}" type="slidenum">
              <a:rPr altLang="en-US" noProof="1">
                <a:solidFill>
                  <a:schemeClr val="tx1"/>
                </a:solidFill>
              </a:rPr>
              <a:pPr>
                <a:buFont typeface="Arial" pitchFamily="34" charset="0"/>
                <a:buChar char="•"/>
              </a:pPr>
              <a:t>46</a:t>
            </a:fld>
            <a:endParaRPr lang="zh-CN" altLang="en-US" noProof="1">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39937"/>
          <p:cNvSpPr>
            <a:spLocks noGrp="1" noRot="1" noChangeAspect="1" noChangeArrowheads="1" noTextEdit="1"/>
          </p:cNvSpPr>
          <p:nvPr>
            <p:ph type="sldImg" idx="4294967295"/>
          </p:nvPr>
        </p:nvSpPr>
        <p:spPr>
          <a:ln/>
        </p:spPr>
      </p:sp>
      <p:sp>
        <p:nvSpPr>
          <p:cNvPr id="11776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776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C39D3C4-1A51-42EC-81BD-A89D3B5494E8}" type="slidenum">
              <a:rPr altLang="en-US" noProof="1">
                <a:solidFill>
                  <a:schemeClr val="tx1"/>
                </a:solidFill>
              </a:rPr>
              <a:pPr>
                <a:buFont typeface="Arial" pitchFamily="34" charset="0"/>
                <a:buChar char="•"/>
              </a:pPr>
              <a:t>47</a:t>
            </a:fld>
            <a:endParaRPr lang="zh-CN" altLang="en-US" noProof="1">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39937"/>
          <p:cNvSpPr>
            <a:spLocks noGrp="1" noRot="1" noChangeAspect="1" noChangeArrowheads="1" noTextEdit="1"/>
          </p:cNvSpPr>
          <p:nvPr>
            <p:ph type="sldImg" idx="4294967295"/>
          </p:nvPr>
        </p:nvSpPr>
        <p:spPr>
          <a:ln/>
        </p:spPr>
      </p:sp>
      <p:sp>
        <p:nvSpPr>
          <p:cNvPr id="11981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1981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33E1893F-C985-46DE-967D-91C2378D2222}" type="slidenum">
              <a:rPr altLang="en-US" noProof="1">
                <a:solidFill>
                  <a:schemeClr val="tx1"/>
                </a:solidFill>
              </a:rPr>
              <a:pPr>
                <a:buFont typeface="Arial" pitchFamily="34" charset="0"/>
                <a:buChar char="•"/>
              </a:pPr>
              <a:t>48</a:t>
            </a:fld>
            <a:endParaRPr lang="zh-CN" altLang="en-US" noProof="1">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39937"/>
          <p:cNvSpPr>
            <a:spLocks noGrp="1" noRot="1" noChangeAspect="1" noChangeArrowheads="1" noTextEdit="1"/>
          </p:cNvSpPr>
          <p:nvPr>
            <p:ph type="sldImg" idx="4294967295"/>
          </p:nvPr>
        </p:nvSpPr>
        <p:spPr>
          <a:ln/>
        </p:spPr>
      </p:sp>
      <p:sp>
        <p:nvSpPr>
          <p:cNvPr id="12185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2185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776F4B0A-BC44-4B5F-914F-830CEE7B2652}" type="slidenum">
              <a:rPr altLang="en-US" noProof="1">
                <a:solidFill>
                  <a:schemeClr val="tx1"/>
                </a:solidFill>
              </a:rPr>
              <a:pPr>
                <a:buFont typeface="Arial" pitchFamily="34" charset="0"/>
                <a:buChar char="•"/>
              </a:pPr>
              <a:t>49</a:t>
            </a:fld>
            <a:endParaRPr lang="zh-CN" altLang="en-US" noProof="1">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39937"/>
          <p:cNvSpPr>
            <a:spLocks noGrp="1" noRot="1" noChangeAspect="1" noChangeArrowheads="1" noTextEdit="1"/>
          </p:cNvSpPr>
          <p:nvPr>
            <p:ph type="sldImg" idx="4294967295"/>
          </p:nvPr>
        </p:nvSpPr>
        <p:spPr>
          <a:ln/>
        </p:spPr>
      </p:sp>
      <p:sp>
        <p:nvSpPr>
          <p:cNvPr id="12390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2390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6216D6CB-80BF-406E-98AD-CD02F24F30B8}" type="slidenum">
              <a:rPr altLang="en-US" noProof="1">
                <a:solidFill>
                  <a:schemeClr val="tx1"/>
                </a:solidFill>
              </a:rPr>
              <a:pPr>
                <a:buFont typeface="Arial" pitchFamily="34" charset="0"/>
                <a:buChar char="•"/>
              </a:pPr>
              <a:t>50</a:t>
            </a:fld>
            <a:endParaRPr lang="zh-CN" altLang="en-US" noProof="1">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39937"/>
          <p:cNvSpPr>
            <a:spLocks noGrp="1" noRot="1" noChangeAspect="1" noChangeArrowheads="1" noTextEdit="1"/>
          </p:cNvSpPr>
          <p:nvPr>
            <p:ph type="sldImg" idx="4294967295"/>
          </p:nvPr>
        </p:nvSpPr>
        <p:spPr>
          <a:ln/>
        </p:spPr>
      </p:sp>
      <p:sp>
        <p:nvSpPr>
          <p:cNvPr id="12595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2595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87B4CA7C-CA00-4609-AAA1-3FF690BF0A5F}" type="slidenum">
              <a:rPr altLang="en-US" noProof="1">
                <a:solidFill>
                  <a:schemeClr val="tx1"/>
                </a:solidFill>
              </a:rPr>
              <a:pPr>
                <a:buFont typeface="Arial" pitchFamily="34" charset="0"/>
                <a:buChar char="•"/>
              </a:pPr>
              <a:t>51</a:t>
            </a:fld>
            <a:endParaRPr lang="zh-CN" altLang="en-US" noProof="1">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39937"/>
          <p:cNvSpPr>
            <a:spLocks noGrp="1" noRot="1" noChangeAspect="1" noChangeArrowheads="1" noTextEdit="1"/>
          </p:cNvSpPr>
          <p:nvPr>
            <p:ph type="sldImg" idx="4294967295"/>
          </p:nvPr>
        </p:nvSpPr>
        <p:spPr>
          <a:ln/>
        </p:spPr>
      </p:sp>
      <p:sp>
        <p:nvSpPr>
          <p:cNvPr id="17410"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7411"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E1DF34C-4DC3-4060-843F-8F4368963C21}" type="slidenum">
              <a:rPr altLang="en-US" noProof="1">
                <a:solidFill>
                  <a:schemeClr val="tx1"/>
                </a:solidFill>
              </a:rPr>
              <a:pPr>
                <a:buFont typeface="Arial" pitchFamily="34" charset="0"/>
                <a:buChar char="•"/>
              </a:pPr>
              <a:t>7</a:t>
            </a:fld>
            <a:endParaRPr lang="zh-CN" altLang="en-US" noProof="1">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39937"/>
          <p:cNvSpPr>
            <a:spLocks noGrp="1" noRot="1" noChangeAspect="1" noChangeArrowheads="1" noTextEdit="1"/>
          </p:cNvSpPr>
          <p:nvPr>
            <p:ph type="sldImg" idx="4294967295"/>
          </p:nvPr>
        </p:nvSpPr>
        <p:spPr>
          <a:ln/>
        </p:spPr>
      </p:sp>
      <p:sp>
        <p:nvSpPr>
          <p:cNvPr id="12800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2800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93E32564-F419-4318-BE6D-1A49971397D7}" type="slidenum">
              <a:rPr altLang="en-US" noProof="1">
                <a:solidFill>
                  <a:schemeClr val="tx1"/>
                </a:solidFill>
              </a:rPr>
              <a:pPr>
                <a:buFont typeface="Arial" pitchFamily="34" charset="0"/>
                <a:buChar char="•"/>
              </a:pPr>
              <a:t>52</a:t>
            </a:fld>
            <a:endParaRPr lang="zh-CN" altLang="en-US" noProof="1">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39937"/>
          <p:cNvSpPr>
            <a:spLocks noGrp="1" noRot="1" noChangeAspect="1" noChangeArrowheads="1" noTextEdit="1"/>
          </p:cNvSpPr>
          <p:nvPr>
            <p:ph type="sldImg" idx="4294967295"/>
          </p:nvPr>
        </p:nvSpPr>
        <p:spPr>
          <a:ln/>
        </p:spPr>
      </p:sp>
      <p:sp>
        <p:nvSpPr>
          <p:cNvPr id="19458"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19459"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56072A26-E80A-4112-9B33-9BC29DC7BE0B}" type="slidenum">
              <a:rPr altLang="en-US" noProof="1">
                <a:solidFill>
                  <a:schemeClr val="tx1"/>
                </a:solidFill>
              </a:rPr>
              <a:pPr>
                <a:buFont typeface="Arial" pitchFamily="34" charset="0"/>
                <a:buChar char="•"/>
              </a:pPr>
              <a:t>8</a:t>
            </a:fld>
            <a:endParaRPr lang="zh-CN" altLang="en-US" noProof="1">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39937"/>
          <p:cNvSpPr>
            <a:spLocks noGrp="1" noRot="1" noChangeAspect="1" noChangeArrowheads="1" noTextEdit="1"/>
          </p:cNvSpPr>
          <p:nvPr>
            <p:ph type="sldImg" idx="4294967295"/>
          </p:nvPr>
        </p:nvSpPr>
        <p:spPr>
          <a:ln/>
        </p:spPr>
      </p:sp>
      <p:sp>
        <p:nvSpPr>
          <p:cNvPr id="21506"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21507"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E031EFDA-240E-4849-B332-88EF12F48FE1}" type="slidenum">
              <a:rPr altLang="en-US" noProof="1">
                <a:solidFill>
                  <a:schemeClr val="tx1"/>
                </a:solidFill>
              </a:rPr>
              <a:pPr>
                <a:buFont typeface="Arial" pitchFamily="34" charset="0"/>
                <a:buChar char="•"/>
              </a:pPr>
              <a:t>9</a:t>
            </a:fld>
            <a:endParaRPr lang="zh-CN" altLang="en-US" noProof="1">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39937"/>
          <p:cNvSpPr>
            <a:spLocks noGrp="1" noRot="1" noChangeAspect="1" noChangeArrowheads="1" noTextEdit="1"/>
          </p:cNvSpPr>
          <p:nvPr>
            <p:ph type="sldImg" idx="4294967295"/>
          </p:nvPr>
        </p:nvSpPr>
        <p:spPr>
          <a:ln/>
        </p:spPr>
      </p:sp>
      <p:sp>
        <p:nvSpPr>
          <p:cNvPr id="23554"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23555"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AECBF6A7-F10F-415B-9124-0FA9554DB12F}" type="slidenum">
              <a:rPr altLang="en-US" noProof="1">
                <a:solidFill>
                  <a:schemeClr val="tx1"/>
                </a:solidFill>
              </a:rPr>
              <a:pPr>
                <a:buFont typeface="Arial" pitchFamily="34" charset="0"/>
                <a:buChar char="•"/>
              </a:pPr>
              <a:t>10</a:t>
            </a:fld>
            <a:endParaRPr lang="zh-CN" altLang="en-US" noProof="1">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39937"/>
          <p:cNvSpPr>
            <a:spLocks noGrp="1" noRot="1" noChangeAspect="1" noChangeArrowheads="1" noTextEdit="1"/>
          </p:cNvSpPr>
          <p:nvPr>
            <p:ph type="sldImg" idx="4294967295"/>
          </p:nvPr>
        </p:nvSpPr>
        <p:spPr>
          <a:ln/>
        </p:spPr>
      </p:sp>
      <p:sp>
        <p:nvSpPr>
          <p:cNvPr id="25602" name="文本占位符 39938"/>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
        <p:nvSpPr>
          <p:cNvPr id="25603" name="灯片编号占位符 1"/>
          <p:cNvSpPr>
            <a:spLocks noGrp="1" noChangeArrowheads="1"/>
          </p:cNvSpPr>
          <p:nvPr>
            <p:ph type="sldNum" sz="quarter" idx="5"/>
          </p:nvPr>
        </p:nvSpPr>
        <p:spPr bwMode="auto">
          <a:noFill/>
          <a:ln>
            <a:miter lim="800000"/>
            <a:headEnd/>
            <a:tailEnd/>
          </a:ln>
        </p:spPr>
        <p:txBody>
          <a:bodyPr/>
          <a:lstStyle/>
          <a:p>
            <a:pPr>
              <a:buFont typeface="Arial" pitchFamily="34" charset="0"/>
              <a:buChar char="•"/>
            </a:pPr>
            <a:fld id="{70B5F275-4F9A-4248-9942-D7C776697EA6}" type="slidenum">
              <a:rPr altLang="en-US" noProof="1">
                <a:solidFill>
                  <a:schemeClr val="tx1"/>
                </a:solidFill>
              </a:rPr>
              <a:pPr>
                <a:buFont typeface="Arial" pitchFamily="34" charset="0"/>
                <a:buChar char="•"/>
              </a:pPr>
              <a:t>11</a:t>
            </a:fld>
            <a:endParaRPr lang="zh-CN" altLang="en-US" noProof="1">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6350"/>
            <a:ext cx="9140825" cy="6851650"/>
            <a:chOff x="0" y="4"/>
            <a:chExt cx="5758" cy="4316"/>
          </a:xfrm>
        </p:grpSpPr>
        <p:grpSp>
          <p:nvGrpSpPr>
            <p:cNvPr id="3"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pPr>
                  <a:defRPr/>
                </a:pPr>
                <a:endParaRPr lang="zh-CN" altLang="en-US"/>
              </a:p>
            </p:txBody>
          </p:sp>
          <p:sp>
            <p:nvSpPr>
              <p:cNvPr id="17" name="Freeform 5"/>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zh-CN" altLang="en-US"/>
            </a:p>
          </p:txBody>
        </p:sp>
        <p:sp>
          <p:nvSpPr>
            <p:cNvPr id="7" name="Freeform 7"/>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pPr>
                <a:defRPr/>
              </a:pPr>
              <a:endParaRPr lang="zh-CN" altLang="en-US"/>
            </a:p>
          </p:txBody>
        </p:sp>
        <p:sp>
          <p:nvSpPr>
            <p:cNvPr id="8" name="Freeform 8"/>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pPr>
                <a:defRPr/>
              </a:pPr>
              <a:endParaRPr lang="zh-CN" altLang="en-US"/>
            </a:p>
          </p:txBody>
        </p:sp>
        <p:grpSp>
          <p:nvGrpSpPr>
            <p:cNvPr id="4"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sp>
            <p:nvSpPr>
              <p:cNvPr id="11" name="Freeform 11"/>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sp>
            <p:nvSpPr>
              <p:cNvPr id="12" name="Freeform 12"/>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13" name="Freeform 13"/>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pPr>
                  <a:defRPr/>
                </a:pPr>
                <a:endParaRPr lang="zh-CN" altLang="en-US"/>
              </a:p>
            </p:txBody>
          </p:sp>
          <p:sp>
            <p:nvSpPr>
              <p:cNvPr id="14" name="Freeform 14"/>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pPr>
                  <a:defRPr/>
                </a:pPr>
                <a:endParaRPr lang="zh-CN" altLang="en-US"/>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zh-CN" altLang="en-US"/>
              </a:p>
            </p:txBody>
          </p:sp>
        </p:grpSp>
      </p:grpSp>
      <p:sp>
        <p:nvSpPr>
          <p:cNvPr id="5136"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smtClean="0"/>
              <a:t>单击此处编辑母版标题样式</a:t>
            </a:r>
            <a:endParaRPr lang="en-US" altLang="zh-CN"/>
          </a:p>
        </p:txBody>
      </p:sp>
      <p:sp>
        <p:nvSpPr>
          <p:cNvPr id="5137"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zh-CN" altLang="en-US" smtClean="0"/>
              <a:t>单击此处编辑母版副标题样式</a:t>
            </a:r>
            <a:endParaRPr lang="en-US" altLang="zh-CN"/>
          </a:p>
        </p:txBody>
      </p:sp>
      <p:sp>
        <p:nvSpPr>
          <p:cNvPr id="18" name="Rectangle 18"/>
          <p:cNvSpPr>
            <a:spLocks noGrp="1" noChangeArrowheads="1"/>
          </p:cNvSpPr>
          <p:nvPr>
            <p:ph type="dt" sz="quarter" idx="10"/>
          </p:nvPr>
        </p:nvSpPr>
        <p:spPr/>
        <p:txBody>
          <a:bodyPr/>
          <a:lstStyle>
            <a:lvl1pPr>
              <a:defRPr/>
            </a:lvl1pPr>
          </a:lstStyle>
          <a:p>
            <a:fld id="{530820CF-B880-4189-942D-D702A7CBA730}" type="datetimeFigureOut">
              <a:rPr lang="zh-CN" altLang="en-US" smtClean="0"/>
              <a:pPr/>
              <a:t>2010/1/1</a:t>
            </a:fld>
            <a:endParaRPr lang="zh-CN" altLang="en-US"/>
          </a:p>
        </p:txBody>
      </p:sp>
      <p:sp>
        <p:nvSpPr>
          <p:cNvPr id="19" name="Rectangle 19"/>
          <p:cNvSpPr>
            <a:spLocks noGrp="1" noChangeArrowheads="1"/>
          </p:cNvSpPr>
          <p:nvPr>
            <p:ph type="ftr" sz="quarter" idx="11"/>
          </p:nvPr>
        </p:nvSpPr>
        <p:spPr>
          <a:xfrm>
            <a:off x="3352800" y="6248400"/>
            <a:ext cx="2895600" cy="457200"/>
          </a:xfrm>
        </p:spPr>
        <p:txBody>
          <a:bodyPr/>
          <a:lstStyle>
            <a:lvl1pPr>
              <a:defRPr/>
            </a:lvl1pPr>
          </a:lstStyle>
          <a:p>
            <a:endParaRPr lang="zh-CN" altLang="en-US"/>
          </a:p>
        </p:txBody>
      </p:sp>
      <p:sp>
        <p:nvSpPr>
          <p:cNvPr id="20" name="Rectangle 20"/>
          <p:cNvSpPr>
            <a:spLocks noGrp="1" noChangeArrowheads="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7" name="Rectangle 18"/>
          <p:cNvSpPr>
            <a:spLocks noGrp="1" noChangeArrowheads="1"/>
          </p:cNvSpPr>
          <p:nvPr>
            <p:ph type="ftr" sz="quarter" idx="11"/>
          </p:nvPr>
        </p:nvSpPr>
        <p:spPr>
          <a:ln/>
        </p:spPr>
        <p:txBody>
          <a:bodyPr/>
          <a:lstStyle>
            <a:lvl1pPr>
              <a:defRPr/>
            </a:lvl1pPr>
          </a:lstStyle>
          <a:p>
            <a:endParaRPr lang="zh-CN" altLang="en-US"/>
          </a:p>
        </p:txBody>
      </p:sp>
      <p:sp>
        <p:nvSpPr>
          <p:cNvPr id="8"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04800"/>
            <a:ext cx="7543800" cy="14319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668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668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8" name="Rectangle 18"/>
          <p:cNvSpPr>
            <a:spLocks noGrp="1" noChangeArrowheads="1"/>
          </p:cNvSpPr>
          <p:nvPr>
            <p:ph type="ftr" sz="quarter" idx="11"/>
          </p:nvPr>
        </p:nvSpPr>
        <p:spPr>
          <a:ln/>
        </p:spPr>
        <p:txBody>
          <a:bodyPr/>
          <a:lstStyle>
            <a:lvl1pPr>
              <a:defRPr/>
            </a:lvl1pPr>
          </a:lstStyle>
          <a:p>
            <a:endParaRPr lang="zh-CN" altLang="en-US"/>
          </a:p>
        </p:txBody>
      </p:sp>
      <p:sp>
        <p:nvSpPr>
          <p:cNvPr id="9"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8" name="Rectangle 18"/>
          <p:cNvSpPr>
            <a:spLocks noGrp="1" noChangeArrowheads="1"/>
          </p:cNvSpPr>
          <p:nvPr>
            <p:ph type="ftr" sz="quarter" idx="11"/>
          </p:nvPr>
        </p:nvSpPr>
        <p:spPr>
          <a:ln/>
        </p:spPr>
        <p:txBody>
          <a:bodyPr/>
          <a:lstStyle>
            <a:lvl1pPr>
              <a:defRPr/>
            </a:lvl1pPr>
          </a:lstStyle>
          <a:p>
            <a:endParaRPr lang="zh-CN" altLang="en-US"/>
          </a:p>
        </p:txBody>
      </p:sp>
      <p:sp>
        <p:nvSpPr>
          <p:cNvPr id="9"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4" name="Rectangle 18"/>
          <p:cNvSpPr>
            <a:spLocks noGrp="1" noChangeArrowheads="1"/>
          </p:cNvSpPr>
          <p:nvPr>
            <p:ph type="ftr" sz="quarter" idx="11"/>
          </p:nvPr>
        </p:nvSpPr>
        <p:spPr>
          <a:ln/>
        </p:spPr>
        <p:txBody>
          <a:bodyPr/>
          <a:lstStyle>
            <a:lvl1pPr>
              <a:defRPr/>
            </a:lvl1pPr>
          </a:lstStyle>
          <a:p>
            <a:endParaRPr lang="zh-CN" altLang="en-US"/>
          </a:p>
        </p:txBody>
      </p:sp>
      <p:sp>
        <p:nvSpPr>
          <p:cNvPr id="5"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3" name="Rectangle 18"/>
          <p:cNvSpPr>
            <a:spLocks noGrp="1" noChangeArrowheads="1"/>
          </p:cNvSpPr>
          <p:nvPr>
            <p:ph type="ftr" sz="quarter" idx="11"/>
          </p:nvPr>
        </p:nvSpPr>
        <p:spPr>
          <a:ln/>
        </p:spPr>
        <p:txBody>
          <a:bodyPr/>
          <a:lstStyle>
            <a:lvl1pPr>
              <a:defRPr/>
            </a:lvl1pPr>
          </a:lstStyle>
          <a:p>
            <a:endParaRPr lang="zh-CN" altLang="en-US"/>
          </a:p>
        </p:txBody>
      </p:sp>
      <p:sp>
        <p:nvSpPr>
          <p:cNvPr id="4"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fld id="{530820CF-B880-4189-942D-D702A7CBA730}" type="datetimeFigureOut">
              <a:rPr lang="zh-CN" altLang="en-US" smtClean="0"/>
              <a:pPr/>
              <a:t>2010/1/1</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6350"/>
            <a:ext cx="9140825" cy="6851650"/>
            <a:chOff x="0" y="4"/>
            <a:chExt cx="5758" cy="4316"/>
          </a:xfrm>
        </p:grpSpPr>
        <p:sp>
          <p:nvSpPr>
            <p:cNvPr id="4099" name="Freeform 3"/>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pPr>
                <a:defRPr/>
              </a:pPr>
              <a:endParaRPr lang="zh-CN" altLang="en-US"/>
            </a:p>
          </p:txBody>
        </p:sp>
        <p:sp>
          <p:nvSpPr>
            <p:cNvPr id="4100" name="Freeform 4"/>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grpSp>
          <p:nvGrpSpPr>
            <p:cNvPr id="3" name="Group 5"/>
            <p:cNvGrpSpPr>
              <a:grpSpLocks/>
            </p:cNvGrpSpPr>
            <p:nvPr userDrawn="1"/>
          </p:nvGrpSpPr>
          <p:grpSpPr bwMode="auto">
            <a:xfrm>
              <a:off x="0" y="4"/>
              <a:ext cx="5758" cy="4316"/>
              <a:chOff x="0" y="4"/>
              <a:chExt cx="5758" cy="4316"/>
            </a:xfrm>
          </p:grpSpPr>
          <p:sp>
            <p:nvSpPr>
              <p:cNvPr id="4102" name="Freeform 6"/>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sp>
            <p:nvSpPr>
              <p:cNvPr id="4103" name="Freeform 7"/>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sp>
            <p:nvSpPr>
              <p:cNvPr id="4104" name="Freeform 8"/>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4105" name="Freeform 9"/>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pPr>
                  <a:defRPr/>
                </a:pPr>
                <a:endParaRPr lang="zh-CN" altLang="en-US"/>
              </a:p>
            </p:txBody>
          </p:sp>
          <p:sp>
            <p:nvSpPr>
              <p:cNvPr id="4106" name="Freeform 10"/>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pPr>
                  <a:defRPr/>
                </a:pPr>
                <a:endParaRPr lang="zh-CN" altLang="en-US"/>
              </a:p>
            </p:txBody>
          </p:sp>
          <p:sp>
            <p:nvSpPr>
              <p:cNvPr id="4107"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zh-CN" altLang="en-US"/>
              </a:p>
            </p:txBody>
          </p:sp>
          <p:sp>
            <p:nvSpPr>
              <p:cNvPr id="4108" name="Freeform 12"/>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pPr>
                  <a:defRPr/>
                </a:pPr>
                <a:endParaRPr lang="zh-CN" altLang="en-US"/>
              </a:p>
            </p:txBody>
          </p:sp>
          <p:sp>
            <p:nvSpPr>
              <p:cNvPr id="4109" name="Freeform 13"/>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pPr>
                  <a:defRPr/>
                </a:pPr>
                <a:endParaRPr lang="zh-CN" altLang="en-US"/>
              </a:p>
            </p:txBody>
          </p:sp>
          <p:sp>
            <p:nvSpPr>
              <p:cNvPr id="4110"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zh-CN" altLang="en-US"/>
              </a:p>
            </p:txBody>
          </p:sp>
        </p:grpSp>
      </p:grpSp>
      <p:sp>
        <p:nvSpPr>
          <p:cNvPr id="4111" name="Rectangle 15"/>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112" name="Rectangle 16"/>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113" name="Rectangle 17"/>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defRPr>
            </a:lvl1pPr>
          </a:lstStyle>
          <a:p>
            <a:fld id="{530820CF-B880-4189-942D-D702A7CBA730}" type="datetimeFigureOut">
              <a:rPr lang="zh-CN" altLang="en-US" smtClean="0"/>
              <a:pPr/>
              <a:t>2010/1/1</a:t>
            </a:fld>
            <a:endParaRPr lang="zh-CN" altLang="en-US"/>
          </a:p>
        </p:txBody>
      </p:sp>
      <p:sp>
        <p:nvSpPr>
          <p:cNvPr id="4114" name="Rectangle 18"/>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zh-CN" altLang="en-US"/>
          </a:p>
        </p:txBody>
      </p:sp>
      <p:sp>
        <p:nvSpPr>
          <p:cNvPr id="4115"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0C913308-F349-4B6D-A68A-DD1791B4A57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2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smtClean="0"/>
              <a:t>逻辑代数基础</a:t>
            </a:r>
            <a:endParaRPr lang="zh-CN" altLang="en-US" dirty="0"/>
          </a:p>
        </p:txBody>
      </p:sp>
      <p:sp>
        <p:nvSpPr>
          <p:cNvPr id="3" name="副标题 2"/>
          <p:cNvSpPr>
            <a:spLocks noGrp="1"/>
          </p:cNvSpPr>
          <p:nvPr>
            <p:ph type="subTitle" sz="quarter" idx="1"/>
          </p:nvPr>
        </p:nvSpPr>
        <p:spPr/>
        <p:txBody>
          <a:bodyPr/>
          <a:lstStyle/>
          <a:p>
            <a:r>
              <a:rPr lang="zh-CN" altLang="en-US" dirty="0" smtClean="0"/>
              <a:t>谢卫华</a:t>
            </a:r>
            <a:endParaRPr lang="zh-CN" alt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文本框 3076"/>
          <p:cNvSpPr txBox="1">
            <a:spLocks noChangeArrowheads="1"/>
          </p:cNvSpPr>
          <p:nvPr/>
        </p:nvSpPr>
        <p:spPr bwMode="auto">
          <a:xfrm>
            <a:off x="514350" y="457200"/>
            <a:ext cx="8089900" cy="461665"/>
          </a:xfrm>
          <a:prstGeom prst="rect">
            <a:avLst/>
          </a:prstGeom>
          <a:noFill/>
          <a:ln w="12700">
            <a:noFill/>
            <a:miter lim="800000"/>
            <a:headEnd/>
            <a:tailEnd/>
          </a:ln>
        </p:spPr>
        <p:txBody>
          <a:bodyPr>
            <a:spAutoFit/>
          </a:bodyPr>
          <a:lstStyle/>
          <a:p>
            <a:pPr>
              <a:spcBef>
                <a:spcPct val="50000"/>
              </a:spcBef>
            </a:pPr>
            <a:r>
              <a:rPr lang="zh-CN" altLang="en-US" sz="2400" u="sng" dirty="0" smtClean="0">
                <a:ea typeface="楷体_GB2312" charset="-122"/>
              </a:rPr>
              <a:t>两种</a:t>
            </a:r>
            <a:r>
              <a:rPr lang="zh-CN" altLang="en-US" sz="2400" u="sng" dirty="0">
                <a:ea typeface="楷体_GB2312" charset="-122"/>
              </a:rPr>
              <a:t>复合逻辑</a:t>
            </a:r>
            <a:endParaRPr lang="zh-CN" altLang="en-US" sz="2400" u="sng" dirty="0">
              <a:cs typeface="Times New Roman" pitchFamily="18" charset="0"/>
            </a:endParaRPr>
          </a:p>
        </p:txBody>
      </p:sp>
      <p:sp>
        <p:nvSpPr>
          <p:cNvPr id="11" name="文本框 10"/>
          <p:cNvSpPr txBox="1">
            <a:spLocks noChangeArrowheads="1"/>
          </p:cNvSpPr>
          <p:nvPr/>
        </p:nvSpPr>
        <p:spPr bwMode="auto">
          <a:xfrm>
            <a:off x="511175" y="1916113"/>
            <a:ext cx="8093075" cy="461665"/>
          </a:xfrm>
          <a:prstGeom prst="rect">
            <a:avLst/>
          </a:prstGeom>
          <a:noFill/>
          <a:ln w="12700">
            <a:noFill/>
            <a:miter lim="800000"/>
            <a:headEnd/>
            <a:tailEnd/>
          </a:ln>
        </p:spPr>
        <p:txBody>
          <a:bodyPr>
            <a:spAutoFit/>
          </a:bodyPr>
          <a:lstStyle/>
          <a:p>
            <a:pPr indent="719138" eaLnBrk="0" hangingPunct="0"/>
            <a:r>
              <a:rPr lang="zh-CN" altLang="zh-CN" sz="2400">
                <a:latin typeface="Comic Sans MS" pitchFamily="66" charset="0"/>
                <a:ea typeface="楷体_GB2312" charset="-122"/>
              </a:rPr>
              <a:t>与</a:t>
            </a:r>
            <a:r>
              <a:rPr lang="zh-CN" altLang="zh-CN" sz="2400">
                <a:ea typeface="楷体_GB2312" charset="-122"/>
              </a:rPr>
              <a:t>非</a:t>
            </a:r>
            <a:r>
              <a:rPr lang="en-US" altLang="zh-CN" sz="2400">
                <a:ea typeface="楷体_GB2312" charset="-122"/>
              </a:rPr>
              <a:t>(NAND)</a:t>
            </a:r>
            <a:r>
              <a:rPr lang="zh-CN" altLang="zh-CN" sz="2400">
                <a:ea typeface="楷体_GB2312" charset="-122"/>
              </a:rPr>
              <a:t>逻辑</a:t>
            </a:r>
            <a:r>
              <a:rPr lang="zh-CN" altLang="zh-CN" sz="2400">
                <a:latin typeface="Comic Sans MS" pitchFamily="66" charset="0"/>
                <a:ea typeface="楷体_GB2312" charset="-122"/>
              </a:rPr>
              <a:t>表达式记为</a:t>
            </a:r>
          </a:p>
        </p:txBody>
      </p:sp>
      <p:sp>
        <p:nvSpPr>
          <p:cNvPr id="13" name="文本框 12"/>
          <p:cNvSpPr txBox="1">
            <a:spLocks noChangeArrowheads="1"/>
          </p:cNvSpPr>
          <p:nvPr/>
        </p:nvSpPr>
        <p:spPr bwMode="auto">
          <a:xfrm>
            <a:off x="511175" y="962025"/>
            <a:ext cx="8093075"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eaLnBrk="0" hangingPunct="0">
              <a:buFontTx/>
              <a:buNone/>
              <a:defRPr/>
            </a:pPr>
            <a:r>
              <a:rPr lang="zh-CN" altLang="zh-CN" sz="2800" dirty="0" smtClean="0">
                <a:solidFill>
                  <a:schemeClr val="tx1"/>
                </a:solidFill>
                <a:sym typeface="+mn-ea"/>
              </a:rPr>
              <a:t>将与逻辑、或逻辑分别和非逻辑进行组合可以派生出两种复合逻辑：</a:t>
            </a:r>
            <a:r>
              <a:rPr lang="zh-CN" altLang="zh-CN" sz="2800" dirty="0" smtClean="0">
                <a:solidFill>
                  <a:srgbClr val="FFFF00"/>
                </a:solidFill>
                <a:sym typeface="+mn-ea"/>
              </a:rPr>
              <a:t>与非</a:t>
            </a:r>
            <a:r>
              <a:rPr lang="zh-CN" altLang="zh-CN" sz="2800" dirty="0" smtClean="0">
                <a:solidFill>
                  <a:schemeClr val="tx1"/>
                </a:solidFill>
                <a:sym typeface="+mn-ea"/>
              </a:rPr>
              <a:t>逻辑和</a:t>
            </a:r>
            <a:r>
              <a:rPr lang="zh-CN" altLang="zh-CN" sz="2800" dirty="0" smtClean="0">
                <a:solidFill>
                  <a:srgbClr val="FFFF00"/>
                </a:solidFill>
                <a:sym typeface="+mn-ea"/>
              </a:rPr>
              <a:t>或非</a:t>
            </a:r>
            <a:r>
              <a:rPr lang="zh-CN" altLang="zh-CN" sz="2800" dirty="0" smtClean="0">
                <a:solidFill>
                  <a:schemeClr val="tx1"/>
                </a:solidFill>
                <a:sym typeface="+mn-ea"/>
              </a:rPr>
              <a:t>逻辑。</a:t>
            </a:r>
          </a:p>
        </p:txBody>
      </p:sp>
      <p:graphicFrame>
        <p:nvGraphicFramePr>
          <p:cNvPr id="2" name="对象 1"/>
          <p:cNvGraphicFramePr>
            <a:graphicFrameLocks noChangeAspect="1"/>
          </p:cNvGraphicFramePr>
          <p:nvPr/>
        </p:nvGraphicFramePr>
        <p:xfrm>
          <a:off x="3113088" y="2600325"/>
          <a:ext cx="2889250" cy="485775"/>
        </p:xfrm>
        <a:graphic>
          <a:graphicData uri="http://schemas.openxmlformats.org/presentationml/2006/ole">
            <p:oleObj spid="_x0000_s4098" r:id="rId4" imgW="1206500" imgH="203200" progId="Equation.3">
              <p:embed/>
            </p:oleObj>
          </a:graphicData>
        </a:graphic>
      </p:graphicFrame>
      <p:sp>
        <p:nvSpPr>
          <p:cNvPr id="7" name="文本框 10"/>
          <p:cNvSpPr txBox="1">
            <a:spLocks noChangeArrowheads="1"/>
          </p:cNvSpPr>
          <p:nvPr/>
        </p:nvSpPr>
        <p:spPr bwMode="auto">
          <a:xfrm>
            <a:off x="511175" y="3246438"/>
            <a:ext cx="8064500" cy="461665"/>
          </a:xfrm>
          <a:prstGeom prst="rect">
            <a:avLst/>
          </a:prstGeom>
          <a:noFill/>
          <a:ln w="12700">
            <a:noFill/>
            <a:miter lim="800000"/>
            <a:headEnd/>
            <a:tailEnd/>
          </a:ln>
        </p:spPr>
        <p:txBody>
          <a:bodyPr>
            <a:spAutoFit/>
          </a:bodyPr>
          <a:lstStyle/>
          <a:p>
            <a:pPr indent="719138" eaLnBrk="0" hangingPunct="0"/>
            <a:r>
              <a:rPr lang="zh-CN" altLang="en-US" sz="2400" dirty="0">
                <a:latin typeface="Comic Sans MS" pitchFamily="66" charset="0"/>
                <a:ea typeface="楷体_GB2312" charset="-122"/>
              </a:rPr>
              <a:t>其真值表如</a:t>
            </a:r>
            <a:r>
              <a:rPr lang="zh-CN" altLang="en-US" sz="2400" dirty="0" smtClean="0">
                <a:ea typeface="楷体_GB2312" charset="-122"/>
              </a:rPr>
              <a:t>表所</a:t>
            </a:r>
            <a:r>
              <a:rPr lang="zh-CN" altLang="en-US" sz="2400" dirty="0">
                <a:ea typeface="楷体_GB2312" charset="-122"/>
              </a:rPr>
              <a:t>示。</a:t>
            </a:r>
            <a:endParaRPr lang="zh-CN" altLang="zh-CN" sz="2400" dirty="0">
              <a:cs typeface="Times New Roman" pitchFamily="18" charset="0"/>
            </a:endParaRPr>
          </a:p>
        </p:txBody>
      </p:sp>
      <p:sp>
        <p:nvSpPr>
          <p:cNvPr id="8" name="文本框 10"/>
          <p:cNvSpPr txBox="1">
            <a:spLocks noChangeArrowheads="1"/>
          </p:cNvSpPr>
          <p:nvPr/>
        </p:nvSpPr>
        <p:spPr bwMode="auto">
          <a:xfrm>
            <a:off x="511175" y="3770313"/>
            <a:ext cx="4960938" cy="830997"/>
          </a:xfrm>
          <a:prstGeom prst="rect">
            <a:avLst/>
          </a:prstGeom>
          <a:noFill/>
          <a:ln w="12700">
            <a:noFill/>
            <a:miter lim="800000"/>
            <a:headEnd/>
            <a:tailEnd/>
          </a:ln>
        </p:spPr>
        <p:txBody>
          <a:bodyPr>
            <a:spAutoFit/>
          </a:bodyPr>
          <a:lstStyle/>
          <a:p>
            <a:pPr indent="719138" eaLnBrk="0" hangingPunct="0"/>
            <a:r>
              <a:rPr lang="zh-CN" altLang="en-US" sz="2400" dirty="0">
                <a:latin typeface="Comic Sans MS" pitchFamily="66" charset="0"/>
                <a:ea typeface="楷体_GB2312" charset="-122"/>
              </a:rPr>
              <a:t>逻辑符号如下图所示，</a:t>
            </a:r>
            <a:r>
              <a:rPr lang="zh-CN" altLang="zh-CN" sz="2400" dirty="0">
                <a:latin typeface="Comic Sans MS" pitchFamily="66" charset="0"/>
                <a:ea typeface="楷体_GB2312" charset="-122"/>
              </a:rPr>
              <a:t>符号中的</a:t>
            </a:r>
            <a:r>
              <a:rPr lang="zh-CN" altLang="en-US" sz="2400" dirty="0">
                <a:ea typeface="楷体_GB2312" charset="-122"/>
              </a:rPr>
              <a:t>“</a:t>
            </a:r>
            <a:r>
              <a:rPr lang="en-US" altLang="zh-CN" sz="2400" dirty="0">
                <a:ea typeface="楷体_GB2312" charset="-122"/>
              </a:rPr>
              <a:t>o</a:t>
            </a:r>
            <a:r>
              <a:rPr lang="zh-CN" altLang="en-US" sz="2400" dirty="0">
                <a:ea typeface="楷体_GB2312" charset="-122"/>
              </a:rPr>
              <a:t>”</a:t>
            </a:r>
            <a:r>
              <a:rPr lang="zh-CN" altLang="zh-CN" sz="2400" dirty="0">
                <a:latin typeface="Comic Sans MS" pitchFamily="66" charset="0"/>
                <a:ea typeface="楷体_GB2312" charset="-122"/>
              </a:rPr>
              <a:t>表示取“非”</a:t>
            </a:r>
            <a:r>
              <a:rPr lang="zh-CN" altLang="en-US" sz="2400" dirty="0">
                <a:latin typeface="Comic Sans MS" pitchFamily="66" charset="0"/>
                <a:ea typeface="楷体_GB2312" charset="-122"/>
              </a:rPr>
              <a:t>。</a:t>
            </a:r>
            <a:endParaRPr lang="zh-CN" altLang="zh-CN" sz="2400" dirty="0">
              <a:latin typeface="Comic Sans MS" pitchFamily="66" charset="0"/>
              <a:ea typeface="楷体_GB2312" charset="-122"/>
            </a:endParaRPr>
          </a:p>
        </p:txBody>
      </p:sp>
      <p:graphicFrame>
        <p:nvGraphicFramePr>
          <p:cNvPr id="9" name="表格 8"/>
          <p:cNvGraphicFramePr>
            <a:graphicFrameLocks noGrp="1"/>
          </p:cNvGraphicFramePr>
          <p:nvPr/>
        </p:nvGraphicFramePr>
        <p:xfrm>
          <a:off x="5691188" y="3735388"/>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文本框 3076"/>
          <p:cNvSpPr txBox="1">
            <a:spLocks noChangeArrowheads="1"/>
          </p:cNvSpPr>
          <p:nvPr/>
        </p:nvSpPr>
        <p:spPr bwMode="auto">
          <a:xfrm>
            <a:off x="5475288" y="3275013"/>
            <a:ext cx="3128962"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4 </a:t>
            </a:r>
            <a:r>
              <a:rPr lang="zh-CN" altLang="en-US" sz="2400" dirty="0">
                <a:ea typeface="楷体_GB2312" charset="-122"/>
              </a:rPr>
              <a:t>与非逻辑</a:t>
            </a:r>
            <a:r>
              <a:rPr lang="zh-CN" altLang="zh-CN" sz="2400" dirty="0">
                <a:ea typeface="楷体_GB2312" charset="-122"/>
              </a:rPr>
              <a:t>真值表</a:t>
            </a:r>
            <a:endParaRPr lang="zh-CN" altLang="zh-CN" sz="2400" dirty="0">
              <a:cs typeface="Times New Roman" pitchFamily="18" charset="0"/>
            </a:endParaRPr>
          </a:p>
        </p:txBody>
      </p:sp>
      <p:pic>
        <p:nvPicPr>
          <p:cNvPr id="61443" name="Picture 3"/>
          <p:cNvPicPr>
            <a:picLocks noChangeAspect="1" noChangeArrowheads="1"/>
          </p:cNvPicPr>
          <p:nvPr/>
        </p:nvPicPr>
        <p:blipFill>
          <a:blip r:embed="rId5"/>
          <a:srcRect/>
          <a:stretch>
            <a:fillRect/>
          </a:stretch>
        </p:blipFill>
        <p:spPr bwMode="auto">
          <a:xfrm>
            <a:off x="1785938" y="4868863"/>
            <a:ext cx="2411412" cy="960437"/>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Horizontal)">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Horizontal)">
                                      <p:cBhvr>
                                        <p:cTn id="12" dur="1000"/>
                                        <p:tgtEl>
                                          <p:spTgt spid="1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Horizontal)">
                                      <p:cBhvr>
                                        <p:cTn id="21" dur="1000"/>
                                        <p:tgtEl>
                                          <p:spTgt spid="7"/>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Horizontal)">
                                      <p:cBhvr>
                                        <p:cTn id="33" dur="1000"/>
                                        <p:tgtEl>
                                          <p:spTgt spid="8"/>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61443"/>
                                        </p:tgtEl>
                                        <p:attrNameLst>
                                          <p:attrName>style.visibility</p:attrName>
                                        </p:attrNameLst>
                                      </p:cBhvr>
                                      <p:to>
                                        <p:strVal val="visible"/>
                                      </p:to>
                                    </p:set>
                                    <p:animEffect transition="in" filter="dissolve">
                                      <p:cBhvr>
                                        <p:cTn id="37"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文本框 3076"/>
          <p:cNvSpPr txBox="1">
            <a:spLocks noChangeArrowheads="1"/>
          </p:cNvSpPr>
          <p:nvPr/>
        </p:nvSpPr>
        <p:spPr bwMode="auto">
          <a:xfrm>
            <a:off x="514350" y="404813"/>
            <a:ext cx="8089900" cy="461665"/>
          </a:xfrm>
          <a:prstGeom prst="rect">
            <a:avLst/>
          </a:prstGeom>
          <a:noFill/>
          <a:ln w="12700">
            <a:noFill/>
            <a:miter lim="800000"/>
            <a:headEnd/>
            <a:tailEnd/>
          </a:ln>
        </p:spPr>
        <p:txBody>
          <a:bodyPr>
            <a:spAutoFit/>
          </a:bodyPr>
          <a:lstStyle/>
          <a:p>
            <a:pPr eaLnBrk="0" hangingPunct="0"/>
            <a:r>
              <a:rPr lang="zh-CN" altLang="en-US" sz="2400" dirty="0">
                <a:ea typeface="楷体_GB2312" charset="-122"/>
              </a:rPr>
              <a:t>或</a:t>
            </a:r>
            <a:r>
              <a:rPr lang="zh-CN" altLang="zh-CN" sz="2400" dirty="0">
                <a:ea typeface="楷体_GB2312" charset="-122"/>
              </a:rPr>
              <a:t>非</a:t>
            </a:r>
            <a:r>
              <a:rPr lang="en-US" altLang="zh-CN" sz="2400" dirty="0">
                <a:ea typeface="楷体_GB2312" charset="-122"/>
              </a:rPr>
              <a:t>(NAND)</a:t>
            </a:r>
            <a:r>
              <a:rPr lang="zh-CN" altLang="zh-CN" sz="2400" dirty="0">
                <a:ea typeface="楷体_GB2312" charset="-122"/>
              </a:rPr>
              <a:t>逻辑</a:t>
            </a:r>
            <a:r>
              <a:rPr lang="zh-CN" altLang="zh-CN" sz="2400" dirty="0">
                <a:latin typeface="Comic Sans MS" pitchFamily="66" charset="0"/>
                <a:ea typeface="楷体_GB2312" charset="-122"/>
              </a:rPr>
              <a:t>表达式记为</a:t>
            </a:r>
            <a:endParaRPr lang="zh-CN" altLang="zh-CN" sz="2400" dirty="0">
              <a:latin typeface="Comic Sans MS" pitchFamily="66" charset="0"/>
              <a:cs typeface="Times New Roman" pitchFamily="18" charset="0"/>
            </a:endParaRPr>
          </a:p>
        </p:txBody>
      </p:sp>
      <p:sp>
        <p:nvSpPr>
          <p:cNvPr id="13" name="文本框 12"/>
          <p:cNvSpPr txBox="1">
            <a:spLocks noChangeArrowheads="1"/>
          </p:cNvSpPr>
          <p:nvPr/>
        </p:nvSpPr>
        <p:spPr bwMode="auto">
          <a:xfrm>
            <a:off x="514350" y="1630363"/>
            <a:ext cx="8089900" cy="461665"/>
          </a:xfrm>
          <a:prstGeom prst="rect">
            <a:avLst/>
          </a:prstGeom>
          <a:noFill/>
          <a:ln w="12700">
            <a:noFill/>
            <a:miter lim="800000"/>
            <a:headEnd/>
            <a:tailEnd/>
          </a:ln>
        </p:spPr>
        <p:txBody>
          <a:bodyPr>
            <a:spAutoFit/>
          </a:bodyPr>
          <a:lstStyle/>
          <a:p>
            <a:pPr eaLnBrk="0" hangingPunct="0"/>
            <a:r>
              <a:rPr lang="zh-CN" altLang="en-US" sz="2400" dirty="0">
                <a:latin typeface="Comic Sans MS" pitchFamily="66" charset="0"/>
                <a:ea typeface="楷体_GB2312" charset="-122"/>
              </a:rPr>
              <a:t>其真值表如</a:t>
            </a:r>
            <a:r>
              <a:rPr lang="zh-CN" altLang="en-US" sz="2400" dirty="0" smtClean="0">
                <a:ea typeface="楷体_GB2312" charset="-122"/>
              </a:rPr>
              <a:t>表所</a:t>
            </a:r>
            <a:r>
              <a:rPr lang="zh-CN" altLang="en-US" sz="2400" dirty="0">
                <a:ea typeface="楷体_GB2312" charset="-122"/>
              </a:rPr>
              <a:t>示。</a:t>
            </a:r>
            <a:endParaRPr lang="zh-CN" altLang="zh-CN" sz="2400" dirty="0">
              <a:cs typeface="Times New Roman" pitchFamily="18" charset="0"/>
            </a:endParaRPr>
          </a:p>
        </p:txBody>
      </p:sp>
      <p:graphicFrame>
        <p:nvGraphicFramePr>
          <p:cNvPr id="12292" name="对象 1"/>
          <p:cNvGraphicFramePr>
            <a:graphicFrameLocks noChangeAspect="1"/>
          </p:cNvGraphicFramePr>
          <p:nvPr/>
        </p:nvGraphicFramePr>
        <p:xfrm>
          <a:off x="1835150" y="1041400"/>
          <a:ext cx="1822450" cy="476250"/>
        </p:xfrm>
        <a:graphic>
          <a:graphicData uri="http://schemas.openxmlformats.org/presentationml/2006/ole">
            <p:oleObj spid="_x0000_s5122" r:id="rId4" imgW="774364" imgH="203112" progId="Equation.3">
              <p:embed/>
            </p:oleObj>
          </a:graphicData>
        </a:graphic>
      </p:graphicFrame>
      <p:sp>
        <p:nvSpPr>
          <p:cNvPr id="8" name="文本框 10"/>
          <p:cNvSpPr txBox="1">
            <a:spLocks noChangeArrowheads="1"/>
          </p:cNvSpPr>
          <p:nvPr/>
        </p:nvSpPr>
        <p:spPr bwMode="auto">
          <a:xfrm>
            <a:off x="514350" y="2147888"/>
            <a:ext cx="4960938" cy="461665"/>
          </a:xfrm>
          <a:prstGeom prst="rect">
            <a:avLst/>
          </a:prstGeom>
          <a:noFill/>
          <a:ln w="12700">
            <a:noFill/>
            <a:miter lim="800000"/>
            <a:headEnd/>
            <a:tailEnd/>
          </a:ln>
        </p:spPr>
        <p:txBody>
          <a:bodyPr>
            <a:spAutoFit/>
          </a:bodyPr>
          <a:lstStyle/>
          <a:p>
            <a:pPr eaLnBrk="0" hangingPunct="0"/>
            <a:r>
              <a:rPr lang="zh-CN" altLang="en-US" sz="2400" dirty="0">
                <a:latin typeface="Comic Sans MS" pitchFamily="66" charset="0"/>
                <a:ea typeface="楷体_GB2312" charset="-122"/>
              </a:rPr>
              <a:t>逻辑符号如下图所示。</a:t>
            </a:r>
            <a:endParaRPr lang="zh-CN" altLang="zh-CN" sz="2400" dirty="0">
              <a:latin typeface="Comic Sans MS" pitchFamily="66" charset="0"/>
              <a:ea typeface="楷体_GB2312" charset="-122"/>
            </a:endParaRPr>
          </a:p>
        </p:txBody>
      </p:sp>
      <p:graphicFrame>
        <p:nvGraphicFramePr>
          <p:cNvPr id="9" name="表格 8"/>
          <p:cNvGraphicFramePr>
            <a:graphicFrameLocks noGrp="1"/>
          </p:cNvGraphicFramePr>
          <p:nvPr/>
        </p:nvGraphicFramePr>
        <p:xfrm>
          <a:off x="5691188" y="865188"/>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文本框 3076"/>
          <p:cNvSpPr txBox="1">
            <a:spLocks noChangeArrowheads="1"/>
          </p:cNvSpPr>
          <p:nvPr/>
        </p:nvSpPr>
        <p:spPr bwMode="auto">
          <a:xfrm>
            <a:off x="5475288" y="404813"/>
            <a:ext cx="3200400"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5 </a:t>
            </a:r>
            <a:r>
              <a:rPr lang="zh-CN" altLang="en-US" sz="2400" dirty="0">
                <a:ea typeface="楷体_GB2312" charset="-122"/>
              </a:rPr>
              <a:t>或非逻辑</a:t>
            </a:r>
            <a:r>
              <a:rPr lang="zh-CN" altLang="zh-CN" sz="2400" dirty="0">
                <a:ea typeface="楷体_GB2312" charset="-122"/>
              </a:rPr>
              <a:t>真值表</a:t>
            </a:r>
            <a:endParaRPr lang="zh-CN" altLang="zh-CN" sz="2400" dirty="0">
              <a:cs typeface="Times New Roman" pitchFamily="18" charset="0"/>
            </a:endParaRPr>
          </a:p>
        </p:txBody>
      </p:sp>
      <p:pic>
        <p:nvPicPr>
          <p:cNvPr id="12317" name="Picture 3"/>
          <p:cNvPicPr>
            <a:picLocks noChangeAspect="1" noChangeArrowheads="1"/>
          </p:cNvPicPr>
          <p:nvPr/>
        </p:nvPicPr>
        <p:blipFill>
          <a:blip r:embed="rId5"/>
          <a:srcRect/>
          <a:stretch>
            <a:fillRect/>
          </a:stretch>
        </p:blipFill>
        <p:spPr bwMode="auto">
          <a:xfrm>
            <a:off x="1882775" y="2781300"/>
            <a:ext cx="1728788" cy="711200"/>
          </a:xfrm>
          <a:prstGeom prst="rect">
            <a:avLst/>
          </a:prstGeom>
          <a:noFill/>
          <a:ln w="57150" cmpd="thickThin">
            <a:solidFill>
              <a:srgbClr val="FF0000"/>
            </a:solidFill>
            <a:miter lim="800000"/>
            <a:headEnd/>
            <a:tailEnd/>
          </a:ln>
        </p:spPr>
      </p:pic>
      <p:sp>
        <p:nvSpPr>
          <p:cNvPr id="12" name="文本框 12"/>
          <p:cNvSpPr txBox="1">
            <a:spLocks noChangeArrowheads="1"/>
          </p:cNvSpPr>
          <p:nvPr/>
        </p:nvSpPr>
        <p:spPr bwMode="auto">
          <a:xfrm>
            <a:off x="514350" y="3598863"/>
            <a:ext cx="80899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hangingPunct="0">
              <a:buFontTx/>
              <a:buNone/>
              <a:defRPr/>
            </a:pPr>
            <a:r>
              <a:rPr lang="zh-CN" altLang="zh-CN" sz="2800" dirty="0" smtClean="0">
                <a:solidFill>
                  <a:schemeClr val="tx1"/>
                </a:solidFill>
                <a:sym typeface="+mn-ea"/>
              </a:rPr>
              <a:t>将与逻辑和或非逻辑进行组合则可派生出</a:t>
            </a:r>
            <a:r>
              <a:rPr lang="zh-CN" altLang="zh-CN" sz="2800" dirty="0" smtClean="0">
                <a:solidFill>
                  <a:srgbClr val="FFFF00"/>
                </a:solidFill>
                <a:sym typeface="+mn-ea"/>
              </a:rPr>
              <a:t>与或非</a:t>
            </a:r>
            <a:r>
              <a:rPr lang="zh-CN" altLang="zh-CN" sz="2800" dirty="0" smtClean="0">
                <a:solidFill>
                  <a:schemeClr val="tx1"/>
                </a:solidFill>
                <a:sym typeface="+mn-ea"/>
              </a:rPr>
              <a:t>逻辑，如</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Y</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BC</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dirty="0" smtClean="0">
                <a:solidFill>
                  <a:schemeClr val="tx1"/>
                </a:solidFill>
                <a:latin typeface="Times New Roman" panose="02020603050405020304" pitchFamily="18" charset="0"/>
                <a:sym typeface="Symbol" panose="05050102010706020507" pitchFamily="18" charset="2"/>
              </a:rPr>
              <a:t></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Y</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dirty="0" smtClean="0">
                <a:solidFill>
                  <a:schemeClr val="tx1"/>
                </a:solidFill>
                <a:latin typeface="Times New Roman" panose="02020603050405020304" pitchFamily="18" charset="0"/>
                <a:sym typeface="Symbol" panose="05050102010706020507" pitchFamily="18" charset="2"/>
              </a:rPr>
              <a:t></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和</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Y</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CD</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dirty="0" smtClean="0">
                <a:solidFill>
                  <a:schemeClr val="tx1"/>
                </a:solidFill>
                <a:latin typeface="Times New Roman" panose="02020603050405020304" pitchFamily="18" charset="0"/>
                <a:sym typeface="Symbol" panose="05050102010706020507" pitchFamily="18" charset="2"/>
              </a:rPr>
              <a:t></a:t>
            </a:r>
            <a:endParaRPr lang="zh-CN" altLang="zh-CN" sz="2800" dirty="0">
              <a:solidFill>
                <a:schemeClr val="tx1"/>
              </a:solidFill>
              <a:latin typeface="Times New Roman" panose="02020603050405020304" pitchFamily="18" charset="0"/>
              <a:cs typeface="Times New Roman" panose="02020603050405020304" pitchFamily="18" charset="0"/>
              <a:sym typeface="+mn-ea"/>
            </a:endParaRPr>
          </a:p>
        </p:txBody>
      </p:sp>
      <p:pic>
        <p:nvPicPr>
          <p:cNvPr id="62469" name="Picture 5"/>
          <p:cNvPicPr>
            <a:picLocks noChangeAspect="1" noChangeArrowheads="1"/>
          </p:cNvPicPr>
          <p:nvPr/>
        </p:nvPicPr>
        <p:blipFill>
          <a:blip r:embed="rId6"/>
          <a:srcRect/>
          <a:stretch>
            <a:fillRect/>
          </a:stretch>
        </p:blipFill>
        <p:spPr bwMode="auto">
          <a:xfrm>
            <a:off x="5435600" y="4635500"/>
            <a:ext cx="3055938" cy="1527175"/>
          </a:xfrm>
          <a:prstGeom prst="rect">
            <a:avLst/>
          </a:prstGeom>
          <a:solidFill>
            <a:schemeClr val="bg1"/>
          </a:solidFill>
          <a:ln w="57150" cmpd="thickThin">
            <a:solidFill>
              <a:srgbClr val="FF0000"/>
            </a:solidFill>
            <a:miter lim="800000"/>
            <a:headEnd/>
            <a:tailEnd/>
          </a:ln>
        </p:spPr>
      </p:pic>
      <p:sp>
        <p:nvSpPr>
          <p:cNvPr id="14" name="文本框 12"/>
          <p:cNvSpPr txBox="1">
            <a:spLocks noChangeArrowheads="1"/>
          </p:cNvSpPr>
          <p:nvPr/>
        </p:nvSpPr>
        <p:spPr bwMode="auto">
          <a:xfrm>
            <a:off x="514350" y="4437063"/>
            <a:ext cx="4489450" cy="1816100"/>
          </a:xfrm>
          <a:prstGeom prst="rect">
            <a:avLst/>
          </a:prstGeom>
          <a:noFill/>
          <a:ln w="12700">
            <a:noFill/>
            <a:miter lim="800000"/>
            <a:headEnd/>
            <a:tailEnd/>
          </a:ln>
        </p:spPr>
        <p:txBody>
          <a:bodyPr>
            <a:spAutoFit/>
          </a:bodyPr>
          <a:lstStyle/>
          <a:p>
            <a:pPr hangingPunct="0"/>
            <a:r>
              <a:rPr lang="zh-CN" altLang="zh-CN" sz="2800" dirty="0">
                <a:solidFill>
                  <a:schemeClr val="tx1"/>
                </a:solidFill>
              </a:rPr>
              <a:t>等。由于与或非逻辑形式多样，因此没有专用的与或非逻辑符号，</a:t>
            </a:r>
            <a:r>
              <a:rPr lang="en-US" altLang="zh-CN" sz="2800" i="1" dirty="0">
                <a:solidFill>
                  <a:schemeClr val="tx1"/>
                </a:solidFill>
              </a:rPr>
              <a:t>Y</a:t>
            </a:r>
            <a:r>
              <a:rPr lang="en-US" altLang="zh-CN" sz="2800" dirty="0">
                <a:solidFill>
                  <a:schemeClr val="tx1"/>
                </a:solidFill>
              </a:rPr>
              <a:t>=(</a:t>
            </a:r>
            <a:r>
              <a:rPr lang="en-US" altLang="zh-CN" sz="2800" i="1" dirty="0">
                <a:solidFill>
                  <a:schemeClr val="tx1"/>
                </a:solidFill>
              </a:rPr>
              <a:t>AB</a:t>
            </a:r>
            <a:r>
              <a:rPr lang="en-US" altLang="zh-CN" sz="2800" dirty="0">
                <a:solidFill>
                  <a:schemeClr val="tx1"/>
                </a:solidFill>
              </a:rPr>
              <a:t>+</a:t>
            </a:r>
            <a:r>
              <a:rPr lang="en-US" altLang="zh-CN" sz="2800" i="1" dirty="0">
                <a:solidFill>
                  <a:schemeClr val="tx1"/>
                </a:solidFill>
              </a:rPr>
              <a:t>CD</a:t>
            </a:r>
            <a:r>
              <a:rPr lang="en-US" altLang="zh-CN" sz="2800" dirty="0">
                <a:solidFill>
                  <a:schemeClr val="tx1"/>
                </a:solidFill>
              </a:rPr>
              <a:t>)</a:t>
            </a:r>
            <a:r>
              <a:rPr lang="en-US" altLang="zh-CN" sz="2800" dirty="0">
                <a:solidFill>
                  <a:schemeClr val="tx1"/>
                </a:solidFill>
                <a:sym typeface="Symbol" pitchFamily="18" charset="2"/>
              </a:rPr>
              <a:t></a:t>
            </a:r>
            <a:r>
              <a:rPr lang="zh-CN" altLang="zh-CN" sz="2800" dirty="0">
                <a:solidFill>
                  <a:schemeClr val="tx1"/>
                </a:solidFill>
              </a:rPr>
              <a:t>用</a:t>
            </a:r>
            <a:r>
              <a:rPr lang="zh-CN" altLang="en-US" sz="2800" dirty="0">
                <a:solidFill>
                  <a:srgbClr val="FFFF00"/>
                </a:solidFill>
              </a:rPr>
              <a:t>右图</a:t>
            </a:r>
            <a:r>
              <a:rPr lang="zh-CN" altLang="zh-CN" sz="2800" dirty="0">
                <a:solidFill>
                  <a:srgbClr val="FFFF00"/>
                </a:solidFill>
              </a:rPr>
              <a:t>所示的逻辑图表示。</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dissolve">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1000"/>
                                        <p:tgtEl>
                                          <p:spTgt spid="13"/>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Horizontal)">
                                      <p:cBhvr>
                                        <p:cTn id="24" dur="1000"/>
                                        <p:tgtEl>
                                          <p:spTgt spid="8"/>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12317"/>
                                        </p:tgtEl>
                                        <p:attrNameLst>
                                          <p:attrName>style.visibility</p:attrName>
                                        </p:attrNameLst>
                                      </p:cBhvr>
                                      <p:to>
                                        <p:strVal val="visible"/>
                                      </p:to>
                                    </p:set>
                                    <p:animEffect transition="in" filter="dissolve">
                                      <p:cBhvr>
                                        <p:cTn id="28" dur="500"/>
                                        <p:tgtEl>
                                          <p:spTgt spid="123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Horizontal)">
                                      <p:cBhvr>
                                        <p:cTn id="33" dur="1000"/>
                                        <p:tgtEl>
                                          <p:spTgt spid="12"/>
                                        </p:tgtEl>
                                      </p:cBhvr>
                                    </p:animEffect>
                                  </p:childTnLst>
                                </p:cTn>
                              </p:par>
                              <p:par>
                                <p:cTn id="34" presetID="16" presetClass="entr" presetSubtype="2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Horizontal)">
                                      <p:cBhvr>
                                        <p:cTn id="36" dur="1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62469"/>
                                        </p:tgtEl>
                                        <p:attrNameLst>
                                          <p:attrName>style.visibility</p:attrName>
                                        </p:attrNameLst>
                                      </p:cBhvr>
                                      <p:to>
                                        <p:strVal val="visible"/>
                                      </p:to>
                                    </p:set>
                                    <p:animEffect transition="in" filter="dissolve">
                                      <p:cBhvr>
                                        <p:cTn id="41"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0"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文本框 3076"/>
          <p:cNvSpPr txBox="1">
            <a:spLocks noChangeArrowheads="1"/>
          </p:cNvSpPr>
          <p:nvPr/>
        </p:nvSpPr>
        <p:spPr bwMode="auto">
          <a:xfrm>
            <a:off x="514350" y="457200"/>
            <a:ext cx="8093075" cy="400110"/>
          </a:xfrm>
          <a:prstGeom prst="rect">
            <a:avLst/>
          </a:prstGeom>
          <a:noFill/>
          <a:ln w="12700">
            <a:noFill/>
            <a:miter lim="800000"/>
            <a:headEnd/>
            <a:tailEnd/>
          </a:ln>
        </p:spPr>
        <p:txBody>
          <a:bodyPr>
            <a:spAutoFit/>
          </a:bodyPr>
          <a:lstStyle/>
          <a:p>
            <a:pPr>
              <a:spcBef>
                <a:spcPct val="50000"/>
              </a:spcBef>
            </a:pPr>
            <a:r>
              <a:rPr lang="zh-CN" altLang="en-US" sz="2000" u="sng" dirty="0" smtClean="0">
                <a:ea typeface="楷体_GB2312" charset="-122"/>
              </a:rPr>
              <a:t>两种</a:t>
            </a:r>
            <a:r>
              <a:rPr lang="zh-CN" altLang="en-US" sz="2000" u="sng" dirty="0">
                <a:ea typeface="楷体_GB2312" charset="-122"/>
              </a:rPr>
              <a:t>特殊逻辑</a:t>
            </a:r>
            <a:endParaRPr lang="zh-CN" altLang="en-US" sz="2000" u="sng" dirty="0">
              <a:cs typeface="Times New Roman" pitchFamily="18" charset="0"/>
            </a:endParaRPr>
          </a:p>
        </p:txBody>
      </p:sp>
      <p:sp>
        <p:nvSpPr>
          <p:cNvPr id="11" name="文本框 10"/>
          <p:cNvSpPr txBox="1">
            <a:spLocks noChangeArrowheads="1"/>
          </p:cNvSpPr>
          <p:nvPr/>
        </p:nvSpPr>
        <p:spPr bwMode="auto">
          <a:xfrm>
            <a:off x="511175" y="1844675"/>
            <a:ext cx="80962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eaLnBrk="0" hangingPunct="0">
              <a:buFontTx/>
              <a:buNone/>
              <a:defRPr/>
            </a:pPr>
            <a:r>
              <a:rPr lang="zh-CN" altLang="en-US" dirty="0" smtClean="0">
                <a:solidFill>
                  <a:schemeClr val="tx1"/>
                </a:solidFill>
                <a:ea typeface="楷体_GB2312" charset="-122"/>
                <a:cs typeface="Times New Roman" panose="02020603050405020304" pitchFamily="18" charset="0"/>
                <a:sym typeface="+mn-ea"/>
              </a:rPr>
              <a:t>异或</a:t>
            </a:r>
            <a:r>
              <a:rPr lang="zh-CN" altLang="zh-CN" dirty="0" smtClean="0">
                <a:solidFill>
                  <a:schemeClr val="tx1"/>
                </a:solidFill>
                <a:ea typeface="楷体_GB2312" charset="-122"/>
                <a:cs typeface="Times New Roman" panose="02020603050405020304" pitchFamily="18" charset="0"/>
                <a:sym typeface="+mn-ea"/>
              </a:rPr>
              <a:t>逻辑</a:t>
            </a:r>
            <a:r>
              <a:rPr lang="zh-CN" altLang="zh-CN" dirty="0" smtClean="0">
                <a:solidFill>
                  <a:schemeClr val="tx1"/>
                </a:solidFill>
                <a:latin typeface="Comic Sans MS" panose="030F0702030302020204" pitchFamily="66" charset="0"/>
                <a:ea typeface="楷体_GB2312" charset="-122"/>
                <a:sym typeface="+mn-ea"/>
              </a:rPr>
              <a:t>表达式记为</a:t>
            </a:r>
            <a:r>
              <a:rPr lang="en-US" altLang="zh-CN" i="1" dirty="0" smtClean="0">
                <a:solidFill>
                  <a:schemeClr val="tx1"/>
                </a:solidFill>
                <a:sym typeface="+mn-ea"/>
              </a:rPr>
              <a:t>Y </a:t>
            </a:r>
            <a:r>
              <a:rPr lang="en-US" altLang="zh-CN" dirty="0" smtClean="0">
                <a:solidFill>
                  <a:schemeClr val="tx1"/>
                </a:solidFill>
                <a:sym typeface="+mn-ea"/>
              </a:rPr>
              <a:t>=</a:t>
            </a:r>
            <a:r>
              <a:rPr lang="en-US" altLang="zh-CN" i="1" dirty="0" smtClean="0">
                <a:solidFill>
                  <a:schemeClr val="tx1"/>
                </a:solidFill>
                <a:sym typeface="+mn-ea"/>
              </a:rPr>
              <a:t> A</a:t>
            </a:r>
            <a:r>
              <a:rPr lang="en-US" altLang="zh-CN" dirty="0" smtClean="0">
                <a:solidFill>
                  <a:schemeClr val="tx1"/>
                </a:solidFill>
                <a:sym typeface="Symbol" panose="05050102010706020507" pitchFamily="18" charset="2"/>
              </a:rPr>
              <a:t></a:t>
            </a:r>
            <a:r>
              <a:rPr lang="en-US" altLang="zh-CN" i="1" dirty="0" smtClean="0">
                <a:solidFill>
                  <a:schemeClr val="tx1"/>
                </a:solidFill>
                <a:sym typeface="+mn-ea"/>
              </a:rPr>
              <a:t>B</a:t>
            </a:r>
            <a:r>
              <a:rPr lang="zh-CN" altLang="en-US" dirty="0" smtClean="0">
                <a:solidFill>
                  <a:schemeClr val="tx1"/>
                </a:solidFill>
                <a:latin typeface="Comic Sans MS" panose="030F0702030302020204" pitchFamily="66" charset="0"/>
                <a:ea typeface="楷体_GB2312" charset="-122"/>
                <a:sym typeface="+mn-ea"/>
              </a:rPr>
              <a:t>。</a:t>
            </a:r>
            <a:endParaRPr lang="en-US" altLang="zh-CN" i="1" dirty="0" smtClean="0">
              <a:solidFill>
                <a:schemeClr val="tx1"/>
              </a:solidFill>
              <a:effectLst>
                <a:outerShdw blurRad="38100" dist="38100" dir="2700000" algn="tl">
                  <a:srgbClr val="C0C0C0"/>
                </a:outerShdw>
              </a:effectLst>
              <a:sym typeface="+mn-ea"/>
            </a:endParaRPr>
          </a:p>
        </p:txBody>
      </p:sp>
      <p:sp>
        <p:nvSpPr>
          <p:cNvPr id="13" name="文本框 12"/>
          <p:cNvSpPr txBox="1">
            <a:spLocks noChangeArrowheads="1"/>
          </p:cNvSpPr>
          <p:nvPr/>
        </p:nvSpPr>
        <p:spPr bwMode="auto">
          <a:xfrm>
            <a:off x="514350" y="962025"/>
            <a:ext cx="8093075"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hangingPunct="0">
              <a:buFontTx/>
              <a:buNone/>
              <a:defRPr/>
            </a:pPr>
            <a:r>
              <a:rPr lang="zh-CN" altLang="en-US" sz="2800" dirty="0" smtClean="0">
                <a:solidFill>
                  <a:srgbClr val="FFFF00"/>
                </a:solidFill>
                <a:sym typeface="+mn-ea"/>
              </a:rPr>
              <a:t>异或</a:t>
            </a:r>
            <a:r>
              <a:rPr lang="en-US" altLang="zh-CN" sz="2800" dirty="0" smtClean="0">
                <a:solidFill>
                  <a:srgbClr val="FFFF00"/>
                </a:solidFill>
                <a:latin typeface="Times New Roman" panose="02020603050405020304" pitchFamily="18" charset="0"/>
                <a:cs typeface="Times New Roman" panose="02020603050405020304" pitchFamily="18" charset="0"/>
                <a:sym typeface="+mn-ea"/>
              </a:rPr>
              <a:t>(XOR)</a:t>
            </a:r>
            <a:r>
              <a:rPr lang="zh-CN" altLang="en-US" sz="2800" dirty="0" smtClean="0">
                <a:solidFill>
                  <a:schemeClr val="tx1"/>
                </a:solidFill>
                <a:sym typeface="+mn-ea"/>
              </a:rPr>
              <a:t>：</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两个变量</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取值相同时</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为</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0</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，取值不同时</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为</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。其真值表如表</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6</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所示。</a:t>
            </a:r>
            <a:endParaRPr lang="zh-CN" altLang="zh-CN" sz="2800"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7" name="文本框 10"/>
          <p:cNvSpPr txBox="1">
            <a:spLocks noChangeArrowheads="1"/>
          </p:cNvSpPr>
          <p:nvPr/>
        </p:nvSpPr>
        <p:spPr bwMode="auto">
          <a:xfrm>
            <a:off x="511175" y="2332038"/>
            <a:ext cx="8096250" cy="1200329"/>
          </a:xfrm>
          <a:prstGeom prst="rect">
            <a:avLst/>
          </a:prstGeom>
          <a:noFill/>
          <a:ln w="12700">
            <a:noFill/>
            <a:miter lim="800000"/>
            <a:headEnd/>
            <a:tailEnd/>
          </a:ln>
        </p:spPr>
        <p:txBody>
          <a:bodyPr>
            <a:spAutoFit/>
          </a:bodyPr>
          <a:lstStyle/>
          <a:p>
            <a:pPr indent="719138" hangingPunct="0"/>
            <a:r>
              <a:rPr lang="zh-CN" altLang="en-US" sz="2400" dirty="0">
                <a:solidFill>
                  <a:srgbClr val="FFFF00"/>
                </a:solidFill>
                <a:ea typeface="楷体_GB2312" charset="-122"/>
              </a:rPr>
              <a:t>同或</a:t>
            </a:r>
            <a:r>
              <a:rPr lang="en-US" altLang="zh-CN" sz="2400" dirty="0">
                <a:solidFill>
                  <a:srgbClr val="FFFF00"/>
                </a:solidFill>
                <a:ea typeface="楷体_GB2312" charset="-122"/>
              </a:rPr>
              <a:t>(XNOR)</a:t>
            </a:r>
            <a:r>
              <a:rPr lang="zh-CN" altLang="en-US" sz="2400" dirty="0">
                <a:solidFill>
                  <a:schemeClr val="tx1"/>
                </a:solidFill>
                <a:ea typeface="楷体_GB2312" charset="-122"/>
              </a:rPr>
              <a:t>：两个变量</a:t>
            </a:r>
            <a:r>
              <a:rPr lang="en-US" altLang="zh-CN" sz="2400" i="1" dirty="0">
                <a:solidFill>
                  <a:schemeClr val="tx1"/>
                </a:solidFill>
                <a:ea typeface="楷体_GB2312" charset="-122"/>
              </a:rPr>
              <a:t>A</a:t>
            </a:r>
            <a:r>
              <a:rPr lang="zh-CN" altLang="en-US" sz="2400" dirty="0">
                <a:solidFill>
                  <a:schemeClr val="tx1"/>
                </a:solidFill>
                <a:ea typeface="楷体_GB2312" charset="-122"/>
              </a:rPr>
              <a:t>、</a:t>
            </a:r>
            <a:r>
              <a:rPr lang="en-US" altLang="zh-CN" sz="2400" i="1" dirty="0">
                <a:solidFill>
                  <a:schemeClr val="tx1"/>
                </a:solidFill>
                <a:ea typeface="楷体_GB2312" charset="-122"/>
              </a:rPr>
              <a:t>B</a:t>
            </a:r>
            <a:r>
              <a:rPr lang="zh-CN" altLang="en-US" sz="2400" dirty="0">
                <a:solidFill>
                  <a:schemeClr val="tx1"/>
                </a:solidFill>
                <a:ea typeface="楷体_GB2312" charset="-122"/>
              </a:rPr>
              <a:t>取值相同时</a:t>
            </a:r>
            <a:r>
              <a:rPr lang="en-US" altLang="zh-CN" sz="2400" i="1" dirty="0">
                <a:solidFill>
                  <a:schemeClr val="tx1"/>
                </a:solidFill>
                <a:ea typeface="楷体_GB2312" charset="-122"/>
              </a:rPr>
              <a:t>Y</a:t>
            </a:r>
            <a:r>
              <a:rPr lang="zh-CN" altLang="en-US" sz="2400" dirty="0">
                <a:solidFill>
                  <a:schemeClr val="tx1"/>
                </a:solidFill>
                <a:ea typeface="楷体_GB2312" charset="-122"/>
              </a:rPr>
              <a:t>为</a:t>
            </a:r>
            <a:r>
              <a:rPr lang="en-US" altLang="zh-CN" sz="2400" dirty="0">
                <a:solidFill>
                  <a:schemeClr val="tx1"/>
                </a:solidFill>
                <a:ea typeface="楷体_GB2312" charset="-122"/>
              </a:rPr>
              <a:t>1</a:t>
            </a:r>
            <a:r>
              <a:rPr lang="zh-CN" altLang="en-US" sz="2400" dirty="0">
                <a:solidFill>
                  <a:schemeClr val="tx1"/>
                </a:solidFill>
                <a:ea typeface="楷体_GB2312" charset="-122"/>
              </a:rPr>
              <a:t>，取值不同时</a:t>
            </a:r>
            <a:r>
              <a:rPr lang="en-US" altLang="zh-CN" sz="2400" i="1" dirty="0">
                <a:solidFill>
                  <a:schemeClr val="tx1"/>
                </a:solidFill>
                <a:ea typeface="楷体_GB2312" charset="-122"/>
              </a:rPr>
              <a:t>Y</a:t>
            </a:r>
            <a:r>
              <a:rPr lang="zh-CN" altLang="en-US" sz="2400" dirty="0">
                <a:solidFill>
                  <a:schemeClr val="tx1"/>
                </a:solidFill>
                <a:ea typeface="楷体_GB2312" charset="-122"/>
              </a:rPr>
              <a:t>为</a:t>
            </a:r>
            <a:r>
              <a:rPr lang="en-US" altLang="zh-CN" sz="2400" dirty="0">
                <a:solidFill>
                  <a:schemeClr val="tx1"/>
                </a:solidFill>
                <a:ea typeface="楷体_GB2312" charset="-122"/>
              </a:rPr>
              <a:t>0</a:t>
            </a:r>
            <a:r>
              <a:rPr lang="zh-CN" altLang="en-US" sz="2400" dirty="0">
                <a:solidFill>
                  <a:schemeClr val="tx1"/>
                </a:solidFill>
                <a:ea typeface="楷体_GB2312" charset="-122"/>
              </a:rPr>
              <a:t>。其真值表如表</a:t>
            </a:r>
            <a:r>
              <a:rPr lang="en-US" altLang="zh-CN" sz="2400" dirty="0">
                <a:solidFill>
                  <a:schemeClr val="tx1"/>
                </a:solidFill>
                <a:ea typeface="楷体_GB2312" charset="-122"/>
              </a:rPr>
              <a:t>2-7</a:t>
            </a:r>
            <a:r>
              <a:rPr lang="zh-CN" altLang="en-US" sz="2400" dirty="0">
                <a:solidFill>
                  <a:schemeClr val="tx1"/>
                </a:solidFill>
                <a:ea typeface="楷体_GB2312" charset="-122"/>
              </a:rPr>
              <a:t>所示。</a:t>
            </a:r>
            <a:endParaRPr lang="zh-CN" altLang="zh-CN" sz="2400" dirty="0">
              <a:solidFill>
                <a:schemeClr val="tx1"/>
              </a:solidFill>
              <a:ea typeface="楷体_GB2312" charset="-122"/>
            </a:endParaRPr>
          </a:p>
          <a:p>
            <a:pPr indent="719138" eaLnBrk="0" hangingPunct="0"/>
            <a:endParaRPr lang="zh-CN" altLang="zh-CN" sz="2400" dirty="0">
              <a:solidFill>
                <a:srgbClr val="000000"/>
              </a:solidFill>
              <a:cs typeface="Times New Roman" pitchFamily="18" charset="0"/>
            </a:endParaRPr>
          </a:p>
        </p:txBody>
      </p:sp>
      <p:sp>
        <p:nvSpPr>
          <p:cNvPr id="8" name="文本框 10"/>
          <p:cNvSpPr txBox="1">
            <a:spLocks noChangeArrowheads="1"/>
          </p:cNvSpPr>
          <p:nvPr/>
        </p:nvSpPr>
        <p:spPr bwMode="auto">
          <a:xfrm>
            <a:off x="514350" y="3213100"/>
            <a:ext cx="80930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eaLnBrk="0" hangingPunct="0">
              <a:buFontTx/>
              <a:buNone/>
              <a:defRPr/>
            </a:pPr>
            <a:r>
              <a:rPr lang="zh-CN" altLang="en-US" dirty="0" smtClean="0">
                <a:solidFill>
                  <a:schemeClr val="tx1"/>
                </a:solidFill>
                <a:ea typeface="楷体_GB2312" charset="-122"/>
                <a:cs typeface="Times New Roman" panose="02020603050405020304" pitchFamily="18" charset="0"/>
                <a:sym typeface="+mn-ea"/>
              </a:rPr>
              <a:t>同或</a:t>
            </a:r>
            <a:r>
              <a:rPr lang="zh-CN" altLang="zh-CN" dirty="0" smtClean="0">
                <a:solidFill>
                  <a:schemeClr val="tx1"/>
                </a:solidFill>
                <a:ea typeface="楷体_GB2312" charset="-122"/>
                <a:cs typeface="Times New Roman" panose="02020603050405020304" pitchFamily="18" charset="0"/>
                <a:sym typeface="+mn-ea"/>
              </a:rPr>
              <a:t>逻辑</a:t>
            </a:r>
            <a:r>
              <a:rPr lang="zh-CN" altLang="zh-CN" dirty="0" smtClean="0">
                <a:solidFill>
                  <a:schemeClr val="tx1"/>
                </a:solidFill>
                <a:latin typeface="Comic Sans MS" panose="030F0702030302020204" pitchFamily="66" charset="0"/>
                <a:ea typeface="楷体_GB2312" charset="-122"/>
                <a:sym typeface="+mn-ea"/>
              </a:rPr>
              <a:t>表达式记为</a:t>
            </a:r>
            <a:r>
              <a:rPr lang="en-US" altLang="zh-CN" i="1" dirty="0" smtClean="0">
                <a:solidFill>
                  <a:schemeClr val="tx1"/>
                </a:solidFill>
                <a:sym typeface="+mn-ea"/>
              </a:rPr>
              <a:t>Y </a:t>
            </a:r>
            <a:r>
              <a:rPr lang="en-US" altLang="zh-CN" dirty="0" smtClean="0">
                <a:solidFill>
                  <a:schemeClr val="tx1"/>
                </a:solidFill>
                <a:sym typeface="+mn-ea"/>
              </a:rPr>
              <a:t>=</a:t>
            </a:r>
            <a:r>
              <a:rPr lang="en-US" altLang="zh-CN" i="1" dirty="0" smtClean="0">
                <a:solidFill>
                  <a:schemeClr val="tx1"/>
                </a:solidFill>
                <a:sym typeface="+mn-ea"/>
              </a:rPr>
              <a:t> A</a:t>
            </a:r>
            <a:r>
              <a:rPr lang="en-US" altLang="zh-CN" dirty="0" smtClean="0">
                <a:solidFill>
                  <a:schemeClr val="tx1"/>
                </a:solidFill>
                <a:effectLst>
                  <a:outerShdw blurRad="38100" dist="38100" dir="2700000" algn="tl">
                    <a:srgbClr val="C0C0C0"/>
                  </a:outerShdw>
                </a:effectLst>
                <a:latin typeface="楷体_GB2312" charset="-122"/>
                <a:sym typeface="+mn-ea"/>
              </a:rPr>
              <a:t>⊙</a:t>
            </a:r>
            <a:r>
              <a:rPr lang="en-US" altLang="zh-CN" i="1" dirty="0" smtClean="0">
                <a:solidFill>
                  <a:schemeClr val="tx1"/>
                </a:solidFill>
                <a:sym typeface="+mn-ea"/>
              </a:rPr>
              <a:t>B</a:t>
            </a:r>
            <a:r>
              <a:rPr lang="zh-CN" altLang="en-US" dirty="0" smtClean="0">
                <a:solidFill>
                  <a:schemeClr val="tx1"/>
                </a:solidFill>
                <a:latin typeface="Comic Sans MS" panose="030F0702030302020204" pitchFamily="66" charset="0"/>
                <a:ea typeface="楷体_GB2312" charset="-122"/>
                <a:sym typeface="+mn-ea"/>
              </a:rPr>
              <a:t>。</a:t>
            </a:r>
            <a:endParaRPr lang="en-US" altLang="zh-CN" i="1" dirty="0" smtClean="0">
              <a:solidFill>
                <a:schemeClr val="tx1"/>
              </a:solidFill>
              <a:effectLst>
                <a:outerShdw blurRad="38100" dist="38100" dir="2700000" algn="tl">
                  <a:srgbClr val="C0C0C0"/>
                </a:outerShdw>
              </a:effectLst>
              <a:sym typeface="+mn-ea"/>
            </a:endParaRPr>
          </a:p>
        </p:txBody>
      </p:sp>
      <p:graphicFrame>
        <p:nvGraphicFramePr>
          <p:cNvPr id="9" name="表格 8"/>
          <p:cNvGraphicFramePr>
            <a:graphicFrameLocks noGrp="1"/>
          </p:cNvGraphicFramePr>
          <p:nvPr/>
        </p:nvGraphicFramePr>
        <p:xfrm>
          <a:off x="1331913" y="4167188"/>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文本框 3076"/>
          <p:cNvSpPr txBox="1">
            <a:spLocks noChangeArrowheads="1"/>
          </p:cNvSpPr>
          <p:nvPr/>
        </p:nvSpPr>
        <p:spPr bwMode="auto">
          <a:xfrm>
            <a:off x="1116013" y="3716338"/>
            <a:ext cx="3128962"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6</a:t>
            </a:r>
            <a:r>
              <a:rPr lang="zh-CN" altLang="en-US" sz="2400" dirty="0" smtClean="0">
                <a:ea typeface="楷体_GB2312" charset="-122"/>
              </a:rPr>
              <a:t>异</a:t>
            </a:r>
            <a:r>
              <a:rPr lang="zh-CN" altLang="en-US" sz="2400" dirty="0">
                <a:ea typeface="楷体_GB2312" charset="-122"/>
              </a:rPr>
              <a:t>或逻辑</a:t>
            </a:r>
            <a:r>
              <a:rPr lang="zh-CN" altLang="zh-CN" sz="2400" dirty="0">
                <a:ea typeface="楷体_GB2312" charset="-122"/>
              </a:rPr>
              <a:t>真值表</a:t>
            </a:r>
            <a:endParaRPr lang="zh-CN" altLang="zh-CN" sz="2400" dirty="0">
              <a:cs typeface="Times New Roman" pitchFamily="18" charset="0"/>
            </a:endParaRPr>
          </a:p>
        </p:txBody>
      </p:sp>
      <p:graphicFrame>
        <p:nvGraphicFramePr>
          <p:cNvPr id="12" name="表格 11"/>
          <p:cNvGraphicFramePr>
            <a:graphicFrameLocks noGrp="1"/>
          </p:cNvGraphicFramePr>
          <p:nvPr/>
        </p:nvGraphicFramePr>
        <p:xfrm>
          <a:off x="5114925" y="4167188"/>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文本框 3076"/>
          <p:cNvSpPr txBox="1">
            <a:spLocks noChangeArrowheads="1"/>
          </p:cNvSpPr>
          <p:nvPr/>
        </p:nvSpPr>
        <p:spPr bwMode="auto">
          <a:xfrm>
            <a:off x="4899025" y="3716338"/>
            <a:ext cx="3128963"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7</a:t>
            </a:r>
            <a:r>
              <a:rPr lang="zh-CN" altLang="en-US" sz="2400" dirty="0" smtClean="0">
                <a:ea typeface="楷体_GB2312" charset="-122"/>
              </a:rPr>
              <a:t>同</a:t>
            </a:r>
            <a:r>
              <a:rPr lang="zh-CN" altLang="en-US" sz="2400" dirty="0">
                <a:ea typeface="楷体_GB2312" charset="-122"/>
              </a:rPr>
              <a:t>或逻辑</a:t>
            </a:r>
            <a:r>
              <a:rPr lang="zh-CN" altLang="zh-CN" sz="2400" dirty="0">
                <a:ea typeface="楷体_GB2312" charset="-122"/>
              </a:rPr>
              <a:t>真值表</a:t>
            </a:r>
            <a:endParaRPr lang="zh-CN" altLang="zh-CN" sz="24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Horizontal)">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Horizontal)">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Horizont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Horizontal)">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7" grpId="0"/>
      <p:bldP spid="8" grpId="0"/>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文本框 3076"/>
          <p:cNvSpPr txBox="1">
            <a:spLocks noChangeArrowheads="1"/>
          </p:cNvSpPr>
          <p:nvPr/>
        </p:nvSpPr>
        <p:spPr bwMode="auto">
          <a:xfrm>
            <a:off x="514350" y="404813"/>
            <a:ext cx="8093075" cy="400110"/>
          </a:xfrm>
          <a:prstGeom prst="rect">
            <a:avLst/>
          </a:prstGeom>
          <a:noFill/>
          <a:ln w="12700">
            <a:noFill/>
            <a:miter lim="800000"/>
            <a:headEnd/>
            <a:tailEnd/>
          </a:ln>
        </p:spPr>
        <p:txBody>
          <a:bodyPr>
            <a:spAutoFit/>
          </a:bodyPr>
          <a:lstStyle/>
          <a:p>
            <a:pPr indent="719138"/>
            <a:r>
              <a:rPr lang="zh-CN" altLang="en-US" sz="2000">
                <a:ea typeface="楷体_GB2312" charset="-122"/>
              </a:rPr>
              <a:t>从真值表可看出，同或与异或互为反运算，即</a:t>
            </a:r>
            <a:endParaRPr lang="zh-CN" altLang="en-US" sz="2000">
              <a:cs typeface="Times New Roman" pitchFamily="18" charset="0"/>
            </a:endParaRPr>
          </a:p>
        </p:txBody>
      </p:sp>
      <p:sp>
        <p:nvSpPr>
          <p:cNvPr id="11" name="文本框 10"/>
          <p:cNvSpPr txBox="1">
            <a:spLocks noChangeArrowheads="1"/>
          </p:cNvSpPr>
          <p:nvPr/>
        </p:nvSpPr>
        <p:spPr bwMode="auto">
          <a:xfrm>
            <a:off x="511175" y="819150"/>
            <a:ext cx="809625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indent="0" algn="ctr" eaLnBrk="0" hangingPunct="0">
              <a:buFontTx/>
              <a:buNone/>
              <a:defRPr/>
            </a:pPr>
            <a:r>
              <a:rPr lang="en-US" altLang="zh-CN" i="1" dirty="0" smtClean="0">
                <a:solidFill>
                  <a:schemeClr val="tx1"/>
                </a:solidFill>
                <a:sym typeface="+mn-ea"/>
              </a:rPr>
              <a:t>A</a:t>
            </a:r>
            <a:r>
              <a:rPr lang="en-US" altLang="zh-CN" dirty="0" smtClean="0">
                <a:solidFill>
                  <a:schemeClr val="tx1"/>
                </a:solidFill>
                <a:sym typeface="Symbol" panose="05050102010706020507" pitchFamily="18" charset="2"/>
              </a:rPr>
              <a:t></a:t>
            </a:r>
            <a:r>
              <a:rPr lang="en-US" altLang="zh-CN" i="1" dirty="0" smtClean="0">
                <a:solidFill>
                  <a:schemeClr val="tx1"/>
                </a:solidFill>
                <a:sym typeface="+mn-ea"/>
              </a:rPr>
              <a:t>B = </a:t>
            </a:r>
            <a:r>
              <a:rPr lang="en-US" altLang="zh-CN" dirty="0" smtClean="0">
                <a:solidFill>
                  <a:schemeClr val="tx1"/>
                </a:solidFill>
                <a:sym typeface="+mn-ea"/>
              </a:rPr>
              <a:t>(</a:t>
            </a:r>
            <a:r>
              <a:rPr lang="en-US" altLang="zh-CN" i="1" dirty="0" smtClean="0">
                <a:solidFill>
                  <a:schemeClr val="tx1"/>
                </a:solidFill>
                <a:sym typeface="+mn-ea"/>
              </a:rPr>
              <a:t>A</a:t>
            </a:r>
            <a:r>
              <a:rPr lang="en-US" altLang="zh-CN" dirty="0" smtClean="0">
                <a:solidFill>
                  <a:schemeClr val="tx1"/>
                </a:solidFill>
                <a:effectLst>
                  <a:outerShdw blurRad="38100" dist="38100" dir="2700000" algn="tl">
                    <a:srgbClr val="C0C0C0"/>
                  </a:outerShdw>
                </a:effectLst>
                <a:latin typeface="楷体_GB2312" charset="-122"/>
                <a:sym typeface="+mn-ea"/>
              </a:rPr>
              <a:t>⊙</a:t>
            </a:r>
            <a:r>
              <a:rPr lang="en-US" altLang="zh-CN" i="1" dirty="0" smtClean="0">
                <a:solidFill>
                  <a:schemeClr val="tx1"/>
                </a:solidFill>
                <a:sym typeface="+mn-ea"/>
              </a:rPr>
              <a:t>B</a:t>
            </a:r>
            <a:r>
              <a:rPr lang="en-US" altLang="zh-CN" dirty="0" smtClean="0">
                <a:solidFill>
                  <a:schemeClr val="tx1"/>
                </a:solidFill>
                <a:sym typeface="+mn-ea"/>
              </a:rPr>
              <a:t>)</a:t>
            </a:r>
            <a:r>
              <a:rPr lang="en-US" altLang="zh-CN" dirty="0" smtClean="0">
                <a:solidFill>
                  <a:schemeClr val="tx1"/>
                </a:solidFill>
                <a:sym typeface="Symbol" panose="05050102010706020507" pitchFamily="18" charset="2"/>
              </a:rPr>
              <a:t></a:t>
            </a:r>
          </a:p>
          <a:p>
            <a:pPr indent="0" algn="ctr" eaLnBrk="0" hangingPunct="0">
              <a:buFontTx/>
              <a:buNone/>
              <a:defRPr/>
            </a:pPr>
            <a:r>
              <a:rPr lang="en-US" altLang="zh-CN" i="1" dirty="0" smtClean="0">
                <a:solidFill>
                  <a:schemeClr val="tx1"/>
                </a:solidFill>
                <a:sym typeface="+mn-ea"/>
              </a:rPr>
              <a:t>A</a:t>
            </a:r>
            <a:r>
              <a:rPr lang="en-US" altLang="zh-CN" dirty="0" smtClean="0">
                <a:solidFill>
                  <a:schemeClr val="tx1"/>
                </a:solidFill>
                <a:effectLst>
                  <a:outerShdw blurRad="38100" dist="38100" dir="2700000" algn="tl">
                    <a:srgbClr val="C0C0C0"/>
                  </a:outerShdw>
                </a:effectLst>
                <a:cs typeface="Times New Roman" panose="02020603050405020304" pitchFamily="18" charset="0"/>
                <a:sym typeface="+mn-ea"/>
              </a:rPr>
              <a:t>⊙</a:t>
            </a:r>
            <a:r>
              <a:rPr lang="en-US" altLang="zh-CN" i="1" dirty="0" smtClean="0">
                <a:solidFill>
                  <a:schemeClr val="tx1"/>
                </a:solidFill>
                <a:sym typeface="+mn-ea"/>
              </a:rPr>
              <a:t>B = </a:t>
            </a:r>
            <a:r>
              <a:rPr lang="en-US" altLang="zh-CN" dirty="0" smtClean="0">
                <a:solidFill>
                  <a:schemeClr val="tx1"/>
                </a:solidFill>
                <a:sym typeface="+mn-ea"/>
              </a:rPr>
              <a:t>(</a:t>
            </a:r>
            <a:r>
              <a:rPr lang="en-US" altLang="zh-CN" i="1" dirty="0" smtClean="0">
                <a:solidFill>
                  <a:schemeClr val="tx1"/>
                </a:solidFill>
                <a:sym typeface="+mn-ea"/>
              </a:rPr>
              <a:t>A</a:t>
            </a:r>
            <a:r>
              <a:rPr lang="en-US" altLang="zh-CN" dirty="0" smtClean="0">
                <a:solidFill>
                  <a:schemeClr val="tx1"/>
                </a:solidFill>
                <a:sym typeface="Symbol" panose="05050102010706020507" pitchFamily="18" charset="2"/>
              </a:rPr>
              <a:t></a:t>
            </a:r>
            <a:r>
              <a:rPr lang="en-US" altLang="zh-CN" i="1" dirty="0" smtClean="0">
                <a:solidFill>
                  <a:schemeClr val="tx1"/>
                </a:solidFill>
                <a:sym typeface="+mn-ea"/>
              </a:rPr>
              <a:t>B</a:t>
            </a:r>
            <a:r>
              <a:rPr lang="en-US" altLang="zh-CN" dirty="0" smtClean="0">
                <a:solidFill>
                  <a:schemeClr val="tx1"/>
                </a:solidFill>
                <a:sym typeface="+mn-ea"/>
              </a:rPr>
              <a:t>)</a:t>
            </a:r>
            <a:r>
              <a:rPr lang="en-US" altLang="zh-CN" dirty="0" smtClean="0">
                <a:solidFill>
                  <a:schemeClr val="tx1"/>
                </a:solidFill>
                <a:sym typeface="Symbol" panose="05050102010706020507" pitchFamily="18" charset="2"/>
              </a:rPr>
              <a:t></a:t>
            </a:r>
          </a:p>
        </p:txBody>
      </p:sp>
      <p:sp>
        <p:nvSpPr>
          <p:cNvPr id="7" name="文本框 10"/>
          <p:cNvSpPr txBox="1">
            <a:spLocks noChangeArrowheads="1"/>
          </p:cNvSpPr>
          <p:nvPr/>
        </p:nvSpPr>
        <p:spPr bwMode="auto">
          <a:xfrm>
            <a:off x="511175" y="1628775"/>
            <a:ext cx="8096250" cy="830997"/>
          </a:xfrm>
          <a:prstGeom prst="rect">
            <a:avLst/>
          </a:prstGeom>
          <a:noFill/>
          <a:ln w="12700">
            <a:noFill/>
            <a:miter lim="800000"/>
            <a:headEnd/>
            <a:tailEnd/>
          </a:ln>
        </p:spPr>
        <p:txBody>
          <a:bodyPr>
            <a:spAutoFit/>
          </a:bodyPr>
          <a:lstStyle/>
          <a:p>
            <a:pPr indent="719138" eaLnBrk="0" hangingPunct="0"/>
            <a:r>
              <a:rPr lang="zh-CN" altLang="zh-CN" sz="2400" dirty="0">
                <a:solidFill>
                  <a:schemeClr val="tx1"/>
                </a:solidFill>
              </a:rPr>
              <a:t>因此，同或也称为异或非运算。</a:t>
            </a:r>
            <a:r>
              <a:rPr lang="zh-CN" altLang="en-US" sz="2400" dirty="0">
                <a:solidFill>
                  <a:schemeClr val="tx1"/>
                </a:solidFill>
              </a:rPr>
              <a:t>同或和异或的逻辑符号如下图所示。</a:t>
            </a:r>
            <a:endParaRPr lang="zh-CN" altLang="zh-CN" sz="2400" dirty="0">
              <a:solidFill>
                <a:srgbClr val="000000"/>
              </a:solidFill>
              <a:cs typeface="Times New Roman" pitchFamily="18" charset="0"/>
            </a:endParaRPr>
          </a:p>
        </p:txBody>
      </p:sp>
      <p:grpSp>
        <p:nvGrpSpPr>
          <p:cNvPr id="2" name="组合 4"/>
          <p:cNvGrpSpPr>
            <a:grpSpLocks/>
          </p:cNvGrpSpPr>
          <p:nvPr/>
        </p:nvGrpSpPr>
        <p:grpSpPr bwMode="auto">
          <a:xfrm>
            <a:off x="511175" y="2636838"/>
            <a:ext cx="8067675" cy="1260475"/>
            <a:chOff x="511174" y="2630524"/>
            <a:chExt cx="8067676" cy="1260141"/>
          </a:xfrm>
        </p:grpSpPr>
        <p:sp>
          <p:nvSpPr>
            <p:cNvPr id="8" name="文本框 10"/>
            <p:cNvSpPr txBox="1">
              <a:spLocks noChangeArrowheads="1"/>
            </p:cNvSpPr>
            <p:nvPr/>
          </p:nvSpPr>
          <p:spPr bwMode="auto">
            <a:xfrm>
              <a:off x="511174" y="3428824"/>
              <a:ext cx="8067676" cy="4618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indent="0" algn="ctr" eaLnBrk="0" hangingPunct="0">
                <a:buFontTx/>
                <a:buNone/>
                <a:defRPr/>
              </a:pPr>
              <a:r>
                <a:rPr lang="en-US" altLang="zh-CN" sz="2400" dirty="0" smtClean="0">
                  <a:solidFill>
                    <a:schemeClr val="tx1"/>
                  </a:solidFill>
                  <a:ea typeface="楷体_GB2312" charset="-122"/>
                  <a:cs typeface="Times New Roman" panose="02020603050405020304" pitchFamily="18" charset="0"/>
                  <a:sym typeface="+mn-ea"/>
                </a:rPr>
                <a:t>(a) </a:t>
              </a:r>
              <a:r>
                <a:rPr lang="zh-CN" altLang="en-US" sz="2400" dirty="0" smtClean="0">
                  <a:solidFill>
                    <a:schemeClr val="tx1"/>
                  </a:solidFill>
                  <a:ea typeface="楷体_GB2312" charset="-122"/>
                  <a:cs typeface="Times New Roman" panose="02020603050405020304" pitchFamily="18" charset="0"/>
                  <a:sym typeface="+mn-ea"/>
                </a:rPr>
                <a:t>异或                                     </a:t>
              </a:r>
              <a:r>
                <a:rPr lang="en-US" altLang="zh-CN" sz="2400" dirty="0" smtClean="0">
                  <a:solidFill>
                    <a:schemeClr val="tx1"/>
                  </a:solidFill>
                  <a:ea typeface="楷体_GB2312" charset="-122"/>
                  <a:cs typeface="Times New Roman" panose="02020603050405020304" pitchFamily="18" charset="0"/>
                  <a:sym typeface="+mn-ea"/>
                </a:rPr>
                <a:t>(b)</a:t>
              </a:r>
              <a:r>
                <a:rPr lang="zh-CN" altLang="en-US" sz="2400" dirty="0" smtClean="0">
                  <a:solidFill>
                    <a:schemeClr val="tx1"/>
                  </a:solidFill>
                  <a:ea typeface="楷体_GB2312" charset="-122"/>
                  <a:cs typeface="Times New Roman" panose="02020603050405020304" pitchFamily="18" charset="0"/>
                  <a:sym typeface="+mn-ea"/>
                </a:rPr>
                <a:t>同或</a:t>
              </a:r>
              <a:endParaRPr lang="en-US" altLang="zh-CN" sz="2400" i="1" dirty="0" smtClean="0">
                <a:solidFill>
                  <a:schemeClr val="tx1"/>
                </a:solidFill>
                <a:effectLst>
                  <a:outerShdw blurRad="38100" dist="38100" dir="2700000" algn="tl">
                    <a:srgbClr val="C0C0C0"/>
                  </a:outerShdw>
                </a:effectLst>
                <a:sym typeface="+mn-ea"/>
              </a:endParaRPr>
            </a:p>
          </p:txBody>
        </p:sp>
        <p:pic>
          <p:nvPicPr>
            <p:cNvPr id="28678" name="图片 14"/>
            <p:cNvPicPr>
              <a:picLocks noChangeAspect="1" noChangeArrowheads="1"/>
            </p:cNvPicPr>
            <p:nvPr/>
          </p:nvPicPr>
          <p:blipFill>
            <a:blip r:embed="rId4"/>
            <a:srcRect/>
            <a:stretch>
              <a:fillRect/>
            </a:stretch>
          </p:blipFill>
          <p:spPr bwMode="auto">
            <a:xfrm>
              <a:off x="1691680" y="2630524"/>
              <a:ext cx="1903480" cy="756086"/>
            </a:xfrm>
            <a:prstGeom prst="rect">
              <a:avLst/>
            </a:prstGeom>
            <a:noFill/>
            <a:ln w="57150" cmpd="thickThin">
              <a:solidFill>
                <a:srgbClr val="FF0000"/>
              </a:solidFill>
              <a:miter lim="800000"/>
              <a:headEnd/>
              <a:tailEnd/>
            </a:ln>
          </p:spPr>
        </p:pic>
        <p:pic>
          <p:nvPicPr>
            <p:cNvPr id="28679" name="图片 15"/>
            <p:cNvPicPr>
              <a:picLocks noChangeAspect="1" noChangeArrowheads="1"/>
            </p:cNvPicPr>
            <p:nvPr/>
          </p:nvPicPr>
          <p:blipFill>
            <a:blip r:embed="rId5"/>
            <a:srcRect/>
            <a:stretch>
              <a:fillRect/>
            </a:stretch>
          </p:blipFill>
          <p:spPr bwMode="auto">
            <a:xfrm>
              <a:off x="5436096" y="2636912"/>
              <a:ext cx="2070404" cy="756086"/>
            </a:xfrm>
            <a:prstGeom prst="rect">
              <a:avLst/>
            </a:prstGeom>
            <a:solidFill>
              <a:srgbClr val="FF0000"/>
            </a:solidFill>
            <a:ln w="57150" cmpd="thickThin">
              <a:solidFill>
                <a:srgbClr val="FF0000"/>
              </a:solidFill>
              <a:miter lim="800000"/>
              <a:headEnd/>
              <a:tailEnd/>
            </a:ln>
          </p:spPr>
        </p:pic>
      </p:grpSp>
      <p:graphicFrame>
        <p:nvGraphicFramePr>
          <p:cNvPr id="17" name="对象 -2147482580"/>
          <p:cNvGraphicFramePr>
            <a:graphicFrameLocks noChangeAspect="1"/>
          </p:cNvGraphicFramePr>
          <p:nvPr/>
        </p:nvGraphicFramePr>
        <p:xfrm>
          <a:off x="6084888" y="4005263"/>
          <a:ext cx="2447925" cy="2190750"/>
        </p:xfrm>
        <a:graphic>
          <a:graphicData uri="http://schemas.openxmlformats.org/presentationml/2006/ole">
            <p:oleObj spid="_x0000_s6146" r:id="rId6" imgW="1360660" imgH="1468530" progId="">
              <p:embed/>
            </p:oleObj>
          </a:graphicData>
        </a:graphic>
      </p:graphicFrame>
      <p:sp>
        <p:nvSpPr>
          <p:cNvPr id="19" name="文本框 10"/>
          <p:cNvSpPr txBox="1">
            <a:spLocks noChangeArrowheads="1"/>
          </p:cNvSpPr>
          <p:nvPr/>
        </p:nvSpPr>
        <p:spPr bwMode="auto">
          <a:xfrm>
            <a:off x="511175" y="3843338"/>
            <a:ext cx="5356225" cy="830997"/>
          </a:xfrm>
          <a:prstGeom prst="rect">
            <a:avLst/>
          </a:prstGeom>
          <a:noFill/>
          <a:ln w="12700">
            <a:noFill/>
            <a:miter lim="800000"/>
            <a:headEnd/>
            <a:tailEnd/>
          </a:ln>
        </p:spPr>
        <p:txBody>
          <a:bodyPr>
            <a:spAutoFit/>
          </a:bodyPr>
          <a:lstStyle/>
          <a:p>
            <a:pPr indent="719138" hangingPunct="0"/>
            <a:r>
              <a:rPr lang="zh-CN" altLang="en-US" sz="2400" dirty="0">
                <a:ea typeface="楷体_GB2312" charset="-122"/>
              </a:rPr>
              <a:t>利用异或逻辑可以将有符号数的原码转换为反码。</a:t>
            </a:r>
            <a:endParaRPr lang="zh-CN" altLang="zh-CN" sz="2400" dirty="0">
              <a:cs typeface="Times New Roman" pitchFamily="18" charset="0"/>
            </a:endParaRPr>
          </a:p>
        </p:txBody>
      </p:sp>
      <p:sp>
        <p:nvSpPr>
          <p:cNvPr id="20" name="文本框 10"/>
          <p:cNvSpPr txBox="1">
            <a:spLocks noChangeArrowheads="1"/>
          </p:cNvSpPr>
          <p:nvPr/>
        </p:nvSpPr>
        <p:spPr bwMode="auto">
          <a:xfrm>
            <a:off x="511175" y="4724400"/>
            <a:ext cx="5356225" cy="1200329"/>
          </a:xfrm>
          <a:prstGeom prst="rect">
            <a:avLst/>
          </a:prstGeom>
          <a:noFill/>
          <a:ln w="12700">
            <a:noFill/>
            <a:miter lim="800000"/>
            <a:headEnd/>
            <a:tailEnd/>
          </a:ln>
        </p:spPr>
        <p:txBody>
          <a:bodyPr>
            <a:spAutoFit/>
          </a:bodyPr>
          <a:lstStyle/>
          <a:p>
            <a:pPr indent="719138" hangingPunct="0"/>
            <a:r>
              <a:rPr lang="zh-CN" altLang="en-US" sz="2400" dirty="0">
                <a:ea typeface="楷体_GB2312" charset="-122"/>
              </a:rPr>
              <a:t>右图为将</a:t>
            </a:r>
            <a:r>
              <a:rPr lang="en-US" altLang="zh-CN" sz="2400" dirty="0">
                <a:ea typeface="楷体_GB2312" charset="-122"/>
              </a:rPr>
              <a:t>5</a:t>
            </a:r>
            <a:r>
              <a:rPr lang="zh-CN" altLang="en-US" sz="2400" dirty="0">
                <a:ea typeface="楷体_GB2312" charset="-122"/>
              </a:rPr>
              <a:t>位有符号数的原码转换为反码的逻辑电路图，其中</a:t>
            </a:r>
            <a:r>
              <a:rPr lang="en-US" altLang="zh-CN" sz="2400" i="1" dirty="0">
                <a:ea typeface="楷体_GB2312" charset="-122"/>
              </a:rPr>
              <a:t>S</a:t>
            </a:r>
            <a:r>
              <a:rPr lang="zh-CN" altLang="en-US" sz="2400" dirty="0">
                <a:ea typeface="楷体_GB2312" charset="-122"/>
              </a:rPr>
              <a:t>为符号位，</a:t>
            </a:r>
            <a:r>
              <a:rPr lang="en-US" altLang="zh-CN" sz="2400" i="1" dirty="0">
                <a:ea typeface="楷体_GB2312" charset="-122"/>
              </a:rPr>
              <a:t>D</a:t>
            </a:r>
            <a:r>
              <a:rPr lang="en-US" altLang="zh-CN" sz="2400" baseline="-25000" dirty="0">
                <a:ea typeface="楷体_GB2312" charset="-122"/>
              </a:rPr>
              <a:t>3</a:t>
            </a:r>
            <a:r>
              <a:rPr lang="en-US" altLang="zh-CN" sz="2400" dirty="0">
                <a:ea typeface="楷体_GB2312" charset="-122"/>
              </a:rPr>
              <a:t>~</a:t>
            </a:r>
            <a:r>
              <a:rPr lang="en-US" altLang="zh-CN" sz="2400" i="1" dirty="0">
                <a:ea typeface="楷体_GB2312" charset="-122"/>
              </a:rPr>
              <a:t>D</a:t>
            </a:r>
            <a:r>
              <a:rPr lang="en-US" altLang="zh-CN" sz="2400" baseline="-25000" dirty="0">
                <a:ea typeface="楷体_GB2312" charset="-122"/>
              </a:rPr>
              <a:t>0</a:t>
            </a:r>
            <a:r>
              <a:rPr lang="zh-CN" altLang="en-US" sz="2400" dirty="0">
                <a:ea typeface="楷体_GB2312" charset="-122"/>
              </a:rPr>
              <a:t>为数值位。</a:t>
            </a:r>
            <a:endParaRPr lang="zh-CN" altLang="zh-CN" sz="24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1000"/>
                                        <p:tgtEl>
                                          <p:spTgt spid="7"/>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Horizontal)">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Horizontal)">
                                      <p:cBhvr>
                                        <p:cTn id="26" dur="10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9113" y="473075"/>
            <a:ext cx="8088312" cy="579438"/>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逻辑</a:t>
            </a:r>
            <a:r>
              <a:rPr lang="zh-CN" altLang="en-US" sz="3200" dirty="0">
                <a:solidFill>
                  <a:schemeClr val="tx1"/>
                </a:solidFill>
                <a:latin typeface="Times New Roman" panose="02020603050405020304" pitchFamily="18" charset="0"/>
                <a:sym typeface="+mn-ea"/>
              </a:rPr>
              <a:t>代数中</a:t>
            </a:r>
            <a:r>
              <a:rPr lang="zh-CN" altLang="en-US" sz="3200" dirty="0" smtClean="0">
                <a:solidFill>
                  <a:schemeClr val="tx1"/>
                </a:solidFill>
                <a:latin typeface="Times New Roman" panose="02020603050405020304" pitchFamily="18" charset="0"/>
                <a:sym typeface="+mn-ea"/>
              </a:rPr>
              <a:t>的公式</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9113" y="1052513"/>
            <a:ext cx="8088312" cy="1015663"/>
          </a:xfrm>
          <a:prstGeom prst="rect">
            <a:avLst/>
          </a:prstGeom>
          <a:noFill/>
          <a:ln w="12700">
            <a:noFill/>
            <a:miter lim="800000"/>
            <a:headEnd/>
            <a:tailEnd/>
          </a:ln>
        </p:spPr>
        <p:txBody>
          <a:bodyPr>
            <a:spAutoFit/>
          </a:bodyPr>
          <a:lstStyle/>
          <a:p>
            <a:pPr indent="719138"/>
            <a:r>
              <a:rPr lang="zh-CN" altLang="zh-CN" sz="2000" dirty="0">
                <a:latin typeface="Comic Sans MS" pitchFamily="66" charset="0"/>
                <a:ea typeface="楷体_GB2312" charset="-122"/>
              </a:rPr>
              <a:t>逻辑代数中的公式可分为基本公式和常用公式两</a:t>
            </a:r>
            <a:r>
              <a:rPr lang="zh-CN" altLang="en-US" sz="2000" dirty="0">
                <a:latin typeface="Comic Sans MS" pitchFamily="66" charset="0"/>
                <a:ea typeface="楷体_GB2312" charset="-122"/>
              </a:rPr>
              <a:t>大</a:t>
            </a:r>
            <a:r>
              <a:rPr lang="zh-CN" altLang="zh-CN" sz="2000" dirty="0">
                <a:latin typeface="Comic Sans MS" pitchFamily="66" charset="0"/>
                <a:ea typeface="楷体_GB2312" charset="-122"/>
              </a:rPr>
              <a:t>类。基本公式反映逻辑代数中存在的一些基本规律，常用公式是从基本公式推导出来的实用公式。</a:t>
            </a:r>
            <a:endParaRPr lang="zh-CN" altLang="en-US" sz="2000" dirty="0">
              <a:ea typeface="楷体_GB2312" charset="-122"/>
            </a:endParaRPr>
          </a:p>
        </p:txBody>
      </p:sp>
      <p:sp>
        <p:nvSpPr>
          <p:cNvPr id="5" name="文本框 4"/>
          <p:cNvSpPr txBox="1">
            <a:spLocks noChangeArrowheads="1"/>
          </p:cNvSpPr>
          <p:nvPr/>
        </p:nvSpPr>
        <p:spPr bwMode="auto">
          <a:xfrm>
            <a:off x="519113" y="2438400"/>
            <a:ext cx="8088312" cy="461665"/>
          </a:xfrm>
          <a:prstGeom prst="rect">
            <a:avLst/>
          </a:prstGeom>
          <a:noFill/>
          <a:ln w="12700">
            <a:noFill/>
            <a:miter lim="800000"/>
            <a:headEnd/>
            <a:tailEnd/>
          </a:ln>
        </p:spPr>
        <p:txBody>
          <a:bodyPr>
            <a:spAutoFit/>
          </a:bodyPr>
          <a:lstStyle/>
          <a:p>
            <a:pPr algn="just"/>
            <a:r>
              <a:rPr lang="zh-CN" altLang="en-US" sz="2400" u="sng" dirty="0" smtClean="0">
                <a:ea typeface="楷体_GB2312" charset="-122"/>
              </a:rPr>
              <a:t>基本</a:t>
            </a:r>
            <a:r>
              <a:rPr lang="zh-CN" altLang="en-US" sz="2400" u="sng" dirty="0">
                <a:ea typeface="楷体_GB2312" charset="-122"/>
              </a:rPr>
              <a:t>公式</a:t>
            </a:r>
            <a:endParaRPr lang="zh-CN" altLang="en-US" sz="2400" u="sng" dirty="0">
              <a:latin typeface="楷体_GB2312" charset="-122"/>
              <a:ea typeface="楷体_GB2312" charset="-122"/>
            </a:endParaRPr>
          </a:p>
        </p:txBody>
      </p:sp>
      <p:sp>
        <p:nvSpPr>
          <p:cNvPr id="9" name="文本框 8"/>
          <p:cNvSpPr txBox="1">
            <a:spLocks noChangeArrowheads="1"/>
          </p:cNvSpPr>
          <p:nvPr/>
        </p:nvSpPr>
        <p:spPr bwMode="auto">
          <a:xfrm>
            <a:off x="522288" y="2997200"/>
            <a:ext cx="8085137" cy="461665"/>
          </a:xfrm>
          <a:prstGeom prst="rect">
            <a:avLst/>
          </a:prstGeom>
          <a:noFill/>
          <a:ln w="12700">
            <a:noFill/>
            <a:miter lim="800000"/>
            <a:headEnd/>
            <a:tailEnd/>
          </a:ln>
        </p:spPr>
        <p:txBody>
          <a:bodyPr>
            <a:spAutoFit/>
          </a:bodyPr>
          <a:lstStyle/>
          <a:p>
            <a:pPr algn="just">
              <a:spcBef>
                <a:spcPct val="50000"/>
              </a:spcBef>
            </a:pPr>
            <a:r>
              <a:rPr lang="en-US" altLang="zh-CN" sz="2400" dirty="0">
                <a:ea typeface="楷体_GB2312" charset="-122"/>
              </a:rPr>
              <a:t>1. </a:t>
            </a:r>
            <a:r>
              <a:rPr lang="zh-CN" altLang="en-US" sz="2400" dirty="0">
                <a:ea typeface="楷体_GB2312" charset="-122"/>
              </a:rPr>
              <a:t>常量与常量的运算关系</a:t>
            </a:r>
          </a:p>
        </p:txBody>
      </p:sp>
      <p:sp>
        <p:nvSpPr>
          <p:cNvPr id="11" name="文本框 10"/>
          <p:cNvSpPr txBox="1">
            <a:spLocks noChangeArrowheads="1"/>
          </p:cNvSpPr>
          <p:nvPr/>
        </p:nvSpPr>
        <p:spPr bwMode="auto">
          <a:xfrm>
            <a:off x="519113" y="3484563"/>
            <a:ext cx="8088312" cy="1200329"/>
          </a:xfrm>
          <a:prstGeom prst="rect">
            <a:avLst/>
          </a:prstGeom>
          <a:noFill/>
          <a:ln w="12700">
            <a:noFill/>
            <a:miter lim="800000"/>
            <a:headEnd/>
            <a:tailEnd/>
          </a:ln>
        </p:spPr>
        <p:txBody>
          <a:bodyPr>
            <a:spAutoFit/>
          </a:bodyPr>
          <a:lstStyle/>
          <a:p>
            <a:pPr eaLnBrk="0" hangingPunct="0"/>
            <a:r>
              <a:rPr lang="en-US" altLang="zh-CN" sz="2400" dirty="0">
                <a:ea typeface="楷体_GB2312" charset="-122"/>
              </a:rPr>
              <a:t>0∙0=0</a:t>
            </a:r>
            <a:r>
              <a:rPr lang="zh-CN" altLang="en-US" sz="2400" dirty="0">
                <a:ea typeface="楷体_GB2312" charset="-122"/>
              </a:rPr>
              <a:t>，</a:t>
            </a:r>
            <a:r>
              <a:rPr lang="en-US" altLang="zh-CN" sz="2400" dirty="0">
                <a:ea typeface="楷体_GB2312" charset="-122"/>
              </a:rPr>
              <a:t>0∙1=0</a:t>
            </a:r>
            <a:r>
              <a:rPr lang="zh-CN" altLang="en-US" sz="2400" dirty="0">
                <a:ea typeface="楷体_GB2312" charset="-122"/>
              </a:rPr>
              <a:t>，</a:t>
            </a:r>
            <a:r>
              <a:rPr lang="en-US" altLang="zh-CN" sz="2400" dirty="0">
                <a:ea typeface="楷体_GB2312" charset="-122"/>
              </a:rPr>
              <a:t>1∙0=0</a:t>
            </a:r>
            <a:r>
              <a:rPr lang="zh-CN" altLang="en-US" sz="2400" dirty="0">
                <a:ea typeface="楷体_GB2312" charset="-122"/>
              </a:rPr>
              <a:t>，</a:t>
            </a:r>
            <a:r>
              <a:rPr lang="en-US" altLang="zh-CN" sz="2400" dirty="0">
                <a:ea typeface="楷体_GB2312" charset="-122"/>
              </a:rPr>
              <a:t>1∙1=1</a:t>
            </a:r>
            <a:r>
              <a:rPr lang="zh-CN" altLang="zh-CN" sz="2400" dirty="0">
                <a:ea typeface="楷体_GB2312" charset="-122"/>
              </a:rPr>
              <a:t>；</a:t>
            </a:r>
            <a:endParaRPr lang="en-US" altLang="zh-CN" sz="2400" dirty="0">
              <a:ea typeface="楷体_GB2312" charset="-122"/>
            </a:endParaRPr>
          </a:p>
          <a:p>
            <a:pPr eaLnBrk="0" hangingPunct="0"/>
            <a:r>
              <a:rPr lang="en-US" altLang="zh-CN" sz="2400" dirty="0">
                <a:ea typeface="楷体_GB2312" charset="-122"/>
              </a:rPr>
              <a:t>0+0=0</a:t>
            </a:r>
            <a:r>
              <a:rPr lang="zh-CN" altLang="zh-CN" sz="2400" dirty="0">
                <a:ea typeface="楷体_GB2312" charset="-122"/>
              </a:rPr>
              <a:t>，</a:t>
            </a:r>
            <a:r>
              <a:rPr lang="en-US" altLang="zh-CN" sz="2400" dirty="0">
                <a:ea typeface="楷体_GB2312" charset="-122"/>
              </a:rPr>
              <a:t>0+1=1</a:t>
            </a:r>
            <a:r>
              <a:rPr lang="zh-CN" altLang="en-US" sz="2400" dirty="0">
                <a:ea typeface="楷体_GB2312" charset="-122"/>
              </a:rPr>
              <a:t>，</a:t>
            </a:r>
            <a:r>
              <a:rPr lang="en-US" altLang="zh-CN" sz="2400" dirty="0">
                <a:ea typeface="楷体_GB2312" charset="-122"/>
              </a:rPr>
              <a:t>1+0=1</a:t>
            </a:r>
            <a:r>
              <a:rPr lang="zh-CN" altLang="zh-CN" sz="2400" dirty="0">
                <a:ea typeface="楷体_GB2312" charset="-122"/>
              </a:rPr>
              <a:t>，</a:t>
            </a:r>
            <a:r>
              <a:rPr lang="en-US" altLang="zh-CN" sz="2400" dirty="0">
                <a:ea typeface="楷体_GB2312" charset="-122"/>
              </a:rPr>
              <a:t>1+1=1</a:t>
            </a:r>
            <a:r>
              <a:rPr lang="zh-CN" altLang="zh-CN" sz="2400" dirty="0">
                <a:ea typeface="楷体_GB2312" charset="-122"/>
              </a:rPr>
              <a:t>；</a:t>
            </a:r>
            <a:r>
              <a:rPr lang="en-US" altLang="zh-CN" sz="2400" dirty="0">
                <a:ea typeface="楷体_GB2312" charset="-122"/>
              </a:rPr>
              <a:t> </a:t>
            </a:r>
          </a:p>
          <a:p>
            <a:pPr eaLnBrk="0" hangingPunct="0"/>
            <a:r>
              <a:rPr lang="en-US" altLang="zh-CN" sz="2400" dirty="0">
                <a:ea typeface="楷体_GB2312" charset="-122"/>
              </a:rPr>
              <a:t>0</a:t>
            </a:r>
            <a:r>
              <a:rPr lang="en-US" altLang="zh-CN" sz="2400" dirty="0">
                <a:latin typeface="Comic Sans MS" pitchFamily="66" charset="0"/>
                <a:ea typeface="楷体_GB2312" charset="-122"/>
                <a:sym typeface="Symbol" pitchFamily="18" charset="2"/>
              </a:rPr>
              <a:t></a:t>
            </a:r>
            <a:r>
              <a:rPr lang="en-US" altLang="zh-CN" sz="2400" dirty="0">
                <a:ea typeface="楷体_GB2312" charset="-122"/>
              </a:rPr>
              <a:t>=1</a:t>
            </a:r>
            <a:r>
              <a:rPr lang="zh-CN" altLang="en-US" sz="2400" dirty="0">
                <a:ea typeface="楷体_GB2312" charset="-122"/>
              </a:rPr>
              <a:t>，</a:t>
            </a:r>
            <a:r>
              <a:rPr lang="en-US" altLang="zh-CN" sz="2400" dirty="0">
                <a:ea typeface="楷体_GB2312" charset="-122"/>
              </a:rPr>
              <a:t>1</a:t>
            </a:r>
            <a:r>
              <a:rPr lang="en-US" altLang="zh-CN" sz="2400" dirty="0">
                <a:latin typeface="Comic Sans MS" pitchFamily="66" charset="0"/>
                <a:ea typeface="楷体_GB2312" charset="-122"/>
                <a:sym typeface="Symbol" pitchFamily="18" charset="2"/>
              </a:rPr>
              <a:t></a:t>
            </a:r>
            <a:r>
              <a:rPr lang="en-US" altLang="zh-CN" sz="2400" dirty="0">
                <a:ea typeface="楷体_GB2312" charset="-122"/>
              </a:rPr>
              <a:t>=0</a:t>
            </a:r>
            <a:r>
              <a:rPr lang="zh-CN" altLang="zh-CN" sz="2400" dirty="0">
                <a:ea typeface="楷体_GB2312" charset="-122"/>
              </a:rPr>
              <a:t>。</a:t>
            </a:r>
            <a:endParaRPr lang="zh-CN" altLang="zh-CN" sz="2400" dirty="0">
              <a:cs typeface="Times New Roman" pitchFamily="18" charset="0"/>
            </a:endParaRPr>
          </a:p>
        </p:txBody>
      </p:sp>
      <p:sp>
        <p:nvSpPr>
          <p:cNvPr id="12" name="文本框 11"/>
          <p:cNvSpPr txBox="1">
            <a:spLocks noChangeArrowheads="1"/>
          </p:cNvSpPr>
          <p:nvPr/>
        </p:nvSpPr>
        <p:spPr bwMode="auto">
          <a:xfrm>
            <a:off x="522288" y="4868863"/>
            <a:ext cx="8085137" cy="461665"/>
          </a:xfrm>
          <a:prstGeom prst="rect">
            <a:avLst/>
          </a:prstGeom>
          <a:noFill/>
          <a:ln w="12700">
            <a:noFill/>
            <a:miter lim="800000"/>
            <a:headEnd/>
            <a:tailEnd/>
          </a:ln>
        </p:spPr>
        <p:txBody>
          <a:bodyPr>
            <a:spAutoFit/>
          </a:bodyPr>
          <a:lstStyle/>
          <a:p>
            <a:pPr algn="just">
              <a:spcBef>
                <a:spcPct val="50000"/>
              </a:spcBef>
            </a:pPr>
            <a:r>
              <a:rPr lang="en-US" altLang="zh-CN" sz="2400" dirty="0">
                <a:ea typeface="楷体_GB2312" charset="-122"/>
              </a:rPr>
              <a:t>2. </a:t>
            </a:r>
            <a:r>
              <a:rPr lang="zh-CN" altLang="zh-CN" sz="2400" dirty="0">
                <a:latin typeface="Comic Sans MS" pitchFamily="66" charset="0"/>
                <a:ea typeface="楷体_GB2312" charset="-122"/>
              </a:rPr>
              <a:t>常量与变量的运算关系</a:t>
            </a:r>
            <a:endParaRPr lang="zh-CN" altLang="en-US" sz="2400" dirty="0">
              <a:cs typeface="Times New Roman" pitchFamily="18" charset="0"/>
            </a:endParaRPr>
          </a:p>
        </p:txBody>
      </p:sp>
      <p:sp>
        <p:nvSpPr>
          <p:cNvPr id="13" name="文本框 12"/>
          <p:cNvSpPr txBox="1">
            <a:spLocks noChangeArrowheads="1"/>
          </p:cNvSpPr>
          <p:nvPr/>
        </p:nvSpPr>
        <p:spPr bwMode="auto">
          <a:xfrm>
            <a:off x="522288" y="5373688"/>
            <a:ext cx="8085137" cy="830997"/>
          </a:xfrm>
          <a:prstGeom prst="rect">
            <a:avLst/>
          </a:prstGeom>
          <a:noFill/>
          <a:ln w="12700">
            <a:noFill/>
            <a:miter lim="800000"/>
            <a:headEnd/>
            <a:tailEnd/>
          </a:ln>
        </p:spPr>
        <p:txBody>
          <a:bodyPr>
            <a:spAutoFit/>
          </a:bodyPr>
          <a:lstStyle/>
          <a:p>
            <a:pPr eaLnBrk="0" hangingPunct="0"/>
            <a:r>
              <a:rPr lang="en-US" altLang="zh-CN" sz="2400" dirty="0">
                <a:ea typeface="楷体_GB2312" charset="-122"/>
              </a:rPr>
              <a:t>0</a:t>
            </a:r>
            <a:r>
              <a:rPr lang="zh-CN" altLang="zh-CN" sz="2400" dirty="0">
                <a:ea typeface="楷体_GB2312" charset="-122"/>
              </a:rPr>
              <a:t>律：</a:t>
            </a:r>
            <a:r>
              <a:rPr lang="en-US" altLang="zh-CN" sz="2400" dirty="0">
                <a:ea typeface="楷体_GB2312" charset="-122"/>
              </a:rPr>
              <a:t>0∙</a:t>
            </a:r>
            <a:r>
              <a:rPr lang="en-US" altLang="zh-CN" sz="2400" i="1" dirty="0">
                <a:ea typeface="楷体_GB2312" charset="-122"/>
              </a:rPr>
              <a:t>A</a:t>
            </a:r>
            <a:r>
              <a:rPr lang="en-US" altLang="zh-CN" sz="2400" dirty="0">
                <a:ea typeface="楷体_GB2312" charset="-122"/>
              </a:rPr>
              <a:t>=0</a:t>
            </a:r>
            <a:r>
              <a:rPr lang="zh-CN" altLang="zh-CN" sz="2400" dirty="0">
                <a:ea typeface="楷体_GB2312" charset="-122"/>
              </a:rPr>
              <a:t>，</a:t>
            </a:r>
            <a:r>
              <a:rPr lang="en-US" altLang="zh-CN" sz="2400" dirty="0">
                <a:ea typeface="楷体_GB2312" charset="-122"/>
              </a:rPr>
              <a:t>0+</a:t>
            </a:r>
            <a:r>
              <a:rPr lang="en-US" altLang="zh-CN" sz="2400" i="1" dirty="0">
                <a:ea typeface="楷体_GB2312" charset="-122"/>
              </a:rPr>
              <a:t>A</a:t>
            </a:r>
            <a:r>
              <a:rPr lang="en-US" altLang="zh-CN" sz="2400" dirty="0">
                <a:ea typeface="楷体_GB2312" charset="-122"/>
              </a:rPr>
              <a:t>=</a:t>
            </a:r>
            <a:r>
              <a:rPr lang="en-US" altLang="zh-CN" sz="2400" i="1" dirty="0">
                <a:ea typeface="楷体_GB2312" charset="-122"/>
              </a:rPr>
              <a:t>A</a:t>
            </a:r>
            <a:r>
              <a:rPr lang="zh-CN" altLang="en-US" sz="2400" dirty="0">
                <a:ea typeface="楷体_GB2312" charset="-122"/>
              </a:rPr>
              <a:t>；</a:t>
            </a:r>
            <a:endParaRPr lang="zh-CN" altLang="zh-CN" sz="2400" dirty="0">
              <a:ea typeface="楷体_GB2312" charset="-122"/>
            </a:endParaRPr>
          </a:p>
          <a:p>
            <a:pPr eaLnBrk="0" hangingPunct="0"/>
            <a:r>
              <a:rPr lang="en-US" altLang="zh-CN" sz="2400" dirty="0">
                <a:ea typeface="楷体_GB2312" charset="-122"/>
              </a:rPr>
              <a:t>1</a:t>
            </a:r>
            <a:r>
              <a:rPr lang="zh-CN" altLang="zh-CN" sz="2400" dirty="0">
                <a:ea typeface="楷体_GB2312" charset="-122"/>
              </a:rPr>
              <a:t>律：</a:t>
            </a:r>
            <a:r>
              <a:rPr lang="en-US" altLang="zh-CN" sz="2400" dirty="0">
                <a:ea typeface="楷体_GB2312" charset="-122"/>
              </a:rPr>
              <a:t>1∙</a:t>
            </a:r>
            <a:r>
              <a:rPr lang="en-US" altLang="zh-CN" sz="2400" i="1" dirty="0">
                <a:ea typeface="楷体_GB2312" charset="-122"/>
              </a:rPr>
              <a:t>A</a:t>
            </a:r>
            <a:r>
              <a:rPr lang="en-US" altLang="zh-CN" sz="2400" dirty="0">
                <a:ea typeface="楷体_GB2312" charset="-122"/>
              </a:rPr>
              <a:t>=</a:t>
            </a:r>
            <a:r>
              <a:rPr lang="en-US" altLang="zh-CN" sz="2400" i="1" dirty="0">
                <a:ea typeface="楷体_GB2312" charset="-122"/>
              </a:rPr>
              <a:t>A</a:t>
            </a:r>
            <a:r>
              <a:rPr lang="zh-CN" altLang="en-US" sz="2400" dirty="0">
                <a:ea typeface="楷体_GB2312" charset="-122"/>
              </a:rPr>
              <a:t>，</a:t>
            </a:r>
            <a:r>
              <a:rPr lang="en-US" altLang="zh-CN" sz="2400" dirty="0">
                <a:ea typeface="楷体_GB2312" charset="-122"/>
              </a:rPr>
              <a:t>1+</a:t>
            </a:r>
            <a:r>
              <a:rPr lang="en-US" altLang="zh-CN" sz="2400" i="1" dirty="0">
                <a:ea typeface="楷体_GB2312" charset="-122"/>
              </a:rPr>
              <a:t>A</a:t>
            </a:r>
            <a:r>
              <a:rPr lang="en-US" altLang="zh-CN" sz="2400" dirty="0">
                <a:ea typeface="楷体_GB2312" charset="-122"/>
              </a:rPr>
              <a:t>=1</a:t>
            </a:r>
            <a:r>
              <a:rPr lang="zh-CN" altLang="en-US" sz="2400" dirty="0">
                <a:ea typeface="楷体_GB2312" charset="-122"/>
              </a:rPr>
              <a:t>。</a:t>
            </a:r>
            <a:endParaRPr lang="zh-CN" altLang="zh-CN" sz="24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ppt_x</p:attrName>
                                        </p:attrNameLst>
                                      </p:cBhvr>
                                      <p:tavLst>
                                        <p:tav tm="0">
                                          <p:val>
                                            <p:strVal val="#ppt_x-.2"/>
                                          </p:val>
                                        </p:tav>
                                        <p:tav tm="100000">
                                          <p:val>
                                            <p:strVal val="#ppt_x"/>
                                          </p:val>
                                        </p:tav>
                                      </p:tavLst>
                                    </p:anim>
                                    <p:anim calcmode="lin" valueType="num">
                                      <p:cBhvr>
                                        <p:cTn id="2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ppt_x</p:attrName>
                                        </p:attrNameLst>
                                      </p:cBhvr>
                                      <p:tavLst>
                                        <p:tav tm="0">
                                          <p:val>
                                            <p:strVal val="#ppt_x-.2"/>
                                          </p:val>
                                        </p:tav>
                                        <p:tav tm="100000">
                                          <p:val>
                                            <p:strVal val="#ppt_x"/>
                                          </p:val>
                                        </p:tav>
                                      </p:tavLst>
                                    </p:anim>
                                    <p:anim calcmode="lin" valueType="num">
                                      <p:cBhvr>
                                        <p:cTn id="4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文本框 3076"/>
          <p:cNvSpPr txBox="1">
            <a:spLocks noChangeArrowheads="1"/>
          </p:cNvSpPr>
          <p:nvPr/>
        </p:nvSpPr>
        <p:spPr bwMode="auto">
          <a:xfrm>
            <a:off x="519113" y="457200"/>
            <a:ext cx="8088312"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3. </a:t>
            </a:r>
            <a:r>
              <a:rPr lang="zh-CN" altLang="en-US" sz="2400">
                <a:ea typeface="楷体_GB2312" charset="-122"/>
              </a:rPr>
              <a:t>变</a:t>
            </a:r>
            <a:r>
              <a:rPr lang="zh-CN" altLang="zh-CN" sz="2400">
                <a:latin typeface="Comic Sans MS" pitchFamily="66" charset="0"/>
                <a:ea typeface="楷体_GB2312" charset="-122"/>
              </a:rPr>
              <a:t>量与变量的运算关系</a:t>
            </a:r>
            <a:endParaRPr lang="zh-CN" altLang="en-US" sz="2400">
              <a:cs typeface="Times New Roman" pitchFamily="18" charset="0"/>
            </a:endParaRPr>
          </a:p>
        </p:txBody>
      </p:sp>
      <p:sp>
        <p:nvSpPr>
          <p:cNvPr id="4" name="文本框 3"/>
          <p:cNvSpPr txBox="1">
            <a:spLocks noChangeArrowheads="1"/>
          </p:cNvSpPr>
          <p:nvPr/>
        </p:nvSpPr>
        <p:spPr bwMode="auto">
          <a:xfrm>
            <a:off x="519113" y="952500"/>
            <a:ext cx="8088312"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(1) </a:t>
            </a:r>
            <a:r>
              <a:rPr lang="zh-CN" altLang="en-US" sz="2400">
                <a:ea typeface="楷体_GB2312" charset="-122"/>
              </a:rPr>
              <a:t>重叠律</a:t>
            </a:r>
            <a:endParaRPr lang="zh-CN" altLang="en-US" sz="2400">
              <a:cs typeface="Times New Roman" pitchFamily="18" charset="0"/>
            </a:endParaRPr>
          </a:p>
        </p:txBody>
      </p:sp>
      <p:sp>
        <p:nvSpPr>
          <p:cNvPr id="5" name="文本框 4"/>
          <p:cNvSpPr txBox="1">
            <a:spLocks noChangeArrowheads="1"/>
          </p:cNvSpPr>
          <p:nvPr/>
        </p:nvSpPr>
        <p:spPr bwMode="auto">
          <a:xfrm>
            <a:off x="519113" y="1412875"/>
            <a:ext cx="8088312"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zh-CN"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endParaRPr lang="zh-CN" altLang="en-US" sz="2400" u="sng">
              <a:cs typeface="Times New Roman" pitchFamily="18" charset="0"/>
            </a:endParaRPr>
          </a:p>
        </p:txBody>
      </p:sp>
      <p:sp>
        <p:nvSpPr>
          <p:cNvPr id="9" name="文本框 8"/>
          <p:cNvSpPr txBox="1">
            <a:spLocks noChangeArrowheads="1"/>
          </p:cNvSpPr>
          <p:nvPr/>
        </p:nvSpPr>
        <p:spPr bwMode="auto">
          <a:xfrm>
            <a:off x="519113" y="1897063"/>
            <a:ext cx="8088312"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(2) </a:t>
            </a:r>
            <a:r>
              <a:rPr lang="zh-CN" altLang="en-US" sz="2400">
                <a:ea typeface="楷体_GB2312" charset="-122"/>
              </a:rPr>
              <a:t>互补律</a:t>
            </a:r>
          </a:p>
        </p:txBody>
      </p:sp>
      <p:sp>
        <p:nvSpPr>
          <p:cNvPr id="11" name="文本框 10"/>
          <p:cNvSpPr txBox="1">
            <a:spLocks noChangeArrowheads="1"/>
          </p:cNvSpPr>
          <p:nvPr/>
        </p:nvSpPr>
        <p:spPr bwMode="auto">
          <a:xfrm>
            <a:off x="523875" y="2341563"/>
            <a:ext cx="8083550" cy="461665"/>
          </a:xfrm>
          <a:prstGeom prst="rect">
            <a:avLst/>
          </a:prstGeom>
          <a:noFill/>
          <a:ln w="12700">
            <a:noFill/>
            <a:miter lim="800000"/>
            <a:headEnd/>
            <a:tailEnd/>
          </a:ln>
        </p:spPr>
        <p:txBody>
          <a:bodyPr>
            <a:spAutoFit/>
          </a:bodyPr>
          <a:lstStyle/>
          <a:p>
            <a:pPr algn="ctr" eaLnBrk="0" hangingPunct="0"/>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latin typeface="Comic Sans MS" pitchFamily="66" charset="0"/>
                <a:ea typeface="楷体_GB2312" charset="-122"/>
                <a:sym typeface="Symbol" pitchFamily="18" charset="2"/>
              </a:rPr>
              <a:t></a:t>
            </a:r>
            <a:r>
              <a:rPr lang="en-US" altLang="zh-CN" sz="2400">
                <a:ea typeface="楷体_GB2312" charset="-122"/>
              </a:rPr>
              <a:t>=0</a:t>
            </a:r>
            <a:r>
              <a:rPr lang="zh-CN"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latin typeface="Comic Sans MS" pitchFamily="66" charset="0"/>
                <a:ea typeface="楷体_GB2312" charset="-122"/>
                <a:sym typeface="Symbol" pitchFamily="18" charset="2"/>
              </a:rPr>
              <a:t></a:t>
            </a:r>
            <a:r>
              <a:rPr lang="en-US" altLang="zh-CN" sz="2400">
                <a:ea typeface="楷体_GB2312" charset="-122"/>
              </a:rPr>
              <a:t>=1</a:t>
            </a:r>
            <a:endParaRPr lang="zh-CN" altLang="zh-CN" sz="2400">
              <a:cs typeface="Times New Roman" pitchFamily="18" charset="0"/>
            </a:endParaRPr>
          </a:p>
        </p:txBody>
      </p:sp>
      <p:sp>
        <p:nvSpPr>
          <p:cNvPr id="12" name="文本框 11"/>
          <p:cNvSpPr txBox="1">
            <a:spLocks noChangeArrowheads="1"/>
          </p:cNvSpPr>
          <p:nvPr/>
        </p:nvSpPr>
        <p:spPr bwMode="auto">
          <a:xfrm>
            <a:off x="523875" y="2833688"/>
            <a:ext cx="8091488"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(3) </a:t>
            </a:r>
            <a:r>
              <a:rPr lang="zh-CN" altLang="en-US" sz="2400">
                <a:ea typeface="楷体_GB2312" charset="-122"/>
              </a:rPr>
              <a:t>交换律</a:t>
            </a:r>
          </a:p>
        </p:txBody>
      </p:sp>
      <p:sp>
        <p:nvSpPr>
          <p:cNvPr id="13" name="文本框 12"/>
          <p:cNvSpPr txBox="1">
            <a:spLocks noChangeArrowheads="1"/>
          </p:cNvSpPr>
          <p:nvPr/>
        </p:nvSpPr>
        <p:spPr bwMode="auto">
          <a:xfrm>
            <a:off x="519113" y="3284538"/>
            <a:ext cx="8088312" cy="461665"/>
          </a:xfrm>
          <a:prstGeom prst="rect">
            <a:avLst/>
          </a:prstGeom>
          <a:noFill/>
          <a:ln w="12700">
            <a:noFill/>
            <a:miter lim="800000"/>
            <a:headEnd/>
            <a:tailEnd/>
          </a:ln>
        </p:spPr>
        <p:txBody>
          <a:bodyPr>
            <a:spAutoFit/>
          </a:bodyPr>
          <a:lstStyle/>
          <a:p>
            <a:pPr algn="ctr" eaLnBrk="0" hangingPunct="0"/>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zh-CN"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endParaRPr lang="zh-CN" altLang="zh-CN" sz="2400">
              <a:cs typeface="Times New Roman" pitchFamily="18" charset="0"/>
            </a:endParaRPr>
          </a:p>
        </p:txBody>
      </p:sp>
      <p:sp>
        <p:nvSpPr>
          <p:cNvPr id="10" name="文本框 9"/>
          <p:cNvSpPr txBox="1">
            <a:spLocks noChangeArrowheads="1"/>
          </p:cNvSpPr>
          <p:nvPr/>
        </p:nvSpPr>
        <p:spPr bwMode="auto">
          <a:xfrm>
            <a:off x="522288" y="3770313"/>
            <a:ext cx="8093075"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(4) </a:t>
            </a:r>
            <a:r>
              <a:rPr lang="zh-CN" altLang="en-US" sz="2400">
                <a:ea typeface="楷体_GB2312" charset="-122"/>
              </a:rPr>
              <a:t>结合律</a:t>
            </a:r>
          </a:p>
        </p:txBody>
      </p:sp>
      <p:sp>
        <p:nvSpPr>
          <p:cNvPr id="14" name="文本框 13"/>
          <p:cNvSpPr txBox="1">
            <a:spLocks noChangeArrowheads="1"/>
          </p:cNvSpPr>
          <p:nvPr/>
        </p:nvSpPr>
        <p:spPr bwMode="auto">
          <a:xfrm>
            <a:off x="522288" y="4221163"/>
            <a:ext cx="8085137" cy="461665"/>
          </a:xfrm>
          <a:prstGeom prst="rect">
            <a:avLst/>
          </a:prstGeom>
          <a:noFill/>
          <a:ln w="12700">
            <a:noFill/>
            <a:miter lim="800000"/>
            <a:headEnd/>
            <a:tailEnd/>
          </a:ln>
        </p:spPr>
        <p:txBody>
          <a:bodyPr>
            <a:spAutoFit/>
          </a:bodyPr>
          <a:lstStyle/>
          <a:p>
            <a:pPr algn="ctr">
              <a:spcBef>
                <a:spcPct val="50000"/>
              </a:spcBef>
            </a:pP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zh-CN"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endParaRPr lang="zh-CN" altLang="en-US" sz="2400">
              <a:cs typeface="Times New Roman" pitchFamily="18" charset="0"/>
            </a:endParaRPr>
          </a:p>
        </p:txBody>
      </p:sp>
      <p:sp>
        <p:nvSpPr>
          <p:cNvPr id="15" name="文本框 14"/>
          <p:cNvSpPr txBox="1">
            <a:spLocks noChangeArrowheads="1"/>
          </p:cNvSpPr>
          <p:nvPr/>
        </p:nvSpPr>
        <p:spPr bwMode="auto">
          <a:xfrm>
            <a:off x="515938" y="4724400"/>
            <a:ext cx="8091487"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(5) </a:t>
            </a:r>
            <a:r>
              <a:rPr lang="zh-CN" altLang="en-US" sz="2400">
                <a:ea typeface="楷体_GB2312" charset="-122"/>
              </a:rPr>
              <a:t>分配律</a:t>
            </a:r>
          </a:p>
        </p:txBody>
      </p:sp>
      <p:sp>
        <p:nvSpPr>
          <p:cNvPr id="16" name="文本框 15"/>
          <p:cNvSpPr txBox="1">
            <a:spLocks noChangeArrowheads="1"/>
          </p:cNvSpPr>
          <p:nvPr/>
        </p:nvSpPr>
        <p:spPr bwMode="auto">
          <a:xfrm>
            <a:off x="515938" y="5191125"/>
            <a:ext cx="8091487" cy="830997"/>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C</a:t>
            </a:r>
            <a:endParaRPr lang="en-US" altLang="zh-CN" sz="2400">
              <a:ea typeface="楷体_GB2312" charset="-122"/>
            </a:endParaRPr>
          </a:p>
          <a:p>
            <a:pPr algn="ct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C</a:t>
            </a:r>
            <a:r>
              <a:rPr lang="en-US" altLang="zh-CN" sz="2400">
                <a:ea typeface="楷体_GB2312" charset="-122"/>
              </a:rPr>
              <a:t>)</a:t>
            </a:r>
            <a:endParaRPr lang="zh-CN" altLang="en-US"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ppt_x</p:attrName>
                                        </p:attrNameLst>
                                      </p:cBhvr>
                                      <p:tavLst>
                                        <p:tav tm="0">
                                          <p:val>
                                            <p:strVal val="#ppt_x-.2"/>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par>
                          <p:cTn id="21" fill="hold">
                            <p:stCondLst>
                              <p:cond delay="1000"/>
                            </p:stCondLst>
                            <p:childTnLst>
                              <p:par>
                                <p:cTn id="22" presetID="29"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2"/>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ppt_x</p:attrName>
                                        </p:attrNameLst>
                                      </p:cBhvr>
                                      <p:tavLst>
                                        <p:tav tm="0">
                                          <p:val>
                                            <p:strVal val="#ppt_x-.2"/>
                                          </p:val>
                                        </p:tav>
                                        <p:tav tm="100000">
                                          <p:val>
                                            <p:strVal val="#ppt_x"/>
                                          </p:val>
                                        </p:tav>
                                      </p:tavLst>
                                    </p:anim>
                                    <p:anim calcmode="lin" valueType="num">
                                      <p:cBhvr>
                                        <p:cTn id="32"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2"/>
                                        </p:tgtEl>
                                      </p:cBhvr>
                                    </p:animEffect>
                                  </p:childTnLst>
                                </p:cTn>
                              </p:par>
                            </p:childTnLst>
                          </p:cTn>
                        </p:par>
                        <p:par>
                          <p:cTn id="34" fill="hold">
                            <p:stCondLst>
                              <p:cond delay="1000"/>
                            </p:stCondLst>
                            <p:childTnLst>
                              <p:par>
                                <p:cTn id="35" presetID="29"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ppt_x</p:attrName>
                                        </p:attrNameLst>
                                      </p:cBhvr>
                                      <p:tavLst>
                                        <p:tav tm="0">
                                          <p:val>
                                            <p:strVal val="#ppt_x-.2"/>
                                          </p:val>
                                        </p:tav>
                                        <p:tav tm="100000">
                                          <p:val>
                                            <p:strVal val="#ppt_x"/>
                                          </p:val>
                                        </p:tav>
                                      </p:tavLst>
                                    </p:anim>
                                    <p:anim calcmode="lin" valueType="num">
                                      <p:cBhvr>
                                        <p:cTn id="3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ppt_x</p:attrName>
                                        </p:attrNameLst>
                                      </p:cBhvr>
                                      <p:tavLst>
                                        <p:tav tm="0">
                                          <p:val>
                                            <p:strVal val="#ppt_x-.2"/>
                                          </p:val>
                                        </p:tav>
                                        <p:tav tm="100000">
                                          <p:val>
                                            <p:strVal val="#ppt_x"/>
                                          </p:val>
                                        </p:tav>
                                      </p:tavLst>
                                    </p:anim>
                                    <p:anim calcmode="lin" valueType="num">
                                      <p:cBhvr>
                                        <p:cTn id="4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0"/>
                                        </p:tgtEl>
                                      </p:cBhvr>
                                    </p:animEffect>
                                  </p:childTnLst>
                                </p:cTn>
                              </p:par>
                            </p:childTnLst>
                          </p:cTn>
                        </p:par>
                        <p:par>
                          <p:cTn id="47" fill="hold">
                            <p:stCondLst>
                              <p:cond delay="1000"/>
                            </p:stCondLst>
                            <p:childTnLst>
                              <p:par>
                                <p:cTn id="48" presetID="29"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1000" fill="hold"/>
                                        <p:tgtEl>
                                          <p:spTgt spid="14"/>
                                        </p:tgtEl>
                                        <p:attrNameLst>
                                          <p:attrName>ppt_x</p:attrName>
                                        </p:attrNameLst>
                                      </p:cBhvr>
                                      <p:tavLst>
                                        <p:tav tm="0">
                                          <p:val>
                                            <p:strVal val="#ppt_x-.2"/>
                                          </p:val>
                                        </p:tav>
                                        <p:tav tm="100000">
                                          <p:val>
                                            <p:strVal val="#ppt_x"/>
                                          </p:val>
                                        </p:tav>
                                      </p:tavLst>
                                    </p:anim>
                                    <p:anim calcmode="lin" valueType="num">
                                      <p:cBhvr>
                                        <p:cTn id="51"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1000" fill="hold"/>
                                        <p:tgtEl>
                                          <p:spTgt spid="15"/>
                                        </p:tgtEl>
                                        <p:attrNameLst>
                                          <p:attrName>ppt_x</p:attrName>
                                        </p:attrNameLst>
                                      </p:cBhvr>
                                      <p:tavLst>
                                        <p:tav tm="0">
                                          <p:val>
                                            <p:strVal val="#ppt_x-.2"/>
                                          </p:val>
                                        </p:tav>
                                        <p:tav tm="100000">
                                          <p:val>
                                            <p:strVal val="#ppt_x"/>
                                          </p:val>
                                        </p:tav>
                                      </p:tavLst>
                                    </p:anim>
                                    <p:anim calcmode="lin" valueType="num">
                                      <p:cBhvr>
                                        <p:cTn id="5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5"/>
                                        </p:tgtEl>
                                      </p:cBhvr>
                                    </p:animEffect>
                                  </p:childTnLst>
                                </p:cTn>
                              </p:par>
                            </p:childTnLst>
                          </p:cTn>
                        </p:par>
                        <p:par>
                          <p:cTn id="60" fill="hold">
                            <p:stCondLst>
                              <p:cond delay="1000"/>
                            </p:stCondLst>
                            <p:childTnLst>
                              <p:par>
                                <p:cTn id="61" presetID="29"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ppt_x</p:attrName>
                                        </p:attrNameLst>
                                      </p:cBhvr>
                                      <p:tavLst>
                                        <p:tav tm="0">
                                          <p:val>
                                            <p:strVal val="#ppt_x-.2"/>
                                          </p:val>
                                        </p:tav>
                                        <p:tav tm="100000">
                                          <p:val>
                                            <p:strVal val="#ppt_x"/>
                                          </p:val>
                                        </p:tav>
                                      </p:tavLst>
                                    </p:anim>
                                    <p:anim calcmode="lin" valueType="num">
                                      <p:cBhvr>
                                        <p:cTn id="64"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6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P spid="10"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文本框 3076"/>
          <p:cNvSpPr txBox="1">
            <a:spLocks noChangeArrowheads="1"/>
          </p:cNvSpPr>
          <p:nvPr/>
        </p:nvSpPr>
        <p:spPr bwMode="auto">
          <a:xfrm>
            <a:off x="519113" y="457200"/>
            <a:ext cx="8088312" cy="400110"/>
          </a:xfrm>
          <a:prstGeom prst="rect">
            <a:avLst/>
          </a:prstGeom>
          <a:noFill/>
          <a:ln w="12700">
            <a:noFill/>
            <a:miter lim="800000"/>
            <a:headEnd/>
            <a:tailEnd/>
          </a:ln>
        </p:spPr>
        <p:txBody>
          <a:bodyPr>
            <a:spAutoFit/>
          </a:bodyPr>
          <a:lstStyle/>
          <a:p>
            <a:pPr algn="just">
              <a:spcBef>
                <a:spcPct val="50000"/>
              </a:spcBef>
            </a:pPr>
            <a:r>
              <a:rPr lang="zh-CN" altLang="zh-CN" sz="2000" dirty="0" smtClean="0">
                <a:ea typeface="楷体_GB2312" charset="-122"/>
              </a:rPr>
              <a:t>证明</a:t>
            </a:r>
            <a:r>
              <a:rPr lang="en-US" altLang="zh-CN" sz="2000" i="1" dirty="0">
                <a:ea typeface="楷体_GB2312" charset="-122"/>
              </a:rPr>
              <a:t>A</a:t>
            </a:r>
            <a:r>
              <a:rPr lang="en-US" altLang="zh-CN" sz="2000" dirty="0">
                <a:ea typeface="楷体_GB2312" charset="-122"/>
              </a:rPr>
              <a:t>+</a:t>
            </a:r>
            <a:r>
              <a:rPr lang="en-US" altLang="zh-CN" sz="2000" i="1" dirty="0">
                <a:ea typeface="楷体_GB2312" charset="-122"/>
              </a:rPr>
              <a:t>B</a:t>
            </a:r>
            <a:r>
              <a:rPr lang="en-US" altLang="zh-CN" sz="2000" dirty="0">
                <a:ea typeface="楷体_GB2312" charset="-122"/>
              </a:rPr>
              <a:t>∙</a:t>
            </a:r>
            <a:r>
              <a:rPr lang="en-US" altLang="zh-CN" sz="2000" i="1" dirty="0">
                <a:ea typeface="楷体_GB2312" charset="-122"/>
              </a:rPr>
              <a:t>C</a:t>
            </a:r>
            <a:r>
              <a:rPr lang="en-US" altLang="zh-CN" sz="2000" dirty="0">
                <a:ea typeface="楷体_GB2312" charset="-122"/>
              </a:rPr>
              <a:t>=(</a:t>
            </a:r>
            <a:r>
              <a:rPr lang="en-US" altLang="zh-CN" sz="2000" i="1" dirty="0">
                <a:ea typeface="楷体_GB2312" charset="-122"/>
              </a:rPr>
              <a:t>A</a:t>
            </a:r>
            <a:r>
              <a:rPr lang="en-US" altLang="zh-CN" sz="2000" dirty="0">
                <a:ea typeface="楷体_GB2312" charset="-122"/>
              </a:rPr>
              <a:t>+</a:t>
            </a:r>
            <a:r>
              <a:rPr lang="en-US" altLang="zh-CN" sz="2000" i="1" dirty="0">
                <a:ea typeface="楷体_GB2312" charset="-122"/>
              </a:rPr>
              <a:t>B</a:t>
            </a:r>
            <a:r>
              <a:rPr lang="en-US" altLang="zh-CN" sz="2000" dirty="0">
                <a:ea typeface="楷体_GB2312" charset="-122"/>
              </a:rPr>
              <a:t>)∙(</a:t>
            </a:r>
            <a:r>
              <a:rPr lang="en-US" altLang="zh-CN" sz="2000" i="1" dirty="0">
                <a:ea typeface="楷体_GB2312" charset="-122"/>
              </a:rPr>
              <a:t>A</a:t>
            </a:r>
            <a:r>
              <a:rPr lang="en-US" altLang="zh-CN" sz="2000" dirty="0">
                <a:ea typeface="楷体_GB2312" charset="-122"/>
              </a:rPr>
              <a:t>+</a:t>
            </a:r>
            <a:r>
              <a:rPr lang="en-US" altLang="zh-CN" sz="2000" i="1" dirty="0">
                <a:ea typeface="楷体_GB2312" charset="-122"/>
              </a:rPr>
              <a:t>C</a:t>
            </a:r>
            <a:r>
              <a:rPr lang="en-US" altLang="zh-CN" sz="2000" dirty="0">
                <a:ea typeface="楷体_GB2312" charset="-122"/>
              </a:rPr>
              <a:t>)</a:t>
            </a:r>
            <a:r>
              <a:rPr lang="zh-CN" altLang="zh-CN" sz="2000" dirty="0">
                <a:ea typeface="楷体_GB2312" charset="-122"/>
              </a:rPr>
              <a:t>的正确性。</a:t>
            </a:r>
            <a:endParaRPr lang="zh-CN" altLang="en-US" sz="2000" dirty="0">
              <a:cs typeface="Times New Roman" pitchFamily="18" charset="0"/>
            </a:endParaRPr>
          </a:p>
        </p:txBody>
      </p:sp>
      <p:sp>
        <p:nvSpPr>
          <p:cNvPr id="4" name="文本框 3"/>
          <p:cNvSpPr txBox="1">
            <a:spLocks noChangeArrowheads="1"/>
          </p:cNvSpPr>
          <p:nvPr/>
        </p:nvSpPr>
        <p:spPr bwMode="auto">
          <a:xfrm>
            <a:off x="519113" y="981075"/>
            <a:ext cx="8088312" cy="707886"/>
          </a:xfrm>
          <a:prstGeom prst="rect">
            <a:avLst/>
          </a:prstGeom>
          <a:noFill/>
          <a:ln w="12700">
            <a:noFill/>
            <a:miter lim="800000"/>
            <a:headEnd/>
            <a:tailEnd/>
          </a:ln>
        </p:spPr>
        <p:txBody>
          <a:bodyPr>
            <a:spAutoFit/>
          </a:bodyPr>
          <a:lstStyle/>
          <a:p>
            <a:pPr algn="just">
              <a:spcBef>
                <a:spcPct val="50000"/>
              </a:spcBef>
            </a:pPr>
            <a:r>
              <a:rPr lang="zh-CN" altLang="zh-CN" sz="2000">
                <a:latin typeface="Comic Sans MS" pitchFamily="66" charset="0"/>
                <a:ea typeface="楷体_GB2312" charset="-122"/>
              </a:rPr>
              <a:t>证明：</a:t>
            </a:r>
            <a:r>
              <a:rPr lang="zh-CN" altLang="zh-CN" sz="2000">
                <a:ea typeface="楷体_GB2312" charset="-122"/>
              </a:rPr>
              <a:t>变量</a:t>
            </a:r>
            <a:r>
              <a:rPr lang="en-US" altLang="zh-CN" sz="2000" i="1">
                <a:ea typeface="楷体_GB2312" charset="-122"/>
              </a:rPr>
              <a:t>A</a:t>
            </a:r>
            <a:r>
              <a:rPr lang="zh-CN" altLang="zh-CN" sz="2000">
                <a:ea typeface="楷体_GB2312" charset="-122"/>
              </a:rPr>
              <a:t>、</a:t>
            </a:r>
            <a:r>
              <a:rPr lang="en-US" altLang="zh-CN" sz="2000" i="1">
                <a:ea typeface="楷体_GB2312" charset="-122"/>
              </a:rPr>
              <a:t>B</a:t>
            </a:r>
            <a:r>
              <a:rPr lang="zh-CN" altLang="zh-CN" sz="2000">
                <a:ea typeface="楷体_GB2312" charset="-122"/>
              </a:rPr>
              <a:t>、</a:t>
            </a:r>
            <a:r>
              <a:rPr lang="en-US" altLang="zh-CN" sz="2000" i="1">
                <a:ea typeface="楷体_GB2312" charset="-122"/>
              </a:rPr>
              <a:t>C</a:t>
            </a:r>
            <a:r>
              <a:rPr lang="zh-CN" altLang="zh-CN" sz="2000">
                <a:ea typeface="楷体_GB2312" charset="-122"/>
              </a:rPr>
              <a:t>共有</a:t>
            </a:r>
            <a:r>
              <a:rPr lang="en-US" altLang="zh-CN" sz="2000">
                <a:ea typeface="楷体_GB2312" charset="-122"/>
              </a:rPr>
              <a:t>8</a:t>
            </a:r>
            <a:r>
              <a:rPr lang="zh-CN" altLang="zh-CN" sz="2000">
                <a:ea typeface="楷体_GB2312" charset="-122"/>
              </a:rPr>
              <a:t>种取值组合，分别列出逻辑式</a:t>
            </a:r>
            <a:r>
              <a:rPr lang="en-US" altLang="zh-CN" sz="2000" i="1">
                <a:ea typeface="楷体_GB2312" charset="-122"/>
              </a:rPr>
              <a:t>A</a:t>
            </a:r>
            <a:r>
              <a:rPr lang="en-US" altLang="zh-CN" sz="2000">
                <a:ea typeface="楷体_GB2312" charset="-122"/>
              </a:rPr>
              <a:t>+</a:t>
            </a:r>
            <a:r>
              <a:rPr lang="en-US" altLang="zh-CN" sz="2000" i="1">
                <a:ea typeface="楷体_GB2312" charset="-122"/>
              </a:rPr>
              <a:t>B</a:t>
            </a:r>
            <a:r>
              <a:rPr lang="en-US" altLang="zh-CN" sz="2000">
                <a:ea typeface="楷体_GB2312" charset="-122"/>
              </a:rPr>
              <a:t>∙</a:t>
            </a:r>
            <a:r>
              <a:rPr lang="en-US" altLang="zh-CN" sz="2000" i="1">
                <a:ea typeface="楷体_GB2312" charset="-122"/>
              </a:rPr>
              <a:t>C</a:t>
            </a:r>
            <a:r>
              <a:rPr lang="zh-CN" altLang="zh-CN" sz="2000">
                <a:ea typeface="楷体_GB2312" charset="-122"/>
              </a:rPr>
              <a:t>和</a:t>
            </a:r>
            <a:r>
              <a:rPr lang="en-US" altLang="zh-CN" sz="2000">
                <a:ea typeface="楷体_GB2312" charset="-122"/>
              </a:rPr>
              <a:t>(</a:t>
            </a:r>
            <a:r>
              <a:rPr lang="en-US" altLang="zh-CN" sz="2000" i="1">
                <a:ea typeface="楷体_GB2312" charset="-122"/>
              </a:rPr>
              <a:t>A</a:t>
            </a:r>
            <a:r>
              <a:rPr lang="en-US" altLang="zh-CN" sz="2000">
                <a:ea typeface="楷体_GB2312" charset="-122"/>
              </a:rPr>
              <a:t>+</a:t>
            </a:r>
            <a:r>
              <a:rPr lang="en-US" altLang="zh-CN" sz="2000" i="1">
                <a:ea typeface="楷体_GB2312" charset="-122"/>
              </a:rPr>
              <a:t>B</a:t>
            </a:r>
            <a:r>
              <a:rPr lang="en-US" altLang="zh-CN" sz="2000">
                <a:ea typeface="楷体_GB2312" charset="-122"/>
              </a:rPr>
              <a:t>)∙(</a:t>
            </a:r>
            <a:r>
              <a:rPr lang="en-US" altLang="zh-CN" sz="2000" i="1">
                <a:ea typeface="楷体_GB2312" charset="-122"/>
              </a:rPr>
              <a:t>A</a:t>
            </a:r>
            <a:r>
              <a:rPr lang="en-US" altLang="zh-CN" sz="2000">
                <a:ea typeface="楷体_GB2312" charset="-122"/>
              </a:rPr>
              <a:t>+</a:t>
            </a:r>
            <a:r>
              <a:rPr lang="en-US" altLang="zh-CN" sz="2000" i="1">
                <a:ea typeface="楷体_GB2312" charset="-122"/>
              </a:rPr>
              <a:t>C</a:t>
            </a:r>
            <a:r>
              <a:rPr lang="en-US" altLang="zh-CN" sz="2000">
                <a:ea typeface="楷体_GB2312" charset="-122"/>
              </a:rPr>
              <a:t>)</a:t>
            </a:r>
            <a:r>
              <a:rPr lang="zh-CN" altLang="zh-CN" sz="2000">
                <a:ea typeface="楷体_GB2312" charset="-122"/>
              </a:rPr>
              <a:t>的真值表，如表</a:t>
            </a:r>
            <a:r>
              <a:rPr lang="en-US" altLang="zh-CN" sz="2000">
                <a:ea typeface="楷体_GB2312" charset="-122"/>
              </a:rPr>
              <a:t>2-8</a:t>
            </a:r>
            <a:r>
              <a:rPr lang="zh-CN" altLang="zh-CN" sz="2000">
                <a:ea typeface="楷体_GB2312" charset="-122"/>
              </a:rPr>
              <a:t>所示。</a:t>
            </a:r>
            <a:endParaRPr lang="zh-CN" altLang="en-US" sz="2000">
              <a:cs typeface="Times New Roman" pitchFamily="18" charset="0"/>
            </a:endParaRPr>
          </a:p>
        </p:txBody>
      </p:sp>
      <p:graphicFrame>
        <p:nvGraphicFramePr>
          <p:cNvPr id="17" name="表格 16"/>
          <p:cNvGraphicFramePr>
            <a:graphicFrameLocks noGrp="1"/>
          </p:cNvGraphicFramePr>
          <p:nvPr/>
        </p:nvGraphicFramePr>
        <p:xfrm>
          <a:off x="3959225" y="2349500"/>
          <a:ext cx="4645026" cy="3940173"/>
        </p:xfrm>
        <a:graphic>
          <a:graphicData uri="http://schemas.openxmlformats.org/drawingml/2006/table">
            <a:tbl>
              <a:tblPr/>
              <a:tblGrid>
                <a:gridCol w="540047"/>
                <a:gridCol w="540047"/>
                <a:gridCol w="540047"/>
                <a:gridCol w="1152515"/>
                <a:gridCol w="1872370"/>
              </a:tblGrid>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C</a:t>
                      </a:r>
                      <a:r>
                        <a:rPr lang="en-US" altLang="zh-CN" sz="2400" dirty="0" smtClean="0">
                          <a:solidFill>
                            <a:schemeClr val="tx1"/>
                          </a:solidFill>
                          <a:latin typeface="Times New Roman" panose="02020603050405020304" pitchFamily="18" charset="0"/>
                          <a:cs typeface="Times New Roman" panose="02020603050405020304" pitchFamily="18" charset="0"/>
                        </a:rPr>
                        <a:t>)</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文本框 3076"/>
          <p:cNvSpPr txBox="1">
            <a:spLocks noChangeArrowheads="1"/>
          </p:cNvSpPr>
          <p:nvPr/>
        </p:nvSpPr>
        <p:spPr bwMode="auto">
          <a:xfrm>
            <a:off x="4699000" y="1916113"/>
            <a:ext cx="3128963" cy="400110"/>
          </a:xfrm>
          <a:prstGeom prst="rect">
            <a:avLst/>
          </a:prstGeom>
          <a:noFill/>
          <a:ln w="12700">
            <a:noFill/>
            <a:miter lim="800000"/>
            <a:headEnd/>
            <a:tailEnd/>
          </a:ln>
        </p:spPr>
        <p:txBody>
          <a:bodyPr>
            <a:spAutoFit/>
          </a:bodyPr>
          <a:lstStyle/>
          <a:p>
            <a:pPr algn="ctr" eaLnBrk="0" hangingPunct="0"/>
            <a:r>
              <a:rPr lang="zh-CN" altLang="zh-CN" sz="2000" dirty="0" smtClean="0">
                <a:ea typeface="楷体_GB2312" charset="-122"/>
              </a:rPr>
              <a:t>表</a:t>
            </a:r>
            <a:r>
              <a:rPr lang="en-US" altLang="zh-CN" sz="2000" dirty="0" smtClean="0">
                <a:ea typeface="楷体_GB2312" charset="-122"/>
              </a:rPr>
              <a:t>8 </a:t>
            </a:r>
            <a:r>
              <a:rPr lang="zh-CN" altLang="en-US" sz="2000" dirty="0" smtClean="0">
                <a:ea typeface="楷体_GB2312" charset="-122"/>
              </a:rPr>
              <a:t>例</a:t>
            </a:r>
            <a:r>
              <a:rPr lang="en-US" altLang="zh-CN" sz="2000" dirty="0" smtClean="0">
                <a:ea typeface="楷体_GB2312" charset="-122"/>
              </a:rPr>
              <a:t>1</a:t>
            </a:r>
            <a:r>
              <a:rPr lang="zh-CN" altLang="en-US" sz="2000" dirty="0">
                <a:ea typeface="楷体_GB2312" charset="-122"/>
              </a:rPr>
              <a:t>真值表</a:t>
            </a:r>
            <a:endParaRPr lang="zh-CN" altLang="zh-CN" sz="2000" dirty="0">
              <a:cs typeface="Times New Roman" pitchFamily="18" charset="0"/>
            </a:endParaRPr>
          </a:p>
        </p:txBody>
      </p:sp>
      <p:sp>
        <p:nvSpPr>
          <p:cNvPr id="19" name="文本框 18"/>
          <p:cNvSpPr txBox="1">
            <a:spLocks noChangeArrowheads="1"/>
          </p:cNvSpPr>
          <p:nvPr/>
        </p:nvSpPr>
        <p:spPr bwMode="auto">
          <a:xfrm>
            <a:off x="519113" y="2332038"/>
            <a:ext cx="3209925" cy="707886"/>
          </a:xfrm>
          <a:prstGeom prst="rect">
            <a:avLst/>
          </a:prstGeom>
          <a:noFill/>
          <a:ln w="12700">
            <a:noFill/>
            <a:miter lim="800000"/>
            <a:headEnd/>
            <a:tailEnd/>
          </a:ln>
        </p:spPr>
        <p:txBody>
          <a:bodyPr>
            <a:spAutoFit/>
          </a:bodyPr>
          <a:lstStyle/>
          <a:p>
            <a:r>
              <a:rPr lang="zh-CN" altLang="en-US" sz="2000">
                <a:ea typeface="楷体_GB2312" charset="-122"/>
              </a:rPr>
              <a:t>可见，等式两边对应的真值表相同，故等式成立。</a:t>
            </a:r>
            <a:endParaRPr lang="zh-CN" altLang="en-US" sz="2000">
              <a:cs typeface="Times New Roman" pitchFamily="18" charset="0"/>
            </a:endParaRPr>
          </a:p>
        </p:txBody>
      </p:sp>
      <p:sp>
        <p:nvSpPr>
          <p:cNvPr id="20" name="文本框 19"/>
          <p:cNvSpPr txBox="1">
            <a:spLocks noChangeArrowheads="1"/>
          </p:cNvSpPr>
          <p:nvPr/>
        </p:nvSpPr>
        <p:spPr bwMode="auto">
          <a:xfrm>
            <a:off x="519113" y="3703638"/>
            <a:ext cx="3189287" cy="1323439"/>
          </a:xfrm>
          <a:prstGeom prst="rect">
            <a:avLst/>
          </a:prstGeom>
          <a:noFill/>
          <a:ln w="12700">
            <a:noFill/>
            <a:miter lim="800000"/>
            <a:headEnd/>
            <a:tailEnd/>
          </a:ln>
        </p:spPr>
        <p:txBody>
          <a:bodyPr>
            <a:spAutoFit/>
          </a:bodyPr>
          <a:lstStyle/>
          <a:p>
            <a:r>
              <a:rPr lang="zh-CN" altLang="en-US" sz="2000">
                <a:latin typeface="Comic Sans MS" pitchFamily="66" charset="0"/>
                <a:ea typeface="楷体_GB2312" charset="-122"/>
              </a:rPr>
              <a:t>说明</a:t>
            </a:r>
            <a:r>
              <a:rPr lang="zh-CN" altLang="zh-CN" sz="2000">
                <a:latin typeface="Comic Sans MS" pitchFamily="66" charset="0"/>
                <a:ea typeface="楷体_GB2312" charset="-122"/>
              </a:rPr>
              <a:t>：当变量数比较多时，将真值表中逻辑变量的取值按二进制数的顺序书写是一种良好的习惯。</a:t>
            </a:r>
            <a:endParaRPr lang="zh-CN" altLang="en-US" sz="20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10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文本框 3076"/>
          <p:cNvSpPr txBox="1">
            <a:spLocks noChangeArrowheads="1"/>
          </p:cNvSpPr>
          <p:nvPr/>
        </p:nvSpPr>
        <p:spPr bwMode="auto">
          <a:xfrm>
            <a:off x="519113" y="385763"/>
            <a:ext cx="8088312"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(6) </a:t>
            </a:r>
            <a:r>
              <a:rPr lang="zh-CN" altLang="en-US" sz="2400">
                <a:ea typeface="楷体_GB2312" charset="-122"/>
              </a:rPr>
              <a:t>还原律</a:t>
            </a:r>
            <a:endParaRPr lang="zh-CN" altLang="en-US" sz="2400">
              <a:cs typeface="Times New Roman" pitchFamily="18" charset="0"/>
            </a:endParaRPr>
          </a:p>
        </p:txBody>
      </p:sp>
      <p:sp>
        <p:nvSpPr>
          <p:cNvPr id="5" name="文本框 4"/>
          <p:cNvSpPr txBox="1">
            <a:spLocks noChangeArrowheads="1"/>
          </p:cNvSpPr>
          <p:nvPr/>
        </p:nvSpPr>
        <p:spPr bwMode="auto">
          <a:xfrm>
            <a:off x="519113" y="817563"/>
            <a:ext cx="8088312" cy="461665"/>
          </a:xfrm>
          <a:prstGeom prst="rect">
            <a:avLst/>
          </a:prstGeom>
          <a:noFill/>
          <a:ln w="12700">
            <a:noFill/>
            <a:miter lim="800000"/>
            <a:headEnd/>
            <a:tailEnd/>
          </a:ln>
        </p:spPr>
        <p:txBody>
          <a:bodyPr>
            <a:spAutoFit/>
          </a:bodyPr>
          <a:lstStyle/>
          <a:p>
            <a:pPr algn="ct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sym typeface="Symbol" pitchFamily="18" charset="2"/>
              </a:rPr>
              <a:t>A</a:t>
            </a:r>
            <a:endParaRPr lang="zh-CN" altLang="en-US" sz="2400" i="1" u="sng">
              <a:cs typeface="Times New Roman" pitchFamily="18" charset="0"/>
            </a:endParaRPr>
          </a:p>
        </p:txBody>
      </p:sp>
      <p:sp>
        <p:nvSpPr>
          <p:cNvPr id="9" name="文本框 8"/>
          <p:cNvSpPr txBox="1">
            <a:spLocks noChangeArrowheads="1"/>
          </p:cNvSpPr>
          <p:nvPr/>
        </p:nvSpPr>
        <p:spPr bwMode="auto">
          <a:xfrm>
            <a:off x="519113" y="1322388"/>
            <a:ext cx="8088312" cy="461665"/>
          </a:xfrm>
          <a:prstGeom prst="rect">
            <a:avLst/>
          </a:prstGeom>
          <a:noFill/>
          <a:ln w="12700">
            <a:noFill/>
            <a:miter lim="800000"/>
            <a:headEnd/>
            <a:tailEnd/>
          </a:ln>
        </p:spPr>
        <p:txBody>
          <a:bodyPr>
            <a:spAutoFit/>
          </a:bodyPr>
          <a:lstStyle/>
          <a:p>
            <a:pPr algn="just">
              <a:spcBef>
                <a:spcPct val="50000"/>
              </a:spcBef>
            </a:pPr>
            <a:r>
              <a:rPr lang="en-US" altLang="zh-CN" sz="2400">
                <a:ea typeface="楷体_GB2312" charset="-122"/>
              </a:rPr>
              <a:t>(7) </a:t>
            </a:r>
            <a:r>
              <a:rPr lang="zh-CN" altLang="zh-CN" sz="2400">
                <a:latin typeface="Comic Sans MS" pitchFamily="66" charset="0"/>
                <a:ea typeface="楷体_GB2312" charset="-122"/>
              </a:rPr>
              <a:t>德</a:t>
            </a:r>
            <a:r>
              <a:rPr lang="en-US" altLang="zh-CN" sz="2400">
                <a:ea typeface="楷体_GB2312" charset="-122"/>
              </a:rPr>
              <a:t>∙</a:t>
            </a:r>
            <a:r>
              <a:rPr lang="zh-CN" altLang="zh-CN" sz="2400">
                <a:latin typeface="Comic Sans MS" pitchFamily="66" charset="0"/>
                <a:ea typeface="楷体_GB2312" charset="-122"/>
              </a:rPr>
              <a:t>摩根定理</a:t>
            </a:r>
            <a:r>
              <a:rPr lang="zh-CN" altLang="en-US" sz="2400">
                <a:latin typeface="Comic Sans MS" pitchFamily="66" charset="0"/>
                <a:ea typeface="楷体_GB2312" charset="-122"/>
              </a:rPr>
              <a:t>（反演律）</a:t>
            </a:r>
            <a:endParaRPr lang="zh-CN" altLang="en-US" sz="2400">
              <a:ea typeface="楷体_GB2312" charset="-122"/>
            </a:endParaRPr>
          </a:p>
        </p:txBody>
      </p:sp>
      <p:sp>
        <p:nvSpPr>
          <p:cNvPr id="11" name="文本框 10"/>
          <p:cNvSpPr txBox="1">
            <a:spLocks noChangeArrowheads="1"/>
          </p:cNvSpPr>
          <p:nvPr/>
        </p:nvSpPr>
        <p:spPr bwMode="auto">
          <a:xfrm>
            <a:off x="523875" y="1754188"/>
            <a:ext cx="8083550" cy="461665"/>
          </a:xfrm>
          <a:prstGeom prst="rect">
            <a:avLst/>
          </a:prstGeom>
          <a:noFill/>
          <a:ln w="12700">
            <a:noFill/>
            <a:miter lim="800000"/>
            <a:headEnd/>
            <a:tailEnd/>
          </a:ln>
        </p:spPr>
        <p:txBody>
          <a:bodyPr>
            <a:spAutoFit/>
          </a:bodyPr>
          <a:lstStyle/>
          <a:p>
            <a:pPr algn="ctr" eaLnBrk="0" hangingPunct="0"/>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zh-CN" altLang="zh-CN" sz="2400">
                <a:ea typeface="楷体_GB2312" charset="-122"/>
              </a:rPr>
              <a:t>，</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endParaRPr lang="zh-CN" altLang="zh-CN" sz="2400">
              <a:cs typeface="Times New Roman" pitchFamily="18" charset="0"/>
            </a:endParaRPr>
          </a:p>
        </p:txBody>
      </p:sp>
      <p:sp>
        <p:nvSpPr>
          <p:cNvPr id="12" name="文本框 11"/>
          <p:cNvSpPr txBox="1">
            <a:spLocks noChangeArrowheads="1"/>
          </p:cNvSpPr>
          <p:nvPr/>
        </p:nvSpPr>
        <p:spPr bwMode="auto">
          <a:xfrm>
            <a:off x="517525" y="2257425"/>
            <a:ext cx="8089900" cy="461665"/>
          </a:xfrm>
          <a:prstGeom prst="rect">
            <a:avLst/>
          </a:prstGeom>
          <a:noFill/>
          <a:ln w="12700">
            <a:noFill/>
            <a:miter lim="800000"/>
            <a:headEnd/>
            <a:tailEnd/>
          </a:ln>
        </p:spPr>
        <p:txBody>
          <a:bodyPr>
            <a:spAutoFit/>
          </a:bodyPr>
          <a:lstStyle/>
          <a:p>
            <a:pPr algn="just">
              <a:spcBef>
                <a:spcPct val="50000"/>
              </a:spcBef>
            </a:pPr>
            <a:r>
              <a:rPr lang="zh-CN" altLang="zh-CN" sz="2400" dirty="0" smtClean="0">
                <a:ea typeface="楷体_GB2312" charset="-122"/>
              </a:rPr>
              <a:t>【例</a:t>
            </a:r>
            <a:r>
              <a:rPr lang="en-US" altLang="zh-CN" sz="2400" dirty="0" smtClean="0">
                <a:ea typeface="楷体_GB2312" charset="-122"/>
              </a:rPr>
              <a:t>1</a:t>
            </a:r>
            <a:r>
              <a:rPr lang="zh-CN" altLang="zh-CN" sz="2400" dirty="0" smtClean="0">
                <a:ea typeface="楷体_GB2312" charset="-122"/>
              </a:rPr>
              <a:t>】 </a:t>
            </a:r>
            <a:r>
              <a:rPr lang="zh-CN" altLang="zh-CN" sz="2400" dirty="0">
                <a:ea typeface="楷体_GB2312" charset="-122"/>
              </a:rPr>
              <a:t>证明摩根定理。</a:t>
            </a:r>
            <a:endParaRPr lang="zh-CN" altLang="en-US" sz="2400" dirty="0">
              <a:cs typeface="Times New Roman" pitchFamily="18" charset="0"/>
            </a:endParaRPr>
          </a:p>
        </p:txBody>
      </p:sp>
      <p:graphicFrame>
        <p:nvGraphicFramePr>
          <p:cNvPr id="17" name="表格 16"/>
          <p:cNvGraphicFramePr>
            <a:graphicFrameLocks noGrp="1"/>
          </p:cNvGraphicFramePr>
          <p:nvPr/>
        </p:nvGraphicFramePr>
        <p:xfrm>
          <a:off x="3455988" y="4005263"/>
          <a:ext cx="5148261" cy="2286000"/>
        </p:xfrm>
        <a:graphic>
          <a:graphicData uri="http://schemas.openxmlformats.org/drawingml/2006/table">
            <a:tbl>
              <a:tblPr/>
              <a:tblGrid>
                <a:gridCol w="540027"/>
                <a:gridCol w="540027"/>
                <a:gridCol w="1008051"/>
                <a:gridCol w="1008051"/>
                <a:gridCol w="1116057"/>
                <a:gridCol w="936048"/>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i="1" dirty="0"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solidFill>
                            <a:schemeClr val="tx1"/>
                          </a:solidFill>
                          <a:latin typeface="Times New Roman" panose="02020603050405020304" pitchFamily="18" charset="0"/>
                          <a:cs typeface="Times New Roman" panose="02020603050405020304" pitchFamily="18" charset="0"/>
                        </a:rPr>
                        <a:t>B</a:t>
                      </a:r>
                      <a:r>
                        <a:rPr lang="en-US" altLang="zh-CN" sz="24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zh-CN" sz="2400" dirty="0" smtClean="0">
                        <a:solidFill>
                          <a:schemeClr val="tx1"/>
                        </a:solidFill>
                        <a:latin typeface="Times New Roman" panose="02020603050405020304" pitchFamily="18" charset="0"/>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5" marR="91445"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5" marR="91445"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5" marR="91445"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5" marR="91445"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5" marR="9144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文本框 9"/>
          <p:cNvSpPr txBox="1">
            <a:spLocks noChangeArrowheads="1"/>
          </p:cNvSpPr>
          <p:nvPr/>
        </p:nvSpPr>
        <p:spPr bwMode="auto">
          <a:xfrm>
            <a:off x="515938" y="2708275"/>
            <a:ext cx="8091487" cy="830997"/>
          </a:xfrm>
          <a:prstGeom prst="rect">
            <a:avLst/>
          </a:prstGeom>
          <a:noFill/>
          <a:ln w="12700">
            <a:noFill/>
            <a:miter lim="800000"/>
            <a:headEnd/>
            <a:tailEnd/>
          </a:ln>
        </p:spPr>
        <p:txBody>
          <a:bodyPr>
            <a:spAutoFit/>
          </a:bodyPr>
          <a:lstStyle/>
          <a:p>
            <a:pPr algn="just">
              <a:spcBef>
                <a:spcPct val="50000"/>
              </a:spcBef>
            </a:pPr>
            <a:r>
              <a:rPr lang="zh-CN" altLang="en-US" sz="2400" dirty="0">
                <a:ea typeface="楷体_GB2312" charset="-122"/>
              </a:rPr>
              <a:t>证明：分别列出逻辑式</a:t>
            </a:r>
            <a:r>
              <a:rPr lang="en-US" altLang="zh-CN" sz="2400" dirty="0">
                <a:ea typeface="楷体_GB2312" charset="-122"/>
              </a:rPr>
              <a:t>(</a:t>
            </a:r>
            <a:r>
              <a:rPr lang="en-US" altLang="zh-CN" sz="2400" i="1" dirty="0">
                <a:ea typeface="楷体_GB2312" charset="-122"/>
              </a:rPr>
              <a:t>A</a:t>
            </a:r>
            <a:r>
              <a:rPr lang="en-US" altLang="zh-CN" sz="2400" dirty="0">
                <a:ea typeface="楷体_GB2312" charset="-122"/>
              </a:rPr>
              <a:t>∙</a:t>
            </a:r>
            <a:r>
              <a:rPr lang="en-US" altLang="zh-CN" sz="2400" i="1" dirty="0">
                <a:ea typeface="楷体_GB2312" charset="-122"/>
              </a:rPr>
              <a:t>B</a:t>
            </a:r>
            <a:r>
              <a:rPr lang="en-US" altLang="zh-CN" sz="2400" dirty="0">
                <a:ea typeface="楷体_GB2312" charset="-122"/>
              </a:rPr>
              <a:t>)</a:t>
            </a:r>
            <a:r>
              <a:rPr lang="en-US" altLang="zh-CN" sz="2400" dirty="0">
                <a:ea typeface="楷体_GB2312" charset="-122"/>
                <a:sym typeface="Symbol" pitchFamily="18" charset="2"/>
              </a:rPr>
              <a:t></a:t>
            </a:r>
            <a:r>
              <a:rPr lang="zh-CN" altLang="en-US" sz="2400" dirty="0">
                <a:ea typeface="楷体_GB2312" charset="-122"/>
                <a:sym typeface="Symbol" pitchFamily="18" charset="2"/>
              </a:rPr>
              <a:t>、</a:t>
            </a:r>
            <a:r>
              <a:rPr lang="en-US" altLang="zh-CN" sz="2400" i="1" dirty="0">
                <a:ea typeface="楷体_GB2312" charset="-122"/>
              </a:rPr>
              <a:t>A</a:t>
            </a:r>
            <a:r>
              <a:rPr lang="en-US" altLang="zh-CN" sz="2400" dirty="0">
                <a:ea typeface="楷体_GB2312" charset="-122"/>
                <a:sym typeface="Symbol" pitchFamily="18" charset="2"/>
              </a:rPr>
              <a:t></a:t>
            </a:r>
            <a:r>
              <a:rPr lang="en-US" altLang="zh-CN" sz="2400" dirty="0">
                <a:ea typeface="楷体_GB2312" charset="-122"/>
              </a:rPr>
              <a:t>+</a:t>
            </a:r>
            <a:r>
              <a:rPr lang="en-US" altLang="zh-CN" sz="2400" i="1" dirty="0">
                <a:ea typeface="楷体_GB2312" charset="-122"/>
              </a:rPr>
              <a:t>B</a:t>
            </a:r>
            <a:r>
              <a:rPr lang="en-US" altLang="zh-CN" sz="2400" dirty="0">
                <a:ea typeface="楷体_GB2312" charset="-122"/>
                <a:sym typeface="Symbol" pitchFamily="18" charset="2"/>
              </a:rPr>
              <a:t></a:t>
            </a:r>
            <a:r>
              <a:rPr lang="zh-CN" altLang="en-US" sz="2400" b="0" dirty="0">
                <a:ea typeface="楷体_GB2312" charset="-122"/>
                <a:sym typeface="Symbol" pitchFamily="18" charset="2"/>
              </a:rPr>
              <a:t>、</a:t>
            </a:r>
            <a:r>
              <a:rPr lang="en-US" altLang="zh-CN" sz="2400" dirty="0">
                <a:ea typeface="楷体_GB2312" charset="-122"/>
              </a:rPr>
              <a:t>(</a:t>
            </a:r>
            <a:r>
              <a:rPr lang="en-US" altLang="zh-CN" sz="2400" i="1" dirty="0">
                <a:ea typeface="楷体_GB2312" charset="-122"/>
              </a:rPr>
              <a:t>A</a:t>
            </a:r>
            <a:r>
              <a:rPr lang="en-US" altLang="zh-CN" sz="2400" dirty="0">
                <a:ea typeface="楷体_GB2312" charset="-122"/>
              </a:rPr>
              <a:t>+</a:t>
            </a:r>
            <a:r>
              <a:rPr lang="en-US" altLang="zh-CN" sz="2400" i="1" dirty="0">
                <a:ea typeface="楷体_GB2312" charset="-122"/>
              </a:rPr>
              <a:t>B</a:t>
            </a:r>
            <a:r>
              <a:rPr lang="en-US" altLang="zh-CN" sz="2400" dirty="0">
                <a:ea typeface="楷体_GB2312" charset="-122"/>
              </a:rPr>
              <a:t>)</a:t>
            </a:r>
            <a:r>
              <a:rPr lang="en-US" altLang="zh-CN" sz="2400" dirty="0">
                <a:ea typeface="楷体_GB2312" charset="-122"/>
                <a:sym typeface="Symbol" pitchFamily="18" charset="2"/>
              </a:rPr>
              <a:t></a:t>
            </a:r>
            <a:r>
              <a:rPr lang="zh-CN" altLang="en-US" sz="2400" dirty="0">
                <a:ea typeface="楷体_GB2312" charset="-122"/>
                <a:sym typeface="Symbol" pitchFamily="18" charset="2"/>
              </a:rPr>
              <a:t>和</a:t>
            </a:r>
            <a:r>
              <a:rPr lang="en-US" altLang="zh-CN" sz="2400" i="1" dirty="0">
                <a:ea typeface="楷体_GB2312" charset="-122"/>
              </a:rPr>
              <a:t>A</a:t>
            </a:r>
            <a:r>
              <a:rPr lang="en-US" altLang="zh-CN" sz="2400" dirty="0">
                <a:ea typeface="楷体_GB2312" charset="-122"/>
                <a:sym typeface="Symbol" pitchFamily="18" charset="2"/>
              </a:rPr>
              <a:t></a:t>
            </a:r>
            <a:r>
              <a:rPr lang="en-US" altLang="zh-CN" sz="2400" dirty="0">
                <a:ea typeface="楷体_GB2312" charset="-122"/>
              </a:rPr>
              <a:t>∙</a:t>
            </a:r>
            <a:r>
              <a:rPr lang="en-US" altLang="zh-CN" sz="2400" i="1" dirty="0">
                <a:ea typeface="楷体_GB2312" charset="-122"/>
              </a:rPr>
              <a:t>B</a:t>
            </a:r>
            <a:r>
              <a:rPr lang="en-US" altLang="zh-CN" sz="2400" dirty="0">
                <a:ea typeface="楷体_GB2312" charset="-122"/>
                <a:sym typeface="Symbol" pitchFamily="18" charset="2"/>
              </a:rPr>
              <a:t></a:t>
            </a:r>
            <a:r>
              <a:rPr lang="zh-CN" altLang="en-US" sz="2400" dirty="0">
                <a:ea typeface="楷体_GB2312" charset="-122"/>
                <a:sym typeface="Symbol" pitchFamily="18" charset="2"/>
              </a:rPr>
              <a:t>的真值表，如</a:t>
            </a:r>
            <a:r>
              <a:rPr lang="zh-CN" altLang="en-US" sz="2400" dirty="0" smtClean="0">
                <a:ea typeface="楷体_GB2312" charset="-122"/>
                <a:sym typeface="Symbol" pitchFamily="18" charset="2"/>
              </a:rPr>
              <a:t>表</a:t>
            </a:r>
            <a:r>
              <a:rPr lang="en-US" altLang="zh-CN" sz="2400" dirty="0" smtClean="0">
                <a:ea typeface="楷体_GB2312" charset="-122"/>
                <a:sym typeface="Symbol" pitchFamily="18" charset="2"/>
              </a:rPr>
              <a:t>1</a:t>
            </a:r>
            <a:r>
              <a:rPr lang="zh-CN" altLang="en-US" sz="2400" dirty="0" smtClean="0">
                <a:ea typeface="楷体_GB2312" charset="-122"/>
                <a:sym typeface="Symbol" pitchFamily="18" charset="2"/>
              </a:rPr>
              <a:t>所</a:t>
            </a:r>
            <a:r>
              <a:rPr lang="zh-CN" altLang="en-US" sz="2400" dirty="0">
                <a:ea typeface="楷体_GB2312" charset="-122"/>
                <a:sym typeface="Symbol" pitchFamily="18" charset="2"/>
              </a:rPr>
              <a:t>示。</a:t>
            </a:r>
            <a:endParaRPr lang="zh-CN" altLang="zh-CN" sz="2400" dirty="0">
              <a:cs typeface="Times New Roman" pitchFamily="18" charset="0"/>
            </a:endParaRPr>
          </a:p>
        </p:txBody>
      </p:sp>
      <p:sp>
        <p:nvSpPr>
          <p:cNvPr id="14" name="文本框 3076"/>
          <p:cNvSpPr txBox="1">
            <a:spLocks noChangeArrowheads="1"/>
          </p:cNvSpPr>
          <p:nvPr/>
        </p:nvSpPr>
        <p:spPr bwMode="auto">
          <a:xfrm>
            <a:off x="4467225" y="3573463"/>
            <a:ext cx="3128963" cy="461962"/>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9 </a:t>
            </a:r>
            <a:r>
              <a:rPr lang="zh-CN" altLang="en-US" sz="2400" dirty="0" smtClean="0">
                <a:ea typeface="楷体_GB2312" charset="-122"/>
              </a:rPr>
              <a:t>例</a:t>
            </a:r>
            <a:r>
              <a:rPr lang="en-US" altLang="zh-CN" sz="2400" dirty="0" smtClean="0">
                <a:ea typeface="楷体_GB2312" charset="-122"/>
              </a:rPr>
              <a:t>2</a:t>
            </a:r>
            <a:r>
              <a:rPr lang="zh-CN" altLang="en-US" sz="2400" dirty="0">
                <a:ea typeface="楷体_GB2312" charset="-122"/>
              </a:rPr>
              <a:t>真值表</a:t>
            </a:r>
            <a:endParaRPr lang="zh-CN" altLang="zh-CN" sz="2400" dirty="0">
              <a:cs typeface="Times New Roman" pitchFamily="18" charset="0"/>
            </a:endParaRPr>
          </a:p>
        </p:txBody>
      </p:sp>
      <p:sp>
        <p:nvSpPr>
          <p:cNvPr id="15" name="文本框 14"/>
          <p:cNvSpPr txBox="1">
            <a:spLocks noChangeArrowheads="1"/>
          </p:cNvSpPr>
          <p:nvPr/>
        </p:nvSpPr>
        <p:spPr bwMode="auto">
          <a:xfrm>
            <a:off x="515938" y="3573463"/>
            <a:ext cx="2687637" cy="1200329"/>
          </a:xfrm>
          <a:prstGeom prst="rect">
            <a:avLst/>
          </a:prstGeom>
          <a:noFill/>
          <a:ln w="12700">
            <a:noFill/>
            <a:miter lim="800000"/>
            <a:headEnd/>
            <a:tailEnd/>
          </a:ln>
        </p:spPr>
        <p:txBody>
          <a:bodyPr>
            <a:spAutoFit/>
          </a:bodyPr>
          <a:lstStyle/>
          <a:p>
            <a:r>
              <a:rPr lang="zh-CN" altLang="en-US" sz="2400">
                <a:ea typeface="楷体_GB2312" charset="-122"/>
              </a:rPr>
              <a:t>可见，等式两边对应的真值表相同，故等式成立。</a:t>
            </a:r>
            <a:endParaRPr lang="zh-CN" altLang="en-US"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ppt_x</p:attrName>
                                        </p:attrNameLst>
                                      </p:cBhvr>
                                      <p:tavLst>
                                        <p:tav tm="0">
                                          <p:val>
                                            <p:strVal val="#ppt_x-.2"/>
                                          </p:val>
                                        </p:tav>
                                        <p:tav tm="100000">
                                          <p:val>
                                            <p:strVal val="#ppt_x"/>
                                          </p:val>
                                        </p:tav>
                                      </p:tavLst>
                                    </p:anim>
                                    <p:anim calcmode="lin" valueType="num">
                                      <p:cBhvr>
                                        <p:cTn id="1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
                                        </p:tgtEl>
                                      </p:cBhvr>
                                    </p:animEffect>
                                  </p:childTnLst>
                                </p:cTn>
                              </p:par>
                            </p:childTnLst>
                          </p:cTn>
                        </p:par>
                        <p:par>
                          <p:cTn id="17" fill="hold">
                            <p:stCondLst>
                              <p:cond delay="1000"/>
                            </p:stCondLst>
                            <p:childTnLst>
                              <p:par>
                                <p:cTn id="18" presetID="29"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ppt_x</p:attrName>
                                        </p:attrNameLst>
                                      </p:cBhvr>
                                      <p:tavLst>
                                        <p:tav tm="0">
                                          <p:val>
                                            <p:strVal val="#ppt_x-.2"/>
                                          </p:val>
                                        </p:tav>
                                        <p:tav tm="100000">
                                          <p:val>
                                            <p:strVal val="#ppt_x"/>
                                          </p:val>
                                        </p:tav>
                                      </p:tavLst>
                                    </p:anim>
                                    <p:anim calcmode="lin" valueType="num">
                                      <p:cBhvr>
                                        <p:cTn id="21"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ppt_x</p:attrName>
                                        </p:attrNameLst>
                                      </p:cBhvr>
                                      <p:tavLst>
                                        <p:tav tm="0">
                                          <p:val>
                                            <p:strVal val="#ppt_x-.2"/>
                                          </p:val>
                                        </p:tav>
                                        <p:tav tm="100000">
                                          <p:val>
                                            <p:strVal val="#ppt_x"/>
                                          </p:val>
                                        </p:tav>
                                      </p:tavLst>
                                    </p:anim>
                                    <p:anim calcmode="lin" valueType="num">
                                      <p:cBhvr>
                                        <p:cTn id="2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ppt_x</p:attrName>
                                        </p:attrNameLst>
                                      </p:cBhvr>
                                      <p:tavLst>
                                        <p:tav tm="0">
                                          <p:val>
                                            <p:strVal val="#ppt_x-.2"/>
                                          </p:val>
                                        </p:tav>
                                        <p:tav tm="100000">
                                          <p:val>
                                            <p:strVal val="#ppt_x"/>
                                          </p:val>
                                        </p:tav>
                                      </p:tavLst>
                                    </p:anim>
                                    <p:anim calcmode="lin" valueType="num">
                                      <p:cBhvr>
                                        <p:cTn id="3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0"/>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0"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文本框 3076"/>
          <p:cNvSpPr txBox="1">
            <a:spLocks noChangeArrowheads="1"/>
          </p:cNvSpPr>
          <p:nvPr/>
        </p:nvSpPr>
        <p:spPr bwMode="auto">
          <a:xfrm>
            <a:off x="519113" y="476250"/>
            <a:ext cx="8088312" cy="461665"/>
          </a:xfrm>
          <a:prstGeom prst="rect">
            <a:avLst/>
          </a:prstGeom>
          <a:noFill/>
          <a:ln w="12700">
            <a:noFill/>
            <a:miter lim="800000"/>
            <a:headEnd/>
            <a:tailEnd/>
          </a:ln>
        </p:spPr>
        <p:txBody>
          <a:bodyPr>
            <a:spAutoFit/>
          </a:bodyPr>
          <a:lstStyle/>
          <a:p>
            <a:pPr algn="just">
              <a:spcBef>
                <a:spcPct val="20000"/>
              </a:spcBef>
            </a:pPr>
            <a:r>
              <a:rPr lang="zh-CN" altLang="en-US" sz="2400" u="sng" dirty="0" smtClean="0">
                <a:ea typeface="楷体_GB2312" charset="-122"/>
              </a:rPr>
              <a:t>常用</a:t>
            </a:r>
            <a:r>
              <a:rPr lang="zh-CN" altLang="en-US" sz="2400" u="sng" dirty="0">
                <a:ea typeface="楷体_GB2312" charset="-122"/>
              </a:rPr>
              <a:t>公式</a:t>
            </a:r>
            <a:endParaRPr lang="zh-CN" altLang="en-US" sz="2400" u="sng" dirty="0">
              <a:latin typeface="楷体_GB2312" charset="-122"/>
              <a:ea typeface="楷体_GB2312" charset="-122"/>
            </a:endParaRPr>
          </a:p>
        </p:txBody>
      </p:sp>
      <p:sp>
        <p:nvSpPr>
          <p:cNvPr id="4" name="文本框 3"/>
          <p:cNvSpPr txBox="1">
            <a:spLocks noChangeArrowheads="1"/>
          </p:cNvSpPr>
          <p:nvPr/>
        </p:nvSpPr>
        <p:spPr bwMode="auto">
          <a:xfrm>
            <a:off x="519113" y="1033463"/>
            <a:ext cx="8088312" cy="461665"/>
          </a:xfrm>
          <a:prstGeom prst="rect">
            <a:avLst/>
          </a:prstGeom>
          <a:noFill/>
          <a:ln w="12700">
            <a:noFill/>
            <a:miter lim="800000"/>
            <a:headEnd/>
            <a:tailEnd/>
          </a:ln>
        </p:spPr>
        <p:txBody>
          <a:bodyPr>
            <a:spAutoFit/>
          </a:bodyPr>
          <a:lstStyle/>
          <a:p>
            <a:r>
              <a:rPr lang="en-US" altLang="zh-CN" sz="2400">
                <a:ea typeface="楷体_GB2312" charset="-122"/>
              </a:rPr>
              <a:t>1. </a:t>
            </a:r>
            <a:r>
              <a:rPr lang="zh-CN" altLang="en-US" sz="2400">
                <a:ea typeface="楷体_GB2312" charset="-122"/>
              </a:rPr>
              <a:t>吸收公式</a:t>
            </a:r>
          </a:p>
        </p:txBody>
      </p:sp>
      <p:sp>
        <p:nvSpPr>
          <p:cNvPr id="5" name="文本框 4"/>
          <p:cNvSpPr txBox="1">
            <a:spLocks noChangeArrowheads="1"/>
          </p:cNvSpPr>
          <p:nvPr/>
        </p:nvSpPr>
        <p:spPr bwMode="auto">
          <a:xfrm>
            <a:off x="519113" y="1525588"/>
            <a:ext cx="8088312"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endParaRPr lang="zh-CN" altLang="en-US" sz="2400" u="sng">
              <a:cs typeface="Times New Roman" pitchFamily="18" charset="0"/>
            </a:endParaRPr>
          </a:p>
        </p:txBody>
      </p:sp>
      <p:sp>
        <p:nvSpPr>
          <p:cNvPr id="9" name="文本框 8"/>
          <p:cNvSpPr txBox="1">
            <a:spLocks noChangeArrowheads="1"/>
          </p:cNvSpPr>
          <p:nvPr/>
        </p:nvSpPr>
        <p:spPr bwMode="auto">
          <a:xfrm>
            <a:off x="514350" y="2078038"/>
            <a:ext cx="8093075" cy="461665"/>
          </a:xfrm>
          <a:prstGeom prst="rect">
            <a:avLst/>
          </a:prstGeom>
          <a:noFill/>
          <a:ln w="12700">
            <a:noFill/>
            <a:miter lim="800000"/>
            <a:headEnd/>
            <a:tailEnd/>
          </a:ln>
        </p:spPr>
        <p:txBody>
          <a:bodyPr>
            <a:spAutoFit/>
          </a:bodyPr>
          <a:lstStyle/>
          <a:p>
            <a:pPr algn="just">
              <a:spcBef>
                <a:spcPct val="50000"/>
              </a:spcBef>
            </a:pPr>
            <a:r>
              <a:rPr lang="zh-CN" altLang="zh-CN" sz="2400">
                <a:ea typeface="楷体_GB2312" charset="-122"/>
              </a:rPr>
              <a:t>证明：</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∙1+</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∙(1+</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∙1=</a:t>
            </a:r>
            <a:r>
              <a:rPr lang="en-US" altLang="zh-CN" sz="2400" i="1">
                <a:ea typeface="楷体_GB2312" charset="-122"/>
              </a:rPr>
              <a:t>A</a:t>
            </a:r>
            <a:endParaRPr lang="zh-CN" altLang="en-US" sz="2400">
              <a:cs typeface="Times New Roman" pitchFamily="18" charset="0"/>
            </a:endParaRPr>
          </a:p>
        </p:txBody>
      </p:sp>
      <p:sp>
        <p:nvSpPr>
          <p:cNvPr id="11" name="文本框 10"/>
          <p:cNvSpPr txBox="1">
            <a:spLocks noChangeArrowheads="1"/>
          </p:cNvSpPr>
          <p:nvPr/>
        </p:nvSpPr>
        <p:spPr bwMode="auto">
          <a:xfrm>
            <a:off x="519113" y="2635250"/>
            <a:ext cx="8088312" cy="461665"/>
          </a:xfrm>
          <a:prstGeom prst="rect">
            <a:avLst/>
          </a:prstGeom>
          <a:noFill/>
          <a:ln w="12700">
            <a:noFill/>
            <a:miter lim="800000"/>
            <a:headEnd/>
            <a:tailEnd/>
          </a:ln>
        </p:spPr>
        <p:txBody>
          <a:bodyPr>
            <a:spAutoFit/>
          </a:bodyPr>
          <a:lstStyle/>
          <a:p>
            <a:r>
              <a:rPr lang="en-US" altLang="zh-CN" sz="2400">
                <a:ea typeface="楷体_GB2312" charset="-122"/>
              </a:rPr>
              <a:t>2. </a:t>
            </a:r>
            <a:r>
              <a:rPr lang="zh-CN" altLang="en-US" sz="2400">
                <a:ea typeface="楷体_GB2312" charset="-122"/>
              </a:rPr>
              <a:t>消因子公式</a:t>
            </a:r>
          </a:p>
        </p:txBody>
      </p:sp>
      <p:sp>
        <p:nvSpPr>
          <p:cNvPr id="12" name="文本框 11"/>
          <p:cNvSpPr txBox="1">
            <a:spLocks noChangeArrowheads="1"/>
          </p:cNvSpPr>
          <p:nvPr/>
        </p:nvSpPr>
        <p:spPr bwMode="auto">
          <a:xfrm>
            <a:off x="514350" y="3192463"/>
            <a:ext cx="8093075"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endParaRPr lang="zh-CN" altLang="en-US" sz="2400" u="sng">
              <a:cs typeface="Times New Roman" pitchFamily="18" charset="0"/>
            </a:endParaRPr>
          </a:p>
        </p:txBody>
      </p:sp>
      <p:sp>
        <p:nvSpPr>
          <p:cNvPr id="13" name="文本框 12"/>
          <p:cNvSpPr txBox="1">
            <a:spLocks noChangeArrowheads="1"/>
          </p:cNvSpPr>
          <p:nvPr/>
        </p:nvSpPr>
        <p:spPr bwMode="auto">
          <a:xfrm>
            <a:off x="519113" y="3751263"/>
            <a:ext cx="8088312" cy="461665"/>
          </a:xfrm>
          <a:prstGeom prst="rect">
            <a:avLst/>
          </a:prstGeom>
          <a:noFill/>
          <a:ln w="12700">
            <a:noFill/>
            <a:miter lim="800000"/>
            <a:headEnd/>
            <a:tailEnd/>
          </a:ln>
        </p:spPr>
        <p:txBody>
          <a:bodyPr>
            <a:spAutoFit/>
          </a:bodyPr>
          <a:lstStyle/>
          <a:p>
            <a:pPr eaLnBrk="0" hangingPunct="0"/>
            <a:r>
              <a:rPr lang="zh-CN" altLang="zh-CN" sz="2400">
                <a:ea typeface="楷体_GB2312" charset="-122"/>
              </a:rPr>
              <a:t>证明：</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endParaRPr lang="zh-CN" altLang="zh-CN" sz="2400">
              <a:cs typeface="Times New Roman" pitchFamily="18" charset="0"/>
            </a:endParaRPr>
          </a:p>
        </p:txBody>
      </p:sp>
      <p:sp>
        <p:nvSpPr>
          <p:cNvPr id="10" name="文本框 9"/>
          <p:cNvSpPr txBox="1">
            <a:spLocks noChangeArrowheads="1"/>
          </p:cNvSpPr>
          <p:nvPr/>
        </p:nvSpPr>
        <p:spPr bwMode="auto">
          <a:xfrm>
            <a:off x="519113" y="4302125"/>
            <a:ext cx="8088312" cy="461665"/>
          </a:xfrm>
          <a:prstGeom prst="rect">
            <a:avLst/>
          </a:prstGeom>
          <a:noFill/>
          <a:ln w="12700">
            <a:noFill/>
            <a:miter lim="800000"/>
            <a:headEnd/>
            <a:tailEnd/>
          </a:ln>
        </p:spPr>
        <p:txBody>
          <a:bodyPr>
            <a:spAutoFit/>
          </a:bodyPr>
          <a:lstStyle/>
          <a:p>
            <a:r>
              <a:rPr lang="en-US" altLang="zh-CN" sz="2400">
                <a:ea typeface="楷体_GB2312" charset="-122"/>
              </a:rPr>
              <a:t>3. </a:t>
            </a:r>
            <a:r>
              <a:rPr lang="zh-CN" altLang="en-US" sz="2400">
                <a:ea typeface="楷体_GB2312" charset="-122"/>
              </a:rPr>
              <a:t>并项公式</a:t>
            </a:r>
          </a:p>
        </p:txBody>
      </p:sp>
      <p:sp>
        <p:nvSpPr>
          <p:cNvPr id="14" name="文本框 13"/>
          <p:cNvSpPr txBox="1">
            <a:spLocks noChangeArrowheads="1"/>
          </p:cNvSpPr>
          <p:nvPr/>
        </p:nvSpPr>
        <p:spPr bwMode="auto">
          <a:xfrm>
            <a:off x="517525" y="4865688"/>
            <a:ext cx="8089900"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endParaRPr lang="zh-CN" altLang="en-US" sz="2400" u="sng">
              <a:cs typeface="Times New Roman" pitchFamily="18" charset="0"/>
            </a:endParaRPr>
          </a:p>
        </p:txBody>
      </p:sp>
      <p:sp>
        <p:nvSpPr>
          <p:cNvPr id="15" name="文本框 14"/>
          <p:cNvSpPr txBox="1">
            <a:spLocks noChangeArrowheads="1"/>
          </p:cNvSpPr>
          <p:nvPr/>
        </p:nvSpPr>
        <p:spPr bwMode="auto">
          <a:xfrm>
            <a:off x="520700" y="5424488"/>
            <a:ext cx="8086725" cy="461665"/>
          </a:xfrm>
          <a:prstGeom prst="rect">
            <a:avLst/>
          </a:prstGeom>
          <a:noFill/>
          <a:ln w="12700">
            <a:noFill/>
            <a:miter lim="800000"/>
            <a:headEnd/>
            <a:tailEnd/>
          </a:ln>
        </p:spPr>
        <p:txBody>
          <a:bodyPr>
            <a:spAutoFit/>
          </a:bodyPr>
          <a:lstStyle/>
          <a:p>
            <a:pPr eaLnBrk="0" hangingPunct="0"/>
            <a:r>
              <a:rPr lang="zh-CN" altLang="zh-CN" sz="2400">
                <a:ea typeface="楷体_GB2312" charset="-122"/>
              </a:rPr>
              <a:t>证明：</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 </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rPr>
              <a:t>∙1=</a:t>
            </a:r>
            <a:r>
              <a:rPr lang="en-US" altLang="zh-CN" sz="2400" i="1">
                <a:ea typeface="楷体_GB2312" charset="-122"/>
              </a:rPr>
              <a:t>A</a:t>
            </a:r>
            <a:endParaRPr lang="zh-CN" altLang="zh-CN"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ppt_x</p:attrName>
                                        </p:attrNameLst>
                                      </p:cBhvr>
                                      <p:tavLst>
                                        <p:tav tm="0">
                                          <p:val>
                                            <p:strVal val="#ppt_x-.2"/>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ppt_x</p:attrName>
                                        </p:attrNameLst>
                                      </p:cBhvr>
                                      <p:tavLst>
                                        <p:tav tm="0">
                                          <p:val>
                                            <p:strVal val="#ppt_x-.2"/>
                                          </p:val>
                                        </p:tav>
                                        <p:tav tm="100000">
                                          <p:val>
                                            <p:strVal val="#ppt_x"/>
                                          </p:val>
                                        </p:tav>
                                      </p:tavLst>
                                    </p:anim>
                                    <p:anim calcmode="lin" valueType="num">
                                      <p:cBhvr>
                                        <p:cTn id="1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ppt_x</p:attrName>
                                        </p:attrNameLst>
                                      </p:cBhvr>
                                      <p:tavLst>
                                        <p:tav tm="0">
                                          <p:val>
                                            <p:strVal val="#ppt_x-.2"/>
                                          </p:val>
                                        </p:tav>
                                        <p:tav tm="100000">
                                          <p:val>
                                            <p:strVal val="#ppt_x"/>
                                          </p:val>
                                        </p:tav>
                                      </p:tavLst>
                                    </p:anim>
                                    <p:anim calcmode="lin" valueType="num">
                                      <p:cBhvr>
                                        <p:cTn id="2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1"/>
                                        </p:tgtEl>
                                      </p:cBhvr>
                                    </p:animEffect>
                                  </p:childTnLst>
                                </p:cTn>
                              </p:par>
                            </p:childTnLst>
                          </p:cTn>
                        </p:par>
                        <p:par>
                          <p:cTn id="28" fill="hold">
                            <p:stCondLst>
                              <p:cond delay="1000"/>
                            </p:stCondLst>
                            <p:childTnLst>
                              <p:par>
                                <p:cTn id="29" presetID="29"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ppt_x</p:attrName>
                                        </p:attrNameLst>
                                      </p:cBhvr>
                                      <p:tavLst>
                                        <p:tav tm="0">
                                          <p:val>
                                            <p:strVal val="#ppt_x-.2"/>
                                          </p:val>
                                        </p:tav>
                                        <p:tav tm="100000">
                                          <p:val>
                                            <p:strVal val="#ppt_x"/>
                                          </p:val>
                                        </p:tav>
                                      </p:tavLst>
                                    </p:anim>
                                    <p:anim calcmode="lin" valueType="num">
                                      <p:cBhvr>
                                        <p:cTn id="32"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ppt_x</p:attrName>
                                        </p:attrNameLst>
                                      </p:cBhvr>
                                      <p:tavLst>
                                        <p:tav tm="0">
                                          <p:val>
                                            <p:strVal val="#ppt_x-.2"/>
                                          </p:val>
                                        </p:tav>
                                        <p:tav tm="100000">
                                          <p:val>
                                            <p:strVal val="#ppt_x"/>
                                          </p:val>
                                        </p:tav>
                                      </p:tavLst>
                                    </p:anim>
                                    <p:anim calcmode="lin" valueType="num">
                                      <p:cBhvr>
                                        <p:cTn id="39"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ppt_x</p:attrName>
                                        </p:attrNameLst>
                                      </p:cBhvr>
                                      <p:tavLst>
                                        <p:tav tm="0">
                                          <p:val>
                                            <p:strVal val="#ppt_x-.2"/>
                                          </p:val>
                                        </p:tav>
                                        <p:tav tm="100000">
                                          <p:val>
                                            <p:strVal val="#ppt_x"/>
                                          </p:val>
                                        </p:tav>
                                      </p:tavLst>
                                    </p:anim>
                                    <p:anim calcmode="lin" valueType="num">
                                      <p:cBhvr>
                                        <p:cTn id="4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
                                        </p:tgtEl>
                                      </p:cBhvr>
                                    </p:animEffect>
                                  </p:childTnLst>
                                </p:cTn>
                              </p:par>
                            </p:childTnLst>
                          </p:cTn>
                        </p:par>
                        <p:par>
                          <p:cTn id="48" fill="hold">
                            <p:stCondLst>
                              <p:cond delay="1000"/>
                            </p:stCondLst>
                            <p:childTnLst>
                              <p:par>
                                <p:cTn id="49" presetID="29"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ppt_x</p:attrName>
                                        </p:attrNameLst>
                                      </p:cBhvr>
                                      <p:tavLst>
                                        <p:tav tm="0">
                                          <p:val>
                                            <p:strVal val="#ppt_x-.2"/>
                                          </p:val>
                                        </p:tav>
                                        <p:tav tm="100000">
                                          <p:val>
                                            <p:strVal val="#ppt_x"/>
                                          </p:val>
                                        </p:tav>
                                      </p:tavLst>
                                    </p:anim>
                                    <p:anim calcmode="lin" valueType="num">
                                      <p:cBhvr>
                                        <p:cTn id="52"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ppt_x</p:attrName>
                                        </p:attrNameLst>
                                      </p:cBhvr>
                                      <p:tavLst>
                                        <p:tav tm="0">
                                          <p:val>
                                            <p:strVal val="#ppt_x-.2"/>
                                          </p:val>
                                        </p:tav>
                                        <p:tav tm="100000">
                                          <p:val>
                                            <p:strVal val="#ppt_x"/>
                                          </p:val>
                                        </p:tav>
                                      </p:tavLst>
                                    </p:anim>
                                    <p:anim calcmode="lin" valueType="num">
                                      <p:cBhvr>
                                        <p:cTn id="59"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P spid="10"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文本框 3076"/>
          <p:cNvSpPr txBox="1">
            <a:spLocks noChangeArrowheads="1"/>
          </p:cNvSpPr>
          <p:nvPr/>
        </p:nvSpPr>
        <p:spPr bwMode="auto">
          <a:xfrm>
            <a:off x="519113" y="601663"/>
            <a:ext cx="8088312" cy="461665"/>
          </a:xfrm>
          <a:prstGeom prst="rect">
            <a:avLst/>
          </a:prstGeom>
          <a:noFill/>
          <a:ln w="12700">
            <a:noFill/>
            <a:miter lim="800000"/>
            <a:headEnd/>
            <a:tailEnd/>
          </a:ln>
        </p:spPr>
        <p:txBody>
          <a:bodyPr>
            <a:spAutoFit/>
          </a:bodyPr>
          <a:lstStyle/>
          <a:p>
            <a:r>
              <a:rPr lang="en-US" altLang="zh-CN" sz="2400">
                <a:ea typeface="楷体_GB2312" charset="-122"/>
              </a:rPr>
              <a:t>4. </a:t>
            </a:r>
            <a:r>
              <a:rPr lang="zh-CN" altLang="en-US" sz="2400">
                <a:ea typeface="楷体_GB2312" charset="-122"/>
              </a:rPr>
              <a:t>消项公式</a:t>
            </a:r>
          </a:p>
        </p:txBody>
      </p:sp>
      <p:sp>
        <p:nvSpPr>
          <p:cNvPr id="4" name="文本框 3"/>
          <p:cNvSpPr txBox="1">
            <a:spLocks noChangeArrowheads="1"/>
          </p:cNvSpPr>
          <p:nvPr/>
        </p:nvSpPr>
        <p:spPr bwMode="auto">
          <a:xfrm>
            <a:off x="519113" y="1196975"/>
            <a:ext cx="8088312"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endParaRPr lang="zh-CN" altLang="en-US" sz="2400" u="sng">
              <a:cs typeface="Times New Roman" pitchFamily="18" charset="0"/>
            </a:endParaRPr>
          </a:p>
        </p:txBody>
      </p:sp>
      <p:sp>
        <p:nvSpPr>
          <p:cNvPr id="9" name="文本框 8"/>
          <p:cNvSpPr txBox="1">
            <a:spLocks noChangeArrowheads="1"/>
          </p:cNvSpPr>
          <p:nvPr/>
        </p:nvSpPr>
        <p:spPr bwMode="auto">
          <a:xfrm>
            <a:off x="517525" y="1792288"/>
            <a:ext cx="8089900" cy="461665"/>
          </a:xfrm>
          <a:prstGeom prst="rect">
            <a:avLst/>
          </a:prstGeom>
          <a:noFill/>
          <a:ln w="12700">
            <a:noFill/>
            <a:miter lim="800000"/>
            <a:headEnd/>
            <a:tailEnd/>
          </a:ln>
        </p:spPr>
        <p:txBody>
          <a:bodyPr>
            <a:spAutoFit/>
          </a:bodyPr>
          <a:lstStyle/>
          <a:p>
            <a:pPr algn="just">
              <a:spcBef>
                <a:spcPct val="50000"/>
              </a:spcBef>
            </a:pPr>
            <a:r>
              <a:rPr lang="zh-CN" altLang="zh-CN" sz="2400">
                <a:ea typeface="楷体_GB2312" charset="-122"/>
              </a:rPr>
              <a:t>证明：</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                                                                          </a:t>
            </a:r>
            <a:endParaRPr lang="zh-CN" altLang="en-US" sz="2400">
              <a:cs typeface="Times New Roman" pitchFamily="18" charset="0"/>
            </a:endParaRPr>
          </a:p>
        </p:txBody>
      </p:sp>
      <p:sp>
        <p:nvSpPr>
          <p:cNvPr id="13" name="文本框 12"/>
          <p:cNvSpPr txBox="1">
            <a:spLocks noChangeArrowheads="1"/>
          </p:cNvSpPr>
          <p:nvPr/>
        </p:nvSpPr>
        <p:spPr bwMode="auto">
          <a:xfrm>
            <a:off x="517525" y="2387600"/>
            <a:ext cx="8089900" cy="461665"/>
          </a:xfrm>
          <a:prstGeom prst="rect">
            <a:avLst/>
          </a:prstGeom>
          <a:noFill/>
          <a:ln w="12700">
            <a:noFill/>
            <a:miter lim="800000"/>
            <a:headEnd/>
            <a:tailEnd/>
          </a:ln>
        </p:spPr>
        <p:txBody>
          <a:bodyPr>
            <a:spAutoFit/>
          </a:bodyPr>
          <a:lstStyle/>
          <a:p>
            <a:pPr algn="just"/>
            <a:r>
              <a:rPr lang="en-US" altLang="zh-CN" sz="2400">
                <a:ea typeface="楷体_GB2312" charset="-122"/>
              </a:rPr>
              <a:t>                                     =</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endParaRPr lang="en-US" altLang="zh-CN" sz="2400" i="1">
              <a:cs typeface="Times New Roman" pitchFamily="18" charset="0"/>
            </a:endParaRPr>
          </a:p>
        </p:txBody>
      </p:sp>
      <p:sp>
        <p:nvSpPr>
          <p:cNvPr id="10" name="文本框 9"/>
          <p:cNvSpPr txBox="1">
            <a:spLocks noChangeArrowheads="1"/>
          </p:cNvSpPr>
          <p:nvPr/>
        </p:nvSpPr>
        <p:spPr bwMode="auto">
          <a:xfrm>
            <a:off x="522288" y="4165600"/>
            <a:ext cx="8085137" cy="830997"/>
          </a:xfrm>
          <a:prstGeom prst="rect">
            <a:avLst/>
          </a:prstGeom>
          <a:noFill/>
          <a:ln w="12700">
            <a:noFill/>
            <a:miter lim="800000"/>
            <a:headEnd/>
            <a:tailEnd/>
          </a:ln>
        </p:spPr>
        <p:txBody>
          <a:bodyPr>
            <a:spAutoFit/>
          </a:bodyPr>
          <a:lstStyle/>
          <a:p>
            <a:pPr indent="719138"/>
            <a:r>
              <a:rPr lang="zh-CN" altLang="zh-CN" sz="2400">
                <a:latin typeface="Comic Sans MS" pitchFamily="66" charset="0"/>
                <a:ea typeface="楷体_GB2312" charset="-122"/>
              </a:rPr>
              <a:t>根据消项公式的证明过程可知，下面的扩展公式也是正确的：</a:t>
            </a:r>
            <a:endParaRPr lang="zh-CN" altLang="en-US" sz="2400">
              <a:ea typeface="楷体_GB2312" charset="-122"/>
            </a:endParaRPr>
          </a:p>
        </p:txBody>
      </p:sp>
      <p:sp>
        <p:nvSpPr>
          <p:cNvPr id="16" name="文本框 15"/>
          <p:cNvSpPr txBox="1">
            <a:spLocks noChangeArrowheads="1"/>
          </p:cNvSpPr>
          <p:nvPr/>
        </p:nvSpPr>
        <p:spPr bwMode="auto">
          <a:xfrm>
            <a:off x="517525" y="2979738"/>
            <a:ext cx="8089900" cy="461665"/>
          </a:xfrm>
          <a:prstGeom prst="rect">
            <a:avLst/>
          </a:prstGeom>
          <a:noFill/>
          <a:ln w="12700">
            <a:noFill/>
            <a:miter lim="800000"/>
            <a:headEnd/>
            <a:tailEnd/>
          </a:ln>
        </p:spPr>
        <p:txBody>
          <a:bodyPr>
            <a:spAutoFit/>
          </a:bodyPr>
          <a:lstStyle/>
          <a:p>
            <a:pPr algn="just"/>
            <a:r>
              <a:rPr lang="en-US" altLang="zh-CN" sz="2400">
                <a:ea typeface="楷体_GB2312" charset="-122"/>
              </a:rPr>
              <a:t>                                     =(</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endParaRPr lang="en-US" altLang="zh-CN" sz="2400">
              <a:cs typeface="Times New Roman" pitchFamily="18" charset="0"/>
            </a:endParaRPr>
          </a:p>
        </p:txBody>
      </p:sp>
      <p:sp>
        <p:nvSpPr>
          <p:cNvPr id="17" name="文本框 16"/>
          <p:cNvSpPr txBox="1">
            <a:spLocks noChangeArrowheads="1"/>
          </p:cNvSpPr>
          <p:nvPr/>
        </p:nvSpPr>
        <p:spPr bwMode="auto">
          <a:xfrm>
            <a:off x="522288" y="3570288"/>
            <a:ext cx="8085137" cy="461665"/>
          </a:xfrm>
          <a:prstGeom prst="rect">
            <a:avLst/>
          </a:prstGeom>
          <a:noFill/>
          <a:ln w="12700">
            <a:noFill/>
            <a:miter lim="800000"/>
            <a:headEnd/>
            <a:tailEnd/>
          </a:ln>
        </p:spPr>
        <p:txBody>
          <a:bodyPr>
            <a:spAutoFit/>
          </a:bodyPr>
          <a:lstStyle/>
          <a:p>
            <a:pPr algn="just"/>
            <a:r>
              <a:rPr lang="en-US" altLang="zh-CN" sz="2400">
                <a:ea typeface="楷体_GB2312" charset="-122"/>
              </a:rPr>
              <a:t>                                     =</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endParaRPr lang="zh-CN" altLang="en-US" sz="2400" u="sng">
              <a:cs typeface="Times New Roman" pitchFamily="18" charset="0"/>
            </a:endParaRPr>
          </a:p>
        </p:txBody>
      </p:sp>
      <p:sp>
        <p:nvSpPr>
          <p:cNvPr id="19" name="文本框 18"/>
          <p:cNvSpPr txBox="1">
            <a:spLocks noChangeArrowheads="1"/>
          </p:cNvSpPr>
          <p:nvPr/>
        </p:nvSpPr>
        <p:spPr bwMode="auto">
          <a:xfrm>
            <a:off x="522288" y="5192713"/>
            <a:ext cx="8085137" cy="461665"/>
          </a:xfrm>
          <a:prstGeom prst="rect">
            <a:avLst/>
          </a:prstGeom>
          <a:noFill/>
          <a:ln w="12700">
            <a:noFill/>
            <a:miter lim="800000"/>
            <a:headEnd/>
            <a:tailEnd/>
          </a:ln>
        </p:spPr>
        <p:txBody>
          <a:bodyPr>
            <a:spAutoFit/>
          </a:bodyPr>
          <a:lstStyle/>
          <a:p>
            <a:pPr algn="ct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D</a:t>
            </a:r>
            <a:r>
              <a:rPr lang="en-US" altLang="zh-CN" sz="2400">
                <a:ea typeface="楷体_GB2312" charset="-122"/>
              </a:rPr>
              <a:t>∙</a:t>
            </a:r>
            <a:r>
              <a:rPr lang="en-US" altLang="zh-CN" sz="2400" i="1">
                <a:ea typeface="楷体_GB2312" charset="-122"/>
              </a:rPr>
              <a:t>E</a:t>
            </a:r>
            <a:r>
              <a:rPr lang="en-US" altLang="zh-CN" sz="2400" i="1">
                <a:cs typeface="Times New Roman" pitchFamily="18" charset="0"/>
              </a:rPr>
              <a:t>…</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endParaRPr lang="zh-CN" altLang="en-US" sz="2400" u="sng">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ppt_x</p:attrName>
                                        </p:attrNameLst>
                                      </p:cBhvr>
                                      <p:tavLst>
                                        <p:tav tm="0">
                                          <p:val>
                                            <p:strVal val="#ppt_x-.2"/>
                                          </p:val>
                                        </p:tav>
                                        <p:tav tm="100000">
                                          <p:val>
                                            <p:strVal val="#ppt_x"/>
                                          </p:val>
                                        </p:tav>
                                      </p:tavLst>
                                    </p:anim>
                                    <p:anim calcmode="lin" valueType="num">
                                      <p:cBhvr>
                                        <p:cTn id="2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ppt_x</p:attrName>
                                        </p:attrNameLst>
                                      </p:cBhvr>
                                      <p:tavLst>
                                        <p:tav tm="0">
                                          <p:val>
                                            <p:strVal val="#ppt_x-.2"/>
                                          </p:val>
                                        </p:tav>
                                        <p:tav tm="100000">
                                          <p:val>
                                            <p:strVal val="#ppt_x"/>
                                          </p:val>
                                        </p:tav>
                                      </p:tavLst>
                                    </p:anim>
                                    <p:anim calcmode="lin" valueType="num">
                                      <p:cBhvr>
                                        <p:cTn id="27"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1000" fill="hold"/>
                                        <p:tgtEl>
                                          <p:spTgt spid="17"/>
                                        </p:tgtEl>
                                        <p:attrNameLst>
                                          <p:attrName>ppt_x</p:attrName>
                                        </p:attrNameLst>
                                      </p:cBhvr>
                                      <p:tavLst>
                                        <p:tav tm="0">
                                          <p:val>
                                            <p:strVal val="#ppt_x-.2"/>
                                          </p:val>
                                        </p:tav>
                                        <p:tav tm="100000">
                                          <p:val>
                                            <p:strVal val="#ppt_x"/>
                                          </p:val>
                                        </p:tav>
                                      </p:tavLst>
                                    </p:anim>
                                    <p:anim calcmode="lin" valueType="num">
                                      <p:cBhvr>
                                        <p:cTn id="34"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2"/>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10" grpId="0"/>
      <p:bldP spid="16" grpId="0"/>
      <p:bldP spid="1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逻辑代数基础</a:t>
            </a:r>
            <a:endParaRPr lang="zh-CN" altLang="en-US" dirty="0"/>
          </a:p>
        </p:txBody>
      </p:sp>
      <p:sp>
        <p:nvSpPr>
          <p:cNvPr id="3" name="内容占位符 2"/>
          <p:cNvSpPr>
            <a:spLocks noGrp="1"/>
          </p:cNvSpPr>
          <p:nvPr>
            <p:ph idx="1"/>
          </p:nvPr>
        </p:nvSpPr>
        <p:spPr/>
        <p:txBody>
          <a:bodyPr/>
          <a:lstStyle/>
          <a:p>
            <a:r>
              <a:rPr lang="zh-CN" altLang="en-US" dirty="0" smtClean="0"/>
              <a:t>逻辑运算</a:t>
            </a:r>
            <a:endParaRPr lang="en-US" altLang="zh-CN" dirty="0" smtClean="0"/>
          </a:p>
          <a:p>
            <a:r>
              <a:rPr lang="zh-CN" altLang="en-US" dirty="0" smtClean="0">
                <a:latin typeface="Times New Roman" panose="02020603050405020304" pitchFamily="18" charset="0"/>
                <a:sym typeface="+mn-ea"/>
              </a:rPr>
              <a:t>逻辑代数中的公式</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三种规则</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逻辑函数的表示方法</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逻辑函数的化简</a:t>
            </a:r>
            <a:endParaRPr lang="zh-CN" altLang="en-US" dirty="0" smtClean="0">
              <a:latin typeface="楷体_GB2312" charset="-122"/>
              <a:sym typeface="+mn-ea"/>
            </a:endParaRPr>
          </a:p>
          <a:p>
            <a:endParaRPr lang="zh-CN" altLang="en-US" dirty="0" smtClean="0">
              <a:latin typeface="楷体_GB2312" charset="-122"/>
              <a:sym typeface="+mn-ea"/>
            </a:endParaRPr>
          </a:p>
          <a:p>
            <a:endParaRPr lang="en-US" altLang="zh-CN" dirty="0" smtClean="0"/>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9113" y="473075"/>
            <a:ext cx="8088312" cy="579438"/>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三种规则</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9113" y="1125538"/>
            <a:ext cx="8088312" cy="461665"/>
          </a:xfrm>
          <a:prstGeom prst="rect">
            <a:avLst/>
          </a:prstGeom>
          <a:noFill/>
          <a:ln w="12700">
            <a:noFill/>
            <a:miter lim="800000"/>
            <a:headEnd/>
            <a:tailEnd/>
          </a:ln>
        </p:spPr>
        <p:txBody>
          <a:bodyPr>
            <a:spAutoFit/>
          </a:bodyPr>
          <a:lstStyle/>
          <a:p>
            <a:r>
              <a:rPr lang="en-US" altLang="zh-CN" sz="2400" u="sng" dirty="0" smtClean="0">
                <a:ea typeface="楷体_GB2312" charset="-122"/>
              </a:rPr>
              <a:t>1 </a:t>
            </a:r>
            <a:r>
              <a:rPr lang="zh-CN" altLang="en-US" sz="2400" u="sng" dirty="0">
                <a:ea typeface="楷体_GB2312" charset="-122"/>
              </a:rPr>
              <a:t>代入规则</a:t>
            </a:r>
          </a:p>
        </p:txBody>
      </p:sp>
      <p:sp>
        <p:nvSpPr>
          <p:cNvPr id="5" name="文本框 4"/>
          <p:cNvSpPr txBox="1">
            <a:spLocks noChangeArrowheads="1"/>
          </p:cNvSpPr>
          <p:nvPr/>
        </p:nvSpPr>
        <p:spPr bwMode="auto">
          <a:xfrm>
            <a:off x="519113" y="1716088"/>
            <a:ext cx="8088312" cy="1200329"/>
          </a:xfrm>
          <a:prstGeom prst="rect">
            <a:avLst/>
          </a:prstGeom>
          <a:noFill/>
          <a:ln w="12700">
            <a:noFill/>
            <a:miter lim="800000"/>
            <a:headEnd/>
            <a:tailEnd/>
          </a:ln>
        </p:spPr>
        <p:txBody>
          <a:bodyPr>
            <a:spAutoFit/>
          </a:bodyPr>
          <a:lstStyle/>
          <a:p>
            <a:pPr indent="719138" algn="just"/>
            <a:r>
              <a:rPr lang="zh-CN" altLang="zh-CN" sz="2400"/>
              <a:t>代入规则是指对于任何一个包含变量</a:t>
            </a:r>
            <a:r>
              <a:rPr lang="en-US" altLang="zh-CN" sz="2400" i="1"/>
              <a:t>A</a:t>
            </a:r>
            <a:r>
              <a:rPr lang="zh-CN" altLang="zh-CN" sz="2400"/>
              <a:t>的逻辑等式，若将式中所有的</a:t>
            </a:r>
            <a:r>
              <a:rPr lang="en-US" altLang="zh-CN" sz="2400" i="1"/>
              <a:t>A</a:t>
            </a:r>
            <a:r>
              <a:rPr lang="zh-CN" altLang="zh-CN" sz="2400"/>
              <a:t>用另外一个逻辑式替换，那么等式仍然成立</a:t>
            </a:r>
            <a:r>
              <a:rPr lang="zh-CN" altLang="en-US" sz="2400"/>
              <a:t>。</a:t>
            </a:r>
            <a:endParaRPr lang="zh-CN" altLang="en-US" sz="2400" u="sng"/>
          </a:p>
        </p:txBody>
      </p:sp>
      <p:sp>
        <p:nvSpPr>
          <p:cNvPr id="9" name="文本框 8"/>
          <p:cNvSpPr txBox="1">
            <a:spLocks noChangeArrowheads="1"/>
          </p:cNvSpPr>
          <p:nvPr/>
        </p:nvSpPr>
        <p:spPr bwMode="auto">
          <a:xfrm>
            <a:off x="522288" y="3141663"/>
            <a:ext cx="8085137" cy="461665"/>
          </a:xfrm>
          <a:prstGeom prst="rect">
            <a:avLst/>
          </a:prstGeom>
          <a:noFill/>
          <a:ln w="12700">
            <a:noFill/>
            <a:miter lim="800000"/>
            <a:headEnd/>
            <a:tailEnd/>
          </a:ln>
        </p:spPr>
        <p:txBody>
          <a:bodyPr>
            <a:spAutoFit/>
          </a:bodyPr>
          <a:lstStyle/>
          <a:p>
            <a:pPr eaLnBrk="0" hangingPunct="0"/>
            <a:r>
              <a:rPr lang="zh-CN" altLang="zh-CN" sz="2400" dirty="0"/>
              <a:t>【</a:t>
            </a:r>
            <a:r>
              <a:rPr lang="zh-CN" altLang="zh-CN" sz="2400" dirty="0" smtClean="0"/>
              <a:t>例</a:t>
            </a:r>
            <a:r>
              <a:rPr lang="en-US" altLang="zh-CN" sz="2400" dirty="0" smtClean="0"/>
              <a:t>3</a:t>
            </a:r>
            <a:r>
              <a:rPr lang="zh-CN" altLang="zh-CN" sz="2400" dirty="0"/>
              <a:t>】证明摩根定理适用于任意变量。</a:t>
            </a:r>
          </a:p>
        </p:txBody>
      </p:sp>
      <p:sp>
        <p:nvSpPr>
          <p:cNvPr id="11" name="文本框 10"/>
          <p:cNvSpPr txBox="1">
            <a:spLocks noChangeArrowheads="1"/>
          </p:cNvSpPr>
          <p:nvPr/>
        </p:nvSpPr>
        <p:spPr bwMode="auto">
          <a:xfrm>
            <a:off x="519113" y="3698875"/>
            <a:ext cx="8088312"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证明：将二变量摩根定理</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zh-CN" altLang="en-US" sz="2400">
                <a:ea typeface="楷体_GB2312" charset="-122"/>
              </a:rPr>
              <a:t>中的</a:t>
            </a:r>
            <a:r>
              <a:rPr lang="en-US" altLang="zh-CN" sz="2400" i="1">
                <a:ea typeface="楷体_GB2312" charset="-122"/>
              </a:rPr>
              <a:t>B</a:t>
            </a:r>
            <a:r>
              <a:rPr lang="zh-CN" altLang="en-US" sz="2400">
                <a:ea typeface="楷体_GB2312" charset="-122"/>
              </a:rPr>
              <a:t>替换为</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zh-CN" altLang="en-US" sz="2400">
                <a:ea typeface="楷体_GB2312" charset="-122"/>
              </a:rPr>
              <a:t>，即</a:t>
            </a:r>
            <a:endParaRPr lang="zh-CN" altLang="zh-CN" sz="2400">
              <a:cs typeface="Times New Roman" pitchFamily="18" charset="0"/>
            </a:endParaRPr>
          </a:p>
        </p:txBody>
      </p:sp>
      <p:sp>
        <p:nvSpPr>
          <p:cNvPr id="12" name="文本框 11"/>
          <p:cNvSpPr txBox="1">
            <a:spLocks noChangeArrowheads="1"/>
          </p:cNvSpPr>
          <p:nvPr/>
        </p:nvSpPr>
        <p:spPr bwMode="auto">
          <a:xfrm>
            <a:off x="522288" y="4633913"/>
            <a:ext cx="8066087" cy="461665"/>
          </a:xfrm>
          <a:prstGeom prst="rect">
            <a:avLst/>
          </a:prstGeom>
          <a:noFill/>
          <a:ln w="12700">
            <a:noFill/>
            <a:miter lim="800000"/>
            <a:headEnd/>
            <a:tailEnd/>
          </a:ln>
        </p:spPr>
        <p:txBody>
          <a:bodyPr>
            <a:spAutoFit/>
          </a:bodyPr>
          <a:lstStyle/>
          <a:p>
            <a:pPr algn="ctr">
              <a:spcBef>
                <a:spcPct val="50000"/>
              </a:spcBef>
            </a:pP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endParaRPr lang="zh-CN" altLang="en-US" sz="2400">
              <a:cs typeface="Times New Roman" pitchFamily="18" charset="0"/>
            </a:endParaRPr>
          </a:p>
        </p:txBody>
      </p:sp>
      <p:sp>
        <p:nvSpPr>
          <p:cNvPr id="13" name="文本框 12"/>
          <p:cNvSpPr txBox="1">
            <a:spLocks noChangeArrowheads="1"/>
          </p:cNvSpPr>
          <p:nvPr/>
        </p:nvSpPr>
        <p:spPr bwMode="auto">
          <a:xfrm>
            <a:off x="522288" y="5157788"/>
            <a:ext cx="8085137"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再应用摩根定理</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r>
              <a:rPr lang="en-US" altLang="zh-CN" sz="2400" i="1">
                <a:ea typeface="楷体_GB2312" charset="-122"/>
                <a:sym typeface="Symbol" pitchFamily="18" charset="2"/>
              </a:rPr>
              <a:t>B</a:t>
            </a:r>
            <a:r>
              <a:rPr lang="en-US" altLang="zh-CN" sz="2400">
                <a:ea typeface="楷体_GB2312" charset="-122"/>
                <a:sym typeface="Symbol" pitchFamily="18" charset="2"/>
              </a:rPr>
              <a:t>+</a:t>
            </a:r>
            <a:r>
              <a:rPr lang="en-US" altLang="zh-CN" sz="2400" i="1">
                <a:ea typeface="楷体_GB2312" charset="-122"/>
                <a:sym typeface="Symbol" pitchFamily="18" charset="2"/>
              </a:rPr>
              <a:t>C</a:t>
            </a:r>
            <a:r>
              <a:rPr lang="en-US" altLang="zh-CN" sz="2400">
                <a:ea typeface="楷体_GB2312" charset="-122"/>
                <a:sym typeface="Symbol" pitchFamily="18" charset="2"/>
              </a:rPr>
              <a:t></a:t>
            </a:r>
            <a:r>
              <a:rPr lang="zh-CN" altLang="en-US" sz="2400">
                <a:ea typeface="楷体_GB2312" charset="-122"/>
                <a:sym typeface="Symbol" pitchFamily="18" charset="2"/>
              </a:rPr>
              <a:t>，代入上式整理得</a:t>
            </a:r>
            <a:endParaRPr lang="zh-CN" altLang="zh-CN" sz="2400">
              <a:cs typeface="Times New Roman" pitchFamily="18" charset="0"/>
            </a:endParaRPr>
          </a:p>
        </p:txBody>
      </p:sp>
      <p:sp>
        <p:nvSpPr>
          <p:cNvPr id="10" name="文本框 11"/>
          <p:cNvSpPr txBox="1">
            <a:spLocks noChangeArrowheads="1"/>
          </p:cNvSpPr>
          <p:nvPr/>
        </p:nvSpPr>
        <p:spPr bwMode="auto">
          <a:xfrm>
            <a:off x="519113" y="5661025"/>
            <a:ext cx="8088312" cy="461665"/>
          </a:xfrm>
          <a:prstGeom prst="rect">
            <a:avLst/>
          </a:prstGeom>
          <a:noFill/>
          <a:ln w="12700">
            <a:noFill/>
            <a:miter lim="800000"/>
            <a:headEnd/>
            <a:tailEnd/>
          </a:ln>
        </p:spPr>
        <p:txBody>
          <a:bodyPr>
            <a:spAutoFit/>
          </a:bodyPr>
          <a:lstStyle/>
          <a:p>
            <a:pPr algn="ctr">
              <a:spcBef>
                <a:spcPct val="50000"/>
              </a:spcBef>
            </a:pP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sym typeface="Symbol" pitchFamily="18" charset="2"/>
              </a:rPr>
              <a:t>B</a:t>
            </a:r>
            <a:r>
              <a:rPr lang="en-US" altLang="zh-CN" sz="2400">
                <a:ea typeface="楷体_GB2312" charset="-122"/>
                <a:sym typeface="Symbol" pitchFamily="18" charset="2"/>
              </a:rPr>
              <a:t>+</a:t>
            </a:r>
            <a:r>
              <a:rPr lang="en-US" altLang="zh-CN" sz="2400" i="1">
                <a:ea typeface="楷体_GB2312" charset="-122"/>
                <a:sym typeface="Symbol" pitchFamily="18" charset="2"/>
              </a:rPr>
              <a:t>C</a:t>
            </a:r>
            <a:r>
              <a:rPr lang="en-US" altLang="zh-CN" sz="2400">
                <a:ea typeface="楷体_GB2312" charset="-122"/>
                <a:sym typeface="Symbol" pitchFamily="18" charset="2"/>
              </a:rPr>
              <a:t></a:t>
            </a:r>
            <a:endParaRPr lang="zh-CN" altLang="en-US"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ppt_x</p:attrName>
                                        </p:attrNameLst>
                                      </p:cBhvr>
                                      <p:tavLst>
                                        <p:tav tm="0">
                                          <p:val>
                                            <p:strVal val="#ppt_x-.2"/>
                                          </p:val>
                                        </p:tav>
                                        <p:tav tm="100000">
                                          <p:val>
                                            <p:strVal val="#ppt_x"/>
                                          </p:val>
                                        </p:tav>
                                      </p:tavLst>
                                    </p:anim>
                                    <p:anim calcmode="lin" valueType="num">
                                      <p:cBhvr>
                                        <p:cTn id="2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ppt_x</p:attrName>
                                        </p:attrNameLst>
                                      </p:cBhvr>
                                      <p:tavLst>
                                        <p:tav tm="0">
                                          <p:val>
                                            <p:strVal val="#ppt_x-.2"/>
                                          </p:val>
                                        </p:tav>
                                        <p:tav tm="100000">
                                          <p:val>
                                            <p:strVal val="#ppt_x"/>
                                          </p:val>
                                        </p:tav>
                                      </p:tavLst>
                                    </p:anim>
                                    <p:anim calcmode="lin" valueType="num">
                                      <p:cBhvr>
                                        <p:cTn id="4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1000" fill="hold"/>
                                        <p:tgtEl>
                                          <p:spTgt spid="10"/>
                                        </p:tgtEl>
                                        <p:attrNameLst>
                                          <p:attrName>ppt_x</p:attrName>
                                        </p:attrNameLst>
                                      </p:cBhvr>
                                      <p:tavLst>
                                        <p:tav tm="0">
                                          <p:val>
                                            <p:strVal val="#ppt_x-.2"/>
                                          </p:val>
                                        </p:tav>
                                        <p:tav tm="100000">
                                          <p:val>
                                            <p:strVal val="#ppt_x"/>
                                          </p:val>
                                        </p:tav>
                                      </p:tavLst>
                                    </p:anim>
                                    <p:anim calcmode="lin" valueType="num">
                                      <p:cBhvr>
                                        <p:cTn id="4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9113" y="1393825"/>
            <a:ext cx="8088312" cy="461665"/>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lgn="ctr">
              <a:spcBef>
                <a:spcPct val="50000"/>
              </a:spcBef>
              <a:buFontTx/>
              <a:buNone/>
              <a:defRPr/>
            </a:pP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u="sng" dirty="0" smtClean="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mn-ea"/>
            </a:endParaRPr>
          </a:p>
        </p:txBody>
      </p:sp>
      <p:sp>
        <p:nvSpPr>
          <p:cNvPr id="4" name="文本框 3"/>
          <p:cNvSpPr txBox="1">
            <a:spLocks noChangeArrowheads="1"/>
          </p:cNvSpPr>
          <p:nvPr/>
        </p:nvSpPr>
        <p:spPr bwMode="auto">
          <a:xfrm>
            <a:off x="519113" y="2133600"/>
            <a:ext cx="8088312" cy="461665"/>
          </a:xfrm>
          <a:prstGeom prst="rect">
            <a:avLst/>
          </a:prstGeom>
          <a:noFill/>
          <a:ln w="12700">
            <a:noFill/>
            <a:miter lim="800000"/>
            <a:headEnd/>
            <a:tailEnd/>
          </a:ln>
        </p:spPr>
        <p:txBody>
          <a:bodyPr>
            <a:spAutoFit/>
          </a:bodyPr>
          <a:lstStyle/>
          <a:p>
            <a:pPr eaLnBrk="0" hangingPunct="0"/>
            <a:r>
              <a:rPr lang="zh-CN" altLang="en-US" sz="2400" dirty="0">
                <a:ea typeface="楷体_GB2312" charset="-122"/>
              </a:rPr>
              <a:t>再应用摩根定理</a:t>
            </a:r>
            <a:r>
              <a:rPr lang="en-US" altLang="zh-CN" sz="2400" dirty="0">
                <a:ea typeface="楷体_GB2312" charset="-122"/>
              </a:rPr>
              <a:t>(</a:t>
            </a:r>
            <a:r>
              <a:rPr lang="en-US" altLang="zh-CN" sz="2400" i="1" dirty="0">
                <a:ea typeface="楷体_GB2312" charset="-122"/>
              </a:rPr>
              <a:t>B</a:t>
            </a:r>
            <a:r>
              <a:rPr lang="en-US" altLang="zh-CN" sz="2400" dirty="0">
                <a:ea typeface="楷体_GB2312" charset="-122"/>
              </a:rPr>
              <a:t>+</a:t>
            </a:r>
            <a:r>
              <a:rPr lang="en-US" altLang="zh-CN" sz="2400" i="1" dirty="0">
                <a:ea typeface="楷体_GB2312" charset="-122"/>
              </a:rPr>
              <a:t>C</a:t>
            </a:r>
            <a:r>
              <a:rPr lang="en-US" altLang="zh-CN" sz="2400" dirty="0">
                <a:ea typeface="楷体_GB2312" charset="-122"/>
              </a:rPr>
              <a:t>)</a:t>
            </a:r>
            <a:r>
              <a:rPr lang="en-US" altLang="zh-CN" sz="2400" dirty="0">
                <a:ea typeface="楷体_GB2312" charset="-122"/>
                <a:sym typeface="Symbol" pitchFamily="18" charset="2"/>
              </a:rPr>
              <a:t>=</a:t>
            </a:r>
            <a:r>
              <a:rPr lang="en-US" altLang="zh-CN" sz="2400" i="1" dirty="0">
                <a:ea typeface="楷体_GB2312" charset="-122"/>
                <a:sym typeface="Symbol" pitchFamily="18" charset="2"/>
              </a:rPr>
              <a:t>B</a:t>
            </a:r>
            <a:r>
              <a:rPr lang="en-US" altLang="zh-CN" sz="2400" dirty="0">
                <a:ea typeface="楷体_GB2312" charset="-122"/>
                <a:sym typeface="Symbol" pitchFamily="18" charset="2"/>
              </a:rPr>
              <a:t></a:t>
            </a:r>
            <a:r>
              <a:rPr lang="en-US" altLang="zh-CN" sz="2400" dirty="0">
                <a:ea typeface="楷体_GB2312" charset="-122"/>
              </a:rPr>
              <a:t>∙</a:t>
            </a:r>
            <a:r>
              <a:rPr lang="en-US" altLang="zh-CN" sz="2400" i="1" dirty="0">
                <a:ea typeface="楷体_GB2312" charset="-122"/>
                <a:sym typeface="Symbol" pitchFamily="18" charset="2"/>
              </a:rPr>
              <a:t>C</a:t>
            </a:r>
            <a:r>
              <a:rPr lang="en-US" altLang="zh-CN" sz="2400" dirty="0">
                <a:ea typeface="楷体_GB2312" charset="-122"/>
                <a:sym typeface="Symbol" pitchFamily="18" charset="2"/>
              </a:rPr>
              <a:t></a:t>
            </a:r>
            <a:r>
              <a:rPr lang="zh-CN" altLang="en-US" sz="2400" dirty="0">
                <a:ea typeface="楷体_GB2312" charset="-122"/>
                <a:sym typeface="Symbol" pitchFamily="18" charset="2"/>
              </a:rPr>
              <a:t>，代入上式整理得</a:t>
            </a:r>
            <a:endParaRPr lang="zh-CN" altLang="zh-CN" sz="2400" dirty="0">
              <a:cs typeface="Times New Roman" pitchFamily="18" charset="0"/>
            </a:endParaRPr>
          </a:p>
        </p:txBody>
      </p:sp>
      <p:sp>
        <p:nvSpPr>
          <p:cNvPr id="5" name="文本框 4"/>
          <p:cNvSpPr txBox="1">
            <a:spLocks noChangeArrowheads="1"/>
          </p:cNvSpPr>
          <p:nvPr/>
        </p:nvSpPr>
        <p:spPr bwMode="auto">
          <a:xfrm>
            <a:off x="519113" y="2833688"/>
            <a:ext cx="8088312" cy="461665"/>
          </a:xfrm>
          <a:prstGeom prst="rect">
            <a:avLst/>
          </a:prstGeom>
          <a:noFill/>
          <a:ln w="12700">
            <a:noFill/>
            <a:miter lim="800000"/>
            <a:headEnd/>
            <a:tailEnd/>
          </a:ln>
        </p:spPr>
        <p:txBody>
          <a:bodyPr>
            <a:spAutoFit/>
          </a:bodyPr>
          <a:lstStyle/>
          <a:p>
            <a:pPr algn="ctr">
              <a:spcBef>
                <a:spcPct val="50000"/>
              </a:spcBef>
            </a:pP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sym typeface="Symbol" pitchFamily="18" charset="2"/>
              </a:rPr>
              <a:t>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sym typeface="Symbol" pitchFamily="18" charset="2"/>
              </a:rPr>
              <a:t>C</a:t>
            </a:r>
            <a:r>
              <a:rPr lang="en-US" altLang="zh-CN" sz="2400">
                <a:ea typeface="楷体_GB2312" charset="-122"/>
                <a:sym typeface="Symbol" pitchFamily="18" charset="2"/>
              </a:rPr>
              <a:t></a:t>
            </a:r>
            <a:endParaRPr lang="zh-CN" altLang="en-US" sz="2400">
              <a:cs typeface="Times New Roman" pitchFamily="18" charset="0"/>
            </a:endParaRPr>
          </a:p>
        </p:txBody>
      </p:sp>
      <p:sp>
        <p:nvSpPr>
          <p:cNvPr id="9" name="文本框 8"/>
          <p:cNvSpPr txBox="1">
            <a:spLocks noChangeArrowheads="1"/>
          </p:cNvSpPr>
          <p:nvPr/>
        </p:nvSpPr>
        <p:spPr bwMode="auto">
          <a:xfrm>
            <a:off x="519113" y="3573463"/>
            <a:ext cx="8088312" cy="461665"/>
          </a:xfrm>
          <a:prstGeom prst="rect">
            <a:avLst/>
          </a:prstGeom>
          <a:noFill/>
          <a:ln w="12700">
            <a:noFill/>
            <a:miter lim="800000"/>
            <a:headEnd/>
            <a:tailEnd/>
          </a:ln>
        </p:spPr>
        <p:txBody>
          <a:bodyPr>
            <a:spAutoFit/>
          </a:bodyPr>
          <a:lstStyle/>
          <a:p>
            <a:pPr eaLnBrk="0" hangingPunct="0"/>
            <a:r>
              <a:rPr lang="zh-CN" altLang="en-US" sz="2400"/>
              <a:t>说明摩根定理适用于三变量。</a:t>
            </a:r>
            <a:endParaRPr lang="zh-CN" altLang="zh-CN" sz="2400"/>
          </a:p>
        </p:txBody>
      </p:sp>
      <p:sp>
        <p:nvSpPr>
          <p:cNvPr id="11" name="文本框 10"/>
          <p:cNvSpPr txBox="1">
            <a:spLocks noChangeArrowheads="1"/>
          </p:cNvSpPr>
          <p:nvPr/>
        </p:nvSpPr>
        <p:spPr bwMode="auto">
          <a:xfrm>
            <a:off x="519113" y="4292600"/>
            <a:ext cx="8088312"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同理可证，摩根定理适用于任意变量。</a:t>
            </a:r>
            <a:endParaRPr lang="zh-CN" altLang="zh-CN" sz="2400">
              <a:cs typeface="Times New Roman" pitchFamily="18" charset="0"/>
            </a:endParaRPr>
          </a:p>
        </p:txBody>
      </p:sp>
      <p:sp>
        <p:nvSpPr>
          <p:cNvPr id="12" name="文本框 11"/>
          <p:cNvSpPr txBox="1">
            <a:spLocks noChangeArrowheads="1"/>
          </p:cNvSpPr>
          <p:nvPr/>
        </p:nvSpPr>
        <p:spPr bwMode="auto">
          <a:xfrm>
            <a:off x="522288" y="5060950"/>
            <a:ext cx="8085137" cy="461665"/>
          </a:xfrm>
          <a:prstGeom prst="rect">
            <a:avLst/>
          </a:prstGeom>
          <a:noFill/>
          <a:ln w="12700">
            <a:noFill/>
            <a:miter lim="800000"/>
            <a:headEnd/>
            <a:tailEnd/>
          </a:ln>
        </p:spPr>
        <p:txBody>
          <a:bodyPr>
            <a:spAutoFit/>
          </a:bodyPr>
          <a:lstStyle/>
          <a:p>
            <a:pPr algn="ctr">
              <a:spcBef>
                <a:spcPct val="50000"/>
              </a:spcBef>
            </a:pPr>
            <a:r>
              <a:rPr lang="zh-CN" altLang="en-US" sz="2400">
                <a:ea typeface="楷体_GB2312" charset="-122"/>
              </a:rPr>
              <a:t>利用代入规则可以扩大等式的应用范围。</a:t>
            </a:r>
            <a:endParaRPr lang="zh-CN" altLang="en-US" sz="2400">
              <a:cs typeface="Times New Roman" pitchFamily="18" charset="0"/>
            </a:endParaRPr>
          </a:p>
        </p:txBody>
      </p:sp>
      <p:sp>
        <p:nvSpPr>
          <p:cNvPr id="45063" name="文本框 10"/>
          <p:cNvSpPr txBox="1">
            <a:spLocks noChangeArrowheads="1"/>
          </p:cNvSpPr>
          <p:nvPr/>
        </p:nvSpPr>
        <p:spPr bwMode="auto">
          <a:xfrm>
            <a:off x="519113" y="692150"/>
            <a:ext cx="8088312"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同理，将公式</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zh-CN" altLang="en-US" sz="2400">
                <a:ea typeface="楷体_GB2312" charset="-122"/>
              </a:rPr>
              <a:t>中的</a:t>
            </a:r>
            <a:r>
              <a:rPr lang="en-US" altLang="zh-CN" sz="2400" i="1">
                <a:ea typeface="楷体_GB2312" charset="-122"/>
              </a:rPr>
              <a:t>B</a:t>
            </a:r>
            <a:r>
              <a:rPr lang="zh-CN" altLang="en-US" sz="2400">
                <a:ea typeface="楷体_GB2312" charset="-122"/>
              </a:rPr>
              <a:t>替换为</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zh-CN" altLang="en-US" sz="2400">
                <a:ea typeface="楷体_GB2312" charset="-122"/>
              </a:rPr>
              <a:t>，即</a:t>
            </a:r>
            <a:endParaRPr lang="zh-CN" altLang="zh-CN"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p:cTn id="7" dur="1000" fill="hold"/>
                                        <p:tgtEl>
                                          <p:spTgt spid="3077"/>
                                        </p:tgtEl>
                                        <p:attrNameLst>
                                          <p:attrName>ppt_x</p:attrName>
                                        </p:attrNameLst>
                                      </p:cBhvr>
                                      <p:tavLst>
                                        <p:tav tm="0">
                                          <p:val>
                                            <p:strVal val="#ppt_x-.2"/>
                                          </p:val>
                                        </p:tav>
                                        <p:tav tm="100000">
                                          <p:val>
                                            <p:strVal val="#ppt_x"/>
                                          </p:val>
                                        </p:tav>
                                      </p:tavLst>
                                    </p:anim>
                                    <p:anim calcmode="lin" valueType="num">
                                      <p:cBhvr>
                                        <p:cTn id="8" dur="1000" fill="hold"/>
                                        <p:tgtEl>
                                          <p:spTgt spid="3077"/>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ppt_x</p:attrName>
                                        </p:attrNameLst>
                                      </p:cBhvr>
                                      <p:tavLst>
                                        <p:tav tm="0">
                                          <p:val>
                                            <p:strVal val="#ppt_x-.2"/>
                                          </p:val>
                                        </p:tav>
                                        <p:tav tm="100000">
                                          <p:val>
                                            <p:strVal val="#ppt_x"/>
                                          </p:val>
                                        </p:tav>
                                      </p:tavLst>
                                    </p:anim>
                                    <p:anim calcmode="lin" valueType="num">
                                      <p:cBhvr>
                                        <p:cTn id="22"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ppt_x</p:attrName>
                                        </p:attrNameLst>
                                      </p:cBhvr>
                                      <p:tavLst>
                                        <p:tav tm="0">
                                          <p:val>
                                            <p:strVal val="#ppt_x-.2"/>
                                          </p:val>
                                        </p:tav>
                                        <p:tav tm="100000">
                                          <p:val>
                                            <p:strVal val="#ppt_x"/>
                                          </p:val>
                                        </p:tav>
                                      </p:tavLst>
                                    </p:anim>
                                    <p:anim calcmode="lin" valueType="num">
                                      <p:cBhvr>
                                        <p:cTn id="2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ppt_x</p:attrName>
                                        </p:attrNameLst>
                                      </p:cBhvr>
                                      <p:tavLst>
                                        <p:tav tm="0">
                                          <p:val>
                                            <p:strVal val="#ppt_x-.2"/>
                                          </p:val>
                                        </p:tav>
                                        <p:tav tm="100000">
                                          <p:val>
                                            <p:strVal val="#ppt_x"/>
                                          </p:val>
                                        </p:tav>
                                      </p:tavLst>
                                    </p:anim>
                                    <p:anim calcmode="lin" valueType="num">
                                      <p:cBhvr>
                                        <p:cTn id="3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ppt_x</p:attrName>
                                        </p:attrNameLst>
                                      </p:cBhvr>
                                      <p:tavLst>
                                        <p:tav tm="0">
                                          <p:val>
                                            <p:strVal val="#ppt_x-.2"/>
                                          </p:val>
                                        </p:tav>
                                        <p:tav tm="100000">
                                          <p:val>
                                            <p:strVal val="#ppt_x"/>
                                          </p:val>
                                        </p:tav>
                                      </p:tavLst>
                                    </p:anim>
                                    <p:anim calcmode="lin" valueType="num">
                                      <p:cBhvr>
                                        <p:cTn id="4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4" grpId="0"/>
      <p:bldP spid="5" grpId="0"/>
      <p:bldP spid="9"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文本框 3076"/>
          <p:cNvSpPr txBox="1">
            <a:spLocks noChangeArrowheads="1"/>
          </p:cNvSpPr>
          <p:nvPr/>
        </p:nvSpPr>
        <p:spPr bwMode="auto">
          <a:xfrm>
            <a:off x="519113" y="530225"/>
            <a:ext cx="8088312" cy="461665"/>
          </a:xfrm>
          <a:prstGeom prst="rect">
            <a:avLst/>
          </a:prstGeom>
          <a:noFill/>
          <a:ln w="12700">
            <a:noFill/>
            <a:miter lim="800000"/>
            <a:headEnd/>
            <a:tailEnd/>
          </a:ln>
        </p:spPr>
        <p:txBody>
          <a:bodyPr>
            <a:spAutoFit/>
          </a:bodyPr>
          <a:lstStyle/>
          <a:p>
            <a:pPr>
              <a:spcBef>
                <a:spcPct val="20000"/>
              </a:spcBef>
            </a:pPr>
            <a:r>
              <a:rPr lang="zh-CN" altLang="en-US" sz="2400" u="sng" dirty="0" smtClean="0">
                <a:solidFill>
                  <a:srgbClr val="FF0000"/>
                </a:solidFill>
                <a:ea typeface="楷体_GB2312" charset="-122"/>
              </a:rPr>
              <a:t>反演</a:t>
            </a:r>
            <a:r>
              <a:rPr lang="zh-CN" altLang="en-US" sz="2400" u="sng" dirty="0">
                <a:solidFill>
                  <a:srgbClr val="FF0000"/>
                </a:solidFill>
                <a:ea typeface="楷体_GB2312" charset="-122"/>
              </a:rPr>
              <a:t>规则</a:t>
            </a:r>
            <a:endParaRPr lang="zh-CN" altLang="en-US" sz="2400" u="sng" dirty="0">
              <a:solidFill>
                <a:srgbClr val="FF0000"/>
              </a:solidFill>
              <a:cs typeface="Times New Roman" pitchFamily="18" charset="0"/>
            </a:endParaRPr>
          </a:p>
        </p:txBody>
      </p:sp>
      <p:sp>
        <p:nvSpPr>
          <p:cNvPr id="4" name="文本框 3"/>
          <p:cNvSpPr txBox="1">
            <a:spLocks noChangeArrowheads="1"/>
          </p:cNvSpPr>
          <p:nvPr/>
        </p:nvSpPr>
        <p:spPr bwMode="auto">
          <a:xfrm>
            <a:off x="519113" y="1179513"/>
            <a:ext cx="8088312"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对于任意一个逻辑式</a:t>
            </a:r>
            <a:r>
              <a:rPr lang="en-US" altLang="zh-CN" sz="2400" i="1">
                <a:solidFill>
                  <a:schemeClr val="tx1"/>
                </a:solidFill>
              </a:rPr>
              <a:t>Y</a:t>
            </a:r>
            <a:r>
              <a:rPr lang="zh-CN" altLang="zh-CN" sz="2400">
                <a:solidFill>
                  <a:schemeClr val="tx1"/>
                </a:solidFill>
              </a:rPr>
              <a:t>，若在式中做以下三类变换：</a:t>
            </a:r>
          </a:p>
        </p:txBody>
      </p:sp>
      <p:sp>
        <p:nvSpPr>
          <p:cNvPr id="5" name="文本框 4"/>
          <p:cNvSpPr txBox="1">
            <a:spLocks noChangeArrowheads="1"/>
          </p:cNvSpPr>
          <p:nvPr/>
        </p:nvSpPr>
        <p:spPr bwMode="auto">
          <a:xfrm>
            <a:off x="519113" y="2332038"/>
            <a:ext cx="8088312" cy="461665"/>
          </a:xfrm>
          <a:prstGeom prst="rect">
            <a:avLst/>
          </a:prstGeom>
          <a:noFill/>
          <a:ln w="12700">
            <a:noFill/>
            <a:miter lim="800000"/>
            <a:headEnd/>
            <a:tailEnd/>
          </a:ln>
        </p:spPr>
        <p:txBody>
          <a:bodyPr>
            <a:spAutoFit/>
          </a:bodyPr>
          <a:lstStyle/>
          <a:p>
            <a:pPr indent="719138" algn="just"/>
            <a:r>
              <a:rPr lang="en-US" altLang="zh-CN" sz="2400" dirty="0">
                <a:solidFill>
                  <a:schemeClr val="tx1"/>
                </a:solidFill>
              </a:rPr>
              <a:t>(1) </a:t>
            </a:r>
            <a:r>
              <a:rPr lang="zh-CN" altLang="zh-CN" sz="2400" dirty="0">
                <a:solidFill>
                  <a:schemeClr val="tx1"/>
                </a:solidFill>
              </a:rPr>
              <a:t>将式中所有的“</a:t>
            </a:r>
            <a:r>
              <a:rPr lang="en-US" altLang="zh-CN" sz="2400" dirty="0">
                <a:solidFill>
                  <a:schemeClr val="tx1"/>
                </a:solidFill>
                <a:ea typeface="楷体_GB2312" charset="-122"/>
              </a:rPr>
              <a:t>∙</a:t>
            </a:r>
            <a:r>
              <a:rPr lang="zh-CN" altLang="zh-CN" sz="2400" dirty="0">
                <a:solidFill>
                  <a:schemeClr val="tx1"/>
                </a:solidFill>
              </a:rPr>
              <a:t>”换成“</a:t>
            </a:r>
            <a:r>
              <a:rPr lang="en-US" altLang="zh-CN" sz="2400" dirty="0">
                <a:solidFill>
                  <a:schemeClr val="tx1"/>
                </a:solidFill>
              </a:rPr>
              <a:t>+</a:t>
            </a:r>
            <a:r>
              <a:rPr lang="zh-CN" altLang="zh-CN" sz="2400" dirty="0">
                <a:solidFill>
                  <a:schemeClr val="tx1"/>
                </a:solidFill>
              </a:rPr>
              <a:t>”，“</a:t>
            </a:r>
            <a:r>
              <a:rPr lang="en-US" altLang="zh-CN" sz="2400" dirty="0">
                <a:solidFill>
                  <a:schemeClr val="tx1"/>
                </a:solidFill>
              </a:rPr>
              <a:t>+</a:t>
            </a:r>
            <a:r>
              <a:rPr lang="zh-CN" altLang="zh-CN" sz="2400" dirty="0">
                <a:solidFill>
                  <a:schemeClr val="tx1"/>
                </a:solidFill>
              </a:rPr>
              <a:t>”换成“</a:t>
            </a:r>
            <a:r>
              <a:rPr lang="en-US" altLang="zh-CN" sz="2400" dirty="0">
                <a:solidFill>
                  <a:schemeClr val="tx1"/>
                </a:solidFill>
                <a:ea typeface="楷体_GB2312" charset="-122"/>
              </a:rPr>
              <a:t>∙</a:t>
            </a:r>
            <a:r>
              <a:rPr lang="zh-CN" altLang="zh-CN" sz="2400" dirty="0">
                <a:solidFill>
                  <a:schemeClr val="tx1"/>
                </a:solidFill>
              </a:rPr>
              <a:t>”；</a:t>
            </a:r>
            <a:endParaRPr lang="zh-CN" altLang="en-US" sz="2400" u="sng" dirty="0">
              <a:solidFill>
                <a:schemeClr val="tx1"/>
              </a:solidFill>
              <a:ea typeface="楷体_GB2312" charset="-122"/>
            </a:endParaRPr>
          </a:p>
        </p:txBody>
      </p:sp>
      <p:sp>
        <p:nvSpPr>
          <p:cNvPr id="9" name="文本框 8"/>
          <p:cNvSpPr txBox="1">
            <a:spLocks noChangeArrowheads="1"/>
          </p:cNvSpPr>
          <p:nvPr/>
        </p:nvSpPr>
        <p:spPr bwMode="auto">
          <a:xfrm>
            <a:off x="522288" y="3411538"/>
            <a:ext cx="8085137" cy="461665"/>
          </a:xfrm>
          <a:prstGeom prst="rect">
            <a:avLst/>
          </a:prstGeom>
          <a:noFill/>
          <a:ln w="12700">
            <a:noFill/>
            <a:miter lim="800000"/>
            <a:headEnd/>
            <a:tailEnd/>
          </a:ln>
        </p:spPr>
        <p:txBody>
          <a:bodyPr>
            <a:spAutoFit/>
          </a:bodyPr>
          <a:lstStyle/>
          <a:p>
            <a:pPr indent="719138" algn="just"/>
            <a:r>
              <a:rPr lang="en-US" altLang="zh-CN" sz="2400">
                <a:solidFill>
                  <a:schemeClr val="tx1"/>
                </a:solidFill>
              </a:rPr>
              <a:t>(2) </a:t>
            </a:r>
            <a:r>
              <a:rPr lang="zh-CN" altLang="zh-CN" sz="2400">
                <a:solidFill>
                  <a:schemeClr val="tx1"/>
                </a:solidFill>
              </a:rPr>
              <a:t>将所有的常量</a:t>
            </a:r>
            <a:r>
              <a:rPr lang="en-US" altLang="zh-CN" sz="2400">
                <a:solidFill>
                  <a:schemeClr val="tx1"/>
                </a:solidFill>
              </a:rPr>
              <a:t>0</a:t>
            </a:r>
            <a:r>
              <a:rPr lang="zh-CN" altLang="zh-CN" sz="2400">
                <a:solidFill>
                  <a:schemeClr val="tx1"/>
                </a:solidFill>
              </a:rPr>
              <a:t>换成</a:t>
            </a:r>
            <a:r>
              <a:rPr lang="en-US" altLang="zh-CN" sz="2400">
                <a:solidFill>
                  <a:schemeClr val="tx1"/>
                </a:solidFill>
              </a:rPr>
              <a:t>1</a:t>
            </a:r>
            <a:r>
              <a:rPr lang="zh-CN" altLang="zh-CN" sz="2400">
                <a:solidFill>
                  <a:schemeClr val="tx1"/>
                </a:solidFill>
              </a:rPr>
              <a:t>，</a:t>
            </a:r>
            <a:r>
              <a:rPr lang="en-US" altLang="zh-CN" sz="2400">
                <a:solidFill>
                  <a:schemeClr val="tx1"/>
                </a:solidFill>
              </a:rPr>
              <a:t>1</a:t>
            </a:r>
            <a:r>
              <a:rPr lang="zh-CN" altLang="zh-CN" sz="2400">
                <a:solidFill>
                  <a:schemeClr val="tx1"/>
                </a:solidFill>
              </a:rPr>
              <a:t>换成</a:t>
            </a:r>
            <a:r>
              <a:rPr lang="en-US" altLang="zh-CN" sz="2400">
                <a:solidFill>
                  <a:schemeClr val="tx1"/>
                </a:solidFill>
              </a:rPr>
              <a:t>0</a:t>
            </a:r>
            <a:r>
              <a:rPr lang="zh-CN" altLang="zh-CN" sz="2400">
                <a:solidFill>
                  <a:schemeClr val="tx1"/>
                </a:solidFill>
              </a:rPr>
              <a:t>；</a:t>
            </a:r>
          </a:p>
        </p:txBody>
      </p:sp>
      <p:sp>
        <p:nvSpPr>
          <p:cNvPr id="11" name="文本框 10"/>
          <p:cNvSpPr txBox="1">
            <a:spLocks noChangeArrowheads="1"/>
          </p:cNvSpPr>
          <p:nvPr/>
        </p:nvSpPr>
        <p:spPr bwMode="auto">
          <a:xfrm>
            <a:off x="519113" y="4132263"/>
            <a:ext cx="8088312" cy="830997"/>
          </a:xfrm>
          <a:prstGeom prst="rect">
            <a:avLst/>
          </a:prstGeom>
          <a:noFill/>
          <a:ln w="12700">
            <a:noFill/>
            <a:miter lim="800000"/>
            <a:headEnd/>
            <a:tailEnd/>
          </a:ln>
        </p:spPr>
        <p:txBody>
          <a:bodyPr>
            <a:spAutoFit/>
          </a:bodyPr>
          <a:lstStyle/>
          <a:p>
            <a:pPr indent="719138" algn="just"/>
            <a:r>
              <a:rPr lang="en-US" altLang="zh-CN" sz="2400">
                <a:solidFill>
                  <a:schemeClr val="tx1"/>
                </a:solidFill>
              </a:rPr>
              <a:t>(3) </a:t>
            </a:r>
            <a:r>
              <a:rPr lang="zh-CN" altLang="zh-CN" sz="2400">
                <a:solidFill>
                  <a:schemeClr val="tx1"/>
                </a:solidFill>
              </a:rPr>
              <a:t>将原变量换成反变量，反变量换成原变量，即</a:t>
            </a:r>
            <a:r>
              <a:rPr lang="en-US" altLang="zh-CN" sz="2400" i="1">
                <a:solidFill>
                  <a:schemeClr val="tx1"/>
                </a:solidFill>
              </a:rPr>
              <a:t>A</a:t>
            </a:r>
            <a:r>
              <a:rPr lang="en-US" altLang="zh-CN" sz="2400">
                <a:solidFill>
                  <a:schemeClr val="tx1"/>
                </a:solidFill>
              </a:rPr>
              <a:t>→</a:t>
            </a:r>
            <a:r>
              <a:rPr lang="en-US" altLang="zh-CN" sz="2400" i="1">
                <a:solidFill>
                  <a:schemeClr val="tx1"/>
                </a:solidFill>
              </a:rPr>
              <a:t>A</a:t>
            </a:r>
            <a:r>
              <a:rPr lang="en-US" altLang="zh-CN" sz="2400">
                <a:solidFill>
                  <a:schemeClr val="tx1"/>
                </a:solidFill>
                <a:ea typeface="楷体_GB2312" charset="-122"/>
                <a:sym typeface="Symbol" pitchFamily="18" charset="2"/>
              </a:rPr>
              <a:t></a:t>
            </a:r>
            <a:r>
              <a:rPr lang="zh-CN" altLang="zh-CN" sz="2400">
                <a:solidFill>
                  <a:schemeClr val="tx1"/>
                </a:solidFill>
              </a:rPr>
              <a:t>、</a:t>
            </a:r>
            <a:r>
              <a:rPr lang="en-US" altLang="zh-CN" sz="2400" i="1">
                <a:solidFill>
                  <a:schemeClr val="tx1"/>
                </a:solidFill>
              </a:rPr>
              <a:t>A</a:t>
            </a:r>
            <a:r>
              <a:rPr lang="en-US" altLang="zh-CN" sz="2400">
                <a:solidFill>
                  <a:schemeClr val="tx1"/>
                </a:solidFill>
                <a:ea typeface="楷体_GB2312" charset="-122"/>
                <a:sym typeface="Symbol" pitchFamily="18" charset="2"/>
              </a:rPr>
              <a:t></a:t>
            </a:r>
            <a:r>
              <a:rPr lang="en-US" altLang="zh-CN" sz="2400">
                <a:solidFill>
                  <a:schemeClr val="tx1"/>
                </a:solidFill>
              </a:rPr>
              <a:t>→</a:t>
            </a:r>
            <a:r>
              <a:rPr lang="en-US" altLang="zh-CN" sz="2400" i="1">
                <a:solidFill>
                  <a:schemeClr val="tx1"/>
                </a:solidFill>
              </a:rPr>
              <a:t>A</a:t>
            </a:r>
            <a:r>
              <a:rPr lang="zh-CN" altLang="zh-CN" sz="2400">
                <a:solidFill>
                  <a:schemeClr val="tx1"/>
                </a:solidFill>
              </a:rPr>
              <a:t>。</a:t>
            </a:r>
          </a:p>
        </p:txBody>
      </p:sp>
      <p:sp>
        <p:nvSpPr>
          <p:cNvPr id="12" name="文本框 11"/>
          <p:cNvSpPr txBox="1">
            <a:spLocks noChangeArrowheads="1"/>
          </p:cNvSpPr>
          <p:nvPr/>
        </p:nvSpPr>
        <p:spPr bwMode="auto">
          <a:xfrm>
            <a:off x="522288" y="5373688"/>
            <a:ext cx="8085137"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得到的新逻辑式</a:t>
            </a:r>
            <a:r>
              <a:rPr lang="zh-CN" altLang="en-US" sz="2400">
                <a:solidFill>
                  <a:schemeClr val="tx1"/>
                </a:solidFill>
              </a:rPr>
              <a:t>即为</a:t>
            </a:r>
            <a:r>
              <a:rPr lang="en-US" altLang="zh-CN" sz="2400" i="1">
                <a:solidFill>
                  <a:schemeClr val="tx1"/>
                </a:solidFill>
              </a:rPr>
              <a:t>Y</a:t>
            </a:r>
            <a:r>
              <a:rPr lang="en-US" altLang="zh-CN" sz="2400">
                <a:solidFill>
                  <a:schemeClr val="tx1"/>
                </a:solidFill>
                <a:sym typeface="Symbol" pitchFamily="18" charset="2"/>
              </a:rPr>
              <a:t></a:t>
            </a:r>
            <a:r>
              <a:rPr lang="zh-CN" altLang="zh-CN" sz="2400">
                <a:solidFill>
                  <a:schemeClr val="tx1"/>
                </a:solidFill>
              </a:rPr>
              <a:t>，这就是反演规则</a:t>
            </a:r>
            <a:r>
              <a:rPr lang="zh-CN" altLang="en-US" sz="2400">
                <a:solidFill>
                  <a:schemeClr val="tx1"/>
                </a:solidFill>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ppt_x</p:attrName>
                                        </p:attrNameLst>
                                      </p:cBhvr>
                                      <p:tavLst>
                                        <p:tav tm="0">
                                          <p:val>
                                            <p:strVal val="#ppt_x-.2"/>
                                          </p:val>
                                        </p:tav>
                                        <p:tav tm="100000">
                                          <p:val>
                                            <p:strVal val="#ppt_x"/>
                                          </p:val>
                                        </p:tav>
                                      </p:tavLst>
                                    </p:anim>
                                    <p:anim calcmode="lin" valueType="num">
                                      <p:cBhvr>
                                        <p:cTn id="2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文本框 3076"/>
          <p:cNvSpPr txBox="1">
            <a:spLocks noChangeArrowheads="1"/>
          </p:cNvSpPr>
          <p:nvPr/>
        </p:nvSpPr>
        <p:spPr bwMode="auto">
          <a:xfrm>
            <a:off x="519113" y="2689225"/>
            <a:ext cx="8088312" cy="461665"/>
          </a:xfrm>
          <a:prstGeom prst="rect">
            <a:avLst/>
          </a:prstGeom>
          <a:noFill/>
          <a:ln w="12700">
            <a:noFill/>
            <a:miter lim="800000"/>
            <a:headEnd/>
            <a:tailEnd/>
          </a:ln>
        </p:spPr>
        <p:txBody>
          <a:bodyPr>
            <a:spAutoFit/>
          </a:bodyPr>
          <a:lstStyle/>
          <a:p>
            <a:pPr>
              <a:spcBef>
                <a:spcPct val="20000"/>
              </a:spcBef>
            </a:pPr>
            <a:r>
              <a:rPr lang="zh-CN" altLang="zh-CN" sz="2400" dirty="0">
                <a:ea typeface="楷体_GB2312" charset="-122"/>
              </a:rPr>
              <a:t>【</a:t>
            </a:r>
            <a:r>
              <a:rPr lang="zh-CN" altLang="zh-CN" sz="2400" dirty="0" smtClean="0">
                <a:ea typeface="楷体_GB2312" charset="-122"/>
              </a:rPr>
              <a:t>例</a:t>
            </a:r>
            <a:r>
              <a:rPr lang="en-US" altLang="zh-CN" sz="2400" dirty="0" smtClean="0">
                <a:ea typeface="楷体_GB2312" charset="-122"/>
              </a:rPr>
              <a:t>4</a:t>
            </a:r>
            <a:r>
              <a:rPr lang="zh-CN" altLang="zh-CN" sz="2400" dirty="0">
                <a:ea typeface="楷体_GB2312" charset="-122"/>
              </a:rPr>
              <a:t>】求逻辑函数</a:t>
            </a:r>
            <a:r>
              <a:rPr lang="en-US" altLang="zh-CN" sz="2400" i="1" dirty="0">
                <a:ea typeface="楷体_GB2312" charset="-122"/>
              </a:rPr>
              <a:t>Y</a:t>
            </a:r>
            <a:r>
              <a:rPr lang="en-US" altLang="zh-CN" sz="2400" dirty="0">
                <a:ea typeface="楷体_GB2312" charset="-122"/>
              </a:rPr>
              <a:t>=(</a:t>
            </a:r>
            <a:r>
              <a:rPr lang="en-US" altLang="zh-CN" sz="2400" i="1" dirty="0">
                <a:ea typeface="楷体_GB2312" charset="-122"/>
              </a:rPr>
              <a:t>AB</a:t>
            </a:r>
            <a:r>
              <a:rPr lang="en-US" altLang="zh-CN" sz="2400" dirty="0">
                <a:ea typeface="楷体_GB2312" charset="-122"/>
              </a:rPr>
              <a:t>+</a:t>
            </a:r>
            <a:r>
              <a:rPr lang="en-US" altLang="zh-CN" sz="2400" i="1" dirty="0">
                <a:ea typeface="楷体_GB2312" charset="-122"/>
              </a:rPr>
              <a:t>C</a:t>
            </a:r>
            <a:r>
              <a:rPr lang="en-US" altLang="zh-CN" sz="2400" dirty="0">
                <a:ea typeface="楷体_GB2312" charset="-122"/>
              </a:rPr>
              <a:t>)</a:t>
            </a:r>
            <a:r>
              <a:rPr lang="en-US" altLang="zh-CN" sz="2400" i="1" dirty="0">
                <a:ea typeface="楷体_GB2312" charset="-122"/>
              </a:rPr>
              <a:t>D</a:t>
            </a:r>
            <a:r>
              <a:rPr lang="en-US" altLang="zh-CN" sz="2400" dirty="0">
                <a:ea typeface="楷体_GB2312" charset="-122"/>
              </a:rPr>
              <a:t>+</a:t>
            </a:r>
            <a:r>
              <a:rPr lang="en-US" altLang="zh-CN" sz="2400" i="1" dirty="0">
                <a:ea typeface="楷体_GB2312" charset="-122"/>
              </a:rPr>
              <a:t>E</a:t>
            </a:r>
            <a:r>
              <a:rPr lang="zh-CN" altLang="zh-CN" sz="2400" dirty="0">
                <a:ea typeface="楷体_GB2312" charset="-122"/>
              </a:rPr>
              <a:t>的反函数。</a:t>
            </a:r>
            <a:endParaRPr lang="zh-CN" altLang="en-US" sz="2400" u="sng" dirty="0">
              <a:cs typeface="Times New Roman" pitchFamily="18" charset="0"/>
            </a:endParaRPr>
          </a:p>
        </p:txBody>
      </p:sp>
      <p:sp>
        <p:nvSpPr>
          <p:cNvPr id="4" name="文本框 3"/>
          <p:cNvSpPr txBox="1">
            <a:spLocks noChangeArrowheads="1"/>
          </p:cNvSpPr>
          <p:nvPr/>
        </p:nvSpPr>
        <p:spPr bwMode="auto">
          <a:xfrm>
            <a:off x="519113" y="3284538"/>
            <a:ext cx="8088312" cy="830997"/>
          </a:xfrm>
          <a:prstGeom prst="rect">
            <a:avLst/>
          </a:prstGeom>
          <a:noFill/>
          <a:ln w="12700">
            <a:noFill/>
            <a:miter lim="800000"/>
            <a:headEnd/>
            <a:tailEnd/>
          </a:ln>
        </p:spPr>
        <p:txBody>
          <a:bodyPr>
            <a:spAutoFit/>
          </a:bodyPr>
          <a:lstStyle/>
          <a:p>
            <a:pPr eaLnBrk="0" hangingPunct="0"/>
            <a:r>
              <a:rPr lang="zh-CN" altLang="zh-CN" sz="2400">
                <a:solidFill>
                  <a:schemeClr val="tx1"/>
                </a:solidFill>
              </a:rPr>
              <a:t>解：根据反演规则</a:t>
            </a:r>
          </a:p>
          <a:p>
            <a:pPr algn="ctr" eaLnBrk="0" hangingPunct="0"/>
            <a:r>
              <a:rPr lang="en-US" altLang="zh-CN" sz="2400" i="1">
                <a:solidFill>
                  <a:schemeClr val="tx1"/>
                </a:solidFill>
              </a:rPr>
              <a:t>Y</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C</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D</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E</a:t>
            </a:r>
            <a:r>
              <a:rPr lang="en-US" altLang="zh-CN" sz="2400">
                <a:solidFill>
                  <a:schemeClr val="tx1"/>
                </a:solidFill>
                <a:sym typeface="Symbol" pitchFamily="18" charset="2"/>
              </a:rPr>
              <a:t></a:t>
            </a:r>
            <a:endParaRPr lang="zh-CN" altLang="zh-CN" sz="2400">
              <a:solidFill>
                <a:schemeClr val="tx1"/>
              </a:solidFill>
            </a:endParaRPr>
          </a:p>
        </p:txBody>
      </p:sp>
      <p:sp>
        <p:nvSpPr>
          <p:cNvPr id="5" name="文本框 4"/>
          <p:cNvSpPr txBox="1">
            <a:spLocks noChangeArrowheads="1"/>
          </p:cNvSpPr>
          <p:nvPr/>
        </p:nvSpPr>
        <p:spPr bwMode="auto">
          <a:xfrm>
            <a:off x="519113" y="4292600"/>
            <a:ext cx="8088312" cy="461665"/>
          </a:xfrm>
          <a:prstGeom prst="rect">
            <a:avLst/>
          </a:prstGeom>
          <a:noFill/>
          <a:ln w="12700">
            <a:noFill/>
            <a:miter lim="800000"/>
            <a:headEnd/>
            <a:tailEnd/>
          </a:ln>
        </p:spPr>
        <p:txBody>
          <a:bodyPr>
            <a:spAutoFit/>
          </a:bodyPr>
          <a:lstStyle/>
          <a:p>
            <a:r>
              <a:rPr lang="zh-CN" altLang="zh-CN" sz="2400" dirty="0">
                <a:solidFill>
                  <a:schemeClr val="tx1"/>
                </a:solidFill>
              </a:rPr>
              <a:t>【</a:t>
            </a:r>
            <a:r>
              <a:rPr lang="zh-CN" altLang="zh-CN" sz="2400" dirty="0" smtClean="0">
                <a:solidFill>
                  <a:schemeClr val="tx1"/>
                </a:solidFill>
              </a:rPr>
              <a:t>例</a:t>
            </a:r>
            <a:r>
              <a:rPr lang="en-US" altLang="zh-CN" sz="2400" dirty="0" smtClean="0">
                <a:solidFill>
                  <a:schemeClr val="tx1"/>
                </a:solidFill>
              </a:rPr>
              <a:t>5</a:t>
            </a:r>
            <a:r>
              <a:rPr lang="zh-CN" altLang="zh-CN" sz="2400" dirty="0">
                <a:solidFill>
                  <a:schemeClr val="tx1"/>
                </a:solidFill>
              </a:rPr>
              <a:t>】求逻辑函数</a:t>
            </a:r>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AB</a:t>
            </a:r>
            <a:r>
              <a:rPr lang="en-US" altLang="zh-CN" sz="2400" dirty="0">
                <a:solidFill>
                  <a:schemeClr val="tx1"/>
                </a:solidFill>
              </a:rPr>
              <a:t>)</a:t>
            </a:r>
            <a:r>
              <a:rPr lang="en-US" altLang="zh-CN" sz="2400" dirty="0">
                <a:solidFill>
                  <a:schemeClr val="tx1"/>
                </a:solidFill>
                <a:sym typeface="Symbol" pitchFamily="18" charset="2"/>
              </a:rPr>
              <a:t></a:t>
            </a:r>
            <a:r>
              <a:rPr lang="en-US" altLang="zh-CN" sz="2400" dirty="0">
                <a:solidFill>
                  <a:schemeClr val="tx1"/>
                </a:solidFill>
              </a:rPr>
              <a:t>+</a:t>
            </a:r>
            <a:r>
              <a:rPr lang="en-US" altLang="zh-CN" sz="2400" i="1" dirty="0">
                <a:solidFill>
                  <a:schemeClr val="tx1"/>
                </a:solidFill>
              </a:rPr>
              <a:t>C</a:t>
            </a:r>
            <a:r>
              <a:rPr lang="en-US" altLang="zh-CN" sz="2400" dirty="0">
                <a:solidFill>
                  <a:schemeClr val="tx1"/>
                </a:solidFill>
                <a:sym typeface="Symbol" pitchFamily="18" charset="2"/>
              </a:rPr>
              <a:t></a:t>
            </a:r>
            <a:r>
              <a:rPr lang="en-US" altLang="zh-CN" sz="2400" i="1" dirty="0">
                <a:solidFill>
                  <a:schemeClr val="tx1"/>
                </a:solidFill>
              </a:rPr>
              <a:t>D</a:t>
            </a:r>
            <a:r>
              <a:rPr lang="en-US" altLang="zh-CN" sz="2400" dirty="0">
                <a:solidFill>
                  <a:schemeClr val="tx1"/>
                </a:solidFill>
              </a:rPr>
              <a:t>)</a:t>
            </a:r>
            <a:r>
              <a:rPr lang="en-US" altLang="zh-CN" sz="2400" dirty="0">
                <a:solidFill>
                  <a:schemeClr val="tx1"/>
                </a:solidFill>
                <a:sym typeface="Symbol" pitchFamily="18" charset="2"/>
              </a:rPr>
              <a:t></a:t>
            </a:r>
            <a:r>
              <a:rPr lang="en-US" altLang="zh-CN" sz="2400" i="1" dirty="0">
                <a:solidFill>
                  <a:schemeClr val="tx1"/>
                </a:solidFill>
              </a:rPr>
              <a:t>E</a:t>
            </a:r>
            <a:r>
              <a:rPr lang="en-US" altLang="zh-CN" sz="2400" dirty="0">
                <a:solidFill>
                  <a:schemeClr val="tx1"/>
                </a:solidFill>
              </a:rPr>
              <a:t>+</a:t>
            </a:r>
            <a:r>
              <a:rPr lang="en-US" altLang="zh-CN" sz="2400" i="1" dirty="0">
                <a:solidFill>
                  <a:schemeClr val="tx1"/>
                </a:solidFill>
              </a:rPr>
              <a:t>AB</a:t>
            </a:r>
            <a:r>
              <a:rPr lang="en-US" altLang="zh-CN" sz="2400" dirty="0">
                <a:solidFill>
                  <a:schemeClr val="tx1"/>
                </a:solidFill>
                <a:sym typeface="Symbol" pitchFamily="18" charset="2"/>
              </a:rPr>
              <a:t></a:t>
            </a:r>
            <a:r>
              <a:rPr lang="en-US" altLang="zh-CN" sz="2400" i="1" dirty="0">
                <a:solidFill>
                  <a:schemeClr val="tx1"/>
                </a:solidFill>
              </a:rPr>
              <a:t>CD</a:t>
            </a:r>
            <a:r>
              <a:rPr lang="en-US" altLang="zh-CN" sz="2400" dirty="0">
                <a:solidFill>
                  <a:schemeClr val="tx1"/>
                </a:solidFill>
                <a:sym typeface="Symbol" pitchFamily="18" charset="2"/>
              </a:rPr>
              <a:t></a:t>
            </a:r>
            <a:r>
              <a:rPr lang="zh-CN" altLang="zh-CN" sz="2400" dirty="0">
                <a:solidFill>
                  <a:schemeClr val="tx1"/>
                </a:solidFill>
              </a:rPr>
              <a:t>的反函数。</a:t>
            </a:r>
            <a:endParaRPr lang="zh-CN" altLang="en-US" sz="2400" u="sng" dirty="0">
              <a:solidFill>
                <a:schemeClr val="tx1"/>
              </a:solidFill>
              <a:cs typeface="Times New Roman" pitchFamily="18" charset="0"/>
            </a:endParaRPr>
          </a:p>
        </p:txBody>
      </p:sp>
      <p:sp>
        <p:nvSpPr>
          <p:cNvPr id="9" name="文本框 8"/>
          <p:cNvSpPr txBox="1">
            <a:spLocks noChangeArrowheads="1"/>
          </p:cNvSpPr>
          <p:nvPr/>
        </p:nvSpPr>
        <p:spPr bwMode="auto">
          <a:xfrm>
            <a:off x="522288" y="5300663"/>
            <a:ext cx="8085137" cy="830997"/>
          </a:xfrm>
          <a:prstGeom prst="rect">
            <a:avLst/>
          </a:prstGeom>
          <a:noFill/>
          <a:ln w="12700">
            <a:noFill/>
            <a:miter lim="800000"/>
            <a:headEnd/>
            <a:tailEnd/>
          </a:ln>
        </p:spPr>
        <p:txBody>
          <a:bodyPr>
            <a:spAutoFit/>
          </a:bodyPr>
          <a:lstStyle/>
          <a:p>
            <a:pPr eaLnBrk="0" hangingPunct="0"/>
            <a:r>
              <a:rPr lang="zh-CN" altLang="zh-CN" sz="2400">
                <a:solidFill>
                  <a:schemeClr val="tx1"/>
                </a:solidFill>
              </a:rPr>
              <a:t>解：根据反演规则</a:t>
            </a:r>
          </a:p>
          <a:p>
            <a:pPr algn="ctr" eaLnBrk="0" hangingPunct="0"/>
            <a:r>
              <a:rPr lang="en-US" altLang="zh-CN" sz="2400" i="1">
                <a:solidFill>
                  <a:schemeClr val="tx1"/>
                </a:solidFill>
              </a:rPr>
              <a:t>Y</a:t>
            </a:r>
            <a:r>
              <a:rPr lang="en-US" altLang="zh-CN" sz="2400">
                <a:solidFill>
                  <a:schemeClr val="tx1"/>
                </a:solidFill>
                <a:sym typeface="Symbol" pitchFamily="18" charset="2"/>
              </a:rPr>
              <a:t></a:t>
            </a:r>
            <a:r>
              <a:rPr lang="en-US" altLang="zh-CN" sz="2400" i="1">
                <a:solidFill>
                  <a:schemeClr val="tx1"/>
                </a:solidFill>
              </a:rPr>
              <a:t>=</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sym typeface="Symbol" pitchFamily="18" charset="2"/>
              </a:rPr>
              <a:t></a:t>
            </a:r>
            <a:r>
              <a:rPr lang="en-US" altLang="zh-CN" sz="2400">
                <a:solidFill>
                  <a:schemeClr val="tx1"/>
                </a:solidFill>
              </a:rPr>
              <a:t>)</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C</a:t>
            </a:r>
            <a:r>
              <a:rPr lang="en-US" altLang="zh-CN" sz="2400">
                <a:solidFill>
                  <a:schemeClr val="tx1"/>
                </a:solidFill>
              </a:rPr>
              <a:t>+</a:t>
            </a:r>
            <a:r>
              <a:rPr lang="en-US" altLang="zh-CN" sz="2400" i="1">
                <a:solidFill>
                  <a:schemeClr val="tx1"/>
                </a:solidFill>
              </a:rPr>
              <a:t>D</a:t>
            </a:r>
            <a:r>
              <a:rPr lang="en-US" altLang="zh-CN" sz="2400">
                <a:solidFill>
                  <a:schemeClr val="tx1"/>
                </a:solidFill>
                <a:sym typeface="Symbol" pitchFamily="18" charset="2"/>
              </a:rPr>
              <a:t></a:t>
            </a:r>
            <a:r>
              <a:rPr lang="en-US" altLang="zh-CN" sz="2400">
                <a:solidFill>
                  <a:schemeClr val="tx1"/>
                </a:solidFill>
              </a:rPr>
              <a:t>))</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E</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C</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D</a:t>
            </a:r>
            <a:r>
              <a:rPr lang="en-US" altLang="zh-CN" sz="2400">
                <a:solidFill>
                  <a:schemeClr val="tx1"/>
                </a:solidFill>
              </a:rPr>
              <a:t>)</a:t>
            </a:r>
            <a:endParaRPr lang="zh-CN" altLang="zh-CN" sz="2400">
              <a:solidFill>
                <a:schemeClr val="tx1"/>
              </a:solidFill>
            </a:endParaRPr>
          </a:p>
        </p:txBody>
      </p:sp>
      <p:sp>
        <p:nvSpPr>
          <p:cNvPr id="49157" name="文本框 12"/>
          <p:cNvSpPr txBox="1">
            <a:spLocks noChangeArrowheads="1"/>
          </p:cNvSpPr>
          <p:nvPr/>
        </p:nvSpPr>
        <p:spPr bwMode="auto">
          <a:xfrm>
            <a:off x="522288" y="530225"/>
            <a:ext cx="8085137"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在应用反演规则时，需要注意以下两点：</a:t>
            </a:r>
          </a:p>
        </p:txBody>
      </p:sp>
      <p:sp>
        <p:nvSpPr>
          <p:cNvPr id="10" name="文本框 11"/>
          <p:cNvSpPr txBox="1">
            <a:spLocks noChangeArrowheads="1"/>
          </p:cNvSpPr>
          <p:nvPr/>
        </p:nvSpPr>
        <p:spPr bwMode="auto">
          <a:xfrm>
            <a:off x="519113" y="1125538"/>
            <a:ext cx="8088312" cy="830997"/>
          </a:xfrm>
          <a:prstGeom prst="rect">
            <a:avLst/>
          </a:prstGeom>
          <a:noFill/>
          <a:ln w="12700">
            <a:noFill/>
            <a:miter lim="800000"/>
            <a:headEnd/>
            <a:tailEnd/>
          </a:ln>
        </p:spPr>
        <p:txBody>
          <a:bodyPr>
            <a:spAutoFit/>
          </a:bodyPr>
          <a:lstStyle/>
          <a:p>
            <a:pPr indent="719138" eaLnBrk="0" hangingPunct="0"/>
            <a:r>
              <a:rPr lang="en-US" altLang="zh-CN" sz="2400">
                <a:solidFill>
                  <a:schemeClr val="tx1"/>
                </a:solidFill>
              </a:rPr>
              <a:t>(1) </a:t>
            </a:r>
            <a:r>
              <a:rPr lang="zh-CN" altLang="en-US" sz="2400">
                <a:solidFill>
                  <a:schemeClr val="tx1"/>
                </a:solidFill>
              </a:rPr>
              <a:t>遵守“先括号、然后乘、最后加”的运算优先次序；</a:t>
            </a:r>
          </a:p>
        </p:txBody>
      </p:sp>
      <p:sp>
        <p:nvSpPr>
          <p:cNvPr id="14" name="文本框 11"/>
          <p:cNvSpPr txBox="1">
            <a:spLocks noChangeArrowheads="1"/>
          </p:cNvSpPr>
          <p:nvPr/>
        </p:nvSpPr>
        <p:spPr bwMode="auto">
          <a:xfrm>
            <a:off x="519113" y="2112963"/>
            <a:ext cx="8088312" cy="461665"/>
          </a:xfrm>
          <a:prstGeom prst="rect">
            <a:avLst/>
          </a:prstGeom>
          <a:noFill/>
          <a:ln w="12700">
            <a:noFill/>
            <a:miter lim="800000"/>
            <a:headEnd/>
            <a:tailEnd/>
          </a:ln>
        </p:spPr>
        <p:txBody>
          <a:bodyPr>
            <a:spAutoFit/>
          </a:bodyPr>
          <a:lstStyle/>
          <a:p>
            <a:pPr indent="719138" eaLnBrk="0" hangingPunct="0"/>
            <a:r>
              <a:rPr lang="en-US" altLang="zh-CN" sz="2400">
                <a:solidFill>
                  <a:schemeClr val="tx1"/>
                </a:solidFill>
              </a:rPr>
              <a:t>(2) </a:t>
            </a:r>
            <a:r>
              <a:rPr lang="zh-CN" altLang="zh-CN" sz="2400">
                <a:solidFill>
                  <a:schemeClr val="tx1"/>
                </a:solidFill>
              </a:rPr>
              <a:t>不属于单个变量上的非号保留不变。</a:t>
            </a:r>
            <a:endParaRPr lang="zh-CN" altLang="en-US" sz="24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ppt_x</p:attrName>
                                        </p:attrNameLst>
                                      </p:cBhvr>
                                      <p:tavLst>
                                        <p:tav tm="0">
                                          <p:val>
                                            <p:strVal val="#ppt_x-.2"/>
                                          </p:val>
                                        </p:tav>
                                        <p:tav tm="100000">
                                          <p:val>
                                            <p:strVal val="#ppt_x"/>
                                          </p:val>
                                        </p:tav>
                                      </p:tavLst>
                                    </p:anim>
                                    <p:anim calcmode="lin" valueType="num">
                                      <p:cBhvr>
                                        <p:cTn id="15"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4578"/>
                                        </p:tgtEl>
                                        <p:attrNameLst>
                                          <p:attrName>style.visibility</p:attrName>
                                        </p:attrNameLst>
                                      </p:cBhvr>
                                      <p:to>
                                        <p:strVal val="visible"/>
                                      </p:to>
                                    </p:set>
                                    <p:anim calcmode="lin" valueType="num">
                                      <p:cBhvr>
                                        <p:cTn id="21" dur="1000" fill="hold"/>
                                        <p:tgtEl>
                                          <p:spTgt spid="24578"/>
                                        </p:tgtEl>
                                        <p:attrNameLst>
                                          <p:attrName>ppt_x</p:attrName>
                                        </p:attrNameLst>
                                      </p:cBhvr>
                                      <p:tavLst>
                                        <p:tav tm="0">
                                          <p:val>
                                            <p:strVal val="#ppt_x-.2"/>
                                          </p:val>
                                        </p:tav>
                                        <p:tav tm="100000">
                                          <p:val>
                                            <p:strVal val="#ppt_x"/>
                                          </p:val>
                                        </p:tav>
                                      </p:tavLst>
                                    </p:anim>
                                    <p:anim calcmode="lin" valueType="num">
                                      <p:cBhvr>
                                        <p:cTn id="22" dur="1000" fill="hold"/>
                                        <p:tgtEl>
                                          <p:spTgt spid="2457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45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ppt_x</p:attrName>
                                        </p:attrNameLst>
                                      </p:cBhvr>
                                      <p:tavLst>
                                        <p:tav tm="0">
                                          <p:val>
                                            <p:strVal val="#ppt_x-.2"/>
                                          </p:val>
                                        </p:tav>
                                        <p:tav tm="100000">
                                          <p:val>
                                            <p:strVal val="#ppt_x"/>
                                          </p:val>
                                        </p:tav>
                                      </p:tavLst>
                                    </p:anim>
                                    <p:anim calcmode="lin" valueType="num">
                                      <p:cBhvr>
                                        <p:cTn id="3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ppt_x</p:attrName>
                                        </p:attrNameLst>
                                      </p:cBhvr>
                                      <p:tavLst>
                                        <p:tav tm="0">
                                          <p:val>
                                            <p:strVal val="#ppt_x-.2"/>
                                          </p:val>
                                        </p:tav>
                                        <p:tav tm="100000">
                                          <p:val>
                                            <p:strVal val="#ppt_x"/>
                                          </p:val>
                                        </p:tav>
                                      </p:tavLst>
                                    </p:anim>
                                    <p:anim calcmode="lin" valueType="num">
                                      <p:cBhvr>
                                        <p:cTn id="41"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4" grpId="0"/>
      <p:bldP spid="5" grpId="0"/>
      <p:bldP spid="9" grpId="0"/>
      <p:bldP spid="10"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文本框 3076"/>
          <p:cNvSpPr txBox="1">
            <a:spLocks noChangeArrowheads="1"/>
          </p:cNvSpPr>
          <p:nvPr/>
        </p:nvSpPr>
        <p:spPr bwMode="auto">
          <a:xfrm>
            <a:off x="519113" y="458788"/>
            <a:ext cx="8088312" cy="461665"/>
          </a:xfrm>
          <a:prstGeom prst="rect">
            <a:avLst/>
          </a:prstGeom>
          <a:noFill/>
          <a:ln w="12700">
            <a:noFill/>
            <a:miter lim="800000"/>
            <a:headEnd/>
            <a:tailEnd/>
          </a:ln>
        </p:spPr>
        <p:txBody>
          <a:bodyPr>
            <a:spAutoFit/>
          </a:bodyPr>
          <a:lstStyle/>
          <a:p>
            <a:pPr>
              <a:spcBef>
                <a:spcPct val="20000"/>
              </a:spcBef>
            </a:pPr>
            <a:r>
              <a:rPr lang="zh-CN" altLang="en-US" sz="2400" u="sng" dirty="0" smtClean="0">
                <a:solidFill>
                  <a:srgbClr val="FF0000"/>
                </a:solidFill>
                <a:ea typeface="楷体_GB2312" charset="-122"/>
              </a:rPr>
              <a:t>对偶</a:t>
            </a:r>
            <a:r>
              <a:rPr lang="zh-CN" altLang="en-US" sz="2400" u="sng" dirty="0">
                <a:solidFill>
                  <a:srgbClr val="FF0000"/>
                </a:solidFill>
                <a:ea typeface="楷体_GB2312" charset="-122"/>
              </a:rPr>
              <a:t>规则</a:t>
            </a:r>
            <a:endParaRPr lang="zh-CN" altLang="en-US" sz="2400" u="sng" dirty="0">
              <a:solidFill>
                <a:srgbClr val="FF0000"/>
              </a:solidFill>
              <a:cs typeface="Times New Roman" pitchFamily="18" charset="0"/>
            </a:endParaRPr>
          </a:p>
        </p:txBody>
      </p:sp>
      <p:sp>
        <p:nvSpPr>
          <p:cNvPr id="4" name="文本框 3"/>
          <p:cNvSpPr txBox="1">
            <a:spLocks noChangeArrowheads="1"/>
          </p:cNvSpPr>
          <p:nvPr/>
        </p:nvSpPr>
        <p:spPr bwMode="auto">
          <a:xfrm>
            <a:off x="519113" y="981075"/>
            <a:ext cx="8088312" cy="830997"/>
          </a:xfrm>
          <a:prstGeom prst="rect">
            <a:avLst/>
          </a:prstGeom>
          <a:noFill/>
          <a:ln w="12700">
            <a:noFill/>
            <a:miter lim="800000"/>
            <a:headEnd/>
            <a:tailEnd/>
          </a:ln>
        </p:spPr>
        <p:txBody>
          <a:bodyPr>
            <a:spAutoFit/>
          </a:bodyPr>
          <a:lstStyle/>
          <a:p>
            <a:pPr indent="719138" eaLnBrk="0" hangingPunct="0"/>
            <a:r>
              <a:rPr lang="zh-CN" altLang="en-US" sz="2400">
                <a:solidFill>
                  <a:schemeClr val="tx1"/>
                </a:solidFill>
              </a:rPr>
              <a:t>对偶式：</a:t>
            </a:r>
            <a:r>
              <a:rPr lang="zh-CN" altLang="zh-CN" sz="2400">
                <a:solidFill>
                  <a:schemeClr val="tx1"/>
                </a:solidFill>
              </a:rPr>
              <a:t>对于任意逻辑式</a:t>
            </a:r>
            <a:r>
              <a:rPr lang="en-US" altLang="zh-CN" sz="2400" i="1">
                <a:solidFill>
                  <a:schemeClr val="tx1"/>
                </a:solidFill>
              </a:rPr>
              <a:t>Y</a:t>
            </a:r>
            <a:r>
              <a:rPr lang="zh-CN" altLang="zh-CN" sz="2400">
                <a:solidFill>
                  <a:schemeClr val="tx1"/>
                </a:solidFill>
              </a:rPr>
              <a:t>，若在式中做以下两类变换：</a:t>
            </a:r>
          </a:p>
        </p:txBody>
      </p:sp>
      <p:sp>
        <p:nvSpPr>
          <p:cNvPr id="5" name="文本框 4"/>
          <p:cNvSpPr txBox="1">
            <a:spLocks noChangeArrowheads="1"/>
          </p:cNvSpPr>
          <p:nvPr/>
        </p:nvSpPr>
        <p:spPr bwMode="auto">
          <a:xfrm>
            <a:off x="519113" y="1916113"/>
            <a:ext cx="8088312" cy="461665"/>
          </a:xfrm>
          <a:prstGeom prst="rect">
            <a:avLst/>
          </a:prstGeom>
          <a:noFill/>
          <a:ln w="12700">
            <a:noFill/>
            <a:miter lim="800000"/>
            <a:headEnd/>
            <a:tailEnd/>
          </a:ln>
        </p:spPr>
        <p:txBody>
          <a:bodyPr>
            <a:spAutoFit/>
          </a:bodyPr>
          <a:lstStyle/>
          <a:p>
            <a:pPr indent="719138"/>
            <a:r>
              <a:rPr lang="en-US" altLang="zh-CN" sz="2400">
                <a:solidFill>
                  <a:schemeClr val="tx1"/>
                </a:solidFill>
              </a:rPr>
              <a:t>(1)</a:t>
            </a:r>
            <a:r>
              <a:rPr lang="zh-CN" altLang="en-US" sz="2400">
                <a:solidFill>
                  <a:schemeClr val="tx1"/>
                </a:solidFill>
              </a:rPr>
              <a:t> </a:t>
            </a:r>
            <a:r>
              <a:rPr lang="zh-CN" altLang="zh-CN" sz="2400">
                <a:solidFill>
                  <a:schemeClr val="tx1"/>
                </a:solidFill>
              </a:rPr>
              <a:t>将式中所有的“</a:t>
            </a:r>
            <a:r>
              <a:rPr lang="en-US" altLang="zh-CN" sz="2400">
                <a:solidFill>
                  <a:schemeClr val="tx1"/>
                </a:solidFill>
                <a:ea typeface="楷体_GB2312" charset="-122"/>
              </a:rPr>
              <a:t>∙</a:t>
            </a:r>
            <a:r>
              <a:rPr lang="zh-CN" altLang="zh-CN" sz="2400">
                <a:solidFill>
                  <a:schemeClr val="tx1"/>
                </a:solidFill>
              </a:rPr>
              <a:t>”换成“</a:t>
            </a:r>
            <a:r>
              <a:rPr lang="en-US" altLang="zh-CN" sz="2400">
                <a:solidFill>
                  <a:schemeClr val="tx1"/>
                </a:solidFill>
              </a:rPr>
              <a:t>+</a:t>
            </a:r>
            <a:r>
              <a:rPr lang="zh-CN" altLang="zh-CN" sz="2400">
                <a:solidFill>
                  <a:schemeClr val="tx1"/>
                </a:solidFill>
              </a:rPr>
              <a:t>”，“</a:t>
            </a:r>
            <a:r>
              <a:rPr lang="en-US" altLang="zh-CN" sz="2400">
                <a:solidFill>
                  <a:schemeClr val="tx1"/>
                </a:solidFill>
              </a:rPr>
              <a:t>+</a:t>
            </a:r>
            <a:r>
              <a:rPr lang="zh-CN" altLang="zh-CN" sz="2400">
                <a:solidFill>
                  <a:schemeClr val="tx1"/>
                </a:solidFill>
              </a:rPr>
              <a:t>”换成“</a:t>
            </a:r>
            <a:r>
              <a:rPr lang="en-US" altLang="zh-CN" sz="2400">
                <a:solidFill>
                  <a:schemeClr val="tx1"/>
                </a:solidFill>
                <a:ea typeface="楷体_GB2312" charset="-122"/>
              </a:rPr>
              <a:t>∙</a:t>
            </a:r>
            <a:r>
              <a:rPr lang="zh-CN" altLang="zh-CN" sz="2400">
                <a:solidFill>
                  <a:schemeClr val="tx1"/>
                </a:solidFill>
              </a:rPr>
              <a:t>”；</a:t>
            </a:r>
            <a:endParaRPr lang="zh-CN" altLang="en-US" sz="2400" u="sng">
              <a:solidFill>
                <a:schemeClr val="tx1"/>
              </a:solidFill>
              <a:ea typeface="楷体_GB2312" charset="-122"/>
            </a:endParaRPr>
          </a:p>
        </p:txBody>
      </p:sp>
      <p:sp>
        <p:nvSpPr>
          <p:cNvPr id="9" name="文本框 8"/>
          <p:cNvSpPr txBox="1">
            <a:spLocks noChangeArrowheads="1"/>
          </p:cNvSpPr>
          <p:nvPr/>
        </p:nvSpPr>
        <p:spPr bwMode="auto">
          <a:xfrm>
            <a:off x="522288" y="2852738"/>
            <a:ext cx="8085137" cy="461665"/>
          </a:xfrm>
          <a:prstGeom prst="rect">
            <a:avLst/>
          </a:prstGeom>
          <a:noFill/>
          <a:ln w="12700">
            <a:noFill/>
            <a:miter lim="800000"/>
            <a:headEnd/>
            <a:tailEnd/>
          </a:ln>
        </p:spPr>
        <p:txBody>
          <a:bodyPr>
            <a:spAutoFit/>
          </a:bodyPr>
          <a:lstStyle/>
          <a:p>
            <a:pPr indent="719138"/>
            <a:r>
              <a:rPr lang="en-US" altLang="zh-CN" sz="2400">
                <a:solidFill>
                  <a:schemeClr val="tx1"/>
                </a:solidFill>
              </a:rPr>
              <a:t>(2) </a:t>
            </a:r>
            <a:r>
              <a:rPr lang="zh-CN" altLang="zh-CN" sz="2400">
                <a:solidFill>
                  <a:schemeClr val="tx1"/>
                </a:solidFill>
              </a:rPr>
              <a:t>将所有的常量</a:t>
            </a:r>
            <a:r>
              <a:rPr lang="en-US" altLang="zh-CN" sz="2400">
                <a:solidFill>
                  <a:schemeClr val="tx1"/>
                </a:solidFill>
              </a:rPr>
              <a:t>0</a:t>
            </a:r>
            <a:r>
              <a:rPr lang="zh-CN" altLang="zh-CN" sz="2400">
                <a:solidFill>
                  <a:schemeClr val="tx1"/>
                </a:solidFill>
              </a:rPr>
              <a:t>换成</a:t>
            </a:r>
            <a:r>
              <a:rPr lang="en-US" altLang="zh-CN" sz="2400">
                <a:solidFill>
                  <a:schemeClr val="tx1"/>
                </a:solidFill>
              </a:rPr>
              <a:t>1</a:t>
            </a:r>
            <a:r>
              <a:rPr lang="zh-CN" altLang="zh-CN" sz="2400">
                <a:solidFill>
                  <a:schemeClr val="tx1"/>
                </a:solidFill>
              </a:rPr>
              <a:t>，</a:t>
            </a:r>
            <a:r>
              <a:rPr lang="en-US" altLang="zh-CN" sz="2400">
                <a:solidFill>
                  <a:schemeClr val="tx1"/>
                </a:solidFill>
              </a:rPr>
              <a:t>1</a:t>
            </a:r>
            <a:r>
              <a:rPr lang="zh-CN" altLang="zh-CN" sz="2400">
                <a:solidFill>
                  <a:schemeClr val="tx1"/>
                </a:solidFill>
              </a:rPr>
              <a:t>换成</a:t>
            </a:r>
            <a:r>
              <a:rPr lang="en-US" altLang="zh-CN" sz="2400">
                <a:solidFill>
                  <a:schemeClr val="tx1"/>
                </a:solidFill>
              </a:rPr>
              <a:t>0</a:t>
            </a:r>
            <a:r>
              <a:rPr lang="zh-CN" altLang="zh-CN" sz="2400">
                <a:solidFill>
                  <a:schemeClr val="tx1"/>
                </a:solidFill>
              </a:rPr>
              <a:t>；</a:t>
            </a:r>
          </a:p>
        </p:txBody>
      </p:sp>
      <p:sp>
        <p:nvSpPr>
          <p:cNvPr id="12" name="文本框 11"/>
          <p:cNvSpPr txBox="1">
            <a:spLocks noChangeArrowheads="1"/>
          </p:cNvSpPr>
          <p:nvPr/>
        </p:nvSpPr>
        <p:spPr bwMode="auto">
          <a:xfrm>
            <a:off x="522288" y="3357563"/>
            <a:ext cx="8085137"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得到的新逻辑式定义为</a:t>
            </a:r>
            <a:r>
              <a:rPr lang="en-US" altLang="zh-CN" sz="2400" i="1">
                <a:solidFill>
                  <a:schemeClr val="tx1"/>
                </a:solidFill>
              </a:rPr>
              <a:t>Y</a:t>
            </a:r>
            <a:r>
              <a:rPr lang="zh-CN" altLang="zh-CN" sz="2400">
                <a:solidFill>
                  <a:schemeClr val="tx1"/>
                </a:solidFill>
              </a:rPr>
              <a:t>的对偶式</a:t>
            </a:r>
            <a:r>
              <a:rPr lang="zh-CN" altLang="en-US" sz="2400">
                <a:solidFill>
                  <a:schemeClr val="tx1"/>
                </a:solidFill>
              </a:rPr>
              <a:t>，记为</a:t>
            </a:r>
            <a:r>
              <a:rPr lang="en-US" altLang="zh-CN" sz="2400" i="1">
                <a:solidFill>
                  <a:schemeClr val="tx1"/>
                </a:solidFill>
              </a:rPr>
              <a:t>Y</a:t>
            </a:r>
            <a:r>
              <a:rPr lang="en-US" altLang="zh-CN" sz="2400" baseline="30000">
                <a:solidFill>
                  <a:schemeClr val="tx1"/>
                </a:solidFill>
              </a:rPr>
              <a:t>D</a:t>
            </a:r>
            <a:r>
              <a:rPr lang="zh-CN" altLang="en-US" sz="2400">
                <a:solidFill>
                  <a:schemeClr val="tx1"/>
                </a:solidFill>
              </a:rPr>
              <a:t>。</a:t>
            </a:r>
          </a:p>
        </p:txBody>
      </p:sp>
      <p:sp>
        <p:nvSpPr>
          <p:cNvPr id="13" name="文本框 12"/>
          <p:cNvSpPr txBox="1">
            <a:spLocks noChangeArrowheads="1"/>
          </p:cNvSpPr>
          <p:nvPr/>
        </p:nvSpPr>
        <p:spPr bwMode="auto">
          <a:xfrm>
            <a:off x="522288" y="3860800"/>
            <a:ext cx="8085137" cy="830997"/>
          </a:xfrm>
          <a:prstGeom prst="rect">
            <a:avLst/>
          </a:prstGeom>
          <a:noFill/>
          <a:ln w="12700">
            <a:noFill/>
            <a:miter lim="800000"/>
            <a:headEnd/>
            <a:tailEnd/>
          </a:ln>
        </p:spPr>
        <p:txBody>
          <a:bodyPr>
            <a:spAutoFit/>
          </a:bodyPr>
          <a:lstStyle/>
          <a:p>
            <a:pPr indent="719138" hangingPunct="0"/>
            <a:r>
              <a:rPr lang="zh-CN" altLang="zh-CN" sz="2400">
                <a:solidFill>
                  <a:schemeClr val="tx1"/>
                </a:solidFill>
              </a:rPr>
              <a:t>对偶规则</a:t>
            </a:r>
            <a:r>
              <a:rPr lang="zh-CN" altLang="en-US" sz="2400">
                <a:solidFill>
                  <a:schemeClr val="tx1"/>
                </a:solidFill>
              </a:rPr>
              <a:t>：</a:t>
            </a:r>
            <a:r>
              <a:rPr lang="zh-CN" altLang="zh-CN" sz="2400">
                <a:solidFill>
                  <a:schemeClr val="tx1"/>
                </a:solidFill>
              </a:rPr>
              <a:t>对于两个逻辑式</a:t>
            </a:r>
            <a:r>
              <a:rPr lang="en-US" altLang="zh-CN" sz="2400" i="1">
                <a:solidFill>
                  <a:schemeClr val="tx1"/>
                </a:solidFill>
              </a:rPr>
              <a:t>Y</a:t>
            </a:r>
            <a:r>
              <a:rPr lang="en-US" altLang="zh-CN" sz="2400" baseline="-25000">
                <a:solidFill>
                  <a:schemeClr val="tx1"/>
                </a:solidFill>
              </a:rPr>
              <a:t>1</a:t>
            </a:r>
            <a:r>
              <a:rPr lang="zh-CN" altLang="zh-CN" sz="2400">
                <a:solidFill>
                  <a:schemeClr val="tx1"/>
                </a:solidFill>
              </a:rPr>
              <a:t>和</a:t>
            </a:r>
            <a:r>
              <a:rPr lang="en-US" altLang="zh-CN" sz="2400" i="1">
                <a:solidFill>
                  <a:schemeClr val="tx1"/>
                </a:solidFill>
              </a:rPr>
              <a:t>Y</a:t>
            </a:r>
            <a:r>
              <a:rPr lang="en-US" altLang="zh-CN" sz="2400" baseline="-25000">
                <a:solidFill>
                  <a:schemeClr val="tx1"/>
                </a:solidFill>
              </a:rPr>
              <a:t>2</a:t>
            </a:r>
            <a:r>
              <a:rPr lang="zh-CN" altLang="zh-CN" sz="2400">
                <a:solidFill>
                  <a:schemeClr val="tx1"/>
                </a:solidFill>
              </a:rPr>
              <a:t>，若</a:t>
            </a:r>
            <a:r>
              <a:rPr lang="en-US" altLang="zh-CN" sz="2400" i="1">
                <a:solidFill>
                  <a:schemeClr val="tx1"/>
                </a:solidFill>
              </a:rPr>
              <a:t>Y</a:t>
            </a:r>
            <a:r>
              <a:rPr lang="en-US" altLang="zh-CN" sz="2400" baseline="-25000">
                <a:solidFill>
                  <a:schemeClr val="tx1"/>
                </a:solidFill>
              </a:rPr>
              <a:t>1 </a:t>
            </a:r>
            <a:r>
              <a:rPr lang="en-US" altLang="zh-CN" sz="2400">
                <a:solidFill>
                  <a:schemeClr val="tx1"/>
                </a:solidFill>
              </a:rPr>
              <a:t>=</a:t>
            </a:r>
            <a:r>
              <a:rPr lang="en-US" altLang="zh-CN" sz="2400" i="1">
                <a:solidFill>
                  <a:schemeClr val="tx1"/>
                </a:solidFill>
              </a:rPr>
              <a:t> Y</a:t>
            </a:r>
            <a:r>
              <a:rPr lang="en-US" altLang="zh-CN" sz="2400" baseline="-25000">
                <a:solidFill>
                  <a:schemeClr val="tx1"/>
                </a:solidFill>
              </a:rPr>
              <a:t>2 </a:t>
            </a:r>
            <a:r>
              <a:rPr lang="zh-CN" altLang="zh-CN" sz="2400">
                <a:solidFill>
                  <a:schemeClr val="tx1"/>
                </a:solidFill>
              </a:rPr>
              <a:t>，则</a:t>
            </a:r>
            <a:r>
              <a:rPr lang="en-US" altLang="zh-CN" sz="2400" i="1">
                <a:solidFill>
                  <a:schemeClr val="tx1"/>
                </a:solidFill>
              </a:rPr>
              <a:t>Y</a:t>
            </a:r>
            <a:r>
              <a:rPr lang="en-US" altLang="zh-CN" sz="2400" baseline="-25000">
                <a:solidFill>
                  <a:schemeClr val="tx1"/>
                </a:solidFill>
              </a:rPr>
              <a:t>1</a:t>
            </a:r>
            <a:r>
              <a:rPr lang="en-US" altLang="zh-CN" sz="2400" baseline="30000">
                <a:solidFill>
                  <a:schemeClr val="tx1"/>
                </a:solidFill>
              </a:rPr>
              <a:t>D</a:t>
            </a:r>
            <a:r>
              <a:rPr lang="en-US" altLang="zh-CN" sz="2400" baseline="-25000">
                <a:solidFill>
                  <a:schemeClr val="tx1"/>
                </a:solidFill>
              </a:rPr>
              <a:t> </a:t>
            </a:r>
            <a:r>
              <a:rPr lang="en-US" altLang="zh-CN" sz="2400">
                <a:solidFill>
                  <a:schemeClr val="tx1"/>
                </a:solidFill>
              </a:rPr>
              <a:t>=</a:t>
            </a:r>
            <a:r>
              <a:rPr lang="en-US" altLang="zh-CN" sz="2400" i="1">
                <a:solidFill>
                  <a:schemeClr val="tx1"/>
                </a:solidFill>
              </a:rPr>
              <a:t>Y</a:t>
            </a:r>
            <a:r>
              <a:rPr lang="en-US" altLang="zh-CN" sz="2400" baseline="-25000">
                <a:solidFill>
                  <a:schemeClr val="tx1"/>
                </a:solidFill>
              </a:rPr>
              <a:t>2</a:t>
            </a:r>
            <a:r>
              <a:rPr lang="en-US" altLang="zh-CN" sz="2400" baseline="30000">
                <a:solidFill>
                  <a:schemeClr val="tx1"/>
                </a:solidFill>
              </a:rPr>
              <a:t>D</a:t>
            </a:r>
            <a:r>
              <a:rPr lang="zh-CN" altLang="zh-CN" sz="2400">
                <a:solidFill>
                  <a:schemeClr val="tx1"/>
                </a:solidFill>
              </a:rPr>
              <a:t>。</a:t>
            </a:r>
          </a:p>
        </p:txBody>
      </p:sp>
      <p:sp>
        <p:nvSpPr>
          <p:cNvPr id="10" name="文本框 11"/>
          <p:cNvSpPr txBox="1">
            <a:spLocks noChangeArrowheads="1"/>
          </p:cNvSpPr>
          <p:nvPr/>
        </p:nvSpPr>
        <p:spPr bwMode="auto">
          <a:xfrm>
            <a:off x="519113" y="4797425"/>
            <a:ext cx="8088312" cy="830997"/>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逻辑代数为自对偶的代数系统。例如，</a:t>
            </a:r>
            <a:r>
              <a:rPr lang="en-US" altLang="zh-CN" sz="2400" i="1">
                <a:solidFill>
                  <a:schemeClr val="tx1"/>
                </a:solidFill>
              </a:rPr>
              <a:t>A</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C</a:t>
            </a:r>
            <a:r>
              <a:rPr lang="en-US" altLang="zh-CN" sz="2400">
                <a:solidFill>
                  <a:schemeClr val="tx1"/>
                </a:solidFill>
              </a:rPr>
              <a:t>)=</a:t>
            </a:r>
            <a:r>
              <a:rPr lang="en-US" altLang="zh-CN" sz="2400" i="1">
                <a:solidFill>
                  <a:schemeClr val="tx1"/>
                </a:solidFill>
              </a:rPr>
              <a:t>AB</a:t>
            </a:r>
            <a:r>
              <a:rPr lang="en-US" altLang="zh-CN" sz="2400">
                <a:solidFill>
                  <a:schemeClr val="tx1"/>
                </a:solidFill>
              </a:rPr>
              <a:t>+</a:t>
            </a:r>
            <a:r>
              <a:rPr lang="en-US" altLang="zh-CN" sz="2400" i="1">
                <a:solidFill>
                  <a:schemeClr val="tx1"/>
                </a:solidFill>
              </a:rPr>
              <a:t>AC</a:t>
            </a:r>
            <a:r>
              <a:rPr lang="zh-CN" altLang="en-US" sz="2400">
                <a:solidFill>
                  <a:schemeClr val="tx1"/>
                </a:solidFill>
              </a:rPr>
              <a:t>两边同时取对偶，得</a:t>
            </a:r>
            <a:endParaRPr lang="en-US" altLang="zh-CN" sz="2400">
              <a:solidFill>
                <a:schemeClr val="tx1"/>
              </a:solidFill>
              <a:cs typeface="Times New Roman" pitchFamily="18" charset="0"/>
            </a:endParaRPr>
          </a:p>
        </p:txBody>
      </p:sp>
      <p:sp>
        <p:nvSpPr>
          <p:cNvPr id="15" name="文本框 11"/>
          <p:cNvSpPr txBox="1">
            <a:spLocks noChangeArrowheads="1"/>
          </p:cNvSpPr>
          <p:nvPr/>
        </p:nvSpPr>
        <p:spPr bwMode="auto">
          <a:xfrm>
            <a:off x="519113" y="5715000"/>
            <a:ext cx="8088312" cy="461665"/>
          </a:xfrm>
          <a:prstGeom prst="rect">
            <a:avLst/>
          </a:prstGeom>
          <a:noFill/>
          <a:ln w="12700">
            <a:noFill/>
            <a:miter lim="800000"/>
            <a:headEnd/>
            <a:tailEnd/>
          </a:ln>
        </p:spPr>
        <p:txBody>
          <a:bodyPr>
            <a:spAutoFit/>
          </a:bodyPr>
          <a:lstStyle/>
          <a:p>
            <a:pPr algn="ctr" eaLnBrk="0" hangingPunct="0"/>
            <a:r>
              <a:rPr lang="en-US" altLang="zh-CN" sz="2400" i="1">
                <a:solidFill>
                  <a:schemeClr val="tx1"/>
                </a:solidFill>
                <a:ea typeface="楷体_GB2312" charset="-122"/>
              </a:rPr>
              <a:t>A</a:t>
            </a:r>
            <a:r>
              <a:rPr lang="en-US" altLang="zh-CN" sz="2400">
                <a:solidFill>
                  <a:schemeClr val="tx1"/>
                </a:solidFill>
                <a:ea typeface="楷体_GB2312" charset="-122"/>
              </a:rPr>
              <a:t>+</a:t>
            </a:r>
            <a:r>
              <a:rPr lang="en-US" altLang="zh-CN" sz="2400" i="1">
                <a:solidFill>
                  <a:schemeClr val="tx1"/>
                </a:solidFill>
                <a:ea typeface="楷体_GB2312" charset="-122"/>
              </a:rPr>
              <a:t>BC</a:t>
            </a:r>
            <a:r>
              <a:rPr lang="en-US" altLang="zh-CN" sz="2400">
                <a:solidFill>
                  <a:schemeClr val="tx1"/>
                </a:solidFill>
                <a:ea typeface="楷体_GB2312" charset="-122"/>
              </a:rPr>
              <a:t>=(</a:t>
            </a:r>
            <a:r>
              <a:rPr lang="en-US" altLang="zh-CN" sz="2400" i="1">
                <a:solidFill>
                  <a:schemeClr val="tx1"/>
                </a:solidFill>
                <a:ea typeface="楷体_GB2312" charset="-122"/>
              </a:rPr>
              <a:t>A</a:t>
            </a:r>
            <a:r>
              <a:rPr lang="en-US" altLang="zh-CN" sz="2400">
                <a:solidFill>
                  <a:schemeClr val="tx1"/>
                </a:solidFill>
                <a:ea typeface="楷体_GB2312" charset="-122"/>
              </a:rPr>
              <a:t>+</a:t>
            </a:r>
            <a:r>
              <a:rPr lang="en-US" altLang="zh-CN" sz="2400" i="1">
                <a:solidFill>
                  <a:schemeClr val="tx1"/>
                </a:solidFill>
                <a:ea typeface="楷体_GB2312" charset="-122"/>
              </a:rPr>
              <a:t>B</a:t>
            </a:r>
            <a:r>
              <a:rPr lang="en-US" altLang="zh-CN" sz="2400">
                <a:solidFill>
                  <a:schemeClr val="tx1"/>
                </a:solidFill>
                <a:ea typeface="楷体_GB2312" charset="-122"/>
              </a:rPr>
              <a:t>)(</a:t>
            </a:r>
            <a:r>
              <a:rPr lang="en-US" altLang="zh-CN" sz="2400" i="1">
                <a:solidFill>
                  <a:schemeClr val="tx1"/>
                </a:solidFill>
                <a:ea typeface="楷体_GB2312" charset="-122"/>
              </a:rPr>
              <a:t>A</a:t>
            </a:r>
            <a:r>
              <a:rPr lang="en-US" altLang="zh-CN" sz="2400">
                <a:solidFill>
                  <a:schemeClr val="tx1"/>
                </a:solidFill>
                <a:ea typeface="楷体_GB2312" charset="-122"/>
              </a:rPr>
              <a:t>+</a:t>
            </a:r>
            <a:r>
              <a:rPr lang="en-US" altLang="zh-CN" sz="2400" i="1">
                <a:solidFill>
                  <a:schemeClr val="tx1"/>
                </a:solidFill>
                <a:ea typeface="楷体_GB2312" charset="-122"/>
              </a:rPr>
              <a:t>C</a:t>
            </a:r>
            <a:r>
              <a:rPr lang="en-US" altLang="zh-CN" sz="2400">
                <a:solidFill>
                  <a:schemeClr val="tx1"/>
                </a:solidFill>
                <a:ea typeface="楷体_GB2312" charset="-122"/>
              </a:rPr>
              <a:t>)</a:t>
            </a:r>
            <a:endParaRPr lang="en-US" altLang="zh-CN" sz="2400">
              <a:solidFill>
                <a:schemeClr val="tx1"/>
              </a:solidFill>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ppt_x</p:attrName>
                                        </p:attrNameLst>
                                      </p:cBhvr>
                                      <p:tavLst>
                                        <p:tav tm="0">
                                          <p:val>
                                            <p:strVal val="#ppt_x-.2"/>
                                          </p:val>
                                        </p:tav>
                                        <p:tav tm="100000">
                                          <p:val>
                                            <p:strVal val="#ppt_x"/>
                                          </p:val>
                                        </p:tav>
                                      </p:tavLst>
                                    </p:anim>
                                    <p:anim calcmode="lin" valueType="num">
                                      <p:cBhvr>
                                        <p:cTn id="2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ppt_x</p:attrName>
                                        </p:attrNameLst>
                                      </p:cBhvr>
                                      <p:tavLst>
                                        <p:tav tm="0">
                                          <p:val>
                                            <p:strVal val="#ppt_x-.2"/>
                                          </p:val>
                                        </p:tav>
                                        <p:tav tm="100000">
                                          <p:val>
                                            <p:strVal val="#ppt_x"/>
                                          </p:val>
                                        </p:tav>
                                      </p:tavLst>
                                    </p:anim>
                                    <p:anim calcmode="lin" valueType="num">
                                      <p:cBhvr>
                                        <p:cTn id="34"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ppt_x</p:attrName>
                                        </p:attrNameLst>
                                      </p:cBhvr>
                                      <p:tavLst>
                                        <p:tav tm="0">
                                          <p:val>
                                            <p:strVal val="#ppt_x-.2"/>
                                          </p:val>
                                        </p:tav>
                                        <p:tav tm="100000">
                                          <p:val>
                                            <p:strVal val="#ppt_x"/>
                                          </p:val>
                                        </p:tav>
                                      </p:tavLst>
                                    </p:anim>
                                    <p:anim calcmode="lin" valueType="num">
                                      <p:cBhvr>
                                        <p:cTn id="41"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ppt_x</p:attrName>
                                        </p:attrNameLst>
                                      </p:cBhvr>
                                      <p:tavLst>
                                        <p:tav tm="0">
                                          <p:val>
                                            <p:strVal val="#ppt_x-.2"/>
                                          </p:val>
                                        </p:tav>
                                        <p:tav tm="100000">
                                          <p:val>
                                            <p:strVal val="#ppt_x"/>
                                          </p:val>
                                        </p:tav>
                                      </p:tavLst>
                                    </p:anim>
                                    <p:anim calcmode="lin" valueType="num">
                                      <p:cBhvr>
                                        <p:cTn id="4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2" grpId="0"/>
      <p:bldP spid="13" grpId="0"/>
      <p:bldP spid="10"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9113" y="404813"/>
            <a:ext cx="8088312" cy="579437"/>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逻辑函数的表示方法</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9113" y="981075"/>
            <a:ext cx="8088312" cy="1384300"/>
          </a:xfrm>
          <a:prstGeom prst="rect">
            <a:avLst/>
          </a:prstGeom>
          <a:noFill/>
          <a:ln w="12700">
            <a:noFill/>
            <a:miter lim="800000"/>
            <a:headEnd/>
            <a:tailEnd/>
          </a:ln>
        </p:spPr>
        <p:txBody>
          <a:bodyPr>
            <a:spAutoFit/>
          </a:bodyPr>
          <a:lstStyle/>
          <a:p>
            <a:pPr indent="719138"/>
            <a:r>
              <a:rPr lang="zh-CN" altLang="zh-CN" sz="2800">
                <a:solidFill>
                  <a:schemeClr val="tx1"/>
                </a:solidFill>
              </a:rPr>
              <a:t>对于任意一个逻辑式</a:t>
            </a:r>
            <a:r>
              <a:rPr lang="en-US" altLang="zh-CN" sz="2800" i="1">
                <a:solidFill>
                  <a:schemeClr val="tx1"/>
                </a:solidFill>
              </a:rPr>
              <a:t>Y</a:t>
            </a:r>
            <a:r>
              <a:rPr lang="zh-CN" altLang="zh-CN" sz="2800">
                <a:solidFill>
                  <a:schemeClr val="tx1"/>
                </a:solidFill>
              </a:rPr>
              <a:t>，当逻辑变量的取值确定以后，运算结果便随之确定，因此运算结果与逻辑变量取值之间是一种函数关系，称为逻辑函数。</a:t>
            </a:r>
            <a:endParaRPr lang="zh-CN" altLang="en-US" sz="2800" u="sng">
              <a:solidFill>
                <a:schemeClr val="tx1"/>
              </a:solidFill>
              <a:latin typeface="楷体_GB2312" charset="-122"/>
              <a:ea typeface="楷体_GB2312" charset="-122"/>
            </a:endParaRPr>
          </a:p>
        </p:txBody>
      </p:sp>
      <p:sp>
        <p:nvSpPr>
          <p:cNvPr id="5" name="文本框 4"/>
          <p:cNvSpPr txBox="1">
            <a:spLocks noChangeArrowheads="1"/>
          </p:cNvSpPr>
          <p:nvPr/>
        </p:nvSpPr>
        <p:spPr bwMode="auto">
          <a:xfrm>
            <a:off x="519113" y="3770313"/>
            <a:ext cx="8088312" cy="522287"/>
          </a:xfrm>
          <a:prstGeom prst="rect">
            <a:avLst/>
          </a:prstGeom>
          <a:noFill/>
          <a:ln w="12700">
            <a:noFill/>
            <a:miter lim="800000"/>
            <a:headEnd/>
            <a:tailEnd/>
          </a:ln>
        </p:spPr>
        <p:txBody>
          <a:bodyPr>
            <a:spAutoFit/>
          </a:bodyPr>
          <a:lstStyle/>
          <a:p>
            <a:pPr marL="457200" indent="-457200" algn="just">
              <a:buFont typeface="Wingdings" pitchFamily="2" charset="2"/>
              <a:buChar char="u"/>
            </a:pPr>
            <a:r>
              <a:rPr lang="zh-CN" altLang="en-US" sz="2800">
                <a:solidFill>
                  <a:srgbClr val="FF0000"/>
                </a:solidFill>
                <a:ea typeface="楷体_GB2312" charset="-122"/>
              </a:rPr>
              <a:t>真值表</a:t>
            </a:r>
            <a:endParaRPr lang="zh-CN" altLang="en-US" sz="2800">
              <a:solidFill>
                <a:srgbClr val="FF0000"/>
              </a:solidFill>
              <a:cs typeface="Times New Roman" pitchFamily="18" charset="0"/>
            </a:endParaRPr>
          </a:p>
        </p:txBody>
      </p:sp>
      <p:sp>
        <p:nvSpPr>
          <p:cNvPr id="9" name="文本框 8"/>
          <p:cNvSpPr txBox="1">
            <a:spLocks noChangeArrowheads="1"/>
          </p:cNvSpPr>
          <p:nvPr/>
        </p:nvSpPr>
        <p:spPr bwMode="auto">
          <a:xfrm>
            <a:off x="522288" y="2349500"/>
            <a:ext cx="8085137"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indent="720090">
              <a:buFontTx/>
              <a:buNone/>
              <a:defRPr/>
            </a:pPr>
            <a:r>
              <a:rPr lang="zh-CN" altLang="zh-CN" dirty="0" smtClean="0">
                <a:solidFill>
                  <a:schemeClr val="tx1"/>
                </a:solidFill>
                <a:sym typeface="+mn-ea"/>
              </a:rPr>
              <a:t>逻辑函数一般表示为</a:t>
            </a:r>
            <a:endParaRPr lang="en-US" altLang="zh-CN" dirty="0" smtClean="0">
              <a:solidFill>
                <a:schemeClr val="tx1"/>
              </a:solidFill>
              <a:sym typeface="+mn-ea"/>
            </a:endParaRPr>
          </a:p>
          <a:p>
            <a:pPr algn="ctr" eaLnBrk="0" hangingPunct="0">
              <a:buFontTx/>
              <a:buNone/>
              <a:defRPr/>
            </a:pPr>
            <a:r>
              <a:rPr lang="en-US" altLang="zh-CN" i="1" dirty="0" smtClean="0">
                <a:solidFill>
                  <a:schemeClr val="tx1"/>
                </a:solidFill>
                <a:sym typeface="+mn-ea"/>
              </a:rPr>
              <a:t>Y</a:t>
            </a:r>
            <a:r>
              <a:rPr lang="en-US" altLang="zh-CN" dirty="0" smtClean="0">
                <a:solidFill>
                  <a:schemeClr val="tx1"/>
                </a:solidFill>
                <a:sym typeface="+mn-ea"/>
              </a:rPr>
              <a:t>=</a:t>
            </a:r>
            <a:r>
              <a:rPr lang="en-US" altLang="zh-CN" i="1" dirty="0" smtClean="0">
                <a:solidFill>
                  <a:schemeClr val="tx1"/>
                </a:solidFill>
                <a:sym typeface="+mn-ea"/>
              </a:rPr>
              <a:t>F</a:t>
            </a:r>
            <a:r>
              <a:rPr lang="en-US" altLang="zh-CN" dirty="0" smtClean="0">
                <a:solidFill>
                  <a:schemeClr val="tx1"/>
                </a:solidFill>
                <a:sym typeface="+mn-ea"/>
              </a:rPr>
              <a:t>(</a:t>
            </a:r>
            <a:r>
              <a:rPr lang="en-US" altLang="zh-CN" i="1" dirty="0" smtClean="0">
                <a:solidFill>
                  <a:schemeClr val="tx1"/>
                </a:solidFill>
                <a:sym typeface="+mn-ea"/>
              </a:rPr>
              <a:t>A</a:t>
            </a:r>
            <a:r>
              <a:rPr lang="en-US" altLang="zh-CN" dirty="0" smtClean="0">
                <a:solidFill>
                  <a:schemeClr val="tx1"/>
                </a:solidFill>
                <a:sym typeface="+mn-ea"/>
              </a:rPr>
              <a:t>, </a:t>
            </a:r>
            <a:r>
              <a:rPr lang="en-US" altLang="zh-CN" i="1" dirty="0" smtClean="0">
                <a:solidFill>
                  <a:schemeClr val="tx1"/>
                </a:solidFill>
                <a:sym typeface="+mn-ea"/>
              </a:rPr>
              <a:t>B</a:t>
            </a:r>
            <a:r>
              <a:rPr lang="en-US" altLang="zh-CN" dirty="0" smtClean="0">
                <a:solidFill>
                  <a:schemeClr val="tx1"/>
                </a:solidFill>
                <a:sym typeface="+mn-ea"/>
              </a:rPr>
              <a:t>, </a:t>
            </a:r>
            <a:r>
              <a:rPr lang="en-US" altLang="zh-CN" i="1" dirty="0" smtClean="0">
                <a:solidFill>
                  <a:schemeClr val="tx1"/>
                </a:solidFill>
                <a:sym typeface="+mn-ea"/>
              </a:rPr>
              <a:t>C</a:t>
            </a:r>
            <a:r>
              <a:rPr lang="en-US" altLang="zh-CN" dirty="0" smtClean="0">
                <a:solidFill>
                  <a:schemeClr val="tx1"/>
                </a:solidFill>
                <a:sym typeface="+mn-ea"/>
              </a:rPr>
              <a:t>, ...)</a:t>
            </a:r>
            <a:endParaRPr lang="zh-CN" altLang="zh-CN" dirty="0" smtClean="0">
              <a:solidFill>
                <a:schemeClr val="tx1"/>
              </a:solidFill>
              <a:sym typeface="+mn-ea"/>
            </a:endParaRPr>
          </a:p>
        </p:txBody>
      </p:sp>
      <p:sp>
        <p:nvSpPr>
          <p:cNvPr id="11" name="文本框 10"/>
          <p:cNvSpPr txBox="1">
            <a:spLocks noChangeArrowheads="1"/>
          </p:cNvSpPr>
          <p:nvPr/>
        </p:nvSpPr>
        <p:spPr bwMode="auto">
          <a:xfrm>
            <a:off x="519113" y="3265488"/>
            <a:ext cx="8088312" cy="523875"/>
          </a:xfrm>
          <a:prstGeom prst="rect">
            <a:avLst/>
          </a:prstGeom>
          <a:noFill/>
          <a:ln w="12700">
            <a:noFill/>
            <a:miter lim="800000"/>
            <a:headEnd/>
            <a:tailEnd/>
          </a:ln>
        </p:spPr>
        <p:txBody>
          <a:bodyPr>
            <a:spAutoFit/>
          </a:bodyPr>
          <a:lstStyle/>
          <a:p>
            <a:pPr eaLnBrk="0" hangingPunct="0"/>
            <a:r>
              <a:rPr lang="zh-CN" altLang="en-US" sz="2800" dirty="0">
                <a:ea typeface="楷体_GB2312" charset="-122"/>
              </a:rPr>
              <a:t>逻辑函数的表示方法有：</a:t>
            </a:r>
            <a:endParaRPr lang="zh-CN" altLang="zh-CN" sz="2800" dirty="0">
              <a:cs typeface="Times New Roman" pitchFamily="18" charset="0"/>
            </a:endParaRPr>
          </a:p>
        </p:txBody>
      </p:sp>
      <p:sp>
        <p:nvSpPr>
          <p:cNvPr id="12" name="文本框 11"/>
          <p:cNvSpPr txBox="1">
            <a:spLocks noChangeArrowheads="1"/>
          </p:cNvSpPr>
          <p:nvPr/>
        </p:nvSpPr>
        <p:spPr bwMode="auto">
          <a:xfrm>
            <a:off x="522288" y="4273550"/>
            <a:ext cx="8085137" cy="523875"/>
          </a:xfrm>
          <a:prstGeom prst="rect">
            <a:avLst/>
          </a:prstGeom>
          <a:noFill/>
          <a:ln w="12700">
            <a:noFill/>
            <a:miter lim="800000"/>
            <a:headEnd/>
            <a:tailEnd/>
          </a:ln>
        </p:spPr>
        <p:txBody>
          <a:bodyPr>
            <a:spAutoFit/>
          </a:bodyPr>
          <a:lstStyle/>
          <a:p>
            <a:pPr marL="457200" indent="-457200">
              <a:spcBef>
                <a:spcPct val="50000"/>
              </a:spcBef>
              <a:buFont typeface="Wingdings" pitchFamily="2" charset="2"/>
              <a:buChar char="u"/>
            </a:pPr>
            <a:r>
              <a:rPr lang="zh-CN" altLang="en-US" sz="2800">
                <a:solidFill>
                  <a:srgbClr val="FF0000"/>
                </a:solidFill>
                <a:ea typeface="楷体_GB2312" charset="-122"/>
              </a:rPr>
              <a:t>函数表达式</a:t>
            </a:r>
            <a:endParaRPr lang="zh-CN" altLang="en-US" sz="2800">
              <a:solidFill>
                <a:srgbClr val="FF0000"/>
              </a:solidFill>
              <a:cs typeface="Times New Roman" pitchFamily="18" charset="0"/>
            </a:endParaRPr>
          </a:p>
        </p:txBody>
      </p:sp>
      <p:sp>
        <p:nvSpPr>
          <p:cNvPr id="13" name="文本框 12"/>
          <p:cNvSpPr txBox="1">
            <a:spLocks noChangeArrowheads="1"/>
          </p:cNvSpPr>
          <p:nvPr/>
        </p:nvSpPr>
        <p:spPr bwMode="auto">
          <a:xfrm>
            <a:off x="522288" y="4778375"/>
            <a:ext cx="8085137" cy="522288"/>
          </a:xfrm>
          <a:prstGeom prst="rect">
            <a:avLst/>
          </a:prstGeom>
          <a:noFill/>
          <a:ln w="12700">
            <a:noFill/>
            <a:miter lim="800000"/>
            <a:headEnd/>
            <a:tailEnd/>
          </a:ln>
        </p:spPr>
        <p:txBody>
          <a:bodyPr>
            <a:spAutoFit/>
          </a:bodyPr>
          <a:lstStyle/>
          <a:p>
            <a:pPr marL="457200" indent="-457200" eaLnBrk="0" hangingPunct="0">
              <a:buFont typeface="Wingdings" pitchFamily="2" charset="2"/>
              <a:buChar char="u"/>
            </a:pPr>
            <a:r>
              <a:rPr lang="zh-CN" altLang="en-US" sz="2800">
                <a:solidFill>
                  <a:srgbClr val="FF0000"/>
                </a:solidFill>
                <a:ea typeface="楷体_GB2312" charset="-122"/>
              </a:rPr>
              <a:t>逻辑图</a:t>
            </a:r>
            <a:endParaRPr lang="zh-CN" altLang="zh-CN" sz="2800">
              <a:solidFill>
                <a:srgbClr val="FF0000"/>
              </a:solidFill>
              <a:cs typeface="Times New Roman" pitchFamily="18" charset="0"/>
            </a:endParaRPr>
          </a:p>
        </p:txBody>
      </p:sp>
      <p:sp>
        <p:nvSpPr>
          <p:cNvPr id="14" name="文本框 11"/>
          <p:cNvSpPr txBox="1">
            <a:spLocks noChangeArrowheads="1"/>
          </p:cNvSpPr>
          <p:nvPr/>
        </p:nvSpPr>
        <p:spPr bwMode="auto">
          <a:xfrm>
            <a:off x="500034" y="5286388"/>
            <a:ext cx="8088312" cy="523875"/>
          </a:xfrm>
          <a:prstGeom prst="rect">
            <a:avLst/>
          </a:prstGeom>
          <a:noFill/>
          <a:ln w="12700">
            <a:noFill/>
            <a:miter lim="800000"/>
            <a:headEnd/>
            <a:tailEnd/>
          </a:ln>
        </p:spPr>
        <p:txBody>
          <a:bodyPr>
            <a:spAutoFit/>
          </a:bodyPr>
          <a:lstStyle/>
          <a:p>
            <a:pPr marL="457200" indent="-457200" algn="just">
              <a:spcBef>
                <a:spcPct val="50000"/>
              </a:spcBef>
              <a:buFont typeface="Wingdings" pitchFamily="2" charset="2"/>
              <a:buChar char="u"/>
            </a:pPr>
            <a:r>
              <a:rPr lang="zh-CN" altLang="en-US" sz="2800" dirty="0" smtClean="0">
                <a:solidFill>
                  <a:schemeClr val="tx1"/>
                </a:solidFill>
                <a:ea typeface="楷体_GB2312" charset="-122"/>
              </a:rPr>
              <a:t>卡诺图</a:t>
            </a:r>
            <a:endParaRPr lang="zh-CN" altLang="en-US" sz="2800" dirty="0">
              <a:solidFill>
                <a:schemeClr val="tx1"/>
              </a:solidFill>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ppt_x</p:attrName>
                                        </p:attrNameLst>
                                      </p:cBhvr>
                                      <p:tavLst>
                                        <p:tav tm="0">
                                          <p:val>
                                            <p:strVal val="#ppt_x-.2"/>
                                          </p:val>
                                        </p:tav>
                                        <p:tav tm="100000">
                                          <p:val>
                                            <p:strVal val="#ppt_x"/>
                                          </p:val>
                                        </p:tav>
                                      </p:tavLst>
                                    </p:anim>
                                    <p:anim calcmode="lin" valueType="num">
                                      <p:cBhvr>
                                        <p:cTn id="2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ppt_x</p:attrName>
                                        </p:attrNameLst>
                                      </p:cBhvr>
                                      <p:tavLst>
                                        <p:tav tm="0">
                                          <p:val>
                                            <p:strVal val="#ppt_x-.2"/>
                                          </p:val>
                                        </p:tav>
                                        <p:tav tm="100000">
                                          <p:val>
                                            <p:strVal val="#ppt_x"/>
                                          </p:val>
                                        </p:tav>
                                      </p:tavLst>
                                    </p:anim>
                                    <p:anim calcmode="lin" valueType="num">
                                      <p:cBhvr>
                                        <p:cTn id="27"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ppt_x</p:attrName>
                                        </p:attrNameLst>
                                      </p:cBhvr>
                                      <p:tavLst>
                                        <p:tav tm="0">
                                          <p:val>
                                            <p:strVal val="#ppt_x-.2"/>
                                          </p:val>
                                        </p:tav>
                                        <p:tav tm="100000">
                                          <p:val>
                                            <p:strVal val="#ppt_x"/>
                                          </p:val>
                                        </p:tav>
                                      </p:tavLst>
                                    </p:anim>
                                    <p:anim calcmode="lin" valueType="num">
                                      <p:cBhvr>
                                        <p:cTn id="4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1000" fill="hold"/>
                                        <p:tgtEl>
                                          <p:spTgt spid="14"/>
                                        </p:tgtEl>
                                        <p:attrNameLst>
                                          <p:attrName>ppt_x</p:attrName>
                                        </p:attrNameLst>
                                      </p:cBhvr>
                                      <p:tavLst>
                                        <p:tav tm="0">
                                          <p:val>
                                            <p:strVal val="#ppt_x-.2"/>
                                          </p:val>
                                        </p:tav>
                                        <p:tav tm="100000">
                                          <p:val>
                                            <p:strVal val="#ppt_x"/>
                                          </p:val>
                                        </p:tav>
                                      </p:tavLst>
                                    </p:anim>
                                    <p:anim calcmode="lin" valueType="num">
                                      <p:cBhvr>
                                        <p:cTn id="4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文本框 3076"/>
          <p:cNvSpPr txBox="1">
            <a:spLocks noChangeArrowheads="1"/>
          </p:cNvSpPr>
          <p:nvPr/>
        </p:nvSpPr>
        <p:spPr bwMode="auto">
          <a:xfrm>
            <a:off x="519113" y="388938"/>
            <a:ext cx="8088312" cy="830997"/>
          </a:xfrm>
          <a:prstGeom prst="rect">
            <a:avLst/>
          </a:prstGeom>
          <a:noFill/>
          <a:ln w="12700">
            <a:noFill/>
            <a:miter lim="800000"/>
            <a:headEnd/>
            <a:tailEnd/>
          </a:ln>
        </p:spPr>
        <p:txBody>
          <a:bodyPr>
            <a:spAutoFit/>
          </a:bodyPr>
          <a:lstStyle/>
          <a:p>
            <a:pPr>
              <a:spcBef>
                <a:spcPct val="20000"/>
              </a:spcBef>
            </a:pPr>
            <a:r>
              <a:rPr lang="zh-CN" altLang="zh-CN" sz="2400" dirty="0" smtClean="0">
                <a:ea typeface="楷体_GB2312" charset="-122"/>
              </a:rPr>
              <a:t>例</a:t>
            </a:r>
            <a:r>
              <a:rPr lang="en-US" altLang="zh-CN" sz="2400" dirty="0" smtClean="0">
                <a:ea typeface="楷体_GB2312" charset="-122"/>
              </a:rPr>
              <a:t> 6</a:t>
            </a:r>
            <a:r>
              <a:rPr lang="zh-CN" altLang="zh-CN" sz="2400" dirty="0" smtClean="0">
                <a:ea typeface="楷体_GB2312" charset="-122"/>
              </a:rPr>
              <a:t>三</a:t>
            </a:r>
            <a:r>
              <a:rPr lang="zh-CN" altLang="zh-CN" sz="2400" dirty="0">
                <a:ea typeface="楷体_GB2312" charset="-122"/>
              </a:rPr>
              <a:t>个人为了某一事件进行表决，约定多数人同意则事件通过，否则事件被否决。设计三人表决逻辑电路。</a:t>
            </a:r>
            <a:endParaRPr lang="zh-CN" altLang="en-US" sz="2400" u="sng" dirty="0">
              <a:cs typeface="Times New Roman" pitchFamily="18" charset="0"/>
            </a:endParaRPr>
          </a:p>
        </p:txBody>
      </p:sp>
      <p:sp>
        <p:nvSpPr>
          <p:cNvPr id="5" name="文本框 4"/>
          <p:cNvSpPr txBox="1">
            <a:spLocks noChangeArrowheads="1"/>
          </p:cNvSpPr>
          <p:nvPr/>
        </p:nvSpPr>
        <p:spPr bwMode="auto">
          <a:xfrm>
            <a:off x="519113" y="1700213"/>
            <a:ext cx="8088312" cy="461665"/>
          </a:xfrm>
          <a:prstGeom prst="rect">
            <a:avLst/>
          </a:prstGeom>
          <a:noFill/>
          <a:ln w="12700">
            <a:noFill/>
            <a:miter lim="800000"/>
            <a:headEnd/>
            <a:tailEnd/>
          </a:ln>
        </p:spPr>
        <p:txBody>
          <a:bodyPr>
            <a:spAutoFit/>
          </a:bodyPr>
          <a:lstStyle/>
          <a:p>
            <a:pPr algn="just"/>
            <a:r>
              <a:rPr lang="zh-CN" altLang="en-US" sz="2400" u="sng" dirty="0" smtClean="0">
                <a:solidFill>
                  <a:schemeClr val="tx1"/>
                </a:solidFill>
              </a:rPr>
              <a:t>真值表</a:t>
            </a:r>
            <a:endParaRPr lang="zh-CN" altLang="en-US" sz="2400" u="sng" dirty="0">
              <a:solidFill>
                <a:schemeClr val="tx1"/>
              </a:solidFill>
              <a:cs typeface="Times New Roman" pitchFamily="18" charset="0"/>
            </a:endParaRPr>
          </a:p>
        </p:txBody>
      </p:sp>
      <p:sp>
        <p:nvSpPr>
          <p:cNvPr id="12" name="文本框 11"/>
          <p:cNvSpPr txBox="1">
            <a:spLocks noChangeArrowheads="1"/>
          </p:cNvSpPr>
          <p:nvPr/>
        </p:nvSpPr>
        <p:spPr bwMode="auto">
          <a:xfrm>
            <a:off x="522288" y="2133600"/>
            <a:ext cx="4481512" cy="1200329"/>
          </a:xfrm>
          <a:prstGeom prst="rect">
            <a:avLst/>
          </a:prstGeom>
          <a:noFill/>
          <a:ln w="12700">
            <a:noFill/>
            <a:miter lim="800000"/>
            <a:headEnd/>
            <a:tailEnd/>
          </a:ln>
        </p:spPr>
        <p:txBody>
          <a:bodyPr>
            <a:spAutoFit/>
          </a:bodyPr>
          <a:lstStyle/>
          <a:p>
            <a:pPr indent="719138" hangingPunct="0"/>
            <a:r>
              <a:rPr lang="zh-CN" altLang="en-US" sz="2400">
                <a:solidFill>
                  <a:schemeClr val="tx1"/>
                </a:solidFill>
              </a:rPr>
              <a:t>将输入变量所有的取值下对应的输出值找出来，列成表格，即可得到真值表。</a:t>
            </a:r>
          </a:p>
        </p:txBody>
      </p:sp>
      <p:sp>
        <p:nvSpPr>
          <p:cNvPr id="13" name="文本框 12"/>
          <p:cNvSpPr txBox="1">
            <a:spLocks noChangeArrowheads="1"/>
          </p:cNvSpPr>
          <p:nvPr/>
        </p:nvSpPr>
        <p:spPr bwMode="auto">
          <a:xfrm>
            <a:off x="519113" y="3416300"/>
            <a:ext cx="4484687" cy="1938992"/>
          </a:xfrm>
          <a:prstGeom prst="rect">
            <a:avLst/>
          </a:prstGeom>
          <a:noFill/>
          <a:ln w="12700">
            <a:noFill/>
            <a:miter lim="800000"/>
            <a:headEnd/>
            <a:tailEnd/>
          </a:ln>
        </p:spPr>
        <p:txBody>
          <a:bodyPr>
            <a:spAutoFit/>
          </a:bodyPr>
          <a:lstStyle/>
          <a:p>
            <a:pPr indent="719138" hangingPunct="0"/>
            <a:r>
              <a:rPr lang="zh-CN" altLang="zh-CN" sz="2400">
                <a:solidFill>
                  <a:schemeClr val="tx1"/>
                </a:solidFill>
              </a:rPr>
              <a:t>对于三人表决逻辑问题，若用变量</a:t>
            </a:r>
            <a:r>
              <a:rPr lang="en-US" altLang="zh-CN" sz="2400" i="1">
                <a:solidFill>
                  <a:schemeClr val="tx1"/>
                </a:solidFill>
              </a:rPr>
              <a:t>A</a:t>
            </a:r>
            <a:r>
              <a:rPr lang="zh-CN" altLang="zh-CN" sz="2400">
                <a:solidFill>
                  <a:schemeClr val="tx1"/>
                </a:solidFill>
              </a:rPr>
              <a:t>、</a:t>
            </a:r>
            <a:r>
              <a:rPr lang="en-US" altLang="zh-CN" sz="2400" i="1">
                <a:solidFill>
                  <a:schemeClr val="tx1"/>
                </a:solidFill>
              </a:rPr>
              <a:t>B</a:t>
            </a:r>
            <a:r>
              <a:rPr lang="zh-CN" altLang="zh-CN" sz="2400">
                <a:solidFill>
                  <a:schemeClr val="tx1"/>
                </a:solidFill>
              </a:rPr>
              <a:t>、</a:t>
            </a:r>
            <a:r>
              <a:rPr lang="en-US" altLang="zh-CN" sz="2400" i="1">
                <a:solidFill>
                  <a:schemeClr val="tx1"/>
                </a:solidFill>
              </a:rPr>
              <a:t>C</a:t>
            </a:r>
            <a:r>
              <a:rPr lang="zh-CN" altLang="zh-CN" sz="2400">
                <a:solidFill>
                  <a:schemeClr val="tx1"/>
                </a:solidFill>
              </a:rPr>
              <a:t>表示三个人的意见</a:t>
            </a:r>
            <a:r>
              <a:rPr lang="zh-CN" altLang="en-US" sz="2400">
                <a:solidFill>
                  <a:schemeClr val="tx1"/>
                </a:solidFill>
              </a:rPr>
              <a:t>，同意用</a:t>
            </a:r>
            <a:r>
              <a:rPr lang="en-US" altLang="zh-CN" sz="2400">
                <a:solidFill>
                  <a:schemeClr val="tx1"/>
                </a:solidFill>
              </a:rPr>
              <a:t>1</a:t>
            </a:r>
            <a:r>
              <a:rPr lang="zh-CN" altLang="en-US" sz="2400">
                <a:solidFill>
                  <a:schemeClr val="tx1"/>
                </a:solidFill>
              </a:rPr>
              <a:t>表示，不同意用</a:t>
            </a:r>
            <a:r>
              <a:rPr lang="en-US" altLang="zh-CN" sz="2400">
                <a:solidFill>
                  <a:schemeClr val="tx1"/>
                </a:solidFill>
              </a:rPr>
              <a:t>0</a:t>
            </a:r>
            <a:r>
              <a:rPr lang="zh-CN" altLang="en-US" sz="2400">
                <a:solidFill>
                  <a:schemeClr val="tx1"/>
                </a:solidFill>
              </a:rPr>
              <a:t>表示；用变量</a:t>
            </a:r>
            <a:r>
              <a:rPr lang="en-US" altLang="zh-CN" sz="2400" i="1">
                <a:solidFill>
                  <a:schemeClr val="tx1"/>
                </a:solidFill>
              </a:rPr>
              <a:t>Y</a:t>
            </a:r>
            <a:r>
              <a:rPr lang="zh-CN" altLang="en-US" sz="2400">
                <a:solidFill>
                  <a:schemeClr val="tx1"/>
                </a:solidFill>
              </a:rPr>
              <a:t>表示表决结果，通过用</a:t>
            </a:r>
            <a:r>
              <a:rPr lang="en-US" altLang="zh-CN" sz="2400">
                <a:solidFill>
                  <a:schemeClr val="tx1"/>
                </a:solidFill>
              </a:rPr>
              <a:t>1</a:t>
            </a:r>
            <a:r>
              <a:rPr lang="zh-CN" altLang="en-US" sz="2400">
                <a:solidFill>
                  <a:schemeClr val="tx1"/>
                </a:solidFill>
              </a:rPr>
              <a:t>表示，不通过用</a:t>
            </a:r>
            <a:r>
              <a:rPr lang="en-US" altLang="zh-CN" sz="2400">
                <a:solidFill>
                  <a:schemeClr val="tx1"/>
                </a:solidFill>
              </a:rPr>
              <a:t>0</a:t>
            </a:r>
            <a:r>
              <a:rPr lang="zh-CN" altLang="en-US" sz="2400">
                <a:solidFill>
                  <a:schemeClr val="tx1"/>
                </a:solidFill>
              </a:rPr>
              <a:t>表示。</a:t>
            </a:r>
            <a:endParaRPr lang="zh-CN" altLang="zh-CN" sz="2400">
              <a:solidFill>
                <a:schemeClr val="tx1"/>
              </a:solidFill>
            </a:endParaRPr>
          </a:p>
        </p:txBody>
      </p:sp>
      <p:sp>
        <p:nvSpPr>
          <p:cNvPr id="10" name="文本框 11"/>
          <p:cNvSpPr txBox="1">
            <a:spLocks noChangeArrowheads="1"/>
          </p:cNvSpPr>
          <p:nvPr/>
        </p:nvSpPr>
        <p:spPr bwMode="auto">
          <a:xfrm>
            <a:off x="522288" y="6002338"/>
            <a:ext cx="8085137" cy="461665"/>
          </a:xfrm>
          <a:prstGeom prst="rect">
            <a:avLst/>
          </a:prstGeom>
          <a:noFill/>
          <a:ln w="12700">
            <a:noFill/>
            <a:miter lim="800000"/>
            <a:headEnd/>
            <a:tailEnd/>
          </a:ln>
        </p:spPr>
        <p:txBody>
          <a:bodyPr>
            <a:spAutoFit/>
          </a:bodyPr>
          <a:lstStyle/>
          <a:p>
            <a:pPr indent="719138" eaLnBrk="0" hangingPunct="0"/>
            <a:r>
              <a:rPr lang="zh-CN" altLang="en-US" sz="2400" dirty="0">
                <a:solidFill>
                  <a:schemeClr val="tx1"/>
                </a:solidFill>
              </a:rPr>
              <a:t>该逻辑问题的真值表如</a:t>
            </a:r>
            <a:r>
              <a:rPr lang="zh-CN" altLang="en-US" sz="2400" dirty="0" smtClean="0">
                <a:solidFill>
                  <a:schemeClr val="tx1"/>
                </a:solidFill>
              </a:rPr>
              <a:t>表</a:t>
            </a:r>
            <a:r>
              <a:rPr lang="en-US" altLang="zh-CN" sz="2400" dirty="0" smtClean="0">
                <a:solidFill>
                  <a:schemeClr val="tx1"/>
                </a:solidFill>
              </a:rPr>
              <a:t>9</a:t>
            </a:r>
            <a:r>
              <a:rPr lang="zh-CN" altLang="en-US" sz="2400" dirty="0" smtClean="0">
                <a:solidFill>
                  <a:schemeClr val="tx1"/>
                </a:solidFill>
              </a:rPr>
              <a:t>所</a:t>
            </a:r>
            <a:r>
              <a:rPr lang="zh-CN" altLang="en-US" sz="2400" dirty="0">
                <a:solidFill>
                  <a:schemeClr val="tx1"/>
                </a:solidFill>
              </a:rPr>
              <a:t>示</a:t>
            </a:r>
            <a:r>
              <a:rPr lang="zh-CN" altLang="zh-CN" sz="2400" dirty="0">
                <a:solidFill>
                  <a:schemeClr val="tx1"/>
                </a:solidFill>
              </a:rPr>
              <a:t>。</a:t>
            </a:r>
            <a:endParaRPr lang="en-US" altLang="zh-CN" sz="2400" dirty="0">
              <a:solidFill>
                <a:schemeClr val="tx1"/>
              </a:solidFill>
              <a:cs typeface="Times New Roman" pitchFamily="18" charset="0"/>
            </a:endParaRPr>
          </a:p>
        </p:txBody>
      </p:sp>
      <p:graphicFrame>
        <p:nvGraphicFramePr>
          <p:cNvPr id="8" name="表格 7"/>
          <p:cNvGraphicFramePr>
            <a:graphicFrameLocks noGrp="1"/>
          </p:cNvGraphicFramePr>
          <p:nvPr/>
        </p:nvGraphicFramePr>
        <p:xfrm>
          <a:off x="5076825" y="2009775"/>
          <a:ext cx="3455988" cy="3940173"/>
        </p:xfrm>
        <a:graphic>
          <a:graphicData uri="http://schemas.openxmlformats.org/drawingml/2006/table">
            <a:tbl>
              <a:tblPr/>
              <a:tblGrid>
                <a:gridCol w="863997"/>
                <a:gridCol w="863997"/>
                <a:gridCol w="863997"/>
                <a:gridCol w="863997"/>
              </a:tblGrid>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a:noFill/>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8" marR="91448"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48" marR="91448"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文本框 3076"/>
          <p:cNvSpPr txBox="1">
            <a:spLocks noChangeArrowheads="1"/>
          </p:cNvSpPr>
          <p:nvPr/>
        </p:nvSpPr>
        <p:spPr bwMode="auto">
          <a:xfrm>
            <a:off x="4864100" y="1557338"/>
            <a:ext cx="3884613"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9 </a:t>
            </a:r>
            <a:r>
              <a:rPr lang="zh-CN" altLang="en-US" sz="2400" dirty="0">
                <a:ea typeface="楷体_GB2312" charset="-122"/>
              </a:rPr>
              <a:t>三人表决问题真值表</a:t>
            </a:r>
            <a:endParaRPr lang="zh-CN" altLang="zh-CN" sz="24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ppt_x</p:attrName>
                                        </p:attrNameLst>
                                      </p:cBhvr>
                                      <p:tavLst>
                                        <p:tav tm="0">
                                          <p:val>
                                            <p:strVal val="#ppt_x-.2"/>
                                          </p:val>
                                        </p:tav>
                                        <p:tav tm="100000">
                                          <p:val>
                                            <p:strVal val="#ppt_x"/>
                                          </p:val>
                                        </p:tav>
                                      </p:tavLst>
                                    </p:anim>
                                    <p:anim calcmode="lin" valueType="num">
                                      <p:cBhvr>
                                        <p:cTn id="1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ppt_x</p:attrName>
                                        </p:attrNameLst>
                                      </p:cBhvr>
                                      <p:tavLst>
                                        <p:tav tm="0">
                                          <p:val>
                                            <p:strVal val="#ppt_x-.2"/>
                                          </p:val>
                                        </p:tav>
                                        <p:tav tm="100000">
                                          <p:val>
                                            <p:strVal val="#ppt_x"/>
                                          </p:val>
                                        </p:tav>
                                      </p:tavLst>
                                    </p:anim>
                                    <p:anim calcmode="lin" valueType="num">
                                      <p:cBhvr>
                                        <p:cTn id="22"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ppt_x-.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3076"/>
          <p:cNvSpPr txBox="1">
            <a:spLocks noChangeArrowheads="1"/>
          </p:cNvSpPr>
          <p:nvPr/>
        </p:nvSpPr>
        <p:spPr bwMode="auto">
          <a:xfrm>
            <a:off x="519113" y="388938"/>
            <a:ext cx="8088312" cy="461665"/>
          </a:xfrm>
          <a:prstGeom prst="rect">
            <a:avLst/>
          </a:prstGeom>
          <a:noFill/>
          <a:ln w="12700">
            <a:noFill/>
            <a:miter lim="800000"/>
            <a:headEnd/>
            <a:tailEnd/>
          </a:ln>
        </p:spPr>
        <p:txBody>
          <a:bodyPr>
            <a:spAutoFit/>
          </a:bodyPr>
          <a:lstStyle/>
          <a:p>
            <a:pPr algn="just"/>
            <a:r>
              <a:rPr lang="zh-CN" altLang="en-US" sz="2400" u="sng" dirty="0" smtClean="0">
                <a:solidFill>
                  <a:schemeClr val="tx1"/>
                </a:solidFill>
              </a:rPr>
              <a:t>函数</a:t>
            </a:r>
            <a:r>
              <a:rPr lang="zh-CN" altLang="en-US" sz="2400" u="sng" dirty="0">
                <a:solidFill>
                  <a:schemeClr val="tx1"/>
                </a:solidFill>
              </a:rPr>
              <a:t>表达式</a:t>
            </a:r>
            <a:endParaRPr lang="zh-CN" altLang="en-US" sz="2400" u="sng" dirty="0">
              <a:solidFill>
                <a:schemeClr val="tx1"/>
              </a:solidFill>
              <a:cs typeface="Times New Roman" pitchFamily="18" charset="0"/>
            </a:endParaRPr>
          </a:p>
        </p:txBody>
      </p:sp>
      <p:sp>
        <p:nvSpPr>
          <p:cNvPr id="5" name="文本框 4"/>
          <p:cNvSpPr txBox="1">
            <a:spLocks noChangeArrowheads="1"/>
          </p:cNvSpPr>
          <p:nvPr/>
        </p:nvSpPr>
        <p:spPr bwMode="auto">
          <a:xfrm>
            <a:off x="519113" y="836613"/>
            <a:ext cx="8088312" cy="1569660"/>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三人表决问题事件通过有以下三种情况：</a:t>
            </a:r>
          </a:p>
          <a:p>
            <a:pPr indent="719138" eaLnBrk="0" hangingPunct="0"/>
            <a:r>
              <a:rPr lang="en-US" altLang="zh-CN" sz="2400">
                <a:solidFill>
                  <a:schemeClr val="tx1"/>
                </a:solidFill>
              </a:rPr>
              <a:t>(1) </a:t>
            </a:r>
            <a:r>
              <a:rPr lang="zh-CN" altLang="zh-CN" sz="2400">
                <a:solidFill>
                  <a:schemeClr val="tx1"/>
                </a:solidFill>
              </a:rPr>
              <a:t>当</a:t>
            </a:r>
            <a:r>
              <a:rPr lang="en-US" altLang="zh-CN" sz="2400" i="1">
                <a:solidFill>
                  <a:schemeClr val="tx1"/>
                </a:solidFill>
              </a:rPr>
              <a:t>A</a:t>
            </a:r>
            <a:r>
              <a:rPr lang="zh-CN" altLang="zh-CN" sz="2400">
                <a:solidFill>
                  <a:schemeClr val="tx1"/>
                </a:solidFill>
              </a:rPr>
              <a:t>、</a:t>
            </a:r>
            <a:r>
              <a:rPr lang="en-US" altLang="zh-CN" sz="2400" i="1">
                <a:solidFill>
                  <a:schemeClr val="tx1"/>
                </a:solidFill>
              </a:rPr>
              <a:t>B</a:t>
            </a:r>
            <a:r>
              <a:rPr lang="zh-CN" altLang="zh-CN" sz="2400">
                <a:solidFill>
                  <a:schemeClr val="tx1"/>
                </a:solidFill>
              </a:rPr>
              <a:t>同意时，无论</a:t>
            </a:r>
            <a:r>
              <a:rPr lang="en-US" altLang="zh-CN" sz="2400" i="1">
                <a:solidFill>
                  <a:schemeClr val="tx1"/>
                </a:solidFill>
              </a:rPr>
              <a:t>C</a:t>
            </a:r>
            <a:r>
              <a:rPr lang="zh-CN" altLang="zh-CN" sz="2400">
                <a:solidFill>
                  <a:schemeClr val="tx1"/>
                </a:solidFill>
              </a:rPr>
              <a:t>是否同意；</a:t>
            </a:r>
          </a:p>
          <a:p>
            <a:pPr indent="719138" eaLnBrk="0" hangingPunct="0"/>
            <a:r>
              <a:rPr lang="en-US" altLang="zh-CN" sz="2400">
                <a:solidFill>
                  <a:schemeClr val="tx1"/>
                </a:solidFill>
              </a:rPr>
              <a:t>(2) </a:t>
            </a:r>
            <a:r>
              <a:rPr lang="zh-CN" altLang="zh-CN" sz="2400">
                <a:solidFill>
                  <a:schemeClr val="tx1"/>
                </a:solidFill>
              </a:rPr>
              <a:t>当</a:t>
            </a:r>
            <a:r>
              <a:rPr lang="en-US" altLang="zh-CN" sz="2400" i="1">
                <a:solidFill>
                  <a:schemeClr val="tx1"/>
                </a:solidFill>
              </a:rPr>
              <a:t>A</a:t>
            </a:r>
            <a:r>
              <a:rPr lang="zh-CN" altLang="zh-CN" sz="2400">
                <a:solidFill>
                  <a:schemeClr val="tx1"/>
                </a:solidFill>
              </a:rPr>
              <a:t>、</a:t>
            </a:r>
            <a:r>
              <a:rPr lang="en-US" altLang="zh-CN" sz="2400" i="1">
                <a:solidFill>
                  <a:schemeClr val="tx1"/>
                </a:solidFill>
              </a:rPr>
              <a:t>C</a:t>
            </a:r>
            <a:r>
              <a:rPr lang="zh-CN" altLang="zh-CN" sz="2400">
                <a:solidFill>
                  <a:schemeClr val="tx1"/>
                </a:solidFill>
              </a:rPr>
              <a:t>同意时，无论</a:t>
            </a:r>
            <a:r>
              <a:rPr lang="en-US" altLang="zh-CN" sz="2400" i="1">
                <a:solidFill>
                  <a:schemeClr val="tx1"/>
                </a:solidFill>
              </a:rPr>
              <a:t>B</a:t>
            </a:r>
            <a:r>
              <a:rPr lang="zh-CN" altLang="zh-CN" sz="2400">
                <a:solidFill>
                  <a:schemeClr val="tx1"/>
                </a:solidFill>
              </a:rPr>
              <a:t>是否同意；</a:t>
            </a:r>
          </a:p>
          <a:p>
            <a:pPr indent="719138" eaLnBrk="0" hangingPunct="0"/>
            <a:r>
              <a:rPr lang="en-US" altLang="zh-CN" sz="2400">
                <a:solidFill>
                  <a:schemeClr val="tx1"/>
                </a:solidFill>
              </a:rPr>
              <a:t>(3) </a:t>
            </a:r>
            <a:r>
              <a:rPr lang="zh-CN" altLang="zh-CN" sz="2400">
                <a:solidFill>
                  <a:schemeClr val="tx1"/>
                </a:solidFill>
              </a:rPr>
              <a:t>当</a:t>
            </a:r>
            <a:r>
              <a:rPr lang="en-US" altLang="zh-CN" sz="2400" i="1">
                <a:solidFill>
                  <a:schemeClr val="tx1"/>
                </a:solidFill>
              </a:rPr>
              <a:t>B</a:t>
            </a:r>
            <a:r>
              <a:rPr lang="zh-CN" altLang="zh-CN" sz="2400">
                <a:solidFill>
                  <a:schemeClr val="tx1"/>
                </a:solidFill>
              </a:rPr>
              <a:t>、</a:t>
            </a:r>
            <a:r>
              <a:rPr lang="en-US" altLang="zh-CN" sz="2400" i="1">
                <a:solidFill>
                  <a:schemeClr val="tx1"/>
                </a:solidFill>
              </a:rPr>
              <a:t>C</a:t>
            </a:r>
            <a:r>
              <a:rPr lang="zh-CN" altLang="zh-CN" sz="2400">
                <a:solidFill>
                  <a:schemeClr val="tx1"/>
                </a:solidFill>
              </a:rPr>
              <a:t>同意时，无论</a:t>
            </a:r>
            <a:r>
              <a:rPr lang="en-US" altLang="zh-CN" sz="2400" i="1">
                <a:solidFill>
                  <a:schemeClr val="tx1"/>
                </a:solidFill>
              </a:rPr>
              <a:t>A</a:t>
            </a:r>
            <a:r>
              <a:rPr lang="zh-CN" altLang="zh-CN" sz="2400">
                <a:solidFill>
                  <a:schemeClr val="tx1"/>
                </a:solidFill>
              </a:rPr>
              <a:t>是否同意。</a:t>
            </a:r>
          </a:p>
        </p:txBody>
      </p:sp>
      <p:sp>
        <p:nvSpPr>
          <p:cNvPr id="12" name="文本框 11"/>
          <p:cNvSpPr txBox="1">
            <a:spLocks noChangeArrowheads="1"/>
          </p:cNvSpPr>
          <p:nvPr/>
        </p:nvSpPr>
        <p:spPr bwMode="auto">
          <a:xfrm>
            <a:off x="522288" y="2546350"/>
            <a:ext cx="8085137" cy="830997"/>
          </a:xfrm>
          <a:prstGeom prst="rect">
            <a:avLst/>
          </a:prstGeom>
          <a:noFill/>
          <a:ln w="12700">
            <a:noFill/>
            <a:miter lim="800000"/>
            <a:headEnd/>
            <a:tailEnd/>
          </a:ln>
        </p:spPr>
        <p:txBody>
          <a:bodyPr>
            <a:spAutoFit/>
          </a:bodyPr>
          <a:lstStyle/>
          <a:p>
            <a:pPr indent="719138" hangingPunct="0"/>
            <a:r>
              <a:rPr lang="zh-CN" altLang="zh-CN" sz="2400">
                <a:solidFill>
                  <a:schemeClr val="tx1"/>
                </a:solidFill>
              </a:rPr>
              <a:t>三种情况满足其中一个即可，因此可推理出逻辑函数的表达式为</a:t>
            </a:r>
            <a:endParaRPr lang="zh-CN" altLang="en-US" sz="2400">
              <a:solidFill>
                <a:schemeClr val="tx1"/>
              </a:solidFill>
            </a:endParaRPr>
          </a:p>
        </p:txBody>
      </p:sp>
      <p:sp>
        <p:nvSpPr>
          <p:cNvPr id="13" name="文本框 12"/>
          <p:cNvSpPr txBox="1">
            <a:spLocks noChangeArrowheads="1"/>
          </p:cNvSpPr>
          <p:nvPr/>
        </p:nvSpPr>
        <p:spPr bwMode="auto">
          <a:xfrm>
            <a:off x="515938" y="3357563"/>
            <a:ext cx="8091487" cy="461665"/>
          </a:xfrm>
          <a:prstGeom prst="rect">
            <a:avLst/>
          </a:prstGeom>
          <a:noFill/>
          <a:ln w="12700">
            <a:noFill/>
            <a:miter lim="800000"/>
            <a:headEnd/>
            <a:tailEnd/>
          </a:ln>
        </p:spPr>
        <p:txBody>
          <a:bodyPr>
            <a:spAutoFit/>
          </a:bodyPr>
          <a:lstStyle/>
          <a:p>
            <a:pPr algn="ctr" hangingPunct="0"/>
            <a:r>
              <a:rPr lang="en-US" altLang="zh-CN" sz="2400" i="1">
                <a:solidFill>
                  <a:schemeClr val="tx1"/>
                </a:solidFill>
              </a:rPr>
              <a:t>Y</a:t>
            </a:r>
            <a:r>
              <a:rPr lang="en-US" altLang="zh-CN" sz="2400">
                <a:solidFill>
                  <a:schemeClr val="tx1"/>
                </a:solidFill>
              </a:rPr>
              <a:t>=</a:t>
            </a:r>
            <a:r>
              <a:rPr lang="en-US" altLang="zh-CN" sz="2400" i="1">
                <a:solidFill>
                  <a:schemeClr val="tx1"/>
                </a:solidFill>
              </a:rPr>
              <a:t>AB</a:t>
            </a:r>
            <a:r>
              <a:rPr lang="en-US" altLang="zh-CN" sz="2400">
                <a:solidFill>
                  <a:schemeClr val="tx1"/>
                </a:solidFill>
              </a:rPr>
              <a:t>+</a:t>
            </a:r>
            <a:r>
              <a:rPr lang="en-US" altLang="zh-CN" sz="2400" i="1">
                <a:solidFill>
                  <a:schemeClr val="tx1"/>
                </a:solidFill>
              </a:rPr>
              <a:t>AC</a:t>
            </a:r>
            <a:r>
              <a:rPr lang="en-US" altLang="zh-CN" sz="2400">
                <a:solidFill>
                  <a:schemeClr val="tx1"/>
                </a:solidFill>
              </a:rPr>
              <a:t>+</a:t>
            </a:r>
            <a:r>
              <a:rPr lang="en-US" altLang="zh-CN" sz="2400" i="1">
                <a:solidFill>
                  <a:schemeClr val="tx1"/>
                </a:solidFill>
              </a:rPr>
              <a:t>BC</a:t>
            </a:r>
            <a:endParaRPr lang="zh-CN" altLang="zh-CN" sz="2400">
              <a:solidFill>
                <a:schemeClr val="tx1"/>
              </a:solidFill>
            </a:endParaRPr>
          </a:p>
        </p:txBody>
      </p:sp>
      <p:sp>
        <p:nvSpPr>
          <p:cNvPr id="10" name="文本框 11"/>
          <p:cNvSpPr txBox="1">
            <a:spLocks noChangeArrowheads="1"/>
          </p:cNvSpPr>
          <p:nvPr/>
        </p:nvSpPr>
        <p:spPr bwMode="auto">
          <a:xfrm>
            <a:off x="515938" y="3770313"/>
            <a:ext cx="8091487" cy="461665"/>
          </a:xfrm>
          <a:prstGeom prst="rect">
            <a:avLst/>
          </a:prstGeom>
          <a:noFill/>
          <a:ln w="12700">
            <a:noFill/>
            <a:miter lim="800000"/>
            <a:headEnd/>
            <a:tailEnd/>
          </a:ln>
        </p:spPr>
        <p:txBody>
          <a:bodyPr>
            <a:spAutoFit/>
          </a:bodyPr>
          <a:lstStyle/>
          <a:p>
            <a:pPr algn="just"/>
            <a:r>
              <a:rPr lang="zh-CN" altLang="en-US" sz="2400" u="sng" dirty="0" smtClean="0">
                <a:solidFill>
                  <a:schemeClr val="tx1"/>
                </a:solidFill>
              </a:rPr>
              <a:t>逻辑图</a:t>
            </a:r>
            <a:endParaRPr lang="zh-CN" altLang="en-US" sz="2400" u="sng" dirty="0">
              <a:solidFill>
                <a:schemeClr val="tx1"/>
              </a:solidFill>
            </a:endParaRPr>
          </a:p>
        </p:txBody>
      </p:sp>
      <p:sp>
        <p:nvSpPr>
          <p:cNvPr id="11" name="文本框 11"/>
          <p:cNvSpPr txBox="1">
            <a:spLocks noChangeArrowheads="1"/>
          </p:cNvSpPr>
          <p:nvPr/>
        </p:nvSpPr>
        <p:spPr bwMode="auto">
          <a:xfrm>
            <a:off x="515938" y="4203700"/>
            <a:ext cx="4908550" cy="1200329"/>
          </a:xfrm>
          <a:prstGeom prst="rect">
            <a:avLst/>
          </a:prstGeom>
          <a:noFill/>
          <a:ln w="12700">
            <a:noFill/>
            <a:miter lim="800000"/>
            <a:headEnd/>
            <a:tailEnd/>
          </a:ln>
        </p:spPr>
        <p:txBody>
          <a:bodyPr>
            <a:spAutoFit/>
          </a:bodyPr>
          <a:lstStyle/>
          <a:p>
            <a:pPr indent="719138" algn="just"/>
            <a:r>
              <a:rPr lang="zh-CN" altLang="zh-CN" sz="2400">
                <a:solidFill>
                  <a:schemeClr val="tx1"/>
                </a:solidFill>
              </a:rPr>
              <a:t>将函数表达式中的逻辑关系用</a:t>
            </a:r>
            <a:r>
              <a:rPr lang="zh-CN" altLang="en-US" sz="2400">
                <a:solidFill>
                  <a:schemeClr val="tx1"/>
                </a:solidFill>
              </a:rPr>
              <a:t>相应的</a:t>
            </a:r>
            <a:r>
              <a:rPr lang="zh-CN" altLang="zh-CN" sz="2400">
                <a:solidFill>
                  <a:schemeClr val="tx1"/>
                </a:solidFill>
              </a:rPr>
              <a:t>逻辑符号表示，即可画出表示函数关系的逻辑图。</a:t>
            </a:r>
            <a:endParaRPr lang="zh-CN" altLang="en-US" sz="2400">
              <a:solidFill>
                <a:schemeClr val="tx1"/>
              </a:solidFill>
            </a:endParaRPr>
          </a:p>
        </p:txBody>
      </p:sp>
      <p:graphicFrame>
        <p:nvGraphicFramePr>
          <p:cNvPr id="6" name="对象 5"/>
          <p:cNvGraphicFramePr>
            <a:graphicFrameLocks noChangeAspect="1"/>
          </p:cNvGraphicFramePr>
          <p:nvPr/>
        </p:nvGraphicFramePr>
        <p:xfrm>
          <a:off x="5651500" y="4365625"/>
          <a:ext cx="2846388" cy="1671638"/>
        </p:xfrm>
        <a:graphic>
          <a:graphicData uri="http://schemas.openxmlformats.org/presentationml/2006/ole">
            <p:oleObj spid="_x0000_s7170" r:id="rId4" imgW="2019681" imgH="1138428" progId="">
              <p:embed/>
            </p:oleObj>
          </a:graphicData>
        </a:graphic>
      </p:graphicFrame>
      <p:sp>
        <p:nvSpPr>
          <p:cNvPr id="14" name="文本框 11"/>
          <p:cNvSpPr txBox="1">
            <a:spLocks noChangeArrowheads="1"/>
          </p:cNvSpPr>
          <p:nvPr/>
        </p:nvSpPr>
        <p:spPr bwMode="auto">
          <a:xfrm>
            <a:off x="515938" y="5499100"/>
            <a:ext cx="5003800" cy="830997"/>
          </a:xfrm>
          <a:prstGeom prst="rect">
            <a:avLst/>
          </a:prstGeom>
          <a:noFill/>
          <a:ln w="12700">
            <a:noFill/>
            <a:miter lim="800000"/>
            <a:headEnd/>
            <a:tailEnd/>
          </a:ln>
        </p:spPr>
        <p:txBody>
          <a:bodyPr>
            <a:spAutoFit/>
          </a:bodyPr>
          <a:lstStyle/>
          <a:p>
            <a:pPr indent="719138" algn="just"/>
            <a:r>
              <a:rPr lang="zh-CN" altLang="en-US" sz="2400">
                <a:solidFill>
                  <a:schemeClr val="tx1"/>
                </a:solidFill>
              </a:rPr>
              <a:t>三人表决问题的逻辑图如右图所示。</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0" grpId="0"/>
      <p:bldP spid="11"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3076"/>
          <p:cNvSpPr txBox="1">
            <a:spLocks noChangeArrowheads="1"/>
          </p:cNvSpPr>
          <p:nvPr/>
        </p:nvSpPr>
        <p:spPr bwMode="auto">
          <a:xfrm>
            <a:off x="519113" y="388938"/>
            <a:ext cx="8088312" cy="461665"/>
          </a:xfrm>
          <a:prstGeom prst="rect">
            <a:avLst/>
          </a:prstGeom>
          <a:noFill/>
          <a:ln w="12700">
            <a:noFill/>
            <a:miter lim="800000"/>
            <a:headEnd/>
            <a:tailEnd/>
          </a:ln>
        </p:spPr>
        <p:txBody>
          <a:bodyPr>
            <a:spAutoFit/>
          </a:bodyPr>
          <a:lstStyle/>
          <a:p>
            <a:pPr algn="just"/>
            <a:r>
              <a:rPr lang="zh-CN" altLang="en-US" sz="2400" u="sng" dirty="0" smtClean="0">
                <a:solidFill>
                  <a:schemeClr val="tx1"/>
                </a:solidFill>
              </a:rPr>
              <a:t>表示</a:t>
            </a:r>
            <a:r>
              <a:rPr lang="zh-CN" altLang="en-US" sz="2400" u="sng" dirty="0">
                <a:solidFill>
                  <a:schemeClr val="tx1"/>
                </a:solidFill>
              </a:rPr>
              <a:t>方法的相互转换</a:t>
            </a:r>
            <a:endParaRPr lang="zh-CN" altLang="en-US" sz="2400" u="sng" dirty="0">
              <a:solidFill>
                <a:schemeClr val="tx1"/>
              </a:solidFill>
              <a:cs typeface="Times New Roman" pitchFamily="18" charset="0"/>
            </a:endParaRPr>
          </a:p>
        </p:txBody>
      </p:sp>
      <p:sp>
        <p:nvSpPr>
          <p:cNvPr id="5" name="文本框 4"/>
          <p:cNvSpPr txBox="1">
            <a:spLocks noChangeArrowheads="1"/>
          </p:cNvSpPr>
          <p:nvPr/>
        </p:nvSpPr>
        <p:spPr bwMode="auto">
          <a:xfrm>
            <a:off x="519113" y="836613"/>
            <a:ext cx="8088312" cy="461665"/>
          </a:xfrm>
          <a:prstGeom prst="rect">
            <a:avLst/>
          </a:prstGeom>
          <a:noFill/>
          <a:ln w="12700">
            <a:noFill/>
            <a:miter lim="800000"/>
            <a:headEnd/>
            <a:tailEnd/>
          </a:ln>
        </p:spPr>
        <p:txBody>
          <a:bodyPr>
            <a:spAutoFit/>
          </a:bodyPr>
          <a:lstStyle/>
          <a:p>
            <a:pPr eaLnBrk="0" hangingPunct="0"/>
            <a:r>
              <a:rPr lang="en-US" altLang="zh-CN" sz="2400">
                <a:solidFill>
                  <a:schemeClr val="tx1"/>
                </a:solidFill>
              </a:rPr>
              <a:t>1. </a:t>
            </a:r>
            <a:r>
              <a:rPr lang="zh-CN" altLang="zh-CN" sz="2400">
                <a:solidFill>
                  <a:schemeClr val="tx1"/>
                </a:solidFill>
              </a:rPr>
              <a:t>根据函数表达式画出逻辑图</a:t>
            </a:r>
          </a:p>
        </p:txBody>
      </p:sp>
      <p:sp>
        <p:nvSpPr>
          <p:cNvPr id="12" name="文本框 11"/>
          <p:cNvSpPr txBox="1">
            <a:spLocks noChangeArrowheads="1"/>
          </p:cNvSpPr>
          <p:nvPr/>
        </p:nvSpPr>
        <p:spPr bwMode="auto">
          <a:xfrm>
            <a:off x="515938" y="1268413"/>
            <a:ext cx="8091487" cy="830997"/>
          </a:xfrm>
          <a:prstGeom prst="rect">
            <a:avLst/>
          </a:prstGeom>
          <a:noFill/>
          <a:ln w="12700">
            <a:noFill/>
            <a:miter lim="800000"/>
            <a:headEnd/>
            <a:tailEnd/>
          </a:ln>
        </p:spPr>
        <p:txBody>
          <a:bodyPr>
            <a:spAutoFit/>
          </a:bodyPr>
          <a:lstStyle/>
          <a:p>
            <a:pPr indent="719138" hangingPunct="0"/>
            <a:r>
              <a:rPr lang="zh-CN" altLang="zh-CN" sz="2400">
                <a:solidFill>
                  <a:schemeClr val="tx1"/>
                </a:solidFill>
              </a:rPr>
              <a:t>将表达式中的逻辑关系用逻辑符号表示、连接即可画出逻辑图。</a:t>
            </a:r>
            <a:endParaRPr lang="zh-CN" altLang="en-US" sz="2400">
              <a:solidFill>
                <a:schemeClr val="tx1"/>
              </a:solidFill>
            </a:endParaRPr>
          </a:p>
        </p:txBody>
      </p:sp>
      <p:sp>
        <p:nvSpPr>
          <p:cNvPr id="10" name="文本框 11"/>
          <p:cNvSpPr txBox="1">
            <a:spLocks noChangeArrowheads="1"/>
          </p:cNvSpPr>
          <p:nvPr/>
        </p:nvSpPr>
        <p:spPr bwMode="auto">
          <a:xfrm>
            <a:off x="515938" y="2133600"/>
            <a:ext cx="8091487" cy="461665"/>
          </a:xfrm>
          <a:prstGeom prst="rect">
            <a:avLst/>
          </a:prstGeom>
          <a:noFill/>
          <a:ln w="12700">
            <a:noFill/>
            <a:miter lim="800000"/>
            <a:headEnd/>
            <a:tailEnd/>
          </a:ln>
        </p:spPr>
        <p:txBody>
          <a:bodyPr>
            <a:spAutoFit/>
          </a:bodyPr>
          <a:lstStyle/>
          <a:p>
            <a:pPr algn="just"/>
            <a:r>
              <a:rPr lang="zh-CN" altLang="zh-CN" sz="2400" dirty="0">
                <a:solidFill>
                  <a:schemeClr val="tx1"/>
                </a:solidFill>
              </a:rPr>
              <a:t>【</a:t>
            </a:r>
            <a:r>
              <a:rPr lang="zh-CN" altLang="zh-CN" sz="2400" dirty="0" smtClean="0">
                <a:solidFill>
                  <a:schemeClr val="tx1"/>
                </a:solidFill>
              </a:rPr>
              <a:t>例</a:t>
            </a:r>
            <a:r>
              <a:rPr lang="en-US" altLang="zh-CN" sz="2400" dirty="0" smtClean="0">
                <a:solidFill>
                  <a:schemeClr val="tx1"/>
                </a:solidFill>
              </a:rPr>
              <a:t>7</a:t>
            </a:r>
            <a:r>
              <a:rPr lang="zh-CN" altLang="zh-CN" sz="2400" dirty="0">
                <a:solidFill>
                  <a:schemeClr val="tx1"/>
                </a:solidFill>
              </a:rPr>
              <a:t>】 画出逻辑函数</a:t>
            </a:r>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A</a:t>
            </a:r>
            <a:r>
              <a:rPr lang="en-US" altLang="zh-CN" sz="2400" dirty="0">
                <a:solidFill>
                  <a:schemeClr val="tx1"/>
                </a:solidFill>
              </a:rPr>
              <a:t>(</a:t>
            </a:r>
            <a:r>
              <a:rPr lang="en-US" altLang="zh-CN" sz="2400" i="1" dirty="0">
                <a:solidFill>
                  <a:schemeClr val="tx1"/>
                </a:solidFill>
              </a:rPr>
              <a:t>B</a:t>
            </a:r>
            <a:r>
              <a:rPr lang="en-US" altLang="zh-CN" sz="2400" dirty="0">
                <a:solidFill>
                  <a:schemeClr val="tx1"/>
                </a:solidFill>
              </a:rPr>
              <a:t>+</a:t>
            </a:r>
            <a:r>
              <a:rPr lang="en-US" altLang="zh-CN" sz="2400" i="1" dirty="0">
                <a:solidFill>
                  <a:schemeClr val="tx1"/>
                </a:solidFill>
              </a:rPr>
              <a:t>C</a:t>
            </a:r>
            <a:r>
              <a:rPr lang="en-US" altLang="zh-CN" sz="2400" dirty="0">
                <a:solidFill>
                  <a:schemeClr val="tx1"/>
                </a:solidFill>
              </a:rPr>
              <a:t>)+</a:t>
            </a:r>
            <a:r>
              <a:rPr lang="en-US" altLang="zh-CN" sz="2400" i="1" dirty="0">
                <a:solidFill>
                  <a:schemeClr val="tx1"/>
                </a:solidFill>
              </a:rPr>
              <a:t>CD</a:t>
            </a:r>
            <a:r>
              <a:rPr lang="zh-CN" altLang="zh-CN" sz="2400" dirty="0">
                <a:solidFill>
                  <a:schemeClr val="tx1"/>
                </a:solidFill>
              </a:rPr>
              <a:t>的逻辑图。</a:t>
            </a:r>
            <a:endParaRPr lang="zh-CN" altLang="en-US" sz="2400" dirty="0">
              <a:solidFill>
                <a:schemeClr val="tx1"/>
              </a:solidFill>
            </a:endParaRPr>
          </a:p>
        </p:txBody>
      </p:sp>
      <p:sp>
        <p:nvSpPr>
          <p:cNvPr id="11" name="文本框 11"/>
          <p:cNvSpPr txBox="1">
            <a:spLocks noChangeArrowheads="1"/>
          </p:cNvSpPr>
          <p:nvPr/>
        </p:nvSpPr>
        <p:spPr bwMode="auto">
          <a:xfrm>
            <a:off x="515938" y="4581525"/>
            <a:ext cx="8091487" cy="461665"/>
          </a:xfrm>
          <a:prstGeom prst="rect">
            <a:avLst/>
          </a:prstGeom>
          <a:noFill/>
          <a:ln w="12700">
            <a:noFill/>
            <a:miter lim="800000"/>
            <a:headEnd/>
            <a:tailEnd/>
          </a:ln>
        </p:spPr>
        <p:txBody>
          <a:bodyPr>
            <a:spAutoFit/>
          </a:bodyPr>
          <a:lstStyle/>
          <a:p>
            <a:pPr algn="just"/>
            <a:r>
              <a:rPr lang="en-US" altLang="zh-CN" sz="2400">
                <a:solidFill>
                  <a:schemeClr val="tx1"/>
                </a:solidFill>
              </a:rPr>
              <a:t>2. </a:t>
            </a:r>
            <a:r>
              <a:rPr lang="zh-CN" altLang="zh-CN" sz="2400">
                <a:solidFill>
                  <a:schemeClr val="tx1"/>
                </a:solidFill>
              </a:rPr>
              <a:t>根据逻辑图写出函数表达式</a:t>
            </a:r>
            <a:endParaRPr lang="zh-CN" altLang="en-US" sz="2400">
              <a:solidFill>
                <a:schemeClr val="tx1"/>
              </a:solidFill>
            </a:endParaRPr>
          </a:p>
        </p:txBody>
      </p:sp>
      <p:sp>
        <p:nvSpPr>
          <p:cNvPr id="14" name="文本框 11"/>
          <p:cNvSpPr txBox="1">
            <a:spLocks noChangeArrowheads="1"/>
          </p:cNvSpPr>
          <p:nvPr/>
        </p:nvSpPr>
        <p:spPr bwMode="auto">
          <a:xfrm>
            <a:off x="515938" y="4995863"/>
            <a:ext cx="8091487" cy="830997"/>
          </a:xfrm>
          <a:prstGeom prst="rect">
            <a:avLst/>
          </a:prstGeom>
          <a:noFill/>
          <a:ln w="12700">
            <a:noFill/>
            <a:miter lim="800000"/>
            <a:headEnd/>
            <a:tailEnd/>
          </a:ln>
        </p:spPr>
        <p:txBody>
          <a:bodyPr>
            <a:spAutoFit/>
          </a:bodyPr>
          <a:lstStyle/>
          <a:p>
            <a:pPr indent="719138" algn="just"/>
            <a:r>
              <a:rPr lang="zh-CN" altLang="zh-CN" sz="2400">
                <a:solidFill>
                  <a:schemeClr val="tx1"/>
                </a:solidFill>
              </a:rPr>
              <a:t>从输入变量开始，将每个逻辑符号表示的逻辑式写出来，逐级向输出端推，即可得到逻辑函数的表达式。</a:t>
            </a:r>
            <a:endParaRPr lang="zh-CN" altLang="en-US" sz="2400">
              <a:solidFill>
                <a:schemeClr val="tx1"/>
              </a:solidFill>
            </a:endParaRPr>
          </a:p>
        </p:txBody>
      </p:sp>
      <p:sp>
        <p:nvSpPr>
          <p:cNvPr id="59399" name="Rectangle 4"/>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graphicFrame>
        <p:nvGraphicFramePr>
          <p:cNvPr id="3" name="对象 2"/>
          <p:cNvGraphicFramePr>
            <a:graphicFrameLocks noChangeAspect="1"/>
          </p:cNvGraphicFramePr>
          <p:nvPr/>
        </p:nvGraphicFramePr>
        <p:xfrm>
          <a:off x="3344863" y="3127375"/>
          <a:ext cx="2432050" cy="1414463"/>
        </p:xfrm>
        <a:graphic>
          <a:graphicData uri="http://schemas.openxmlformats.org/presentationml/2006/ole">
            <p:oleObj spid="_x0000_s8194" r:id="rId4" imgW="2317432" imgH="1138428" progId="">
              <p:embed/>
            </p:oleObj>
          </a:graphicData>
        </a:graphic>
      </p:graphicFrame>
      <p:sp>
        <p:nvSpPr>
          <p:cNvPr id="15" name="文本框 11"/>
          <p:cNvSpPr txBox="1">
            <a:spLocks noChangeArrowheads="1"/>
          </p:cNvSpPr>
          <p:nvPr/>
        </p:nvSpPr>
        <p:spPr bwMode="auto">
          <a:xfrm>
            <a:off x="515938" y="2565400"/>
            <a:ext cx="8091487" cy="461665"/>
          </a:xfrm>
          <a:prstGeom prst="rect">
            <a:avLst/>
          </a:prstGeom>
          <a:noFill/>
          <a:ln w="12700">
            <a:noFill/>
            <a:miter lim="800000"/>
            <a:headEnd/>
            <a:tailEnd/>
          </a:ln>
        </p:spPr>
        <p:txBody>
          <a:bodyPr>
            <a:spAutoFit/>
          </a:bodyPr>
          <a:lstStyle/>
          <a:p>
            <a:pPr algn="just"/>
            <a:r>
              <a:rPr lang="zh-CN" altLang="en-US" sz="2400">
                <a:solidFill>
                  <a:schemeClr val="tx1"/>
                </a:solidFill>
              </a:rPr>
              <a:t>解：</a:t>
            </a:r>
            <a:r>
              <a:rPr lang="zh-CN" altLang="zh-CN" sz="2400">
                <a:solidFill>
                  <a:schemeClr val="tx1"/>
                </a:solidFill>
              </a:rPr>
              <a:t>逻辑图</a:t>
            </a:r>
            <a:r>
              <a:rPr lang="zh-CN" altLang="en-US" sz="2400">
                <a:solidFill>
                  <a:schemeClr val="tx1"/>
                </a:solidFill>
              </a:rPr>
              <a:t>如下图所示</a:t>
            </a:r>
            <a:r>
              <a:rPr lang="zh-CN" altLang="zh-CN" sz="2400">
                <a:solidFill>
                  <a:schemeClr val="tx1"/>
                </a:solidFill>
              </a:rPr>
              <a:t>。</a:t>
            </a:r>
            <a:endParaRPr lang="zh-CN" altLang="en-US" sz="24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0" grpId="0"/>
      <p:bldP spid="11"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文本框 3076"/>
          <p:cNvSpPr txBox="1">
            <a:spLocks noChangeArrowheads="1"/>
          </p:cNvSpPr>
          <p:nvPr/>
        </p:nvSpPr>
        <p:spPr bwMode="auto">
          <a:xfrm>
            <a:off x="515938" y="388938"/>
            <a:ext cx="8091487" cy="461665"/>
          </a:xfrm>
          <a:prstGeom prst="rect">
            <a:avLst/>
          </a:prstGeom>
          <a:noFill/>
          <a:ln w="12700">
            <a:noFill/>
            <a:miter lim="800000"/>
            <a:headEnd/>
            <a:tailEnd/>
          </a:ln>
        </p:spPr>
        <p:txBody>
          <a:bodyPr>
            <a:spAutoFit/>
          </a:bodyPr>
          <a:lstStyle/>
          <a:p>
            <a:pPr eaLnBrk="0" hangingPunct="0"/>
            <a:r>
              <a:rPr lang="zh-CN" altLang="zh-CN" sz="2400" dirty="0" smtClean="0">
                <a:solidFill>
                  <a:schemeClr val="tx1"/>
                </a:solidFill>
              </a:rPr>
              <a:t>【例</a:t>
            </a:r>
            <a:r>
              <a:rPr lang="en-US" altLang="zh-CN" sz="2400" dirty="0" smtClean="0">
                <a:solidFill>
                  <a:schemeClr val="tx1"/>
                </a:solidFill>
              </a:rPr>
              <a:t>8</a:t>
            </a:r>
            <a:r>
              <a:rPr lang="zh-CN" altLang="zh-CN" sz="2400" dirty="0" smtClean="0">
                <a:solidFill>
                  <a:schemeClr val="tx1"/>
                </a:solidFill>
              </a:rPr>
              <a:t>】</a:t>
            </a:r>
            <a:r>
              <a:rPr lang="zh-CN" altLang="zh-CN" sz="2400" dirty="0">
                <a:solidFill>
                  <a:schemeClr val="tx1"/>
                </a:solidFill>
              </a:rPr>
              <a:t>写出</a:t>
            </a:r>
            <a:r>
              <a:rPr lang="zh-CN" altLang="en-US" sz="2400" dirty="0">
                <a:solidFill>
                  <a:schemeClr val="tx1"/>
                </a:solidFill>
              </a:rPr>
              <a:t>下</a:t>
            </a:r>
            <a:r>
              <a:rPr lang="zh-CN" altLang="zh-CN" sz="2400" dirty="0">
                <a:solidFill>
                  <a:schemeClr val="tx1"/>
                </a:solidFill>
              </a:rPr>
              <a:t>图所示逻辑图的函数表达式。</a:t>
            </a:r>
          </a:p>
        </p:txBody>
      </p:sp>
      <p:sp>
        <p:nvSpPr>
          <p:cNvPr id="11" name="文本框 11"/>
          <p:cNvSpPr txBox="1">
            <a:spLocks noChangeArrowheads="1"/>
          </p:cNvSpPr>
          <p:nvPr/>
        </p:nvSpPr>
        <p:spPr bwMode="auto">
          <a:xfrm>
            <a:off x="515938" y="4967288"/>
            <a:ext cx="8091487" cy="461665"/>
          </a:xfrm>
          <a:prstGeom prst="rect">
            <a:avLst/>
          </a:prstGeom>
          <a:noFill/>
          <a:ln w="12700">
            <a:noFill/>
            <a:miter lim="800000"/>
            <a:headEnd/>
            <a:tailEnd/>
          </a:ln>
        </p:spPr>
        <p:txBody>
          <a:bodyPr>
            <a:spAutoFit/>
          </a:bodyPr>
          <a:lstStyle/>
          <a:p>
            <a:pPr eaLnBrk="0" hangingPunct="0"/>
            <a:r>
              <a:rPr lang="zh-CN" altLang="en-US" sz="2400">
                <a:solidFill>
                  <a:schemeClr val="tx1"/>
                </a:solidFill>
              </a:rPr>
              <a:t>解：</a:t>
            </a:r>
            <a:r>
              <a:rPr lang="en-US" altLang="zh-CN" sz="2400" i="1">
                <a:solidFill>
                  <a:schemeClr val="tx1"/>
                </a:solidFill>
              </a:rPr>
              <a:t>CO</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CI</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sym typeface="Symbol" pitchFamily="18" charset="2"/>
              </a:rPr>
              <a:t></a:t>
            </a:r>
            <a:r>
              <a:rPr lang="en-US" altLang="zh-CN" sz="2400" i="1">
                <a:solidFill>
                  <a:schemeClr val="tx1"/>
                </a:solidFill>
              </a:rPr>
              <a:t>CI</a:t>
            </a:r>
            <a:r>
              <a:rPr lang="en-US" altLang="zh-CN" sz="2400">
                <a:solidFill>
                  <a:schemeClr val="tx1"/>
                </a:solidFill>
                <a:sym typeface="Symbol" pitchFamily="18" charset="2"/>
              </a:rPr>
              <a:t></a:t>
            </a:r>
            <a:r>
              <a:rPr lang="en-US" altLang="zh-CN" sz="2400">
                <a:solidFill>
                  <a:schemeClr val="tx1"/>
                </a:solidFill>
              </a:rPr>
              <a:t>)</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A</a:t>
            </a:r>
            <a:r>
              <a:rPr lang="en-US" altLang="zh-CN" sz="2400">
                <a:solidFill>
                  <a:schemeClr val="tx1"/>
                </a:solidFill>
              </a:rPr>
              <a:t>+</a:t>
            </a:r>
            <a:r>
              <a:rPr lang="en-US" altLang="zh-CN" sz="2400" i="1">
                <a:solidFill>
                  <a:schemeClr val="tx1"/>
                </a:solidFill>
              </a:rPr>
              <a:t>CI</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CI</a:t>
            </a:r>
            <a:r>
              <a:rPr lang="en-US" altLang="zh-CN" sz="2400">
                <a:solidFill>
                  <a:schemeClr val="tx1"/>
                </a:solidFill>
              </a:rPr>
              <a:t>)</a:t>
            </a:r>
            <a:endParaRPr lang="zh-CN" altLang="zh-CN" sz="2400">
              <a:solidFill>
                <a:schemeClr val="tx1"/>
              </a:solidFill>
            </a:endParaRPr>
          </a:p>
        </p:txBody>
      </p:sp>
      <p:sp>
        <p:nvSpPr>
          <p:cNvPr id="61443" name="Rectangle 4"/>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pic>
        <p:nvPicPr>
          <p:cNvPr id="17" name="Picture 167" descr="4-3-27"/>
          <p:cNvPicPr>
            <a:picLocks noChangeAspect="1" noChangeArrowheads="1"/>
          </p:cNvPicPr>
          <p:nvPr/>
        </p:nvPicPr>
        <p:blipFill>
          <a:blip r:embed="rId3"/>
          <a:srcRect l="-1196" t="-456" r="36517" b="7841"/>
          <a:stretch>
            <a:fillRect/>
          </a:stretch>
        </p:blipFill>
        <p:spPr bwMode="auto">
          <a:xfrm>
            <a:off x="2184400" y="962025"/>
            <a:ext cx="4775200" cy="3979863"/>
          </a:xfrm>
          <a:prstGeom prst="rect">
            <a:avLst/>
          </a:prstGeom>
          <a:solidFill>
            <a:schemeClr val="bg1"/>
          </a:solidFill>
          <a:ln w="57150" cmpd="thickThin">
            <a:solidFill>
              <a:srgbClr val="FF0000"/>
            </a:solidFill>
            <a:miter lim="800000"/>
            <a:headEnd/>
            <a:tailEnd/>
          </a:ln>
        </p:spPr>
      </p:pic>
      <p:sp>
        <p:nvSpPr>
          <p:cNvPr id="18" name="文本框 11"/>
          <p:cNvSpPr txBox="1">
            <a:spLocks noChangeArrowheads="1"/>
          </p:cNvSpPr>
          <p:nvPr/>
        </p:nvSpPr>
        <p:spPr bwMode="auto">
          <a:xfrm>
            <a:off x="517525" y="5380038"/>
            <a:ext cx="8089900" cy="830997"/>
          </a:xfrm>
          <a:prstGeom prst="rect">
            <a:avLst/>
          </a:prstGeom>
          <a:noFill/>
          <a:ln w="12700">
            <a:noFill/>
            <a:miter lim="800000"/>
            <a:headEnd/>
            <a:tailEnd/>
          </a:ln>
        </p:spPr>
        <p:txBody>
          <a:bodyPr>
            <a:spAutoFit/>
          </a:bodyPr>
          <a:lstStyle/>
          <a:p>
            <a:pPr eaLnBrk="0" hangingPunct="0"/>
            <a:r>
              <a:rPr lang="en-US" altLang="zh-CN" sz="2400">
                <a:solidFill>
                  <a:schemeClr val="tx1"/>
                </a:solidFill>
              </a:rPr>
              <a:t>           </a:t>
            </a:r>
            <a:r>
              <a:rPr lang="en-US" altLang="zh-CN" sz="2400" i="1">
                <a:solidFill>
                  <a:schemeClr val="tx1"/>
                </a:solidFill>
              </a:rPr>
              <a:t>S</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a:t>
            </a:r>
            <a:r>
              <a:rPr lang="en-US" altLang="zh-CN" sz="2400">
                <a:solidFill>
                  <a:schemeClr val="tx1"/>
                </a:solidFill>
                <a:sym typeface="Symbol" pitchFamily="18" charset="2"/>
              </a:rPr>
              <a:t></a:t>
            </a:r>
            <a:r>
              <a:rPr lang="en-US" altLang="zh-CN" sz="2400" i="1">
                <a:solidFill>
                  <a:schemeClr val="tx1"/>
                </a:solidFill>
              </a:rPr>
              <a:t>CI</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AB</a:t>
            </a:r>
            <a:r>
              <a:rPr lang="en-US" altLang="zh-CN" sz="2400">
                <a:solidFill>
                  <a:schemeClr val="tx1"/>
                </a:solidFill>
                <a:sym typeface="Symbol" pitchFamily="18" charset="2"/>
              </a:rPr>
              <a:t></a:t>
            </a:r>
            <a:r>
              <a:rPr lang="en-US" altLang="zh-CN" sz="2400" i="1">
                <a:solidFill>
                  <a:schemeClr val="tx1"/>
                </a:solidFill>
              </a:rPr>
              <a:t>CI</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BCI</a:t>
            </a:r>
            <a:r>
              <a:rPr lang="en-US" altLang="zh-CN" sz="2400">
                <a:solidFill>
                  <a:schemeClr val="tx1"/>
                </a:solidFill>
              </a:rPr>
              <a:t>+</a:t>
            </a:r>
            <a:r>
              <a:rPr lang="en-US" altLang="zh-CN" sz="2400" i="1">
                <a:solidFill>
                  <a:schemeClr val="tx1"/>
                </a:solidFill>
              </a:rPr>
              <a:t>ABCI</a:t>
            </a:r>
            <a:r>
              <a:rPr lang="en-US" altLang="zh-CN" sz="2400">
                <a:solidFill>
                  <a:schemeClr val="tx1"/>
                </a:solidFill>
              </a:rPr>
              <a:t>)</a:t>
            </a:r>
            <a:r>
              <a:rPr lang="en-US" altLang="zh-CN" sz="2400">
                <a:solidFill>
                  <a:schemeClr val="tx1"/>
                </a:solidFill>
                <a:sym typeface="Symbol" pitchFamily="18" charset="2"/>
              </a:rPr>
              <a:t></a:t>
            </a:r>
          </a:p>
          <a:p>
            <a:pPr eaLnBrk="0" hangingPunct="0"/>
            <a:r>
              <a:rPr lang="en-US" altLang="zh-CN" sz="2400">
                <a:solidFill>
                  <a:schemeClr val="tx1"/>
                </a:solidFill>
              </a:rPr>
              <a:t>             =(</a:t>
            </a:r>
            <a:r>
              <a:rPr lang="en-US" altLang="zh-CN" sz="2400" i="1">
                <a:solidFill>
                  <a:schemeClr val="tx1"/>
                </a:solidFill>
              </a:rPr>
              <a:t>A</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CI</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rPr>
              <a:t>+</a:t>
            </a:r>
            <a:r>
              <a:rPr lang="en-US" altLang="zh-CN" sz="2400" i="1">
                <a:solidFill>
                  <a:schemeClr val="tx1"/>
                </a:solidFill>
              </a:rPr>
              <a:t>CI</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rPr>
              <a:t>+</a:t>
            </a:r>
            <a:r>
              <a:rPr lang="en-US" altLang="zh-CN" sz="2400" i="1">
                <a:solidFill>
                  <a:schemeClr val="tx1"/>
                </a:solidFill>
              </a:rPr>
              <a:t>B</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CI</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B</a:t>
            </a:r>
            <a:r>
              <a:rPr lang="en-US" altLang="zh-CN" sz="2400">
                <a:solidFill>
                  <a:schemeClr val="tx1"/>
                </a:solidFill>
                <a:sym typeface="Symbol" pitchFamily="18" charset="2"/>
              </a:rPr>
              <a:t></a:t>
            </a:r>
            <a:r>
              <a:rPr lang="en-US" altLang="zh-CN" sz="2400">
                <a:solidFill>
                  <a:schemeClr val="tx1"/>
                </a:solidFill>
              </a:rPr>
              <a:t>+</a:t>
            </a:r>
            <a:r>
              <a:rPr lang="en-US" altLang="zh-CN" sz="2400" i="1">
                <a:solidFill>
                  <a:schemeClr val="tx1"/>
                </a:solidFill>
              </a:rPr>
              <a:t>CI</a:t>
            </a:r>
            <a:r>
              <a:rPr lang="en-US" altLang="zh-CN" sz="2400">
                <a:solidFill>
                  <a:schemeClr val="tx1"/>
                </a:solidFill>
              </a:rPr>
              <a:t>)</a:t>
            </a:r>
            <a:endParaRPr lang="zh-CN" altLang="zh-CN" sz="24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9113" y="404813"/>
            <a:ext cx="8088312" cy="579437"/>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逻辑运算</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9113" y="962025"/>
            <a:ext cx="8088312"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2800" dirty="0" smtClean="0">
                <a:solidFill>
                  <a:srgbClr val="FFFF00"/>
                </a:solidFill>
                <a:latin typeface="Times New Roman" panose="02020603050405020304" pitchFamily="18" charset="0"/>
                <a:sym typeface="+mn-ea"/>
              </a:rPr>
              <a:t>逻辑</a:t>
            </a:r>
            <a:r>
              <a:rPr lang="en-US" altLang="zh-CN" sz="2800" dirty="0" smtClean="0">
                <a:solidFill>
                  <a:srgbClr val="FFFF00"/>
                </a:solidFill>
                <a:latin typeface="Times New Roman" panose="02020603050405020304" pitchFamily="18" charset="0"/>
                <a:sym typeface="+mn-ea"/>
              </a:rPr>
              <a:t>(Logic)</a:t>
            </a:r>
            <a:r>
              <a:rPr lang="zh-CN" altLang="en-US" sz="2800" dirty="0" smtClean="0">
                <a:solidFill>
                  <a:schemeClr val="tx1"/>
                </a:solidFill>
                <a:latin typeface="Times New Roman" panose="02020603050405020304" pitchFamily="18" charset="0"/>
                <a:sym typeface="+mn-ea"/>
              </a:rPr>
              <a:t>：事物间的因果关系。</a:t>
            </a:r>
            <a:endParaRPr lang="zh-CN" altLang="en-US" sz="2800" dirty="0">
              <a:solidFill>
                <a:schemeClr val="tx1"/>
              </a:solidFill>
              <a:latin typeface="Times New Roman" panose="02020603050405020304" pitchFamily="18" charset="0"/>
              <a:sym typeface="+mn-ea"/>
            </a:endParaRPr>
          </a:p>
        </p:txBody>
      </p:sp>
      <p:sp>
        <p:nvSpPr>
          <p:cNvPr id="5" name="文本框 4"/>
          <p:cNvSpPr txBox="1">
            <a:spLocks noChangeArrowheads="1"/>
          </p:cNvSpPr>
          <p:nvPr/>
        </p:nvSpPr>
        <p:spPr bwMode="auto">
          <a:xfrm>
            <a:off x="519113" y="1466850"/>
            <a:ext cx="8088312"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0" algn="just">
              <a:buFontTx/>
              <a:buNone/>
              <a:defRPr/>
            </a:pPr>
            <a:r>
              <a:rPr lang="zh-CN" altLang="en-US" sz="2800" dirty="0" smtClean="0">
                <a:solidFill>
                  <a:srgbClr val="FFFF00"/>
                </a:solidFill>
                <a:latin typeface="Times New Roman" panose="02020603050405020304" pitchFamily="18" charset="0"/>
                <a:sym typeface="+mn-ea"/>
              </a:rPr>
              <a:t>二值逻辑</a:t>
            </a:r>
            <a:r>
              <a:rPr lang="zh-CN" altLang="en-US" sz="2800" dirty="0" smtClean="0">
                <a:solidFill>
                  <a:schemeClr val="tx1"/>
                </a:solidFill>
                <a:latin typeface="Times New Roman" panose="02020603050405020304" pitchFamily="18" charset="0"/>
                <a:sym typeface="+mn-ea"/>
              </a:rPr>
              <a:t>：只有两种对立逻辑状态的逻辑关系，如开关的闭合与断开、灯的亮与灭。</a:t>
            </a:r>
            <a:endParaRPr lang="zh-CN" altLang="en-US" sz="2800" dirty="0" smtClean="0">
              <a:solidFill>
                <a:schemeClr val="tx1"/>
              </a:solidFill>
              <a:latin typeface="楷体_GB2312" charset="-122"/>
              <a:sym typeface="+mn-ea"/>
            </a:endParaRPr>
          </a:p>
        </p:txBody>
      </p:sp>
      <p:sp>
        <p:nvSpPr>
          <p:cNvPr id="9" name="文本框 8"/>
          <p:cNvSpPr txBox="1">
            <a:spLocks noChangeArrowheads="1"/>
          </p:cNvSpPr>
          <p:nvPr/>
        </p:nvSpPr>
        <p:spPr bwMode="auto">
          <a:xfrm>
            <a:off x="519113" y="2420938"/>
            <a:ext cx="8088312"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lgn="just">
              <a:spcBef>
                <a:spcPct val="50000"/>
              </a:spcBef>
              <a:buFontTx/>
              <a:buNone/>
              <a:defRPr/>
            </a:pPr>
            <a:r>
              <a:rPr lang="zh-CN" altLang="en-US" sz="2800" dirty="0" smtClean="0">
                <a:solidFill>
                  <a:srgbClr val="FFFF00"/>
                </a:solidFill>
                <a:latin typeface="Times New Roman" panose="02020603050405020304" pitchFamily="18" charset="0"/>
                <a:sym typeface="+mn-ea"/>
              </a:rPr>
              <a:t>逻辑代数</a:t>
            </a:r>
            <a:r>
              <a:rPr lang="zh-CN" altLang="en-US" sz="2800" dirty="0" smtClean="0">
                <a:solidFill>
                  <a:schemeClr val="tx1"/>
                </a:solidFill>
                <a:latin typeface="Times New Roman" panose="02020603050405020304" pitchFamily="18" charset="0"/>
                <a:sym typeface="+mn-ea"/>
              </a:rPr>
              <a:t>：描述逻辑关系的数学，也叫布尔代数或开关代数。</a:t>
            </a:r>
            <a:endParaRPr lang="zh-CN" altLang="en-US" sz="2800" dirty="0">
              <a:solidFill>
                <a:schemeClr val="tx1"/>
              </a:solidFill>
              <a:latin typeface="Times New Roman" panose="02020603050405020304" pitchFamily="18" charset="0"/>
              <a:sym typeface="+mn-ea"/>
            </a:endParaRPr>
          </a:p>
        </p:txBody>
      </p:sp>
      <p:sp>
        <p:nvSpPr>
          <p:cNvPr id="11" name="文本框 10"/>
          <p:cNvSpPr txBox="1">
            <a:spLocks noChangeArrowheads="1"/>
          </p:cNvSpPr>
          <p:nvPr/>
        </p:nvSpPr>
        <p:spPr bwMode="auto">
          <a:xfrm>
            <a:off x="515938" y="3338513"/>
            <a:ext cx="8091487"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lgn="just">
              <a:spcBef>
                <a:spcPct val="50000"/>
              </a:spcBef>
              <a:buFontTx/>
              <a:buNone/>
              <a:defRPr/>
            </a:pPr>
            <a:r>
              <a:rPr lang="zh-CN" altLang="en-US" sz="2800" dirty="0" smtClean="0">
                <a:solidFill>
                  <a:srgbClr val="FFFF00"/>
                </a:solidFill>
                <a:latin typeface="Times New Roman" panose="02020603050405020304" pitchFamily="18" charset="0"/>
                <a:sym typeface="+mn-ea"/>
              </a:rPr>
              <a:t>逻辑变量</a:t>
            </a:r>
            <a:r>
              <a:rPr lang="zh-CN" altLang="en-US" sz="2800" dirty="0" smtClean="0">
                <a:solidFill>
                  <a:schemeClr val="tx1"/>
                </a:solidFill>
                <a:latin typeface="Times New Roman" panose="02020603050405020304" pitchFamily="18" charset="0"/>
                <a:sym typeface="+mn-ea"/>
              </a:rPr>
              <a:t>：逻辑代数中的变量，用大写字母表示，在二值逻辑中取值只有两种可能：</a:t>
            </a:r>
            <a:r>
              <a:rPr lang="en-US" altLang="zh-CN" sz="2800" dirty="0" smtClean="0">
                <a:solidFill>
                  <a:schemeClr val="tx1"/>
                </a:solidFill>
                <a:latin typeface="Times New Roman" panose="02020603050405020304" pitchFamily="18" charset="0"/>
                <a:sym typeface="+mn-ea"/>
              </a:rPr>
              <a:t>0</a:t>
            </a:r>
            <a:r>
              <a:rPr lang="zh-CN" altLang="en-US" sz="2800" dirty="0" smtClean="0">
                <a:solidFill>
                  <a:schemeClr val="tx1"/>
                </a:solidFill>
                <a:latin typeface="Times New Roman" panose="02020603050405020304" pitchFamily="18" charset="0"/>
                <a:sym typeface="+mn-ea"/>
              </a:rPr>
              <a:t>和</a:t>
            </a:r>
            <a:r>
              <a:rPr lang="en-US" altLang="zh-CN" sz="2800" dirty="0" smtClean="0">
                <a:solidFill>
                  <a:schemeClr val="tx1"/>
                </a:solidFill>
                <a:latin typeface="Times New Roman" panose="02020603050405020304" pitchFamily="18" charset="0"/>
                <a:sym typeface="+mn-ea"/>
              </a:rPr>
              <a:t>1</a:t>
            </a:r>
            <a:r>
              <a:rPr lang="zh-CN" altLang="en-US" sz="2800" dirty="0" smtClean="0">
                <a:solidFill>
                  <a:schemeClr val="tx1"/>
                </a:solidFill>
                <a:latin typeface="Times New Roman" panose="02020603050405020304" pitchFamily="18" charset="0"/>
                <a:sym typeface="+mn-ea"/>
              </a:rPr>
              <a:t>。</a:t>
            </a:r>
            <a:endParaRPr lang="zh-CN" altLang="en-US" sz="2800" dirty="0">
              <a:solidFill>
                <a:schemeClr val="tx1"/>
              </a:solidFill>
              <a:latin typeface="Times New Roman" panose="02020603050405020304" pitchFamily="18" charset="0"/>
              <a:sym typeface="+mn-ea"/>
            </a:endParaRPr>
          </a:p>
        </p:txBody>
      </p:sp>
      <p:sp>
        <p:nvSpPr>
          <p:cNvPr id="12" name="文本框 11"/>
          <p:cNvSpPr txBox="1">
            <a:spLocks noChangeArrowheads="1"/>
          </p:cNvSpPr>
          <p:nvPr/>
        </p:nvSpPr>
        <p:spPr bwMode="auto">
          <a:xfrm>
            <a:off x="515938" y="4275138"/>
            <a:ext cx="8091487" cy="707886"/>
          </a:xfrm>
          <a:prstGeom prst="rect">
            <a:avLst/>
          </a:prstGeom>
          <a:noFill/>
          <a:ln w="9525">
            <a:noFill/>
            <a:miter lim="800000"/>
            <a:headEnd/>
            <a:tailEnd/>
          </a:ln>
        </p:spPr>
        <p:txBody>
          <a:bodyPr>
            <a:spAutoFit/>
          </a:bodyPr>
          <a:lstStyle/>
          <a:p>
            <a:pPr algn="just">
              <a:spcBef>
                <a:spcPct val="50000"/>
              </a:spcBef>
            </a:pPr>
            <a:r>
              <a:rPr lang="zh-CN" altLang="en-US" sz="2000" dirty="0">
                <a:ea typeface="楷体_GB2312" charset="-122"/>
              </a:rPr>
              <a:t>逻辑运算：当</a:t>
            </a:r>
            <a:r>
              <a:rPr lang="en-US" altLang="zh-CN" sz="2000" dirty="0">
                <a:ea typeface="楷体_GB2312" charset="-122"/>
              </a:rPr>
              <a:t>0</a:t>
            </a:r>
            <a:r>
              <a:rPr lang="zh-CN" altLang="en-US" sz="2000" dirty="0">
                <a:ea typeface="楷体_GB2312" charset="-122"/>
              </a:rPr>
              <a:t>和</a:t>
            </a:r>
            <a:r>
              <a:rPr lang="en-US" altLang="zh-CN" sz="2000" dirty="0">
                <a:ea typeface="楷体_GB2312" charset="-122"/>
              </a:rPr>
              <a:t>1</a:t>
            </a:r>
            <a:r>
              <a:rPr lang="zh-CN" altLang="en-US" sz="2000" dirty="0">
                <a:ea typeface="楷体_GB2312" charset="-122"/>
              </a:rPr>
              <a:t>表示两种不同的逻辑状态时，它们之间按照某种指定的因果关系进行的运算。</a:t>
            </a:r>
          </a:p>
        </p:txBody>
      </p:sp>
      <p:sp>
        <p:nvSpPr>
          <p:cNvPr id="13" name="文本框 12"/>
          <p:cNvSpPr txBox="1">
            <a:spLocks noChangeArrowheads="1"/>
          </p:cNvSpPr>
          <p:nvPr/>
        </p:nvSpPr>
        <p:spPr bwMode="auto">
          <a:xfrm>
            <a:off x="519113" y="5211763"/>
            <a:ext cx="8088312"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algn="just">
              <a:spcBef>
                <a:spcPts val="0"/>
              </a:spcBef>
              <a:buFontTx/>
              <a:buNone/>
              <a:defRPr/>
            </a:pPr>
            <a:r>
              <a:rPr lang="zh-CN" altLang="en-US" sz="2800" dirty="0" smtClean="0">
                <a:solidFill>
                  <a:schemeClr val="tx1"/>
                </a:solidFill>
                <a:latin typeface="Times New Roman" panose="02020603050405020304" pitchFamily="18" charset="0"/>
                <a:cs typeface="Times New Roman" panose="02020603050405020304" pitchFamily="18" charset="0"/>
                <a:sym typeface="+mn-ea"/>
              </a:rPr>
              <a:t>逻辑代数中三种基本的逻辑运算：与</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(AND)</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、或</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(OR)</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、非</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(NOT)</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ppt_x</p:attrName>
                                        </p:attrNameLst>
                                      </p:cBhvr>
                                      <p:tavLst>
                                        <p:tav tm="0">
                                          <p:val>
                                            <p:strVal val="#ppt_x-.2"/>
                                          </p:val>
                                        </p:tav>
                                        <p:tav tm="100000">
                                          <p:val>
                                            <p:strVal val="#ppt_x"/>
                                          </p:val>
                                        </p:tav>
                                      </p:tavLst>
                                    </p:anim>
                                    <p:anim calcmode="lin" valueType="num">
                                      <p:cBhvr>
                                        <p:cTn id="20"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ppt_x</p:attrName>
                                        </p:attrNameLst>
                                      </p:cBhvr>
                                      <p:tavLst>
                                        <p:tav tm="0">
                                          <p:val>
                                            <p:strVal val="#ppt_x-.2"/>
                                          </p:val>
                                        </p:tav>
                                        <p:tav tm="100000">
                                          <p:val>
                                            <p:strVal val="#ppt_x"/>
                                          </p:val>
                                        </p:tav>
                                      </p:tavLst>
                                    </p:anim>
                                    <p:anim calcmode="lin" valueType="num">
                                      <p:cBhvr>
                                        <p:cTn id="2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ppt_x</p:attrName>
                                        </p:attrNameLst>
                                      </p:cBhvr>
                                      <p:tavLst>
                                        <p:tav tm="0">
                                          <p:val>
                                            <p:strVal val="#ppt_x-.2"/>
                                          </p:val>
                                        </p:tav>
                                        <p:tav tm="100000">
                                          <p:val>
                                            <p:strVal val="#ppt_x"/>
                                          </p:val>
                                        </p:tav>
                                      </p:tavLst>
                                    </p:anim>
                                    <p:anim calcmode="lin" valueType="num">
                                      <p:cBhvr>
                                        <p:cTn id="4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框 3076"/>
          <p:cNvSpPr txBox="1">
            <a:spLocks noChangeArrowheads="1"/>
          </p:cNvSpPr>
          <p:nvPr/>
        </p:nvSpPr>
        <p:spPr bwMode="auto">
          <a:xfrm>
            <a:off x="519113" y="388938"/>
            <a:ext cx="8088312" cy="461665"/>
          </a:xfrm>
          <a:prstGeom prst="rect">
            <a:avLst/>
          </a:prstGeom>
          <a:noFill/>
          <a:ln w="12700">
            <a:noFill/>
            <a:miter lim="800000"/>
            <a:headEnd/>
            <a:tailEnd/>
          </a:ln>
        </p:spPr>
        <p:txBody>
          <a:bodyPr>
            <a:spAutoFit/>
          </a:bodyPr>
          <a:lstStyle/>
          <a:p>
            <a:pPr algn="just"/>
            <a:r>
              <a:rPr lang="en-US" altLang="zh-CN" sz="2400">
                <a:solidFill>
                  <a:schemeClr val="tx1"/>
                </a:solidFill>
              </a:rPr>
              <a:t>3. </a:t>
            </a:r>
            <a:r>
              <a:rPr lang="zh-CN" altLang="zh-CN" sz="2400">
                <a:solidFill>
                  <a:schemeClr val="tx1"/>
                </a:solidFill>
              </a:rPr>
              <a:t>根据函数表达式列出真值表</a:t>
            </a:r>
            <a:endParaRPr lang="zh-CN" altLang="en-US" sz="2400" u="sng">
              <a:solidFill>
                <a:schemeClr val="tx1"/>
              </a:solidFill>
              <a:cs typeface="Times New Roman" pitchFamily="18" charset="0"/>
            </a:endParaRPr>
          </a:p>
        </p:txBody>
      </p:sp>
      <p:sp>
        <p:nvSpPr>
          <p:cNvPr id="5" name="文本框 4"/>
          <p:cNvSpPr txBox="1">
            <a:spLocks noChangeArrowheads="1"/>
          </p:cNvSpPr>
          <p:nvPr/>
        </p:nvSpPr>
        <p:spPr bwMode="auto">
          <a:xfrm>
            <a:off x="519113" y="836613"/>
            <a:ext cx="8088312" cy="830997"/>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将逻辑变量的所有取值组合逐一代入函数表达式计算相应的函数值，即可得到真值表</a:t>
            </a:r>
            <a:r>
              <a:rPr lang="zh-CN" altLang="en-US" sz="2400">
                <a:solidFill>
                  <a:schemeClr val="tx1"/>
                </a:solidFill>
              </a:rPr>
              <a:t>。</a:t>
            </a:r>
            <a:r>
              <a:rPr lang="zh-CN" altLang="zh-CN" sz="2400"/>
              <a:t>。</a:t>
            </a:r>
          </a:p>
        </p:txBody>
      </p:sp>
      <p:sp>
        <p:nvSpPr>
          <p:cNvPr id="10" name="文本框 11"/>
          <p:cNvSpPr txBox="1">
            <a:spLocks noChangeArrowheads="1"/>
          </p:cNvSpPr>
          <p:nvPr/>
        </p:nvSpPr>
        <p:spPr bwMode="auto">
          <a:xfrm>
            <a:off x="515938" y="1700213"/>
            <a:ext cx="8091487" cy="830997"/>
          </a:xfrm>
          <a:prstGeom prst="rect">
            <a:avLst/>
          </a:prstGeom>
          <a:noFill/>
          <a:ln w="12700">
            <a:noFill/>
            <a:miter lim="800000"/>
            <a:headEnd/>
            <a:tailEnd/>
          </a:ln>
        </p:spPr>
        <p:txBody>
          <a:bodyPr>
            <a:spAutoFit/>
          </a:bodyPr>
          <a:lstStyle/>
          <a:p>
            <a:r>
              <a:rPr lang="zh-CN" altLang="zh-CN" sz="2400" dirty="0">
                <a:solidFill>
                  <a:schemeClr val="tx1"/>
                </a:solidFill>
              </a:rPr>
              <a:t>【</a:t>
            </a:r>
            <a:r>
              <a:rPr lang="zh-CN" altLang="zh-CN" sz="2400" dirty="0" smtClean="0">
                <a:solidFill>
                  <a:schemeClr val="tx1"/>
                </a:solidFill>
              </a:rPr>
              <a:t>例</a:t>
            </a:r>
            <a:r>
              <a:rPr lang="en-US" altLang="zh-CN" sz="2400" dirty="0" smtClean="0">
                <a:solidFill>
                  <a:schemeClr val="tx1"/>
                </a:solidFill>
              </a:rPr>
              <a:t>9</a:t>
            </a:r>
            <a:r>
              <a:rPr lang="zh-CN" altLang="zh-CN" sz="2400" dirty="0">
                <a:solidFill>
                  <a:schemeClr val="tx1"/>
                </a:solidFill>
              </a:rPr>
              <a:t>】</a:t>
            </a:r>
            <a:r>
              <a:rPr lang="zh-CN" altLang="en-US" sz="2400" dirty="0">
                <a:solidFill>
                  <a:schemeClr val="tx1"/>
                </a:solidFill>
              </a:rPr>
              <a:t>列</a:t>
            </a:r>
            <a:r>
              <a:rPr lang="zh-CN" altLang="zh-CN" sz="2400" dirty="0">
                <a:solidFill>
                  <a:schemeClr val="tx1"/>
                </a:solidFill>
              </a:rPr>
              <a:t>出逻辑函数</a:t>
            </a:r>
            <a:r>
              <a:rPr lang="en-US" altLang="zh-CN" sz="2400" i="1" dirty="0">
                <a:solidFill>
                  <a:schemeClr val="tx1"/>
                </a:solidFill>
              </a:rPr>
              <a:t>Y</a:t>
            </a:r>
            <a:r>
              <a:rPr lang="en-US" altLang="zh-CN" sz="2400" baseline="-25000" dirty="0">
                <a:solidFill>
                  <a:schemeClr val="tx1"/>
                </a:solidFill>
              </a:rPr>
              <a:t>1</a:t>
            </a:r>
            <a:r>
              <a:rPr lang="en-US" altLang="zh-CN" sz="2400" dirty="0">
                <a:solidFill>
                  <a:schemeClr val="tx1"/>
                </a:solidFill>
              </a:rPr>
              <a:t>=</a:t>
            </a:r>
            <a:r>
              <a:rPr lang="en-US" altLang="zh-CN" sz="2400" i="1" dirty="0">
                <a:solidFill>
                  <a:schemeClr val="tx1"/>
                </a:solidFill>
              </a:rPr>
              <a:t>AB</a:t>
            </a:r>
            <a:r>
              <a:rPr lang="en-US" altLang="zh-CN" sz="2400" dirty="0">
                <a:solidFill>
                  <a:schemeClr val="tx1"/>
                </a:solidFill>
                <a:sym typeface="Symbol" pitchFamily="18" charset="2"/>
              </a:rPr>
              <a:t></a:t>
            </a:r>
            <a:r>
              <a:rPr lang="en-US" altLang="zh-CN" sz="2400" dirty="0">
                <a:solidFill>
                  <a:schemeClr val="tx1"/>
                </a:solidFill>
              </a:rPr>
              <a:t>+</a:t>
            </a:r>
            <a:r>
              <a:rPr lang="en-US" altLang="zh-CN" sz="2400" i="1" dirty="0">
                <a:solidFill>
                  <a:schemeClr val="tx1"/>
                </a:solidFill>
              </a:rPr>
              <a:t>BC</a:t>
            </a:r>
            <a:r>
              <a:rPr lang="en-US" altLang="zh-CN" sz="2400" dirty="0">
                <a:solidFill>
                  <a:schemeClr val="tx1"/>
                </a:solidFill>
                <a:sym typeface="Symbol" pitchFamily="18" charset="2"/>
              </a:rPr>
              <a:t></a:t>
            </a:r>
            <a:r>
              <a:rPr lang="en-US" altLang="zh-CN" sz="2400" dirty="0">
                <a:solidFill>
                  <a:schemeClr val="tx1"/>
                </a:solidFill>
              </a:rPr>
              <a:t>+</a:t>
            </a:r>
            <a:r>
              <a:rPr lang="en-US" altLang="zh-CN" sz="2400" i="1" dirty="0">
                <a:solidFill>
                  <a:schemeClr val="tx1"/>
                </a:solidFill>
              </a:rPr>
              <a:t>A</a:t>
            </a:r>
            <a:r>
              <a:rPr lang="en-US" altLang="zh-CN" sz="2400" dirty="0">
                <a:solidFill>
                  <a:schemeClr val="tx1"/>
                </a:solidFill>
                <a:sym typeface="Symbol" pitchFamily="18" charset="2"/>
              </a:rPr>
              <a:t></a:t>
            </a:r>
            <a:r>
              <a:rPr lang="en-US" altLang="zh-CN" sz="2400" i="1" dirty="0">
                <a:solidFill>
                  <a:schemeClr val="tx1"/>
                </a:solidFill>
              </a:rPr>
              <a:t>C</a:t>
            </a:r>
            <a:r>
              <a:rPr lang="zh-CN" altLang="zh-CN" sz="2400" dirty="0">
                <a:solidFill>
                  <a:schemeClr val="tx1"/>
                </a:solidFill>
              </a:rPr>
              <a:t>和</a:t>
            </a:r>
            <a:r>
              <a:rPr lang="en-US" altLang="zh-CN" sz="2400" i="1" dirty="0">
                <a:solidFill>
                  <a:schemeClr val="tx1"/>
                </a:solidFill>
              </a:rPr>
              <a:t>Y</a:t>
            </a:r>
            <a:r>
              <a:rPr lang="en-US" altLang="zh-CN" sz="2400" baseline="-25000" dirty="0">
                <a:solidFill>
                  <a:schemeClr val="tx1"/>
                </a:solidFill>
              </a:rPr>
              <a:t>2</a:t>
            </a:r>
            <a:r>
              <a:rPr lang="en-US" altLang="zh-CN" sz="2400" dirty="0">
                <a:solidFill>
                  <a:schemeClr val="tx1"/>
                </a:solidFill>
              </a:rPr>
              <a:t>=</a:t>
            </a:r>
            <a:r>
              <a:rPr lang="en-US" altLang="zh-CN" sz="2400" i="1" dirty="0">
                <a:solidFill>
                  <a:schemeClr val="tx1"/>
                </a:solidFill>
              </a:rPr>
              <a:t>A</a:t>
            </a:r>
            <a:r>
              <a:rPr lang="en-US" altLang="zh-CN" sz="2400" dirty="0">
                <a:solidFill>
                  <a:schemeClr val="tx1"/>
                </a:solidFill>
                <a:sym typeface="Symbol" pitchFamily="18" charset="2"/>
              </a:rPr>
              <a:t></a:t>
            </a:r>
            <a:r>
              <a:rPr lang="en-US" altLang="zh-CN" sz="2400" i="1" dirty="0">
                <a:solidFill>
                  <a:schemeClr val="tx1"/>
                </a:solidFill>
              </a:rPr>
              <a:t>B</a:t>
            </a:r>
            <a:r>
              <a:rPr lang="en-US" altLang="zh-CN" sz="2400" dirty="0">
                <a:solidFill>
                  <a:schemeClr val="tx1"/>
                </a:solidFill>
              </a:rPr>
              <a:t>+</a:t>
            </a:r>
            <a:r>
              <a:rPr lang="en-US" altLang="zh-CN" sz="2400" i="1" dirty="0">
                <a:solidFill>
                  <a:schemeClr val="tx1"/>
                </a:solidFill>
              </a:rPr>
              <a:t>B</a:t>
            </a:r>
            <a:r>
              <a:rPr lang="en-US" altLang="zh-CN" sz="2400" dirty="0">
                <a:solidFill>
                  <a:schemeClr val="tx1"/>
                </a:solidFill>
                <a:sym typeface="Symbol" pitchFamily="18" charset="2"/>
              </a:rPr>
              <a:t></a:t>
            </a:r>
            <a:r>
              <a:rPr lang="en-US" altLang="zh-CN" sz="2400" i="1" dirty="0">
                <a:solidFill>
                  <a:schemeClr val="tx1"/>
                </a:solidFill>
              </a:rPr>
              <a:t>C</a:t>
            </a:r>
            <a:r>
              <a:rPr lang="en-US" altLang="zh-CN" sz="2400" dirty="0">
                <a:solidFill>
                  <a:schemeClr val="tx1"/>
                </a:solidFill>
              </a:rPr>
              <a:t>+</a:t>
            </a:r>
            <a:r>
              <a:rPr lang="en-US" altLang="zh-CN" sz="2400" i="1" dirty="0">
                <a:solidFill>
                  <a:schemeClr val="tx1"/>
                </a:solidFill>
              </a:rPr>
              <a:t>AC</a:t>
            </a:r>
            <a:r>
              <a:rPr lang="en-US" altLang="zh-CN" sz="2400" dirty="0">
                <a:solidFill>
                  <a:schemeClr val="tx1"/>
                </a:solidFill>
                <a:sym typeface="Symbol" pitchFamily="18" charset="2"/>
              </a:rPr>
              <a:t></a:t>
            </a:r>
            <a:r>
              <a:rPr lang="zh-CN" altLang="zh-CN" sz="2400" dirty="0">
                <a:solidFill>
                  <a:schemeClr val="tx1"/>
                </a:solidFill>
              </a:rPr>
              <a:t>的真值表。</a:t>
            </a:r>
            <a:endParaRPr lang="zh-CN" altLang="en-US" sz="2400" dirty="0">
              <a:solidFill>
                <a:schemeClr val="tx1"/>
              </a:solidFill>
            </a:endParaRPr>
          </a:p>
        </p:txBody>
      </p:sp>
      <p:sp>
        <p:nvSpPr>
          <p:cNvPr id="63492" name="Rectangle 4"/>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sp>
        <p:nvSpPr>
          <p:cNvPr id="15" name="文本框 11"/>
          <p:cNvSpPr txBox="1">
            <a:spLocks noChangeArrowheads="1"/>
          </p:cNvSpPr>
          <p:nvPr/>
        </p:nvSpPr>
        <p:spPr bwMode="auto">
          <a:xfrm>
            <a:off x="515938" y="2565400"/>
            <a:ext cx="4271962" cy="1200329"/>
          </a:xfrm>
          <a:prstGeom prst="rect">
            <a:avLst/>
          </a:prstGeom>
          <a:noFill/>
          <a:ln w="12700">
            <a:noFill/>
            <a:miter lim="800000"/>
            <a:headEnd/>
            <a:tailEnd/>
          </a:ln>
        </p:spPr>
        <p:txBody>
          <a:bodyPr>
            <a:spAutoFit/>
          </a:bodyPr>
          <a:lstStyle/>
          <a:p>
            <a:pPr algn="just"/>
            <a:r>
              <a:rPr lang="zh-CN" altLang="en-US" sz="2400" dirty="0">
                <a:solidFill>
                  <a:schemeClr val="tx1"/>
                </a:solidFill>
              </a:rPr>
              <a:t>解：</a:t>
            </a:r>
            <a:r>
              <a:rPr lang="zh-CN" altLang="zh-CN" sz="2400" dirty="0">
                <a:solidFill>
                  <a:schemeClr val="tx1"/>
                </a:solidFill>
              </a:rPr>
              <a:t>分别将</a:t>
            </a:r>
            <a:r>
              <a:rPr lang="en-US" altLang="zh-CN" sz="2400" i="1" dirty="0">
                <a:solidFill>
                  <a:schemeClr val="tx1"/>
                </a:solidFill>
              </a:rPr>
              <a:t>ABC</a:t>
            </a:r>
            <a:r>
              <a:rPr lang="en-US" altLang="zh-CN" sz="2400" dirty="0">
                <a:solidFill>
                  <a:schemeClr val="tx1"/>
                </a:solidFill>
              </a:rPr>
              <a:t>=000~111</a:t>
            </a:r>
            <a:r>
              <a:rPr lang="zh-CN" altLang="zh-CN" sz="2400" dirty="0">
                <a:solidFill>
                  <a:schemeClr val="tx1"/>
                </a:solidFill>
              </a:rPr>
              <a:t>八种取值代入函数表达式即可得</a:t>
            </a:r>
            <a:r>
              <a:rPr lang="zh-CN" altLang="zh-CN" sz="2400" dirty="0" smtClean="0">
                <a:solidFill>
                  <a:schemeClr val="tx1"/>
                </a:solidFill>
              </a:rPr>
              <a:t>表</a:t>
            </a:r>
            <a:r>
              <a:rPr lang="en-US" altLang="zh-CN" sz="2400" dirty="0" smtClean="0">
                <a:solidFill>
                  <a:schemeClr val="tx1"/>
                </a:solidFill>
              </a:rPr>
              <a:t>11</a:t>
            </a:r>
            <a:r>
              <a:rPr lang="zh-CN" altLang="zh-CN" sz="2400" dirty="0">
                <a:solidFill>
                  <a:schemeClr val="tx1"/>
                </a:solidFill>
              </a:rPr>
              <a:t>所示的真值表。</a:t>
            </a:r>
            <a:endParaRPr lang="zh-CN" altLang="en-US" sz="2400" dirty="0">
              <a:solidFill>
                <a:schemeClr val="tx1"/>
              </a:solidFill>
            </a:endParaRPr>
          </a:p>
        </p:txBody>
      </p:sp>
      <p:graphicFrame>
        <p:nvGraphicFramePr>
          <p:cNvPr id="13" name="表格 12"/>
          <p:cNvGraphicFramePr>
            <a:graphicFrameLocks noGrp="1"/>
          </p:cNvGraphicFramePr>
          <p:nvPr/>
        </p:nvGraphicFramePr>
        <p:xfrm>
          <a:off x="4932363" y="2584450"/>
          <a:ext cx="3600450" cy="3940173"/>
        </p:xfrm>
        <a:graphic>
          <a:graphicData uri="http://schemas.openxmlformats.org/drawingml/2006/table">
            <a:tbl>
              <a:tblPr/>
              <a:tblGrid>
                <a:gridCol w="720090"/>
                <a:gridCol w="720090"/>
                <a:gridCol w="720090"/>
                <a:gridCol w="720090"/>
                <a:gridCol w="720090"/>
              </a:tblGrid>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r>
                        <a:rPr kumimoji="0" lang="en-US"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r>
                        <a:rPr kumimoji="0" lang="en-US"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2</a:t>
                      </a:r>
                      <a:endParaRPr kumimoji="0" lang="zh-CN"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a:noFill/>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9" marR="91459"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文本框 3076"/>
          <p:cNvSpPr txBox="1">
            <a:spLocks noChangeArrowheads="1"/>
          </p:cNvSpPr>
          <p:nvPr/>
        </p:nvSpPr>
        <p:spPr bwMode="auto">
          <a:xfrm>
            <a:off x="4787900" y="2133600"/>
            <a:ext cx="3884613"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10</a:t>
            </a:r>
            <a:r>
              <a:rPr lang="zh-CN" altLang="en-US" sz="2400" dirty="0" smtClean="0">
                <a:ea typeface="楷体_GB2312" charset="-122"/>
              </a:rPr>
              <a:t>例</a:t>
            </a:r>
            <a:r>
              <a:rPr lang="en-US" altLang="zh-CN" sz="2400" dirty="0" smtClean="0">
                <a:ea typeface="楷体_GB2312" charset="-122"/>
              </a:rPr>
              <a:t>9</a:t>
            </a:r>
            <a:r>
              <a:rPr lang="zh-CN" altLang="en-US" sz="2400" dirty="0">
                <a:ea typeface="楷体_GB2312" charset="-122"/>
              </a:rPr>
              <a:t>真值表</a:t>
            </a:r>
            <a:endParaRPr lang="zh-CN" altLang="zh-CN" sz="2400" dirty="0">
              <a:cs typeface="Times New Roman" pitchFamily="18" charset="0"/>
            </a:endParaRPr>
          </a:p>
        </p:txBody>
      </p:sp>
      <p:sp>
        <p:nvSpPr>
          <p:cNvPr id="17" name="文本框 11"/>
          <p:cNvSpPr txBox="1">
            <a:spLocks noChangeArrowheads="1"/>
          </p:cNvSpPr>
          <p:nvPr/>
        </p:nvSpPr>
        <p:spPr bwMode="auto">
          <a:xfrm>
            <a:off x="525463" y="4276725"/>
            <a:ext cx="4270375" cy="1569660"/>
          </a:xfrm>
          <a:prstGeom prst="rect">
            <a:avLst/>
          </a:prstGeom>
          <a:noFill/>
          <a:ln w="12700">
            <a:noFill/>
            <a:miter lim="800000"/>
            <a:headEnd/>
            <a:tailEnd/>
          </a:ln>
        </p:spPr>
        <p:txBody>
          <a:bodyPr>
            <a:spAutoFit/>
          </a:bodyPr>
          <a:lstStyle/>
          <a:p>
            <a:pPr indent="719138" algn="just"/>
            <a:r>
              <a:rPr lang="zh-CN" altLang="zh-CN" sz="2400" dirty="0">
                <a:solidFill>
                  <a:schemeClr val="tx1"/>
                </a:solidFill>
              </a:rPr>
              <a:t>从真值表可以看出，逻辑函数</a:t>
            </a:r>
            <a:r>
              <a:rPr lang="en-US" altLang="zh-CN" sz="2400" i="1" dirty="0">
                <a:solidFill>
                  <a:schemeClr val="tx1"/>
                </a:solidFill>
              </a:rPr>
              <a:t>Y</a:t>
            </a:r>
            <a:r>
              <a:rPr lang="en-US" altLang="zh-CN" sz="2400" baseline="-25000" dirty="0">
                <a:solidFill>
                  <a:schemeClr val="tx1"/>
                </a:solidFill>
              </a:rPr>
              <a:t>1</a:t>
            </a:r>
            <a:r>
              <a:rPr lang="zh-CN" altLang="zh-CN" sz="2400" dirty="0">
                <a:solidFill>
                  <a:schemeClr val="tx1"/>
                </a:solidFill>
              </a:rPr>
              <a:t>和</a:t>
            </a:r>
            <a:r>
              <a:rPr lang="en-US" altLang="zh-CN" sz="2400" i="1" dirty="0">
                <a:solidFill>
                  <a:schemeClr val="tx1"/>
                </a:solidFill>
              </a:rPr>
              <a:t>Y</a:t>
            </a:r>
            <a:r>
              <a:rPr lang="en-US" altLang="zh-CN" sz="2400" baseline="-25000" dirty="0">
                <a:solidFill>
                  <a:schemeClr val="tx1"/>
                </a:solidFill>
              </a:rPr>
              <a:t>2</a:t>
            </a:r>
            <a:r>
              <a:rPr lang="zh-CN" altLang="zh-CN" sz="2400" dirty="0">
                <a:solidFill>
                  <a:schemeClr val="tx1"/>
                </a:solidFill>
              </a:rPr>
              <a:t>的形式虽然不同，但实际上为同一逻辑函数的两种不同形式。</a:t>
            </a:r>
            <a:endParaRPr lang="zh-CN" altLang="en-US" sz="2400" dirty="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par>
                                <p:cTn id="19" presetID="9"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文本框 3076"/>
          <p:cNvSpPr txBox="1">
            <a:spLocks noChangeArrowheads="1"/>
          </p:cNvSpPr>
          <p:nvPr/>
        </p:nvSpPr>
        <p:spPr bwMode="auto">
          <a:xfrm>
            <a:off x="519113" y="388938"/>
            <a:ext cx="8088312" cy="461665"/>
          </a:xfrm>
          <a:prstGeom prst="rect">
            <a:avLst/>
          </a:prstGeom>
          <a:noFill/>
          <a:ln w="12700">
            <a:noFill/>
            <a:miter lim="800000"/>
            <a:headEnd/>
            <a:tailEnd/>
          </a:ln>
        </p:spPr>
        <p:txBody>
          <a:bodyPr>
            <a:spAutoFit/>
          </a:bodyPr>
          <a:lstStyle/>
          <a:p>
            <a:pPr algn="just"/>
            <a:r>
              <a:rPr lang="en-US" altLang="zh-CN" sz="2400">
                <a:solidFill>
                  <a:srgbClr val="FF0000"/>
                </a:solidFill>
              </a:rPr>
              <a:t>4. </a:t>
            </a:r>
            <a:r>
              <a:rPr lang="zh-CN" altLang="zh-CN" sz="2400">
                <a:solidFill>
                  <a:srgbClr val="FF0000"/>
                </a:solidFill>
              </a:rPr>
              <a:t>根据真值表</a:t>
            </a:r>
            <a:r>
              <a:rPr lang="zh-CN" altLang="en-US" sz="2400">
                <a:solidFill>
                  <a:srgbClr val="FF0000"/>
                </a:solidFill>
              </a:rPr>
              <a:t>写出</a:t>
            </a:r>
            <a:r>
              <a:rPr lang="zh-CN" altLang="zh-CN" sz="2400">
                <a:solidFill>
                  <a:srgbClr val="FF0000"/>
                </a:solidFill>
              </a:rPr>
              <a:t>函数表达式</a:t>
            </a:r>
            <a:endParaRPr lang="zh-CN" altLang="en-US" sz="2400" u="sng">
              <a:solidFill>
                <a:srgbClr val="FF0000"/>
              </a:solidFill>
              <a:cs typeface="Times New Roman" pitchFamily="18" charset="0"/>
            </a:endParaRPr>
          </a:p>
        </p:txBody>
      </p:sp>
      <p:sp>
        <p:nvSpPr>
          <p:cNvPr id="10" name="文本框 11"/>
          <p:cNvSpPr txBox="1">
            <a:spLocks noChangeArrowheads="1"/>
          </p:cNvSpPr>
          <p:nvPr/>
        </p:nvSpPr>
        <p:spPr bwMode="auto">
          <a:xfrm>
            <a:off x="515938" y="836613"/>
            <a:ext cx="8091487" cy="830997"/>
          </a:xfrm>
          <a:prstGeom prst="rect">
            <a:avLst/>
          </a:prstGeom>
          <a:noFill/>
          <a:ln w="12700">
            <a:noFill/>
            <a:miter lim="800000"/>
            <a:headEnd/>
            <a:tailEnd/>
          </a:ln>
        </p:spPr>
        <p:txBody>
          <a:bodyPr>
            <a:spAutoFit/>
          </a:bodyPr>
          <a:lstStyle/>
          <a:p>
            <a:r>
              <a:rPr lang="zh-CN" altLang="zh-CN" sz="2400" dirty="0">
                <a:solidFill>
                  <a:schemeClr val="tx1"/>
                </a:solidFill>
              </a:rPr>
              <a:t>【</a:t>
            </a:r>
            <a:r>
              <a:rPr lang="zh-CN" altLang="zh-CN" sz="2400" dirty="0" smtClean="0">
                <a:solidFill>
                  <a:schemeClr val="tx1"/>
                </a:solidFill>
              </a:rPr>
              <a:t>例</a:t>
            </a:r>
            <a:r>
              <a:rPr lang="en-US" altLang="zh-CN" sz="2400" dirty="0" smtClean="0">
                <a:solidFill>
                  <a:schemeClr val="tx1"/>
                </a:solidFill>
              </a:rPr>
              <a:t>10</a:t>
            </a:r>
            <a:r>
              <a:rPr lang="zh-CN" altLang="zh-CN" sz="2400" dirty="0">
                <a:solidFill>
                  <a:schemeClr val="tx1"/>
                </a:solidFill>
              </a:rPr>
              <a:t>】已知逻辑函数的真值表如</a:t>
            </a:r>
            <a:r>
              <a:rPr lang="zh-CN" altLang="zh-CN" sz="2400" dirty="0" smtClean="0">
                <a:solidFill>
                  <a:schemeClr val="tx1"/>
                </a:solidFill>
              </a:rPr>
              <a:t>表</a:t>
            </a:r>
            <a:r>
              <a:rPr lang="en-US" altLang="zh-CN" sz="2400" dirty="0" smtClean="0">
                <a:solidFill>
                  <a:schemeClr val="tx1"/>
                </a:solidFill>
              </a:rPr>
              <a:t>11</a:t>
            </a:r>
            <a:r>
              <a:rPr lang="zh-CN" altLang="zh-CN" sz="2400" dirty="0" smtClean="0">
                <a:solidFill>
                  <a:schemeClr val="tx1"/>
                </a:solidFill>
              </a:rPr>
              <a:t>所</a:t>
            </a:r>
            <a:r>
              <a:rPr lang="zh-CN" altLang="zh-CN" sz="2400" dirty="0">
                <a:solidFill>
                  <a:schemeClr val="tx1"/>
                </a:solidFill>
              </a:rPr>
              <a:t>示，写出逻辑函数表达式。</a:t>
            </a:r>
            <a:endParaRPr lang="zh-CN" altLang="en-US" sz="2400" dirty="0">
              <a:solidFill>
                <a:schemeClr val="tx1"/>
              </a:solidFill>
            </a:endParaRPr>
          </a:p>
        </p:txBody>
      </p:sp>
      <p:sp>
        <p:nvSpPr>
          <p:cNvPr id="65539" name="Rectangle 4"/>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sp>
        <p:nvSpPr>
          <p:cNvPr id="65540" name="Rectangle 4"/>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sp>
        <p:nvSpPr>
          <p:cNvPr id="15" name="文本框 11"/>
          <p:cNvSpPr txBox="1">
            <a:spLocks noChangeArrowheads="1"/>
          </p:cNvSpPr>
          <p:nvPr/>
        </p:nvSpPr>
        <p:spPr bwMode="auto">
          <a:xfrm>
            <a:off x="515938" y="1684338"/>
            <a:ext cx="4848225" cy="1200329"/>
          </a:xfrm>
          <a:prstGeom prst="rect">
            <a:avLst/>
          </a:prstGeom>
          <a:noFill/>
          <a:ln w="12700">
            <a:noFill/>
            <a:miter lim="800000"/>
            <a:headEnd/>
            <a:tailEnd/>
          </a:ln>
        </p:spPr>
        <p:txBody>
          <a:bodyPr>
            <a:spAutoFit/>
          </a:bodyPr>
          <a:lstStyle/>
          <a:p>
            <a:pPr algn="just"/>
            <a:r>
              <a:rPr lang="zh-CN" altLang="en-US" sz="2400">
                <a:solidFill>
                  <a:schemeClr val="tx1"/>
                </a:solidFill>
              </a:rPr>
              <a:t>解：</a:t>
            </a:r>
            <a:r>
              <a:rPr lang="zh-CN" altLang="zh-CN" sz="2400">
                <a:solidFill>
                  <a:schemeClr val="tx1"/>
                </a:solidFill>
              </a:rPr>
              <a:t>当</a:t>
            </a:r>
            <a:r>
              <a:rPr lang="en-US" altLang="zh-CN" sz="2400" i="1">
                <a:solidFill>
                  <a:schemeClr val="tx1"/>
                </a:solidFill>
              </a:rPr>
              <a:t>ABC</a:t>
            </a:r>
            <a:r>
              <a:rPr lang="zh-CN" altLang="zh-CN" sz="2400">
                <a:solidFill>
                  <a:schemeClr val="tx1"/>
                </a:solidFill>
              </a:rPr>
              <a:t>取</a:t>
            </a:r>
            <a:r>
              <a:rPr lang="en-US" altLang="zh-CN" sz="2400">
                <a:solidFill>
                  <a:schemeClr val="tx1"/>
                </a:solidFill>
              </a:rPr>
              <a:t>001</a:t>
            </a:r>
            <a:r>
              <a:rPr lang="zh-CN" altLang="zh-CN" sz="2400">
                <a:solidFill>
                  <a:schemeClr val="tx1"/>
                </a:solidFill>
              </a:rPr>
              <a:t>、</a:t>
            </a:r>
            <a:r>
              <a:rPr lang="en-US" altLang="zh-CN" sz="2400">
                <a:solidFill>
                  <a:schemeClr val="tx1"/>
                </a:solidFill>
              </a:rPr>
              <a:t>010</a:t>
            </a:r>
            <a:r>
              <a:rPr lang="zh-CN" altLang="zh-CN" sz="2400">
                <a:solidFill>
                  <a:schemeClr val="tx1"/>
                </a:solidFill>
              </a:rPr>
              <a:t>、</a:t>
            </a:r>
            <a:r>
              <a:rPr lang="en-US" altLang="zh-CN" sz="2400">
                <a:solidFill>
                  <a:schemeClr val="tx1"/>
                </a:solidFill>
              </a:rPr>
              <a:t>100</a:t>
            </a:r>
            <a:r>
              <a:rPr lang="zh-CN" altLang="zh-CN" sz="2400">
                <a:solidFill>
                  <a:schemeClr val="tx1"/>
                </a:solidFill>
              </a:rPr>
              <a:t>或</a:t>
            </a:r>
            <a:r>
              <a:rPr lang="en-US" altLang="zh-CN" sz="2400">
                <a:solidFill>
                  <a:schemeClr val="tx1"/>
                </a:solidFill>
              </a:rPr>
              <a:t>111</a:t>
            </a:r>
            <a:r>
              <a:rPr lang="zh-CN" altLang="zh-CN" sz="2400">
                <a:solidFill>
                  <a:schemeClr val="tx1"/>
                </a:solidFill>
              </a:rPr>
              <a:t>任意一组</a:t>
            </a:r>
            <a:r>
              <a:rPr lang="zh-CN" altLang="en-US" sz="2400">
                <a:solidFill>
                  <a:schemeClr val="tx1"/>
                </a:solidFill>
              </a:rPr>
              <a:t>值</a:t>
            </a:r>
            <a:r>
              <a:rPr lang="zh-CN" altLang="zh-CN" sz="2400">
                <a:solidFill>
                  <a:schemeClr val="tx1"/>
                </a:solidFill>
              </a:rPr>
              <a:t>时，</a:t>
            </a:r>
            <a:r>
              <a:rPr lang="en-US" altLang="zh-CN" sz="2400" i="1">
                <a:solidFill>
                  <a:schemeClr val="tx1"/>
                </a:solidFill>
              </a:rPr>
              <a:t>Y</a:t>
            </a:r>
            <a:r>
              <a:rPr lang="zh-CN" altLang="zh-CN" sz="2400">
                <a:solidFill>
                  <a:schemeClr val="tx1"/>
                </a:solidFill>
              </a:rPr>
              <a:t>为</a:t>
            </a:r>
            <a:r>
              <a:rPr lang="en-US" altLang="zh-CN" sz="2400">
                <a:solidFill>
                  <a:schemeClr val="tx1"/>
                </a:solidFill>
              </a:rPr>
              <a:t>1</a:t>
            </a:r>
            <a:r>
              <a:rPr lang="zh-CN" altLang="zh-CN" sz="2400">
                <a:solidFill>
                  <a:schemeClr val="tx1"/>
                </a:solidFill>
              </a:rPr>
              <a:t>，其余取值时</a:t>
            </a:r>
            <a:r>
              <a:rPr lang="en-US" altLang="zh-CN" sz="2400" i="1">
                <a:solidFill>
                  <a:schemeClr val="tx1"/>
                </a:solidFill>
              </a:rPr>
              <a:t>Y</a:t>
            </a:r>
            <a:r>
              <a:rPr lang="zh-CN" altLang="zh-CN" sz="2400">
                <a:solidFill>
                  <a:schemeClr val="tx1"/>
                </a:solidFill>
              </a:rPr>
              <a:t>均为</a:t>
            </a:r>
            <a:r>
              <a:rPr lang="en-US" altLang="zh-CN" sz="2400">
                <a:solidFill>
                  <a:schemeClr val="tx1"/>
                </a:solidFill>
              </a:rPr>
              <a:t>0</a:t>
            </a:r>
            <a:r>
              <a:rPr lang="zh-CN" altLang="zh-CN" sz="2400">
                <a:solidFill>
                  <a:schemeClr val="tx1"/>
                </a:solidFill>
              </a:rPr>
              <a:t>。</a:t>
            </a:r>
            <a:endParaRPr lang="zh-CN" altLang="en-US" sz="2400">
              <a:solidFill>
                <a:schemeClr val="tx1"/>
              </a:solidFill>
            </a:endParaRPr>
          </a:p>
        </p:txBody>
      </p:sp>
      <p:graphicFrame>
        <p:nvGraphicFramePr>
          <p:cNvPr id="13" name="表格 12"/>
          <p:cNvGraphicFramePr>
            <a:graphicFrameLocks noGrp="1"/>
          </p:cNvGraphicFramePr>
          <p:nvPr/>
        </p:nvGraphicFramePr>
        <p:xfrm>
          <a:off x="5580063" y="2349500"/>
          <a:ext cx="3024188" cy="3940173"/>
        </p:xfrm>
        <a:graphic>
          <a:graphicData uri="http://schemas.openxmlformats.org/drawingml/2006/table">
            <a:tbl>
              <a:tblPr/>
              <a:tblGrid>
                <a:gridCol w="756047"/>
                <a:gridCol w="756047"/>
                <a:gridCol w="756047"/>
                <a:gridCol w="756047"/>
              </a:tblGrid>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a:noFill/>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4" marR="91454"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54" marR="91454"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文本框 3076"/>
          <p:cNvSpPr txBox="1">
            <a:spLocks noChangeArrowheads="1"/>
          </p:cNvSpPr>
          <p:nvPr/>
        </p:nvSpPr>
        <p:spPr bwMode="auto">
          <a:xfrm>
            <a:off x="5627688" y="1916113"/>
            <a:ext cx="2949575" cy="461962"/>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11 </a:t>
            </a:r>
            <a:r>
              <a:rPr lang="zh-CN" altLang="en-US" sz="2400" dirty="0" smtClean="0">
                <a:ea typeface="楷体_GB2312" charset="-122"/>
              </a:rPr>
              <a:t>例</a:t>
            </a:r>
            <a:r>
              <a:rPr lang="en-US" altLang="zh-CN" sz="2400" dirty="0" smtClean="0">
                <a:ea typeface="楷体_GB2312" charset="-122"/>
              </a:rPr>
              <a:t>10</a:t>
            </a:r>
            <a:r>
              <a:rPr lang="zh-CN" altLang="en-US" sz="2400" dirty="0">
                <a:ea typeface="楷体_GB2312" charset="-122"/>
              </a:rPr>
              <a:t>真值表</a:t>
            </a:r>
            <a:endParaRPr lang="zh-CN" altLang="zh-CN" sz="2400" dirty="0">
              <a:cs typeface="Times New Roman" pitchFamily="18" charset="0"/>
            </a:endParaRPr>
          </a:p>
        </p:txBody>
      </p:sp>
      <p:sp>
        <p:nvSpPr>
          <p:cNvPr id="17" name="文本框 11"/>
          <p:cNvSpPr txBox="1">
            <a:spLocks noChangeArrowheads="1"/>
          </p:cNvSpPr>
          <p:nvPr/>
        </p:nvSpPr>
        <p:spPr bwMode="auto">
          <a:xfrm>
            <a:off x="515938" y="2989263"/>
            <a:ext cx="4848225" cy="2308324"/>
          </a:xfrm>
          <a:prstGeom prst="rect">
            <a:avLst/>
          </a:prstGeom>
          <a:noFill/>
          <a:ln w="12700">
            <a:noFill/>
            <a:miter lim="800000"/>
            <a:headEnd/>
            <a:tailEnd/>
          </a:ln>
        </p:spPr>
        <p:txBody>
          <a:bodyPr>
            <a:spAutoFit/>
          </a:bodyPr>
          <a:lstStyle/>
          <a:p>
            <a:pPr indent="719138" hangingPunct="0"/>
            <a:r>
              <a:rPr lang="zh-CN" altLang="zh-CN" sz="2400">
                <a:solidFill>
                  <a:schemeClr val="tx1"/>
                </a:solidFill>
              </a:rPr>
              <a:t>乘积项</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a:t>
            </a:r>
            <a:r>
              <a:rPr lang="en-US" altLang="zh-CN" sz="2400">
                <a:solidFill>
                  <a:schemeClr val="tx1"/>
                </a:solidFill>
                <a:sym typeface="Symbol" pitchFamily="18" charset="2"/>
              </a:rPr>
              <a:t></a:t>
            </a:r>
            <a:r>
              <a:rPr lang="en-US" altLang="zh-CN" sz="2400" i="1">
                <a:solidFill>
                  <a:schemeClr val="tx1"/>
                </a:solidFill>
              </a:rPr>
              <a:t>C</a:t>
            </a:r>
            <a:r>
              <a:rPr lang="zh-CN" altLang="en-US" sz="2400">
                <a:solidFill>
                  <a:schemeClr val="tx1"/>
                </a:solidFill>
              </a:rPr>
              <a:t>在</a:t>
            </a:r>
            <a:r>
              <a:rPr lang="en-US" altLang="zh-CN" sz="2400" i="1">
                <a:solidFill>
                  <a:schemeClr val="tx1"/>
                </a:solidFill>
              </a:rPr>
              <a:t>ABC</a:t>
            </a:r>
            <a:r>
              <a:rPr lang="en-US" altLang="zh-CN" sz="2400">
                <a:solidFill>
                  <a:schemeClr val="tx1"/>
                </a:solidFill>
              </a:rPr>
              <a:t>=001</a:t>
            </a:r>
            <a:r>
              <a:rPr lang="zh-CN" altLang="zh-CN" sz="2400">
                <a:solidFill>
                  <a:schemeClr val="tx1"/>
                </a:solidFill>
              </a:rPr>
              <a:t>时</a:t>
            </a:r>
            <a:r>
              <a:rPr lang="zh-CN" altLang="en-US" sz="2400">
                <a:solidFill>
                  <a:schemeClr val="tx1"/>
                </a:solidFill>
              </a:rPr>
              <a:t>值为</a:t>
            </a:r>
            <a:r>
              <a:rPr lang="en-US" altLang="zh-CN" sz="2400">
                <a:solidFill>
                  <a:schemeClr val="tx1"/>
                </a:solidFill>
              </a:rPr>
              <a:t>1</a:t>
            </a:r>
            <a:r>
              <a:rPr lang="zh-CN" altLang="zh-CN" sz="2400">
                <a:solidFill>
                  <a:schemeClr val="tx1"/>
                </a:solidFill>
              </a:rPr>
              <a:t>，乘积项</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BC</a:t>
            </a:r>
            <a:r>
              <a:rPr lang="en-US" altLang="zh-CN" sz="2400">
                <a:solidFill>
                  <a:schemeClr val="tx1"/>
                </a:solidFill>
                <a:sym typeface="Symbol" pitchFamily="18" charset="2"/>
              </a:rPr>
              <a:t></a:t>
            </a:r>
            <a:r>
              <a:rPr lang="zh-CN" altLang="zh-CN" sz="2400">
                <a:solidFill>
                  <a:schemeClr val="tx1"/>
                </a:solidFill>
              </a:rPr>
              <a:t>在</a:t>
            </a:r>
            <a:r>
              <a:rPr lang="en-US" altLang="zh-CN" sz="2400" i="1">
                <a:solidFill>
                  <a:schemeClr val="tx1"/>
                </a:solidFill>
              </a:rPr>
              <a:t>ABC</a:t>
            </a:r>
            <a:r>
              <a:rPr lang="en-US" altLang="zh-CN" sz="2400">
                <a:solidFill>
                  <a:schemeClr val="tx1"/>
                </a:solidFill>
              </a:rPr>
              <a:t>=010</a:t>
            </a:r>
            <a:r>
              <a:rPr lang="zh-CN" altLang="zh-CN" sz="2400">
                <a:solidFill>
                  <a:schemeClr val="tx1"/>
                </a:solidFill>
              </a:rPr>
              <a:t>时值为</a:t>
            </a:r>
            <a:r>
              <a:rPr lang="en-US" altLang="zh-CN" sz="2400">
                <a:solidFill>
                  <a:schemeClr val="tx1"/>
                </a:solidFill>
              </a:rPr>
              <a:t>1</a:t>
            </a:r>
            <a:r>
              <a:rPr lang="zh-CN" altLang="zh-CN" sz="2400">
                <a:solidFill>
                  <a:schemeClr val="tx1"/>
                </a:solidFill>
              </a:rPr>
              <a:t>，乘积项</a:t>
            </a:r>
            <a:r>
              <a:rPr lang="en-US" altLang="zh-CN" sz="2400" i="1">
                <a:solidFill>
                  <a:schemeClr val="tx1"/>
                </a:solidFill>
              </a:rPr>
              <a:t>AB</a:t>
            </a:r>
            <a:r>
              <a:rPr lang="en-US" altLang="zh-CN" sz="2400">
                <a:solidFill>
                  <a:schemeClr val="tx1"/>
                </a:solidFill>
                <a:sym typeface="Symbol" pitchFamily="18" charset="2"/>
              </a:rPr>
              <a:t></a:t>
            </a:r>
            <a:r>
              <a:rPr lang="en-US" altLang="zh-CN" sz="2400" i="1">
                <a:solidFill>
                  <a:schemeClr val="tx1"/>
                </a:solidFill>
              </a:rPr>
              <a:t>C</a:t>
            </a:r>
            <a:r>
              <a:rPr lang="en-US" altLang="zh-CN" sz="2400">
                <a:solidFill>
                  <a:schemeClr val="tx1"/>
                </a:solidFill>
                <a:sym typeface="Symbol" pitchFamily="18" charset="2"/>
              </a:rPr>
              <a:t></a:t>
            </a:r>
            <a:r>
              <a:rPr lang="zh-CN" altLang="zh-CN" sz="2400">
                <a:solidFill>
                  <a:schemeClr val="tx1"/>
                </a:solidFill>
              </a:rPr>
              <a:t>在</a:t>
            </a:r>
            <a:r>
              <a:rPr lang="en-US" altLang="zh-CN" sz="2400" i="1">
                <a:solidFill>
                  <a:schemeClr val="tx1"/>
                </a:solidFill>
              </a:rPr>
              <a:t>ABC</a:t>
            </a:r>
            <a:r>
              <a:rPr lang="en-US" altLang="zh-CN" sz="2400">
                <a:solidFill>
                  <a:schemeClr val="tx1"/>
                </a:solidFill>
              </a:rPr>
              <a:t>=100</a:t>
            </a:r>
            <a:r>
              <a:rPr lang="zh-CN" altLang="zh-CN" sz="2400">
                <a:solidFill>
                  <a:schemeClr val="tx1"/>
                </a:solidFill>
              </a:rPr>
              <a:t>时值为</a:t>
            </a:r>
            <a:r>
              <a:rPr lang="en-US" altLang="zh-CN" sz="2400">
                <a:solidFill>
                  <a:schemeClr val="tx1"/>
                </a:solidFill>
              </a:rPr>
              <a:t>1</a:t>
            </a:r>
            <a:r>
              <a:rPr lang="zh-CN" altLang="zh-CN" sz="2400">
                <a:solidFill>
                  <a:schemeClr val="tx1"/>
                </a:solidFill>
              </a:rPr>
              <a:t>，乘积项</a:t>
            </a:r>
            <a:r>
              <a:rPr lang="en-US" altLang="zh-CN" sz="2400" i="1">
                <a:solidFill>
                  <a:schemeClr val="tx1"/>
                </a:solidFill>
              </a:rPr>
              <a:t>ABC</a:t>
            </a:r>
            <a:r>
              <a:rPr lang="zh-CN" altLang="zh-CN" sz="2400">
                <a:solidFill>
                  <a:schemeClr val="tx1"/>
                </a:solidFill>
              </a:rPr>
              <a:t>在</a:t>
            </a:r>
            <a:r>
              <a:rPr lang="en-US" altLang="zh-CN" sz="2400" i="1">
                <a:solidFill>
                  <a:schemeClr val="tx1"/>
                </a:solidFill>
              </a:rPr>
              <a:t>ABC</a:t>
            </a:r>
            <a:r>
              <a:rPr lang="en-US" altLang="zh-CN" sz="2400">
                <a:solidFill>
                  <a:schemeClr val="tx1"/>
                </a:solidFill>
              </a:rPr>
              <a:t>=111</a:t>
            </a:r>
            <a:r>
              <a:rPr lang="zh-CN" altLang="zh-CN" sz="2400">
                <a:solidFill>
                  <a:schemeClr val="tx1"/>
                </a:solidFill>
              </a:rPr>
              <a:t>时值为</a:t>
            </a:r>
            <a:r>
              <a:rPr lang="en-US" altLang="zh-CN" sz="2400">
                <a:solidFill>
                  <a:schemeClr val="tx1"/>
                </a:solidFill>
              </a:rPr>
              <a:t>1</a:t>
            </a:r>
            <a:r>
              <a:rPr lang="zh-CN" altLang="zh-CN" sz="2400">
                <a:solidFill>
                  <a:schemeClr val="tx1"/>
                </a:solidFill>
              </a:rPr>
              <a:t>。这些乘积项之间为或逻辑关系，故逻辑函数表达可记为</a:t>
            </a:r>
          </a:p>
        </p:txBody>
      </p:sp>
      <p:sp>
        <p:nvSpPr>
          <p:cNvPr id="11" name="文本框 11"/>
          <p:cNvSpPr txBox="1">
            <a:spLocks noChangeArrowheads="1"/>
          </p:cNvSpPr>
          <p:nvPr/>
        </p:nvSpPr>
        <p:spPr bwMode="auto">
          <a:xfrm>
            <a:off x="515938" y="5930900"/>
            <a:ext cx="5064125" cy="461665"/>
          </a:xfrm>
          <a:prstGeom prst="rect">
            <a:avLst/>
          </a:prstGeom>
          <a:noFill/>
          <a:ln w="12700">
            <a:noFill/>
            <a:miter lim="800000"/>
            <a:headEnd/>
            <a:tailEnd/>
          </a:ln>
        </p:spPr>
        <p:txBody>
          <a:bodyPr>
            <a:spAutoFit/>
          </a:bodyPr>
          <a:lstStyle/>
          <a:p>
            <a:pPr eaLnBrk="0" hangingPunct="0"/>
            <a:r>
              <a:rPr lang="en-US" altLang="zh-CN" sz="2400" i="1">
                <a:solidFill>
                  <a:schemeClr val="tx1"/>
                </a:solidFill>
              </a:rPr>
              <a:t>Y= A</a:t>
            </a:r>
            <a:r>
              <a:rPr lang="en-US" altLang="zh-CN" sz="2400">
                <a:solidFill>
                  <a:schemeClr val="tx1"/>
                </a:solidFill>
                <a:sym typeface="Symbol" pitchFamily="18" charset="2"/>
              </a:rPr>
              <a:t></a:t>
            </a:r>
            <a:r>
              <a:rPr lang="en-US" altLang="zh-CN" sz="2400" i="1">
                <a:solidFill>
                  <a:schemeClr val="tx1"/>
                </a:solidFill>
              </a:rPr>
              <a:t>B</a:t>
            </a:r>
            <a:r>
              <a:rPr lang="en-US" altLang="zh-CN" sz="2400">
                <a:solidFill>
                  <a:schemeClr val="tx1"/>
                </a:solidFill>
                <a:sym typeface="Symbol" pitchFamily="18" charset="2"/>
              </a:rPr>
              <a:t></a:t>
            </a:r>
            <a:r>
              <a:rPr lang="en-US" altLang="zh-CN" sz="2400" i="1">
                <a:solidFill>
                  <a:schemeClr val="tx1"/>
                </a:solidFill>
              </a:rPr>
              <a:t>C</a:t>
            </a:r>
            <a:r>
              <a:rPr lang="en-US" altLang="zh-CN" sz="2400">
                <a:solidFill>
                  <a:schemeClr val="tx1"/>
                </a:solidFill>
              </a:rPr>
              <a:t>+</a:t>
            </a:r>
            <a:r>
              <a:rPr lang="en-US" altLang="zh-CN" sz="2400" i="1">
                <a:solidFill>
                  <a:schemeClr val="tx1"/>
                </a:solidFill>
              </a:rPr>
              <a:t>A</a:t>
            </a:r>
            <a:r>
              <a:rPr lang="en-US" altLang="zh-CN" sz="2400">
                <a:solidFill>
                  <a:schemeClr val="tx1"/>
                </a:solidFill>
                <a:sym typeface="Symbol" pitchFamily="18" charset="2"/>
              </a:rPr>
              <a:t></a:t>
            </a:r>
            <a:r>
              <a:rPr lang="en-US" altLang="zh-CN" sz="2400" i="1">
                <a:solidFill>
                  <a:schemeClr val="tx1"/>
                </a:solidFill>
              </a:rPr>
              <a:t>BC</a:t>
            </a:r>
            <a:r>
              <a:rPr lang="en-US" altLang="zh-CN" sz="2400">
                <a:solidFill>
                  <a:schemeClr val="tx1"/>
                </a:solidFill>
                <a:sym typeface="Symbol" pitchFamily="18" charset="2"/>
              </a:rPr>
              <a:t></a:t>
            </a:r>
            <a:r>
              <a:rPr lang="en-US" altLang="zh-CN" sz="2400" i="1">
                <a:solidFill>
                  <a:schemeClr val="tx1"/>
                </a:solidFill>
              </a:rPr>
              <a:t>+AB</a:t>
            </a:r>
            <a:r>
              <a:rPr lang="en-US" altLang="zh-CN" sz="2400">
                <a:solidFill>
                  <a:schemeClr val="tx1"/>
                </a:solidFill>
                <a:sym typeface="Symbol" pitchFamily="18" charset="2"/>
              </a:rPr>
              <a:t></a:t>
            </a:r>
            <a:r>
              <a:rPr lang="en-US" altLang="zh-CN" sz="2400" i="1">
                <a:solidFill>
                  <a:schemeClr val="tx1"/>
                </a:solidFill>
              </a:rPr>
              <a:t>C</a:t>
            </a:r>
            <a:r>
              <a:rPr lang="en-US" altLang="zh-CN" sz="2400">
                <a:solidFill>
                  <a:schemeClr val="tx1"/>
                </a:solidFill>
                <a:sym typeface="Symbol" pitchFamily="18" charset="2"/>
              </a:rPr>
              <a:t></a:t>
            </a:r>
            <a:r>
              <a:rPr lang="en-US" altLang="zh-CN" sz="2400" i="1">
                <a:solidFill>
                  <a:schemeClr val="tx1"/>
                </a:solidFill>
              </a:rPr>
              <a:t>+ABC</a:t>
            </a:r>
            <a:endParaRPr lang="zh-CN" altLang="zh-CN" sz="24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文本框 3076"/>
          <p:cNvSpPr txBox="1">
            <a:spLocks noChangeArrowheads="1"/>
          </p:cNvSpPr>
          <p:nvPr/>
        </p:nvSpPr>
        <p:spPr bwMode="auto">
          <a:xfrm>
            <a:off x="519113" y="388938"/>
            <a:ext cx="8088312" cy="954087"/>
          </a:xfrm>
          <a:prstGeom prst="rect">
            <a:avLst/>
          </a:prstGeom>
          <a:noFill/>
          <a:ln w="12700">
            <a:noFill/>
            <a:miter lim="800000"/>
            <a:headEnd/>
            <a:tailEnd/>
          </a:ln>
        </p:spPr>
        <p:txBody>
          <a:bodyPr>
            <a:spAutoFit/>
          </a:bodyPr>
          <a:lstStyle/>
          <a:p>
            <a:pPr indent="719138" algn="just"/>
            <a:r>
              <a:rPr lang="zh-CN" altLang="zh-CN" sz="2800">
                <a:solidFill>
                  <a:schemeClr val="tx1"/>
                </a:solidFill>
              </a:rPr>
              <a:t>从上例可以总结出从真值表写出逻辑函数表达式的方法：</a:t>
            </a:r>
            <a:endParaRPr lang="zh-CN" altLang="en-US" sz="2800" u="sng">
              <a:solidFill>
                <a:schemeClr val="tx1"/>
              </a:solidFill>
              <a:cs typeface="Times New Roman" pitchFamily="18" charset="0"/>
            </a:endParaRPr>
          </a:p>
        </p:txBody>
      </p:sp>
      <p:sp>
        <p:nvSpPr>
          <p:cNvPr id="10" name="文本框 11"/>
          <p:cNvSpPr txBox="1">
            <a:spLocks noChangeArrowheads="1"/>
          </p:cNvSpPr>
          <p:nvPr/>
        </p:nvSpPr>
        <p:spPr bwMode="auto">
          <a:xfrm>
            <a:off x="515938" y="1255713"/>
            <a:ext cx="8091487" cy="954087"/>
          </a:xfrm>
          <a:prstGeom prst="rect">
            <a:avLst/>
          </a:prstGeom>
          <a:noFill/>
          <a:ln w="12700">
            <a:noFill/>
            <a:miter lim="800000"/>
            <a:headEnd/>
            <a:tailEnd/>
          </a:ln>
        </p:spPr>
        <p:txBody>
          <a:bodyPr>
            <a:spAutoFit/>
          </a:bodyPr>
          <a:lstStyle/>
          <a:p>
            <a:pPr indent="719138" eaLnBrk="0" hangingPunct="0"/>
            <a:r>
              <a:rPr lang="en-US" altLang="zh-CN" sz="2800">
                <a:solidFill>
                  <a:schemeClr val="tx1"/>
                </a:solidFill>
              </a:rPr>
              <a:t>(1) </a:t>
            </a:r>
            <a:r>
              <a:rPr lang="zh-CN" altLang="zh-CN" sz="2800">
                <a:solidFill>
                  <a:schemeClr val="tx1"/>
                </a:solidFill>
              </a:rPr>
              <a:t>找出真值表中所有使</a:t>
            </a:r>
            <a:r>
              <a:rPr lang="en-US" altLang="zh-CN" sz="2800" i="1">
                <a:solidFill>
                  <a:schemeClr val="tx1"/>
                </a:solidFill>
              </a:rPr>
              <a:t>Y</a:t>
            </a:r>
            <a:r>
              <a:rPr lang="en-US" altLang="zh-CN" sz="2800">
                <a:solidFill>
                  <a:schemeClr val="tx1"/>
                </a:solidFill>
              </a:rPr>
              <a:t>=1</a:t>
            </a:r>
            <a:r>
              <a:rPr lang="zh-CN" altLang="zh-CN" sz="2800">
                <a:solidFill>
                  <a:schemeClr val="tx1"/>
                </a:solidFill>
              </a:rPr>
              <a:t>的输入变量的取值组合；</a:t>
            </a:r>
          </a:p>
        </p:txBody>
      </p:sp>
      <p:sp>
        <p:nvSpPr>
          <p:cNvPr id="67587" name="Rectangle 4"/>
          <p:cNvSpPr>
            <a:spLocks noChangeArrowheads="1"/>
          </p:cNvSpPr>
          <p:nvPr/>
        </p:nvSpPr>
        <p:spPr bwMode="auto">
          <a:xfrm>
            <a:off x="0" y="0"/>
            <a:ext cx="184731" cy="523220"/>
          </a:xfrm>
          <a:prstGeom prst="rect">
            <a:avLst/>
          </a:prstGeom>
          <a:noFill/>
          <a:ln w="9525">
            <a:noFill/>
            <a:miter lim="800000"/>
            <a:headEnd/>
            <a:tailEnd/>
          </a:ln>
        </p:spPr>
        <p:txBody>
          <a:bodyPr wrap="none" anchor="ctr">
            <a:spAutoFit/>
          </a:bodyPr>
          <a:lstStyle/>
          <a:p>
            <a:pPr eaLnBrk="0" hangingPunct="0"/>
            <a:endParaRPr lang="zh-CN" altLang="en-US" sz="2800"/>
          </a:p>
        </p:txBody>
      </p:sp>
      <p:sp>
        <p:nvSpPr>
          <p:cNvPr id="11" name="文本框 11"/>
          <p:cNvSpPr txBox="1">
            <a:spLocks noChangeArrowheads="1"/>
          </p:cNvSpPr>
          <p:nvPr/>
        </p:nvSpPr>
        <p:spPr bwMode="auto">
          <a:xfrm>
            <a:off x="515938" y="3876675"/>
            <a:ext cx="8091487"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algn="ctr" eaLnBrk="0" hangingPunct="0">
              <a:buFontTx/>
              <a:buNone/>
              <a:defRPr/>
            </a:pPr>
            <a:r>
              <a:rPr lang="zh-CN" altLang="zh-CN" dirty="0" smtClean="0">
                <a:solidFill>
                  <a:schemeClr val="tx1"/>
                </a:solidFill>
                <a:sym typeface="+mn-ea"/>
              </a:rPr>
              <a:t>根据真值表写出函数表达式的一般方法，由表</a:t>
            </a:r>
            <a:r>
              <a:rPr lang="en-US" altLang="zh-CN" dirty="0" smtClean="0">
                <a:solidFill>
                  <a:schemeClr val="tx1"/>
                </a:solidFill>
                <a:sym typeface="+mn-ea"/>
              </a:rPr>
              <a:t>6</a:t>
            </a:r>
            <a:r>
              <a:rPr lang="zh-CN" altLang="en-US" dirty="0" smtClean="0">
                <a:solidFill>
                  <a:schemeClr val="tx1"/>
                </a:solidFill>
                <a:sym typeface="+mn-ea"/>
              </a:rPr>
              <a:t>和表</a:t>
            </a:r>
            <a:r>
              <a:rPr lang="en-US" altLang="zh-CN" dirty="0" smtClean="0">
                <a:solidFill>
                  <a:schemeClr val="tx1"/>
                </a:solidFill>
                <a:sym typeface="+mn-ea"/>
              </a:rPr>
              <a:t>7</a:t>
            </a:r>
            <a:r>
              <a:rPr lang="zh-CN" altLang="zh-CN" dirty="0" smtClean="0">
                <a:solidFill>
                  <a:schemeClr val="tx1"/>
                </a:solidFill>
                <a:sym typeface="+mn-ea"/>
              </a:rPr>
              <a:t>所示的异或</a:t>
            </a:r>
            <a:r>
              <a:rPr lang="zh-CN" altLang="en-US" dirty="0" smtClean="0">
                <a:solidFill>
                  <a:schemeClr val="tx1"/>
                </a:solidFill>
                <a:sym typeface="+mn-ea"/>
              </a:rPr>
              <a:t>和</a:t>
            </a:r>
            <a:r>
              <a:rPr lang="zh-CN" altLang="zh-CN" dirty="0" smtClean="0">
                <a:solidFill>
                  <a:schemeClr val="tx1"/>
                </a:solidFill>
                <a:sym typeface="+mn-ea"/>
              </a:rPr>
              <a:t>同或</a:t>
            </a:r>
            <a:r>
              <a:rPr lang="zh-CN" altLang="en-US" dirty="0" smtClean="0">
                <a:solidFill>
                  <a:schemeClr val="tx1"/>
                </a:solidFill>
                <a:sym typeface="+mn-ea"/>
              </a:rPr>
              <a:t>的</a:t>
            </a:r>
            <a:r>
              <a:rPr lang="zh-CN" altLang="zh-CN" dirty="0" smtClean="0">
                <a:solidFill>
                  <a:schemeClr val="tx1"/>
                </a:solidFill>
                <a:sym typeface="+mn-ea"/>
              </a:rPr>
              <a:t>真值表可以直接写出异或逻辑</a:t>
            </a:r>
            <a:r>
              <a:rPr lang="zh-CN" altLang="en-US" dirty="0" smtClean="0">
                <a:solidFill>
                  <a:schemeClr val="tx1"/>
                </a:solidFill>
                <a:sym typeface="+mn-ea"/>
              </a:rPr>
              <a:t>和同或逻辑</a:t>
            </a:r>
            <a:r>
              <a:rPr lang="zh-CN" altLang="zh-CN" dirty="0" smtClean="0">
                <a:solidFill>
                  <a:schemeClr val="tx1"/>
                </a:solidFill>
                <a:sym typeface="+mn-ea"/>
              </a:rPr>
              <a:t>的函数表达式。从中得出：</a:t>
            </a:r>
            <a:r>
              <a:rPr lang="en-US" altLang="zh-CN" i="1" dirty="0" smtClean="0">
                <a:solidFill>
                  <a:srgbClr val="FF0000"/>
                </a:solidFill>
                <a:sym typeface="+mn-ea"/>
              </a:rPr>
              <a:t>A</a:t>
            </a:r>
            <a:r>
              <a:rPr lang="en-US" altLang="zh-CN" dirty="0" smtClean="0">
                <a:solidFill>
                  <a:srgbClr val="FF0000"/>
                </a:solidFill>
                <a:sym typeface="Symbol" panose="05050102010706020507" pitchFamily="18" charset="2"/>
              </a:rPr>
              <a:t></a:t>
            </a:r>
            <a:r>
              <a:rPr lang="en-US" altLang="zh-CN" i="1" dirty="0" smtClean="0">
                <a:solidFill>
                  <a:srgbClr val="FF0000"/>
                </a:solidFill>
                <a:sym typeface="+mn-ea"/>
              </a:rPr>
              <a:t>B</a:t>
            </a:r>
            <a:r>
              <a:rPr lang="en-US" altLang="zh-CN" dirty="0" smtClean="0">
                <a:solidFill>
                  <a:srgbClr val="FF0000"/>
                </a:solidFill>
                <a:sym typeface="+mn-ea"/>
              </a:rPr>
              <a:t>=</a:t>
            </a:r>
            <a:r>
              <a:rPr lang="en-US" altLang="zh-CN" i="1" dirty="0" smtClean="0">
                <a:solidFill>
                  <a:srgbClr val="FF0000"/>
                </a:solidFill>
                <a:sym typeface="+mn-ea"/>
              </a:rPr>
              <a:t>A</a:t>
            </a:r>
            <a:r>
              <a:rPr lang="en-US" altLang="zh-CN" dirty="0" smtClean="0">
                <a:solidFill>
                  <a:srgbClr val="FF0000"/>
                </a:solidFill>
                <a:cs typeface="Times New Roman" panose="02020603050405020304" pitchFamily="18" charset="0"/>
                <a:sym typeface="Symbol" panose="05050102010706020507" pitchFamily="18" charset="2"/>
              </a:rPr>
              <a:t></a:t>
            </a:r>
            <a:r>
              <a:rPr lang="en-US" altLang="zh-CN" i="1" dirty="0" smtClean="0">
                <a:solidFill>
                  <a:srgbClr val="FF0000"/>
                </a:solidFill>
                <a:sym typeface="+mn-ea"/>
              </a:rPr>
              <a:t>B</a:t>
            </a:r>
            <a:r>
              <a:rPr lang="en-US" altLang="zh-CN" dirty="0" smtClean="0">
                <a:solidFill>
                  <a:srgbClr val="FF0000"/>
                </a:solidFill>
                <a:sym typeface="+mn-ea"/>
              </a:rPr>
              <a:t>+</a:t>
            </a:r>
            <a:r>
              <a:rPr lang="en-US" altLang="zh-CN" i="1" dirty="0" smtClean="0">
                <a:solidFill>
                  <a:srgbClr val="FF0000"/>
                </a:solidFill>
                <a:sym typeface="+mn-ea"/>
              </a:rPr>
              <a:t>AB</a:t>
            </a:r>
            <a:r>
              <a:rPr lang="en-US" altLang="zh-CN" dirty="0" smtClean="0">
                <a:solidFill>
                  <a:srgbClr val="FF0000"/>
                </a:solidFill>
                <a:cs typeface="Times New Roman" panose="02020603050405020304" pitchFamily="18" charset="0"/>
                <a:sym typeface="Symbol" panose="05050102010706020507" pitchFamily="18" charset="2"/>
              </a:rPr>
              <a:t> </a:t>
            </a:r>
          </a:p>
          <a:p>
            <a:pPr indent="0" algn="ctr" eaLnBrk="0" hangingPunct="0">
              <a:buFontTx/>
              <a:buNone/>
              <a:defRPr/>
            </a:pPr>
            <a:r>
              <a:rPr lang="en-US" altLang="zh-CN" i="1" dirty="0" smtClean="0">
                <a:solidFill>
                  <a:srgbClr val="FF0000"/>
                </a:solidFill>
                <a:sym typeface="+mn-ea"/>
              </a:rPr>
              <a:t>A</a:t>
            </a:r>
            <a:r>
              <a:rPr lang="en-US" altLang="zh-CN" dirty="0" smtClean="0">
                <a:solidFill>
                  <a:srgbClr val="FF0000"/>
                </a:solidFill>
                <a:effectLst>
                  <a:outerShdw blurRad="38100" dist="38100" dir="2700000" algn="tl">
                    <a:srgbClr val="C0C0C0"/>
                  </a:outerShdw>
                </a:effectLst>
                <a:latin typeface="楷体_GB2312" charset="-122"/>
                <a:sym typeface="+mn-ea"/>
              </a:rPr>
              <a:t>⊙</a:t>
            </a:r>
            <a:r>
              <a:rPr lang="en-US" altLang="zh-CN" i="1" dirty="0" smtClean="0">
                <a:solidFill>
                  <a:srgbClr val="FF0000"/>
                </a:solidFill>
                <a:sym typeface="+mn-ea"/>
              </a:rPr>
              <a:t>B</a:t>
            </a:r>
            <a:r>
              <a:rPr lang="en-US" altLang="zh-CN" dirty="0" smtClean="0">
                <a:solidFill>
                  <a:srgbClr val="FF0000"/>
                </a:solidFill>
                <a:sym typeface="+mn-ea"/>
              </a:rPr>
              <a:t>=</a:t>
            </a:r>
            <a:r>
              <a:rPr lang="en-US" altLang="zh-CN" i="1" dirty="0" smtClean="0">
                <a:solidFill>
                  <a:srgbClr val="FF0000"/>
                </a:solidFill>
                <a:sym typeface="+mn-ea"/>
              </a:rPr>
              <a:t>A</a:t>
            </a:r>
            <a:r>
              <a:rPr lang="en-US" altLang="zh-CN" dirty="0" smtClean="0">
                <a:solidFill>
                  <a:srgbClr val="FF0000"/>
                </a:solidFill>
                <a:cs typeface="Times New Roman" panose="02020603050405020304" pitchFamily="18" charset="0"/>
                <a:sym typeface="Symbol" panose="05050102010706020507" pitchFamily="18" charset="2"/>
              </a:rPr>
              <a:t></a:t>
            </a:r>
            <a:r>
              <a:rPr lang="en-US" altLang="zh-CN" i="1" dirty="0" smtClean="0">
                <a:solidFill>
                  <a:srgbClr val="FF0000"/>
                </a:solidFill>
                <a:sym typeface="+mn-ea"/>
              </a:rPr>
              <a:t>B</a:t>
            </a:r>
            <a:r>
              <a:rPr lang="en-US" altLang="zh-CN" dirty="0" smtClean="0">
                <a:solidFill>
                  <a:srgbClr val="FF0000"/>
                </a:solidFill>
                <a:cs typeface="Times New Roman" panose="02020603050405020304" pitchFamily="18" charset="0"/>
                <a:sym typeface="Symbol" panose="05050102010706020507" pitchFamily="18" charset="2"/>
              </a:rPr>
              <a:t></a:t>
            </a:r>
            <a:r>
              <a:rPr lang="en-US" altLang="zh-CN" dirty="0" smtClean="0">
                <a:solidFill>
                  <a:srgbClr val="FF0000"/>
                </a:solidFill>
                <a:sym typeface="+mn-ea"/>
              </a:rPr>
              <a:t>+</a:t>
            </a:r>
            <a:r>
              <a:rPr lang="en-US" altLang="zh-CN" i="1" dirty="0" smtClean="0">
                <a:solidFill>
                  <a:srgbClr val="FF0000"/>
                </a:solidFill>
                <a:sym typeface="+mn-ea"/>
              </a:rPr>
              <a:t>AB</a:t>
            </a:r>
          </a:p>
        </p:txBody>
      </p:sp>
      <p:sp>
        <p:nvSpPr>
          <p:cNvPr id="12" name="文本框 11"/>
          <p:cNvSpPr txBox="1">
            <a:spLocks noChangeArrowheads="1"/>
          </p:cNvSpPr>
          <p:nvPr/>
        </p:nvSpPr>
        <p:spPr bwMode="auto">
          <a:xfrm>
            <a:off x="515938" y="2133600"/>
            <a:ext cx="8091487" cy="954088"/>
          </a:xfrm>
          <a:prstGeom prst="rect">
            <a:avLst/>
          </a:prstGeom>
          <a:noFill/>
          <a:ln w="12700">
            <a:noFill/>
            <a:miter lim="800000"/>
            <a:headEnd/>
            <a:tailEnd/>
          </a:ln>
        </p:spPr>
        <p:txBody>
          <a:bodyPr>
            <a:spAutoFit/>
          </a:bodyPr>
          <a:lstStyle/>
          <a:p>
            <a:pPr indent="719138" eaLnBrk="0" hangingPunct="0"/>
            <a:r>
              <a:rPr lang="en-US" altLang="zh-CN" sz="2800">
                <a:solidFill>
                  <a:schemeClr val="tx1"/>
                </a:solidFill>
              </a:rPr>
              <a:t>(2) </a:t>
            </a:r>
            <a:r>
              <a:rPr lang="zh-CN" altLang="zh-CN" sz="2800">
                <a:solidFill>
                  <a:schemeClr val="tx1"/>
                </a:solidFill>
              </a:rPr>
              <a:t>每个取值组合对应一个乘积项，其中取值为</a:t>
            </a:r>
            <a:r>
              <a:rPr lang="en-US" altLang="zh-CN" sz="2800">
                <a:solidFill>
                  <a:schemeClr val="tx1"/>
                </a:solidFill>
              </a:rPr>
              <a:t>1</a:t>
            </a:r>
            <a:r>
              <a:rPr lang="zh-CN" altLang="zh-CN" sz="2800">
                <a:solidFill>
                  <a:schemeClr val="tx1"/>
                </a:solidFill>
              </a:rPr>
              <a:t>的写为原变量，取值为</a:t>
            </a:r>
            <a:r>
              <a:rPr lang="en-US" altLang="zh-CN" sz="2800">
                <a:solidFill>
                  <a:schemeClr val="tx1"/>
                </a:solidFill>
              </a:rPr>
              <a:t>0</a:t>
            </a:r>
            <a:r>
              <a:rPr lang="zh-CN" altLang="zh-CN" sz="2800">
                <a:solidFill>
                  <a:schemeClr val="tx1"/>
                </a:solidFill>
              </a:rPr>
              <a:t>的写为反变量；</a:t>
            </a:r>
          </a:p>
        </p:txBody>
      </p:sp>
      <p:sp>
        <p:nvSpPr>
          <p:cNvPr id="14" name="文本框 11"/>
          <p:cNvSpPr txBox="1">
            <a:spLocks noChangeArrowheads="1"/>
          </p:cNvSpPr>
          <p:nvPr/>
        </p:nvSpPr>
        <p:spPr bwMode="auto">
          <a:xfrm>
            <a:off x="514350" y="3009900"/>
            <a:ext cx="8093075" cy="954088"/>
          </a:xfrm>
          <a:prstGeom prst="rect">
            <a:avLst/>
          </a:prstGeom>
          <a:noFill/>
          <a:ln w="12700">
            <a:noFill/>
            <a:miter lim="800000"/>
            <a:headEnd/>
            <a:tailEnd/>
          </a:ln>
        </p:spPr>
        <p:txBody>
          <a:bodyPr>
            <a:spAutoFit/>
          </a:bodyPr>
          <a:lstStyle/>
          <a:p>
            <a:pPr indent="719138" eaLnBrk="0" hangingPunct="0"/>
            <a:r>
              <a:rPr lang="en-US" altLang="zh-CN" sz="2800">
                <a:solidFill>
                  <a:schemeClr val="tx1"/>
                </a:solidFill>
              </a:rPr>
              <a:t>(3) </a:t>
            </a:r>
            <a:r>
              <a:rPr lang="zh-CN" altLang="zh-CN" sz="2800">
                <a:solidFill>
                  <a:schemeClr val="tx1"/>
                </a:solidFill>
              </a:rPr>
              <a:t>将这些乘积项相加，即可得到</a:t>
            </a:r>
            <a:r>
              <a:rPr lang="en-US" altLang="zh-CN" sz="2800" i="1">
                <a:solidFill>
                  <a:schemeClr val="tx1"/>
                </a:solidFill>
              </a:rPr>
              <a:t>Y</a:t>
            </a:r>
            <a:r>
              <a:rPr lang="zh-CN" altLang="zh-CN" sz="2800">
                <a:solidFill>
                  <a:schemeClr val="tx1"/>
                </a:solidFill>
              </a:rPr>
              <a:t>的逻辑函数表达式。</a:t>
            </a:r>
            <a:endParaRPr lang="zh-CN" altLang="en-US" sz="28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5938" y="477838"/>
            <a:ext cx="8101012" cy="579437"/>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逻辑函数的化简</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5938" y="1152525"/>
            <a:ext cx="8101012" cy="1384300"/>
          </a:xfrm>
          <a:prstGeom prst="rect">
            <a:avLst/>
          </a:prstGeom>
          <a:noFill/>
          <a:ln w="12700">
            <a:noFill/>
            <a:miter lim="800000"/>
            <a:headEnd/>
            <a:tailEnd/>
          </a:ln>
        </p:spPr>
        <p:txBody>
          <a:bodyPr>
            <a:spAutoFit/>
          </a:bodyPr>
          <a:lstStyle/>
          <a:p>
            <a:pPr indent="719138"/>
            <a:r>
              <a:rPr lang="zh-CN" altLang="zh-CN" sz="2800" dirty="0"/>
              <a:t>逻辑函数有多种形式，函数形式越简单，所需要的元器件数量越少，实现的成本越低，电路的可靠性越高。</a:t>
            </a:r>
            <a:endParaRPr lang="zh-CN" altLang="en-US" sz="2800" u="sng" dirty="0">
              <a:latin typeface="楷体_GB2312" charset="-122"/>
              <a:ea typeface="楷体_GB2312" charset="-122"/>
            </a:endParaRPr>
          </a:p>
        </p:txBody>
      </p:sp>
      <p:sp>
        <p:nvSpPr>
          <p:cNvPr id="12" name="文本框 11"/>
          <p:cNvSpPr txBox="1">
            <a:spLocks noChangeArrowheads="1"/>
          </p:cNvSpPr>
          <p:nvPr/>
        </p:nvSpPr>
        <p:spPr bwMode="auto">
          <a:xfrm>
            <a:off x="515938" y="2708275"/>
            <a:ext cx="81010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800" b="1">
                <a:solidFill>
                  <a:srgbClr val="FFFFFF"/>
                </a:solidFill>
                <a:latin typeface="Times New Roman" panose="02020603050405020304" pitchFamily="18" charset="0"/>
                <a:ea typeface="宋体" panose="02010600030101010101" pitchFamily="2" charset="-122"/>
              </a:defRPr>
            </a:lvl1pPr>
            <a:lvl2pPr marL="742950" indent="-285750">
              <a:defRPr sz="2800" b="1">
                <a:solidFill>
                  <a:srgbClr val="FFFFFF"/>
                </a:solidFill>
                <a:latin typeface="Times New Roman" panose="02020603050405020304" pitchFamily="18" charset="0"/>
                <a:ea typeface="宋体" panose="02010600030101010101" pitchFamily="2" charset="-122"/>
              </a:defRPr>
            </a:lvl2pPr>
            <a:lvl3pPr marL="1143000" indent="-228600">
              <a:defRPr sz="2800" b="1">
                <a:solidFill>
                  <a:srgbClr val="FFFFFF"/>
                </a:solidFill>
                <a:latin typeface="Times New Roman" panose="02020603050405020304" pitchFamily="18" charset="0"/>
                <a:ea typeface="宋体" panose="02010600030101010101" pitchFamily="2" charset="-122"/>
              </a:defRPr>
            </a:lvl3pPr>
            <a:lvl4pPr marL="1600200" indent="-228600">
              <a:defRPr sz="2800" b="1">
                <a:solidFill>
                  <a:srgbClr val="FFFFFF"/>
                </a:solidFill>
                <a:latin typeface="Times New Roman" panose="02020603050405020304" pitchFamily="18" charset="0"/>
                <a:ea typeface="宋体" panose="02010600030101010101" pitchFamily="2" charset="-122"/>
              </a:defRPr>
            </a:lvl4pPr>
            <a:lvl5pPr marL="2057400" indent="-228600">
              <a:defRPr sz="2800" b="1">
                <a:solidFill>
                  <a:srgbClr val="FFFF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FFFF"/>
                </a:solidFill>
                <a:latin typeface="Times New Roman" panose="02020603050405020304" pitchFamily="18" charset="0"/>
                <a:ea typeface="宋体" panose="02010600030101010101" pitchFamily="2" charset="-122"/>
              </a:defRPr>
            </a:lvl9pPr>
          </a:lstStyle>
          <a:p>
            <a:pPr>
              <a:buFontTx/>
              <a:buNone/>
              <a:defRPr/>
            </a:pPr>
            <a:r>
              <a:rPr lang="zh-CN" altLang="en-US" dirty="0" smtClean="0">
                <a:solidFill>
                  <a:schemeClr val="tx1"/>
                </a:solidFill>
                <a:ea typeface="楷体_GB2312" charset="-122"/>
                <a:cs typeface="Times New Roman" panose="02020603050405020304" pitchFamily="18" charset="0"/>
                <a:sym typeface="+mn-ea"/>
              </a:rPr>
              <a:t>最简与或式：</a:t>
            </a:r>
          </a:p>
        </p:txBody>
      </p:sp>
      <p:sp>
        <p:nvSpPr>
          <p:cNvPr id="13" name="文本框 12"/>
          <p:cNvSpPr txBox="1">
            <a:spLocks noChangeArrowheads="1"/>
          </p:cNvSpPr>
          <p:nvPr/>
        </p:nvSpPr>
        <p:spPr bwMode="auto">
          <a:xfrm>
            <a:off x="515938" y="3284538"/>
            <a:ext cx="8101012" cy="954087"/>
          </a:xfrm>
          <a:prstGeom prst="rect">
            <a:avLst/>
          </a:prstGeom>
          <a:noFill/>
          <a:ln w="12700">
            <a:noFill/>
            <a:miter lim="800000"/>
            <a:headEnd/>
            <a:tailEnd/>
          </a:ln>
        </p:spPr>
        <p:txBody>
          <a:bodyPr>
            <a:spAutoFit/>
          </a:bodyPr>
          <a:lstStyle/>
          <a:p>
            <a:pPr indent="719138" eaLnBrk="0" hangingPunct="0"/>
            <a:r>
              <a:rPr lang="en-US" altLang="zh-CN" sz="2800">
                <a:ea typeface="楷体_GB2312" charset="-122"/>
              </a:rPr>
              <a:t>(1) </a:t>
            </a:r>
            <a:r>
              <a:rPr lang="zh-CN" altLang="zh-CN" sz="2800">
                <a:latin typeface="Comic Sans MS" pitchFamily="66" charset="0"/>
                <a:ea typeface="楷体_GB2312" charset="-122"/>
              </a:rPr>
              <a:t>乘积项的数量最少；</a:t>
            </a:r>
          </a:p>
          <a:p>
            <a:pPr indent="719138" eaLnBrk="0" hangingPunct="0"/>
            <a:r>
              <a:rPr lang="en-US" altLang="zh-CN" sz="2800">
                <a:ea typeface="楷体_GB2312" charset="-122"/>
              </a:rPr>
              <a:t>(2) </a:t>
            </a:r>
            <a:r>
              <a:rPr lang="zh-CN" altLang="zh-CN" sz="2800">
                <a:latin typeface="Comic Sans MS" pitchFamily="66" charset="0"/>
                <a:ea typeface="楷体_GB2312" charset="-122"/>
              </a:rPr>
              <a:t>每个乘积项中包含的因子最少。</a:t>
            </a:r>
            <a:endParaRPr lang="zh-CN" altLang="zh-CN" sz="2800">
              <a:latin typeface="Comic Sans MS" pitchFamily="66" charset="0"/>
              <a:cs typeface="Times New Roman" pitchFamily="18" charset="0"/>
            </a:endParaRPr>
          </a:p>
        </p:txBody>
      </p:sp>
      <p:sp>
        <p:nvSpPr>
          <p:cNvPr id="10" name="文本框 11"/>
          <p:cNvSpPr txBox="1">
            <a:spLocks noChangeArrowheads="1"/>
          </p:cNvSpPr>
          <p:nvPr/>
        </p:nvSpPr>
        <p:spPr bwMode="auto">
          <a:xfrm>
            <a:off x="515938" y="4305300"/>
            <a:ext cx="8101012" cy="523875"/>
          </a:xfrm>
          <a:prstGeom prst="rect">
            <a:avLst/>
          </a:prstGeom>
          <a:noFill/>
          <a:ln w="12700">
            <a:noFill/>
            <a:miter lim="800000"/>
            <a:headEnd/>
            <a:tailEnd/>
          </a:ln>
        </p:spPr>
        <p:txBody>
          <a:bodyPr>
            <a:spAutoFit/>
          </a:bodyPr>
          <a:lstStyle/>
          <a:p>
            <a:pPr indent="719138"/>
            <a:r>
              <a:rPr lang="zh-CN" altLang="zh-CN" sz="2800"/>
              <a:t>逻辑函数的化简方法：</a:t>
            </a:r>
            <a:endParaRPr lang="zh-CN" altLang="en-US" sz="2800">
              <a:cs typeface="Times New Roman" pitchFamily="18" charset="0"/>
            </a:endParaRPr>
          </a:p>
        </p:txBody>
      </p:sp>
      <p:sp>
        <p:nvSpPr>
          <p:cNvPr id="14" name="文本框 11"/>
          <p:cNvSpPr txBox="1">
            <a:spLocks noChangeArrowheads="1"/>
          </p:cNvSpPr>
          <p:nvPr/>
        </p:nvSpPr>
        <p:spPr bwMode="auto">
          <a:xfrm>
            <a:off x="515938" y="4921250"/>
            <a:ext cx="81010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0"/>
              </a:spcBef>
              <a:buFontTx/>
              <a:buNone/>
              <a:defRPr/>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(1) </a:t>
            </a:r>
            <a:r>
              <a:rPr lang="zh-CN"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公式法</a:t>
            </a:r>
            <a:endPar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 name="文本框 11"/>
          <p:cNvSpPr txBox="1">
            <a:spLocks noChangeArrowheads="1"/>
          </p:cNvSpPr>
          <p:nvPr/>
        </p:nvSpPr>
        <p:spPr bwMode="auto">
          <a:xfrm>
            <a:off x="515938" y="5516563"/>
            <a:ext cx="81010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0"/>
              </a:spcBef>
              <a:buFontTx/>
              <a:buNone/>
              <a:defRPr/>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(2) </a:t>
            </a:r>
            <a:r>
              <a:rPr lang="zh-CN"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卡诺图法</a:t>
            </a:r>
            <a:endPar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ppt_x</p:attrName>
                                        </p:attrNameLst>
                                      </p:cBhvr>
                                      <p:tavLst>
                                        <p:tav tm="0">
                                          <p:val>
                                            <p:strVal val="#ppt_x-.2"/>
                                          </p:val>
                                        </p:tav>
                                        <p:tav tm="100000">
                                          <p:val>
                                            <p:strVal val="#ppt_x"/>
                                          </p:val>
                                        </p:tav>
                                      </p:tavLst>
                                    </p:anim>
                                    <p:anim calcmode="lin" valueType="num">
                                      <p:cBhvr>
                                        <p:cTn id="20"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ppt_x</p:attrName>
                                        </p:attrNameLst>
                                      </p:cBhvr>
                                      <p:tavLst>
                                        <p:tav tm="0">
                                          <p:val>
                                            <p:strVal val="#ppt_x-.2"/>
                                          </p:val>
                                        </p:tav>
                                        <p:tav tm="100000">
                                          <p:val>
                                            <p:strVal val="#ppt_x"/>
                                          </p:val>
                                        </p:tav>
                                      </p:tavLst>
                                    </p:anim>
                                    <p:anim calcmode="lin" valueType="num">
                                      <p:cBhvr>
                                        <p:cTn id="2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ppt_x</p:attrName>
                                        </p:attrNameLst>
                                      </p:cBhvr>
                                      <p:tavLst>
                                        <p:tav tm="0">
                                          <p:val>
                                            <p:strVal val="#ppt_x-.2"/>
                                          </p:val>
                                        </p:tav>
                                        <p:tav tm="100000">
                                          <p:val>
                                            <p:strVal val="#ppt_x"/>
                                          </p:val>
                                        </p:tav>
                                      </p:tavLst>
                                    </p:anim>
                                    <p:anim calcmode="lin" valueType="num">
                                      <p:cBhvr>
                                        <p:cTn id="34"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ppt_x</p:attrName>
                                        </p:attrNameLst>
                                      </p:cBhvr>
                                      <p:tavLst>
                                        <p:tav tm="0">
                                          <p:val>
                                            <p:strVal val="#ppt_x-.2"/>
                                          </p:val>
                                        </p:tav>
                                        <p:tav tm="100000">
                                          <p:val>
                                            <p:strVal val="#ppt_x"/>
                                          </p:val>
                                        </p:tav>
                                      </p:tavLst>
                                    </p:anim>
                                    <p:anim calcmode="lin" valueType="num">
                                      <p:cBhvr>
                                        <p:cTn id="41"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0" grpId="0"/>
      <p:bldP spid="14"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文本框 3076"/>
          <p:cNvSpPr txBox="1">
            <a:spLocks noChangeArrowheads="1"/>
          </p:cNvSpPr>
          <p:nvPr/>
        </p:nvSpPr>
        <p:spPr bwMode="auto">
          <a:xfrm>
            <a:off x="515938" y="531813"/>
            <a:ext cx="8101012" cy="523875"/>
          </a:xfrm>
          <a:prstGeom prst="rect">
            <a:avLst/>
          </a:prstGeom>
          <a:noFill/>
          <a:ln w="12700">
            <a:noFill/>
            <a:miter lim="800000"/>
            <a:headEnd/>
            <a:tailEnd/>
          </a:ln>
        </p:spPr>
        <p:txBody>
          <a:bodyPr>
            <a:spAutoFit/>
          </a:bodyPr>
          <a:lstStyle/>
          <a:p>
            <a:pPr>
              <a:spcBef>
                <a:spcPct val="50000"/>
              </a:spcBef>
            </a:pPr>
            <a:r>
              <a:rPr lang="zh-CN" altLang="en-US" sz="2800" u="sng" dirty="0" smtClean="0">
                <a:ea typeface="楷体_GB2312" charset="-122"/>
              </a:rPr>
              <a:t>公式</a:t>
            </a:r>
            <a:r>
              <a:rPr lang="zh-CN" altLang="en-US" sz="2800" u="sng" dirty="0">
                <a:ea typeface="楷体_GB2312" charset="-122"/>
              </a:rPr>
              <a:t>法</a:t>
            </a:r>
            <a:endParaRPr lang="zh-CN" altLang="en-US" sz="2800" u="sng" dirty="0">
              <a:latin typeface="楷体_GB2312" charset="-122"/>
              <a:ea typeface="楷体_GB2312" charset="-122"/>
            </a:endParaRPr>
          </a:p>
        </p:txBody>
      </p:sp>
      <p:sp>
        <p:nvSpPr>
          <p:cNvPr id="12" name="文本框 11"/>
          <p:cNvSpPr txBox="1">
            <a:spLocks noChangeArrowheads="1"/>
          </p:cNvSpPr>
          <p:nvPr/>
        </p:nvSpPr>
        <p:spPr bwMode="auto">
          <a:xfrm>
            <a:off x="522288" y="2600325"/>
            <a:ext cx="8094662" cy="2247900"/>
          </a:xfrm>
          <a:prstGeom prst="rect">
            <a:avLst/>
          </a:prstGeom>
          <a:noFill/>
          <a:ln w="12700">
            <a:noFill/>
            <a:miter lim="800000"/>
            <a:headEnd/>
            <a:tailEnd/>
          </a:ln>
        </p:spPr>
        <p:txBody>
          <a:bodyPr>
            <a:spAutoFit/>
          </a:bodyPr>
          <a:lstStyle/>
          <a:p>
            <a:pPr eaLnBrk="0" hangingPunct="0"/>
            <a:r>
              <a:rPr lang="zh-CN" altLang="zh-CN" sz="2800" dirty="0"/>
              <a:t>【</a:t>
            </a:r>
            <a:r>
              <a:rPr lang="zh-CN" altLang="zh-CN" sz="2800" dirty="0" smtClean="0"/>
              <a:t>例</a:t>
            </a:r>
            <a:r>
              <a:rPr lang="en-US" altLang="zh-CN" sz="2800" dirty="0" smtClean="0"/>
              <a:t>11</a:t>
            </a:r>
            <a:r>
              <a:rPr lang="zh-CN" altLang="zh-CN" sz="2800" dirty="0" smtClean="0"/>
              <a:t>】</a:t>
            </a:r>
            <a:r>
              <a:rPr lang="zh-CN" altLang="zh-CN" sz="2800" dirty="0"/>
              <a:t>用公式法化简下列逻辑函数</a:t>
            </a:r>
            <a:endParaRPr lang="en-US" altLang="zh-CN" sz="2800" dirty="0"/>
          </a:p>
          <a:p>
            <a:pPr eaLnBrk="0" hangingPunct="0"/>
            <a:r>
              <a:rPr lang="en-US" altLang="zh-CN" sz="2800" i="1" dirty="0"/>
              <a:t>                  Y</a:t>
            </a:r>
            <a:r>
              <a:rPr lang="en-US" altLang="zh-CN" sz="2800" baseline="-25000" dirty="0"/>
              <a:t>1</a:t>
            </a:r>
            <a:r>
              <a:rPr lang="en-US" altLang="zh-CN" sz="2800" dirty="0"/>
              <a:t>=</a:t>
            </a:r>
            <a:r>
              <a:rPr lang="en-US" altLang="zh-CN" sz="2800" i="1" dirty="0"/>
              <a:t>AB</a:t>
            </a:r>
            <a:r>
              <a:rPr lang="en-US" altLang="zh-CN" sz="2800" dirty="0">
                <a:sym typeface="Symbol" pitchFamily="18" charset="2"/>
              </a:rPr>
              <a:t></a:t>
            </a:r>
            <a:r>
              <a:rPr lang="en-US" altLang="zh-CN" sz="2800" dirty="0"/>
              <a:t>+</a:t>
            </a:r>
            <a:r>
              <a:rPr lang="en-US" altLang="zh-CN" sz="2800" i="1" dirty="0"/>
              <a:t>ACD</a:t>
            </a:r>
            <a:r>
              <a:rPr lang="en-US" altLang="zh-CN" sz="2800" dirty="0"/>
              <a:t>+</a:t>
            </a:r>
            <a:r>
              <a:rPr lang="en-US" altLang="zh-CN" sz="2800" i="1" dirty="0"/>
              <a:t>A</a:t>
            </a:r>
            <a:r>
              <a:rPr lang="en-US" altLang="zh-CN" sz="2800" dirty="0">
                <a:sym typeface="Symbol" pitchFamily="18" charset="2"/>
              </a:rPr>
              <a:t></a:t>
            </a:r>
            <a:r>
              <a:rPr lang="en-US" altLang="zh-CN" sz="2800" i="1" dirty="0"/>
              <a:t>B</a:t>
            </a:r>
            <a:r>
              <a:rPr lang="en-US" altLang="zh-CN" sz="2800" dirty="0">
                <a:sym typeface="Symbol" pitchFamily="18" charset="2"/>
              </a:rPr>
              <a:t></a:t>
            </a:r>
            <a:r>
              <a:rPr lang="en-US" altLang="zh-CN" sz="2800" dirty="0"/>
              <a:t>+</a:t>
            </a:r>
            <a:r>
              <a:rPr lang="en-US" altLang="zh-CN" sz="2800" i="1" dirty="0"/>
              <a:t>A</a:t>
            </a:r>
            <a:r>
              <a:rPr lang="en-US" altLang="zh-CN" sz="2800" dirty="0">
                <a:sym typeface="Symbol" pitchFamily="18" charset="2"/>
              </a:rPr>
              <a:t></a:t>
            </a:r>
            <a:r>
              <a:rPr lang="en-US" altLang="zh-CN" sz="2800" i="1" dirty="0"/>
              <a:t>CD</a:t>
            </a:r>
            <a:endParaRPr lang="zh-CN" altLang="zh-CN" sz="2800" dirty="0"/>
          </a:p>
          <a:p>
            <a:pPr algn="ctr" eaLnBrk="0" hangingPunct="0"/>
            <a:r>
              <a:rPr lang="en-US" altLang="zh-CN" sz="2800" i="1" dirty="0"/>
              <a:t>Y</a:t>
            </a:r>
            <a:r>
              <a:rPr lang="en-US" altLang="zh-CN" sz="2800" baseline="-25000" dirty="0"/>
              <a:t>2</a:t>
            </a:r>
            <a:r>
              <a:rPr lang="en-US" altLang="zh-CN" sz="2800" dirty="0"/>
              <a:t>=</a:t>
            </a:r>
            <a:r>
              <a:rPr lang="en-US" altLang="zh-CN" sz="2800" i="1" dirty="0"/>
              <a:t>AB</a:t>
            </a:r>
            <a:r>
              <a:rPr lang="en-US" altLang="zh-CN" sz="2800" dirty="0"/>
              <a:t>+</a:t>
            </a:r>
            <a:r>
              <a:rPr lang="en-US" altLang="zh-CN" sz="2800" i="1" dirty="0"/>
              <a:t>ABC</a:t>
            </a:r>
            <a:r>
              <a:rPr lang="en-US" altLang="zh-CN" sz="2800" dirty="0">
                <a:sym typeface="Symbol" pitchFamily="18" charset="2"/>
              </a:rPr>
              <a:t></a:t>
            </a:r>
            <a:r>
              <a:rPr lang="en-US" altLang="zh-CN" sz="2800" dirty="0"/>
              <a:t>+</a:t>
            </a:r>
            <a:r>
              <a:rPr lang="en-US" altLang="zh-CN" sz="2800" i="1" dirty="0"/>
              <a:t>ABD</a:t>
            </a:r>
            <a:r>
              <a:rPr lang="en-US" altLang="zh-CN" sz="2800" dirty="0"/>
              <a:t>+</a:t>
            </a:r>
            <a:r>
              <a:rPr lang="en-US" altLang="zh-CN" sz="2800" i="1" dirty="0"/>
              <a:t>AB</a:t>
            </a:r>
            <a:r>
              <a:rPr lang="en-US" altLang="zh-CN" sz="2800" dirty="0"/>
              <a:t>(</a:t>
            </a:r>
            <a:r>
              <a:rPr lang="en-US" altLang="zh-CN" sz="2800" i="1" dirty="0"/>
              <a:t>C</a:t>
            </a:r>
            <a:r>
              <a:rPr lang="en-US" altLang="zh-CN" sz="2800" dirty="0">
                <a:sym typeface="Symbol" pitchFamily="18" charset="2"/>
              </a:rPr>
              <a:t></a:t>
            </a:r>
            <a:r>
              <a:rPr lang="en-US" altLang="zh-CN" sz="2800" dirty="0"/>
              <a:t>+</a:t>
            </a:r>
            <a:r>
              <a:rPr lang="en-US" altLang="zh-CN" sz="2800" i="1" dirty="0"/>
              <a:t>D</a:t>
            </a:r>
            <a:r>
              <a:rPr lang="en-US" altLang="zh-CN" sz="2800" dirty="0">
                <a:sym typeface="Symbol" pitchFamily="18" charset="2"/>
              </a:rPr>
              <a:t></a:t>
            </a:r>
            <a:r>
              <a:rPr lang="en-US" altLang="zh-CN" sz="2800" dirty="0"/>
              <a:t>)</a:t>
            </a:r>
            <a:endParaRPr lang="zh-CN" altLang="zh-CN" sz="2800" dirty="0"/>
          </a:p>
          <a:p>
            <a:pPr eaLnBrk="0" hangingPunct="0"/>
            <a:r>
              <a:rPr lang="en-US" altLang="zh-CN" sz="2800" i="1" dirty="0"/>
              <a:t>                  Y</a:t>
            </a:r>
            <a:r>
              <a:rPr lang="en-US" altLang="zh-CN" sz="2800" baseline="-25000" dirty="0"/>
              <a:t>3</a:t>
            </a:r>
            <a:r>
              <a:rPr lang="en-US" altLang="zh-CN" sz="2800" dirty="0"/>
              <a:t>=</a:t>
            </a:r>
            <a:r>
              <a:rPr lang="en-US" altLang="zh-CN" sz="2800" i="1" dirty="0"/>
              <a:t>AC</a:t>
            </a:r>
            <a:r>
              <a:rPr lang="en-US" altLang="zh-CN" sz="2800" dirty="0"/>
              <a:t>+</a:t>
            </a:r>
            <a:r>
              <a:rPr lang="en-US" altLang="zh-CN" sz="2800" i="1" dirty="0"/>
              <a:t>AB</a:t>
            </a:r>
            <a:r>
              <a:rPr lang="en-US" altLang="zh-CN" sz="2800" dirty="0">
                <a:sym typeface="Symbol" pitchFamily="18" charset="2"/>
              </a:rPr>
              <a:t></a:t>
            </a:r>
            <a:r>
              <a:rPr lang="en-US" altLang="zh-CN" sz="2800" dirty="0"/>
              <a:t>+(</a:t>
            </a:r>
            <a:r>
              <a:rPr lang="en-US" altLang="zh-CN" sz="2800" i="1" dirty="0"/>
              <a:t>B</a:t>
            </a:r>
            <a:r>
              <a:rPr lang="en-US" altLang="zh-CN" sz="2800" dirty="0"/>
              <a:t>+</a:t>
            </a:r>
            <a:r>
              <a:rPr lang="en-US" altLang="zh-CN" sz="2800" i="1" dirty="0"/>
              <a:t>C</a:t>
            </a:r>
            <a:r>
              <a:rPr lang="en-US" altLang="zh-CN" sz="2800" dirty="0"/>
              <a:t>)</a:t>
            </a:r>
            <a:r>
              <a:rPr lang="en-US" altLang="zh-CN" sz="2800" dirty="0">
                <a:sym typeface="Symbol" pitchFamily="18" charset="2"/>
              </a:rPr>
              <a:t></a:t>
            </a:r>
          </a:p>
          <a:p>
            <a:pPr eaLnBrk="0" hangingPunct="0"/>
            <a:r>
              <a:rPr lang="en-US" altLang="zh-CN" sz="2800" i="1" dirty="0"/>
              <a:t>                  Y</a:t>
            </a:r>
            <a:r>
              <a:rPr lang="en-US" altLang="zh-CN" sz="2800" baseline="-25000" dirty="0"/>
              <a:t>4</a:t>
            </a:r>
            <a:r>
              <a:rPr lang="en-US" altLang="zh-CN" sz="2800" dirty="0"/>
              <a:t>=</a:t>
            </a:r>
            <a:r>
              <a:rPr lang="en-US" altLang="zh-CN" sz="2800" i="1" dirty="0"/>
              <a:t>AB</a:t>
            </a:r>
            <a:r>
              <a:rPr lang="en-US" altLang="zh-CN" sz="2800" dirty="0"/>
              <a:t>+</a:t>
            </a:r>
            <a:r>
              <a:rPr lang="en-US" altLang="zh-CN" sz="2800" i="1" dirty="0"/>
              <a:t>A</a:t>
            </a:r>
            <a:r>
              <a:rPr lang="en-US" altLang="zh-CN" sz="2800" dirty="0">
                <a:sym typeface="Symbol" pitchFamily="18" charset="2"/>
              </a:rPr>
              <a:t></a:t>
            </a:r>
            <a:r>
              <a:rPr lang="en-US" altLang="zh-CN" sz="2800" i="1" dirty="0"/>
              <a:t>C</a:t>
            </a:r>
            <a:r>
              <a:rPr lang="en-US" altLang="zh-CN" sz="2800" dirty="0"/>
              <a:t>+</a:t>
            </a:r>
            <a:r>
              <a:rPr lang="en-US" altLang="zh-CN" sz="2800" i="1" dirty="0"/>
              <a:t>B</a:t>
            </a:r>
            <a:r>
              <a:rPr lang="en-US" altLang="zh-CN" sz="2800" dirty="0">
                <a:sym typeface="Symbol" pitchFamily="18" charset="2"/>
              </a:rPr>
              <a:t></a:t>
            </a:r>
            <a:r>
              <a:rPr lang="en-US" altLang="zh-CN" sz="2800" i="1" dirty="0"/>
              <a:t>C</a:t>
            </a:r>
            <a:endParaRPr lang="zh-CN" altLang="zh-CN" sz="2800" dirty="0"/>
          </a:p>
        </p:txBody>
      </p:sp>
      <p:sp>
        <p:nvSpPr>
          <p:cNvPr id="4" name="文本框 3"/>
          <p:cNvSpPr txBox="1">
            <a:spLocks noChangeArrowheads="1"/>
          </p:cNvSpPr>
          <p:nvPr/>
        </p:nvSpPr>
        <p:spPr bwMode="auto">
          <a:xfrm>
            <a:off x="515938" y="1125538"/>
            <a:ext cx="8101012" cy="1384300"/>
          </a:xfrm>
          <a:prstGeom prst="rect">
            <a:avLst/>
          </a:prstGeom>
          <a:noFill/>
          <a:ln w="12700">
            <a:noFill/>
            <a:miter lim="800000"/>
            <a:headEnd/>
            <a:tailEnd/>
          </a:ln>
        </p:spPr>
        <p:txBody>
          <a:bodyPr>
            <a:spAutoFit/>
          </a:bodyPr>
          <a:lstStyle/>
          <a:p>
            <a:pPr indent="719138"/>
            <a:r>
              <a:rPr lang="zh-CN" altLang="zh-CN" sz="2800"/>
              <a:t>公式法化简就是应用逻辑代数中的基本公式、常用公式以及应用最小项的性质等对逻辑函数进行化简。</a:t>
            </a:r>
            <a:endParaRPr lang="zh-CN" altLang="en-US" sz="2800" u="sng">
              <a:latin typeface="楷体_GB2312" charset="-122"/>
              <a:ea typeface="楷体_GB2312" charset="-122"/>
            </a:endParaRPr>
          </a:p>
        </p:txBody>
      </p:sp>
      <p:sp>
        <p:nvSpPr>
          <p:cNvPr id="13" name="文本框 12"/>
          <p:cNvSpPr txBox="1">
            <a:spLocks noChangeArrowheads="1"/>
          </p:cNvSpPr>
          <p:nvPr/>
        </p:nvSpPr>
        <p:spPr bwMode="auto">
          <a:xfrm>
            <a:off x="515938" y="4852988"/>
            <a:ext cx="8101012" cy="522287"/>
          </a:xfrm>
          <a:prstGeom prst="rect">
            <a:avLst/>
          </a:prstGeom>
          <a:noFill/>
          <a:ln w="12700">
            <a:noFill/>
            <a:miter lim="800000"/>
            <a:headEnd/>
            <a:tailEnd/>
          </a:ln>
        </p:spPr>
        <p:txBody>
          <a:bodyPr>
            <a:spAutoFit/>
          </a:bodyPr>
          <a:lstStyle/>
          <a:p>
            <a:pPr eaLnBrk="0" hangingPunct="0"/>
            <a:r>
              <a:rPr lang="zh-CN" altLang="en-US" sz="2800">
                <a:ea typeface="楷体_GB2312" charset="-122"/>
              </a:rPr>
              <a:t>解：          </a:t>
            </a:r>
            <a:r>
              <a:rPr lang="en-US" altLang="zh-CN" sz="2800" i="1">
                <a:ea typeface="楷体_GB2312" charset="-122"/>
              </a:rPr>
              <a:t>Y</a:t>
            </a:r>
            <a:r>
              <a:rPr lang="en-US" altLang="zh-CN" sz="2800" baseline="-25000">
                <a:ea typeface="楷体_GB2312" charset="-122"/>
              </a:rPr>
              <a:t>1</a:t>
            </a:r>
            <a:r>
              <a:rPr lang="en-US" altLang="zh-CN" sz="2800">
                <a:ea typeface="楷体_GB2312" charset="-122"/>
              </a:rPr>
              <a:t>=</a:t>
            </a:r>
            <a:r>
              <a:rPr lang="en-US" altLang="zh-CN" sz="2800" i="1">
                <a:ea typeface="楷体_GB2312" charset="-122"/>
              </a:rPr>
              <a:t>AB</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ACD</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B</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CD</a:t>
            </a:r>
            <a:endParaRPr lang="en-US" altLang="zh-CN" sz="2800" i="1">
              <a:cs typeface="Times New Roman" pitchFamily="18" charset="0"/>
            </a:endParaRPr>
          </a:p>
        </p:txBody>
      </p:sp>
      <p:sp>
        <p:nvSpPr>
          <p:cNvPr id="8" name="文本框 12"/>
          <p:cNvSpPr txBox="1">
            <a:spLocks noChangeArrowheads="1"/>
          </p:cNvSpPr>
          <p:nvPr/>
        </p:nvSpPr>
        <p:spPr bwMode="auto">
          <a:xfrm>
            <a:off x="515938" y="5300663"/>
            <a:ext cx="8101012" cy="523875"/>
          </a:xfrm>
          <a:prstGeom prst="rect">
            <a:avLst/>
          </a:prstGeom>
          <a:noFill/>
          <a:ln w="12700">
            <a:noFill/>
            <a:miter lim="800000"/>
            <a:headEnd/>
            <a:tailEnd/>
          </a:ln>
        </p:spPr>
        <p:txBody>
          <a:bodyPr>
            <a:spAutoFit/>
          </a:bodyPr>
          <a:lstStyle/>
          <a:p>
            <a:pPr algn="ctr" eaLnBrk="0" hangingPunct="0"/>
            <a:r>
              <a:rPr lang="en-US" altLang="zh-CN" sz="2800">
                <a:ea typeface="楷体_GB2312" charset="-122"/>
              </a:rPr>
              <a:t> =(</a:t>
            </a:r>
            <a:r>
              <a:rPr lang="en-US" altLang="zh-CN" sz="2800" i="1">
                <a:ea typeface="楷体_GB2312" charset="-122"/>
              </a:rPr>
              <a:t>AB</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B</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ACD</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CD</a:t>
            </a:r>
            <a:r>
              <a:rPr lang="en-US" altLang="zh-CN" sz="2800">
                <a:ea typeface="楷体_GB2312" charset="-122"/>
              </a:rPr>
              <a:t>)</a:t>
            </a:r>
            <a:endParaRPr lang="zh-CN" altLang="zh-CN" sz="2800">
              <a:cs typeface="Times New Roman" pitchFamily="18" charset="0"/>
            </a:endParaRPr>
          </a:p>
        </p:txBody>
      </p:sp>
      <p:sp>
        <p:nvSpPr>
          <p:cNvPr id="9" name="文本框 12"/>
          <p:cNvSpPr txBox="1">
            <a:spLocks noChangeArrowheads="1"/>
          </p:cNvSpPr>
          <p:nvPr/>
        </p:nvSpPr>
        <p:spPr bwMode="auto">
          <a:xfrm>
            <a:off x="515938" y="5772150"/>
            <a:ext cx="8101012" cy="523875"/>
          </a:xfrm>
          <a:prstGeom prst="rect">
            <a:avLst/>
          </a:prstGeom>
          <a:noFill/>
          <a:ln w="12700">
            <a:noFill/>
            <a:miter lim="800000"/>
            <a:headEnd/>
            <a:tailEnd/>
          </a:ln>
        </p:spPr>
        <p:txBody>
          <a:bodyPr>
            <a:spAutoFit/>
          </a:bodyPr>
          <a:lstStyle/>
          <a:p>
            <a:pPr eaLnBrk="0" hangingPunct="0"/>
            <a:r>
              <a:rPr lang="en-US" altLang="zh-CN" sz="2800" i="1">
                <a:ea typeface="楷体_GB2312" charset="-122"/>
              </a:rPr>
              <a:t>                      </a:t>
            </a:r>
            <a:r>
              <a:rPr lang="en-US" altLang="zh-CN" sz="2800">
                <a:ea typeface="楷体_GB2312" charset="-122"/>
              </a:rPr>
              <a:t>=</a:t>
            </a:r>
            <a:r>
              <a:rPr lang="en-US" altLang="zh-CN" sz="2800" i="1">
                <a:ea typeface="楷体_GB2312" charset="-122"/>
              </a:rPr>
              <a:t>B</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CD</a:t>
            </a:r>
            <a:endParaRPr lang="zh-CN" altLang="zh-CN" sz="28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文本框 3076"/>
          <p:cNvSpPr txBox="1">
            <a:spLocks noChangeArrowheads="1"/>
          </p:cNvSpPr>
          <p:nvPr/>
        </p:nvSpPr>
        <p:spPr bwMode="auto">
          <a:xfrm>
            <a:off x="515938" y="603250"/>
            <a:ext cx="8101012" cy="523875"/>
          </a:xfrm>
          <a:prstGeom prst="rect">
            <a:avLst/>
          </a:prstGeom>
          <a:noFill/>
          <a:ln w="12700">
            <a:noFill/>
            <a:miter lim="800000"/>
            <a:headEnd/>
            <a:tailEnd/>
          </a:ln>
        </p:spPr>
        <p:txBody>
          <a:bodyPr>
            <a:spAutoFit/>
          </a:bodyPr>
          <a:lstStyle/>
          <a:p>
            <a:pPr algn="ctr" eaLnBrk="0" hangingPunct="0">
              <a:spcBef>
                <a:spcPct val="20000"/>
              </a:spcBef>
            </a:pPr>
            <a:r>
              <a:rPr lang="en-US" altLang="zh-CN" sz="2800" i="1">
                <a:ea typeface="楷体_GB2312" charset="-122"/>
              </a:rPr>
              <a:t>Y</a:t>
            </a:r>
            <a:r>
              <a:rPr lang="en-US" altLang="zh-CN" sz="2800" baseline="-25000">
                <a:ea typeface="楷体_GB2312" charset="-122"/>
              </a:rPr>
              <a:t>2</a:t>
            </a:r>
            <a:r>
              <a:rPr lang="en-US" altLang="zh-CN" sz="2800">
                <a:ea typeface="楷体_GB2312" charset="-122"/>
              </a:rPr>
              <a:t>=</a:t>
            </a:r>
            <a:r>
              <a:rPr lang="en-US" altLang="zh-CN" sz="2800" i="1">
                <a:ea typeface="楷体_GB2312" charset="-122"/>
              </a:rPr>
              <a:t>AB</a:t>
            </a:r>
            <a:r>
              <a:rPr lang="en-US" altLang="zh-CN" sz="2800">
                <a:ea typeface="楷体_GB2312" charset="-122"/>
              </a:rPr>
              <a:t>+</a:t>
            </a:r>
            <a:r>
              <a:rPr lang="en-US" altLang="zh-CN" sz="2800" i="1">
                <a:ea typeface="楷体_GB2312" charset="-122"/>
              </a:rPr>
              <a:t>ABC</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ABD</a:t>
            </a:r>
            <a:r>
              <a:rPr lang="en-US" altLang="zh-CN" sz="2800">
                <a:ea typeface="楷体_GB2312" charset="-122"/>
              </a:rPr>
              <a:t>+</a:t>
            </a:r>
            <a:r>
              <a:rPr lang="en-US" altLang="zh-CN" sz="2800" i="1">
                <a:ea typeface="楷体_GB2312" charset="-122"/>
              </a:rPr>
              <a:t>AB</a:t>
            </a:r>
            <a:r>
              <a:rPr lang="en-US" altLang="zh-CN" sz="2800">
                <a:ea typeface="楷体_GB2312" charset="-122"/>
              </a:rPr>
              <a:t>(</a:t>
            </a:r>
            <a:r>
              <a:rPr lang="en-US" altLang="zh-CN" sz="2800" i="1">
                <a:ea typeface="楷体_GB2312" charset="-122"/>
              </a:rPr>
              <a:t>C</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D</a:t>
            </a:r>
            <a:r>
              <a:rPr lang="en-US" altLang="zh-CN" sz="2800">
                <a:latin typeface="Comic Sans MS" pitchFamily="66" charset="0"/>
                <a:ea typeface="楷体_GB2312" charset="-122"/>
                <a:sym typeface="Symbol" pitchFamily="18" charset="2"/>
              </a:rPr>
              <a:t></a:t>
            </a:r>
            <a:r>
              <a:rPr lang="en-US" altLang="zh-CN" sz="2800">
                <a:ea typeface="楷体_GB2312" charset="-122"/>
              </a:rPr>
              <a:t>)</a:t>
            </a:r>
            <a:endParaRPr lang="zh-CN" altLang="en-US" sz="2800" u="sng">
              <a:cs typeface="Times New Roman" pitchFamily="18" charset="0"/>
            </a:endParaRPr>
          </a:p>
        </p:txBody>
      </p:sp>
      <p:sp>
        <p:nvSpPr>
          <p:cNvPr id="6" name="文本框 3076"/>
          <p:cNvSpPr txBox="1">
            <a:spLocks noChangeArrowheads="1"/>
          </p:cNvSpPr>
          <p:nvPr/>
        </p:nvSpPr>
        <p:spPr bwMode="auto">
          <a:xfrm>
            <a:off x="515938" y="1104900"/>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AB</a:t>
            </a:r>
            <a:r>
              <a:rPr lang="en-US" altLang="zh-CN" sz="2800">
                <a:ea typeface="楷体_GB2312" charset="-122"/>
              </a:rPr>
              <a:t>(1+</a:t>
            </a:r>
            <a:r>
              <a:rPr lang="en-US" altLang="zh-CN" sz="2800" i="1">
                <a:ea typeface="楷体_GB2312" charset="-122"/>
              </a:rPr>
              <a:t>C</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D</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C</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D</a:t>
            </a:r>
            <a:r>
              <a:rPr lang="en-US" altLang="zh-CN" sz="2800">
                <a:latin typeface="Comic Sans MS" pitchFamily="66" charset="0"/>
                <a:ea typeface="楷体_GB2312" charset="-122"/>
                <a:sym typeface="Symbol" pitchFamily="18" charset="2"/>
              </a:rPr>
              <a:t></a:t>
            </a:r>
            <a:r>
              <a:rPr lang="en-US" altLang="zh-CN" sz="2800">
                <a:ea typeface="楷体_GB2312" charset="-122"/>
              </a:rPr>
              <a:t>))</a:t>
            </a:r>
            <a:endParaRPr lang="zh-CN" altLang="zh-CN" sz="2800">
              <a:cs typeface="Times New Roman" pitchFamily="18" charset="0"/>
            </a:endParaRPr>
          </a:p>
        </p:txBody>
      </p:sp>
      <p:sp>
        <p:nvSpPr>
          <p:cNvPr id="7" name="文本框 3076"/>
          <p:cNvSpPr txBox="1">
            <a:spLocks noChangeArrowheads="1"/>
          </p:cNvSpPr>
          <p:nvPr/>
        </p:nvSpPr>
        <p:spPr bwMode="auto">
          <a:xfrm>
            <a:off x="515938" y="1609725"/>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AB</a:t>
            </a:r>
            <a:endParaRPr lang="zh-CN" altLang="zh-CN" sz="2800">
              <a:cs typeface="Times New Roman" pitchFamily="18" charset="0"/>
            </a:endParaRPr>
          </a:p>
        </p:txBody>
      </p:sp>
      <p:sp>
        <p:nvSpPr>
          <p:cNvPr id="8" name="文本框 3076"/>
          <p:cNvSpPr txBox="1">
            <a:spLocks noChangeArrowheads="1"/>
          </p:cNvSpPr>
          <p:nvPr/>
        </p:nvSpPr>
        <p:spPr bwMode="auto">
          <a:xfrm>
            <a:off x="515938" y="2265363"/>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i="1">
                <a:ea typeface="楷体_GB2312" charset="-122"/>
              </a:rPr>
              <a:t>                  Y</a:t>
            </a:r>
            <a:r>
              <a:rPr lang="en-US" altLang="zh-CN" sz="2800" baseline="-25000">
                <a:ea typeface="楷体_GB2312" charset="-122"/>
              </a:rPr>
              <a:t>3</a:t>
            </a:r>
            <a:r>
              <a:rPr lang="en-US" altLang="zh-CN" sz="2800">
                <a:ea typeface="楷体_GB2312" charset="-122"/>
              </a:rPr>
              <a:t>=</a:t>
            </a:r>
            <a:r>
              <a:rPr lang="en-US" altLang="zh-CN" sz="2800" i="1">
                <a:ea typeface="楷体_GB2312" charset="-122"/>
              </a:rPr>
              <a:t>AC</a:t>
            </a:r>
            <a:r>
              <a:rPr lang="en-US" altLang="zh-CN" sz="2800">
                <a:ea typeface="楷体_GB2312" charset="-122"/>
              </a:rPr>
              <a:t>+</a:t>
            </a:r>
            <a:r>
              <a:rPr lang="en-US" altLang="zh-CN" sz="2800" i="1">
                <a:ea typeface="楷体_GB2312" charset="-122"/>
              </a:rPr>
              <a:t>AB</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B</a:t>
            </a:r>
            <a:r>
              <a:rPr lang="en-US" altLang="zh-CN" sz="2800">
                <a:ea typeface="楷体_GB2312" charset="-122"/>
              </a:rPr>
              <a:t>+</a:t>
            </a:r>
            <a:r>
              <a:rPr lang="en-US" altLang="zh-CN" sz="2800" i="1">
                <a:ea typeface="楷体_GB2312" charset="-122"/>
              </a:rPr>
              <a:t>C</a:t>
            </a:r>
            <a:r>
              <a:rPr lang="en-US" altLang="zh-CN" sz="2800">
                <a:ea typeface="楷体_GB2312" charset="-122"/>
              </a:rPr>
              <a:t>)</a:t>
            </a:r>
            <a:r>
              <a:rPr lang="en-US" altLang="zh-CN" sz="2800">
                <a:latin typeface="Comic Sans MS" pitchFamily="66" charset="0"/>
                <a:ea typeface="楷体_GB2312" charset="-122"/>
                <a:sym typeface="Symbol" pitchFamily="18" charset="2"/>
              </a:rPr>
              <a:t></a:t>
            </a:r>
            <a:endParaRPr lang="zh-CN" altLang="en-US" sz="2800" u="sng">
              <a:cs typeface="Times New Roman" pitchFamily="18" charset="0"/>
            </a:endParaRPr>
          </a:p>
        </p:txBody>
      </p:sp>
      <p:sp>
        <p:nvSpPr>
          <p:cNvPr id="9" name="文本框 3076"/>
          <p:cNvSpPr txBox="1">
            <a:spLocks noChangeArrowheads="1"/>
          </p:cNvSpPr>
          <p:nvPr/>
        </p:nvSpPr>
        <p:spPr bwMode="auto">
          <a:xfrm>
            <a:off x="515938" y="2781300"/>
            <a:ext cx="8101012" cy="522288"/>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AC</a:t>
            </a:r>
            <a:r>
              <a:rPr lang="en-US" altLang="zh-CN" sz="2800">
                <a:ea typeface="楷体_GB2312" charset="-122"/>
              </a:rPr>
              <a:t>+</a:t>
            </a:r>
            <a:r>
              <a:rPr lang="en-US" altLang="zh-CN" sz="2800" i="1">
                <a:ea typeface="楷体_GB2312" charset="-122"/>
              </a:rPr>
              <a:t>AB</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B</a:t>
            </a:r>
            <a:r>
              <a:rPr lang="en-US" altLang="zh-CN" sz="2800">
                <a:latin typeface="Comic Sans MS" pitchFamily="66" charset="0"/>
                <a:ea typeface="楷体_GB2312" charset="-122"/>
                <a:sym typeface="Symbol" pitchFamily="18" charset="2"/>
              </a:rPr>
              <a:t></a:t>
            </a:r>
            <a:r>
              <a:rPr lang="en-US" altLang="zh-CN" sz="2800" i="1">
                <a:ea typeface="楷体_GB2312" charset="-122"/>
              </a:rPr>
              <a:t>C</a:t>
            </a:r>
            <a:r>
              <a:rPr lang="en-US" altLang="zh-CN" sz="2800">
                <a:latin typeface="Comic Sans MS" pitchFamily="66" charset="0"/>
                <a:ea typeface="楷体_GB2312" charset="-122"/>
                <a:sym typeface="Symbol" pitchFamily="18" charset="2"/>
              </a:rPr>
              <a:t></a:t>
            </a:r>
            <a:endParaRPr lang="en-US" altLang="zh-CN" sz="2800">
              <a:latin typeface="Comic Sans MS" pitchFamily="66" charset="0"/>
              <a:cs typeface="Times New Roman" pitchFamily="18" charset="0"/>
              <a:sym typeface="Symbol" pitchFamily="18" charset="2"/>
            </a:endParaRPr>
          </a:p>
        </p:txBody>
      </p:sp>
      <p:sp>
        <p:nvSpPr>
          <p:cNvPr id="10" name="文本框 3076"/>
          <p:cNvSpPr txBox="1">
            <a:spLocks noChangeArrowheads="1"/>
          </p:cNvSpPr>
          <p:nvPr/>
        </p:nvSpPr>
        <p:spPr bwMode="auto">
          <a:xfrm>
            <a:off x="515938" y="3265488"/>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AC</a:t>
            </a:r>
            <a:r>
              <a:rPr lang="en-US" altLang="zh-CN" sz="2800">
                <a:ea typeface="楷体_GB2312" charset="-122"/>
              </a:rPr>
              <a:t>+</a:t>
            </a:r>
            <a:r>
              <a:rPr lang="en-US" altLang="zh-CN" sz="2800" i="1">
                <a:ea typeface="楷体_GB2312" charset="-122"/>
              </a:rPr>
              <a:t>B</a:t>
            </a:r>
            <a:r>
              <a:rPr lang="en-US" altLang="zh-CN" sz="2800">
                <a:latin typeface="Comic Sans MS" pitchFamily="66" charset="0"/>
                <a:ea typeface="楷体_GB2312" charset="-122"/>
                <a:sym typeface="Symbol" pitchFamily="18" charset="2"/>
              </a:rPr>
              <a:t></a:t>
            </a:r>
            <a:r>
              <a:rPr lang="en-US" altLang="zh-CN" sz="2800" i="1">
                <a:ea typeface="楷体_GB2312" charset="-122"/>
              </a:rPr>
              <a:t>C</a:t>
            </a:r>
            <a:r>
              <a:rPr lang="en-US" altLang="zh-CN" sz="2800">
                <a:latin typeface="Comic Sans MS" pitchFamily="66" charset="0"/>
                <a:ea typeface="楷体_GB2312" charset="-122"/>
                <a:sym typeface="Symbol" pitchFamily="18" charset="2"/>
              </a:rPr>
              <a:t></a:t>
            </a:r>
            <a:endParaRPr lang="zh-CN" altLang="zh-CN" sz="2800">
              <a:cs typeface="Times New Roman" pitchFamily="18" charset="0"/>
            </a:endParaRPr>
          </a:p>
        </p:txBody>
      </p:sp>
      <p:sp>
        <p:nvSpPr>
          <p:cNvPr id="11" name="文本框 3076"/>
          <p:cNvSpPr txBox="1">
            <a:spLocks noChangeArrowheads="1"/>
          </p:cNvSpPr>
          <p:nvPr/>
        </p:nvSpPr>
        <p:spPr bwMode="auto">
          <a:xfrm>
            <a:off x="515938" y="3913188"/>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Y</a:t>
            </a:r>
            <a:r>
              <a:rPr lang="en-US" altLang="zh-CN" sz="2800" baseline="-25000">
                <a:ea typeface="楷体_GB2312" charset="-122"/>
              </a:rPr>
              <a:t>4</a:t>
            </a:r>
            <a:r>
              <a:rPr lang="en-US" altLang="zh-CN" sz="2800">
                <a:ea typeface="楷体_GB2312" charset="-122"/>
              </a:rPr>
              <a:t>=</a:t>
            </a:r>
            <a:r>
              <a:rPr lang="en-US" altLang="zh-CN" sz="2800" i="1">
                <a:ea typeface="楷体_GB2312" charset="-122"/>
              </a:rPr>
              <a:t>AB</a:t>
            </a:r>
            <a:r>
              <a:rPr lang="en-US" altLang="zh-CN" sz="2800">
                <a:ea typeface="楷体_GB2312" charset="-122"/>
              </a:rPr>
              <a:t>+</a:t>
            </a:r>
            <a:r>
              <a:rPr lang="en-US" altLang="zh-CN" sz="2800" i="1">
                <a:ea typeface="楷体_GB2312" charset="-122"/>
              </a:rPr>
              <a:t>A</a:t>
            </a:r>
            <a:r>
              <a:rPr lang="en-US" altLang="zh-CN" sz="2800">
                <a:latin typeface="Comic Sans MS" pitchFamily="66" charset="0"/>
                <a:ea typeface="楷体_GB2312" charset="-122"/>
                <a:sym typeface="Symbol" pitchFamily="18" charset="2"/>
              </a:rPr>
              <a:t></a:t>
            </a:r>
            <a:r>
              <a:rPr lang="en-US" altLang="zh-CN" sz="2800" i="1">
                <a:ea typeface="楷体_GB2312" charset="-122"/>
              </a:rPr>
              <a:t>C</a:t>
            </a:r>
            <a:r>
              <a:rPr lang="en-US" altLang="zh-CN" sz="2800">
                <a:ea typeface="楷体_GB2312" charset="-122"/>
              </a:rPr>
              <a:t>+</a:t>
            </a:r>
            <a:r>
              <a:rPr lang="en-US" altLang="zh-CN" sz="2800" i="1">
                <a:ea typeface="楷体_GB2312" charset="-122"/>
              </a:rPr>
              <a:t>B</a:t>
            </a:r>
            <a:r>
              <a:rPr lang="en-US" altLang="zh-CN" sz="2800">
                <a:latin typeface="Comic Sans MS" pitchFamily="66" charset="0"/>
                <a:ea typeface="楷体_GB2312" charset="-122"/>
                <a:sym typeface="Symbol" pitchFamily="18" charset="2"/>
              </a:rPr>
              <a:t></a:t>
            </a:r>
            <a:r>
              <a:rPr lang="en-US" altLang="zh-CN" sz="2800" i="1">
                <a:ea typeface="楷体_GB2312" charset="-122"/>
              </a:rPr>
              <a:t>C</a:t>
            </a:r>
            <a:endParaRPr lang="zh-CN" altLang="zh-CN" sz="2800">
              <a:cs typeface="Times New Roman" pitchFamily="18" charset="0"/>
            </a:endParaRPr>
          </a:p>
        </p:txBody>
      </p:sp>
      <p:sp>
        <p:nvSpPr>
          <p:cNvPr id="14" name="文本框 3076"/>
          <p:cNvSpPr txBox="1">
            <a:spLocks noChangeArrowheads="1"/>
          </p:cNvSpPr>
          <p:nvPr/>
        </p:nvSpPr>
        <p:spPr bwMode="auto">
          <a:xfrm>
            <a:off x="515938" y="4418013"/>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AB</a:t>
            </a:r>
            <a:r>
              <a:rPr lang="en-US" altLang="zh-CN" sz="2800">
                <a:ea typeface="楷体_GB2312" charset="-122"/>
              </a:rPr>
              <a:t>+(</a:t>
            </a:r>
            <a:r>
              <a:rPr lang="en-US" altLang="zh-CN" sz="2800" i="1">
                <a:ea typeface="楷体_GB2312" charset="-122"/>
              </a:rPr>
              <a:t>A</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B</a:t>
            </a:r>
            <a:r>
              <a:rPr lang="en-US" altLang="zh-CN" sz="2800">
                <a:latin typeface="Comic Sans MS" pitchFamily="66" charset="0"/>
                <a:ea typeface="楷体_GB2312" charset="-122"/>
                <a:sym typeface="Symbol" pitchFamily="18" charset="2"/>
              </a:rPr>
              <a:t></a:t>
            </a:r>
            <a:r>
              <a:rPr lang="en-US" altLang="zh-CN" sz="2800">
                <a:ea typeface="楷体_GB2312" charset="-122"/>
              </a:rPr>
              <a:t>)</a:t>
            </a:r>
            <a:r>
              <a:rPr lang="en-US" altLang="zh-CN" sz="2800" i="1">
                <a:ea typeface="楷体_GB2312" charset="-122"/>
              </a:rPr>
              <a:t>C</a:t>
            </a:r>
            <a:endParaRPr lang="zh-CN" altLang="zh-CN" sz="2800">
              <a:cs typeface="Times New Roman" pitchFamily="18" charset="0"/>
            </a:endParaRPr>
          </a:p>
        </p:txBody>
      </p:sp>
      <p:sp>
        <p:nvSpPr>
          <p:cNvPr id="15" name="文本框 3076"/>
          <p:cNvSpPr txBox="1">
            <a:spLocks noChangeArrowheads="1"/>
          </p:cNvSpPr>
          <p:nvPr/>
        </p:nvSpPr>
        <p:spPr bwMode="auto">
          <a:xfrm>
            <a:off x="515938" y="4921250"/>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AB</a:t>
            </a:r>
            <a:r>
              <a:rPr lang="en-US" altLang="zh-CN" sz="2800">
                <a:ea typeface="楷体_GB2312" charset="-122"/>
              </a:rPr>
              <a:t>+(</a:t>
            </a:r>
            <a:r>
              <a:rPr lang="en-US" altLang="zh-CN" sz="2800" i="1">
                <a:ea typeface="楷体_GB2312" charset="-122"/>
              </a:rPr>
              <a:t>AB</a:t>
            </a:r>
            <a:r>
              <a:rPr lang="en-US" altLang="zh-CN" sz="2800">
                <a:ea typeface="楷体_GB2312" charset="-122"/>
              </a:rPr>
              <a:t>)</a:t>
            </a:r>
            <a:r>
              <a:rPr lang="en-US" altLang="zh-CN" sz="2800">
                <a:latin typeface="Comic Sans MS" pitchFamily="66" charset="0"/>
                <a:ea typeface="楷体_GB2312" charset="-122"/>
                <a:sym typeface="Symbol" pitchFamily="18" charset="2"/>
              </a:rPr>
              <a:t></a:t>
            </a:r>
            <a:r>
              <a:rPr lang="en-US" altLang="zh-CN" sz="2800" i="1">
                <a:ea typeface="楷体_GB2312" charset="-122"/>
              </a:rPr>
              <a:t>C</a:t>
            </a:r>
            <a:endParaRPr lang="zh-CN" altLang="zh-CN" sz="2800">
              <a:cs typeface="Times New Roman" pitchFamily="18" charset="0"/>
            </a:endParaRPr>
          </a:p>
        </p:txBody>
      </p:sp>
      <p:sp>
        <p:nvSpPr>
          <p:cNvPr id="16" name="文本框 3076"/>
          <p:cNvSpPr txBox="1">
            <a:spLocks noChangeArrowheads="1"/>
          </p:cNvSpPr>
          <p:nvPr/>
        </p:nvSpPr>
        <p:spPr bwMode="auto">
          <a:xfrm>
            <a:off x="515938" y="5426075"/>
            <a:ext cx="8101012" cy="523875"/>
          </a:xfrm>
          <a:prstGeom prst="rect">
            <a:avLst/>
          </a:prstGeom>
          <a:noFill/>
          <a:ln w="12700">
            <a:noFill/>
            <a:miter lim="800000"/>
            <a:headEnd/>
            <a:tailEnd/>
          </a:ln>
        </p:spPr>
        <p:txBody>
          <a:bodyPr>
            <a:spAutoFit/>
          </a:bodyPr>
          <a:lstStyle/>
          <a:p>
            <a:pPr eaLnBrk="0" hangingPunct="0">
              <a:spcBef>
                <a:spcPct val="20000"/>
              </a:spcBef>
            </a:pPr>
            <a:r>
              <a:rPr lang="en-US" altLang="zh-CN" sz="2800">
                <a:ea typeface="楷体_GB2312" charset="-122"/>
              </a:rPr>
              <a:t>                      =</a:t>
            </a:r>
            <a:r>
              <a:rPr lang="en-US" altLang="zh-CN" sz="2800" i="1">
                <a:ea typeface="楷体_GB2312" charset="-122"/>
              </a:rPr>
              <a:t>AB</a:t>
            </a:r>
            <a:r>
              <a:rPr lang="en-US" altLang="zh-CN" sz="2800">
                <a:ea typeface="楷体_GB2312" charset="-122"/>
              </a:rPr>
              <a:t>+</a:t>
            </a:r>
            <a:r>
              <a:rPr lang="en-US" altLang="zh-CN" sz="2800" i="1">
                <a:ea typeface="楷体_GB2312" charset="-122"/>
              </a:rPr>
              <a:t>C</a:t>
            </a:r>
            <a:endParaRPr lang="zh-CN" altLang="en-US" sz="2800" u="sng">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9" name="文本框 3076"/>
          <p:cNvSpPr txBox="1">
            <a:spLocks noChangeArrowheads="1"/>
          </p:cNvSpPr>
          <p:nvPr/>
        </p:nvSpPr>
        <p:spPr bwMode="auto">
          <a:xfrm>
            <a:off x="515938" y="404813"/>
            <a:ext cx="8101012" cy="830997"/>
          </a:xfrm>
          <a:prstGeom prst="rect">
            <a:avLst/>
          </a:prstGeom>
          <a:noFill/>
          <a:ln w="12700">
            <a:noFill/>
            <a:miter lim="800000"/>
            <a:headEnd/>
            <a:tailEnd/>
          </a:ln>
        </p:spPr>
        <p:txBody>
          <a:bodyPr>
            <a:spAutoFit/>
          </a:bodyPr>
          <a:lstStyle/>
          <a:p>
            <a:pPr indent="719138" eaLnBrk="0" hangingPunct="0"/>
            <a:r>
              <a:rPr lang="zh-CN" altLang="zh-CN" sz="2400">
                <a:ea typeface="楷体_GB2312" charset="-122"/>
              </a:rPr>
              <a:t>由于</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zh-CN" altLang="zh-CN" sz="2400">
                <a:ea typeface="楷体_GB2312" charset="-122"/>
              </a:rPr>
              <a:t>，有时需要在逻辑函数式中重复写入某一项，以方便与其它项合并。</a:t>
            </a:r>
            <a:endParaRPr lang="zh-CN" altLang="zh-CN" sz="2400">
              <a:cs typeface="Times New Roman" pitchFamily="18" charset="0"/>
            </a:endParaRPr>
          </a:p>
        </p:txBody>
      </p:sp>
      <p:sp>
        <p:nvSpPr>
          <p:cNvPr id="12" name="文本框 11"/>
          <p:cNvSpPr txBox="1">
            <a:spLocks noChangeArrowheads="1"/>
          </p:cNvSpPr>
          <p:nvPr/>
        </p:nvSpPr>
        <p:spPr bwMode="auto">
          <a:xfrm>
            <a:off x="515938" y="1322388"/>
            <a:ext cx="8101012" cy="461665"/>
          </a:xfrm>
          <a:prstGeom prst="rect">
            <a:avLst/>
          </a:prstGeom>
          <a:noFill/>
          <a:ln w="12700">
            <a:noFill/>
            <a:miter lim="800000"/>
            <a:headEnd/>
            <a:tailEnd/>
          </a:ln>
        </p:spPr>
        <p:txBody>
          <a:bodyPr>
            <a:spAutoFit/>
          </a:bodyPr>
          <a:lstStyle/>
          <a:p>
            <a:pPr eaLnBrk="0" hangingPunct="0"/>
            <a:r>
              <a:rPr lang="zh-CN" altLang="zh-CN" sz="2400" dirty="0"/>
              <a:t>【</a:t>
            </a:r>
            <a:r>
              <a:rPr lang="zh-CN" altLang="zh-CN" sz="2400" dirty="0" smtClean="0"/>
              <a:t>例</a:t>
            </a:r>
            <a:r>
              <a:rPr lang="en-US" altLang="zh-CN" sz="2400" dirty="0" smtClean="0"/>
              <a:t>12</a:t>
            </a:r>
            <a:r>
              <a:rPr lang="zh-CN" altLang="zh-CN" sz="2400" dirty="0" smtClean="0"/>
              <a:t>】</a:t>
            </a:r>
            <a:r>
              <a:rPr lang="zh-CN" altLang="zh-CN" sz="2400" dirty="0"/>
              <a:t>化简逻辑函数</a:t>
            </a:r>
            <a:r>
              <a:rPr lang="en-US" altLang="zh-CN" sz="2400" i="1" dirty="0"/>
              <a:t>Y</a:t>
            </a:r>
            <a:r>
              <a:rPr lang="en-US" altLang="zh-CN" sz="2400" dirty="0"/>
              <a:t>=</a:t>
            </a:r>
            <a:r>
              <a:rPr lang="en-US" altLang="zh-CN" sz="2400" i="1" dirty="0"/>
              <a:t>A</a:t>
            </a:r>
            <a:r>
              <a:rPr lang="en-US" altLang="zh-CN" sz="2400" dirty="0">
                <a:sym typeface="Symbol" pitchFamily="18" charset="2"/>
              </a:rPr>
              <a:t></a:t>
            </a:r>
            <a:r>
              <a:rPr lang="en-US" altLang="zh-CN" sz="2400" i="1" dirty="0"/>
              <a:t>BC</a:t>
            </a:r>
            <a:r>
              <a:rPr lang="en-US" altLang="zh-CN" sz="2400" dirty="0">
                <a:sym typeface="Symbol" pitchFamily="18" charset="2"/>
              </a:rPr>
              <a:t></a:t>
            </a:r>
            <a:r>
              <a:rPr lang="en-US" altLang="zh-CN" sz="2400" dirty="0"/>
              <a:t>+</a:t>
            </a:r>
            <a:r>
              <a:rPr lang="en-US" altLang="zh-CN" sz="2400" i="1" dirty="0"/>
              <a:t>A</a:t>
            </a:r>
            <a:r>
              <a:rPr lang="en-US" altLang="zh-CN" sz="2400" dirty="0">
                <a:sym typeface="Symbol" pitchFamily="18" charset="2"/>
              </a:rPr>
              <a:t></a:t>
            </a:r>
            <a:r>
              <a:rPr lang="en-US" altLang="zh-CN" sz="2400" i="1" dirty="0"/>
              <a:t>BC</a:t>
            </a:r>
            <a:r>
              <a:rPr lang="en-US" altLang="zh-CN" sz="2400" dirty="0"/>
              <a:t>+</a:t>
            </a:r>
            <a:r>
              <a:rPr lang="en-US" altLang="zh-CN" sz="2400" i="1" dirty="0"/>
              <a:t>ABC</a:t>
            </a:r>
            <a:endParaRPr lang="zh-CN" altLang="zh-CN" sz="2400" dirty="0"/>
          </a:p>
        </p:txBody>
      </p:sp>
      <p:sp>
        <p:nvSpPr>
          <p:cNvPr id="4" name="文本框 3"/>
          <p:cNvSpPr txBox="1">
            <a:spLocks noChangeArrowheads="1"/>
          </p:cNvSpPr>
          <p:nvPr/>
        </p:nvSpPr>
        <p:spPr bwMode="auto">
          <a:xfrm>
            <a:off x="515938" y="3068638"/>
            <a:ext cx="8101012" cy="830997"/>
          </a:xfrm>
          <a:prstGeom prst="rect">
            <a:avLst/>
          </a:prstGeom>
          <a:noFill/>
          <a:ln w="12700">
            <a:noFill/>
            <a:miter lim="800000"/>
            <a:headEnd/>
            <a:tailEnd/>
          </a:ln>
        </p:spPr>
        <p:txBody>
          <a:bodyPr>
            <a:spAutoFit/>
          </a:bodyPr>
          <a:lstStyle/>
          <a:p>
            <a:pPr indent="719138"/>
            <a:r>
              <a:rPr lang="zh-CN" altLang="zh-CN" sz="2400"/>
              <a:t>由于</a:t>
            </a:r>
            <a:r>
              <a:rPr lang="en-US" altLang="zh-CN" sz="2400" i="1"/>
              <a:t>A</a:t>
            </a:r>
            <a:r>
              <a:rPr lang="en-US" altLang="zh-CN" sz="2400"/>
              <a:t>+</a:t>
            </a:r>
            <a:r>
              <a:rPr lang="en-US" altLang="zh-CN" sz="2400" i="1"/>
              <a:t>A</a:t>
            </a:r>
            <a:r>
              <a:rPr lang="en-US" altLang="zh-CN" sz="2400">
                <a:sym typeface="Symbol" pitchFamily="18" charset="2"/>
              </a:rPr>
              <a:t></a:t>
            </a:r>
            <a:r>
              <a:rPr lang="en-US" altLang="zh-CN" sz="2400"/>
              <a:t>=1</a:t>
            </a:r>
            <a:r>
              <a:rPr lang="zh-CN" altLang="zh-CN" sz="2400"/>
              <a:t>，有时需要在逻辑函数式中</a:t>
            </a:r>
            <a:r>
              <a:rPr lang="zh-CN" altLang="en-US" sz="2400"/>
              <a:t>的某一项</a:t>
            </a:r>
            <a:r>
              <a:rPr lang="zh-CN" altLang="zh-CN" sz="2400"/>
              <a:t>乘以</a:t>
            </a:r>
            <a:r>
              <a:rPr lang="en-US" altLang="zh-CN" sz="2400"/>
              <a:t>(</a:t>
            </a:r>
            <a:r>
              <a:rPr lang="en-US" altLang="zh-CN" sz="2400" i="1"/>
              <a:t>A</a:t>
            </a:r>
            <a:r>
              <a:rPr lang="en-US" altLang="zh-CN" sz="2400"/>
              <a:t>+</a:t>
            </a:r>
            <a:r>
              <a:rPr lang="en-US" altLang="zh-CN" sz="2400" i="1"/>
              <a:t>A</a:t>
            </a:r>
            <a:r>
              <a:rPr lang="en-US" altLang="zh-CN" sz="2400">
                <a:sym typeface="Symbol" pitchFamily="18" charset="2"/>
              </a:rPr>
              <a:t></a:t>
            </a:r>
            <a:r>
              <a:rPr lang="en-US" altLang="zh-CN" sz="2400"/>
              <a:t>)</a:t>
            </a:r>
            <a:r>
              <a:rPr lang="zh-CN" altLang="zh-CN" sz="2400"/>
              <a:t>，然后拆</a:t>
            </a:r>
            <a:r>
              <a:rPr lang="zh-CN" altLang="en-US" sz="2400"/>
              <a:t>成两项分别与其他项合并</a:t>
            </a:r>
            <a:r>
              <a:rPr lang="zh-CN" altLang="zh-CN" sz="2400"/>
              <a:t>。</a:t>
            </a:r>
            <a:endParaRPr lang="zh-CN" altLang="en-US" sz="2400" u="sng">
              <a:latin typeface="楷体_GB2312" charset="-122"/>
              <a:ea typeface="楷体_GB2312" charset="-122"/>
            </a:endParaRPr>
          </a:p>
        </p:txBody>
      </p:sp>
      <p:sp>
        <p:nvSpPr>
          <p:cNvPr id="13" name="文本框 12"/>
          <p:cNvSpPr txBox="1">
            <a:spLocks noChangeArrowheads="1"/>
          </p:cNvSpPr>
          <p:nvPr/>
        </p:nvSpPr>
        <p:spPr bwMode="auto">
          <a:xfrm>
            <a:off x="515938" y="1773238"/>
            <a:ext cx="8101012"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解：          </a:t>
            </a:r>
            <a:r>
              <a:rPr lang="en-US" altLang="zh-CN" sz="2400" i="1">
                <a:ea typeface="楷体_GB2312" charset="-122"/>
              </a:rPr>
              <a:t>Y</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rPr>
              <a:t>+</a:t>
            </a:r>
            <a:r>
              <a:rPr lang="en-US" altLang="zh-CN" sz="2400" i="1">
                <a:ea typeface="楷体_GB2312" charset="-122"/>
              </a:rPr>
              <a:t>ABC</a:t>
            </a:r>
            <a:endParaRPr lang="en-US" altLang="zh-CN" sz="2400" i="1">
              <a:cs typeface="Times New Roman" pitchFamily="18" charset="0"/>
            </a:endParaRPr>
          </a:p>
        </p:txBody>
      </p:sp>
      <p:sp>
        <p:nvSpPr>
          <p:cNvPr id="8" name="文本框 12"/>
          <p:cNvSpPr txBox="1">
            <a:spLocks noChangeArrowheads="1"/>
          </p:cNvSpPr>
          <p:nvPr/>
        </p:nvSpPr>
        <p:spPr bwMode="auto">
          <a:xfrm>
            <a:off x="515938" y="2205038"/>
            <a:ext cx="8101012" cy="461665"/>
          </a:xfrm>
          <a:prstGeom prst="rect">
            <a:avLst/>
          </a:prstGeom>
          <a:noFill/>
          <a:ln w="12700">
            <a:noFill/>
            <a:miter lim="800000"/>
            <a:headEnd/>
            <a:tailEnd/>
          </a:ln>
        </p:spPr>
        <p:txBody>
          <a:bodyPr>
            <a:spAutoFit/>
          </a:bodyPr>
          <a:lstStyle/>
          <a:p>
            <a:pPr eaLnBrk="0" hangingPunct="0">
              <a:spcBef>
                <a:spcPct val="20000"/>
              </a:spcBef>
            </a:pPr>
            <a:r>
              <a:rPr lang="en-US" altLang="zh-CN" sz="2400">
                <a:ea typeface="楷体_GB2312" charset="-122"/>
              </a:rPr>
              <a:t>                    =(</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rPr>
              <a:t>+</a:t>
            </a:r>
            <a:r>
              <a:rPr lang="en-US" altLang="zh-CN" sz="2400" i="1">
                <a:ea typeface="楷体_GB2312" charset="-122"/>
              </a:rPr>
              <a:t>ABC</a:t>
            </a:r>
            <a:r>
              <a:rPr lang="en-US" altLang="zh-CN" sz="2400">
                <a:ea typeface="楷体_GB2312" charset="-122"/>
              </a:rPr>
              <a:t>)</a:t>
            </a:r>
            <a:endParaRPr lang="zh-CN" altLang="zh-CN" sz="2400">
              <a:cs typeface="Times New Roman" pitchFamily="18" charset="0"/>
            </a:endParaRPr>
          </a:p>
        </p:txBody>
      </p:sp>
      <p:sp>
        <p:nvSpPr>
          <p:cNvPr id="9" name="文本框 12"/>
          <p:cNvSpPr txBox="1">
            <a:spLocks noChangeArrowheads="1"/>
          </p:cNvSpPr>
          <p:nvPr/>
        </p:nvSpPr>
        <p:spPr bwMode="auto">
          <a:xfrm>
            <a:off x="515938" y="2636838"/>
            <a:ext cx="8101012" cy="461665"/>
          </a:xfrm>
          <a:prstGeom prst="rect">
            <a:avLst/>
          </a:prstGeom>
          <a:noFill/>
          <a:ln w="12700">
            <a:noFill/>
            <a:miter lim="800000"/>
            <a:headEnd/>
            <a:tailEnd/>
          </a:ln>
        </p:spPr>
        <p:txBody>
          <a:bodyPr>
            <a:spAutoFit/>
          </a:bodyPr>
          <a:lstStyle/>
          <a:p>
            <a:pPr eaLnBrk="0" hangingPunct="0">
              <a:spcBef>
                <a:spcPct val="20000"/>
              </a:spcBef>
            </a:pPr>
            <a:r>
              <a:rPr lang="en-US" altLang="zh-CN" sz="2400">
                <a:ea typeface="楷体_GB2312" charset="-122"/>
              </a:rPr>
              <a:t>                    =</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rPr>
              <a:t>+</a:t>
            </a:r>
            <a:r>
              <a:rPr lang="en-US" altLang="zh-CN" sz="2400" i="1">
                <a:ea typeface="楷体_GB2312" charset="-122"/>
              </a:rPr>
              <a:t>BC</a:t>
            </a:r>
            <a:endParaRPr lang="zh-CN" altLang="zh-CN" sz="2400">
              <a:cs typeface="Times New Roman" pitchFamily="18" charset="0"/>
            </a:endParaRPr>
          </a:p>
        </p:txBody>
      </p:sp>
      <p:sp>
        <p:nvSpPr>
          <p:cNvPr id="10" name="文本框 11"/>
          <p:cNvSpPr txBox="1">
            <a:spLocks noChangeArrowheads="1"/>
          </p:cNvSpPr>
          <p:nvPr/>
        </p:nvSpPr>
        <p:spPr bwMode="auto">
          <a:xfrm>
            <a:off x="515938" y="3986213"/>
            <a:ext cx="8101012" cy="461665"/>
          </a:xfrm>
          <a:prstGeom prst="rect">
            <a:avLst/>
          </a:prstGeom>
          <a:noFill/>
          <a:ln w="12700">
            <a:noFill/>
            <a:miter lim="800000"/>
            <a:headEnd/>
            <a:tailEnd/>
          </a:ln>
        </p:spPr>
        <p:txBody>
          <a:bodyPr>
            <a:spAutoFit/>
          </a:bodyPr>
          <a:lstStyle/>
          <a:p>
            <a:pPr eaLnBrk="0" hangingPunct="0"/>
            <a:r>
              <a:rPr lang="zh-CN" altLang="zh-CN" sz="2400" dirty="0"/>
              <a:t>【</a:t>
            </a:r>
            <a:r>
              <a:rPr lang="zh-CN" altLang="zh-CN" sz="2400" dirty="0" smtClean="0"/>
              <a:t>例</a:t>
            </a:r>
            <a:r>
              <a:rPr lang="en-US" altLang="zh-CN" sz="2400" dirty="0" smtClean="0"/>
              <a:t>13</a:t>
            </a:r>
            <a:r>
              <a:rPr lang="zh-CN" altLang="zh-CN" sz="2400" dirty="0" smtClean="0"/>
              <a:t>】</a:t>
            </a:r>
            <a:r>
              <a:rPr lang="zh-CN" altLang="zh-CN" sz="2400" dirty="0"/>
              <a:t>化简逻辑函数</a:t>
            </a:r>
            <a:r>
              <a:rPr lang="en-US" altLang="zh-CN" sz="2400" i="1" dirty="0"/>
              <a:t>Y</a:t>
            </a:r>
            <a:r>
              <a:rPr lang="en-US" altLang="zh-CN" sz="2400" dirty="0"/>
              <a:t>=</a:t>
            </a:r>
            <a:r>
              <a:rPr lang="en-US" altLang="zh-CN" sz="2400" i="1" dirty="0"/>
              <a:t>AB</a:t>
            </a:r>
            <a:r>
              <a:rPr lang="en-US" altLang="zh-CN" sz="2400" dirty="0">
                <a:sym typeface="Symbol" pitchFamily="18" charset="2"/>
              </a:rPr>
              <a:t></a:t>
            </a:r>
            <a:r>
              <a:rPr lang="en-US" altLang="zh-CN" sz="2400" dirty="0"/>
              <a:t>+</a:t>
            </a:r>
            <a:r>
              <a:rPr lang="en-US" altLang="zh-CN" sz="2400" i="1" dirty="0"/>
              <a:t>A</a:t>
            </a:r>
            <a:r>
              <a:rPr lang="en-US" altLang="zh-CN" sz="2400" dirty="0">
                <a:sym typeface="Symbol" pitchFamily="18" charset="2"/>
              </a:rPr>
              <a:t></a:t>
            </a:r>
            <a:r>
              <a:rPr lang="en-US" altLang="zh-CN" sz="2400" i="1" dirty="0"/>
              <a:t>B</a:t>
            </a:r>
            <a:r>
              <a:rPr lang="en-US" altLang="zh-CN" sz="2400" dirty="0"/>
              <a:t>+</a:t>
            </a:r>
            <a:r>
              <a:rPr lang="en-US" altLang="zh-CN" sz="2400" i="1" dirty="0"/>
              <a:t>BC</a:t>
            </a:r>
            <a:r>
              <a:rPr lang="en-US" altLang="zh-CN" sz="2400" dirty="0">
                <a:sym typeface="Symbol" pitchFamily="18" charset="2"/>
              </a:rPr>
              <a:t>+</a:t>
            </a:r>
            <a:r>
              <a:rPr lang="en-US" altLang="zh-CN" sz="2400" i="1" dirty="0"/>
              <a:t>B</a:t>
            </a:r>
            <a:r>
              <a:rPr lang="en-US" altLang="zh-CN" sz="2400" dirty="0">
                <a:sym typeface="Symbol" pitchFamily="18" charset="2"/>
              </a:rPr>
              <a:t></a:t>
            </a:r>
            <a:r>
              <a:rPr lang="en-US" altLang="zh-CN" sz="2400" i="1" dirty="0"/>
              <a:t>C</a:t>
            </a:r>
            <a:endParaRPr lang="zh-CN" altLang="zh-CN" sz="2400" dirty="0"/>
          </a:p>
        </p:txBody>
      </p:sp>
      <p:sp>
        <p:nvSpPr>
          <p:cNvPr id="14" name="文本框 12"/>
          <p:cNvSpPr txBox="1">
            <a:spLocks noChangeArrowheads="1"/>
          </p:cNvSpPr>
          <p:nvPr/>
        </p:nvSpPr>
        <p:spPr bwMode="auto">
          <a:xfrm>
            <a:off x="515938" y="4437063"/>
            <a:ext cx="8101012" cy="461665"/>
          </a:xfrm>
          <a:prstGeom prst="rect">
            <a:avLst/>
          </a:prstGeom>
          <a:noFill/>
          <a:ln w="12700">
            <a:noFill/>
            <a:miter lim="800000"/>
            <a:headEnd/>
            <a:tailEnd/>
          </a:ln>
        </p:spPr>
        <p:txBody>
          <a:bodyPr>
            <a:spAutoFit/>
          </a:bodyPr>
          <a:lstStyle/>
          <a:p>
            <a:pPr eaLnBrk="0" hangingPunct="0"/>
            <a:r>
              <a:rPr lang="zh-CN" altLang="en-US" sz="2400">
                <a:ea typeface="楷体_GB2312" charset="-122"/>
              </a:rPr>
              <a:t>解：在</a:t>
            </a:r>
            <a:r>
              <a:rPr lang="zh-CN" altLang="zh-CN" sz="2400">
                <a:ea typeface="楷体_GB2312" charset="-122"/>
              </a:rPr>
              <a:t>第</a:t>
            </a:r>
            <a:r>
              <a:rPr lang="zh-CN" altLang="en-US" sz="2400">
                <a:ea typeface="楷体_GB2312" charset="-122"/>
              </a:rPr>
              <a:t>二</a:t>
            </a:r>
            <a:r>
              <a:rPr lang="zh-CN" altLang="zh-CN" sz="2400">
                <a:ea typeface="楷体_GB2312" charset="-122"/>
              </a:rPr>
              <a:t>项中扩充变量</a:t>
            </a:r>
            <a:r>
              <a:rPr lang="en-US" altLang="zh-CN" sz="2400" i="1">
                <a:ea typeface="楷体_GB2312" charset="-122"/>
              </a:rPr>
              <a:t>C</a:t>
            </a:r>
            <a:r>
              <a:rPr lang="zh-CN" altLang="zh-CN" sz="2400">
                <a:ea typeface="楷体_GB2312" charset="-122"/>
              </a:rPr>
              <a:t>，在第</a:t>
            </a:r>
            <a:r>
              <a:rPr lang="zh-CN" altLang="en-US" sz="2400">
                <a:ea typeface="楷体_GB2312" charset="-122"/>
              </a:rPr>
              <a:t>四</a:t>
            </a:r>
            <a:r>
              <a:rPr lang="zh-CN" altLang="zh-CN" sz="2400">
                <a:ea typeface="楷体_GB2312" charset="-122"/>
              </a:rPr>
              <a:t>项中扩充变量</a:t>
            </a:r>
            <a:r>
              <a:rPr lang="en-US" altLang="zh-CN" sz="2400" i="1">
                <a:ea typeface="楷体_GB2312" charset="-122"/>
              </a:rPr>
              <a:t>A</a:t>
            </a:r>
            <a:r>
              <a:rPr lang="zh-CN" altLang="en-US" sz="2400">
                <a:ea typeface="楷体_GB2312" charset="-122"/>
              </a:rPr>
              <a:t>，得</a:t>
            </a:r>
            <a:endParaRPr lang="en-US" altLang="zh-CN" sz="2400" i="1">
              <a:cs typeface="Times New Roman" pitchFamily="18" charset="0"/>
            </a:endParaRPr>
          </a:p>
        </p:txBody>
      </p:sp>
      <p:sp>
        <p:nvSpPr>
          <p:cNvPr id="15" name="文本框 12"/>
          <p:cNvSpPr txBox="1">
            <a:spLocks noChangeArrowheads="1"/>
          </p:cNvSpPr>
          <p:nvPr/>
        </p:nvSpPr>
        <p:spPr bwMode="auto">
          <a:xfrm>
            <a:off x="515938" y="5281613"/>
            <a:ext cx="8101012" cy="461665"/>
          </a:xfrm>
          <a:prstGeom prst="rect">
            <a:avLst/>
          </a:prstGeom>
          <a:noFill/>
          <a:ln w="12700">
            <a:noFill/>
            <a:miter lim="800000"/>
            <a:headEnd/>
            <a:tailEnd/>
          </a:ln>
        </p:spPr>
        <p:txBody>
          <a:bodyPr>
            <a:spAutoFit/>
          </a:bodyPr>
          <a:lstStyle/>
          <a:p>
            <a:pPr eaLnBrk="0" hangingPunct="0"/>
            <a:r>
              <a:rPr lang="en-US" altLang="zh-CN" sz="2400" i="1">
                <a:ea typeface="楷体_GB2312" charset="-122"/>
              </a:rPr>
              <a:t>          Y</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endParaRPr lang="en-US" altLang="zh-CN" sz="2400" i="1">
              <a:cs typeface="Times New Roman" pitchFamily="18" charset="0"/>
            </a:endParaRPr>
          </a:p>
        </p:txBody>
      </p:sp>
      <p:sp>
        <p:nvSpPr>
          <p:cNvPr id="16" name="文本框 12"/>
          <p:cNvSpPr txBox="1">
            <a:spLocks noChangeArrowheads="1"/>
          </p:cNvSpPr>
          <p:nvPr/>
        </p:nvSpPr>
        <p:spPr bwMode="auto">
          <a:xfrm>
            <a:off x="515938" y="5713413"/>
            <a:ext cx="8101012" cy="461665"/>
          </a:xfrm>
          <a:prstGeom prst="rect">
            <a:avLst/>
          </a:prstGeom>
          <a:noFill/>
          <a:ln w="12700">
            <a:noFill/>
            <a:miter lim="800000"/>
            <a:headEnd/>
            <a:tailEnd/>
          </a:ln>
        </p:spPr>
        <p:txBody>
          <a:bodyPr>
            <a:spAutoFit/>
          </a:bodyPr>
          <a:lstStyle/>
          <a:p>
            <a:pPr algn="ctr" eaLnBrk="0" hangingPunct="0"/>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BC</a:t>
            </a:r>
            <a:r>
              <a:rPr lang="en-US" altLang="zh-CN" sz="2400">
                <a:ea typeface="楷体_GB2312" charset="-122"/>
                <a:sym typeface="Symbol" pitchFamily="18" charset="2"/>
              </a:rPr>
              <a:t>+</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endParaRPr lang="en-US" altLang="zh-CN" sz="2400" i="1">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ppt_x</p:attrName>
                                        </p:attrNameLst>
                                      </p:cBhvr>
                                      <p:tavLst>
                                        <p:tav tm="0">
                                          <p:val>
                                            <p:strVal val="#ppt_x-.2"/>
                                          </p:val>
                                        </p:tav>
                                        <p:tav tm="100000">
                                          <p:val>
                                            <p:strVal val="#ppt_x"/>
                                          </p:val>
                                        </p:tav>
                                      </p:tavLst>
                                    </p:anim>
                                    <p:anim calcmode="lin" valueType="num">
                                      <p:cBhvr>
                                        <p:cTn id="3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8" grpId="0"/>
      <p:bldP spid="9" grpId="0"/>
      <p:bldP spid="10" grpId="0"/>
      <p:bldP spid="14" grpId="0"/>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文本框 3076"/>
          <p:cNvSpPr txBox="1">
            <a:spLocks noChangeArrowheads="1"/>
          </p:cNvSpPr>
          <p:nvPr/>
        </p:nvSpPr>
        <p:spPr bwMode="auto">
          <a:xfrm>
            <a:off x="515938" y="1370013"/>
            <a:ext cx="810101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eaLnBrk="0" hangingPunct="0">
              <a:spcBef>
                <a:spcPct val="0"/>
              </a:spcBef>
              <a:buFontTx/>
              <a:buNone/>
              <a:defRPr/>
            </a:pPr>
            <a:r>
              <a:rPr lang="zh-CN" altLang="en-US" dirty="0" smtClean="0">
                <a:solidFill>
                  <a:schemeClr val="tx1"/>
                </a:solidFill>
                <a:latin typeface="Times New Roman" panose="02020603050405020304" pitchFamily="18" charset="0"/>
                <a:ea typeface="+mn-ea"/>
                <a:cs typeface="Times New Roman" panose="02020603050405020304" pitchFamily="18" charset="0"/>
                <a:sym typeface="+mn-ea"/>
              </a:rPr>
              <a:t>如果</a:t>
            </a:r>
            <a:r>
              <a:rPr lang="zh-CN" altLang="zh-CN" dirty="0" smtClean="0">
                <a:solidFill>
                  <a:schemeClr val="tx1"/>
                </a:solidFill>
                <a:latin typeface="Times New Roman" panose="02020603050405020304" pitchFamily="18" charset="0"/>
                <a:ea typeface="+mn-ea"/>
                <a:cs typeface="Times New Roman" panose="02020603050405020304" pitchFamily="18" charset="0"/>
                <a:sym typeface="+mn-ea"/>
              </a:rPr>
              <a:t>第一项中扩充变量</a:t>
            </a:r>
            <a:r>
              <a:rPr lang="en-US" altLang="zh-CN" i="1" dirty="0" smtClean="0">
                <a:solidFill>
                  <a:schemeClr val="tx1"/>
                </a:solidFill>
                <a:latin typeface="Times New Roman" panose="02020603050405020304" pitchFamily="18" charset="0"/>
                <a:ea typeface="+mn-ea"/>
                <a:cs typeface="Times New Roman" panose="02020603050405020304" pitchFamily="18" charset="0"/>
                <a:sym typeface="+mn-ea"/>
              </a:rPr>
              <a:t>C</a:t>
            </a:r>
            <a:r>
              <a:rPr lang="zh-CN" altLang="zh-CN" dirty="0" smtClean="0">
                <a:solidFill>
                  <a:schemeClr val="tx1"/>
                </a:solidFill>
                <a:latin typeface="Times New Roman" panose="02020603050405020304" pitchFamily="18" charset="0"/>
                <a:ea typeface="+mn-ea"/>
                <a:cs typeface="Times New Roman" panose="02020603050405020304" pitchFamily="18" charset="0"/>
                <a:sym typeface="+mn-ea"/>
              </a:rPr>
              <a:t>，在第三项中扩充变量</a:t>
            </a:r>
            <a:r>
              <a:rPr lang="en-US" altLang="zh-CN" i="1" dirty="0" smtClean="0">
                <a:solidFill>
                  <a:schemeClr val="tx1"/>
                </a:solidFill>
                <a:latin typeface="Times New Roman" panose="02020603050405020304" pitchFamily="18" charset="0"/>
                <a:ea typeface="+mn-ea"/>
                <a:cs typeface="Times New Roman" panose="02020603050405020304" pitchFamily="18" charset="0"/>
                <a:sym typeface="+mn-ea"/>
              </a:rPr>
              <a:t>A</a:t>
            </a:r>
            <a:r>
              <a:rPr lang="zh-CN" altLang="en-US" dirty="0" smtClean="0">
                <a:solidFill>
                  <a:schemeClr val="tx1"/>
                </a:solidFill>
                <a:latin typeface="Times New Roman" panose="02020603050405020304" pitchFamily="18" charset="0"/>
                <a:ea typeface="+mn-ea"/>
                <a:cs typeface="Times New Roman" panose="02020603050405020304" pitchFamily="18" charset="0"/>
                <a:sym typeface="+mn-ea"/>
              </a:rPr>
              <a:t>，得</a:t>
            </a:r>
            <a:endParaRPr lang="zh-CN" altLang="zh-CN" dirty="0" smtClean="0">
              <a:solidFill>
                <a:schemeClr val="tx1"/>
              </a:solidFill>
              <a:latin typeface="Times New Roman" panose="02020603050405020304" pitchFamily="18" charset="0"/>
              <a:ea typeface="+mn-ea"/>
              <a:cs typeface="Times New Roman" panose="02020603050405020304" pitchFamily="18" charset="0"/>
              <a:sym typeface="+mn-ea"/>
            </a:endParaRPr>
          </a:p>
        </p:txBody>
      </p:sp>
      <p:sp>
        <p:nvSpPr>
          <p:cNvPr id="12" name="文本框 11"/>
          <p:cNvSpPr txBox="1">
            <a:spLocks noChangeArrowheads="1"/>
          </p:cNvSpPr>
          <p:nvPr/>
        </p:nvSpPr>
        <p:spPr bwMode="auto">
          <a:xfrm>
            <a:off x="522288" y="2252663"/>
            <a:ext cx="8094662" cy="461665"/>
          </a:xfrm>
          <a:prstGeom prst="rect">
            <a:avLst/>
          </a:prstGeom>
          <a:noFill/>
          <a:ln w="12700">
            <a:noFill/>
            <a:miter lim="800000"/>
            <a:headEnd/>
            <a:tailEnd/>
          </a:ln>
        </p:spPr>
        <p:txBody>
          <a:bodyPr>
            <a:spAutoFit/>
          </a:bodyPr>
          <a:lstStyle/>
          <a:p>
            <a:pPr eaLnBrk="0" hangingPunct="0"/>
            <a:r>
              <a:rPr lang="en-US" altLang="zh-CN" sz="2400" i="1">
                <a:ea typeface="楷体_GB2312" charset="-122"/>
              </a:rPr>
              <a:t>       Y</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BC</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endParaRPr lang="zh-CN" altLang="zh-CN" sz="2400">
              <a:cs typeface="Times New Roman" pitchFamily="18" charset="0"/>
            </a:endParaRPr>
          </a:p>
        </p:txBody>
      </p:sp>
      <p:sp>
        <p:nvSpPr>
          <p:cNvPr id="13" name="文本框 12"/>
          <p:cNvSpPr txBox="1">
            <a:spLocks noChangeArrowheads="1"/>
          </p:cNvSpPr>
          <p:nvPr/>
        </p:nvSpPr>
        <p:spPr bwMode="auto">
          <a:xfrm>
            <a:off x="515938" y="2709863"/>
            <a:ext cx="8101012" cy="461665"/>
          </a:xfrm>
          <a:prstGeom prst="rect">
            <a:avLst/>
          </a:prstGeom>
          <a:noFill/>
          <a:ln w="12700">
            <a:noFill/>
            <a:miter lim="800000"/>
            <a:headEnd/>
            <a:tailEnd/>
          </a:ln>
        </p:spPr>
        <p:txBody>
          <a:bodyPr>
            <a:spAutoFit/>
          </a:bodyPr>
          <a:lstStyle/>
          <a:p>
            <a:pPr eaLnBrk="0" hangingPunct="0"/>
            <a:r>
              <a:rPr lang="en-US" altLang="zh-CN" sz="2400">
                <a:ea typeface="楷体_GB2312" charset="-122"/>
              </a:rPr>
              <a:t>         =</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sym typeface="Symbol" pitchFamily="18" charset="2"/>
              </a:rPr>
              <a:t>C</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rPr>
              <a:t>+</a:t>
            </a:r>
            <a:r>
              <a:rPr lang="en-US" altLang="zh-CN" sz="2400" i="1">
                <a:ea typeface="楷体_GB2312" charset="-122"/>
              </a:rPr>
              <a:t>ABC</a:t>
            </a:r>
            <a:r>
              <a:rPr lang="en-US" altLang="zh-CN" sz="2400">
                <a:ea typeface="楷体_GB2312" charset="-122"/>
                <a:sym typeface="Symbol" pitchFamily="18" charset="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endParaRPr lang="en-US" altLang="zh-CN" sz="2400" i="1">
              <a:cs typeface="Times New Roman" pitchFamily="18" charset="0"/>
            </a:endParaRPr>
          </a:p>
        </p:txBody>
      </p:sp>
      <p:sp>
        <p:nvSpPr>
          <p:cNvPr id="8" name="文本框 12"/>
          <p:cNvSpPr txBox="1">
            <a:spLocks noChangeArrowheads="1"/>
          </p:cNvSpPr>
          <p:nvPr/>
        </p:nvSpPr>
        <p:spPr bwMode="auto">
          <a:xfrm>
            <a:off x="515938" y="3170238"/>
            <a:ext cx="8101012" cy="461665"/>
          </a:xfrm>
          <a:prstGeom prst="rect">
            <a:avLst/>
          </a:prstGeom>
          <a:noFill/>
          <a:ln w="12700">
            <a:noFill/>
            <a:miter lim="800000"/>
            <a:headEnd/>
            <a:tailEnd/>
          </a:ln>
        </p:spPr>
        <p:txBody>
          <a:bodyPr>
            <a:spAutoFit/>
          </a:bodyPr>
          <a:lstStyle/>
          <a:p>
            <a:pPr eaLnBrk="0" hangingPunct="0"/>
            <a:r>
              <a:rPr lang="en-US" altLang="zh-CN" sz="2400">
                <a:ea typeface="楷体_GB2312" charset="-122"/>
              </a:rPr>
              <a:t>         =(</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sym typeface="Symbol" pitchFamily="18" charset="2"/>
              </a:rPr>
              <a:t>C</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endParaRPr lang="en-US" altLang="zh-CN" sz="2400" i="1">
              <a:cs typeface="Times New Roman" pitchFamily="18" charset="0"/>
            </a:endParaRPr>
          </a:p>
        </p:txBody>
      </p:sp>
      <p:sp>
        <p:nvSpPr>
          <p:cNvPr id="9" name="文本框 12"/>
          <p:cNvSpPr txBox="1">
            <a:spLocks noChangeArrowheads="1"/>
          </p:cNvSpPr>
          <p:nvPr/>
        </p:nvSpPr>
        <p:spPr bwMode="auto">
          <a:xfrm>
            <a:off x="515938" y="3619500"/>
            <a:ext cx="8101012" cy="461665"/>
          </a:xfrm>
          <a:prstGeom prst="rect">
            <a:avLst/>
          </a:prstGeom>
          <a:noFill/>
          <a:ln w="12700">
            <a:noFill/>
            <a:miter lim="800000"/>
            <a:headEnd/>
            <a:tailEnd/>
          </a:ln>
        </p:spPr>
        <p:txBody>
          <a:bodyPr>
            <a:spAutoFit/>
          </a:bodyPr>
          <a:lstStyle/>
          <a:p>
            <a:pPr eaLnBrk="0" hangingPunct="0">
              <a:spcBef>
                <a:spcPct val="20000"/>
              </a:spcBef>
            </a:pPr>
            <a:r>
              <a:rPr lang="en-US" altLang="zh-CN" sz="2400">
                <a:ea typeface="楷体_GB2312" charset="-122"/>
              </a:rPr>
              <a:t>         =</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i="1">
                <a:ea typeface="楷体_GB2312" charset="-122"/>
              </a:rPr>
              <a:t>AC</a:t>
            </a:r>
            <a:r>
              <a:rPr lang="en-US" altLang="zh-CN" sz="2400">
                <a:ea typeface="楷体_GB2312" charset="-122"/>
                <a:sym typeface="Symbol" pitchFamily="18" charset="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endParaRPr lang="zh-CN" altLang="zh-CN" sz="2400">
              <a:cs typeface="Times New Roman" pitchFamily="18" charset="0"/>
            </a:endParaRPr>
          </a:p>
        </p:txBody>
      </p:sp>
      <p:sp>
        <p:nvSpPr>
          <p:cNvPr id="10" name="文本框 11"/>
          <p:cNvSpPr txBox="1">
            <a:spLocks noChangeArrowheads="1"/>
          </p:cNvSpPr>
          <p:nvPr/>
        </p:nvSpPr>
        <p:spPr bwMode="auto">
          <a:xfrm>
            <a:off x="515938" y="4087813"/>
            <a:ext cx="810101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eaLnBrk="0" hangingPunct="0">
              <a:spcBef>
                <a:spcPct val="0"/>
              </a:spcBef>
              <a:buFontTx/>
              <a:buNone/>
              <a:defRPr/>
            </a:pPr>
            <a:r>
              <a:rPr lang="zh-CN" altLang="en-US" dirty="0" smtClean="0">
                <a:solidFill>
                  <a:schemeClr val="tx1"/>
                </a:solidFill>
                <a:latin typeface="Times New Roman" panose="02020603050405020304" pitchFamily="18" charset="0"/>
                <a:ea typeface="宋体" panose="02010600030101010101" pitchFamily="2" charset="-122"/>
                <a:sym typeface="+mn-ea"/>
              </a:rPr>
              <a:t>同一逻辑函数的最简与或式可能不唯一</a:t>
            </a:r>
            <a:r>
              <a:rPr lang="zh-CN" altLang="en-US" dirty="0" smtClean="0">
                <a:solidFill>
                  <a:schemeClr val="tx1"/>
                </a:solidFill>
                <a:latin typeface="+mn-ea"/>
                <a:ea typeface="+mn-ea"/>
                <a:cs typeface="Times New Roman" panose="02020603050405020304" pitchFamily="18" charset="0"/>
                <a:sym typeface="+mn-ea"/>
              </a:rPr>
              <a:t>！</a:t>
            </a:r>
            <a:endParaRPr lang="zh-CN" altLang="zh-CN" dirty="0" smtClean="0">
              <a:solidFill>
                <a:schemeClr val="tx1"/>
              </a:solidFill>
              <a:latin typeface="+mn-ea"/>
              <a:ea typeface="+mn-ea"/>
              <a:cs typeface="Times New Roman" panose="02020603050405020304" pitchFamily="18" charset="0"/>
              <a:sym typeface="+mn-ea"/>
            </a:endParaRPr>
          </a:p>
        </p:txBody>
      </p:sp>
      <p:sp>
        <p:nvSpPr>
          <p:cNvPr id="14" name="文本框 12"/>
          <p:cNvSpPr txBox="1">
            <a:spLocks noChangeArrowheads="1"/>
          </p:cNvSpPr>
          <p:nvPr/>
        </p:nvSpPr>
        <p:spPr bwMode="auto">
          <a:xfrm>
            <a:off x="512763" y="4610100"/>
            <a:ext cx="8101012" cy="830997"/>
          </a:xfrm>
          <a:prstGeom prst="rect">
            <a:avLst/>
          </a:prstGeom>
          <a:noFill/>
          <a:ln w="12700">
            <a:noFill/>
            <a:miter lim="800000"/>
            <a:headEnd/>
            <a:tailEnd/>
          </a:ln>
        </p:spPr>
        <p:txBody>
          <a:bodyPr>
            <a:spAutoFit/>
          </a:bodyPr>
          <a:lstStyle/>
          <a:p>
            <a:pPr indent="719138" hangingPunct="0"/>
            <a:r>
              <a:rPr lang="zh-CN" altLang="en-US" sz="2400">
                <a:ea typeface="楷体_GB2312" charset="-122"/>
              </a:rPr>
              <a:t>化简复杂逻辑函数时，往往需要灵活、交替地综合运用多种化简方法，才能得到最后的化简结果。</a:t>
            </a:r>
            <a:endParaRPr lang="en-US" altLang="zh-CN" sz="2400">
              <a:cs typeface="Times New Roman" pitchFamily="18" charset="0"/>
            </a:endParaRPr>
          </a:p>
        </p:txBody>
      </p:sp>
      <p:sp>
        <p:nvSpPr>
          <p:cNvPr id="96264" name="文本框 12"/>
          <p:cNvSpPr txBox="1">
            <a:spLocks noChangeArrowheads="1"/>
          </p:cNvSpPr>
          <p:nvPr/>
        </p:nvSpPr>
        <p:spPr bwMode="auto">
          <a:xfrm>
            <a:off x="522288" y="430213"/>
            <a:ext cx="8101012" cy="461665"/>
          </a:xfrm>
          <a:prstGeom prst="rect">
            <a:avLst/>
          </a:prstGeom>
          <a:noFill/>
          <a:ln w="12700">
            <a:noFill/>
            <a:miter lim="800000"/>
            <a:headEnd/>
            <a:tailEnd/>
          </a:ln>
        </p:spPr>
        <p:txBody>
          <a:bodyPr>
            <a:spAutoFit/>
          </a:bodyPr>
          <a:lstStyle/>
          <a:p>
            <a:pPr eaLnBrk="0" hangingPunct="0"/>
            <a:r>
              <a:rPr lang="en-US" altLang="zh-CN" sz="2400">
                <a:ea typeface="楷体_GB2312" charset="-122"/>
              </a:rPr>
              <a:t>         =(</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a:ea typeface="楷体_GB2312" charset="-122"/>
                <a:sym typeface="Symbol" pitchFamily="18" charset="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BC</a:t>
            </a:r>
            <a:r>
              <a:rPr lang="en-US" altLang="zh-CN" sz="2400">
                <a:ea typeface="楷体_GB2312" charset="-122"/>
                <a:sym typeface="Symbol" pitchFamily="18" charset="2"/>
              </a:rPr>
              <a:t>)</a:t>
            </a:r>
            <a:endParaRPr lang="en-US" altLang="zh-CN" sz="2400" i="1">
              <a:cs typeface="Times New Roman" pitchFamily="18" charset="0"/>
            </a:endParaRPr>
          </a:p>
        </p:txBody>
      </p:sp>
      <p:sp>
        <p:nvSpPr>
          <p:cNvPr id="21" name="文本框 12"/>
          <p:cNvSpPr txBox="1">
            <a:spLocks noChangeArrowheads="1"/>
          </p:cNvSpPr>
          <p:nvPr/>
        </p:nvSpPr>
        <p:spPr bwMode="auto">
          <a:xfrm>
            <a:off x="512763" y="884238"/>
            <a:ext cx="8110537" cy="461665"/>
          </a:xfrm>
          <a:prstGeom prst="rect">
            <a:avLst/>
          </a:prstGeom>
          <a:noFill/>
          <a:ln w="12700">
            <a:noFill/>
            <a:miter lim="800000"/>
            <a:headEnd/>
            <a:tailEnd/>
          </a:ln>
        </p:spPr>
        <p:txBody>
          <a:bodyPr>
            <a:spAutoFit/>
          </a:bodyPr>
          <a:lstStyle/>
          <a:p>
            <a:pPr eaLnBrk="0" hangingPunct="0"/>
            <a:r>
              <a:rPr lang="en-US" altLang="zh-CN" sz="2400">
                <a:ea typeface="楷体_GB2312" charset="-122"/>
              </a:rPr>
              <a:t>         =</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rPr>
              <a:t>+</a:t>
            </a:r>
            <a:r>
              <a:rPr lang="en-US" altLang="zh-CN" sz="2400" i="1">
                <a:ea typeface="楷体_GB2312" charset="-122"/>
              </a:rPr>
              <a:t>BC</a:t>
            </a:r>
            <a:r>
              <a:rPr lang="en-US" altLang="zh-CN" sz="2400">
                <a:ea typeface="楷体_GB2312" charset="-122"/>
                <a:sym typeface="Symbol" pitchFamily="18" charset="2"/>
              </a:rPr>
              <a:t></a:t>
            </a:r>
            <a:endParaRPr lang="en-US" altLang="zh-CN" sz="2400" i="1">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8"/>
                                        </p:tgtEl>
                                        <p:attrNameLst>
                                          <p:attrName>style.visibility</p:attrName>
                                        </p:attrNameLst>
                                      </p:cBhvr>
                                      <p:to>
                                        <p:strVal val="visible"/>
                                      </p:to>
                                    </p:set>
                                    <p:animEffect transition="in" filter="wipe(left)">
                                      <p:cBhvr>
                                        <p:cTn id="12" dur="500"/>
                                        <p:tgtEl>
                                          <p:spTgt spid="96258"/>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ppt_x</p:attrName>
                                        </p:attrNameLst>
                                      </p:cBhvr>
                                      <p:tavLst>
                                        <p:tav tm="0">
                                          <p:val>
                                            <p:strVal val="#ppt_x-.2"/>
                                          </p:val>
                                        </p:tav>
                                        <p:tav tm="100000">
                                          <p:val>
                                            <p:strVal val="#ppt_x"/>
                                          </p:val>
                                        </p:tav>
                                      </p:tavLst>
                                    </p:anim>
                                    <p:anim calcmode="lin" valueType="num">
                                      <p:cBhvr>
                                        <p:cTn id="1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ppt_x</p:attrName>
                                        </p:attrNameLst>
                                      </p:cBhvr>
                                      <p:tavLst>
                                        <p:tav tm="0">
                                          <p:val>
                                            <p:strVal val="#ppt_x-.2"/>
                                          </p:val>
                                        </p:tav>
                                        <p:tav tm="100000">
                                          <p:val>
                                            <p:strVal val="#ppt_x"/>
                                          </p:val>
                                        </p:tav>
                                      </p:tavLst>
                                    </p:anim>
                                    <p:anim calcmode="lin" valueType="num">
                                      <p:cBhvr>
                                        <p:cTn id="4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12" grpId="0"/>
      <p:bldP spid="13" grpId="0"/>
      <p:bldP spid="8" grpId="0"/>
      <p:bldP spid="9" grpId="0"/>
      <p:bldP spid="10" grpId="0"/>
      <p:bldP spid="14"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文本框 3076"/>
          <p:cNvSpPr txBox="1">
            <a:spLocks noChangeArrowheads="1"/>
          </p:cNvSpPr>
          <p:nvPr/>
        </p:nvSpPr>
        <p:spPr bwMode="auto">
          <a:xfrm>
            <a:off x="515938" y="404813"/>
            <a:ext cx="8101012" cy="461665"/>
          </a:xfrm>
          <a:prstGeom prst="rect">
            <a:avLst/>
          </a:prstGeom>
          <a:noFill/>
          <a:ln w="12700">
            <a:noFill/>
            <a:miter lim="800000"/>
            <a:headEnd/>
            <a:tailEnd/>
          </a:ln>
        </p:spPr>
        <p:txBody>
          <a:bodyPr>
            <a:spAutoFit/>
          </a:bodyPr>
          <a:lstStyle/>
          <a:p>
            <a:pPr>
              <a:spcBef>
                <a:spcPct val="50000"/>
              </a:spcBef>
            </a:pPr>
            <a:r>
              <a:rPr lang="zh-CN" altLang="en-US" sz="2400" dirty="0" smtClean="0">
                <a:ea typeface="楷体_GB2312" charset="-122"/>
              </a:rPr>
              <a:t>卡诺图法</a:t>
            </a:r>
            <a:endParaRPr lang="zh-CN" altLang="en-US" sz="2400" dirty="0">
              <a:latin typeface="楷体_GB2312" charset="-122"/>
              <a:ea typeface="楷体_GB2312" charset="-122"/>
            </a:endParaRPr>
          </a:p>
        </p:txBody>
      </p:sp>
      <p:sp>
        <p:nvSpPr>
          <p:cNvPr id="4" name="文本框 3"/>
          <p:cNvSpPr txBox="1">
            <a:spLocks noChangeArrowheads="1"/>
          </p:cNvSpPr>
          <p:nvPr/>
        </p:nvSpPr>
        <p:spPr bwMode="auto">
          <a:xfrm>
            <a:off x="515938" y="893763"/>
            <a:ext cx="8101012" cy="1814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0">
              <a:spcBef>
                <a:spcPct val="0"/>
              </a:spcBef>
              <a:buFontTx/>
              <a:buNone/>
              <a:defRPr/>
            </a:pPr>
            <a:r>
              <a:rPr lang="zh-CN" altLang="en-US" sz="2800" dirty="0" smtClean="0">
                <a:solidFill>
                  <a:schemeClr val="tx1"/>
                </a:solidFill>
                <a:sym typeface="+mn-ea"/>
              </a:rPr>
              <a:t>卡诺图：</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美国工程师莫里斯·卡诺</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(Maurice </a:t>
            </a:r>
            <a:r>
              <a:rPr lang="en-US" altLang="zh-CN" sz="2800" dirty="0" err="1" smtClean="0">
                <a:solidFill>
                  <a:schemeClr val="tx1"/>
                </a:solidFill>
                <a:latin typeface="Times New Roman" panose="02020603050405020304" pitchFamily="18" charset="0"/>
                <a:cs typeface="Times New Roman" panose="02020603050405020304" pitchFamily="18" charset="0"/>
                <a:sym typeface="+mn-ea"/>
              </a:rPr>
              <a:t>Karnaugh</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发明</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的能够直观地表示</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最小项之间相邻关系的</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方格图</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r>
              <a:rPr lang="zh-CN" altLang="en-US" sz="2800" dirty="0" smtClean="0">
                <a:solidFill>
                  <a:schemeClr val="tx1"/>
                </a:solidFill>
                <a:latin typeface="Times New Roman" panose="02020603050405020304" pitchFamily="18" charset="0"/>
                <a:sym typeface="+mn-ea"/>
              </a:rPr>
              <a:t>每个格子代表一个最小项，且相邻格子代表的最小项相邻。</a:t>
            </a:r>
            <a:endParaRPr lang="zh-CN" altLang="en-US" sz="2800" u="sng" dirty="0">
              <a:solidFill>
                <a:schemeClr val="tx1"/>
              </a:solidFill>
              <a:latin typeface="Times New Roman" panose="02020603050405020304" pitchFamily="18" charset="0"/>
              <a:cs typeface="Times New Roman" panose="02020603050405020304" pitchFamily="18" charset="0"/>
              <a:sym typeface="+mn-ea"/>
            </a:endParaRPr>
          </a:p>
        </p:txBody>
      </p:sp>
      <p:pic>
        <p:nvPicPr>
          <p:cNvPr id="2" name="图片 1"/>
          <p:cNvPicPr>
            <a:picLocks noChangeAspect="1" noChangeArrowheads="1"/>
          </p:cNvPicPr>
          <p:nvPr/>
        </p:nvPicPr>
        <p:blipFill>
          <a:blip r:embed="rId3"/>
          <a:srcRect/>
          <a:stretch>
            <a:fillRect/>
          </a:stretch>
        </p:blipFill>
        <p:spPr bwMode="auto">
          <a:xfrm>
            <a:off x="657225" y="2781300"/>
            <a:ext cx="7818438" cy="3600450"/>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3" name="文本框 3076"/>
          <p:cNvSpPr txBox="1">
            <a:spLocks noChangeArrowheads="1"/>
          </p:cNvSpPr>
          <p:nvPr/>
        </p:nvSpPr>
        <p:spPr bwMode="auto">
          <a:xfrm>
            <a:off x="515938" y="476250"/>
            <a:ext cx="8101012" cy="461665"/>
          </a:xfrm>
          <a:prstGeom prst="rect">
            <a:avLst/>
          </a:prstGeom>
          <a:noFill/>
          <a:ln w="12700">
            <a:noFill/>
            <a:miter lim="800000"/>
            <a:headEnd/>
            <a:tailEnd/>
          </a:ln>
        </p:spPr>
        <p:txBody>
          <a:bodyPr>
            <a:spAutoFit/>
          </a:bodyPr>
          <a:lstStyle/>
          <a:p>
            <a:pPr hangingPunct="0"/>
            <a:r>
              <a:rPr lang="en-US" altLang="zh-CN" sz="2400">
                <a:ea typeface="楷体_GB2312" charset="-122"/>
              </a:rPr>
              <a:t>1. </a:t>
            </a:r>
            <a:r>
              <a:rPr lang="zh-CN" altLang="en-US" sz="2400">
                <a:ea typeface="楷体_GB2312" charset="-122"/>
              </a:rPr>
              <a:t>逻辑函数的卡诺图表示法</a:t>
            </a:r>
            <a:endParaRPr lang="zh-CN" altLang="zh-CN" sz="2400">
              <a:cs typeface="Times New Roman" pitchFamily="18" charset="0"/>
            </a:endParaRPr>
          </a:p>
        </p:txBody>
      </p:sp>
      <p:sp>
        <p:nvSpPr>
          <p:cNvPr id="12" name="文本框 11"/>
          <p:cNvSpPr txBox="1">
            <a:spLocks noChangeArrowheads="1"/>
          </p:cNvSpPr>
          <p:nvPr/>
        </p:nvSpPr>
        <p:spPr bwMode="auto">
          <a:xfrm>
            <a:off x="515938" y="3213100"/>
            <a:ext cx="8101012" cy="830997"/>
          </a:xfrm>
          <a:prstGeom prst="rect">
            <a:avLst/>
          </a:prstGeom>
          <a:noFill/>
          <a:ln w="12700">
            <a:noFill/>
            <a:miter lim="800000"/>
            <a:headEnd/>
            <a:tailEnd/>
          </a:ln>
        </p:spPr>
        <p:txBody>
          <a:bodyPr>
            <a:spAutoFit/>
          </a:bodyPr>
          <a:lstStyle/>
          <a:p>
            <a:pPr eaLnBrk="0" hangingPunct="0"/>
            <a:r>
              <a:rPr lang="zh-CN" altLang="zh-CN" sz="2400" dirty="0"/>
              <a:t>【</a:t>
            </a:r>
            <a:r>
              <a:rPr lang="zh-CN" altLang="zh-CN" sz="2400" dirty="0" smtClean="0"/>
              <a:t>例</a:t>
            </a:r>
            <a:r>
              <a:rPr lang="en-US" altLang="zh-CN" sz="2400" dirty="0" smtClean="0"/>
              <a:t>14</a:t>
            </a:r>
            <a:r>
              <a:rPr lang="zh-CN" altLang="zh-CN" sz="2400" dirty="0" smtClean="0"/>
              <a:t>】</a:t>
            </a:r>
            <a:r>
              <a:rPr lang="zh-CN" altLang="zh-CN" sz="2400" dirty="0">
                <a:latin typeface="Comic Sans MS" pitchFamily="66" charset="0"/>
                <a:ea typeface="楷体_GB2312" charset="-122"/>
              </a:rPr>
              <a:t>用卡诺图表示逻辑函数</a:t>
            </a:r>
            <a:endParaRPr lang="en-US" altLang="zh-CN" sz="2400" dirty="0">
              <a:latin typeface="Comic Sans MS" pitchFamily="66" charset="0"/>
              <a:ea typeface="楷体_GB2312" charset="-122"/>
            </a:endParaRPr>
          </a:p>
          <a:p>
            <a:pPr algn="ctr" eaLnBrk="0" hangingPunct="0"/>
            <a:r>
              <a:rPr lang="en-US" altLang="zh-CN" sz="2400" i="1" dirty="0">
                <a:ea typeface="楷体_GB2312" charset="-122"/>
              </a:rPr>
              <a:t>Y</a:t>
            </a:r>
            <a:r>
              <a:rPr lang="en-US" altLang="zh-CN" sz="2400" dirty="0">
                <a:ea typeface="楷体_GB2312" charset="-122"/>
              </a:rPr>
              <a:t>=</a:t>
            </a:r>
            <a:r>
              <a:rPr lang="en-US" altLang="zh-CN" sz="2400" i="1" dirty="0">
                <a:ea typeface="楷体_GB2312" charset="-122"/>
              </a:rPr>
              <a:t>A</a:t>
            </a:r>
            <a:r>
              <a:rPr lang="en-US" altLang="zh-CN" sz="2400" dirty="0">
                <a:ea typeface="楷体_GB2312" charset="-122"/>
                <a:sym typeface="Symbol" pitchFamily="18" charset="2"/>
              </a:rPr>
              <a:t></a:t>
            </a:r>
            <a:r>
              <a:rPr lang="en-US" altLang="zh-CN" sz="2400" i="1" dirty="0">
                <a:ea typeface="楷体_GB2312" charset="-122"/>
              </a:rPr>
              <a:t>B</a:t>
            </a:r>
            <a:r>
              <a:rPr lang="en-US" altLang="zh-CN" sz="2400" dirty="0">
                <a:ea typeface="楷体_GB2312" charset="-122"/>
                <a:sym typeface="Symbol" pitchFamily="18" charset="2"/>
              </a:rPr>
              <a:t></a:t>
            </a:r>
            <a:r>
              <a:rPr lang="en-US" altLang="zh-CN" sz="2400" i="1" dirty="0">
                <a:ea typeface="楷体_GB2312" charset="-122"/>
              </a:rPr>
              <a:t>C</a:t>
            </a:r>
            <a:r>
              <a:rPr lang="en-US" altLang="zh-CN" sz="2400" dirty="0">
                <a:ea typeface="楷体_GB2312" charset="-122"/>
                <a:sym typeface="Symbol" pitchFamily="18" charset="2"/>
              </a:rPr>
              <a:t></a:t>
            </a:r>
            <a:r>
              <a:rPr lang="en-US" altLang="zh-CN" sz="2400" i="1" dirty="0">
                <a:ea typeface="楷体_GB2312" charset="-122"/>
              </a:rPr>
              <a:t>D</a:t>
            </a:r>
            <a:r>
              <a:rPr lang="en-US" altLang="zh-CN" sz="2400" dirty="0">
                <a:ea typeface="楷体_GB2312" charset="-122"/>
              </a:rPr>
              <a:t>+</a:t>
            </a:r>
            <a:r>
              <a:rPr lang="en-US" altLang="zh-CN" sz="2400" i="1" dirty="0">
                <a:ea typeface="楷体_GB2312" charset="-122"/>
              </a:rPr>
              <a:t>A</a:t>
            </a:r>
            <a:r>
              <a:rPr lang="en-US" altLang="zh-CN" sz="2400" dirty="0">
                <a:ea typeface="楷体_GB2312" charset="-122"/>
                <a:sym typeface="Symbol" pitchFamily="18" charset="2"/>
              </a:rPr>
              <a:t></a:t>
            </a:r>
            <a:r>
              <a:rPr lang="en-US" altLang="zh-CN" sz="2400" i="1" dirty="0">
                <a:ea typeface="楷体_GB2312" charset="-122"/>
              </a:rPr>
              <a:t>BD</a:t>
            </a:r>
            <a:r>
              <a:rPr lang="en-US" altLang="zh-CN" sz="2400" dirty="0">
                <a:ea typeface="楷体_GB2312" charset="-122"/>
                <a:sym typeface="Symbol" pitchFamily="18" charset="2"/>
              </a:rPr>
              <a:t></a:t>
            </a:r>
            <a:r>
              <a:rPr lang="en-US" altLang="zh-CN" sz="2400" dirty="0">
                <a:ea typeface="楷体_GB2312" charset="-122"/>
              </a:rPr>
              <a:t>+</a:t>
            </a:r>
            <a:r>
              <a:rPr lang="en-US" altLang="zh-CN" sz="2400" i="1" dirty="0">
                <a:ea typeface="楷体_GB2312" charset="-122"/>
              </a:rPr>
              <a:t>ACD</a:t>
            </a:r>
            <a:r>
              <a:rPr lang="en-US" altLang="zh-CN" sz="2400" dirty="0">
                <a:ea typeface="楷体_GB2312" charset="-122"/>
              </a:rPr>
              <a:t>+</a:t>
            </a:r>
            <a:r>
              <a:rPr lang="en-US" altLang="zh-CN" sz="2400" i="1" dirty="0">
                <a:ea typeface="楷体_GB2312" charset="-122"/>
              </a:rPr>
              <a:t>AB</a:t>
            </a:r>
            <a:r>
              <a:rPr lang="en-US" altLang="zh-CN" sz="2400" dirty="0">
                <a:ea typeface="楷体_GB2312" charset="-122"/>
                <a:sym typeface="Symbol" pitchFamily="18" charset="2"/>
              </a:rPr>
              <a:t> </a:t>
            </a:r>
            <a:endParaRPr lang="zh-CN" altLang="zh-CN" sz="2400" dirty="0"/>
          </a:p>
        </p:txBody>
      </p:sp>
      <p:sp>
        <p:nvSpPr>
          <p:cNvPr id="4" name="文本框 3"/>
          <p:cNvSpPr txBox="1">
            <a:spLocks noChangeArrowheads="1"/>
          </p:cNvSpPr>
          <p:nvPr/>
        </p:nvSpPr>
        <p:spPr bwMode="auto">
          <a:xfrm>
            <a:off x="515938" y="4949825"/>
            <a:ext cx="810101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0" algn="ctr" eaLnBrk="0" hangingPunct="0">
              <a:spcBef>
                <a:spcPts val="0"/>
              </a:spcBef>
              <a:buFontTx/>
              <a:buNone/>
              <a:defRPr/>
            </a:pP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D</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BCD</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BC</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D</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ABCD</a:t>
            </a:r>
          </a:p>
          <a:p>
            <a:pPr eaLnBrk="0" hangingPunct="0">
              <a:spcBef>
                <a:spcPts val="0"/>
              </a:spcBef>
              <a:buFontTx/>
              <a:buNone/>
              <a:defRPr/>
            </a:pPr>
            <a:r>
              <a:rPr lang="en-US" altLang="zh-CN" dirty="0" smtClean="0">
                <a:solidFill>
                  <a:schemeClr val="tx1"/>
                </a:solidFill>
                <a:latin typeface="Times New Roman" panose="02020603050405020304" pitchFamily="18" charset="0"/>
                <a:cs typeface="Times New Roman" panose="02020603050405020304" pitchFamily="18" charset="0"/>
                <a:sym typeface="+mn-ea"/>
              </a:rPr>
              <a:t>         +</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CD</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CD</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D</a:t>
            </a:r>
            <a:r>
              <a:rPr lang="en-US" altLang="zh-CN" dirty="0" smtClean="0">
                <a:solidFill>
                  <a:schemeClr val="tx1"/>
                </a:solidFill>
                <a:latin typeface="Times New Roman" panose="02020603050405020304" pitchFamily="18" charset="0"/>
                <a:cs typeface="Times New Roman" panose="02020603050405020304" pitchFamily="18" charset="0"/>
                <a:sym typeface="+mn-ea"/>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solidFill>
                  <a:schemeClr val="tx1"/>
                </a:solidFill>
                <a:latin typeface="Times New Roman" panose="02020603050405020304" pitchFamily="18" charset="0"/>
                <a:cs typeface="Times New Roman" panose="02020603050405020304" pitchFamily="18" charset="0"/>
                <a:sym typeface="+mn-ea"/>
              </a:rPr>
              <a:t>D</a:t>
            </a:r>
            <a:r>
              <a:rPr lang="en-US" altLang="zh-CN"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zh-CN"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13" name="文本框 12"/>
          <p:cNvSpPr txBox="1">
            <a:spLocks noChangeArrowheads="1"/>
          </p:cNvSpPr>
          <p:nvPr/>
        </p:nvSpPr>
        <p:spPr bwMode="auto">
          <a:xfrm>
            <a:off x="515938" y="981075"/>
            <a:ext cx="8101012" cy="1569660"/>
          </a:xfrm>
          <a:prstGeom prst="rect">
            <a:avLst/>
          </a:prstGeom>
          <a:noFill/>
          <a:ln w="12700">
            <a:noFill/>
            <a:miter lim="800000"/>
            <a:headEnd/>
            <a:tailEnd/>
          </a:ln>
        </p:spPr>
        <p:txBody>
          <a:bodyPr>
            <a:spAutoFit/>
          </a:bodyPr>
          <a:lstStyle/>
          <a:p>
            <a:pPr indent="719138" eaLnBrk="0" hangingPunct="0"/>
            <a:r>
              <a:rPr lang="zh-CN" altLang="zh-CN" sz="2400">
                <a:ea typeface="楷体_GB2312" charset="-122"/>
              </a:rPr>
              <a:t>用卡诺图表示逻辑函数时，首先需要将逻辑函数化成标准与或式。在逻辑函数中存在某个最小项时，在卡诺图中对应的格子里填</a:t>
            </a:r>
            <a:r>
              <a:rPr lang="en-US" altLang="zh-CN" sz="2400">
                <a:ea typeface="楷体_GB2312" charset="-122"/>
              </a:rPr>
              <a:t>1</a:t>
            </a:r>
            <a:r>
              <a:rPr lang="zh-CN" altLang="zh-CN" sz="2400">
                <a:ea typeface="楷体_GB2312" charset="-122"/>
              </a:rPr>
              <a:t>，否则填</a:t>
            </a:r>
            <a:r>
              <a:rPr lang="en-US" altLang="zh-CN" sz="2400">
                <a:ea typeface="楷体_GB2312" charset="-122"/>
              </a:rPr>
              <a:t>0</a:t>
            </a:r>
            <a:r>
              <a:rPr lang="zh-CN" altLang="zh-CN" sz="2400">
                <a:ea typeface="楷体_GB2312" charset="-122"/>
              </a:rPr>
              <a:t>，即逻辑函数是由卡诺图中填</a:t>
            </a:r>
            <a:r>
              <a:rPr lang="en-US" altLang="zh-CN" sz="2400">
                <a:ea typeface="楷体_GB2312" charset="-122"/>
              </a:rPr>
              <a:t>1</a:t>
            </a:r>
            <a:r>
              <a:rPr lang="zh-CN" altLang="zh-CN" sz="2400">
                <a:ea typeface="楷体_GB2312" charset="-122"/>
              </a:rPr>
              <a:t>的格子代表的最小项相加构成的。</a:t>
            </a:r>
            <a:endParaRPr lang="zh-CN" altLang="zh-CN" sz="2400">
              <a:cs typeface="Times New Roman" pitchFamily="18" charset="0"/>
            </a:endParaRPr>
          </a:p>
        </p:txBody>
      </p:sp>
      <p:sp>
        <p:nvSpPr>
          <p:cNvPr id="8" name="文本框 12"/>
          <p:cNvSpPr txBox="1">
            <a:spLocks noChangeArrowheads="1"/>
          </p:cNvSpPr>
          <p:nvPr/>
        </p:nvSpPr>
        <p:spPr bwMode="auto">
          <a:xfrm>
            <a:off x="515938" y="4079875"/>
            <a:ext cx="8101012" cy="830997"/>
          </a:xfrm>
          <a:prstGeom prst="rect">
            <a:avLst/>
          </a:prstGeom>
          <a:noFill/>
          <a:ln w="12700">
            <a:noFill/>
            <a:miter lim="800000"/>
            <a:headEnd/>
            <a:tailEnd/>
          </a:ln>
        </p:spPr>
        <p:txBody>
          <a:bodyPr>
            <a:spAutoFit/>
          </a:bodyPr>
          <a:lstStyle/>
          <a:p>
            <a:pPr eaLnBrk="0" hangingPunct="0"/>
            <a:r>
              <a:rPr lang="zh-CN" altLang="en-US" sz="2400">
                <a:ea typeface="楷体_GB2312" charset="-122"/>
              </a:rPr>
              <a:t>解：    </a:t>
            </a:r>
            <a:r>
              <a:rPr lang="en-US" altLang="zh-CN" sz="2400" i="1">
                <a:ea typeface="楷体_GB2312" charset="-122"/>
              </a:rPr>
              <a:t>Y</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sym typeface="Symbol" pitchFamily="18" charset="2"/>
              </a:rPr>
              <a:t></a:t>
            </a:r>
            <a:r>
              <a:rPr lang="en-US" altLang="zh-CN" sz="2400" i="1">
                <a:ea typeface="楷体_GB2312" charset="-122"/>
              </a:rPr>
              <a:t>D</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D</a:t>
            </a:r>
            <a:r>
              <a:rPr lang="en-US" altLang="zh-CN" sz="2400">
                <a:ea typeface="楷体_GB2312" charset="-122"/>
                <a:sym typeface="Symbol" pitchFamily="18" charset="2"/>
              </a:rPr>
              <a:t></a:t>
            </a:r>
          </a:p>
          <a:p>
            <a:pPr eaLnBrk="0" hangingPunct="0"/>
            <a:r>
              <a:rPr lang="en-US" altLang="zh-CN" sz="2400">
                <a:ea typeface="楷体_GB2312" charset="-122"/>
                <a:sym typeface="Symbol" pitchFamily="18" charset="2"/>
              </a:rPr>
              <a:t>                 </a:t>
            </a:r>
            <a:r>
              <a:rPr lang="en-US" altLang="zh-CN" sz="2400">
                <a:ea typeface="楷体_GB2312" charset="-122"/>
              </a:rPr>
              <a:t>+</a:t>
            </a:r>
            <a:r>
              <a:rPr lang="en-US" altLang="zh-CN" sz="2400" i="1">
                <a:ea typeface="楷体_GB2312" charset="-122"/>
              </a:rPr>
              <a:t>A</a:t>
            </a:r>
            <a:r>
              <a:rPr lang="en-US" altLang="zh-CN" sz="2400">
                <a:ea typeface="楷体_GB2312" charset="-122"/>
              </a:rPr>
              <a:t>(</a:t>
            </a:r>
            <a:r>
              <a:rPr lang="en-US" altLang="zh-CN" sz="2400" i="1">
                <a:ea typeface="楷体_GB2312" charset="-122"/>
              </a:rPr>
              <a:t>B</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CD</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C</a:t>
            </a:r>
            <a:r>
              <a:rPr lang="en-US" altLang="zh-CN" sz="2400">
                <a:ea typeface="楷体_GB2312" charset="-122"/>
              </a:rPr>
              <a:t>+</a:t>
            </a:r>
            <a:r>
              <a:rPr lang="en-US" altLang="zh-CN" sz="2400" i="1">
                <a:ea typeface="楷体_GB2312" charset="-122"/>
              </a:rPr>
              <a:t>C</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D</a:t>
            </a:r>
            <a:r>
              <a:rPr lang="en-US" altLang="zh-CN" sz="2400">
                <a:ea typeface="楷体_GB2312" charset="-122"/>
              </a:rPr>
              <a:t>+</a:t>
            </a:r>
            <a:r>
              <a:rPr lang="en-US" altLang="zh-CN" sz="2400" i="1">
                <a:ea typeface="楷体_GB2312" charset="-122"/>
              </a:rPr>
              <a:t>D</a:t>
            </a:r>
            <a:r>
              <a:rPr lang="en-US" altLang="zh-CN" sz="2400">
                <a:ea typeface="楷体_GB2312" charset="-122"/>
                <a:sym typeface="Symbol" pitchFamily="18" charset="2"/>
              </a:rPr>
              <a:t></a:t>
            </a:r>
            <a:r>
              <a:rPr lang="en-US" altLang="zh-CN" sz="2400">
                <a:ea typeface="楷体_GB2312" charset="-122"/>
              </a:rPr>
              <a:t>)</a:t>
            </a:r>
            <a:endParaRPr lang="zh-CN" altLang="zh-CN" sz="2400">
              <a:cs typeface="Times New Roman" pitchFamily="18" charset="0"/>
            </a:endParaRPr>
          </a:p>
        </p:txBody>
      </p:sp>
      <p:sp>
        <p:nvSpPr>
          <p:cNvPr id="16" name="文本框 12"/>
          <p:cNvSpPr txBox="1">
            <a:spLocks noChangeArrowheads="1"/>
          </p:cNvSpPr>
          <p:nvPr/>
        </p:nvSpPr>
        <p:spPr bwMode="auto">
          <a:xfrm>
            <a:off x="515938" y="5805488"/>
            <a:ext cx="8101012" cy="461665"/>
          </a:xfrm>
          <a:prstGeom prst="rect">
            <a:avLst/>
          </a:prstGeom>
          <a:noFill/>
          <a:ln w="12700">
            <a:noFill/>
            <a:miter lim="800000"/>
            <a:headEnd/>
            <a:tailEnd/>
          </a:ln>
        </p:spPr>
        <p:txBody>
          <a:bodyPr>
            <a:spAutoFit/>
          </a:bodyPr>
          <a:lstStyle/>
          <a:p>
            <a:pPr eaLnBrk="0" hangingPunct="0"/>
            <a:r>
              <a:rPr lang="en-US" altLang="zh-CN" sz="2400">
                <a:ea typeface="楷体_GB2312" charset="-122"/>
              </a:rPr>
              <a:t>              =</a:t>
            </a:r>
            <a:r>
              <a:rPr lang="en-US" altLang="zh-CN" sz="2400" i="1">
                <a:ea typeface="楷体_GB2312" charset="-122"/>
              </a:rPr>
              <a:t>m</a:t>
            </a:r>
            <a:r>
              <a:rPr lang="en-US" altLang="zh-CN" sz="2400" baseline="-25000">
                <a:ea typeface="楷体_GB2312" charset="-122"/>
              </a:rPr>
              <a:t>1</a:t>
            </a:r>
            <a:r>
              <a:rPr lang="en-US" altLang="zh-CN" sz="2400">
                <a:ea typeface="楷体_GB2312" charset="-122"/>
              </a:rPr>
              <a:t>+</a:t>
            </a:r>
            <a:r>
              <a:rPr lang="en-US" altLang="zh-CN" sz="2400" i="1">
                <a:ea typeface="楷体_GB2312" charset="-122"/>
              </a:rPr>
              <a:t>m</a:t>
            </a:r>
            <a:r>
              <a:rPr lang="en-US" altLang="zh-CN" sz="2400" baseline="-25000">
                <a:ea typeface="楷体_GB2312" charset="-122"/>
              </a:rPr>
              <a:t>4</a:t>
            </a:r>
            <a:r>
              <a:rPr lang="en-US" altLang="zh-CN" sz="2400">
                <a:ea typeface="楷体_GB2312" charset="-122"/>
              </a:rPr>
              <a:t>+</a:t>
            </a:r>
            <a:r>
              <a:rPr lang="en-US" altLang="zh-CN" sz="2400" i="1">
                <a:ea typeface="楷体_GB2312" charset="-122"/>
              </a:rPr>
              <a:t>m</a:t>
            </a:r>
            <a:r>
              <a:rPr lang="en-US" altLang="zh-CN" sz="2400" baseline="-25000">
                <a:ea typeface="楷体_GB2312" charset="-122"/>
              </a:rPr>
              <a:t>6</a:t>
            </a:r>
            <a:r>
              <a:rPr lang="en-US" altLang="zh-CN" sz="2400">
                <a:ea typeface="楷体_GB2312" charset="-122"/>
              </a:rPr>
              <a:t>+</a:t>
            </a:r>
            <a:r>
              <a:rPr lang="en-US" altLang="zh-CN" sz="2400" i="1">
                <a:ea typeface="楷体_GB2312" charset="-122"/>
              </a:rPr>
              <a:t>m</a:t>
            </a:r>
            <a:r>
              <a:rPr lang="en-US" altLang="zh-CN" sz="2400" baseline="-25000">
                <a:ea typeface="楷体_GB2312" charset="-122"/>
              </a:rPr>
              <a:t>8</a:t>
            </a:r>
            <a:r>
              <a:rPr lang="en-US" altLang="zh-CN" sz="2400">
                <a:ea typeface="楷体_GB2312" charset="-122"/>
              </a:rPr>
              <a:t>+</a:t>
            </a:r>
            <a:r>
              <a:rPr lang="en-US" altLang="zh-CN" sz="2400" i="1">
                <a:ea typeface="楷体_GB2312" charset="-122"/>
              </a:rPr>
              <a:t>m</a:t>
            </a:r>
            <a:r>
              <a:rPr lang="en-US" altLang="zh-CN" sz="2400" baseline="-25000">
                <a:ea typeface="楷体_GB2312" charset="-122"/>
              </a:rPr>
              <a:t>9</a:t>
            </a:r>
            <a:r>
              <a:rPr lang="en-US" altLang="zh-CN" sz="2400">
                <a:ea typeface="楷体_GB2312" charset="-122"/>
              </a:rPr>
              <a:t>+</a:t>
            </a:r>
            <a:r>
              <a:rPr lang="en-US" altLang="zh-CN" sz="2400" i="1">
                <a:ea typeface="楷体_GB2312" charset="-122"/>
              </a:rPr>
              <a:t>m</a:t>
            </a:r>
            <a:r>
              <a:rPr lang="en-US" altLang="zh-CN" sz="2400" baseline="-25000">
                <a:ea typeface="楷体_GB2312" charset="-122"/>
              </a:rPr>
              <a:t>10</a:t>
            </a:r>
            <a:r>
              <a:rPr lang="en-US" altLang="zh-CN" sz="2400">
                <a:ea typeface="楷体_GB2312" charset="-122"/>
              </a:rPr>
              <a:t>+</a:t>
            </a:r>
            <a:r>
              <a:rPr lang="en-US" altLang="zh-CN" sz="2400" i="1">
                <a:ea typeface="楷体_GB2312" charset="-122"/>
              </a:rPr>
              <a:t>m</a:t>
            </a:r>
            <a:r>
              <a:rPr lang="en-US" altLang="zh-CN" sz="2400" baseline="-25000">
                <a:ea typeface="楷体_GB2312" charset="-122"/>
              </a:rPr>
              <a:t>11</a:t>
            </a:r>
            <a:r>
              <a:rPr lang="en-US" altLang="zh-CN" sz="2400">
                <a:ea typeface="楷体_GB2312" charset="-122"/>
              </a:rPr>
              <a:t>+</a:t>
            </a:r>
            <a:r>
              <a:rPr lang="en-US" altLang="zh-CN" sz="2400" i="1">
                <a:ea typeface="楷体_GB2312" charset="-122"/>
              </a:rPr>
              <a:t>m</a:t>
            </a:r>
            <a:r>
              <a:rPr lang="en-US" altLang="zh-CN" sz="2400" baseline="-25000">
                <a:ea typeface="楷体_GB2312" charset="-122"/>
              </a:rPr>
              <a:t>15</a:t>
            </a:r>
            <a:endParaRPr lang="zh-CN" altLang="zh-CN" sz="240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8"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文本框 3076"/>
          <p:cNvSpPr txBox="1">
            <a:spLocks noChangeArrowheads="1"/>
          </p:cNvSpPr>
          <p:nvPr/>
        </p:nvSpPr>
        <p:spPr bwMode="auto">
          <a:xfrm>
            <a:off x="514350" y="457200"/>
            <a:ext cx="8093075" cy="461665"/>
          </a:xfrm>
          <a:prstGeom prst="rect">
            <a:avLst/>
          </a:prstGeom>
          <a:noFill/>
          <a:ln w="12700">
            <a:noFill/>
            <a:miter lim="800000"/>
            <a:headEnd/>
            <a:tailEnd/>
          </a:ln>
        </p:spPr>
        <p:txBody>
          <a:bodyPr>
            <a:spAutoFit/>
          </a:bodyPr>
          <a:lstStyle/>
          <a:p>
            <a:pPr>
              <a:spcBef>
                <a:spcPct val="50000"/>
              </a:spcBef>
            </a:pPr>
            <a:r>
              <a:rPr lang="zh-CN" altLang="en-US" sz="2400" u="sng" dirty="0" smtClean="0">
                <a:ea typeface="楷体_GB2312" charset="-122"/>
              </a:rPr>
              <a:t>与</a:t>
            </a:r>
            <a:r>
              <a:rPr lang="zh-CN" altLang="en-US" sz="2400" u="sng" dirty="0">
                <a:ea typeface="楷体_GB2312" charset="-122"/>
              </a:rPr>
              <a:t>逻辑（与运算）</a:t>
            </a:r>
            <a:endParaRPr lang="zh-CN" altLang="en-US" sz="2400" u="sng" dirty="0">
              <a:cs typeface="Times New Roman" pitchFamily="18" charset="0"/>
            </a:endParaRPr>
          </a:p>
        </p:txBody>
      </p:sp>
      <p:sp>
        <p:nvSpPr>
          <p:cNvPr id="11" name="文本框 10"/>
          <p:cNvSpPr txBox="1">
            <a:spLocks noChangeArrowheads="1"/>
          </p:cNvSpPr>
          <p:nvPr/>
        </p:nvSpPr>
        <p:spPr bwMode="auto">
          <a:xfrm>
            <a:off x="511175" y="981075"/>
            <a:ext cx="8096250" cy="1200329"/>
          </a:xfrm>
          <a:prstGeom prst="rect">
            <a:avLst/>
          </a:prstGeom>
          <a:noFill/>
          <a:ln w="12700">
            <a:noFill/>
            <a:miter lim="800000"/>
            <a:headEnd/>
            <a:tailEnd/>
          </a:ln>
        </p:spPr>
        <p:txBody>
          <a:bodyPr>
            <a:spAutoFit/>
          </a:bodyPr>
          <a:lstStyle/>
          <a:p>
            <a:pPr indent="719138" algn="just"/>
            <a:r>
              <a:rPr lang="zh-CN" altLang="zh-CN" sz="2400" dirty="0">
                <a:solidFill>
                  <a:schemeClr val="tx1"/>
                </a:solidFill>
              </a:rPr>
              <a:t>假设决定某一个事件共有</a:t>
            </a:r>
            <a:r>
              <a:rPr lang="en-US" altLang="zh-CN" sz="2400" i="1" dirty="0">
                <a:solidFill>
                  <a:srgbClr val="FFFF00"/>
                </a:solidFill>
                <a:ea typeface="楷体_GB2312" charset="-122"/>
              </a:rPr>
              <a:t>n</a:t>
            </a:r>
            <a:r>
              <a:rPr lang="en-US" altLang="zh-CN" sz="2400" dirty="0">
                <a:solidFill>
                  <a:srgbClr val="FFFF00"/>
                </a:solidFill>
                <a:ea typeface="楷体_GB2312" charset="-122"/>
              </a:rPr>
              <a:t>(</a:t>
            </a:r>
            <a:r>
              <a:rPr lang="en-US" altLang="zh-CN" sz="2400" i="1" dirty="0">
                <a:solidFill>
                  <a:srgbClr val="FFFF00"/>
                </a:solidFill>
                <a:ea typeface="楷体_GB2312" charset="-122"/>
              </a:rPr>
              <a:t>n</a:t>
            </a:r>
            <a:r>
              <a:rPr lang="en-US" altLang="zh-CN" sz="2400" dirty="0">
                <a:solidFill>
                  <a:srgbClr val="FFFF00"/>
                </a:solidFill>
                <a:ea typeface="楷体_GB2312" charset="-122"/>
              </a:rPr>
              <a:t>≥2)</a:t>
            </a:r>
            <a:r>
              <a:rPr lang="zh-CN" altLang="zh-CN" sz="2400" dirty="0">
                <a:solidFill>
                  <a:schemeClr val="tx1"/>
                </a:solidFill>
              </a:rPr>
              <a:t>个条件，只有当</a:t>
            </a:r>
            <a:r>
              <a:rPr lang="zh-CN" altLang="zh-CN" sz="2400" dirty="0">
                <a:solidFill>
                  <a:srgbClr val="FF0000"/>
                </a:solidFill>
              </a:rPr>
              <a:t>所有条件都满足时，</a:t>
            </a:r>
            <a:r>
              <a:rPr lang="zh-CN" altLang="zh-CN" sz="2400" dirty="0">
                <a:solidFill>
                  <a:srgbClr val="FF0000"/>
                </a:solidFill>
                <a:latin typeface="Comic Sans MS" pitchFamily="66" charset="0"/>
                <a:ea typeface="楷体_GB2312" charset="-122"/>
              </a:rPr>
              <a:t>事件才会发生</a:t>
            </a:r>
            <a:r>
              <a:rPr lang="zh-CN" altLang="zh-CN" sz="2400" dirty="0">
                <a:solidFill>
                  <a:srgbClr val="FFFF00"/>
                </a:solidFill>
                <a:latin typeface="Comic Sans MS" pitchFamily="66" charset="0"/>
                <a:ea typeface="楷体_GB2312" charset="-122"/>
              </a:rPr>
              <a:t>，这种逻辑关系称为与逻辑，</a:t>
            </a:r>
            <a:r>
              <a:rPr lang="zh-CN" altLang="en-US" sz="2400" dirty="0">
                <a:solidFill>
                  <a:srgbClr val="FFFF00"/>
                </a:solidFill>
                <a:latin typeface="Comic Sans MS" pitchFamily="66" charset="0"/>
                <a:ea typeface="楷体_GB2312" charset="-122"/>
              </a:rPr>
              <a:t>也</a:t>
            </a:r>
            <a:r>
              <a:rPr lang="zh-CN" altLang="zh-CN" sz="2400" dirty="0">
                <a:solidFill>
                  <a:srgbClr val="FFFF00"/>
                </a:solidFill>
                <a:latin typeface="Comic Sans MS" pitchFamily="66" charset="0"/>
                <a:ea typeface="楷体_GB2312" charset="-122"/>
              </a:rPr>
              <a:t>称为与运算。</a:t>
            </a:r>
            <a:endParaRPr lang="zh-CN" altLang="en-US" sz="2400" dirty="0">
              <a:solidFill>
                <a:srgbClr val="FFFF00"/>
              </a:solidFill>
              <a:ea typeface="楷体_GB2312" charset="-122"/>
            </a:endParaRPr>
          </a:p>
        </p:txBody>
      </p:sp>
      <p:sp>
        <p:nvSpPr>
          <p:cNvPr id="13" name="文本框 12"/>
          <p:cNvSpPr txBox="1">
            <a:spLocks noChangeArrowheads="1"/>
          </p:cNvSpPr>
          <p:nvPr/>
        </p:nvSpPr>
        <p:spPr bwMode="auto">
          <a:xfrm>
            <a:off x="514350" y="2349500"/>
            <a:ext cx="8093075" cy="830997"/>
          </a:xfrm>
          <a:prstGeom prst="rect">
            <a:avLst/>
          </a:prstGeom>
          <a:noFill/>
          <a:ln w="12700">
            <a:noFill/>
            <a:miter lim="800000"/>
            <a:headEnd/>
            <a:tailEnd/>
          </a:ln>
        </p:spPr>
        <p:txBody>
          <a:bodyPr>
            <a:spAutoFit/>
          </a:bodyPr>
          <a:lstStyle/>
          <a:p>
            <a:pPr indent="719138" algn="just" eaLnBrk="0" hangingPunct="0"/>
            <a:r>
              <a:rPr lang="zh-CN" altLang="en-US" sz="2400" dirty="0">
                <a:solidFill>
                  <a:srgbClr val="FFFF00"/>
                </a:solidFill>
              </a:rPr>
              <a:t>对于下图</a:t>
            </a:r>
            <a:r>
              <a:rPr lang="en-US" altLang="zh-CN" sz="2400" dirty="0">
                <a:solidFill>
                  <a:srgbClr val="FFFF00"/>
                </a:solidFill>
              </a:rPr>
              <a:t>(a)</a:t>
            </a:r>
            <a:r>
              <a:rPr lang="zh-CN" altLang="en-US" sz="2400" dirty="0">
                <a:solidFill>
                  <a:srgbClr val="FFFF00"/>
                </a:solidFill>
              </a:rPr>
              <a:t>所示电路，只有当开关</a:t>
            </a:r>
            <a:r>
              <a:rPr lang="en-US" altLang="zh-CN" sz="2400" i="1" dirty="0">
                <a:solidFill>
                  <a:srgbClr val="FFFF00"/>
                </a:solidFill>
              </a:rPr>
              <a:t>A</a:t>
            </a:r>
            <a:r>
              <a:rPr lang="zh-CN" altLang="en-US" sz="2400" dirty="0">
                <a:solidFill>
                  <a:srgbClr val="FFFF00"/>
                </a:solidFill>
              </a:rPr>
              <a:t>和</a:t>
            </a:r>
            <a:r>
              <a:rPr lang="en-US" altLang="zh-CN" sz="2400" i="1" dirty="0">
                <a:solidFill>
                  <a:srgbClr val="FFFF00"/>
                </a:solidFill>
              </a:rPr>
              <a:t>B</a:t>
            </a:r>
            <a:r>
              <a:rPr lang="zh-CN" altLang="en-US" sz="2400" dirty="0">
                <a:solidFill>
                  <a:srgbClr val="FFFF00"/>
                </a:solidFill>
              </a:rPr>
              <a:t>同时闭合时，灯才会亮，因此</a:t>
            </a:r>
            <a:r>
              <a:rPr lang="zh-CN" altLang="zh-CN" sz="2400" dirty="0">
                <a:solidFill>
                  <a:srgbClr val="FFFF00"/>
                </a:solidFill>
                <a:latin typeface="Comic Sans MS" pitchFamily="66" charset="0"/>
              </a:rPr>
              <a:t>开关</a:t>
            </a:r>
            <a:r>
              <a:rPr lang="zh-CN" altLang="en-US" sz="2400" dirty="0">
                <a:solidFill>
                  <a:srgbClr val="FFFF00"/>
                </a:solidFill>
                <a:latin typeface="Comic Sans MS" pitchFamily="66" charset="0"/>
              </a:rPr>
              <a:t>闭合</a:t>
            </a:r>
            <a:r>
              <a:rPr lang="zh-CN" altLang="zh-CN" sz="2400" dirty="0">
                <a:solidFill>
                  <a:srgbClr val="FFFF00"/>
                </a:solidFill>
                <a:latin typeface="Comic Sans MS" pitchFamily="66" charset="0"/>
              </a:rPr>
              <a:t>与灯</a:t>
            </a:r>
            <a:r>
              <a:rPr lang="zh-CN" altLang="en-US" sz="2400" dirty="0">
                <a:solidFill>
                  <a:srgbClr val="FFFF00"/>
                </a:solidFill>
                <a:latin typeface="Comic Sans MS" pitchFamily="66" charset="0"/>
              </a:rPr>
              <a:t>亮</a:t>
            </a:r>
            <a:r>
              <a:rPr lang="zh-CN" altLang="zh-CN" sz="2400" dirty="0">
                <a:solidFill>
                  <a:srgbClr val="FFFF00"/>
                </a:solidFill>
                <a:latin typeface="Comic Sans MS" pitchFamily="66" charset="0"/>
              </a:rPr>
              <a:t>之间构成了与逻辑关系</a:t>
            </a:r>
            <a:r>
              <a:rPr lang="zh-CN" altLang="en-US" sz="2400" dirty="0">
                <a:solidFill>
                  <a:srgbClr val="FFFF00"/>
                </a:solidFill>
              </a:rPr>
              <a:t>。</a:t>
            </a:r>
          </a:p>
        </p:txBody>
      </p:sp>
      <p:pic>
        <p:nvPicPr>
          <p:cNvPr id="12298" name="Picture 10"/>
          <p:cNvPicPr>
            <a:picLocks noChangeAspect="1" noChangeArrowheads="1"/>
          </p:cNvPicPr>
          <p:nvPr/>
        </p:nvPicPr>
        <p:blipFill>
          <a:blip r:embed="rId3"/>
          <a:srcRect/>
          <a:stretch>
            <a:fillRect/>
          </a:stretch>
        </p:blipFill>
        <p:spPr bwMode="auto">
          <a:xfrm>
            <a:off x="2903538" y="3843338"/>
            <a:ext cx="3311525" cy="2268537"/>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1000"/>
                                        <p:tgtEl>
                                          <p:spTgt spid="13"/>
                                        </p:tgtEl>
                                      </p:cBhvr>
                                    </p:animEffect>
                                  </p:childTnLst>
                                </p:cTn>
                              </p:par>
                              <p:par>
                                <p:cTn id="13" presetID="9" presetClass="entr" presetSubtype="0" fill="hold" nodeType="withEffect">
                                  <p:stCondLst>
                                    <p:cond delay="0"/>
                                  </p:stCondLst>
                                  <p:childTnLst>
                                    <p:set>
                                      <p:cBhvr>
                                        <p:cTn id="14" dur="1" fill="hold">
                                          <p:stCondLst>
                                            <p:cond delay="0"/>
                                          </p:stCondLst>
                                        </p:cTn>
                                        <p:tgtEl>
                                          <p:spTgt spid="12298"/>
                                        </p:tgtEl>
                                        <p:attrNameLst>
                                          <p:attrName>style.visibility</p:attrName>
                                        </p:attrNameLst>
                                      </p:cBhvr>
                                      <p:to>
                                        <p:strVal val="visible"/>
                                      </p:to>
                                    </p:set>
                                    <p:animEffect transition="in" filter="dissolve">
                                      <p:cBhvr>
                                        <p:cTn id="15"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1" name="文本框 3076"/>
          <p:cNvSpPr txBox="1">
            <a:spLocks noChangeArrowheads="1"/>
          </p:cNvSpPr>
          <p:nvPr/>
        </p:nvSpPr>
        <p:spPr bwMode="auto">
          <a:xfrm>
            <a:off x="515938" y="385763"/>
            <a:ext cx="8101012" cy="522287"/>
          </a:xfrm>
          <a:prstGeom prst="rect">
            <a:avLst/>
          </a:prstGeom>
          <a:noFill/>
          <a:ln w="12700">
            <a:noFill/>
            <a:miter lim="800000"/>
            <a:headEnd/>
            <a:tailEnd/>
          </a:ln>
        </p:spPr>
        <p:txBody>
          <a:bodyPr>
            <a:spAutoFit/>
          </a:bodyPr>
          <a:lstStyle/>
          <a:p>
            <a:pPr algn="ctr" hangingPunct="0"/>
            <a:r>
              <a:rPr lang="en-US" altLang="zh-CN" sz="2800">
                <a:ea typeface="楷体_GB2312" charset="-122"/>
              </a:rPr>
              <a:t>=∑</a:t>
            </a:r>
            <a:r>
              <a:rPr lang="en-US" altLang="zh-CN" sz="2800" i="1">
                <a:ea typeface="楷体_GB2312" charset="-122"/>
              </a:rPr>
              <a:t>m</a:t>
            </a:r>
            <a:r>
              <a:rPr lang="en-US" altLang="zh-CN" sz="2800">
                <a:ea typeface="楷体_GB2312" charset="-122"/>
              </a:rPr>
              <a:t>(1, 4, 6, 8, 9, 10, 11, 15)</a:t>
            </a:r>
            <a:endParaRPr lang="zh-CN" altLang="zh-CN" sz="2800">
              <a:cs typeface="Times New Roman" pitchFamily="18" charset="0"/>
            </a:endParaRPr>
          </a:p>
        </p:txBody>
      </p:sp>
      <p:sp>
        <p:nvSpPr>
          <p:cNvPr id="4" name="文本框 3"/>
          <p:cNvSpPr txBox="1">
            <a:spLocks noChangeArrowheads="1"/>
          </p:cNvSpPr>
          <p:nvPr/>
        </p:nvSpPr>
        <p:spPr bwMode="auto">
          <a:xfrm>
            <a:off x="515938" y="5857875"/>
            <a:ext cx="8101012" cy="523875"/>
          </a:xfrm>
          <a:prstGeom prst="rect">
            <a:avLst/>
          </a:prstGeom>
          <a:noFill/>
          <a:ln w="12700">
            <a:noFill/>
            <a:miter lim="800000"/>
            <a:headEnd/>
            <a:tailEnd/>
          </a:ln>
        </p:spPr>
        <p:txBody>
          <a:bodyPr>
            <a:spAutoFit/>
          </a:bodyPr>
          <a:lstStyle/>
          <a:p>
            <a:pPr eaLnBrk="0" hangingPunct="0"/>
            <a:r>
              <a:rPr lang="zh-CN" altLang="en-US" sz="2800">
                <a:ea typeface="楷体_GB2312" charset="-122"/>
              </a:rPr>
              <a:t>解：</a:t>
            </a:r>
            <a:r>
              <a:rPr lang="en-US" altLang="zh-CN" sz="2800" i="1">
                <a:ea typeface="楷体_GB2312" charset="-122"/>
              </a:rPr>
              <a:t>Y</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B</a:t>
            </a:r>
            <a:r>
              <a:rPr lang="en-US" altLang="zh-CN" sz="2800">
                <a:ea typeface="楷体_GB2312" charset="-122"/>
                <a:sym typeface="Symbol" pitchFamily="18" charset="2"/>
              </a:rPr>
              <a:t></a:t>
            </a:r>
            <a:r>
              <a:rPr lang="en-US" altLang="zh-CN" sz="2800" i="1">
                <a:ea typeface="楷体_GB2312" charset="-122"/>
              </a:rPr>
              <a:t>C</a:t>
            </a:r>
            <a:r>
              <a:rPr lang="en-US" altLang="zh-CN" sz="2800">
                <a:ea typeface="楷体_GB2312" charset="-122"/>
              </a:rPr>
              <a:t>+</a:t>
            </a:r>
            <a:r>
              <a:rPr lang="en-US" altLang="zh-CN" sz="2800" i="1">
                <a:ea typeface="楷体_GB2312" charset="-122"/>
              </a:rPr>
              <a:t>A</a:t>
            </a:r>
            <a:r>
              <a:rPr lang="en-US" altLang="zh-CN" sz="2800">
                <a:ea typeface="楷体_GB2312" charset="-122"/>
                <a:sym typeface="Symbol" pitchFamily="18" charset="2"/>
              </a:rPr>
              <a:t></a:t>
            </a:r>
            <a:r>
              <a:rPr lang="en-US" altLang="zh-CN" sz="2800" i="1">
                <a:ea typeface="楷体_GB2312" charset="-122"/>
              </a:rPr>
              <a:t>BC</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AB</a:t>
            </a:r>
            <a:r>
              <a:rPr lang="en-US" altLang="zh-CN" sz="2800">
                <a:ea typeface="楷体_GB2312" charset="-122"/>
                <a:sym typeface="Symbol" pitchFamily="18" charset="2"/>
              </a:rPr>
              <a:t></a:t>
            </a:r>
            <a:r>
              <a:rPr lang="en-US" altLang="zh-CN" sz="2800" i="1">
                <a:ea typeface="楷体_GB2312" charset="-122"/>
              </a:rPr>
              <a:t>C</a:t>
            </a:r>
            <a:r>
              <a:rPr lang="en-US" altLang="zh-CN" sz="2800">
                <a:ea typeface="楷体_GB2312" charset="-122"/>
                <a:sym typeface="Symbol" pitchFamily="18" charset="2"/>
              </a:rPr>
              <a:t></a:t>
            </a:r>
            <a:r>
              <a:rPr lang="en-US" altLang="zh-CN" sz="2800">
                <a:ea typeface="楷体_GB2312" charset="-122"/>
              </a:rPr>
              <a:t>+</a:t>
            </a:r>
            <a:r>
              <a:rPr lang="en-US" altLang="zh-CN" sz="2800" i="1">
                <a:ea typeface="楷体_GB2312" charset="-122"/>
              </a:rPr>
              <a:t>ABC</a:t>
            </a:r>
            <a:endParaRPr lang="zh-CN" altLang="zh-CN" sz="2800" i="1">
              <a:cs typeface="Times New Roman" pitchFamily="18" charset="0"/>
            </a:endParaRPr>
          </a:p>
        </p:txBody>
      </p:sp>
      <p:sp>
        <p:nvSpPr>
          <p:cNvPr id="13" name="文本框 12"/>
          <p:cNvSpPr txBox="1">
            <a:spLocks noChangeArrowheads="1"/>
          </p:cNvSpPr>
          <p:nvPr/>
        </p:nvSpPr>
        <p:spPr bwMode="auto">
          <a:xfrm>
            <a:off x="515938" y="893763"/>
            <a:ext cx="8101012" cy="1814512"/>
          </a:xfrm>
          <a:prstGeom prst="rect">
            <a:avLst/>
          </a:prstGeom>
          <a:noFill/>
          <a:ln w="12700">
            <a:noFill/>
            <a:miter lim="800000"/>
            <a:headEnd/>
            <a:tailEnd/>
          </a:ln>
        </p:spPr>
        <p:txBody>
          <a:bodyPr>
            <a:spAutoFit/>
          </a:bodyPr>
          <a:lstStyle/>
          <a:p>
            <a:pPr indent="719138" hangingPunct="0"/>
            <a:r>
              <a:rPr lang="zh-CN" altLang="zh-CN" sz="2800" dirty="0">
                <a:ea typeface="楷体_GB2312" charset="-122"/>
              </a:rPr>
              <a:t>画出四变量卡诺图，分别在</a:t>
            </a:r>
            <a:r>
              <a:rPr lang="en-US" altLang="zh-CN" sz="2800" dirty="0">
                <a:ea typeface="楷体_GB2312" charset="-122"/>
              </a:rPr>
              <a:t>1</a:t>
            </a:r>
            <a:r>
              <a:rPr lang="zh-CN" altLang="zh-CN" sz="2800" dirty="0">
                <a:ea typeface="楷体_GB2312" charset="-122"/>
              </a:rPr>
              <a:t>、</a:t>
            </a:r>
            <a:r>
              <a:rPr lang="en-US" altLang="zh-CN" sz="2800" dirty="0">
                <a:ea typeface="楷体_GB2312" charset="-122"/>
              </a:rPr>
              <a:t>4</a:t>
            </a:r>
            <a:r>
              <a:rPr lang="zh-CN" altLang="zh-CN" sz="2800" dirty="0">
                <a:ea typeface="楷体_GB2312" charset="-122"/>
              </a:rPr>
              <a:t>、</a:t>
            </a:r>
            <a:r>
              <a:rPr lang="en-US" altLang="zh-CN" sz="2800" dirty="0">
                <a:ea typeface="楷体_GB2312" charset="-122"/>
              </a:rPr>
              <a:t>6</a:t>
            </a:r>
            <a:r>
              <a:rPr lang="zh-CN" altLang="zh-CN" sz="2800" dirty="0">
                <a:ea typeface="楷体_GB2312" charset="-122"/>
              </a:rPr>
              <a:t>、</a:t>
            </a:r>
            <a:r>
              <a:rPr lang="en-US" altLang="zh-CN" sz="2800" dirty="0">
                <a:ea typeface="楷体_GB2312" charset="-122"/>
              </a:rPr>
              <a:t>8</a:t>
            </a:r>
            <a:r>
              <a:rPr lang="zh-CN" altLang="zh-CN" sz="2800" dirty="0">
                <a:ea typeface="楷体_GB2312" charset="-122"/>
              </a:rPr>
              <a:t>、</a:t>
            </a:r>
            <a:r>
              <a:rPr lang="en-US" altLang="zh-CN" sz="2800" dirty="0">
                <a:ea typeface="楷体_GB2312" charset="-122"/>
              </a:rPr>
              <a:t>9</a:t>
            </a:r>
            <a:r>
              <a:rPr lang="zh-CN" altLang="zh-CN" sz="2800" dirty="0">
                <a:ea typeface="楷体_GB2312" charset="-122"/>
              </a:rPr>
              <a:t>、</a:t>
            </a:r>
            <a:r>
              <a:rPr lang="en-US" altLang="zh-CN" sz="2800" dirty="0">
                <a:ea typeface="楷体_GB2312" charset="-122"/>
              </a:rPr>
              <a:t>10</a:t>
            </a:r>
            <a:r>
              <a:rPr lang="zh-CN" altLang="zh-CN" sz="2800" dirty="0">
                <a:ea typeface="楷体_GB2312" charset="-122"/>
              </a:rPr>
              <a:t>、</a:t>
            </a:r>
            <a:r>
              <a:rPr lang="en-US" altLang="zh-CN" sz="2800" dirty="0">
                <a:ea typeface="楷体_GB2312" charset="-122"/>
              </a:rPr>
              <a:t>11</a:t>
            </a:r>
            <a:r>
              <a:rPr lang="zh-CN" altLang="zh-CN" sz="2800" dirty="0">
                <a:ea typeface="楷体_GB2312" charset="-122"/>
              </a:rPr>
              <a:t>和</a:t>
            </a:r>
            <a:r>
              <a:rPr lang="en-US" altLang="zh-CN" sz="2800" dirty="0">
                <a:ea typeface="楷体_GB2312" charset="-122"/>
              </a:rPr>
              <a:t>15</a:t>
            </a:r>
            <a:r>
              <a:rPr lang="zh-CN" altLang="zh-CN" sz="2800" dirty="0">
                <a:ea typeface="楷体_GB2312" charset="-122"/>
              </a:rPr>
              <a:t>号最小项对应的格子中填入</a:t>
            </a:r>
            <a:r>
              <a:rPr lang="en-US" altLang="zh-CN" sz="2800" dirty="0">
                <a:ea typeface="楷体_GB2312" charset="-122"/>
              </a:rPr>
              <a:t>1</a:t>
            </a:r>
            <a:r>
              <a:rPr lang="zh-CN" altLang="zh-CN" sz="2800" dirty="0">
                <a:ea typeface="楷体_GB2312" charset="-122"/>
              </a:rPr>
              <a:t>，其余最小项对应位置填入</a:t>
            </a:r>
            <a:r>
              <a:rPr lang="en-US" altLang="zh-CN" sz="2800" dirty="0">
                <a:ea typeface="楷体_GB2312" charset="-122"/>
              </a:rPr>
              <a:t>0</a:t>
            </a:r>
            <a:r>
              <a:rPr lang="zh-CN" altLang="zh-CN" sz="2800" dirty="0">
                <a:ea typeface="楷体_GB2312" charset="-122"/>
              </a:rPr>
              <a:t>，即可得到</a:t>
            </a:r>
            <a:r>
              <a:rPr lang="zh-CN" altLang="en-US" sz="2800" dirty="0">
                <a:ea typeface="楷体_GB2312" charset="-122"/>
              </a:rPr>
              <a:t>下</a:t>
            </a:r>
            <a:r>
              <a:rPr lang="zh-CN" altLang="zh-CN" sz="2800" dirty="0">
                <a:ea typeface="楷体_GB2312" charset="-122"/>
              </a:rPr>
              <a:t>图所示的卡诺图。</a:t>
            </a:r>
            <a:endParaRPr lang="zh-CN" altLang="zh-CN" sz="2800" dirty="0">
              <a:cs typeface="Times New Roman" pitchFamily="18" charset="0"/>
            </a:endParaRPr>
          </a:p>
        </p:txBody>
      </p:sp>
      <p:sp>
        <p:nvSpPr>
          <p:cNvPr id="8" name="文本框 12"/>
          <p:cNvSpPr txBox="1">
            <a:spLocks noChangeArrowheads="1"/>
          </p:cNvSpPr>
          <p:nvPr/>
        </p:nvSpPr>
        <p:spPr bwMode="auto">
          <a:xfrm>
            <a:off x="515938" y="2619375"/>
            <a:ext cx="4562475" cy="1385888"/>
          </a:xfrm>
          <a:prstGeom prst="rect">
            <a:avLst/>
          </a:prstGeom>
          <a:noFill/>
          <a:ln w="12700">
            <a:noFill/>
            <a:miter lim="800000"/>
            <a:headEnd/>
            <a:tailEnd/>
          </a:ln>
        </p:spPr>
        <p:txBody>
          <a:bodyPr>
            <a:spAutoFit/>
          </a:bodyPr>
          <a:lstStyle/>
          <a:p>
            <a:pPr eaLnBrk="0" hangingPunct="0"/>
            <a:r>
              <a:rPr lang="zh-CN" altLang="zh-CN" sz="2800" dirty="0"/>
              <a:t>【</a:t>
            </a:r>
            <a:r>
              <a:rPr lang="zh-CN" altLang="zh-CN" sz="2800" dirty="0" smtClean="0"/>
              <a:t>例</a:t>
            </a:r>
            <a:r>
              <a:rPr lang="en-US" altLang="zh-CN" sz="2800" dirty="0" smtClean="0"/>
              <a:t>14</a:t>
            </a:r>
            <a:r>
              <a:rPr lang="zh-CN" altLang="zh-CN" sz="2800" dirty="0" smtClean="0"/>
              <a:t>】</a:t>
            </a:r>
            <a:r>
              <a:rPr lang="zh-CN" altLang="en-US" sz="2800" dirty="0">
                <a:latin typeface="Comic Sans MS" pitchFamily="66" charset="0"/>
                <a:ea typeface="楷体_GB2312" charset="-122"/>
              </a:rPr>
              <a:t>已知逻辑函数</a:t>
            </a:r>
            <a:r>
              <a:rPr lang="en-US" altLang="zh-CN" sz="2800" i="1" dirty="0">
                <a:ea typeface="楷体_GB2312" charset="-122"/>
              </a:rPr>
              <a:t>Y</a:t>
            </a:r>
            <a:r>
              <a:rPr lang="zh-CN" altLang="en-US" sz="2800" dirty="0">
                <a:latin typeface="Comic Sans MS" pitchFamily="66" charset="0"/>
                <a:ea typeface="楷体_GB2312" charset="-122"/>
              </a:rPr>
              <a:t>的</a:t>
            </a:r>
            <a:r>
              <a:rPr lang="zh-CN" altLang="zh-CN" sz="2800" dirty="0">
                <a:latin typeface="Comic Sans MS" pitchFamily="66" charset="0"/>
                <a:ea typeface="楷体_GB2312" charset="-122"/>
              </a:rPr>
              <a:t>卡诺图</a:t>
            </a:r>
            <a:r>
              <a:rPr lang="zh-CN" altLang="en-US" sz="2800" dirty="0">
                <a:latin typeface="Comic Sans MS" pitchFamily="66" charset="0"/>
                <a:ea typeface="楷体_GB2312" charset="-122"/>
              </a:rPr>
              <a:t>如下图所示，试写出该函数的逻辑式。</a:t>
            </a:r>
            <a:endParaRPr lang="zh-CN" altLang="zh-CN" sz="2800" dirty="0">
              <a:ea typeface="楷体_GB2312" charset="-122"/>
            </a:endParaRPr>
          </a:p>
        </p:txBody>
      </p:sp>
      <p:graphicFrame>
        <p:nvGraphicFramePr>
          <p:cNvPr id="17" name="Object 6"/>
          <p:cNvGraphicFramePr>
            <a:graphicFrameLocks noChangeAspect="1"/>
          </p:cNvGraphicFramePr>
          <p:nvPr/>
        </p:nvGraphicFramePr>
        <p:xfrm>
          <a:off x="5143500" y="2354263"/>
          <a:ext cx="3408363" cy="3459162"/>
        </p:xfrm>
        <a:graphic>
          <a:graphicData uri="http://schemas.openxmlformats.org/presentationml/2006/ole">
            <p:oleObj spid="_x0000_s9218" r:id="rId4" imgW="1400099" imgH="1400220" progId="">
              <p:embed/>
            </p:oleObj>
          </a:graphicData>
        </a:graphic>
      </p:graphicFrame>
      <p:sp>
        <p:nvSpPr>
          <p:cNvPr id="34" name="Text Box 29"/>
          <p:cNvSpPr txBox="1">
            <a:spLocks noChangeArrowheads="1"/>
          </p:cNvSpPr>
          <p:nvPr/>
        </p:nvSpPr>
        <p:spPr bwMode="auto">
          <a:xfrm>
            <a:off x="6029325" y="3851275"/>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36" name="Text Box 29"/>
          <p:cNvSpPr txBox="1">
            <a:spLocks noChangeArrowheads="1"/>
          </p:cNvSpPr>
          <p:nvPr/>
        </p:nvSpPr>
        <p:spPr bwMode="auto">
          <a:xfrm>
            <a:off x="6651625" y="3228975"/>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38" name="Text Box 29"/>
          <p:cNvSpPr txBox="1">
            <a:spLocks noChangeArrowheads="1"/>
          </p:cNvSpPr>
          <p:nvPr/>
        </p:nvSpPr>
        <p:spPr bwMode="auto">
          <a:xfrm>
            <a:off x="6029325" y="5092700"/>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41" name="Text Box 29"/>
          <p:cNvSpPr txBox="1">
            <a:spLocks noChangeArrowheads="1"/>
          </p:cNvSpPr>
          <p:nvPr/>
        </p:nvSpPr>
        <p:spPr bwMode="auto">
          <a:xfrm>
            <a:off x="6645275" y="5092700"/>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42" name="Text Box 29"/>
          <p:cNvSpPr txBox="1">
            <a:spLocks noChangeArrowheads="1"/>
          </p:cNvSpPr>
          <p:nvPr/>
        </p:nvSpPr>
        <p:spPr bwMode="auto">
          <a:xfrm>
            <a:off x="7280275" y="4473575"/>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45" name="Text Box 29"/>
          <p:cNvSpPr txBox="1">
            <a:spLocks noChangeArrowheads="1"/>
          </p:cNvSpPr>
          <p:nvPr/>
        </p:nvSpPr>
        <p:spPr bwMode="auto">
          <a:xfrm>
            <a:off x="7896225" y="3851275"/>
            <a:ext cx="433388"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grpSp>
        <p:nvGrpSpPr>
          <p:cNvPr id="2" name="组合 2"/>
          <p:cNvGrpSpPr>
            <a:grpSpLocks/>
          </p:cNvGrpSpPr>
          <p:nvPr/>
        </p:nvGrpSpPr>
        <p:grpSpPr bwMode="auto">
          <a:xfrm>
            <a:off x="6029325" y="3228976"/>
            <a:ext cx="2300288" cy="1768173"/>
            <a:chOff x="6029094" y="3506323"/>
            <a:chExt cx="2299830" cy="1768383"/>
          </a:xfrm>
        </p:grpSpPr>
        <p:sp>
          <p:nvSpPr>
            <p:cNvPr id="102413" name="Text Box 29"/>
            <p:cNvSpPr txBox="1">
              <a:spLocks noChangeArrowheads="1"/>
            </p:cNvSpPr>
            <p:nvPr/>
          </p:nvSpPr>
          <p:spPr bwMode="auto">
            <a:xfrm>
              <a:off x="6029094" y="3506325"/>
              <a:ext cx="432048" cy="523282"/>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0</a:t>
              </a:r>
            </a:p>
          </p:txBody>
        </p:sp>
        <p:sp>
          <p:nvSpPr>
            <p:cNvPr id="102414" name="Text Box 29"/>
            <p:cNvSpPr txBox="1">
              <a:spLocks noChangeArrowheads="1"/>
            </p:cNvSpPr>
            <p:nvPr/>
          </p:nvSpPr>
          <p:spPr bwMode="auto">
            <a:xfrm>
              <a:off x="7280167" y="3506324"/>
              <a:ext cx="432048" cy="523282"/>
            </a:xfrm>
            <a:prstGeom prst="rect">
              <a:avLst/>
            </a:prstGeom>
            <a:noFill/>
            <a:ln w="9525">
              <a:noFill/>
              <a:miter lim="800000"/>
              <a:headEnd/>
              <a:tailEnd/>
            </a:ln>
          </p:spPr>
          <p:txBody>
            <a:bodyPr anchor="ctr">
              <a:spAutoFit/>
            </a:bodyPr>
            <a:lstStyle/>
            <a:p>
              <a:pPr algn="ctr">
                <a:spcBef>
                  <a:spcPct val="50000"/>
                </a:spcBef>
              </a:pPr>
              <a:r>
                <a:rPr lang="en-US" altLang="zh-CN" sz="2800">
                  <a:ea typeface="楷体_GB2312" charset="-122"/>
                </a:rPr>
                <a:t>0</a:t>
              </a:r>
            </a:p>
          </p:txBody>
        </p:sp>
        <p:sp>
          <p:nvSpPr>
            <p:cNvPr id="102415" name="Text Box 29"/>
            <p:cNvSpPr txBox="1">
              <a:spLocks noChangeArrowheads="1"/>
            </p:cNvSpPr>
            <p:nvPr/>
          </p:nvSpPr>
          <p:spPr bwMode="auto">
            <a:xfrm>
              <a:off x="6645803" y="4124899"/>
              <a:ext cx="432048" cy="523282"/>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0</a:t>
              </a:r>
            </a:p>
          </p:txBody>
        </p:sp>
        <p:sp>
          <p:nvSpPr>
            <p:cNvPr id="102416" name="Text Box 29"/>
            <p:cNvSpPr txBox="1">
              <a:spLocks noChangeArrowheads="1"/>
            </p:cNvSpPr>
            <p:nvPr/>
          </p:nvSpPr>
          <p:spPr bwMode="auto">
            <a:xfrm>
              <a:off x="7896876" y="3506323"/>
              <a:ext cx="432048" cy="523282"/>
            </a:xfrm>
            <a:prstGeom prst="rect">
              <a:avLst/>
            </a:prstGeom>
            <a:noFill/>
            <a:ln w="9525">
              <a:noFill/>
              <a:miter lim="800000"/>
              <a:headEnd/>
              <a:tailEnd/>
            </a:ln>
          </p:spPr>
          <p:txBody>
            <a:bodyPr anchor="ctr">
              <a:spAutoFit/>
            </a:bodyPr>
            <a:lstStyle/>
            <a:p>
              <a:pPr algn="ctr">
                <a:spcBef>
                  <a:spcPct val="50000"/>
                </a:spcBef>
              </a:pPr>
              <a:r>
                <a:rPr lang="en-US" altLang="zh-CN" sz="2800">
                  <a:ea typeface="楷体_GB2312" charset="-122"/>
                </a:rPr>
                <a:t>0</a:t>
              </a:r>
            </a:p>
          </p:txBody>
        </p:sp>
        <p:sp>
          <p:nvSpPr>
            <p:cNvPr id="102417" name="Text Box 29"/>
            <p:cNvSpPr txBox="1">
              <a:spLocks noChangeArrowheads="1"/>
            </p:cNvSpPr>
            <p:nvPr/>
          </p:nvSpPr>
          <p:spPr bwMode="auto">
            <a:xfrm>
              <a:off x="6029094" y="4747449"/>
              <a:ext cx="432048" cy="523282"/>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0</a:t>
              </a:r>
            </a:p>
          </p:txBody>
        </p:sp>
        <p:sp>
          <p:nvSpPr>
            <p:cNvPr id="102418" name="Text Box 29"/>
            <p:cNvSpPr txBox="1">
              <a:spLocks noChangeArrowheads="1"/>
            </p:cNvSpPr>
            <p:nvPr/>
          </p:nvSpPr>
          <p:spPr bwMode="auto">
            <a:xfrm>
              <a:off x="7896876" y="4751424"/>
              <a:ext cx="432048" cy="523282"/>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0</a:t>
              </a:r>
            </a:p>
          </p:txBody>
        </p:sp>
        <p:sp>
          <p:nvSpPr>
            <p:cNvPr id="102419" name="Text Box 29"/>
            <p:cNvSpPr txBox="1">
              <a:spLocks noChangeArrowheads="1"/>
            </p:cNvSpPr>
            <p:nvPr/>
          </p:nvSpPr>
          <p:spPr bwMode="auto">
            <a:xfrm>
              <a:off x="6649549" y="4751423"/>
              <a:ext cx="432048" cy="523282"/>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0</a:t>
              </a:r>
            </a:p>
          </p:txBody>
        </p:sp>
        <p:sp>
          <p:nvSpPr>
            <p:cNvPr id="102420" name="Text Box 29"/>
            <p:cNvSpPr txBox="1">
              <a:spLocks noChangeArrowheads="1"/>
            </p:cNvSpPr>
            <p:nvPr/>
          </p:nvSpPr>
          <p:spPr bwMode="auto">
            <a:xfrm>
              <a:off x="7280167" y="4133438"/>
              <a:ext cx="432048" cy="523282"/>
            </a:xfrm>
            <a:prstGeom prst="rect">
              <a:avLst/>
            </a:prstGeom>
            <a:noFill/>
            <a:ln w="9525">
              <a:noFill/>
              <a:miter lim="800000"/>
              <a:headEnd/>
              <a:tailEnd/>
            </a:ln>
          </p:spPr>
          <p:txBody>
            <a:bodyPr anchor="ctr">
              <a:spAutoFit/>
            </a:bodyPr>
            <a:lstStyle/>
            <a:p>
              <a:pPr algn="ctr">
                <a:spcBef>
                  <a:spcPct val="50000"/>
                </a:spcBef>
              </a:pPr>
              <a:r>
                <a:rPr lang="en-US" altLang="zh-CN" sz="2800">
                  <a:ea typeface="楷体_GB2312" charset="-122"/>
                </a:rPr>
                <a:t>0</a:t>
              </a:r>
            </a:p>
          </p:txBody>
        </p:sp>
      </p:grpSp>
      <p:sp>
        <p:nvSpPr>
          <p:cNvPr id="47" name="Text Box 29"/>
          <p:cNvSpPr txBox="1">
            <a:spLocks noChangeArrowheads="1"/>
          </p:cNvSpPr>
          <p:nvPr/>
        </p:nvSpPr>
        <p:spPr bwMode="auto">
          <a:xfrm>
            <a:off x="7280275" y="5097463"/>
            <a:ext cx="431800"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sp>
        <p:nvSpPr>
          <p:cNvPr id="48" name="Text Box 29"/>
          <p:cNvSpPr txBox="1">
            <a:spLocks noChangeArrowheads="1"/>
          </p:cNvSpPr>
          <p:nvPr/>
        </p:nvSpPr>
        <p:spPr bwMode="auto">
          <a:xfrm>
            <a:off x="7896225" y="5097463"/>
            <a:ext cx="433388" cy="523220"/>
          </a:xfrm>
          <a:prstGeom prst="rect">
            <a:avLst/>
          </a:prstGeom>
          <a:noFill/>
          <a:ln w="9525">
            <a:noFill/>
            <a:miter lim="800000"/>
            <a:headEnd/>
            <a:tailEnd/>
          </a:ln>
        </p:spPr>
        <p:txBody>
          <a:bodyPr>
            <a:spAutoFit/>
          </a:bodyPr>
          <a:lstStyle/>
          <a:p>
            <a:pPr algn="ctr">
              <a:spcBef>
                <a:spcPct val="50000"/>
              </a:spcBef>
            </a:pPr>
            <a:r>
              <a:rPr lang="en-US" altLang="zh-CN" sz="2800">
                <a:ea typeface="楷体_GB2312" charset="-122"/>
              </a:rPr>
              <a:t>1</a:t>
            </a:r>
          </a:p>
        </p:txBody>
      </p:sp>
      <p:graphicFrame>
        <p:nvGraphicFramePr>
          <p:cNvPr id="49" name="Object 43"/>
          <p:cNvGraphicFramePr>
            <a:graphicFrameLocks noChangeAspect="1"/>
          </p:cNvGraphicFramePr>
          <p:nvPr/>
        </p:nvGraphicFramePr>
        <p:xfrm>
          <a:off x="1363663" y="4056063"/>
          <a:ext cx="2865437" cy="1749425"/>
        </p:xfrm>
        <a:graphic>
          <a:graphicData uri="http://schemas.openxmlformats.org/presentationml/2006/ole">
            <p:oleObj spid="_x0000_s9219" r:id="rId5" imgW="1400099" imgH="76005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strVal val="2/3*#ppt_w"/>
                                          </p:val>
                                        </p:tav>
                                        <p:tav tm="100000">
                                          <p:val>
                                            <p:strVal val="#ppt_w"/>
                                          </p:val>
                                        </p:tav>
                                      </p:tavLst>
                                    </p:anim>
                                    <p:anim calcmode="lin" valueType="num">
                                      <p:cBhvr>
                                        <p:cTn id="18" dur="500" fill="hold"/>
                                        <p:tgtEl>
                                          <p:spTgt spid="36"/>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strVal val="2/3*#ppt_w"/>
                                          </p:val>
                                        </p:tav>
                                        <p:tav tm="100000">
                                          <p:val>
                                            <p:strVal val="#ppt_w"/>
                                          </p:val>
                                        </p:tav>
                                      </p:tavLst>
                                    </p:anim>
                                    <p:anim calcmode="lin" valueType="num">
                                      <p:cBhvr>
                                        <p:cTn id="24" dur="500" fill="hold"/>
                                        <p:tgtEl>
                                          <p:spTgt spid="34"/>
                                        </p:tgtEl>
                                        <p:attrNameLst>
                                          <p:attrName>ppt_h</p:attrName>
                                        </p:attrNameLst>
                                      </p:cBhvr>
                                      <p:tavLst>
                                        <p:tav tm="0">
                                          <p:val>
                                            <p:strVal val="2/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72"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strVal val="2/3*#ppt_w"/>
                                          </p:val>
                                        </p:tav>
                                        <p:tav tm="100000">
                                          <p:val>
                                            <p:strVal val="#ppt_w"/>
                                          </p:val>
                                        </p:tav>
                                      </p:tavLst>
                                    </p:anim>
                                    <p:anim calcmode="lin" valueType="num">
                                      <p:cBhvr>
                                        <p:cTn id="30" dur="500" fill="hold"/>
                                        <p:tgtEl>
                                          <p:spTgt spid="45"/>
                                        </p:tgtEl>
                                        <p:attrNameLst>
                                          <p:attrName>ppt_h</p:attrName>
                                        </p:attrNameLst>
                                      </p:cBhvr>
                                      <p:tavLst>
                                        <p:tav tm="0">
                                          <p:val>
                                            <p:strVal val="2/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72"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strVal val="2/3*#ppt_w"/>
                                          </p:val>
                                        </p:tav>
                                        <p:tav tm="100000">
                                          <p:val>
                                            <p:strVal val="#ppt_w"/>
                                          </p:val>
                                        </p:tav>
                                      </p:tavLst>
                                    </p:anim>
                                    <p:anim calcmode="lin" valueType="num">
                                      <p:cBhvr>
                                        <p:cTn id="36" dur="500" fill="hold"/>
                                        <p:tgtEl>
                                          <p:spTgt spid="38"/>
                                        </p:tgtEl>
                                        <p:attrNameLst>
                                          <p:attrName>ppt_h</p:attrName>
                                        </p:attrNameLst>
                                      </p:cBhvr>
                                      <p:tavLst>
                                        <p:tav tm="0">
                                          <p:val>
                                            <p:strVal val="2/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strVal val="2/3*#ppt_w"/>
                                          </p:val>
                                        </p:tav>
                                        <p:tav tm="100000">
                                          <p:val>
                                            <p:strVal val="#ppt_w"/>
                                          </p:val>
                                        </p:tav>
                                      </p:tavLst>
                                    </p:anim>
                                    <p:anim calcmode="lin" valueType="num">
                                      <p:cBhvr>
                                        <p:cTn id="42" dur="500" fill="hold"/>
                                        <p:tgtEl>
                                          <p:spTgt spid="41"/>
                                        </p:tgtEl>
                                        <p:attrNameLst>
                                          <p:attrName>ppt_h</p:attrName>
                                        </p:attrNameLst>
                                      </p:cBhvr>
                                      <p:tavLst>
                                        <p:tav tm="0">
                                          <p:val>
                                            <p:strVal val="2/3*#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272"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strVal val="2/3*#ppt_w"/>
                                          </p:val>
                                        </p:tav>
                                        <p:tav tm="100000">
                                          <p:val>
                                            <p:strVal val="#ppt_w"/>
                                          </p:val>
                                        </p:tav>
                                      </p:tavLst>
                                    </p:anim>
                                    <p:anim calcmode="lin" valueType="num">
                                      <p:cBhvr>
                                        <p:cTn id="48" dur="500" fill="hold"/>
                                        <p:tgtEl>
                                          <p:spTgt spid="48"/>
                                        </p:tgtEl>
                                        <p:attrNameLst>
                                          <p:attrName>ppt_h</p:attrName>
                                        </p:attrNameLst>
                                      </p:cBhvr>
                                      <p:tavLst>
                                        <p:tav tm="0">
                                          <p:val>
                                            <p:strVal val="2/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272"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strVal val="2/3*#ppt_w"/>
                                          </p:val>
                                        </p:tav>
                                        <p:tav tm="100000">
                                          <p:val>
                                            <p:strVal val="#ppt_w"/>
                                          </p:val>
                                        </p:tav>
                                      </p:tavLst>
                                    </p:anim>
                                    <p:anim calcmode="lin" valueType="num">
                                      <p:cBhvr>
                                        <p:cTn id="54" dur="500" fill="hold"/>
                                        <p:tgtEl>
                                          <p:spTgt spid="47"/>
                                        </p:tgtEl>
                                        <p:attrNameLst>
                                          <p:attrName>ppt_h</p:attrName>
                                        </p:attrNameLst>
                                      </p:cBhvr>
                                      <p:tavLst>
                                        <p:tav tm="0">
                                          <p:val>
                                            <p:strVal val="2/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272"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fill="hold"/>
                                        <p:tgtEl>
                                          <p:spTgt spid="42"/>
                                        </p:tgtEl>
                                        <p:attrNameLst>
                                          <p:attrName>ppt_w</p:attrName>
                                        </p:attrNameLst>
                                      </p:cBhvr>
                                      <p:tavLst>
                                        <p:tav tm="0">
                                          <p:val>
                                            <p:strVal val="2/3*#ppt_w"/>
                                          </p:val>
                                        </p:tav>
                                        <p:tav tm="100000">
                                          <p:val>
                                            <p:strVal val="#ppt_w"/>
                                          </p:val>
                                        </p:tav>
                                      </p:tavLst>
                                    </p:anim>
                                    <p:anim calcmode="lin" valueType="num">
                                      <p:cBhvr>
                                        <p:cTn id="60" dur="500" fill="hold"/>
                                        <p:tgtEl>
                                          <p:spTgt spid="42"/>
                                        </p:tgtEl>
                                        <p:attrNameLst>
                                          <p:attrName>ppt_h</p:attrName>
                                        </p:attrNameLst>
                                      </p:cBhvr>
                                      <p:tavLst>
                                        <p:tav tm="0">
                                          <p:val>
                                            <p:strVal val="2/3*#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dissolve">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dissolve">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left)">
                                      <p:cBhvr>
                                        <p:cTn id="7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8" grpId="0"/>
      <p:bldP spid="34" grpId="0"/>
      <p:bldP spid="36" grpId="0"/>
      <p:bldP spid="38" grpId="0"/>
      <p:bldP spid="41" grpId="0"/>
      <p:bldP spid="42" grpId="0"/>
      <p:bldP spid="45" grpId="0"/>
      <p:bldP spid="47"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文本框 3076"/>
          <p:cNvSpPr txBox="1">
            <a:spLocks noChangeArrowheads="1"/>
          </p:cNvSpPr>
          <p:nvPr/>
        </p:nvSpPr>
        <p:spPr bwMode="auto">
          <a:xfrm>
            <a:off x="515938" y="404813"/>
            <a:ext cx="8101012" cy="400110"/>
          </a:xfrm>
          <a:prstGeom prst="rect">
            <a:avLst/>
          </a:prstGeom>
          <a:noFill/>
          <a:ln w="12700">
            <a:noFill/>
            <a:miter lim="800000"/>
            <a:headEnd/>
            <a:tailEnd/>
          </a:ln>
        </p:spPr>
        <p:txBody>
          <a:bodyPr>
            <a:spAutoFit/>
          </a:bodyPr>
          <a:lstStyle/>
          <a:p>
            <a:pPr hangingPunct="0"/>
            <a:r>
              <a:rPr lang="en-US" altLang="zh-CN" sz="2000">
                <a:ea typeface="楷体_GB2312" charset="-122"/>
              </a:rPr>
              <a:t>2. </a:t>
            </a:r>
            <a:r>
              <a:rPr lang="zh-CN" altLang="en-US" sz="2000">
                <a:ea typeface="楷体_GB2312" charset="-122"/>
              </a:rPr>
              <a:t>用卡诺图化简逻辑函数</a:t>
            </a:r>
            <a:endParaRPr lang="zh-CN" altLang="zh-CN" sz="2000">
              <a:cs typeface="Times New Roman" pitchFamily="18" charset="0"/>
            </a:endParaRPr>
          </a:p>
        </p:txBody>
      </p:sp>
      <p:sp>
        <p:nvSpPr>
          <p:cNvPr id="13" name="文本框 12"/>
          <p:cNvSpPr txBox="1">
            <a:spLocks noChangeArrowheads="1"/>
          </p:cNvSpPr>
          <p:nvPr/>
        </p:nvSpPr>
        <p:spPr bwMode="auto">
          <a:xfrm>
            <a:off x="515938" y="836613"/>
            <a:ext cx="8101012" cy="707886"/>
          </a:xfrm>
          <a:prstGeom prst="rect">
            <a:avLst/>
          </a:prstGeom>
          <a:noFill/>
          <a:ln w="12700">
            <a:noFill/>
            <a:miter lim="800000"/>
            <a:headEnd/>
            <a:tailEnd/>
          </a:ln>
        </p:spPr>
        <p:txBody>
          <a:bodyPr>
            <a:spAutoFit/>
          </a:bodyPr>
          <a:lstStyle/>
          <a:p>
            <a:pPr indent="719138" eaLnBrk="0" hangingPunct="0"/>
            <a:r>
              <a:rPr lang="zh-CN" altLang="zh-CN" sz="2000">
                <a:latin typeface="Comic Sans MS" pitchFamily="66" charset="0"/>
                <a:ea typeface="楷体_GB2312" charset="-122"/>
              </a:rPr>
              <a:t>用卡诺图化简逻辑函数的基本原理：两个相邻最小项之和可以合并成一项并消去</a:t>
            </a:r>
            <a:r>
              <a:rPr lang="zh-CN" altLang="en-US" sz="2000">
                <a:latin typeface="Comic Sans MS" pitchFamily="66" charset="0"/>
                <a:ea typeface="楷体_GB2312" charset="-122"/>
              </a:rPr>
              <a:t>不同的</a:t>
            </a:r>
            <a:r>
              <a:rPr lang="zh-CN" altLang="zh-CN" sz="2000">
                <a:latin typeface="Comic Sans MS" pitchFamily="66" charset="0"/>
                <a:ea typeface="楷体_GB2312" charset="-122"/>
              </a:rPr>
              <a:t>因子。</a:t>
            </a:r>
            <a:endParaRPr lang="zh-CN" altLang="zh-CN" sz="2000">
              <a:cs typeface="Times New Roman" pitchFamily="18" charset="0"/>
            </a:endParaRPr>
          </a:p>
        </p:txBody>
      </p:sp>
      <p:graphicFrame>
        <p:nvGraphicFramePr>
          <p:cNvPr id="2" name="对象 1"/>
          <p:cNvGraphicFramePr>
            <a:graphicFrameLocks noChangeAspect="1"/>
          </p:cNvGraphicFramePr>
          <p:nvPr/>
        </p:nvGraphicFramePr>
        <p:xfrm>
          <a:off x="1592263" y="1844675"/>
          <a:ext cx="2206625" cy="1346200"/>
        </p:xfrm>
        <a:graphic>
          <a:graphicData uri="http://schemas.openxmlformats.org/presentationml/2006/ole">
            <p:oleObj spid="_x0000_s10242" r:id="rId4" imgW="1400183" imgH="760133" progId="">
              <p:embed/>
            </p:oleObj>
          </a:graphicData>
        </a:graphic>
      </p:graphicFrame>
      <p:graphicFrame>
        <p:nvGraphicFramePr>
          <p:cNvPr id="9" name="对象 8"/>
          <p:cNvGraphicFramePr>
            <a:graphicFrameLocks noChangeAspect="1"/>
          </p:cNvGraphicFramePr>
          <p:nvPr/>
        </p:nvGraphicFramePr>
        <p:xfrm>
          <a:off x="5405438" y="1857375"/>
          <a:ext cx="2208212" cy="2249488"/>
        </p:xfrm>
        <a:graphic>
          <a:graphicData uri="http://schemas.openxmlformats.org/presentationml/2006/ole">
            <p:oleObj spid="_x0000_s10243" r:id="rId5" imgW="1400099" imgH="1400220" progId="">
              <p:embed/>
            </p:oleObj>
          </a:graphicData>
        </a:graphic>
      </p:graphicFrame>
      <p:graphicFrame>
        <p:nvGraphicFramePr>
          <p:cNvPr id="11" name="对象 10"/>
          <p:cNvGraphicFramePr>
            <a:graphicFrameLocks noChangeAspect="1"/>
          </p:cNvGraphicFramePr>
          <p:nvPr/>
        </p:nvGraphicFramePr>
        <p:xfrm>
          <a:off x="1592263" y="4340225"/>
          <a:ext cx="2208212" cy="2246313"/>
        </p:xfrm>
        <a:graphic>
          <a:graphicData uri="http://schemas.openxmlformats.org/presentationml/2006/ole">
            <p:oleObj spid="_x0000_s10244" r:id="rId6" imgW="1400183" imgH="1400145" progId="">
              <p:embed/>
            </p:oleObj>
          </a:graphicData>
        </a:graphic>
      </p:graphicFrame>
      <p:graphicFrame>
        <p:nvGraphicFramePr>
          <p:cNvPr id="19" name="对象 18"/>
          <p:cNvGraphicFramePr>
            <a:graphicFrameLocks noChangeAspect="1"/>
          </p:cNvGraphicFramePr>
          <p:nvPr/>
        </p:nvGraphicFramePr>
        <p:xfrm>
          <a:off x="5403850" y="4340225"/>
          <a:ext cx="2209800" cy="2246313"/>
        </p:xfrm>
        <a:graphic>
          <a:graphicData uri="http://schemas.openxmlformats.org/presentationml/2006/ole">
            <p:oleObj spid="_x0000_s10245" r:id="rId7" imgW="1400183" imgH="1400145" progId="">
              <p:embed/>
            </p:oleObj>
          </a:graphicData>
        </a:graphic>
      </p:graphicFrame>
      <p:grpSp>
        <p:nvGrpSpPr>
          <p:cNvPr id="3" name="组合 25"/>
          <p:cNvGrpSpPr>
            <a:grpSpLocks noChangeAspect="1"/>
          </p:cNvGrpSpPr>
          <p:nvPr/>
        </p:nvGrpSpPr>
        <p:grpSpPr bwMode="auto">
          <a:xfrm>
            <a:off x="2112963" y="6138863"/>
            <a:ext cx="325437" cy="325437"/>
            <a:chOff x="4921263" y="3145730"/>
            <a:chExt cx="433301" cy="433045"/>
          </a:xfrm>
        </p:grpSpPr>
        <p:sp>
          <p:nvSpPr>
            <p:cNvPr id="25" name="弧形 24"/>
            <p:cNvSpPr/>
            <p:nvPr/>
          </p:nvSpPr>
          <p:spPr bwMode="auto">
            <a:xfrm>
              <a:off x="4995241" y="3145730"/>
              <a:ext cx="359323" cy="344323"/>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57" name="直接连接符 30"/>
            <p:cNvCxnSpPr>
              <a:cxnSpLocks noChangeShapeType="1"/>
            </p:cNvCxnSpPr>
            <p:nvPr/>
          </p:nvCxnSpPr>
          <p:spPr bwMode="auto">
            <a:xfrm>
              <a:off x="4921263" y="3145978"/>
              <a:ext cx="256736" cy="0"/>
            </a:xfrm>
            <a:prstGeom prst="line">
              <a:avLst/>
            </a:prstGeom>
            <a:noFill/>
            <a:ln w="25400">
              <a:solidFill>
                <a:srgbClr val="FF0000"/>
              </a:solidFill>
              <a:round/>
              <a:headEnd/>
              <a:tailEnd/>
            </a:ln>
          </p:spPr>
        </p:cxnSp>
        <p:cxnSp>
          <p:nvCxnSpPr>
            <p:cNvPr id="104458"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sp>
        <p:nvSpPr>
          <p:cNvPr id="52233" name="圆角矩形 14"/>
          <p:cNvSpPr>
            <a:spLocks noChangeAspect="1" noChangeArrowheads="1"/>
          </p:cNvSpPr>
          <p:nvPr/>
        </p:nvSpPr>
        <p:spPr bwMode="auto">
          <a:xfrm rot="5400000">
            <a:off x="2390776" y="5530850"/>
            <a:ext cx="1458912" cy="274637"/>
          </a:xfrm>
          <a:prstGeom prst="roundRect">
            <a:avLst>
              <a:gd name="adj" fmla="val 50000"/>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sp>
        <p:nvSpPr>
          <p:cNvPr id="52234" name="圆角矩形 14"/>
          <p:cNvSpPr>
            <a:spLocks noChangeAspect="1" noChangeArrowheads="1"/>
          </p:cNvSpPr>
          <p:nvPr/>
        </p:nvSpPr>
        <p:spPr bwMode="auto">
          <a:xfrm rot="5400000">
            <a:off x="2753519" y="2582069"/>
            <a:ext cx="687387" cy="269875"/>
          </a:xfrm>
          <a:prstGeom prst="roundRect">
            <a:avLst>
              <a:gd name="adj" fmla="val 50000"/>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sp>
        <p:nvSpPr>
          <p:cNvPr id="52235" name="圆角矩形 2"/>
          <p:cNvSpPr>
            <a:spLocks noChangeAspect="1" noChangeArrowheads="1"/>
          </p:cNvSpPr>
          <p:nvPr/>
        </p:nvSpPr>
        <p:spPr bwMode="auto">
          <a:xfrm>
            <a:off x="2568575" y="5329238"/>
            <a:ext cx="688975" cy="674687"/>
          </a:xfrm>
          <a:prstGeom prst="roundRect">
            <a:avLst>
              <a:gd name="adj" fmla="val 26852"/>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grpSp>
        <p:nvGrpSpPr>
          <p:cNvPr id="4" name="组合 3"/>
          <p:cNvGrpSpPr>
            <a:grpSpLocks noChangeAspect="1"/>
          </p:cNvGrpSpPr>
          <p:nvPr/>
        </p:nvGrpSpPr>
        <p:grpSpPr bwMode="auto">
          <a:xfrm>
            <a:off x="2112963" y="5322888"/>
            <a:ext cx="328612" cy="674687"/>
            <a:chOff x="4705600" y="4398029"/>
            <a:chExt cx="284948" cy="556327"/>
          </a:xfrm>
        </p:grpSpPr>
        <p:sp>
          <p:nvSpPr>
            <p:cNvPr id="35" name="弧形 34"/>
            <p:cNvSpPr/>
            <p:nvPr/>
          </p:nvSpPr>
          <p:spPr bwMode="auto">
            <a:xfrm rot="5400000">
              <a:off x="4762477" y="4729039"/>
              <a:ext cx="230385" cy="220250"/>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64" name="直接连接符 30"/>
            <p:cNvCxnSpPr>
              <a:cxnSpLocks noChangeShapeType="1"/>
            </p:cNvCxnSpPr>
            <p:nvPr/>
          </p:nvCxnSpPr>
          <p:spPr bwMode="auto">
            <a:xfrm rot="5400000">
              <a:off x="4906007" y="4756751"/>
              <a:ext cx="169082" cy="0"/>
            </a:xfrm>
            <a:prstGeom prst="line">
              <a:avLst/>
            </a:prstGeom>
            <a:noFill/>
            <a:ln w="25400">
              <a:solidFill>
                <a:srgbClr val="FF0000"/>
              </a:solidFill>
              <a:round/>
              <a:headEnd/>
              <a:tailEnd/>
            </a:ln>
          </p:spPr>
        </p:cxnSp>
        <p:cxnSp>
          <p:nvCxnSpPr>
            <p:cNvPr id="104465" name="直接连接符 32"/>
            <p:cNvCxnSpPr>
              <a:cxnSpLocks noChangeShapeType="1"/>
            </p:cNvCxnSpPr>
            <p:nvPr/>
          </p:nvCxnSpPr>
          <p:spPr bwMode="auto">
            <a:xfrm flipH="1">
              <a:off x="4705600" y="4954355"/>
              <a:ext cx="174144" cy="1"/>
            </a:xfrm>
            <a:prstGeom prst="line">
              <a:avLst/>
            </a:prstGeom>
            <a:noFill/>
            <a:ln w="25400">
              <a:solidFill>
                <a:srgbClr val="FF0000"/>
              </a:solidFill>
              <a:round/>
              <a:headEnd/>
              <a:tailEnd/>
            </a:ln>
          </p:spPr>
        </p:cxnSp>
        <p:sp>
          <p:nvSpPr>
            <p:cNvPr id="39" name="弧形 38"/>
            <p:cNvSpPr/>
            <p:nvPr/>
          </p:nvSpPr>
          <p:spPr bwMode="auto">
            <a:xfrm>
              <a:off x="4757909" y="4399338"/>
              <a:ext cx="229886" cy="221222"/>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67"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04468" name="直接连接符 32"/>
            <p:cNvCxnSpPr>
              <a:cxnSpLocks noChangeShapeType="1"/>
            </p:cNvCxnSpPr>
            <p:nvPr/>
          </p:nvCxnSpPr>
          <p:spPr bwMode="auto">
            <a:xfrm rot="5400000">
              <a:off x="4905898" y="4590665"/>
              <a:ext cx="169142" cy="0"/>
            </a:xfrm>
            <a:prstGeom prst="line">
              <a:avLst/>
            </a:prstGeom>
            <a:noFill/>
            <a:ln w="25400">
              <a:solidFill>
                <a:srgbClr val="FF0000"/>
              </a:solidFill>
              <a:round/>
              <a:headEnd/>
              <a:tailEnd/>
            </a:ln>
          </p:spPr>
        </p:cxnSp>
      </p:grpSp>
      <p:grpSp>
        <p:nvGrpSpPr>
          <p:cNvPr id="5" name="组合 62"/>
          <p:cNvGrpSpPr>
            <a:grpSpLocks noChangeAspect="1"/>
          </p:cNvGrpSpPr>
          <p:nvPr/>
        </p:nvGrpSpPr>
        <p:grpSpPr bwMode="auto">
          <a:xfrm rot="10800000">
            <a:off x="3382963" y="5324475"/>
            <a:ext cx="328612" cy="673100"/>
            <a:chOff x="4705600" y="4397870"/>
            <a:chExt cx="285107" cy="554391"/>
          </a:xfrm>
        </p:grpSpPr>
        <p:sp>
          <p:nvSpPr>
            <p:cNvPr id="64" name="弧形 63"/>
            <p:cNvSpPr/>
            <p:nvPr/>
          </p:nvSpPr>
          <p:spPr bwMode="auto">
            <a:xfrm rot="5400000">
              <a:off x="4763428" y="4730280"/>
              <a:ext cx="231432" cy="220373"/>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71" name="直接连接符 30"/>
            <p:cNvCxnSpPr>
              <a:cxnSpLocks noChangeShapeType="1"/>
            </p:cNvCxnSpPr>
            <p:nvPr/>
          </p:nvCxnSpPr>
          <p:spPr bwMode="auto">
            <a:xfrm rot="5400000">
              <a:off x="4906006" y="4756751"/>
              <a:ext cx="169082" cy="0"/>
            </a:xfrm>
            <a:prstGeom prst="line">
              <a:avLst/>
            </a:prstGeom>
            <a:noFill/>
            <a:ln w="25400">
              <a:solidFill>
                <a:srgbClr val="FF0000"/>
              </a:solidFill>
              <a:round/>
              <a:headEnd/>
              <a:tailEnd/>
            </a:ln>
          </p:spPr>
        </p:cxnSp>
        <p:cxnSp>
          <p:nvCxnSpPr>
            <p:cNvPr id="104472" name="直接连接符 32"/>
            <p:cNvCxnSpPr>
              <a:cxnSpLocks noChangeShapeType="1"/>
            </p:cNvCxnSpPr>
            <p:nvPr/>
          </p:nvCxnSpPr>
          <p:spPr bwMode="auto">
            <a:xfrm flipH="1">
              <a:off x="4712211" y="4952260"/>
              <a:ext cx="174144" cy="1"/>
            </a:xfrm>
            <a:prstGeom prst="line">
              <a:avLst/>
            </a:prstGeom>
            <a:noFill/>
            <a:ln w="25400">
              <a:solidFill>
                <a:srgbClr val="FF0000"/>
              </a:solidFill>
              <a:round/>
              <a:headEnd/>
              <a:tailEnd/>
            </a:ln>
          </p:spPr>
        </p:cxnSp>
        <p:sp>
          <p:nvSpPr>
            <p:cNvPr id="67" name="弧形 66"/>
            <p:cNvSpPr/>
            <p:nvPr/>
          </p:nvSpPr>
          <p:spPr bwMode="auto">
            <a:xfrm>
              <a:off x="4768957" y="4405715"/>
              <a:ext cx="230014" cy="22097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74"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04475" name="直接连接符 32"/>
            <p:cNvCxnSpPr>
              <a:cxnSpLocks noChangeShapeType="1"/>
            </p:cNvCxnSpPr>
            <p:nvPr/>
          </p:nvCxnSpPr>
          <p:spPr bwMode="auto">
            <a:xfrm rot="5400000">
              <a:off x="4905899" y="4590665"/>
              <a:ext cx="169142" cy="0"/>
            </a:xfrm>
            <a:prstGeom prst="line">
              <a:avLst/>
            </a:prstGeom>
            <a:noFill/>
            <a:ln w="25400">
              <a:solidFill>
                <a:srgbClr val="FF0000"/>
              </a:solidFill>
              <a:round/>
              <a:headEnd/>
              <a:tailEnd/>
            </a:ln>
          </p:spPr>
        </p:cxnSp>
      </p:grpSp>
      <p:grpSp>
        <p:nvGrpSpPr>
          <p:cNvPr id="6" name="组合 25"/>
          <p:cNvGrpSpPr>
            <a:grpSpLocks noChangeAspect="1"/>
          </p:cNvGrpSpPr>
          <p:nvPr/>
        </p:nvGrpSpPr>
        <p:grpSpPr bwMode="auto">
          <a:xfrm rot="-5400000">
            <a:off x="3386138" y="6138862"/>
            <a:ext cx="323850" cy="327025"/>
            <a:chOff x="4921265" y="3145728"/>
            <a:chExt cx="433299" cy="433047"/>
          </a:xfrm>
        </p:grpSpPr>
        <p:sp>
          <p:nvSpPr>
            <p:cNvPr id="71" name="弧形 70"/>
            <p:cNvSpPr/>
            <p:nvPr/>
          </p:nvSpPr>
          <p:spPr bwMode="auto">
            <a:xfrm>
              <a:off x="5006224" y="3145727"/>
              <a:ext cx="358958" cy="344756"/>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78" name="直接连接符 30"/>
            <p:cNvCxnSpPr>
              <a:cxnSpLocks noChangeShapeType="1"/>
            </p:cNvCxnSpPr>
            <p:nvPr/>
          </p:nvCxnSpPr>
          <p:spPr bwMode="auto">
            <a:xfrm>
              <a:off x="4921265" y="3150182"/>
              <a:ext cx="256736" cy="0"/>
            </a:xfrm>
            <a:prstGeom prst="line">
              <a:avLst/>
            </a:prstGeom>
            <a:noFill/>
            <a:ln w="25400">
              <a:solidFill>
                <a:srgbClr val="FF0000"/>
              </a:solidFill>
              <a:round/>
              <a:headEnd/>
              <a:tailEnd/>
            </a:ln>
          </p:spPr>
        </p:cxnSp>
        <p:cxnSp>
          <p:nvCxnSpPr>
            <p:cNvPr id="104479"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grpSp>
        <p:nvGrpSpPr>
          <p:cNvPr id="7" name="组合 25"/>
          <p:cNvGrpSpPr>
            <a:grpSpLocks noChangeAspect="1"/>
          </p:cNvGrpSpPr>
          <p:nvPr/>
        </p:nvGrpSpPr>
        <p:grpSpPr bwMode="auto">
          <a:xfrm rot="5400000">
            <a:off x="2109788" y="4865688"/>
            <a:ext cx="327025" cy="327025"/>
            <a:chOff x="4921265" y="3145729"/>
            <a:chExt cx="433299" cy="433046"/>
          </a:xfrm>
        </p:grpSpPr>
        <p:sp>
          <p:nvSpPr>
            <p:cNvPr id="75" name="弧形 74"/>
            <p:cNvSpPr/>
            <p:nvPr/>
          </p:nvSpPr>
          <p:spPr bwMode="auto">
            <a:xfrm>
              <a:off x="4994884" y="3145730"/>
              <a:ext cx="359681" cy="34475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82" name="直接连接符 30"/>
            <p:cNvCxnSpPr>
              <a:cxnSpLocks noChangeShapeType="1"/>
            </p:cNvCxnSpPr>
            <p:nvPr/>
          </p:nvCxnSpPr>
          <p:spPr bwMode="auto">
            <a:xfrm>
              <a:off x="4921265" y="3145978"/>
              <a:ext cx="256736" cy="0"/>
            </a:xfrm>
            <a:prstGeom prst="line">
              <a:avLst/>
            </a:prstGeom>
            <a:noFill/>
            <a:ln w="25400">
              <a:solidFill>
                <a:srgbClr val="FF0000"/>
              </a:solidFill>
              <a:round/>
              <a:headEnd/>
              <a:tailEnd/>
            </a:ln>
          </p:spPr>
        </p:cxnSp>
        <p:cxnSp>
          <p:nvCxnSpPr>
            <p:cNvPr id="104483"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grpSp>
        <p:nvGrpSpPr>
          <p:cNvPr id="8" name="组合 25"/>
          <p:cNvGrpSpPr>
            <a:grpSpLocks noChangeAspect="1"/>
          </p:cNvGrpSpPr>
          <p:nvPr/>
        </p:nvGrpSpPr>
        <p:grpSpPr bwMode="auto">
          <a:xfrm rot="10800000">
            <a:off x="3390900" y="4868863"/>
            <a:ext cx="322263" cy="327025"/>
            <a:chOff x="4921263" y="3145730"/>
            <a:chExt cx="429074" cy="433044"/>
          </a:xfrm>
        </p:grpSpPr>
        <p:sp>
          <p:nvSpPr>
            <p:cNvPr id="79" name="弧形 78"/>
            <p:cNvSpPr/>
            <p:nvPr/>
          </p:nvSpPr>
          <p:spPr bwMode="auto">
            <a:xfrm>
              <a:off x="4988900" y="3145730"/>
              <a:ext cx="359322" cy="344753"/>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86" name="直接连接符 30"/>
            <p:cNvCxnSpPr>
              <a:cxnSpLocks noChangeShapeType="1"/>
            </p:cNvCxnSpPr>
            <p:nvPr/>
          </p:nvCxnSpPr>
          <p:spPr bwMode="auto">
            <a:xfrm>
              <a:off x="4921263" y="3150180"/>
              <a:ext cx="256736" cy="0"/>
            </a:xfrm>
            <a:prstGeom prst="line">
              <a:avLst/>
            </a:prstGeom>
            <a:noFill/>
            <a:ln w="25400">
              <a:solidFill>
                <a:srgbClr val="FF0000"/>
              </a:solidFill>
              <a:round/>
              <a:headEnd/>
              <a:tailEnd/>
            </a:ln>
          </p:spPr>
        </p:cxnSp>
        <p:cxnSp>
          <p:nvCxnSpPr>
            <p:cNvPr id="104487" name="直接连接符 32"/>
            <p:cNvCxnSpPr>
              <a:cxnSpLocks noChangeShapeType="1"/>
            </p:cNvCxnSpPr>
            <p:nvPr/>
          </p:nvCxnSpPr>
          <p:spPr bwMode="auto">
            <a:xfrm rot="5400000">
              <a:off x="5218302" y="3446739"/>
              <a:ext cx="264070" cy="0"/>
            </a:xfrm>
            <a:prstGeom prst="line">
              <a:avLst/>
            </a:prstGeom>
            <a:noFill/>
            <a:ln w="25400">
              <a:solidFill>
                <a:srgbClr val="FF0000"/>
              </a:solidFill>
              <a:round/>
              <a:headEnd/>
              <a:tailEnd/>
            </a:ln>
          </p:spPr>
        </p:cxnSp>
      </p:grpSp>
      <p:sp>
        <p:nvSpPr>
          <p:cNvPr id="52241" name="圆角矩形 2"/>
          <p:cNvSpPr>
            <a:spLocks noChangeAspect="1" noChangeArrowheads="1"/>
          </p:cNvSpPr>
          <p:nvPr/>
        </p:nvSpPr>
        <p:spPr bwMode="auto">
          <a:xfrm>
            <a:off x="5972175" y="4918075"/>
            <a:ext cx="1500188" cy="687388"/>
          </a:xfrm>
          <a:prstGeom prst="roundRect">
            <a:avLst>
              <a:gd name="adj" fmla="val 20384"/>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grpSp>
        <p:nvGrpSpPr>
          <p:cNvPr id="10" name="组合 22"/>
          <p:cNvGrpSpPr>
            <a:grpSpLocks/>
          </p:cNvGrpSpPr>
          <p:nvPr/>
        </p:nvGrpSpPr>
        <p:grpSpPr bwMode="auto">
          <a:xfrm>
            <a:off x="5929313" y="4919663"/>
            <a:ext cx="327025" cy="1498600"/>
            <a:chOff x="3598765" y="4936574"/>
            <a:chExt cx="327546" cy="1499549"/>
          </a:xfrm>
        </p:grpSpPr>
        <p:sp>
          <p:nvSpPr>
            <p:cNvPr id="63" name="弧形 62"/>
            <p:cNvSpPr/>
            <p:nvPr/>
          </p:nvSpPr>
          <p:spPr bwMode="auto">
            <a:xfrm rot="5400000">
              <a:off x="3659320" y="6169132"/>
              <a:ext cx="279577" cy="25440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91" name="直接连接符 30"/>
            <p:cNvCxnSpPr>
              <a:cxnSpLocks noChangeShapeType="1"/>
            </p:cNvCxnSpPr>
            <p:nvPr/>
          </p:nvCxnSpPr>
          <p:spPr bwMode="auto">
            <a:xfrm rot="5400000">
              <a:off x="3823628" y="6196546"/>
              <a:ext cx="204996" cy="0"/>
            </a:xfrm>
            <a:prstGeom prst="line">
              <a:avLst/>
            </a:prstGeom>
            <a:noFill/>
            <a:ln w="25400">
              <a:solidFill>
                <a:srgbClr val="FF0000"/>
              </a:solidFill>
              <a:round/>
              <a:headEnd/>
              <a:tailEnd/>
            </a:ln>
          </p:spPr>
        </p:cxnSp>
        <p:cxnSp>
          <p:nvCxnSpPr>
            <p:cNvPr id="104492" name="直接连接符 32"/>
            <p:cNvCxnSpPr>
              <a:cxnSpLocks noChangeShapeType="1"/>
            </p:cNvCxnSpPr>
            <p:nvPr/>
          </p:nvCxnSpPr>
          <p:spPr bwMode="auto">
            <a:xfrm flipH="1">
              <a:off x="3598765" y="6436122"/>
              <a:ext cx="202825" cy="1"/>
            </a:xfrm>
            <a:prstGeom prst="line">
              <a:avLst/>
            </a:prstGeom>
            <a:noFill/>
            <a:ln w="25400">
              <a:solidFill>
                <a:srgbClr val="FF0000"/>
              </a:solidFill>
              <a:round/>
              <a:headEnd/>
              <a:tailEnd/>
            </a:ln>
          </p:spPr>
        </p:cxnSp>
        <p:sp>
          <p:nvSpPr>
            <p:cNvPr id="68" name="弧形 67"/>
            <p:cNvSpPr/>
            <p:nvPr/>
          </p:nvSpPr>
          <p:spPr bwMode="auto">
            <a:xfrm>
              <a:off x="3656006" y="4936574"/>
              <a:ext cx="265534" cy="268457"/>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94" name="直接连接符 30"/>
            <p:cNvCxnSpPr>
              <a:cxnSpLocks noChangeShapeType="1"/>
            </p:cNvCxnSpPr>
            <p:nvPr/>
          </p:nvCxnSpPr>
          <p:spPr bwMode="auto">
            <a:xfrm>
              <a:off x="3598765" y="4936765"/>
              <a:ext cx="194883" cy="0"/>
            </a:xfrm>
            <a:prstGeom prst="line">
              <a:avLst/>
            </a:prstGeom>
            <a:noFill/>
            <a:ln w="25400">
              <a:solidFill>
                <a:srgbClr val="FF0000"/>
              </a:solidFill>
              <a:round/>
              <a:headEnd/>
              <a:tailEnd/>
            </a:ln>
          </p:spPr>
        </p:cxnSp>
        <p:cxnSp>
          <p:nvCxnSpPr>
            <p:cNvPr id="104495" name="直接连接符 32"/>
            <p:cNvCxnSpPr>
              <a:cxnSpLocks noChangeShapeType="1"/>
            </p:cNvCxnSpPr>
            <p:nvPr/>
          </p:nvCxnSpPr>
          <p:spPr bwMode="auto">
            <a:xfrm rot="5400000">
              <a:off x="3821392" y="5165550"/>
              <a:ext cx="205069" cy="0"/>
            </a:xfrm>
            <a:prstGeom prst="line">
              <a:avLst/>
            </a:prstGeom>
            <a:noFill/>
            <a:ln w="25400">
              <a:solidFill>
                <a:srgbClr val="FF0000"/>
              </a:solidFill>
              <a:round/>
              <a:headEnd/>
              <a:tailEnd/>
            </a:ln>
          </p:spPr>
        </p:cxnSp>
        <p:cxnSp>
          <p:nvCxnSpPr>
            <p:cNvPr id="104496" name="直接连接符 30"/>
            <p:cNvCxnSpPr>
              <a:cxnSpLocks noChangeShapeType="1"/>
            </p:cNvCxnSpPr>
            <p:nvPr/>
          </p:nvCxnSpPr>
          <p:spPr bwMode="auto">
            <a:xfrm>
              <a:off x="3923928" y="5219241"/>
              <a:ext cx="275" cy="923193"/>
            </a:xfrm>
            <a:prstGeom prst="line">
              <a:avLst/>
            </a:prstGeom>
            <a:noFill/>
            <a:ln w="25400">
              <a:solidFill>
                <a:srgbClr val="FF0000"/>
              </a:solidFill>
              <a:round/>
              <a:headEnd/>
              <a:tailEnd/>
            </a:ln>
          </p:spPr>
        </p:cxnSp>
      </p:grpSp>
      <p:grpSp>
        <p:nvGrpSpPr>
          <p:cNvPr id="12" name="组合 85"/>
          <p:cNvGrpSpPr>
            <a:grpSpLocks/>
          </p:cNvGrpSpPr>
          <p:nvPr/>
        </p:nvGrpSpPr>
        <p:grpSpPr bwMode="auto">
          <a:xfrm rot="10800000">
            <a:off x="7191375" y="4919663"/>
            <a:ext cx="327025" cy="1498600"/>
            <a:chOff x="3598765" y="4931808"/>
            <a:chExt cx="327361" cy="1499549"/>
          </a:xfrm>
        </p:grpSpPr>
        <p:sp>
          <p:nvSpPr>
            <p:cNvPr id="87" name="弧形 86"/>
            <p:cNvSpPr/>
            <p:nvPr/>
          </p:nvSpPr>
          <p:spPr bwMode="auto">
            <a:xfrm rot="5400000">
              <a:off x="3668742" y="6164438"/>
              <a:ext cx="279577" cy="25426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499" name="直接连接符 30"/>
            <p:cNvCxnSpPr>
              <a:cxnSpLocks noChangeShapeType="1"/>
            </p:cNvCxnSpPr>
            <p:nvPr/>
          </p:nvCxnSpPr>
          <p:spPr bwMode="auto">
            <a:xfrm rot="5400000">
              <a:off x="3823628" y="6196546"/>
              <a:ext cx="204996" cy="0"/>
            </a:xfrm>
            <a:prstGeom prst="line">
              <a:avLst/>
            </a:prstGeom>
            <a:noFill/>
            <a:ln w="25400">
              <a:solidFill>
                <a:srgbClr val="FF0000"/>
              </a:solidFill>
              <a:round/>
              <a:headEnd/>
              <a:tailEnd/>
            </a:ln>
          </p:spPr>
        </p:cxnSp>
        <p:cxnSp>
          <p:nvCxnSpPr>
            <p:cNvPr id="104500" name="直接连接符 32"/>
            <p:cNvCxnSpPr>
              <a:cxnSpLocks noChangeShapeType="1"/>
            </p:cNvCxnSpPr>
            <p:nvPr/>
          </p:nvCxnSpPr>
          <p:spPr bwMode="auto">
            <a:xfrm flipH="1">
              <a:off x="3598765" y="6431356"/>
              <a:ext cx="202825" cy="1"/>
            </a:xfrm>
            <a:prstGeom prst="line">
              <a:avLst/>
            </a:prstGeom>
            <a:noFill/>
            <a:ln w="25400">
              <a:solidFill>
                <a:srgbClr val="FF0000"/>
              </a:solidFill>
              <a:round/>
              <a:headEnd/>
              <a:tailEnd/>
            </a:ln>
          </p:spPr>
        </p:cxnSp>
        <p:sp>
          <p:nvSpPr>
            <p:cNvPr id="90" name="弧形 89"/>
            <p:cNvSpPr/>
            <p:nvPr/>
          </p:nvSpPr>
          <p:spPr bwMode="auto">
            <a:xfrm>
              <a:off x="3668687" y="4941339"/>
              <a:ext cx="265384" cy="268458"/>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02" name="直接连接符 30"/>
            <p:cNvCxnSpPr>
              <a:cxnSpLocks noChangeShapeType="1"/>
            </p:cNvCxnSpPr>
            <p:nvPr/>
          </p:nvCxnSpPr>
          <p:spPr bwMode="auto">
            <a:xfrm>
              <a:off x="3598765" y="4931999"/>
              <a:ext cx="194883" cy="0"/>
            </a:xfrm>
            <a:prstGeom prst="line">
              <a:avLst/>
            </a:prstGeom>
            <a:noFill/>
            <a:ln w="25400">
              <a:solidFill>
                <a:srgbClr val="FF0000"/>
              </a:solidFill>
              <a:round/>
              <a:headEnd/>
              <a:tailEnd/>
            </a:ln>
          </p:spPr>
        </p:cxnSp>
        <p:cxnSp>
          <p:nvCxnSpPr>
            <p:cNvPr id="104503" name="直接连接符 32"/>
            <p:cNvCxnSpPr>
              <a:cxnSpLocks noChangeShapeType="1"/>
            </p:cNvCxnSpPr>
            <p:nvPr/>
          </p:nvCxnSpPr>
          <p:spPr bwMode="auto">
            <a:xfrm rot="5400000">
              <a:off x="3821392" y="5165550"/>
              <a:ext cx="205069" cy="0"/>
            </a:xfrm>
            <a:prstGeom prst="line">
              <a:avLst/>
            </a:prstGeom>
            <a:noFill/>
            <a:ln w="25400">
              <a:solidFill>
                <a:srgbClr val="FF0000"/>
              </a:solidFill>
              <a:round/>
              <a:headEnd/>
              <a:tailEnd/>
            </a:ln>
          </p:spPr>
        </p:cxnSp>
        <p:cxnSp>
          <p:nvCxnSpPr>
            <p:cNvPr id="104504" name="直接连接符 30"/>
            <p:cNvCxnSpPr>
              <a:cxnSpLocks noChangeShapeType="1"/>
            </p:cNvCxnSpPr>
            <p:nvPr/>
          </p:nvCxnSpPr>
          <p:spPr bwMode="auto">
            <a:xfrm>
              <a:off x="3923928" y="5219241"/>
              <a:ext cx="275" cy="923193"/>
            </a:xfrm>
            <a:prstGeom prst="line">
              <a:avLst/>
            </a:prstGeom>
            <a:noFill/>
            <a:ln w="25400">
              <a:solidFill>
                <a:srgbClr val="FF0000"/>
              </a:solidFill>
              <a:round/>
              <a:headEnd/>
              <a:tailEnd/>
            </a:ln>
          </p:spPr>
        </p:cxnSp>
      </p:grpSp>
      <p:sp>
        <p:nvSpPr>
          <p:cNvPr id="52244" name="圆角矩形 14"/>
          <p:cNvSpPr>
            <a:spLocks noChangeAspect="1" noChangeArrowheads="1"/>
          </p:cNvSpPr>
          <p:nvPr/>
        </p:nvSpPr>
        <p:spPr bwMode="auto">
          <a:xfrm>
            <a:off x="2139950" y="2379663"/>
            <a:ext cx="687388" cy="269875"/>
          </a:xfrm>
          <a:prstGeom prst="roundRect">
            <a:avLst>
              <a:gd name="adj" fmla="val 50000"/>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grpSp>
        <p:nvGrpSpPr>
          <p:cNvPr id="14" name="组合 3"/>
          <p:cNvGrpSpPr>
            <a:grpSpLocks/>
          </p:cNvGrpSpPr>
          <p:nvPr/>
        </p:nvGrpSpPr>
        <p:grpSpPr bwMode="auto">
          <a:xfrm>
            <a:off x="2100263" y="2779713"/>
            <a:ext cx="327025" cy="266700"/>
            <a:chOff x="3790169" y="2742406"/>
            <a:chExt cx="326922" cy="266694"/>
          </a:xfrm>
        </p:grpSpPr>
        <p:sp>
          <p:nvSpPr>
            <p:cNvPr id="81" name="弧形 80"/>
            <p:cNvSpPr/>
            <p:nvPr/>
          </p:nvSpPr>
          <p:spPr bwMode="auto">
            <a:xfrm>
              <a:off x="3853649" y="2743993"/>
              <a:ext cx="263442" cy="265107"/>
            </a:xfrm>
            <a:prstGeom prst="arc">
              <a:avLst>
                <a:gd name="adj1" fmla="val 16138130"/>
                <a:gd name="adj2" fmla="val 543033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08" name="直接连接符 15"/>
            <p:cNvCxnSpPr>
              <a:cxnSpLocks noChangeShapeType="1"/>
            </p:cNvCxnSpPr>
            <p:nvPr/>
          </p:nvCxnSpPr>
          <p:spPr bwMode="auto">
            <a:xfrm>
              <a:off x="3790169" y="2742406"/>
              <a:ext cx="193610" cy="0"/>
            </a:xfrm>
            <a:prstGeom prst="line">
              <a:avLst/>
            </a:prstGeom>
            <a:noFill/>
            <a:ln w="25400">
              <a:solidFill>
                <a:srgbClr val="FF0000"/>
              </a:solidFill>
              <a:round/>
              <a:headEnd/>
              <a:tailEnd/>
            </a:ln>
          </p:spPr>
        </p:cxnSp>
        <p:cxnSp>
          <p:nvCxnSpPr>
            <p:cNvPr id="104509" name="直接连接符 27"/>
            <p:cNvCxnSpPr>
              <a:cxnSpLocks noChangeShapeType="1"/>
            </p:cNvCxnSpPr>
            <p:nvPr/>
          </p:nvCxnSpPr>
          <p:spPr bwMode="auto">
            <a:xfrm>
              <a:off x="3790169" y="3009100"/>
              <a:ext cx="197422" cy="0"/>
            </a:xfrm>
            <a:prstGeom prst="line">
              <a:avLst/>
            </a:prstGeom>
            <a:noFill/>
            <a:ln w="25400">
              <a:solidFill>
                <a:srgbClr val="FF0000"/>
              </a:solidFill>
              <a:round/>
              <a:headEnd/>
              <a:tailEnd/>
            </a:ln>
          </p:spPr>
        </p:cxnSp>
      </p:grpSp>
      <p:sp>
        <p:nvSpPr>
          <p:cNvPr id="52246" name="圆角矩形 14"/>
          <p:cNvSpPr>
            <a:spLocks noChangeAspect="1" noChangeArrowheads="1"/>
          </p:cNvSpPr>
          <p:nvPr/>
        </p:nvSpPr>
        <p:spPr bwMode="auto">
          <a:xfrm rot="5400000">
            <a:off x="6164263" y="3046413"/>
            <a:ext cx="688975" cy="269875"/>
          </a:xfrm>
          <a:prstGeom prst="roundRect">
            <a:avLst>
              <a:gd name="adj" fmla="val 50000"/>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sp>
        <p:nvSpPr>
          <p:cNvPr id="52247" name="圆角矩形 14"/>
          <p:cNvSpPr>
            <a:spLocks noChangeAspect="1" noChangeArrowheads="1"/>
          </p:cNvSpPr>
          <p:nvPr/>
        </p:nvSpPr>
        <p:spPr bwMode="auto">
          <a:xfrm>
            <a:off x="6777038" y="2840038"/>
            <a:ext cx="687387" cy="269875"/>
          </a:xfrm>
          <a:prstGeom prst="roundRect">
            <a:avLst>
              <a:gd name="adj" fmla="val 50000"/>
            </a:avLst>
          </a:prstGeom>
          <a:noFill/>
          <a:ln w="25400">
            <a:solidFill>
              <a:srgbClr val="FF0000"/>
            </a:solidFill>
            <a:round/>
            <a:headEnd/>
            <a:tailEnd/>
          </a:ln>
        </p:spPr>
        <p:txBody>
          <a:bodyPr/>
          <a:lstStyle/>
          <a:p>
            <a:endParaRPr lang="zh-CN" altLang="en-US" sz="2000" b="0">
              <a:latin typeface="Arial" pitchFamily="34" charset="0"/>
              <a:ea typeface="楷体_GB2312" charset="-122"/>
            </a:endParaRPr>
          </a:p>
        </p:txBody>
      </p:sp>
      <p:grpSp>
        <p:nvGrpSpPr>
          <p:cNvPr id="15" name="组合 23"/>
          <p:cNvGrpSpPr>
            <a:grpSpLocks noChangeAspect="1"/>
          </p:cNvGrpSpPr>
          <p:nvPr/>
        </p:nvGrpSpPr>
        <p:grpSpPr bwMode="auto">
          <a:xfrm rot="10800000">
            <a:off x="7200900" y="3249613"/>
            <a:ext cx="323850" cy="266700"/>
            <a:chOff x="3984451" y="3324800"/>
            <a:chExt cx="441709" cy="361270"/>
          </a:xfrm>
        </p:grpSpPr>
        <p:sp>
          <p:nvSpPr>
            <p:cNvPr id="94" name="弧形 93"/>
            <p:cNvSpPr/>
            <p:nvPr/>
          </p:nvSpPr>
          <p:spPr bwMode="auto">
            <a:xfrm>
              <a:off x="4066730" y="3339854"/>
              <a:ext cx="359430" cy="359119"/>
            </a:xfrm>
            <a:prstGeom prst="arc">
              <a:avLst>
                <a:gd name="adj1" fmla="val 16213905"/>
                <a:gd name="adj2" fmla="val 5430341"/>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14" name="直接连接符 15"/>
            <p:cNvCxnSpPr>
              <a:cxnSpLocks noChangeShapeType="1"/>
            </p:cNvCxnSpPr>
            <p:nvPr/>
          </p:nvCxnSpPr>
          <p:spPr bwMode="auto">
            <a:xfrm>
              <a:off x="3984451" y="3324800"/>
              <a:ext cx="264071" cy="0"/>
            </a:xfrm>
            <a:prstGeom prst="line">
              <a:avLst/>
            </a:prstGeom>
            <a:noFill/>
            <a:ln w="25400">
              <a:solidFill>
                <a:srgbClr val="FF0000"/>
              </a:solidFill>
              <a:round/>
              <a:headEnd/>
              <a:tailEnd/>
            </a:ln>
          </p:spPr>
        </p:cxnSp>
        <p:cxnSp>
          <p:nvCxnSpPr>
            <p:cNvPr id="104515" name="直接连接符 27"/>
            <p:cNvCxnSpPr>
              <a:cxnSpLocks noChangeShapeType="1"/>
            </p:cNvCxnSpPr>
            <p:nvPr/>
          </p:nvCxnSpPr>
          <p:spPr bwMode="auto">
            <a:xfrm>
              <a:off x="3984451" y="3686070"/>
              <a:ext cx="266022" cy="0"/>
            </a:xfrm>
            <a:prstGeom prst="line">
              <a:avLst/>
            </a:prstGeom>
            <a:noFill/>
            <a:ln w="25400">
              <a:solidFill>
                <a:srgbClr val="FF0000"/>
              </a:solidFill>
              <a:round/>
              <a:headEnd/>
              <a:tailEnd/>
            </a:ln>
          </p:spPr>
        </p:cxnSp>
      </p:grpSp>
      <p:grpSp>
        <p:nvGrpSpPr>
          <p:cNvPr id="16" name="组合 23"/>
          <p:cNvGrpSpPr>
            <a:grpSpLocks noChangeAspect="1"/>
          </p:cNvGrpSpPr>
          <p:nvPr/>
        </p:nvGrpSpPr>
        <p:grpSpPr bwMode="auto">
          <a:xfrm rot="-5400000">
            <a:off x="6759576" y="3692525"/>
            <a:ext cx="323850" cy="263525"/>
            <a:chOff x="3984451" y="3324800"/>
            <a:chExt cx="441709" cy="361280"/>
          </a:xfrm>
        </p:grpSpPr>
        <p:sp>
          <p:nvSpPr>
            <p:cNvPr id="98" name="弧形 97"/>
            <p:cNvSpPr/>
            <p:nvPr/>
          </p:nvSpPr>
          <p:spPr bwMode="auto">
            <a:xfrm>
              <a:off x="4066729" y="3324799"/>
              <a:ext cx="359430" cy="361280"/>
            </a:xfrm>
            <a:prstGeom prst="arc">
              <a:avLst>
                <a:gd name="adj1" fmla="val 16213905"/>
                <a:gd name="adj2" fmla="val 5430341"/>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18" name="直接连接符 15"/>
            <p:cNvCxnSpPr>
              <a:cxnSpLocks noChangeShapeType="1"/>
            </p:cNvCxnSpPr>
            <p:nvPr/>
          </p:nvCxnSpPr>
          <p:spPr bwMode="auto">
            <a:xfrm>
              <a:off x="3984451" y="3324800"/>
              <a:ext cx="264071" cy="0"/>
            </a:xfrm>
            <a:prstGeom prst="line">
              <a:avLst/>
            </a:prstGeom>
            <a:noFill/>
            <a:ln w="25400">
              <a:solidFill>
                <a:srgbClr val="FF0000"/>
              </a:solidFill>
              <a:round/>
              <a:headEnd/>
              <a:tailEnd/>
            </a:ln>
          </p:spPr>
        </p:cxnSp>
        <p:cxnSp>
          <p:nvCxnSpPr>
            <p:cNvPr id="104519" name="直接连接符 27"/>
            <p:cNvCxnSpPr>
              <a:cxnSpLocks noChangeShapeType="1"/>
            </p:cNvCxnSpPr>
            <p:nvPr/>
          </p:nvCxnSpPr>
          <p:spPr bwMode="auto">
            <a:xfrm>
              <a:off x="3984451" y="3686070"/>
              <a:ext cx="266022" cy="0"/>
            </a:xfrm>
            <a:prstGeom prst="line">
              <a:avLst/>
            </a:prstGeom>
            <a:noFill/>
            <a:ln w="25400">
              <a:solidFill>
                <a:srgbClr val="FF0000"/>
              </a:solidFill>
              <a:round/>
              <a:headEnd/>
              <a:tailEnd/>
            </a:ln>
          </p:spPr>
        </p:cxnSp>
      </p:grpSp>
      <p:grpSp>
        <p:nvGrpSpPr>
          <p:cNvPr id="17" name="组合 23"/>
          <p:cNvGrpSpPr>
            <a:grpSpLocks noChangeAspect="1"/>
          </p:cNvGrpSpPr>
          <p:nvPr/>
        </p:nvGrpSpPr>
        <p:grpSpPr bwMode="auto">
          <a:xfrm>
            <a:off x="5927725" y="3251200"/>
            <a:ext cx="323850" cy="266700"/>
            <a:chOff x="3984451" y="3324800"/>
            <a:chExt cx="441709" cy="361280"/>
          </a:xfrm>
        </p:grpSpPr>
        <p:sp>
          <p:nvSpPr>
            <p:cNvPr id="102" name="弧形 101"/>
            <p:cNvSpPr/>
            <p:nvPr/>
          </p:nvSpPr>
          <p:spPr bwMode="auto">
            <a:xfrm>
              <a:off x="4066730" y="3326951"/>
              <a:ext cx="359430" cy="359129"/>
            </a:xfrm>
            <a:prstGeom prst="arc">
              <a:avLst>
                <a:gd name="adj1" fmla="val 16213905"/>
                <a:gd name="adj2" fmla="val 5430341"/>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22" name="直接连接符 15"/>
            <p:cNvCxnSpPr>
              <a:cxnSpLocks noChangeShapeType="1"/>
            </p:cNvCxnSpPr>
            <p:nvPr/>
          </p:nvCxnSpPr>
          <p:spPr bwMode="auto">
            <a:xfrm>
              <a:off x="3984451" y="3324800"/>
              <a:ext cx="264071" cy="0"/>
            </a:xfrm>
            <a:prstGeom prst="line">
              <a:avLst/>
            </a:prstGeom>
            <a:noFill/>
            <a:ln w="25400">
              <a:solidFill>
                <a:srgbClr val="FF0000"/>
              </a:solidFill>
              <a:round/>
              <a:headEnd/>
              <a:tailEnd/>
            </a:ln>
          </p:spPr>
        </p:cxnSp>
        <p:cxnSp>
          <p:nvCxnSpPr>
            <p:cNvPr id="104523" name="直接连接符 27"/>
            <p:cNvCxnSpPr>
              <a:cxnSpLocks noChangeShapeType="1"/>
            </p:cNvCxnSpPr>
            <p:nvPr/>
          </p:nvCxnSpPr>
          <p:spPr bwMode="auto">
            <a:xfrm>
              <a:off x="3984451" y="3686070"/>
              <a:ext cx="266022" cy="0"/>
            </a:xfrm>
            <a:prstGeom prst="line">
              <a:avLst/>
            </a:prstGeom>
            <a:noFill/>
            <a:ln w="25400">
              <a:solidFill>
                <a:srgbClr val="FF0000"/>
              </a:solidFill>
              <a:round/>
              <a:headEnd/>
              <a:tailEnd/>
            </a:ln>
          </p:spPr>
        </p:cxnSp>
      </p:grpSp>
      <p:grpSp>
        <p:nvGrpSpPr>
          <p:cNvPr id="18" name="组合 23"/>
          <p:cNvGrpSpPr>
            <a:grpSpLocks noChangeAspect="1"/>
          </p:cNvGrpSpPr>
          <p:nvPr/>
        </p:nvGrpSpPr>
        <p:grpSpPr bwMode="auto">
          <a:xfrm rot="5400000">
            <a:off x="6758782" y="2418556"/>
            <a:ext cx="323850" cy="265113"/>
            <a:chOff x="3984450" y="3325878"/>
            <a:chExt cx="441711" cy="360203"/>
          </a:xfrm>
        </p:grpSpPr>
        <p:sp>
          <p:nvSpPr>
            <p:cNvPr id="106" name="弧形 105"/>
            <p:cNvSpPr/>
            <p:nvPr/>
          </p:nvSpPr>
          <p:spPr bwMode="auto">
            <a:xfrm>
              <a:off x="4066730" y="3325879"/>
              <a:ext cx="359431" cy="360203"/>
            </a:xfrm>
            <a:prstGeom prst="arc">
              <a:avLst>
                <a:gd name="adj1" fmla="val 16213905"/>
                <a:gd name="adj2" fmla="val 5430341"/>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26" name="直接连接符 15"/>
            <p:cNvCxnSpPr>
              <a:cxnSpLocks noChangeShapeType="1"/>
            </p:cNvCxnSpPr>
            <p:nvPr/>
          </p:nvCxnSpPr>
          <p:spPr bwMode="auto">
            <a:xfrm>
              <a:off x="3984450" y="3325878"/>
              <a:ext cx="264071" cy="0"/>
            </a:xfrm>
            <a:prstGeom prst="line">
              <a:avLst/>
            </a:prstGeom>
            <a:noFill/>
            <a:ln w="25400">
              <a:solidFill>
                <a:srgbClr val="FF0000"/>
              </a:solidFill>
              <a:round/>
              <a:headEnd/>
              <a:tailEnd/>
            </a:ln>
          </p:spPr>
        </p:cxnSp>
        <p:cxnSp>
          <p:nvCxnSpPr>
            <p:cNvPr id="104527" name="直接连接符 27"/>
            <p:cNvCxnSpPr>
              <a:cxnSpLocks noChangeShapeType="1"/>
            </p:cNvCxnSpPr>
            <p:nvPr/>
          </p:nvCxnSpPr>
          <p:spPr bwMode="auto">
            <a:xfrm>
              <a:off x="3984451" y="3686070"/>
              <a:ext cx="266022" cy="0"/>
            </a:xfrm>
            <a:prstGeom prst="line">
              <a:avLst/>
            </a:prstGeom>
            <a:noFill/>
            <a:ln w="25400">
              <a:solidFill>
                <a:srgbClr val="FF0000"/>
              </a:solidFill>
              <a:round/>
              <a:headEnd/>
              <a:tailEnd/>
            </a:ln>
          </p:spPr>
        </p:cxnSp>
      </p:grpSp>
      <p:sp>
        <p:nvSpPr>
          <p:cNvPr id="113" name="AutoShape 8"/>
          <p:cNvSpPr>
            <a:spLocks noChangeArrowheads="1"/>
          </p:cNvSpPr>
          <p:nvPr/>
        </p:nvSpPr>
        <p:spPr bwMode="auto">
          <a:xfrm>
            <a:off x="3105150" y="3390900"/>
            <a:ext cx="746125" cy="469900"/>
          </a:xfrm>
          <a:prstGeom prst="wedgeRoundRectCallout">
            <a:avLst>
              <a:gd name="adj1" fmla="val -45413"/>
              <a:gd name="adj2" fmla="val -121328"/>
              <a:gd name="adj3" fmla="val 16667"/>
            </a:avLst>
          </a:prstGeom>
          <a:solidFill>
            <a:schemeClr val="accent1">
              <a:lumMod val="90000"/>
            </a:schemeClr>
          </a:solidFill>
          <a:ln w="12700">
            <a:noFill/>
            <a:miter lim="800000"/>
            <a:headEnd type="none" w="sm" len="sm"/>
            <a:tailEnd type="none" w="sm" len="sm"/>
          </a:ln>
        </p:spPr>
        <p:txBody>
          <a:bodyPr anchor="ctr"/>
          <a:lstStyle/>
          <a:p>
            <a:pPr algn="ctr">
              <a:buFontTx/>
              <a:buNone/>
              <a:defRPr/>
            </a:pPr>
            <a:r>
              <a:rPr lang="en-US" altLang="zh-CN" sz="2000" i="1" dirty="0">
                <a:sym typeface="Symbol" panose="05050102010706020507" pitchFamily="18" charset="2"/>
              </a:rPr>
              <a:t>BC</a:t>
            </a:r>
            <a:endParaRPr lang="zh-CN" altLang="en-US" sz="2000" dirty="0">
              <a:sym typeface="Symbol" panose="05050102010706020507" pitchFamily="18" charset="2"/>
            </a:endParaRPr>
          </a:p>
        </p:txBody>
      </p:sp>
      <p:sp>
        <p:nvSpPr>
          <p:cNvPr id="114" name="AutoShape 8"/>
          <p:cNvSpPr>
            <a:spLocks noChangeArrowheads="1"/>
          </p:cNvSpPr>
          <p:nvPr/>
        </p:nvSpPr>
        <p:spPr bwMode="auto">
          <a:xfrm>
            <a:off x="1809750" y="3678238"/>
            <a:ext cx="792163" cy="471487"/>
          </a:xfrm>
          <a:prstGeom prst="wedgeRoundRectCallout">
            <a:avLst>
              <a:gd name="adj1" fmla="val 78970"/>
              <a:gd name="adj2" fmla="val 306983"/>
              <a:gd name="adj3" fmla="val 16667"/>
            </a:avLst>
          </a:prstGeom>
          <a:solidFill>
            <a:schemeClr val="accent1">
              <a:lumMod val="90000"/>
            </a:schemeClr>
          </a:solidFill>
          <a:ln w="12700">
            <a:noFill/>
            <a:miter lim="800000"/>
            <a:headEnd type="none" w="sm" len="sm"/>
            <a:tailEnd type="none" w="sm" len="sm"/>
          </a:ln>
        </p:spPr>
        <p:txBody>
          <a:bodyPr anchor="ctr"/>
          <a:lstStyle/>
          <a:p>
            <a:pPr algn="ctr">
              <a:buFontTx/>
              <a:buNone/>
              <a:defRPr/>
            </a:pPr>
            <a:r>
              <a:rPr lang="en-US" altLang="zh-CN" sz="2000" i="1" dirty="0">
                <a:sym typeface="Symbol" panose="05050102010706020507" pitchFamily="18" charset="2"/>
              </a:rPr>
              <a:t>BD</a:t>
            </a:r>
            <a:endParaRPr lang="zh-CN" altLang="en-US" sz="2000" dirty="0">
              <a:sym typeface="Symbol" panose="05050102010706020507" pitchFamily="18" charset="2"/>
            </a:endParaRPr>
          </a:p>
        </p:txBody>
      </p:sp>
      <p:grpSp>
        <p:nvGrpSpPr>
          <p:cNvPr id="20" name="组合 23"/>
          <p:cNvGrpSpPr>
            <a:grpSpLocks noChangeAspect="1"/>
          </p:cNvGrpSpPr>
          <p:nvPr/>
        </p:nvGrpSpPr>
        <p:grpSpPr bwMode="auto">
          <a:xfrm rot="10800000">
            <a:off x="3370263" y="2781300"/>
            <a:ext cx="323850" cy="265113"/>
            <a:chOff x="3984451" y="3324800"/>
            <a:chExt cx="441709" cy="361280"/>
          </a:xfrm>
        </p:grpSpPr>
        <p:sp>
          <p:nvSpPr>
            <p:cNvPr id="89" name="弧形 88"/>
            <p:cNvSpPr/>
            <p:nvPr/>
          </p:nvSpPr>
          <p:spPr bwMode="auto">
            <a:xfrm>
              <a:off x="4066730" y="3324800"/>
              <a:ext cx="359430" cy="361280"/>
            </a:xfrm>
            <a:prstGeom prst="arc">
              <a:avLst>
                <a:gd name="adj1" fmla="val 16200000"/>
                <a:gd name="adj2" fmla="val 5430341"/>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000" b="0">
                <a:latin typeface="Arial" panose="020B0604020202020204" pitchFamily="34" charset="0"/>
                <a:ea typeface="楷体_GB2312" charset="-122"/>
              </a:endParaRPr>
            </a:p>
          </p:txBody>
        </p:sp>
        <p:cxnSp>
          <p:nvCxnSpPr>
            <p:cNvPr id="104532" name="直接连接符 15"/>
            <p:cNvCxnSpPr>
              <a:cxnSpLocks noChangeShapeType="1"/>
            </p:cNvCxnSpPr>
            <p:nvPr/>
          </p:nvCxnSpPr>
          <p:spPr bwMode="auto">
            <a:xfrm>
              <a:off x="3984451" y="3324800"/>
              <a:ext cx="264071" cy="0"/>
            </a:xfrm>
            <a:prstGeom prst="line">
              <a:avLst/>
            </a:prstGeom>
            <a:noFill/>
            <a:ln w="25400">
              <a:solidFill>
                <a:srgbClr val="FF0000"/>
              </a:solidFill>
              <a:round/>
              <a:headEnd/>
              <a:tailEnd/>
            </a:ln>
          </p:spPr>
        </p:cxnSp>
        <p:cxnSp>
          <p:nvCxnSpPr>
            <p:cNvPr id="104533" name="直接连接符 27"/>
            <p:cNvCxnSpPr>
              <a:cxnSpLocks noChangeShapeType="1"/>
            </p:cNvCxnSpPr>
            <p:nvPr/>
          </p:nvCxnSpPr>
          <p:spPr bwMode="auto">
            <a:xfrm>
              <a:off x="3984451" y="3686070"/>
              <a:ext cx="266022" cy="0"/>
            </a:xfrm>
            <a:prstGeom prst="line">
              <a:avLst/>
            </a:prstGeom>
            <a:noFill/>
            <a:ln w="25400">
              <a:solidFill>
                <a:srgbClr val="FF0000"/>
              </a:solidFill>
              <a:round/>
              <a:headEnd/>
              <a:tailEnd/>
            </a:ln>
          </p:spPr>
        </p:cxnSp>
      </p:grpSp>
      <p:sp>
        <p:nvSpPr>
          <p:cNvPr id="93" name="AutoShape 8"/>
          <p:cNvSpPr>
            <a:spLocks noChangeArrowheads="1"/>
          </p:cNvSpPr>
          <p:nvPr/>
        </p:nvSpPr>
        <p:spPr bwMode="auto">
          <a:xfrm>
            <a:off x="4652963" y="5286375"/>
            <a:ext cx="566737" cy="471488"/>
          </a:xfrm>
          <a:prstGeom prst="wedgeRoundRectCallout">
            <a:avLst>
              <a:gd name="adj1" fmla="val 186145"/>
              <a:gd name="adj2" fmla="val 3547"/>
              <a:gd name="adj3" fmla="val 16667"/>
            </a:avLst>
          </a:prstGeom>
          <a:solidFill>
            <a:schemeClr val="accent1">
              <a:lumMod val="90000"/>
            </a:schemeClr>
          </a:solidFill>
          <a:ln w="12700">
            <a:noFill/>
            <a:miter lim="800000"/>
            <a:headEnd type="none" w="sm" len="sm"/>
            <a:tailEnd type="none" w="sm" len="sm"/>
          </a:ln>
        </p:spPr>
        <p:txBody>
          <a:bodyPr anchor="ctr"/>
          <a:lstStyle/>
          <a:p>
            <a:pPr algn="ctr">
              <a:buFontTx/>
              <a:buNone/>
              <a:defRPr/>
            </a:pPr>
            <a:r>
              <a:rPr lang="en-US" altLang="zh-CN" sz="2000" i="1" dirty="0">
                <a:sym typeface="Symbol" panose="05050102010706020507" pitchFamily="18" charset="2"/>
              </a:rPr>
              <a:t>A</a:t>
            </a:r>
            <a:r>
              <a:rPr lang="en-US" altLang="zh-CN" sz="2000" dirty="0">
                <a:ea typeface="楷体_GB2312" charset="-122"/>
                <a:cs typeface="Times New Roman" panose="02020603050405020304" pitchFamily="18" charset="0"/>
                <a:sym typeface="Symbol" panose="05050102010706020507" pitchFamily="18" charset="2"/>
              </a:rPr>
              <a:t></a:t>
            </a:r>
            <a:endParaRPr lang="zh-CN" altLang="en-US" sz="2000" i="1" dirty="0">
              <a:sym typeface="Symbol" panose="05050102010706020507" pitchFamily="18"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2234"/>
                                        </p:tgtEl>
                                        <p:attrNameLst>
                                          <p:attrName>style.visibility</p:attrName>
                                        </p:attrNameLst>
                                      </p:cBhvr>
                                      <p:to>
                                        <p:strVal val="visible"/>
                                      </p:to>
                                    </p:set>
                                    <p:animEffect transition="in" filter="barn(inVertical)">
                                      <p:cBhvr>
                                        <p:cTn id="17" dur="500"/>
                                        <p:tgtEl>
                                          <p:spTgt spid="522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dissolve">
                                      <p:cBhvr>
                                        <p:cTn id="22" dur="5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2244"/>
                                        </p:tgtEl>
                                        <p:attrNameLst>
                                          <p:attrName>style.visibility</p:attrName>
                                        </p:attrNameLst>
                                      </p:cBhvr>
                                      <p:to>
                                        <p:strVal val="visible"/>
                                      </p:to>
                                    </p:set>
                                    <p:animEffect transition="in" filter="barn(inVertical)">
                                      <p:cBhvr>
                                        <p:cTn id="27" dur="500"/>
                                        <p:tgtEl>
                                          <p:spTgt spid="5224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2247"/>
                                        </p:tgtEl>
                                        <p:attrNameLst>
                                          <p:attrName>style.visibility</p:attrName>
                                        </p:attrNameLst>
                                      </p:cBhvr>
                                      <p:to>
                                        <p:strVal val="visible"/>
                                      </p:to>
                                    </p:set>
                                    <p:animEffect transition="in" filter="barn(inVertical)">
                                      <p:cBhvr>
                                        <p:cTn id="45" dur="500"/>
                                        <p:tgtEl>
                                          <p:spTgt spid="5224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52246"/>
                                        </p:tgtEl>
                                        <p:attrNameLst>
                                          <p:attrName>style.visibility</p:attrName>
                                        </p:attrNameLst>
                                      </p:cBhvr>
                                      <p:to>
                                        <p:strVal val="visible"/>
                                      </p:to>
                                    </p:set>
                                    <p:animEffect transition="in" filter="barn(inVertical)">
                                      <p:cBhvr>
                                        <p:cTn id="50" dur="500"/>
                                        <p:tgtEl>
                                          <p:spTgt spid="52246"/>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par>
                                <p:cTn id="56" presetID="16" presetClass="entr" presetSubtype="21"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inVertical)">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arn(inVertical)">
                                      <p:cBhvr>
                                        <p:cTn id="63" dur="500"/>
                                        <p:tgtEl>
                                          <p:spTgt spid="18"/>
                                        </p:tgtEl>
                                      </p:cBhvr>
                                    </p:animEffect>
                                  </p:childTnLst>
                                </p:cTn>
                              </p:par>
                              <p:par>
                                <p:cTn id="64" presetID="16" presetClass="entr" presetSubtype="21"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arn(inVertical)">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52235"/>
                                        </p:tgtEl>
                                        <p:attrNameLst>
                                          <p:attrName>style.visibility</p:attrName>
                                        </p:attrNameLst>
                                      </p:cBhvr>
                                      <p:to>
                                        <p:strVal val="visible"/>
                                      </p:to>
                                    </p:set>
                                    <p:animEffect transition="in" filter="barn(inVertical)">
                                      <p:cBhvr>
                                        <p:cTn id="76" dur="500"/>
                                        <p:tgtEl>
                                          <p:spTgt spid="522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4"/>
                                        </p:tgtEl>
                                        <p:attrNameLst>
                                          <p:attrName>style.visibility</p:attrName>
                                        </p:attrNameLst>
                                      </p:cBhvr>
                                      <p:to>
                                        <p:strVal val="visible"/>
                                      </p:to>
                                    </p:set>
                                    <p:animEffect transition="in" filter="dissolve">
                                      <p:cBhvr>
                                        <p:cTn id="81" dur="500"/>
                                        <p:tgtEl>
                                          <p:spTgt spid="114"/>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52233"/>
                                        </p:tgtEl>
                                        <p:attrNameLst>
                                          <p:attrName>style.visibility</p:attrName>
                                        </p:attrNameLst>
                                      </p:cBhvr>
                                      <p:to>
                                        <p:strVal val="visible"/>
                                      </p:to>
                                    </p:set>
                                    <p:animEffect transition="in" filter="barn(inVertical)">
                                      <p:cBhvr>
                                        <p:cTn id="86" dur="500"/>
                                        <p:tgtEl>
                                          <p:spTgt spid="52233"/>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barn(inVertical)">
                                      <p:cBhvr>
                                        <p:cTn id="91" dur="500"/>
                                        <p:tgtEl>
                                          <p:spTgt spid="4"/>
                                        </p:tgtEl>
                                      </p:cBhvr>
                                    </p:animEffect>
                                  </p:childTnLst>
                                </p:cTn>
                              </p:par>
                              <p:par>
                                <p:cTn id="92" presetID="16" presetClass="entr" presetSubtype="21"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arn(inVertical)">
                                      <p:cBhvr>
                                        <p:cTn id="94" dur="5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barn(inVertical)">
                                      <p:cBhvr>
                                        <p:cTn id="99" dur="500"/>
                                        <p:tgtEl>
                                          <p:spTgt spid="8"/>
                                        </p:tgtEl>
                                      </p:cBhvr>
                                    </p:animEffect>
                                  </p:childTnLst>
                                </p:cTn>
                              </p:par>
                              <p:par>
                                <p:cTn id="100" presetID="16" presetClass="entr" presetSubtype="21" fill="hold" nodeType="with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barn(inVertical)">
                                      <p:cBhvr>
                                        <p:cTn id="102" dur="500"/>
                                        <p:tgtEl>
                                          <p:spTgt spid="7"/>
                                        </p:tgtEl>
                                      </p:cBhvr>
                                    </p:animEffect>
                                  </p:childTnLst>
                                </p:cTn>
                              </p:par>
                              <p:par>
                                <p:cTn id="103" presetID="16" presetClass="entr" presetSubtype="21" fill="hold" nodeType="with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barn(inVertical)">
                                      <p:cBhvr>
                                        <p:cTn id="105" dur="500"/>
                                        <p:tgtEl>
                                          <p:spTgt spid="3"/>
                                        </p:tgtEl>
                                      </p:cBhvr>
                                    </p:animEffect>
                                  </p:childTnLst>
                                </p:cTn>
                              </p:par>
                              <p:par>
                                <p:cTn id="106" presetID="16" presetClass="entr" presetSubtype="21" fill="hold"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barn(inVertical)">
                                      <p:cBhvr>
                                        <p:cTn id="108" dur="500"/>
                                        <p:tgtEl>
                                          <p:spTgt spid="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dissolve">
                                      <p:cBhvr>
                                        <p:cTn id="113" dur="500"/>
                                        <p:tgtEl>
                                          <p:spTgt spid="19"/>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grpId="0" nodeType="clickEffect">
                                  <p:stCondLst>
                                    <p:cond delay="0"/>
                                  </p:stCondLst>
                                  <p:childTnLst>
                                    <p:set>
                                      <p:cBhvr>
                                        <p:cTn id="117" dur="1" fill="hold">
                                          <p:stCondLst>
                                            <p:cond delay="0"/>
                                          </p:stCondLst>
                                        </p:cTn>
                                        <p:tgtEl>
                                          <p:spTgt spid="52241"/>
                                        </p:tgtEl>
                                        <p:attrNameLst>
                                          <p:attrName>style.visibility</p:attrName>
                                        </p:attrNameLst>
                                      </p:cBhvr>
                                      <p:to>
                                        <p:strVal val="visible"/>
                                      </p:to>
                                    </p:set>
                                    <p:animEffect transition="in" filter="barn(inVertical)">
                                      <p:cBhvr>
                                        <p:cTn id="118" dur="500"/>
                                        <p:tgtEl>
                                          <p:spTgt spid="5224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dissolve">
                                      <p:cBhvr>
                                        <p:cTn id="123" dur="500"/>
                                        <p:tgtEl>
                                          <p:spTgt spid="93"/>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nodeType="clickEffect">
                                  <p:stCondLst>
                                    <p:cond delay="0"/>
                                  </p:stCondLst>
                                  <p:childTnLst>
                                    <p:set>
                                      <p:cBhvr>
                                        <p:cTn id="127" dur="1" fill="hold">
                                          <p:stCondLst>
                                            <p:cond delay="0"/>
                                          </p:stCondLst>
                                        </p:cTn>
                                        <p:tgtEl>
                                          <p:spTgt spid="10"/>
                                        </p:tgtEl>
                                        <p:attrNameLst>
                                          <p:attrName>style.visibility</p:attrName>
                                        </p:attrNameLst>
                                      </p:cBhvr>
                                      <p:to>
                                        <p:strVal val="visible"/>
                                      </p:to>
                                    </p:set>
                                    <p:animEffect transition="in" filter="barn(inVertical)">
                                      <p:cBhvr>
                                        <p:cTn id="128" dur="500"/>
                                        <p:tgtEl>
                                          <p:spTgt spid="10"/>
                                        </p:tgtEl>
                                      </p:cBhvr>
                                    </p:animEffect>
                                  </p:childTnLst>
                                </p:cTn>
                              </p:par>
                              <p:par>
                                <p:cTn id="129" presetID="16" presetClass="entr" presetSubtype="21" fill="hold" nodeType="with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barn(inVertical)">
                                      <p:cBhvr>
                                        <p:cTn id="1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2233" grpId="0" animBg="1"/>
      <p:bldP spid="52234" grpId="0" animBg="1"/>
      <p:bldP spid="52235" grpId="0" animBg="1"/>
      <p:bldP spid="52241" grpId="0" animBg="1"/>
      <p:bldP spid="52244" grpId="0" animBg="1"/>
      <p:bldP spid="52246" grpId="0" animBg="1"/>
      <p:bldP spid="52247" grpId="0" animBg="1"/>
      <p:bldP spid="113" grpId="0" animBg="1"/>
      <p:bldP spid="114" grpId="0" animBg="1"/>
      <p:bldP spid="9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7" name="文本框 3076"/>
          <p:cNvSpPr txBox="1">
            <a:spLocks noChangeArrowheads="1"/>
          </p:cNvSpPr>
          <p:nvPr/>
        </p:nvSpPr>
        <p:spPr bwMode="auto">
          <a:xfrm>
            <a:off x="515938" y="404813"/>
            <a:ext cx="8101012" cy="1200329"/>
          </a:xfrm>
          <a:prstGeom prst="rect">
            <a:avLst/>
          </a:prstGeom>
          <a:noFill/>
          <a:ln w="12700">
            <a:noFill/>
            <a:miter lim="800000"/>
            <a:headEnd/>
            <a:tailEnd/>
          </a:ln>
        </p:spPr>
        <p:txBody>
          <a:bodyPr>
            <a:spAutoFit/>
          </a:bodyPr>
          <a:lstStyle/>
          <a:p>
            <a:pPr indent="719138" eaLnBrk="0" hangingPunct="0"/>
            <a:r>
              <a:rPr lang="zh-CN" altLang="zh-CN" sz="2400" dirty="0">
                <a:solidFill>
                  <a:srgbClr val="FFFF00"/>
                </a:solidFill>
                <a:latin typeface="Comic Sans MS" pitchFamily="66" charset="0"/>
                <a:ea typeface="楷体_GB2312" charset="-122"/>
              </a:rPr>
              <a:t>用卡诺图化简逻辑函数的</a:t>
            </a:r>
            <a:r>
              <a:rPr lang="zh-CN" altLang="en-US" sz="2400" dirty="0">
                <a:solidFill>
                  <a:srgbClr val="FF0000"/>
                </a:solidFill>
                <a:latin typeface="Comic Sans MS" pitchFamily="66" charset="0"/>
                <a:ea typeface="楷体_GB2312" charset="-122"/>
              </a:rPr>
              <a:t>一般规则</a:t>
            </a:r>
            <a:r>
              <a:rPr lang="zh-CN" altLang="zh-CN" sz="2400" dirty="0">
                <a:solidFill>
                  <a:srgbClr val="000000"/>
                </a:solidFill>
                <a:latin typeface="Comic Sans MS" pitchFamily="66" charset="0"/>
                <a:ea typeface="楷体_GB2312" charset="-122"/>
              </a:rPr>
              <a:t>：</a:t>
            </a:r>
            <a:r>
              <a:rPr lang="zh-CN" altLang="zh-CN" sz="2400" dirty="0">
                <a:solidFill>
                  <a:schemeClr val="tx1"/>
                </a:solidFill>
              </a:rPr>
              <a:t>如果有</a:t>
            </a:r>
            <a:r>
              <a:rPr lang="en-US" altLang="zh-CN" sz="2400" dirty="0">
                <a:solidFill>
                  <a:schemeClr val="tx1"/>
                </a:solidFill>
              </a:rPr>
              <a:t>2</a:t>
            </a:r>
            <a:r>
              <a:rPr lang="en-US" altLang="zh-CN" sz="2400" i="1" baseline="30000" dirty="0">
                <a:solidFill>
                  <a:schemeClr val="tx1"/>
                </a:solidFill>
              </a:rPr>
              <a:t>n</a:t>
            </a:r>
            <a:r>
              <a:rPr lang="zh-CN" altLang="zh-CN" sz="2400" dirty="0">
                <a:solidFill>
                  <a:schemeClr val="tx1"/>
                </a:solidFill>
              </a:rPr>
              <a:t>（</a:t>
            </a:r>
            <a:r>
              <a:rPr lang="en-US" altLang="zh-CN" sz="2400" i="1" dirty="0">
                <a:solidFill>
                  <a:schemeClr val="tx1"/>
                </a:solidFill>
              </a:rPr>
              <a:t>n</a:t>
            </a:r>
            <a:r>
              <a:rPr lang="zh-CN" altLang="zh-CN" sz="2400" dirty="0">
                <a:solidFill>
                  <a:schemeClr val="tx1"/>
                </a:solidFill>
              </a:rPr>
              <a:t>为正整数）个最小项</a:t>
            </a:r>
            <a:r>
              <a:rPr lang="zh-CN" altLang="en-US" sz="2400" dirty="0">
                <a:solidFill>
                  <a:schemeClr val="tx1"/>
                </a:solidFill>
              </a:rPr>
              <a:t>相邻并</a:t>
            </a:r>
            <a:r>
              <a:rPr lang="zh-CN" altLang="zh-CN" sz="2400" dirty="0">
                <a:solidFill>
                  <a:schemeClr val="tx1"/>
                </a:solidFill>
              </a:rPr>
              <a:t>排</a:t>
            </a:r>
            <a:r>
              <a:rPr lang="zh-CN" altLang="en-US" sz="2400" dirty="0">
                <a:solidFill>
                  <a:schemeClr val="tx1"/>
                </a:solidFill>
              </a:rPr>
              <a:t>列</a:t>
            </a:r>
            <a:r>
              <a:rPr lang="zh-CN" altLang="zh-CN" sz="2400" dirty="0">
                <a:solidFill>
                  <a:schemeClr val="tx1"/>
                </a:solidFill>
              </a:rPr>
              <a:t>成一个矩形，则它们可以合并成一项，并消去</a:t>
            </a:r>
            <a:r>
              <a:rPr lang="en-US" altLang="zh-CN" sz="2400" i="1" dirty="0">
                <a:solidFill>
                  <a:schemeClr val="tx1"/>
                </a:solidFill>
              </a:rPr>
              <a:t>n</a:t>
            </a:r>
            <a:r>
              <a:rPr lang="zh-CN" altLang="zh-CN" sz="2400" dirty="0">
                <a:solidFill>
                  <a:schemeClr val="tx1"/>
                </a:solidFill>
              </a:rPr>
              <a:t>对因子。</a:t>
            </a:r>
            <a:endParaRPr lang="zh-CN" altLang="zh-CN" sz="2400" dirty="0">
              <a:solidFill>
                <a:schemeClr val="tx1"/>
              </a:solidFill>
              <a:cs typeface="Times New Roman" pitchFamily="18" charset="0"/>
            </a:endParaRPr>
          </a:p>
        </p:txBody>
      </p:sp>
      <p:sp>
        <p:nvSpPr>
          <p:cNvPr id="12" name="文本框 11"/>
          <p:cNvSpPr txBox="1">
            <a:spLocks noChangeArrowheads="1"/>
          </p:cNvSpPr>
          <p:nvPr/>
        </p:nvSpPr>
        <p:spPr bwMode="auto">
          <a:xfrm>
            <a:off x="515938" y="1731963"/>
            <a:ext cx="8101012" cy="461665"/>
          </a:xfrm>
          <a:prstGeom prst="rect">
            <a:avLst/>
          </a:prstGeom>
          <a:noFill/>
          <a:ln w="12700">
            <a:noFill/>
            <a:miter lim="800000"/>
            <a:headEnd/>
            <a:tailEnd/>
          </a:ln>
        </p:spPr>
        <p:txBody>
          <a:bodyPr>
            <a:spAutoFit/>
          </a:bodyPr>
          <a:lstStyle/>
          <a:p>
            <a:pPr indent="719138" eaLnBrk="0" hangingPunct="0"/>
            <a:r>
              <a:rPr lang="zh-CN" altLang="zh-CN" sz="2400" dirty="0">
                <a:solidFill>
                  <a:srgbClr val="FFFF00"/>
                </a:solidFill>
                <a:latin typeface="Comic Sans MS" pitchFamily="66" charset="0"/>
                <a:ea typeface="楷体_GB2312" charset="-122"/>
              </a:rPr>
              <a:t>用卡诺图化简逻辑函数的</a:t>
            </a:r>
            <a:r>
              <a:rPr lang="zh-CN" altLang="en-US" sz="2400" dirty="0">
                <a:solidFill>
                  <a:srgbClr val="FF0000"/>
                </a:solidFill>
                <a:latin typeface="Comic Sans MS" pitchFamily="66" charset="0"/>
                <a:ea typeface="楷体_GB2312" charset="-122"/>
              </a:rPr>
              <a:t>步骤</a:t>
            </a:r>
            <a:r>
              <a:rPr lang="zh-CN" altLang="en-US" sz="2400" dirty="0">
                <a:solidFill>
                  <a:srgbClr val="000000"/>
                </a:solidFill>
                <a:latin typeface="Comic Sans MS" pitchFamily="66" charset="0"/>
                <a:ea typeface="楷体_GB2312" charset="-122"/>
              </a:rPr>
              <a:t>：</a:t>
            </a:r>
            <a:endParaRPr lang="zh-CN" altLang="zh-CN" sz="2400" dirty="0">
              <a:solidFill>
                <a:schemeClr val="tx1"/>
              </a:solidFill>
            </a:endParaRPr>
          </a:p>
        </p:txBody>
      </p:sp>
      <p:sp>
        <p:nvSpPr>
          <p:cNvPr id="4" name="文本框 3"/>
          <p:cNvSpPr txBox="1">
            <a:spLocks noChangeArrowheads="1"/>
          </p:cNvSpPr>
          <p:nvPr/>
        </p:nvSpPr>
        <p:spPr bwMode="auto">
          <a:xfrm>
            <a:off x="515938" y="2678113"/>
            <a:ext cx="8101012" cy="461665"/>
          </a:xfrm>
          <a:prstGeom prst="rect">
            <a:avLst/>
          </a:prstGeom>
          <a:noFill/>
          <a:ln w="12700">
            <a:noFill/>
            <a:miter lim="800000"/>
            <a:headEnd/>
            <a:tailEnd/>
          </a:ln>
        </p:spPr>
        <p:txBody>
          <a:bodyPr>
            <a:spAutoFit/>
          </a:bodyPr>
          <a:lstStyle/>
          <a:p>
            <a:pPr indent="719138" eaLnBrk="0" hangingPunct="0"/>
            <a:r>
              <a:rPr lang="en-US" altLang="zh-CN" sz="2400">
                <a:solidFill>
                  <a:schemeClr val="tx1"/>
                </a:solidFill>
              </a:rPr>
              <a:t>(2) </a:t>
            </a:r>
            <a:r>
              <a:rPr lang="zh-CN" altLang="zh-CN" sz="2400">
                <a:solidFill>
                  <a:schemeClr val="tx1"/>
                </a:solidFill>
              </a:rPr>
              <a:t>画出</a:t>
            </a:r>
            <a:r>
              <a:rPr lang="zh-CN" altLang="zh-CN" sz="2400">
                <a:solidFill>
                  <a:schemeClr val="tx1"/>
                </a:solidFill>
                <a:latin typeface="Comic Sans MS" pitchFamily="66" charset="0"/>
                <a:ea typeface="楷体_GB2312" charset="-122"/>
              </a:rPr>
              <a:t>表示该逻辑函数的卡诺图</a:t>
            </a:r>
            <a:r>
              <a:rPr lang="zh-CN" altLang="en-US" sz="2400">
                <a:solidFill>
                  <a:schemeClr val="tx1"/>
                </a:solidFill>
                <a:latin typeface="Comic Sans MS" pitchFamily="66" charset="0"/>
                <a:ea typeface="楷体_GB2312" charset="-122"/>
              </a:rPr>
              <a:t>；</a:t>
            </a:r>
            <a:endParaRPr lang="zh-CN" altLang="zh-CN" sz="2400">
              <a:solidFill>
                <a:schemeClr val="tx1"/>
              </a:solidFill>
              <a:latin typeface="Comic Sans MS" pitchFamily="66" charset="0"/>
              <a:ea typeface="楷体_GB2312" charset="-122"/>
            </a:endParaRPr>
          </a:p>
        </p:txBody>
      </p:sp>
      <p:sp>
        <p:nvSpPr>
          <p:cNvPr id="13" name="文本框 12"/>
          <p:cNvSpPr txBox="1">
            <a:spLocks noChangeArrowheads="1"/>
          </p:cNvSpPr>
          <p:nvPr/>
        </p:nvSpPr>
        <p:spPr bwMode="auto">
          <a:xfrm>
            <a:off x="515938" y="2205038"/>
            <a:ext cx="8101012" cy="461665"/>
          </a:xfrm>
          <a:prstGeom prst="rect">
            <a:avLst/>
          </a:prstGeom>
          <a:noFill/>
          <a:ln w="12700">
            <a:noFill/>
            <a:miter lim="800000"/>
            <a:headEnd/>
            <a:tailEnd/>
          </a:ln>
        </p:spPr>
        <p:txBody>
          <a:bodyPr>
            <a:spAutoFit/>
          </a:bodyPr>
          <a:lstStyle/>
          <a:p>
            <a:pPr indent="719138" eaLnBrk="0" hangingPunct="0"/>
            <a:r>
              <a:rPr lang="en-US" altLang="zh-CN" sz="2400">
                <a:solidFill>
                  <a:schemeClr val="tx1"/>
                </a:solidFill>
              </a:rPr>
              <a:t>(1) </a:t>
            </a:r>
            <a:r>
              <a:rPr lang="zh-CN" altLang="zh-CN" sz="2400">
                <a:solidFill>
                  <a:schemeClr val="tx1"/>
                </a:solidFill>
              </a:rPr>
              <a:t>先将逻辑函数式展开为标准与或式；</a:t>
            </a:r>
          </a:p>
        </p:txBody>
      </p:sp>
      <p:sp>
        <p:nvSpPr>
          <p:cNvPr id="8" name="文本框 12"/>
          <p:cNvSpPr txBox="1">
            <a:spLocks noChangeArrowheads="1"/>
          </p:cNvSpPr>
          <p:nvPr/>
        </p:nvSpPr>
        <p:spPr bwMode="auto">
          <a:xfrm>
            <a:off x="515938" y="3179763"/>
            <a:ext cx="8101012" cy="2677656"/>
          </a:xfrm>
          <a:prstGeom prst="rect">
            <a:avLst/>
          </a:prstGeom>
          <a:noFill/>
          <a:ln w="12700">
            <a:noFill/>
            <a:miter lim="800000"/>
            <a:headEnd/>
            <a:tailEnd/>
          </a:ln>
        </p:spPr>
        <p:txBody>
          <a:bodyPr>
            <a:spAutoFit/>
          </a:bodyPr>
          <a:lstStyle/>
          <a:p>
            <a:pPr indent="719138" eaLnBrk="0" hangingPunct="0"/>
            <a:r>
              <a:rPr lang="en-US" altLang="zh-CN" sz="2400">
                <a:solidFill>
                  <a:schemeClr val="tx1"/>
                </a:solidFill>
              </a:rPr>
              <a:t>(3) </a:t>
            </a:r>
            <a:r>
              <a:rPr lang="zh-CN" altLang="zh-CN" sz="2400">
                <a:solidFill>
                  <a:schemeClr val="tx1"/>
                </a:solidFill>
              </a:rPr>
              <a:t>观察可以合并的最小项，寻找最简化简方法。原则是：</a:t>
            </a:r>
          </a:p>
          <a:p>
            <a:pPr indent="719138" eaLnBrk="0" hangingPunct="0"/>
            <a:r>
              <a:rPr lang="en-US" altLang="zh-CN" sz="2400">
                <a:solidFill>
                  <a:schemeClr val="tx1"/>
                </a:solidFill>
                <a:sym typeface="Wingdings" pitchFamily="2" charset="2"/>
              </a:rPr>
              <a:t></a:t>
            </a:r>
            <a:r>
              <a:rPr lang="en-US" altLang="zh-CN" sz="2400">
                <a:solidFill>
                  <a:schemeClr val="tx1"/>
                </a:solidFill>
              </a:rPr>
              <a:t> </a:t>
            </a:r>
            <a:r>
              <a:rPr lang="zh-CN" altLang="zh-CN" sz="2400">
                <a:solidFill>
                  <a:schemeClr val="tx1"/>
                </a:solidFill>
              </a:rPr>
              <a:t>圈数越少越好</a:t>
            </a:r>
            <a:r>
              <a:rPr lang="zh-CN" altLang="en-US" sz="2400">
                <a:solidFill>
                  <a:schemeClr val="tx1"/>
                </a:solidFill>
              </a:rPr>
              <a:t>（乘积项越少）；</a:t>
            </a:r>
            <a:endParaRPr lang="en-US" altLang="zh-CN" sz="2400">
              <a:solidFill>
                <a:schemeClr val="tx1"/>
              </a:solidFill>
            </a:endParaRPr>
          </a:p>
          <a:p>
            <a:pPr indent="719138" eaLnBrk="0" hangingPunct="0"/>
            <a:r>
              <a:rPr lang="en-US" altLang="zh-CN" sz="2400">
                <a:solidFill>
                  <a:schemeClr val="tx1"/>
                </a:solidFill>
                <a:sym typeface="Wingdings" pitchFamily="2" charset="2"/>
              </a:rPr>
              <a:t></a:t>
            </a:r>
            <a:r>
              <a:rPr lang="en-US" altLang="zh-CN" sz="2400">
                <a:solidFill>
                  <a:schemeClr val="tx1"/>
                </a:solidFill>
              </a:rPr>
              <a:t> </a:t>
            </a:r>
            <a:r>
              <a:rPr lang="zh-CN" altLang="zh-CN" sz="2400">
                <a:solidFill>
                  <a:schemeClr val="tx1"/>
                </a:solidFill>
              </a:rPr>
              <a:t>圈越大越好</a:t>
            </a:r>
            <a:r>
              <a:rPr lang="zh-CN" altLang="en-US" sz="2400">
                <a:solidFill>
                  <a:schemeClr val="tx1"/>
                </a:solidFill>
              </a:rPr>
              <a:t>（乘积项的因子越少）；</a:t>
            </a:r>
            <a:endParaRPr lang="en-US" altLang="zh-CN" sz="2400">
              <a:solidFill>
                <a:schemeClr val="tx1"/>
              </a:solidFill>
            </a:endParaRPr>
          </a:p>
          <a:p>
            <a:pPr indent="719138" eaLnBrk="0" hangingPunct="0"/>
            <a:r>
              <a:rPr lang="en-US" altLang="zh-CN" sz="2400">
                <a:solidFill>
                  <a:schemeClr val="tx1"/>
                </a:solidFill>
                <a:sym typeface="Wingdings" pitchFamily="2" charset="2"/>
              </a:rPr>
              <a:t></a:t>
            </a:r>
            <a:r>
              <a:rPr lang="en-US" altLang="zh-CN" sz="2400">
                <a:solidFill>
                  <a:schemeClr val="tx1"/>
                </a:solidFill>
              </a:rPr>
              <a:t> </a:t>
            </a:r>
            <a:r>
              <a:rPr lang="zh-CN" altLang="zh-CN" sz="2400">
                <a:solidFill>
                  <a:schemeClr val="tx1"/>
                </a:solidFill>
              </a:rPr>
              <a:t>圈应覆盖所有的</a:t>
            </a:r>
            <a:r>
              <a:rPr lang="en-US" altLang="zh-CN" sz="2400">
                <a:solidFill>
                  <a:schemeClr val="tx1"/>
                </a:solidFill>
              </a:rPr>
              <a:t>1</a:t>
            </a:r>
            <a:r>
              <a:rPr lang="zh-CN" altLang="en-US" sz="2400">
                <a:solidFill>
                  <a:schemeClr val="tx1"/>
                </a:solidFill>
              </a:rPr>
              <a:t>（单独的</a:t>
            </a:r>
            <a:r>
              <a:rPr lang="en-US" altLang="zh-CN" sz="2400">
                <a:solidFill>
                  <a:schemeClr val="tx1"/>
                </a:solidFill>
              </a:rPr>
              <a:t>1</a:t>
            </a:r>
            <a:r>
              <a:rPr lang="zh-CN" altLang="en-US" sz="2400">
                <a:solidFill>
                  <a:schemeClr val="tx1"/>
                </a:solidFill>
              </a:rPr>
              <a:t>也要圈）；</a:t>
            </a:r>
            <a:endParaRPr lang="en-US" altLang="zh-CN" sz="2400">
              <a:solidFill>
                <a:schemeClr val="tx1"/>
              </a:solidFill>
            </a:endParaRPr>
          </a:p>
          <a:p>
            <a:pPr indent="719138" eaLnBrk="0" hangingPunct="0"/>
            <a:r>
              <a:rPr lang="zh-CN" altLang="en-US" sz="2400">
                <a:solidFill>
                  <a:schemeClr val="tx1"/>
                </a:solidFill>
                <a:sym typeface="Wingdings" pitchFamily="2" charset="2"/>
              </a:rPr>
              <a:t> </a:t>
            </a:r>
            <a:r>
              <a:rPr lang="en-US" altLang="zh-CN" sz="2400">
                <a:solidFill>
                  <a:schemeClr val="tx1"/>
                </a:solidFill>
                <a:ea typeface="楷体_GB2312" charset="-122"/>
              </a:rPr>
              <a:t>1</a:t>
            </a:r>
            <a:r>
              <a:rPr lang="zh-CN" altLang="en-US" sz="2400">
                <a:solidFill>
                  <a:schemeClr val="tx1"/>
                </a:solidFill>
                <a:ea typeface="楷体_GB2312" charset="-122"/>
              </a:rPr>
              <a:t>可以重复圈，但每个圈必须包含至少一个独有的</a:t>
            </a:r>
            <a:r>
              <a:rPr lang="en-US" altLang="zh-CN" sz="2400">
                <a:solidFill>
                  <a:schemeClr val="tx1"/>
                </a:solidFill>
                <a:ea typeface="楷体_GB2312" charset="-122"/>
              </a:rPr>
              <a:t>1</a:t>
            </a:r>
            <a:r>
              <a:rPr lang="zh-CN" altLang="en-US" sz="2400">
                <a:solidFill>
                  <a:schemeClr val="tx1"/>
                </a:solidFill>
                <a:ea typeface="楷体_GB2312" charset="-122"/>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5" name="文本框 3076"/>
          <p:cNvSpPr txBox="1">
            <a:spLocks noChangeArrowheads="1"/>
          </p:cNvSpPr>
          <p:nvPr/>
        </p:nvSpPr>
        <p:spPr bwMode="auto">
          <a:xfrm>
            <a:off x="515938" y="404813"/>
            <a:ext cx="8101012" cy="830997"/>
          </a:xfrm>
          <a:prstGeom prst="rect">
            <a:avLst/>
          </a:prstGeom>
          <a:noFill/>
          <a:ln w="12700">
            <a:noFill/>
            <a:miter lim="800000"/>
            <a:headEnd/>
            <a:tailEnd/>
          </a:ln>
        </p:spPr>
        <p:txBody>
          <a:bodyPr>
            <a:spAutoFit/>
          </a:bodyPr>
          <a:lstStyle/>
          <a:p>
            <a:pPr eaLnBrk="0" hangingPunct="0"/>
            <a:r>
              <a:rPr lang="zh-CN" altLang="zh-CN" sz="2400" dirty="0" smtClean="0"/>
              <a:t>【例</a:t>
            </a:r>
            <a:r>
              <a:rPr lang="en-US" altLang="zh-CN" sz="2400" dirty="0" smtClean="0"/>
              <a:t>15</a:t>
            </a:r>
            <a:r>
              <a:rPr lang="zh-CN" altLang="zh-CN" sz="2400" dirty="0" smtClean="0"/>
              <a:t>】</a:t>
            </a:r>
            <a:r>
              <a:rPr lang="zh-CN" altLang="zh-CN" sz="2400" dirty="0"/>
              <a:t>用卡诺图化简逻辑函数</a:t>
            </a:r>
            <a:endParaRPr lang="en-US" altLang="zh-CN" sz="2400" dirty="0"/>
          </a:p>
          <a:p>
            <a:pPr algn="ctr" eaLnBrk="0" hangingPunct="0"/>
            <a:r>
              <a:rPr lang="en-US" altLang="zh-CN" sz="2400" i="1" dirty="0">
                <a:ea typeface="楷体_GB2312" charset="-122"/>
              </a:rPr>
              <a:t>Y</a:t>
            </a:r>
            <a:r>
              <a:rPr lang="en-US" altLang="zh-CN" sz="2400" dirty="0">
                <a:ea typeface="楷体_GB2312" charset="-122"/>
              </a:rPr>
              <a:t>=</a:t>
            </a:r>
            <a:r>
              <a:rPr lang="en-US" altLang="zh-CN" sz="2400" i="1" dirty="0">
                <a:ea typeface="楷体_GB2312" charset="-122"/>
              </a:rPr>
              <a:t>A</a:t>
            </a:r>
            <a:r>
              <a:rPr lang="en-US" altLang="zh-CN" sz="2400" dirty="0">
                <a:ea typeface="楷体_GB2312" charset="-122"/>
                <a:sym typeface="Symbol" pitchFamily="18" charset="2"/>
              </a:rPr>
              <a:t></a:t>
            </a:r>
            <a:r>
              <a:rPr lang="en-US" altLang="zh-CN" sz="2400" i="1" dirty="0">
                <a:ea typeface="楷体_GB2312" charset="-122"/>
              </a:rPr>
              <a:t>B</a:t>
            </a:r>
            <a:r>
              <a:rPr lang="en-US" altLang="zh-CN" sz="2400" dirty="0">
                <a:ea typeface="楷体_GB2312" charset="-122"/>
                <a:sym typeface="Symbol" pitchFamily="18" charset="2"/>
              </a:rPr>
              <a:t></a:t>
            </a:r>
            <a:r>
              <a:rPr lang="en-US" altLang="zh-CN" sz="2400" i="1" dirty="0">
                <a:ea typeface="楷体_GB2312" charset="-122"/>
              </a:rPr>
              <a:t>C</a:t>
            </a:r>
            <a:r>
              <a:rPr lang="en-US" altLang="zh-CN" sz="2400" dirty="0">
                <a:ea typeface="楷体_GB2312" charset="-122"/>
                <a:sym typeface="Symbol" pitchFamily="18" charset="2"/>
              </a:rPr>
              <a:t></a:t>
            </a:r>
            <a:r>
              <a:rPr lang="en-US" altLang="zh-CN" sz="2400" i="1" dirty="0">
                <a:ea typeface="楷体_GB2312" charset="-122"/>
              </a:rPr>
              <a:t>D</a:t>
            </a:r>
            <a:r>
              <a:rPr lang="en-US" altLang="zh-CN" sz="2400" dirty="0">
                <a:ea typeface="楷体_GB2312" charset="-122"/>
              </a:rPr>
              <a:t>+</a:t>
            </a:r>
            <a:r>
              <a:rPr lang="en-US" altLang="zh-CN" sz="2400" i="1" dirty="0">
                <a:ea typeface="楷体_GB2312" charset="-122"/>
              </a:rPr>
              <a:t>A</a:t>
            </a:r>
            <a:r>
              <a:rPr lang="en-US" altLang="zh-CN" sz="2400" dirty="0">
                <a:ea typeface="楷体_GB2312" charset="-122"/>
                <a:sym typeface="Symbol" pitchFamily="18" charset="2"/>
              </a:rPr>
              <a:t></a:t>
            </a:r>
            <a:r>
              <a:rPr lang="en-US" altLang="zh-CN" sz="2400" i="1" dirty="0">
                <a:ea typeface="楷体_GB2312" charset="-122"/>
              </a:rPr>
              <a:t>BD</a:t>
            </a:r>
            <a:r>
              <a:rPr lang="en-US" altLang="zh-CN" sz="2400" dirty="0">
                <a:ea typeface="楷体_GB2312" charset="-122"/>
                <a:sym typeface="Symbol" pitchFamily="18" charset="2"/>
              </a:rPr>
              <a:t></a:t>
            </a:r>
            <a:r>
              <a:rPr lang="en-US" altLang="zh-CN" sz="2400" dirty="0">
                <a:ea typeface="楷体_GB2312" charset="-122"/>
              </a:rPr>
              <a:t>+</a:t>
            </a:r>
            <a:r>
              <a:rPr lang="en-US" altLang="zh-CN" sz="2400" i="1" dirty="0">
                <a:ea typeface="楷体_GB2312" charset="-122"/>
              </a:rPr>
              <a:t>ACD</a:t>
            </a:r>
            <a:r>
              <a:rPr lang="en-US" altLang="zh-CN" sz="2400" dirty="0">
                <a:ea typeface="楷体_GB2312" charset="-122"/>
              </a:rPr>
              <a:t>+</a:t>
            </a:r>
            <a:r>
              <a:rPr lang="en-US" altLang="zh-CN" sz="2400" i="1" dirty="0">
                <a:ea typeface="楷体_GB2312" charset="-122"/>
              </a:rPr>
              <a:t>AB</a:t>
            </a:r>
            <a:r>
              <a:rPr lang="en-US" altLang="zh-CN" sz="2400" dirty="0">
                <a:ea typeface="楷体_GB2312" charset="-122"/>
                <a:sym typeface="Symbol" pitchFamily="18" charset="2"/>
              </a:rPr>
              <a:t></a:t>
            </a:r>
            <a:r>
              <a:rPr lang="zh-CN" altLang="zh-CN" sz="2400" dirty="0"/>
              <a:t>。</a:t>
            </a:r>
            <a:endParaRPr lang="zh-CN" altLang="zh-CN" sz="2400" dirty="0">
              <a:ea typeface="楷体_GB2312" charset="-122"/>
            </a:endParaRPr>
          </a:p>
        </p:txBody>
      </p:sp>
      <p:sp>
        <p:nvSpPr>
          <p:cNvPr id="12" name="文本框 11"/>
          <p:cNvSpPr txBox="1">
            <a:spLocks noChangeArrowheads="1"/>
          </p:cNvSpPr>
          <p:nvPr/>
        </p:nvSpPr>
        <p:spPr bwMode="auto">
          <a:xfrm>
            <a:off x="515938" y="1268413"/>
            <a:ext cx="8101012" cy="461665"/>
          </a:xfrm>
          <a:prstGeom prst="rect">
            <a:avLst/>
          </a:prstGeom>
          <a:noFill/>
          <a:ln w="12700">
            <a:noFill/>
            <a:miter lim="800000"/>
            <a:headEnd/>
            <a:tailEnd/>
          </a:ln>
        </p:spPr>
        <p:txBody>
          <a:bodyPr>
            <a:spAutoFit/>
          </a:bodyPr>
          <a:lstStyle/>
          <a:p>
            <a:pPr indent="719138" eaLnBrk="0" hangingPunct="0"/>
            <a:r>
              <a:rPr lang="zh-CN" altLang="zh-CN" sz="2400"/>
              <a:t>解：逻辑函数</a:t>
            </a:r>
            <a:r>
              <a:rPr lang="en-US" altLang="zh-CN" sz="2400" i="1"/>
              <a:t>Y</a:t>
            </a:r>
            <a:r>
              <a:rPr lang="zh-CN" altLang="zh-CN" sz="2400"/>
              <a:t>的卡诺图如</a:t>
            </a:r>
            <a:r>
              <a:rPr lang="zh-CN" altLang="en-US" sz="2400"/>
              <a:t>下图</a:t>
            </a:r>
            <a:r>
              <a:rPr lang="zh-CN" altLang="zh-CN" sz="2400"/>
              <a:t>所示。</a:t>
            </a:r>
          </a:p>
        </p:txBody>
      </p:sp>
      <p:sp>
        <p:nvSpPr>
          <p:cNvPr id="4" name="文本框 3"/>
          <p:cNvSpPr txBox="1">
            <a:spLocks noChangeArrowheads="1"/>
          </p:cNvSpPr>
          <p:nvPr/>
        </p:nvSpPr>
        <p:spPr bwMode="auto">
          <a:xfrm>
            <a:off x="515938" y="5857875"/>
            <a:ext cx="8101012" cy="461665"/>
          </a:xfrm>
          <a:prstGeom prst="rect">
            <a:avLst/>
          </a:prstGeom>
          <a:noFill/>
          <a:ln w="12700">
            <a:noFill/>
            <a:miter lim="800000"/>
            <a:headEnd/>
            <a:tailEnd/>
          </a:ln>
        </p:spPr>
        <p:txBody>
          <a:bodyPr>
            <a:spAutoFit/>
          </a:bodyPr>
          <a:lstStyle/>
          <a:p>
            <a:pPr algn="ctr" eaLnBrk="0" hangingPunct="0"/>
            <a:r>
              <a:rPr lang="en-US" altLang="zh-CN" sz="2400" i="1">
                <a:ea typeface="楷体_GB2312" charset="-122"/>
              </a:rPr>
              <a:t>Y</a:t>
            </a:r>
            <a:r>
              <a:rPr lang="en-US" altLang="zh-CN" sz="2400">
                <a:ea typeface="楷体_GB2312" charset="-122"/>
              </a:rPr>
              <a:t>=</a:t>
            </a:r>
            <a:r>
              <a:rPr lang="en-US" altLang="zh-CN" sz="2400" i="1">
                <a:ea typeface="楷体_GB2312" charset="-122"/>
              </a:rPr>
              <a:t>B</a:t>
            </a:r>
            <a:r>
              <a:rPr lang="en-US" altLang="zh-CN" sz="2400">
                <a:ea typeface="楷体_GB2312" charset="-122"/>
                <a:sym typeface="Symbol" pitchFamily="18" charset="2"/>
              </a:rPr>
              <a:t></a:t>
            </a:r>
            <a:r>
              <a:rPr lang="en-US" altLang="zh-CN" sz="2400" i="1">
                <a:ea typeface="楷体_GB2312" charset="-122"/>
              </a:rPr>
              <a:t>C</a:t>
            </a:r>
            <a:r>
              <a:rPr lang="en-US" altLang="zh-CN" sz="2400">
                <a:ea typeface="楷体_GB2312" charset="-122"/>
                <a:sym typeface="Symbol" pitchFamily="18" charset="2"/>
              </a:rPr>
              <a:t></a:t>
            </a:r>
            <a:r>
              <a:rPr lang="en-US" altLang="zh-CN" sz="2400" i="1">
                <a:ea typeface="楷体_GB2312" charset="-122"/>
              </a:rPr>
              <a:t>D</a:t>
            </a:r>
            <a:r>
              <a:rPr lang="en-US" altLang="zh-CN" sz="2400">
                <a:ea typeface="楷体_GB2312" charset="-122"/>
              </a:rPr>
              <a:t>+</a:t>
            </a:r>
            <a:r>
              <a:rPr lang="en-US" altLang="zh-CN" sz="2400" i="1">
                <a:ea typeface="楷体_GB2312" charset="-122"/>
              </a:rPr>
              <a:t>A</a:t>
            </a:r>
            <a:r>
              <a:rPr lang="en-US" altLang="zh-CN" sz="2400">
                <a:ea typeface="楷体_GB2312" charset="-122"/>
                <a:sym typeface="Symbol" pitchFamily="18" charset="2"/>
              </a:rPr>
              <a:t></a:t>
            </a:r>
            <a:r>
              <a:rPr lang="en-US" altLang="zh-CN" sz="2400" i="1">
                <a:ea typeface="楷体_GB2312" charset="-122"/>
              </a:rPr>
              <a:t>BD</a:t>
            </a:r>
            <a:r>
              <a:rPr lang="en-US" altLang="zh-CN" sz="2400">
                <a:ea typeface="楷体_GB2312" charset="-122"/>
                <a:sym typeface="Symbol" pitchFamily="18" charset="2"/>
              </a:rPr>
              <a:t></a:t>
            </a:r>
            <a:r>
              <a:rPr lang="en-US" altLang="zh-CN" sz="2400">
                <a:ea typeface="楷体_GB2312" charset="-122"/>
              </a:rPr>
              <a:t>+</a:t>
            </a:r>
            <a:r>
              <a:rPr lang="en-US" altLang="zh-CN" sz="2400" i="1">
                <a:ea typeface="楷体_GB2312" charset="-122"/>
              </a:rPr>
              <a:t>ACD</a:t>
            </a:r>
            <a:r>
              <a:rPr lang="en-US" altLang="zh-CN" sz="2400">
                <a:ea typeface="楷体_GB2312" charset="-122"/>
              </a:rPr>
              <a:t>+</a:t>
            </a:r>
            <a:r>
              <a:rPr lang="en-US" altLang="zh-CN" sz="2400" i="1">
                <a:ea typeface="楷体_GB2312" charset="-122"/>
              </a:rPr>
              <a:t>AB</a:t>
            </a:r>
            <a:r>
              <a:rPr lang="en-US" altLang="zh-CN" sz="2400">
                <a:ea typeface="楷体_GB2312" charset="-122"/>
                <a:sym typeface="Symbol" pitchFamily="18" charset="2"/>
              </a:rPr>
              <a:t> </a:t>
            </a:r>
            <a:endParaRPr lang="zh-CN" altLang="zh-CN" sz="2400">
              <a:cs typeface="Times New Roman" pitchFamily="18" charset="0"/>
            </a:endParaRPr>
          </a:p>
        </p:txBody>
      </p:sp>
      <p:sp>
        <p:nvSpPr>
          <p:cNvPr id="13" name="文本框 12"/>
          <p:cNvSpPr txBox="1">
            <a:spLocks noChangeArrowheads="1"/>
          </p:cNvSpPr>
          <p:nvPr/>
        </p:nvSpPr>
        <p:spPr bwMode="auto">
          <a:xfrm>
            <a:off x="515938" y="5424488"/>
            <a:ext cx="8101012" cy="461665"/>
          </a:xfrm>
          <a:prstGeom prst="rect">
            <a:avLst/>
          </a:prstGeom>
          <a:noFill/>
          <a:ln w="12700">
            <a:noFill/>
            <a:miter lim="800000"/>
            <a:headEnd/>
            <a:tailEnd/>
          </a:ln>
        </p:spPr>
        <p:txBody>
          <a:bodyPr>
            <a:spAutoFit/>
          </a:bodyPr>
          <a:lstStyle/>
          <a:p>
            <a:pPr indent="719138" eaLnBrk="0" hangingPunct="0"/>
            <a:r>
              <a:rPr lang="zh-CN" altLang="en-US" sz="2400"/>
              <a:t>化简方法如上图所示，因此最简与或式为</a:t>
            </a:r>
            <a:endParaRPr lang="zh-CN" altLang="zh-CN" sz="2400"/>
          </a:p>
        </p:txBody>
      </p:sp>
      <p:graphicFrame>
        <p:nvGraphicFramePr>
          <p:cNvPr id="9" name="Object 6"/>
          <p:cNvGraphicFramePr>
            <a:graphicFrameLocks noChangeAspect="1"/>
          </p:cNvGraphicFramePr>
          <p:nvPr/>
        </p:nvGraphicFramePr>
        <p:xfrm>
          <a:off x="2852738" y="1882775"/>
          <a:ext cx="3408362" cy="3459163"/>
        </p:xfrm>
        <a:graphic>
          <a:graphicData uri="http://schemas.openxmlformats.org/presentationml/2006/ole">
            <p:oleObj spid="_x0000_s11266" r:id="rId4" imgW="1400099" imgH="1400220" progId="">
              <p:embed/>
            </p:oleObj>
          </a:graphicData>
        </a:graphic>
      </p:graphicFrame>
      <p:sp>
        <p:nvSpPr>
          <p:cNvPr id="11" name="Text Box 29"/>
          <p:cNvSpPr txBox="1">
            <a:spLocks noChangeArrowheads="1"/>
          </p:cNvSpPr>
          <p:nvPr/>
        </p:nvSpPr>
        <p:spPr bwMode="auto">
          <a:xfrm>
            <a:off x="4360863" y="2755900"/>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14" name="Text Box 29"/>
          <p:cNvSpPr txBox="1">
            <a:spLocks noChangeArrowheads="1"/>
          </p:cNvSpPr>
          <p:nvPr/>
        </p:nvSpPr>
        <p:spPr bwMode="auto">
          <a:xfrm>
            <a:off x="3738563" y="4621213"/>
            <a:ext cx="431800" cy="461962"/>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15" name="Text Box 29"/>
          <p:cNvSpPr txBox="1">
            <a:spLocks noChangeArrowheads="1"/>
          </p:cNvSpPr>
          <p:nvPr/>
        </p:nvSpPr>
        <p:spPr bwMode="auto">
          <a:xfrm>
            <a:off x="4354513" y="4621213"/>
            <a:ext cx="431800" cy="461962"/>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16" name="Text Box 29"/>
          <p:cNvSpPr txBox="1">
            <a:spLocks noChangeArrowheads="1"/>
          </p:cNvSpPr>
          <p:nvPr/>
        </p:nvSpPr>
        <p:spPr bwMode="auto">
          <a:xfrm>
            <a:off x="4989513" y="4000500"/>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17" name="Text Box 29"/>
          <p:cNvSpPr txBox="1">
            <a:spLocks noChangeArrowheads="1"/>
          </p:cNvSpPr>
          <p:nvPr/>
        </p:nvSpPr>
        <p:spPr bwMode="auto">
          <a:xfrm>
            <a:off x="5611813" y="3387725"/>
            <a:ext cx="433387"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27" name="Text Box 29"/>
          <p:cNvSpPr txBox="1">
            <a:spLocks noChangeArrowheads="1"/>
          </p:cNvSpPr>
          <p:nvPr/>
        </p:nvSpPr>
        <p:spPr bwMode="auto">
          <a:xfrm>
            <a:off x="4989513" y="4625975"/>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28" name="Text Box 29"/>
          <p:cNvSpPr txBox="1">
            <a:spLocks noChangeArrowheads="1"/>
          </p:cNvSpPr>
          <p:nvPr/>
        </p:nvSpPr>
        <p:spPr bwMode="auto">
          <a:xfrm>
            <a:off x="5605463" y="4625975"/>
            <a:ext cx="433387"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29" name="圆角矩形 14"/>
          <p:cNvSpPr>
            <a:spLocks noChangeAspect="1" noChangeArrowheads="1"/>
          </p:cNvSpPr>
          <p:nvPr/>
        </p:nvSpPr>
        <p:spPr bwMode="auto">
          <a:xfrm>
            <a:off x="3738563" y="4638675"/>
            <a:ext cx="2300287" cy="446088"/>
          </a:xfrm>
          <a:prstGeom prst="roundRect">
            <a:avLst>
              <a:gd name="adj" fmla="val 50000"/>
            </a:avLst>
          </a:prstGeom>
          <a:noFill/>
          <a:ln w="25400">
            <a:solidFill>
              <a:srgbClr val="FF0000"/>
            </a:solidFill>
            <a:round/>
            <a:headEnd/>
            <a:tailEnd/>
          </a:ln>
        </p:spPr>
        <p:txBody>
          <a:bodyPr/>
          <a:lstStyle/>
          <a:p>
            <a:endParaRPr lang="zh-CN" altLang="en-US" sz="2400" b="0">
              <a:latin typeface="Arial" pitchFamily="34" charset="0"/>
              <a:ea typeface="楷体_GB2312" charset="-122"/>
            </a:endParaRPr>
          </a:p>
        </p:txBody>
      </p:sp>
      <p:sp>
        <p:nvSpPr>
          <p:cNvPr id="30" name="圆角矩形 14"/>
          <p:cNvSpPr>
            <a:spLocks noChangeAspect="1" noChangeArrowheads="1"/>
          </p:cNvSpPr>
          <p:nvPr/>
        </p:nvSpPr>
        <p:spPr bwMode="auto">
          <a:xfrm rot="5400000">
            <a:off x="4667251" y="4321175"/>
            <a:ext cx="1077912" cy="446087"/>
          </a:xfrm>
          <a:prstGeom prst="roundRect">
            <a:avLst>
              <a:gd name="adj" fmla="val 50000"/>
            </a:avLst>
          </a:prstGeom>
          <a:noFill/>
          <a:ln w="25400">
            <a:solidFill>
              <a:srgbClr val="FF0000"/>
            </a:solidFill>
            <a:round/>
            <a:headEnd/>
            <a:tailEnd/>
          </a:ln>
        </p:spPr>
        <p:txBody>
          <a:bodyPr/>
          <a:lstStyle/>
          <a:p>
            <a:endParaRPr lang="zh-CN" altLang="en-US" sz="2400" b="0">
              <a:latin typeface="Arial" pitchFamily="34" charset="0"/>
              <a:ea typeface="楷体_GB2312" charset="-122"/>
            </a:endParaRPr>
          </a:p>
        </p:txBody>
      </p:sp>
      <p:sp>
        <p:nvSpPr>
          <p:cNvPr id="10" name="Text Box 29"/>
          <p:cNvSpPr txBox="1">
            <a:spLocks noChangeArrowheads="1"/>
          </p:cNvSpPr>
          <p:nvPr/>
        </p:nvSpPr>
        <p:spPr bwMode="auto">
          <a:xfrm>
            <a:off x="3738563" y="3381375"/>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grpSp>
        <p:nvGrpSpPr>
          <p:cNvPr id="2" name="组合 49"/>
          <p:cNvGrpSpPr>
            <a:grpSpLocks/>
          </p:cNvGrpSpPr>
          <p:nvPr/>
        </p:nvGrpSpPr>
        <p:grpSpPr bwMode="auto">
          <a:xfrm>
            <a:off x="3667125" y="3387725"/>
            <a:ext cx="503238" cy="447675"/>
            <a:chOff x="1979712" y="3378038"/>
            <a:chExt cx="504056" cy="446623"/>
          </a:xfrm>
        </p:grpSpPr>
        <p:cxnSp>
          <p:nvCxnSpPr>
            <p:cNvPr id="108561"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08562"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35" name="弧形 34"/>
            <p:cNvSpPr>
              <a:spLocks noChangeAspect="1"/>
            </p:cNvSpPr>
            <p:nvPr/>
          </p:nvSpPr>
          <p:spPr bwMode="auto">
            <a:xfrm>
              <a:off x="2036955" y="3378038"/>
              <a:ext cx="44681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latin typeface="Arial" panose="020B0604020202020204" pitchFamily="34" charset="0"/>
                <a:ea typeface="楷体_GB2312" charset="-122"/>
              </a:endParaRPr>
            </a:p>
          </p:txBody>
        </p:sp>
      </p:grpSp>
      <p:grpSp>
        <p:nvGrpSpPr>
          <p:cNvPr id="3" name="组合 56"/>
          <p:cNvGrpSpPr>
            <a:grpSpLocks/>
          </p:cNvGrpSpPr>
          <p:nvPr/>
        </p:nvGrpSpPr>
        <p:grpSpPr bwMode="auto">
          <a:xfrm rot="10800000">
            <a:off x="5608638" y="3395663"/>
            <a:ext cx="503237" cy="447675"/>
            <a:chOff x="1979712" y="3378038"/>
            <a:chExt cx="504056" cy="446623"/>
          </a:xfrm>
        </p:grpSpPr>
        <p:cxnSp>
          <p:nvCxnSpPr>
            <p:cNvPr id="108565"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08566"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60" name="弧形 59"/>
            <p:cNvSpPr>
              <a:spLocks noChangeAspect="1"/>
            </p:cNvSpPr>
            <p:nvPr/>
          </p:nvSpPr>
          <p:spPr bwMode="auto">
            <a:xfrm>
              <a:off x="2046496" y="3378038"/>
              <a:ext cx="44681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latin typeface="Arial" panose="020B0604020202020204" pitchFamily="34" charset="0"/>
                <a:ea typeface="楷体_GB2312" charset="-122"/>
              </a:endParaRPr>
            </a:p>
          </p:txBody>
        </p:sp>
      </p:grpSp>
      <p:grpSp>
        <p:nvGrpSpPr>
          <p:cNvPr id="5" name="组合 60"/>
          <p:cNvGrpSpPr>
            <a:grpSpLocks/>
          </p:cNvGrpSpPr>
          <p:nvPr/>
        </p:nvGrpSpPr>
        <p:grpSpPr bwMode="auto">
          <a:xfrm rot="5400000">
            <a:off x="4322763" y="2728913"/>
            <a:ext cx="504825" cy="447675"/>
            <a:chOff x="1979712" y="3378038"/>
            <a:chExt cx="504056" cy="446623"/>
          </a:xfrm>
        </p:grpSpPr>
        <p:cxnSp>
          <p:nvCxnSpPr>
            <p:cNvPr id="108569"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08570"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64" name="弧形 63"/>
            <p:cNvSpPr>
              <a:spLocks noChangeAspect="1"/>
            </p:cNvSpPr>
            <p:nvPr/>
          </p:nvSpPr>
          <p:spPr bwMode="auto">
            <a:xfrm>
              <a:off x="2036775" y="3378038"/>
              <a:ext cx="44699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latin typeface="Arial" panose="020B0604020202020204" pitchFamily="34" charset="0"/>
                <a:ea typeface="楷体_GB2312" charset="-122"/>
              </a:endParaRPr>
            </a:p>
          </p:txBody>
        </p:sp>
      </p:grpSp>
      <p:grpSp>
        <p:nvGrpSpPr>
          <p:cNvPr id="6" name="组合 64"/>
          <p:cNvGrpSpPr>
            <a:grpSpLocks/>
          </p:cNvGrpSpPr>
          <p:nvPr/>
        </p:nvGrpSpPr>
        <p:grpSpPr bwMode="auto">
          <a:xfrm rot="-5400000">
            <a:off x="4322763" y="4675188"/>
            <a:ext cx="504825" cy="447675"/>
            <a:chOff x="1979712" y="3378038"/>
            <a:chExt cx="504056" cy="446623"/>
          </a:xfrm>
        </p:grpSpPr>
        <p:cxnSp>
          <p:nvCxnSpPr>
            <p:cNvPr id="108573"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08574"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68" name="弧形 67"/>
            <p:cNvSpPr>
              <a:spLocks noChangeAspect="1"/>
            </p:cNvSpPr>
            <p:nvPr/>
          </p:nvSpPr>
          <p:spPr bwMode="auto">
            <a:xfrm>
              <a:off x="2036775" y="3378038"/>
              <a:ext cx="44699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latin typeface="Arial" panose="020B0604020202020204" pitchFamily="34" charset="0"/>
                <a:ea typeface="楷体_GB2312" charset="-122"/>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strVal val="2/3*#ppt_w"/>
                                          </p:val>
                                        </p:tav>
                                        <p:tav tm="100000">
                                          <p:val>
                                            <p:strVal val="#ppt_w"/>
                                          </p:val>
                                        </p:tav>
                                      </p:tavLst>
                                    </p:anim>
                                    <p:anim calcmode="lin" valueType="num">
                                      <p:cBhvr>
                                        <p:cTn id="20" dur="500" fill="hold"/>
                                        <p:tgtEl>
                                          <p:spTgt spid="11"/>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childTnLst>
                                </p:cTn>
                              </p:par>
                              <p:par>
                                <p:cTn id="27" presetID="23" presetClass="entr" presetSubtype="272"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strVal val="2/3*#ppt_w"/>
                                          </p:val>
                                        </p:tav>
                                        <p:tav tm="100000">
                                          <p:val>
                                            <p:strVal val="#ppt_w"/>
                                          </p:val>
                                        </p:tav>
                                      </p:tavLst>
                                    </p:anim>
                                    <p:anim calcmode="lin" valueType="num">
                                      <p:cBhvr>
                                        <p:cTn id="30" dur="500" fill="hold"/>
                                        <p:tgtEl>
                                          <p:spTgt spid="17"/>
                                        </p:tgtEl>
                                        <p:attrNameLst>
                                          <p:attrName>ppt_h</p:attrName>
                                        </p:attrNameLst>
                                      </p:cBhvr>
                                      <p:tavLst>
                                        <p:tav tm="0">
                                          <p:val>
                                            <p:strVal val="2/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72"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strVal val="2/3*#ppt_w"/>
                                          </p:val>
                                        </p:tav>
                                        <p:tav tm="100000">
                                          <p:val>
                                            <p:strVal val="#ppt_w"/>
                                          </p:val>
                                        </p:tav>
                                      </p:tavLst>
                                    </p:anim>
                                    <p:anim calcmode="lin" valueType="num">
                                      <p:cBhvr>
                                        <p:cTn id="36" dur="500" fill="hold"/>
                                        <p:tgtEl>
                                          <p:spTgt spid="16"/>
                                        </p:tgtEl>
                                        <p:attrNameLst>
                                          <p:attrName>ppt_h</p:attrName>
                                        </p:attrNameLst>
                                      </p:cBhvr>
                                      <p:tavLst>
                                        <p:tav tm="0">
                                          <p:val>
                                            <p:strVal val="2/3*#ppt_h"/>
                                          </p:val>
                                        </p:tav>
                                        <p:tav tm="100000">
                                          <p:val>
                                            <p:strVal val="#ppt_h"/>
                                          </p:val>
                                        </p:tav>
                                      </p:tavLst>
                                    </p:anim>
                                  </p:childTnLst>
                                </p:cTn>
                              </p:par>
                              <p:par>
                                <p:cTn id="37" presetID="23" presetClass="entr" presetSubtype="272"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strVal val="2/3*#ppt_w"/>
                                          </p:val>
                                        </p:tav>
                                        <p:tav tm="100000">
                                          <p:val>
                                            <p:strVal val="#ppt_w"/>
                                          </p:val>
                                        </p:tav>
                                      </p:tavLst>
                                    </p:anim>
                                    <p:anim calcmode="lin" valueType="num">
                                      <p:cBhvr>
                                        <p:cTn id="40" dur="500" fill="hold"/>
                                        <p:tgtEl>
                                          <p:spTgt spid="27"/>
                                        </p:tgtEl>
                                        <p:attrNameLst>
                                          <p:attrName>ppt_h</p:attrName>
                                        </p:attrNameLst>
                                      </p:cBhvr>
                                      <p:tavLst>
                                        <p:tav tm="0">
                                          <p:val>
                                            <p:strVal val="2/3*#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72"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strVal val="2/3*#ppt_w"/>
                                          </p:val>
                                        </p:tav>
                                        <p:tav tm="100000">
                                          <p:val>
                                            <p:strVal val="#ppt_w"/>
                                          </p:val>
                                        </p:tav>
                                      </p:tavLst>
                                    </p:anim>
                                    <p:anim calcmode="lin" valueType="num">
                                      <p:cBhvr>
                                        <p:cTn id="46" dur="500" fill="hold"/>
                                        <p:tgtEl>
                                          <p:spTgt spid="14"/>
                                        </p:tgtEl>
                                        <p:attrNameLst>
                                          <p:attrName>ppt_h</p:attrName>
                                        </p:attrNameLst>
                                      </p:cBhvr>
                                      <p:tavLst>
                                        <p:tav tm="0">
                                          <p:val>
                                            <p:strVal val="2/3*#ppt_h"/>
                                          </p:val>
                                        </p:tav>
                                        <p:tav tm="100000">
                                          <p:val>
                                            <p:strVal val="#ppt_h"/>
                                          </p:val>
                                        </p:tav>
                                      </p:tavLst>
                                    </p:anim>
                                  </p:childTnLst>
                                </p:cTn>
                              </p:par>
                              <p:par>
                                <p:cTn id="47" presetID="23" presetClass="entr" presetSubtype="272"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strVal val="2/3*#ppt_w"/>
                                          </p:val>
                                        </p:tav>
                                        <p:tav tm="100000">
                                          <p:val>
                                            <p:strVal val="#ppt_w"/>
                                          </p:val>
                                        </p:tav>
                                      </p:tavLst>
                                    </p:anim>
                                    <p:anim calcmode="lin" valueType="num">
                                      <p:cBhvr>
                                        <p:cTn id="50" dur="500" fill="hold"/>
                                        <p:tgtEl>
                                          <p:spTgt spid="15"/>
                                        </p:tgtEl>
                                        <p:attrNameLst>
                                          <p:attrName>ppt_h</p:attrName>
                                        </p:attrNameLst>
                                      </p:cBhvr>
                                      <p:tavLst>
                                        <p:tav tm="0">
                                          <p:val>
                                            <p:strVal val="2/3*#ppt_h"/>
                                          </p:val>
                                        </p:tav>
                                        <p:tav tm="100000">
                                          <p:val>
                                            <p:strVal val="#ppt_h"/>
                                          </p:val>
                                        </p:tav>
                                      </p:tavLst>
                                    </p:anim>
                                  </p:childTnLst>
                                </p:cTn>
                              </p:par>
                              <p:par>
                                <p:cTn id="51" presetID="23" presetClass="entr" presetSubtype="272"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strVal val="2/3*#ppt_w"/>
                                          </p:val>
                                        </p:tav>
                                        <p:tav tm="100000">
                                          <p:val>
                                            <p:strVal val="#ppt_w"/>
                                          </p:val>
                                        </p:tav>
                                      </p:tavLst>
                                    </p:anim>
                                    <p:anim calcmode="lin" valueType="num">
                                      <p:cBhvr>
                                        <p:cTn id="54"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arn(inVertical)">
                                      <p:cBhvr>
                                        <p:cTn id="59" dur="500"/>
                                        <p:tgtEl>
                                          <p:spTgt spid="5"/>
                                        </p:tgtEl>
                                      </p:cBhvr>
                                    </p:animEffect>
                                  </p:childTnLst>
                                </p:cTn>
                              </p:par>
                              <p:par>
                                <p:cTn id="60" presetID="16" presetClass="entr" presetSubtype="21"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inVertic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arn(inVertical)">
                                      <p:cBhvr>
                                        <p:cTn id="67" dur="500"/>
                                        <p:tgtEl>
                                          <p:spTgt spid="2"/>
                                        </p:tgtEl>
                                      </p:cBhvr>
                                    </p:animEffect>
                                  </p:childTnLst>
                                </p:cTn>
                              </p:par>
                              <p:par>
                                <p:cTn id="68" presetID="16" presetClass="entr" presetSubtype="21" fill="hold"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arn(inVertical)">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barn(inVertical)">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barn(inVertical)">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wipe(left)">
                                      <p:cBhvr>
                                        <p:cTn id="8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11" grpId="0"/>
      <p:bldP spid="14" grpId="0"/>
      <p:bldP spid="15" grpId="0"/>
      <p:bldP spid="16" grpId="0"/>
      <p:bldP spid="17" grpId="0"/>
      <p:bldP spid="27" grpId="0"/>
      <p:bldP spid="28" grpId="0"/>
      <p:bldP spid="29" grpId="0" animBg="1"/>
      <p:bldP spid="30"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2" name="Object 43"/>
          <p:cNvGraphicFramePr>
            <a:graphicFrameLocks noChangeAspect="1"/>
          </p:cNvGraphicFramePr>
          <p:nvPr/>
        </p:nvGraphicFramePr>
        <p:xfrm>
          <a:off x="4984750" y="1908175"/>
          <a:ext cx="3405188" cy="2079625"/>
        </p:xfrm>
        <a:graphic>
          <a:graphicData uri="http://schemas.openxmlformats.org/presentationml/2006/ole">
            <p:oleObj spid="_x0000_s12290" r:id="rId4" imgW="1400099" imgH="760050" progId="">
              <p:embed/>
            </p:oleObj>
          </a:graphicData>
        </a:graphic>
      </p:graphicFrame>
      <p:graphicFrame>
        <p:nvGraphicFramePr>
          <p:cNvPr id="39" name="Object 43"/>
          <p:cNvGraphicFramePr>
            <a:graphicFrameLocks noChangeAspect="1"/>
          </p:cNvGraphicFramePr>
          <p:nvPr/>
        </p:nvGraphicFramePr>
        <p:xfrm>
          <a:off x="750888" y="1908175"/>
          <a:ext cx="3403600" cy="2079625"/>
        </p:xfrm>
        <a:graphic>
          <a:graphicData uri="http://schemas.openxmlformats.org/presentationml/2006/ole">
            <p:oleObj spid="_x0000_s12291" r:id="rId5" imgW="1400099" imgH="760050" progId="">
              <p:embed/>
            </p:oleObj>
          </a:graphicData>
        </a:graphic>
      </p:graphicFrame>
      <p:sp>
        <p:nvSpPr>
          <p:cNvPr id="110595" name="文本框 3076"/>
          <p:cNvSpPr txBox="1">
            <a:spLocks noChangeArrowheads="1"/>
          </p:cNvSpPr>
          <p:nvPr/>
        </p:nvSpPr>
        <p:spPr bwMode="auto">
          <a:xfrm>
            <a:off x="515938" y="404813"/>
            <a:ext cx="8101012" cy="830997"/>
          </a:xfrm>
          <a:prstGeom prst="rect">
            <a:avLst/>
          </a:prstGeom>
          <a:noFill/>
          <a:ln w="12700">
            <a:noFill/>
            <a:miter lim="800000"/>
            <a:headEnd/>
            <a:tailEnd/>
          </a:ln>
        </p:spPr>
        <p:txBody>
          <a:bodyPr>
            <a:spAutoFit/>
          </a:bodyPr>
          <a:lstStyle/>
          <a:p>
            <a:pPr eaLnBrk="0" hangingPunct="0"/>
            <a:r>
              <a:rPr lang="zh-CN" altLang="zh-CN" sz="2400" dirty="0" smtClean="0">
                <a:solidFill>
                  <a:schemeClr val="tx1"/>
                </a:solidFill>
              </a:rPr>
              <a:t>【例</a:t>
            </a:r>
            <a:r>
              <a:rPr lang="en-US" altLang="zh-CN" sz="2400" dirty="0" smtClean="0">
                <a:solidFill>
                  <a:schemeClr val="tx1"/>
                </a:solidFill>
              </a:rPr>
              <a:t>16</a:t>
            </a:r>
            <a:r>
              <a:rPr lang="zh-CN" altLang="zh-CN" sz="2400" dirty="0" smtClean="0">
                <a:solidFill>
                  <a:schemeClr val="tx1"/>
                </a:solidFill>
              </a:rPr>
              <a:t>】</a:t>
            </a:r>
            <a:r>
              <a:rPr lang="zh-CN" altLang="zh-CN" sz="2400" dirty="0">
                <a:solidFill>
                  <a:schemeClr val="tx1"/>
                </a:solidFill>
              </a:rPr>
              <a:t>用卡诺图化简</a:t>
            </a:r>
            <a:r>
              <a:rPr lang="zh-CN" altLang="en-US" sz="2400" dirty="0">
                <a:solidFill>
                  <a:schemeClr val="tx1"/>
                </a:solidFill>
              </a:rPr>
              <a:t>例</a:t>
            </a:r>
            <a:r>
              <a:rPr lang="en-US" altLang="zh-CN" sz="2400" dirty="0">
                <a:solidFill>
                  <a:schemeClr val="tx1"/>
                </a:solidFill>
              </a:rPr>
              <a:t>2-15</a:t>
            </a:r>
            <a:r>
              <a:rPr lang="zh-CN" altLang="en-US" sz="2400" dirty="0">
                <a:solidFill>
                  <a:schemeClr val="tx1"/>
                </a:solidFill>
              </a:rPr>
              <a:t>的</a:t>
            </a:r>
            <a:r>
              <a:rPr lang="zh-CN" altLang="zh-CN" sz="2400" dirty="0">
                <a:solidFill>
                  <a:schemeClr val="tx1"/>
                </a:solidFill>
              </a:rPr>
              <a:t>逻辑函数</a:t>
            </a:r>
            <a:endParaRPr lang="en-US" altLang="zh-CN" sz="2400" dirty="0">
              <a:solidFill>
                <a:schemeClr val="tx1"/>
              </a:solidFill>
            </a:endParaRPr>
          </a:p>
          <a:p>
            <a:pPr algn="ctr" eaLnBrk="0" hangingPunct="0"/>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AB</a:t>
            </a:r>
            <a:r>
              <a:rPr lang="en-US" altLang="zh-CN" sz="2400" dirty="0">
                <a:solidFill>
                  <a:schemeClr val="tx1"/>
                </a:solidFill>
                <a:sym typeface="Symbol" pitchFamily="18" charset="2"/>
              </a:rPr>
              <a:t></a:t>
            </a:r>
            <a:r>
              <a:rPr lang="en-US" altLang="zh-CN" sz="2400" dirty="0">
                <a:solidFill>
                  <a:schemeClr val="tx1"/>
                </a:solidFill>
              </a:rPr>
              <a:t>+</a:t>
            </a:r>
            <a:r>
              <a:rPr lang="en-US" altLang="zh-CN" sz="2400" i="1" dirty="0">
                <a:solidFill>
                  <a:schemeClr val="tx1"/>
                </a:solidFill>
              </a:rPr>
              <a:t>A</a:t>
            </a:r>
            <a:r>
              <a:rPr lang="en-US" altLang="zh-CN" sz="2400" dirty="0">
                <a:solidFill>
                  <a:schemeClr val="tx1"/>
                </a:solidFill>
                <a:sym typeface="Symbol" pitchFamily="18" charset="2"/>
              </a:rPr>
              <a:t></a:t>
            </a:r>
            <a:r>
              <a:rPr lang="en-US" altLang="zh-CN" sz="2400" i="1" dirty="0">
                <a:solidFill>
                  <a:schemeClr val="tx1"/>
                </a:solidFill>
              </a:rPr>
              <a:t>B</a:t>
            </a:r>
            <a:r>
              <a:rPr lang="en-US" altLang="zh-CN" sz="2400" dirty="0">
                <a:solidFill>
                  <a:schemeClr val="tx1"/>
                </a:solidFill>
              </a:rPr>
              <a:t>+</a:t>
            </a:r>
            <a:r>
              <a:rPr lang="en-US" altLang="zh-CN" sz="2400" i="1" dirty="0">
                <a:solidFill>
                  <a:schemeClr val="tx1"/>
                </a:solidFill>
              </a:rPr>
              <a:t>BC</a:t>
            </a:r>
            <a:r>
              <a:rPr lang="en-US" altLang="zh-CN" sz="2400" dirty="0">
                <a:solidFill>
                  <a:schemeClr val="tx1"/>
                </a:solidFill>
                <a:sym typeface="Symbol" pitchFamily="18" charset="2"/>
              </a:rPr>
              <a:t>+</a:t>
            </a:r>
            <a:r>
              <a:rPr lang="en-US" altLang="zh-CN" sz="2400" i="1" dirty="0">
                <a:solidFill>
                  <a:schemeClr val="tx1"/>
                </a:solidFill>
              </a:rPr>
              <a:t>B</a:t>
            </a:r>
            <a:r>
              <a:rPr lang="en-US" altLang="zh-CN" sz="2400" dirty="0">
                <a:solidFill>
                  <a:schemeClr val="tx1"/>
                </a:solidFill>
                <a:sym typeface="Symbol" pitchFamily="18" charset="2"/>
              </a:rPr>
              <a:t></a:t>
            </a:r>
            <a:r>
              <a:rPr lang="en-US" altLang="zh-CN" sz="2400" i="1" dirty="0">
                <a:solidFill>
                  <a:schemeClr val="tx1"/>
                </a:solidFill>
              </a:rPr>
              <a:t>C</a:t>
            </a:r>
            <a:endParaRPr lang="zh-CN" altLang="zh-CN" sz="2400" dirty="0">
              <a:solidFill>
                <a:schemeClr val="tx1"/>
              </a:solidFill>
            </a:endParaRPr>
          </a:p>
        </p:txBody>
      </p:sp>
      <p:sp>
        <p:nvSpPr>
          <p:cNvPr id="12" name="文本框 11"/>
          <p:cNvSpPr txBox="1">
            <a:spLocks noChangeArrowheads="1"/>
          </p:cNvSpPr>
          <p:nvPr/>
        </p:nvSpPr>
        <p:spPr bwMode="auto">
          <a:xfrm>
            <a:off x="515938" y="1282700"/>
            <a:ext cx="8101012"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解：</a:t>
            </a:r>
            <a:r>
              <a:rPr lang="zh-CN" altLang="en-US" sz="2400">
                <a:solidFill>
                  <a:schemeClr val="tx1"/>
                </a:solidFill>
              </a:rPr>
              <a:t>画出</a:t>
            </a:r>
            <a:r>
              <a:rPr lang="en-US" altLang="zh-CN" sz="2400" i="1">
                <a:solidFill>
                  <a:schemeClr val="tx1"/>
                </a:solidFill>
              </a:rPr>
              <a:t>Y</a:t>
            </a:r>
            <a:r>
              <a:rPr lang="zh-CN" altLang="zh-CN" sz="2400">
                <a:solidFill>
                  <a:schemeClr val="tx1"/>
                </a:solidFill>
              </a:rPr>
              <a:t>的卡诺图如</a:t>
            </a:r>
            <a:r>
              <a:rPr lang="zh-CN" altLang="en-US" sz="2400">
                <a:solidFill>
                  <a:schemeClr val="tx1"/>
                </a:solidFill>
              </a:rPr>
              <a:t>下图</a:t>
            </a:r>
            <a:r>
              <a:rPr lang="en-US" altLang="zh-CN" sz="2400">
                <a:solidFill>
                  <a:schemeClr val="tx1"/>
                </a:solidFill>
              </a:rPr>
              <a:t>(a)</a:t>
            </a:r>
            <a:r>
              <a:rPr lang="zh-CN" altLang="zh-CN" sz="2400">
                <a:solidFill>
                  <a:schemeClr val="tx1"/>
                </a:solidFill>
              </a:rPr>
              <a:t>所示。</a:t>
            </a:r>
          </a:p>
        </p:txBody>
      </p:sp>
      <p:sp>
        <p:nvSpPr>
          <p:cNvPr id="4" name="文本框 3"/>
          <p:cNvSpPr txBox="1">
            <a:spLocks noChangeArrowheads="1"/>
          </p:cNvSpPr>
          <p:nvPr/>
        </p:nvSpPr>
        <p:spPr bwMode="auto">
          <a:xfrm>
            <a:off x="515938" y="5805488"/>
            <a:ext cx="8101012" cy="461665"/>
          </a:xfrm>
          <a:prstGeom prst="rect">
            <a:avLst/>
          </a:prstGeom>
          <a:noFill/>
          <a:ln w="12700">
            <a:noFill/>
            <a:miter lim="800000"/>
            <a:headEnd/>
            <a:tailEnd/>
          </a:ln>
        </p:spPr>
        <p:txBody>
          <a:bodyPr>
            <a:spAutoFit/>
          </a:bodyPr>
          <a:lstStyle/>
          <a:p>
            <a:pPr algn="ctr" eaLnBrk="0" hangingPunct="0">
              <a:spcBef>
                <a:spcPct val="20000"/>
              </a:spcBef>
            </a:pPr>
            <a:r>
              <a:rPr lang="en-US" altLang="zh-CN" sz="2400" i="1">
                <a:solidFill>
                  <a:schemeClr val="tx1"/>
                </a:solidFill>
                <a:ea typeface="楷体_GB2312" charset="-122"/>
              </a:rPr>
              <a:t>Y</a:t>
            </a:r>
            <a:r>
              <a:rPr lang="en-US" altLang="zh-CN" sz="2400">
                <a:solidFill>
                  <a:schemeClr val="tx1"/>
                </a:solidFill>
                <a:ea typeface="楷体_GB2312" charset="-122"/>
              </a:rPr>
              <a:t>=</a:t>
            </a:r>
            <a:r>
              <a:rPr lang="en-US" altLang="zh-CN" sz="2400" i="1">
                <a:solidFill>
                  <a:schemeClr val="tx1"/>
                </a:solidFill>
                <a:ea typeface="楷体_GB2312" charset="-122"/>
              </a:rPr>
              <a:t>B</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rPr>
              <a:t>C</a:t>
            </a:r>
            <a:r>
              <a:rPr lang="en-US" altLang="zh-CN" sz="2400">
                <a:solidFill>
                  <a:srgbClr val="000000"/>
                </a:solidFill>
                <a:ea typeface="楷体_GB2312" charset="-122"/>
              </a:rPr>
              <a:t>+</a:t>
            </a:r>
            <a:r>
              <a:rPr lang="en-US" altLang="zh-CN" sz="2400" i="1">
                <a:solidFill>
                  <a:schemeClr val="tx1"/>
                </a:solidFill>
                <a:ea typeface="楷体_GB2312" charset="-122"/>
              </a:rPr>
              <a:t>AC</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rPr>
              <a:t>A</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rPr>
              <a:t>B</a:t>
            </a:r>
            <a:endParaRPr lang="zh-CN" altLang="zh-CN" sz="2400">
              <a:solidFill>
                <a:srgbClr val="000000"/>
              </a:solidFill>
              <a:cs typeface="Times New Roman" pitchFamily="18" charset="0"/>
            </a:endParaRPr>
          </a:p>
        </p:txBody>
      </p:sp>
      <p:sp>
        <p:nvSpPr>
          <p:cNvPr id="13" name="文本框 12"/>
          <p:cNvSpPr txBox="1">
            <a:spLocks noChangeArrowheads="1"/>
          </p:cNvSpPr>
          <p:nvPr/>
        </p:nvSpPr>
        <p:spPr bwMode="auto">
          <a:xfrm>
            <a:off x="515938" y="4464050"/>
            <a:ext cx="8101012" cy="461665"/>
          </a:xfrm>
          <a:prstGeom prst="rect">
            <a:avLst/>
          </a:prstGeom>
          <a:noFill/>
          <a:ln w="12700">
            <a:noFill/>
            <a:miter lim="800000"/>
            <a:headEnd/>
            <a:tailEnd/>
          </a:ln>
        </p:spPr>
        <p:txBody>
          <a:bodyPr>
            <a:spAutoFit/>
          </a:bodyPr>
          <a:lstStyle/>
          <a:p>
            <a:pPr indent="719138" eaLnBrk="0" hangingPunct="0"/>
            <a:r>
              <a:rPr lang="zh-CN" altLang="en-US" sz="2400">
                <a:solidFill>
                  <a:schemeClr val="tx1"/>
                </a:solidFill>
              </a:rPr>
              <a:t>按图</a:t>
            </a:r>
            <a:r>
              <a:rPr lang="en-US" altLang="zh-CN" sz="2400">
                <a:solidFill>
                  <a:schemeClr val="tx1"/>
                </a:solidFill>
              </a:rPr>
              <a:t>(a)</a:t>
            </a:r>
            <a:r>
              <a:rPr lang="zh-CN" altLang="en-US" sz="2400">
                <a:solidFill>
                  <a:schemeClr val="tx1"/>
                </a:solidFill>
              </a:rPr>
              <a:t>的化简法可得其最简与或式为</a:t>
            </a:r>
            <a:endParaRPr lang="zh-CN" altLang="zh-CN" sz="2400">
              <a:solidFill>
                <a:schemeClr val="tx1"/>
              </a:solidFill>
            </a:endParaRPr>
          </a:p>
        </p:txBody>
      </p:sp>
      <p:sp>
        <p:nvSpPr>
          <p:cNvPr id="15" name="Text Box 29"/>
          <p:cNvSpPr txBox="1">
            <a:spLocks noChangeArrowheads="1"/>
          </p:cNvSpPr>
          <p:nvPr/>
        </p:nvSpPr>
        <p:spPr bwMode="auto">
          <a:xfrm>
            <a:off x="2241550" y="3327400"/>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16" name="Text Box 29"/>
          <p:cNvSpPr txBox="1">
            <a:spLocks noChangeArrowheads="1"/>
          </p:cNvSpPr>
          <p:nvPr/>
        </p:nvSpPr>
        <p:spPr bwMode="auto">
          <a:xfrm>
            <a:off x="2862263" y="2719388"/>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27" name="Text Box 29"/>
          <p:cNvSpPr txBox="1">
            <a:spLocks noChangeArrowheads="1"/>
          </p:cNvSpPr>
          <p:nvPr/>
        </p:nvSpPr>
        <p:spPr bwMode="auto">
          <a:xfrm>
            <a:off x="2241550" y="27162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28" name="Text Box 29"/>
          <p:cNvSpPr txBox="1">
            <a:spLocks noChangeArrowheads="1"/>
          </p:cNvSpPr>
          <p:nvPr/>
        </p:nvSpPr>
        <p:spPr bwMode="auto">
          <a:xfrm>
            <a:off x="3482975" y="2719388"/>
            <a:ext cx="433388"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30" name="圆角矩形 14"/>
          <p:cNvSpPr>
            <a:spLocks noChangeAspect="1" noChangeArrowheads="1"/>
          </p:cNvSpPr>
          <p:nvPr/>
        </p:nvSpPr>
        <p:spPr bwMode="auto">
          <a:xfrm>
            <a:off x="1593850" y="3346450"/>
            <a:ext cx="1079500" cy="444500"/>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
        <p:nvSpPr>
          <p:cNvPr id="10" name="Text Box 29"/>
          <p:cNvSpPr txBox="1">
            <a:spLocks noChangeArrowheads="1"/>
          </p:cNvSpPr>
          <p:nvPr/>
        </p:nvSpPr>
        <p:spPr bwMode="auto">
          <a:xfrm>
            <a:off x="3484563" y="33258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grpSp>
        <p:nvGrpSpPr>
          <p:cNvPr id="2" name="组合 56"/>
          <p:cNvGrpSpPr>
            <a:grpSpLocks/>
          </p:cNvGrpSpPr>
          <p:nvPr/>
        </p:nvGrpSpPr>
        <p:grpSpPr bwMode="auto">
          <a:xfrm rot="10800000">
            <a:off x="7712075" y="3341688"/>
            <a:ext cx="503238" cy="446087"/>
            <a:chOff x="1979712" y="3378038"/>
            <a:chExt cx="504056" cy="446623"/>
          </a:xfrm>
        </p:grpSpPr>
        <p:cxnSp>
          <p:nvCxnSpPr>
            <p:cNvPr id="110606"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10607"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60" name="弧形 59"/>
            <p:cNvSpPr>
              <a:spLocks noChangeAspect="1"/>
            </p:cNvSpPr>
            <p:nvPr/>
          </p:nvSpPr>
          <p:spPr bwMode="auto">
            <a:xfrm>
              <a:off x="2036955" y="3378038"/>
              <a:ext cx="44681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grpSp>
      <p:grpSp>
        <p:nvGrpSpPr>
          <p:cNvPr id="3" name="组合 60"/>
          <p:cNvGrpSpPr>
            <a:grpSpLocks/>
          </p:cNvGrpSpPr>
          <p:nvPr/>
        </p:nvGrpSpPr>
        <p:grpSpPr bwMode="auto">
          <a:xfrm>
            <a:off x="5765800" y="3341688"/>
            <a:ext cx="503238" cy="446087"/>
            <a:chOff x="1979712" y="3378038"/>
            <a:chExt cx="504056" cy="446623"/>
          </a:xfrm>
        </p:grpSpPr>
        <p:cxnSp>
          <p:nvCxnSpPr>
            <p:cNvPr id="110610" name="直接连接符 15"/>
            <p:cNvCxnSpPr>
              <a:cxnSpLocks noChangeShapeType="1"/>
            </p:cNvCxnSpPr>
            <p:nvPr/>
          </p:nvCxnSpPr>
          <p:spPr bwMode="auto">
            <a:xfrm>
              <a:off x="1979712" y="3378038"/>
              <a:ext cx="283126" cy="0"/>
            </a:xfrm>
            <a:prstGeom prst="line">
              <a:avLst/>
            </a:prstGeom>
            <a:noFill/>
            <a:ln w="25400">
              <a:solidFill>
                <a:srgbClr val="FF0000"/>
              </a:solidFill>
              <a:round/>
              <a:headEnd/>
              <a:tailEnd/>
            </a:ln>
          </p:spPr>
        </p:cxnSp>
        <p:cxnSp>
          <p:nvCxnSpPr>
            <p:cNvPr id="110611" name="直接连接符 27"/>
            <p:cNvCxnSpPr>
              <a:cxnSpLocks noChangeShapeType="1"/>
            </p:cNvCxnSpPr>
            <p:nvPr/>
          </p:nvCxnSpPr>
          <p:spPr bwMode="auto">
            <a:xfrm>
              <a:off x="1979712" y="3824661"/>
              <a:ext cx="283125" cy="0"/>
            </a:xfrm>
            <a:prstGeom prst="line">
              <a:avLst/>
            </a:prstGeom>
            <a:noFill/>
            <a:ln w="25400">
              <a:solidFill>
                <a:srgbClr val="FF0000"/>
              </a:solidFill>
              <a:round/>
              <a:headEnd/>
              <a:tailEnd/>
            </a:ln>
          </p:spPr>
        </p:cxnSp>
        <p:sp>
          <p:nvSpPr>
            <p:cNvPr id="64" name="弧形 63"/>
            <p:cNvSpPr>
              <a:spLocks noChangeAspect="1"/>
            </p:cNvSpPr>
            <p:nvPr/>
          </p:nvSpPr>
          <p:spPr bwMode="auto">
            <a:xfrm>
              <a:off x="2036955" y="3378038"/>
              <a:ext cx="446813" cy="446623"/>
            </a:xfrm>
            <a:prstGeom prst="arc">
              <a:avLst>
                <a:gd name="adj1" fmla="val 16200000"/>
                <a:gd name="adj2" fmla="val 5409560"/>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grpSp>
      <p:sp>
        <p:nvSpPr>
          <p:cNvPr id="14" name="Text Box 29"/>
          <p:cNvSpPr txBox="1">
            <a:spLocks noChangeArrowheads="1"/>
          </p:cNvSpPr>
          <p:nvPr/>
        </p:nvSpPr>
        <p:spPr bwMode="auto">
          <a:xfrm>
            <a:off x="1622425" y="3324225"/>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40" name="圆角矩形 14"/>
          <p:cNvSpPr>
            <a:spLocks noChangeAspect="1" noChangeArrowheads="1"/>
          </p:cNvSpPr>
          <p:nvPr/>
        </p:nvSpPr>
        <p:spPr bwMode="auto">
          <a:xfrm>
            <a:off x="2225675" y="2722563"/>
            <a:ext cx="1077913" cy="446087"/>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
        <p:nvSpPr>
          <p:cNvPr id="41" name="圆角矩形 14"/>
          <p:cNvSpPr>
            <a:spLocks noChangeAspect="1" noChangeArrowheads="1"/>
          </p:cNvSpPr>
          <p:nvPr/>
        </p:nvSpPr>
        <p:spPr bwMode="auto">
          <a:xfrm rot="5400000">
            <a:off x="3155951" y="3032125"/>
            <a:ext cx="1079500" cy="447675"/>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
        <p:nvSpPr>
          <p:cNvPr id="43" name="圆角矩形 14"/>
          <p:cNvSpPr>
            <a:spLocks noChangeAspect="1" noChangeArrowheads="1"/>
          </p:cNvSpPr>
          <p:nvPr/>
        </p:nvSpPr>
        <p:spPr bwMode="auto">
          <a:xfrm rot="5400000">
            <a:off x="6148388" y="3025775"/>
            <a:ext cx="1077912" cy="446088"/>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
        <p:nvSpPr>
          <p:cNvPr id="44" name="圆角矩形 14"/>
          <p:cNvSpPr>
            <a:spLocks noChangeAspect="1" noChangeArrowheads="1"/>
          </p:cNvSpPr>
          <p:nvPr/>
        </p:nvSpPr>
        <p:spPr bwMode="auto">
          <a:xfrm>
            <a:off x="7078663" y="2716213"/>
            <a:ext cx="1079500" cy="446087"/>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
        <p:nvSpPr>
          <p:cNvPr id="29" name="文本框 3"/>
          <p:cNvSpPr txBox="1">
            <a:spLocks noChangeArrowheads="1"/>
          </p:cNvSpPr>
          <p:nvPr/>
        </p:nvSpPr>
        <p:spPr bwMode="auto">
          <a:xfrm>
            <a:off x="515938" y="4921250"/>
            <a:ext cx="8101012" cy="461665"/>
          </a:xfrm>
          <a:prstGeom prst="rect">
            <a:avLst/>
          </a:prstGeom>
          <a:noFill/>
          <a:ln w="12700">
            <a:noFill/>
            <a:miter lim="800000"/>
            <a:headEnd/>
            <a:tailEnd/>
          </a:ln>
        </p:spPr>
        <p:txBody>
          <a:bodyPr>
            <a:spAutoFit/>
          </a:bodyPr>
          <a:lstStyle/>
          <a:p>
            <a:pPr algn="ctr" eaLnBrk="0" hangingPunct="0">
              <a:spcBef>
                <a:spcPct val="20000"/>
              </a:spcBef>
            </a:pPr>
            <a:r>
              <a:rPr lang="en-US" altLang="zh-CN" sz="2400" i="1">
                <a:solidFill>
                  <a:schemeClr val="tx1"/>
                </a:solidFill>
                <a:ea typeface="楷体_GB2312" charset="-122"/>
              </a:rPr>
              <a:t>Y</a:t>
            </a:r>
            <a:r>
              <a:rPr lang="en-US" altLang="zh-CN" sz="2400">
                <a:solidFill>
                  <a:schemeClr val="tx1"/>
                </a:solidFill>
                <a:ea typeface="楷体_GB2312" charset="-122"/>
              </a:rPr>
              <a:t>=</a:t>
            </a:r>
            <a:r>
              <a:rPr lang="en-US" altLang="zh-CN" sz="2400" i="1">
                <a:solidFill>
                  <a:schemeClr val="tx1"/>
                </a:solidFill>
                <a:ea typeface="楷体_GB2312" charset="-122"/>
              </a:rPr>
              <a:t>AB</a:t>
            </a:r>
            <a:r>
              <a:rPr lang="en-US" altLang="zh-CN" sz="2400">
                <a:solidFill>
                  <a:schemeClr val="tx1"/>
                </a:solidFill>
                <a:ea typeface="楷体_GB2312" charset="-122"/>
                <a:sym typeface="Symbol" pitchFamily="18" charset="2"/>
              </a:rPr>
              <a:t></a:t>
            </a:r>
            <a:r>
              <a:rPr lang="en-US" altLang="zh-CN" sz="2400">
                <a:solidFill>
                  <a:schemeClr val="tx1"/>
                </a:solidFill>
                <a:ea typeface="楷体_GB2312" charset="-122"/>
              </a:rPr>
              <a:t>+</a:t>
            </a:r>
            <a:r>
              <a:rPr lang="en-US" altLang="zh-CN" sz="2400" i="1">
                <a:solidFill>
                  <a:schemeClr val="tx1"/>
                </a:solidFill>
                <a:ea typeface="楷体_GB2312" charset="-122"/>
              </a:rPr>
              <a:t>A</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rPr>
              <a:t>C</a:t>
            </a:r>
            <a:r>
              <a:rPr lang="en-US" altLang="zh-CN" sz="2400">
                <a:solidFill>
                  <a:schemeClr val="tx1"/>
                </a:solidFill>
                <a:ea typeface="楷体_GB2312" charset="-122"/>
              </a:rPr>
              <a:t>+</a:t>
            </a:r>
            <a:r>
              <a:rPr lang="en-US" altLang="zh-CN" sz="2400" i="1">
                <a:solidFill>
                  <a:schemeClr val="tx1"/>
                </a:solidFill>
                <a:ea typeface="楷体_GB2312" charset="-122"/>
              </a:rPr>
              <a:t>BC</a:t>
            </a:r>
            <a:r>
              <a:rPr lang="en-US" altLang="zh-CN" sz="2400">
                <a:solidFill>
                  <a:schemeClr val="tx1"/>
                </a:solidFill>
                <a:ea typeface="楷体_GB2312" charset="-122"/>
                <a:sym typeface="Symbol" pitchFamily="18" charset="2"/>
              </a:rPr>
              <a:t></a:t>
            </a:r>
            <a:endParaRPr lang="en-US" altLang="zh-CN" sz="2400" i="1">
              <a:solidFill>
                <a:schemeClr val="tx1"/>
              </a:solidFill>
              <a:cs typeface="Times New Roman" pitchFamily="18" charset="0"/>
            </a:endParaRPr>
          </a:p>
        </p:txBody>
      </p:sp>
      <p:sp>
        <p:nvSpPr>
          <p:cNvPr id="31" name="文本框 12"/>
          <p:cNvSpPr txBox="1">
            <a:spLocks noChangeArrowheads="1"/>
          </p:cNvSpPr>
          <p:nvPr/>
        </p:nvSpPr>
        <p:spPr bwMode="auto">
          <a:xfrm>
            <a:off x="681038" y="3959225"/>
            <a:ext cx="3544887" cy="461665"/>
          </a:xfrm>
          <a:prstGeom prst="rect">
            <a:avLst/>
          </a:prstGeom>
          <a:noFill/>
          <a:ln w="12700">
            <a:noFill/>
            <a:miter lim="800000"/>
            <a:headEnd/>
            <a:tailEnd/>
          </a:ln>
        </p:spPr>
        <p:txBody>
          <a:bodyPr>
            <a:spAutoFit/>
          </a:bodyPr>
          <a:lstStyle/>
          <a:p>
            <a:pPr algn="ctr" eaLnBrk="0" hangingPunct="0"/>
            <a:r>
              <a:rPr lang="en-US" altLang="zh-CN" sz="2400">
                <a:solidFill>
                  <a:schemeClr val="tx1"/>
                </a:solidFill>
              </a:rPr>
              <a:t>(a)                                         </a:t>
            </a:r>
            <a:endParaRPr lang="zh-CN" altLang="zh-CN" sz="2400">
              <a:solidFill>
                <a:schemeClr val="tx1"/>
              </a:solidFill>
            </a:endParaRPr>
          </a:p>
        </p:txBody>
      </p:sp>
      <p:sp>
        <p:nvSpPr>
          <p:cNvPr id="32" name="文本框 12"/>
          <p:cNvSpPr txBox="1">
            <a:spLocks noChangeArrowheads="1"/>
          </p:cNvSpPr>
          <p:nvPr/>
        </p:nvSpPr>
        <p:spPr bwMode="auto">
          <a:xfrm>
            <a:off x="515938" y="5354638"/>
            <a:ext cx="8101012" cy="461665"/>
          </a:xfrm>
          <a:prstGeom prst="rect">
            <a:avLst/>
          </a:prstGeom>
          <a:noFill/>
          <a:ln w="12700">
            <a:noFill/>
            <a:miter lim="800000"/>
            <a:headEnd/>
            <a:tailEnd/>
          </a:ln>
        </p:spPr>
        <p:txBody>
          <a:bodyPr>
            <a:spAutoFit/>
          </a:bodyPr>
          <a:lstStyle/>
          <a:p>
            <a:pPr indent="719138" eaLnBrk="0" hangingPunct="0"/>
            <a:r>
              <a:rPr lang="zh-CN" altLang="en-US" sz="2400">
                <a:solidFill>
                  <a:schemeClr val="tx1"/>
                </a:solidFill>
              </a:rPr>
              <a:t>按图</a:t>
            </a:r>
            <a:r>
              <a:rPr lang="en-US" altLang="zh-CN" sz="2400">
                <a:solidFill>
                  <a:schemeClr val="tx1"/>
                </a:solidFill>
              </a:rPr>
              <a:t>(b)</a:t>
            </a:r>
            <a:r>
              <a:rPr lang="zh-CN" altLang="en-US" sz="2400">
                <a:solidFill>
                  <a:schemeClr val="tx1"/>
                </a:solidFill>
              </a:rPr>
              <a:t>的化简法可得其最简与或式为</a:t>
            </a:r>
            <a:endParaRPr lang="zh-CN" altLang="zh-CN" sz="2400">
              <a:solidFill>
                <a:schemeClr val="tx1"/>
              </a:solidFill>
            </a:endParaRPr>
          </a:p>
        </p:txBody>
      </p:sp>
      <p:sp>
        <p:nvSpPr>
          <p:cNvPr id="34" name="文本框 12"/>
          <p:cNvSpPr txBox="1">
            <a:spLocks noChangeArrowheads="1"/>
          </p:cNvSpPr>
          <p:nvPr/>
        </p:nvSpPr>
        <p:spPr bwMode="auto">
          <a:xfrm>
            <a:off x="4914900" y="3959225"/>
            <a:ext cx="3544888" cy="461665"/>
          </a:xfrm>
          <a:prstGeom prst="rect">
            <a:avLst/>
          </a:prstGeom>
          <a:noFill/>
          <a:ln w="12700">
            <a:noFill/>
            <a:miter lim="800000"/>
            <a:headEnd/>
            <a:tailEnd/>
          </a:ln>
        </p:spPr>
        <p:txBody>
          <a:bodyPr>
            <a:spAutoFit/>
          </a:bodyPr>
          <a:lstStyle/>
          <a:p>
            <a:pPr algn="ctr" eaLnBrk="0" hangingPunct="0"/>
            <a:r>
              <a:rPr lang="en-US" altLang="zh-CN" sz="2400">
                <a:solidFill>
                  <a:schemeClr val="tx1"/>
                </a:solidFill>
              </a:rPr>
              <a:t>(b)                                         </a:t>
            </a:r>
            <a:endParaRPr lang="zh-CN" altLang="zh-CN" sz="24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strVal val="2/3*#ppt_w"/>
                                          </p:val>
                                        </p:tav>
                                        <p:tav tm="100000">
                                          <p:val>
                                            <p:strVal val="#ppt_w"/>
                                          </p:val>
                                        </p:tav>
                                      </p:tavLst>
                                    </p:anim>
                                    <p:anim calcmode="lin" valueType="num">
                                      <p:cBhvr>
                                        <p:cTn id="22" dur="500" fill="hold"/>
                                        <p:tgtEl>
                                          <p:spTgt spid="14"/>
                                        </p:tgtEl>
                                        <p:attrNameLst>
                                          <p:attrName>ppt_h</p:attrName>
                                        </p:attrNameLst>
                                      </p:cBhvr>
                                      <p:tavLst>
                                        <p:tav tm="0">
                                          <p:val>
                                            <p:strVal val="2/3*#ppt_h"/>
                                          </p:val>
                                        </p:tav>
                                        <p:tav tm="100000">
                                          <p:val>
                                            <p:strVal val="#ppt_h"/>
                                          </p:val>
                                        </p:tav>
                                      </p:tavLst>
                                    </p:anim>
                                  </p:childTnLst>
                                </p:cTn>
                              </p:par>
                              <p:par>
                                <p:cTn id="23" presetID="23" presetClass="entr" presetSubtype="272"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strVal val="2/3*#ppt_w"/>
                                          </p:val>
                                        </p:tav>
                                        <p:tav tm="100000">
                                          <p:val>
                                            <p:strVal val="#ppt_w"/>
                                          </p:val>
                                        </p:tav>
                                      </p:tavLst>
                                    </p:anim>
                                    <p:anim calcmode="lin" valueType="num">
                                      <p:cBhvr>
                                        <p:cTn id="26" dur="500" fill="hold"/>
                                        <p:tgtEl>
                                          <p:spTgt spid="15"/>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strVal val="2/3*#ppt_w"/>
                                          </p:val>
                                        </p:tav>
                                        <p:tav tm="100000">
                                          <p:val>
                                            <p:strVal val="#ppt_w"/>
                                          </p:val>
                                        </p:tav>
                                      </p:tavLst>
                                    </p:anim>
                                    <p:anim calcmode="lin" valueType="num">
                                      <p:cBhvr>
                                        <p:cTn id="32" dur="500" fill="hold"/>
                                        <p:tgtEl>
                                          <p:spTgt spid="16"/>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strVal val="2/3*#ppt_w"/>
                                          </p:val>
                                        </p:tav>
                                        <p:tav tm="100000">
                                          <p:val>
                                            <p:strVal val="#ppt_w"/>
                                          </p:val>
                                        </p:tav>
                                      </p:tavLst>
                                    </p:anim>
                                    <p:anim calcmode="lin" valueType="num">
                                      <p:cBhvr>
                                        <p:cTn id="36"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272"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strVal val="2/3*#ppt_w"/>
                                          </p:val>
                                        </p:tav>
                                        <p:tav tm="100000">
                                          <p:val>
                                            <p:strVal val="#ppt_w"/>
                                          </p:val>
                                        </p:tav>
                                      </p:tavLst>
                                    </p:anim>
                                    <p:anim calcmode="lin" valueType="num">
                                      <p:cBhvr>
                                        <p:cTn id="48" dur="500" fill="hold"/>
                                        <p:tgtEl>
                                          <p:spTgt spid="27"/>
                                        </p:tgtEl>
                                        <p:attrNameLst>
                                          <p:attrName>ppt_h</p:attrName>
                                        </p:attrNameLst>
                                      </p:cBhvr>
                                      <p:tavLst>
                                        <p:tav tm="0">
                                          <p:val>
                                            <p:strVal val="2/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arn(inVertical)">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arn(inVertical)">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10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dissolve">
                                      <p:cBhvr>
                                        <p:cTn id="77" dur="500"/>
                                        <p:tgtEl>
                                          <p:spTgt spid="4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arn(inVertical)">
                                      <p:cBhvr>
                                        <p:cTn id="85" dur="500"/>
                                        <p:tgtEl>
                                          <p:spTgt spid="3"/>
                                        </p:tgtEl>
                                      </p:cBhvr>
                                    </p:animEffect>
                                  </p:childTnLst>
                                </p:cTn>
                              </p:par>
                              <p:par>
                                <p:cTn id="86" presetID="16" presetClass="entr" presetSubtype="21" fill="hold" nodeType="with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barn(inVertical)">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barn(inVertical)">
                                      <p:cBhvr>
                                        <p:cTn id="98" dur="500"/>
                                        <p:tgtEl>
                                          <p:spTgt spid="4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500"/>
                                        <p:tgtEl>
                                          <p:spTgt spid="32"/>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left)">
                                      <p:cBhvr>
                                        <p:cTn id="10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13" grpId="0"/>
      <p:bldP spid="15" grpId="0"/>
      <p:bldP spid="16" grpId="0"/>
      <p:bldP spid="27" grpId="0"/>
      <p:bldP spid="28" grpId="0"/>
      <p:bldP spid="30" grpId="0" animBg="1"/>
      <p:bldP spid="10" grpId="0"/>
      <p:bldP spid="14" grpId="0"/>
      <p:bldP spid="40" grpId="0" animBg="1"/>
      <p:bldP spid="41" grpId="0" animBg="1"/>
      <p:bldP spid="43" grpId="0" animBg="1"/>
      <p:bldP spid="44" grpId="0" animBg="1"/>
      <p:bldP spid="29" grpId="0"/>
      <p:bldP spid="31" grpId="0"/>
      <p:bldP spid="32" grpId="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3" name="Object 6"/>
          <p:cNvGraphicFramePr>
            <a:graphicFrameLocks noChangeAspect="1"/>
          </p:cNvGraphicFramePr>
          <p:nvPr/>
        </p:nvGraphicFramePr>
        <p:xfrm>
          <a:off x="5056188" y="2540000"/>
          <a:ext cx="3408362" cy="3459163"/>
        </p:xfrm>
        <a:graphic>
          <a:graphicData uri="http://schemas.openxmlformats.org/presentationml/2006/ole">
            <p:oleObj spid="_x0000_s13314" r:id="rId4" imgW="1400099" imgH="1400220" progId="">
              <p:embed/>
            </p:oleObj>
          </a:graphicData>
        </a:graphic>
      </p:graphicFrame>
      <p:sp>
        <p:nvSpPr>
          <p:cNvPr id="112642" name="文本框 3076"/>
          <p:cNvSpPr txBox="1">
            <a:spLocks noChangeArrowheads="1"/>
          </p:cNvSpPr>
          <p:nvPr/>
        </p:nvSpPr>
        <p:spPr bwMode="auto">
          <a:xfrm>
            <a:off x="515938" y="620713"/>
            <a:ext cx="8101012" cy="830997"/>
          </a:xfrm>
          <a:prstGeom prst="rect">
            <a:avLst/>
          </a:prstGeom>
          <a:noFill/>
          <a:ln w="12700">
            <a:noFill/>
            <a:miter lim="800000"/>
            <a:headEnd/>
            <a:tailEnd/>
          </a:ln>
        </p:spPr>
        <p:txBody>
          <a:bodyPr>
            <a:spAutoFit/>
          </a:bodyPr>
          <a:lstStyle/>
          <a:p>
            <a:pPr eaLnBrk="0" hangingPunct="0"/>
            <a:r>
              <a:rPr lang="zh-CN" altLang="zh-CN" sz="2400" dirty="0" smtClean="0">
                <a:solidFill>
                  <a:schemeClr val="tx1"/>
                </a:solidFill>
              </a:rPr>
              <a:t>【例</a:t>
            </a:r>
            <a:r>
              <a:rPr lang="en-US" altLang="zh-CN" sz="2400" dirty="0" smtClean="0">
                <a:solidFill>
                  <a:schemeClr val="tx1"/>
                </a:solidFill>
              </a:rPr>
              <a:t>17</a:t>
            </a:r>
            <a:r>
              <a:rPr lang="zh-CN" altLang="zh-CN" sz="2400" dirty="0" smtClean="0">
                <a:solidFill>
                  <a:schemeClr val="tx1"/>
                </a:solidFill>
              </a:rPr>
              <a:t>】</a:t>
            </a:r>
            <a:r>
              <a:rPr lang="zh-CN" altLang="zh-CN" sz="2400" dirty="0">
                <a:solidFill>
                  <a:schemeClr val="tx1"/>
                </a:solidFill>
              </a:rPr>
              <a:t>用卡诺图化简逻辑函数</a:t>
            </a:r>
            <a:endParaRPr lang="en-US" altLang="zh-CN" sz="2400" dirty="0">
              <a:solidFill>
                <a:schemeClr val="tx1"/>
              </a:solidFill>
            </a:endParaRPr>
          </a:p>
          <a:p>
            <a:pPr algn="ctr" eaLnBrk="0" hangingPunct="0"/>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A</a:t>
            </a:r>
            <a:r>
              <a:rPr lang="en-US" altLang="zh-CN" sz="2400" dirty="0">
                <a:solidFill>
                  <a:schemeClr val="tx1"/>
                </a:solidFill>
              </a:rPr>
              <a:t>, </a:t>
            </a:r>
            <a:r>
              <a:rPr lang="en-US" altLang="zh-CN" sz="2400" i="1" dirty="0">
                <a:solidFill>
                  <a:schemeClr val="tx1"/>
                </a:solidFill>
              </a:rPr>
              <a:t>B</a:t>
            </a:r>
            <a:r>
              <a:rPr lang="en-US" altLang="zh-CN" sz="2400" dirty="0">
                <a:solidFill>
                  <a:schemeClr val="tx1"/>
                </a:solidFill>
              </a:rPr>
              <a:t>, </a:t>
            </a:r>
            <a:r>
              <a:rPr lang="en-US" altLang="zh-CN" sz="2400" i="1" dirty="0">
                <a:solidFill>
                  <a:schemeClr val="tx1"/>
                </a:solidFill>
              </a:rPr>
              <a:t>C</a:t>
            </a:r>
            <a:r>
              <a:rPr lang="en-US" altLang="zh-CN" sz="2400" dirty="0">
                <a:solidFill>
                  <a:schemeClr val="tx1"/>
                </a:solidFill>
              </a:rPr>
              <a:t>, </a:t>
            </a:r>
            <a:r>
              <a:rPr lang="en-US" altLang="zh-CN" sz="2400" i="1" dirty="0">
                <a:solidFill>
                  <a:schemeClr val="tx1"/>
                </a:solidFill>
              </a:rPr>
              <a:t>D</a:t>
            </a:r>
            <a:r>
              <a:rPr lang="en-US" altLang="zh-CN" sz="2400" dirty="0">
                <a:solidFill>
                  <a:schemeClr val="tx1"/>
                </a:solidFill>
              </a:rPr>
              <a:t>)=</a:t>
            </a:r>
            <a:r>
              <a:rPr lang="en-US" altLang="zh-CN" sz="2400" i="1" dirty="0">
                <a:solidFill>
                  <a:schemeClr val="tx1"/>
                </a:solidFill>
              </a:rPr>
              <a:t>∑m</a:t>
            </a:r>
            <a:r>
              <a:rPr lang="en-US" altLang="zh-CN" sz="2400" dirty="0">
                <a:solidFill>
                  <a:schemeClr val="tx1"/>
                </a:solidFill>
              </a:rPr>
              <a:t>(0</a:t>
            </a:r>
            <a:r>
              <a:rPr lang="en-US" altLang="zh-CN" sz="2400" i="1" dirty="0">
                <a:solidFill>
                  <a:schemeClr val="tx1"/>
                </a:solidFill>
              </a:rPr>
              <a:t>, </a:t>
            </a:r>
            <a:r>
              <a:rPr lang="en-US" altLang="zh-CN" sz="2400" dirty="0">
                <a:solidFill>
                  <a:schemeClr val="tx1"/>
                </a:solidFill>
              </a:rPr>
              <a:t>1</a:t>
            </a:r>
            <a:r>
              <a:rPr lang="en-US" altLang="zh-CN" sz="2400" i="1" dirty="0">
                <a:solidFill>
                  <a:schemeClr val="tx1"/>
                </a:solidFill>
              </a:rPr>
              <a:t>, </a:t>
            </a:r>
            <a:r>
              <a:rPr lang="en-US" altLang="zh-CN" sz="2400" dirty="0">
                <a:solidFill>
                  <a:schemeClr val="tx1"/>
                </a:solidFill>
              </a:rPr>
              <a:t>2</a:t>
            </a:r>
            <a:r>
              <a:rPr lang="en-US" altLang="zh-CN" sz="2400" i="1" dirty="0">
                <a:solidFill>
                  <a:schemeClr val="tx1"/>
                </a:solidFill>
              </a:rPr>
              <a:t>, </a:t>
            </a:r>
            <a:r>
              <a:rPr lang="en-US" altLang="zh-CN" sz="2400" dirty="0">
                <a:solidFill>
                  <a:schemeClr val="tx1"/>
                </a:solidFill>
              </a:rPr>
              <a:t>5</a:t>
            </a:r>
            <a:r>
              <a:rPr lang="en-US" altLang="zh-CN" sz="2400" i="1" dirty="0">
                <a:solidFill>
                  <a:schemeClr val="tx1"/>
                </a:solidFill>
              </a:rPr>
              <a:t>, </a:t>
            </a:r>
            <a:r>
              <a:rPr lang="en-US" altLang="zh-CN" sz="2400" dirty="0">
                <a:solidFill>
                  <a:schemeClr val="tx1"/>
                </a:solidFill>
              </a:rPr>
              <a:t>8, 9, 10, 12, 14)</a:t>
            </a:r>
            <a:endParaRPr lang="zh-CN" altLang="zh-CN" sz="2400" dirty="0">
              <a:solidFill>
                <a:schemeClr val="tx1"/>
              </a:solidFill>
            </a:endParaRPr>
          </a:p>
        </p:txBody>
      </p:sp>
      <p:sp>
        <p:nvSpPr>
          <p:cNvPr id="12" name="文本框 11"/>
          <p:cNvSpPr txBox="1">
            <a:spLocks noChangeArrowheads="1"/>
          </p:cNvSpPr>
          <p:nvPr/>
        </p:nvSpPr>
        <p:spPr bwMode="auto">
          <a:xfrm>
            <a:off x="515938" y="1752600"/>
            <a:ext cx="8101012" cy="461665"/>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解：</a:t>
            </a:r>
            <a:r>
              <a:rPr lang="zh-CN" altLang="en-US" sz="2400">
                <a:solidFill>
                  <a:schemeClr val="tx1"/>
                </a:solidFill>
              </a:rPr>
              <a:t>画出</a:t>
            </a:r>
            <a:r>
              <a:rPr lang="en-US" altLang="zh-CN" sz="2400" i="1">
                <a:solidFill>
                  <a:schemeClr val="tx1"/>
                </a:solidFill>
              </a:rPr>
              <a:t>Y</a:t>
            </a:r>
            <a:r>
              <a:rPr lang="zh-CN" altLang="zh-CN" sz="2400">
                <a:solidFill>
                  <a:schemeClr val="tx1"/>
                </a:solidFill>
              </a:rPr>
              <a:t>的卡诺图如</a:t>
            </a:r>
            <a:r>
              <a:rPr lang="zh-CN" altLang="en-US" sz="2400">
                <a:solidFill>
                  <a:schemeClr val="tx1"/>
                </a:solidFill>
              </a:rPr>
              <a:t>下图</a:t>
            </a:r>
            <a:r>
              <a:rPr lang="zh-CN" altLang="zh-CN" sz="2400">
                <a:solidFill>
                  <a:schemeClr val="tx1"/>
                </a:solidFill>
              </a:rPr>
              <a:t>所示。</a:t>
            </a:r>
          </a:p>
        </p:txBody>
      </p:sp>
      <p:sp>
        <p:nvSpPr>
          <p:cNvPr id="13" name="文本框 12"/>
          <p:cNvSpPr txBox="1">
            <a:spLocks noChangeArrowheads="1"/>
          </p:cNvSpPr>
          <p:nvPr/>
        </p:nvSpPr>
        <p:spPr bwMode="auto">
          <a:xfrm>
            <a:off x="515938" y="2454275"/>
            <a:ext cx="4310062" cy="830997"/>
          </a:xfrm>
          <a:prstGeom prst="rect">
            <a:avLst/>
          </a:prstGeom>
          <a:noFill/>
          <a:ln w="12700">
            <a:noFill/>
            <a:miter lim="800000"/>
            <a:headEnd/>
            <a:tailEnd/>
          </a:ln>
        </p:spPr>
        <p:txBody>
          <a:bodyPr>
            <a:spAutoFit/>
          </a:bodyPr>
          <a:lstStyle/>
          <a:p>
            <a:pPr indent="719138" eaLnBrk="0" hangingPunct="0"/>
            <a:r>
              <a:rPr lang="zh-CN" altLang="en-US" sz="2400">
                <a:solidFill>
                  <a:schemeClr val="tx1"/>
                </a:solidFill>
              </a:rPr>
              <a:t>按右图的化简法可得其最简与或式为</a:t>
            </a:r>
            <a:endParaRPr lang="zh-CN" altLang="zh-CN" sz="2400">
              <a:solidFill>
                <a:schemeClr val="tx1"/>
              </a:solidFill>
            </a:endParaRPr>
          </a:p>
        </p:txBody>
      </p:sp>
      <p:sp>
        <p:nvSpPr>
          <p:cNvPr id="15" name="Text Box 29"/>
          <p:cNvSpPr txBox="1">
            <a:spLocks noChangeArrowheads="1"/>
          </p:cNvSpPr>
          <p:nvPr/>
        </p:nvSpPr>
        <p:spPr bwMode="auto">
          <a:xfrm>
            <a:off x="5935663" y="52816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16" name="Text Box 29"/>
          <p:cNvSpPr txBox="1">
            <a:spLocks noChangeArrowheads="1"/>
          </p:cNvSpPr>
          <p:nvPr/>
        </p:nvSpPr>
        <p:spPr bwMode="auto">
          <a:xfrm>
            <a:off x="7805738" y="3409950"/>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27" name="Text Box 29"/>
          <p:cNvSpPr txBox="1">
            <a:spLocks noChangeArrowheads="1"/>
          </p:cNvSpPr>
          <p:nvPr/>
        </p:nvSpPr>
        <p:spPr bwMode="auto">
          <a:xfrm>
            <a:off x="6556375" y="4035425"/>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28" name="Text Box 29"/>
          <p:cNvSpPr txBox="1">
            <a:spLocks noChangeArrowheads="1"/>
          </p:cNvSpPr>
          <p:nvPr/>
        </p:nvSpPr>
        <p:spPr bwMode="auto">
          <a:xfrm>
            <a:off x="5934075" y="3409950"/>
            <a:ext cx="433388"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10" name="Text Box 29"/>
          <p:cNvSpPr txBox="1">
            <a:spLocks noChangeArrowheads="1"/>
          </p:cNvSpPr>
          <p:nvPr/>
        </p:nvSpPr>
        <p:spPr bwMode="auto">
          <a:xfrm>
            <a:off x="6562725" y="3409950"/>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14" name="Text Box 29"/>
          <p:cNvSpPr txBox="1">
            <a:spLocks noChangeArrowheads="1"/>
          </p:cNvSpPr>
          <p:nvPr/>
        </p:nvSpPr>
        <p:spPr bwMode="auto">
          <a:xfrm>
            <a:off x="7805738" y="5283200"/>
            <a:ext cx="431800" cy="461963"/>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29" name="文本框 3"/>
          <p:cNvSpPr txBox="1">
            <a:spLocks noChangeArrowheads="1"/>
          </p:cNvSpPr>
          <p:nvPr/>
        </p:nvSpPr>
        <p:spPr bwMode="auto">
          <a:xfrm>
            <a:off x="517525" y="3586163"/>
            <a:ext cx="4310063" cy="461665"/>
          </a:xfrm>
          <a:prstGeom prst="rect">
            <a:avLst/>
          </a:prstGeom>
          <a:noFill/>
          <a:ln w="12700">
            <a:noFill/>
            <a:miter lim="800000"/>
            <a:headEnd/>
            <a:tailEnd/>
          </a:ln>
        </p:spPr>
        <p:txBody>
          <a:bodyPr>
            <a:spAutoFit/>
          </a:bodyPr>
          <a:lstStyle/>
          <a:p>
            <a:pPr algn="ctr" eaLnBrk="0" hangingPunct="0">
              <a:spcBef>
                <a:spcPct val="20000"/>
              </a:spcBef>
            </a:pPr>
            <a:r>
              <a:rPr lang="en-US" altLang="zh-CN" sz="2400" i="1">
                <a:solidFill>
                  <a:schemeClr val="tx1"/>
                </a:solidFill>
                <a:ea typeface="楷体_GB2312" charset="-122"/>
              </a:rPr>
              <a:t>Y</a:t>
            </a:r>
            <a:r>
              <a:rPr lang="en-US" altLang="zh-CN" sz="2400">
                <a:solidFill>
                  <a:schemeClr val="tx1"/>
                </a:solidFill>
                <a:ea typeface="楷体_GB2312" charset="-122"/>
              </a:rPr>
              <a:t>=</a:t>
            </a:r>
            <a:r>
              <a:rPr lang="en-US" altLang="zh-CN" sz="2400" i="1">
                <a:solidFill>
                  <a:schemeClr val="tx1"/>
                </a:solidFill>
                <a:ea typeface="楷体_GB2312" charset="-122"/>
              </a:rPr>
              <a:t>AD</a:t>
            </a:r>
            <a:r>
              <a:rPr lang="en-US" altLang="zh-CN" sz="2400">
                <a:solidFill>
                  <a:schemeClr val="tx1"/>
                </a:solidFill>
                <a:ea typeface="楷体_GB2312" charset="-122"/>
                <a:sym typeface="Symbol" pitchFamily="18" charset="2"/>
              </a:rPr>
              <a:t></a:t>
            </a:r>
            <a:r>
              <a:rPr lang="en-US" altLang="zh-CN" sz="2400">
                <a:solidFill>
                  <a:schemeClr val="tx1"/>
                </a:solidFill>
                <a:ea typeface="楷体_GB2312" charset="-122"/>
              </a:rPr>
              <a:t>+</a:t>
            </a:r>
            <a:r>
              <a:rPr lang="en-US" altLang="zh-CN" sz="2400" i="1">
                <a:solidFill>
                  <a:schemeClr val="tx1"/>
                </a:solidFill>
                <a:ea typeface="楷体_GB2312" charset="-122"/>
              </a:rPr>
              <a:t>B</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rPr>
              <a:t>C</a:t>
            </a:r>
            <a:r>
              <a:rPr lang="en-US" altLang="zh-CN" sz="2400">
                <a:solidFill>
                  <a:schemeClr val="tx1"/>
                </a:solidFill>
                <a:ea typeface="楷体_GB2312" charset="-122"/>
                <a:sym typeface="Symbol" pitchFamily="18" charset="2"/>
              </a:rPr>
              <a:t></a:t>
            </a:r>
            <a:r>
              <a:rPr lang="en-US" altLang="zh-CN" sz="2400">
                <a:solidFill>
                  <a:schemeClr val="tx1"/>
                </a:solidFill>
                <a:ea typeface="楷体_GB2312" charset="-122"/>
              </a:rPr>
              <a:t>+</a:t>
            </a:r>
            <a:r>
              <a:rPr lang="en-US" altLang="zh-CN" sz="2400" i="1">
                <a:solidFill>
                  <a:schemeClr val="tx1"/>
                </a:solidFill>
                <a:ea typeface="楷体_GB2312" charset="-122"/>
              </a:rPr>
              <a:t>BC</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sym typeface="Symbol" pitchFamily="18" charset="2"/>
              </a:rPr>
              <a:t>A</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sym typeface="Symbol" pitchFamily="18" charset="2"/>
              </a:rPr>
              <a:t>C</a:t>
            </a:r>
            <a:r>
              <a:rPr lang="en-US" altLang="zh-CN" sz="2400">
                <a:solidFill>
                  <a:schemeClr val="tx1"/>
                </a:solidFill>
                <a:ea typeface="楷体_GB2312" charset="-122"/>
                <a:sym typeface="Symbol" pitchFamily="18" charset="2"/>
              </a:rPr>
              <a:t></a:t>
            </a:r>
            <a:r>
              <a:rPr lang="en-US" altLang="zh-CN" sz="2400" i="1">
                <a:solidFill>
                  <a:schemeClr val="tx1"/>
                </a:solidFill>
                <a:ea typeface="楷体_GB2312" charset="-122"/>
                <a:sym typeface="Symbol" pitchFamily="18" charset="2"/>
              </a:rPr>
              <a:t>D</a:t>
            </a:r>
            <a:endParaRPr lang="en-US" altLang="zh-CN" sz="2400" i="1">
              <a:solidFill>
                <a:schemeClr val="tx1"/>
              </a:solidFill>
              <a:cs typeface="Times New Roman" pitchFamily="18" charset="0"/>
            </a:endParaRPr>
          </a:p>
        </p:txBody>
      </p:sp>
      <p:sp>
        <p:nvSpPr>
          <p:cNvPr id="32" name="文本框 12"/>
          <p:cNvSpPr txBox="1">
            <a:spLocks noChangeArrowheads="1"/>
          </p:cNvSpPr>
          <p:nvPr/>
        </p:nvSpPr>
        <p:spPr bwMode="auto">
          <a:xfrm>
            <a:off x="514350" y="4287838"/>
            <a:ext cx="4311650" cy="830997"/>
          </a:xfrm>
          <a:prstGeom prst="rect">
            <a:avLst/>
          </a:prstGeom>
          <a:noFill/>
          <a:ln w="12700">
            <a:noFill/>
            <a:miter lim="800000"/>
            <a:headEnd/>
            <a:tailEnd/>
          </a:ln>
        </p:spPr>
        <p:txBody>
          <a:bodyPr>
            <a:spAutoFit/>
          </a:bodyPr>
          <a:lstStyle/>
          <a:p>
            <a:pPr indent="719138" eaLnBrk="0" hangingPunct="0"/>
            <a:r>
              <a:rPr lang="zh-CN" altLang="zh-CN" sz="2400">
                <a:solidFill>
                  <a:schemeClr val="tx1"/>
                </a:solidFill>
              </a:rPr>
              <a:t>卡诺图最适合化简三变量和四变量逻辑函数</a:t>
            </a:r>
            <a:r>
              <a:rPr lang="en-US" altLang="zh-CN" sz="2400">
                <a:solidFill>
                  <a:schemeClr val="tx1"/>
                </a:solidFill>
              </a:rPr>
              <a:t>!</a:t>
            </a:r>
            <a:endParaRPr lang="zh-CN" altLang="zh-CN" sz="2400">
              <a:solidFill>
                <a:schemeClr val="tx1"/>
              </a:solidFill>
            </a:endParaRPr>
          </a:p>
        </p:txBody>
      </p:sp>
      <p:sp>
        <p:nvSpPr>
          <p:cNvPr id="35" name="Text Box 29"/>
          <p:cNvSpPr txBox="1">
            <a:spLocks noChangeArrowheads="1"/>
          </p:cNvSpPr>
          <p:nvPr/>
        </p:nvSpPr>
        <p:spPr bwMode="auto">
          <a:xfrm>
            <a:off x="6562725" y="52816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37" name="Text Box 29"/>
          <p:cNvSpPr txBox="1">
            <a:spLocks noChangeArrowheads="1"/>
          </p:cNvSpPr>
          <p:nvPr/>
        </p:nvSpPr>
        <p:spPr bwMode="auto">
          <a:xfrm>
            <a:off x="5935663" y="46593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sp>
        <p:nvSpPr>
          <p:cNvPr id="45" name="Text Box 29"/>
          <p:cNvSpPr txBox="1">
            <a:spLocks noChangeArrowheads="1"/>
          </p:cNvSpPr>
          <p:nvPr/>
        </p:nvSpPr>
        <p:spPr bwMode="auto">
          <a:xfrm>
            <a:off x="7805738" y="4659313"/>
            <a:ext cx="431800" cy="461962"/>
          </a:xfrm>
          <a:prstGeom prst="rect">
            <a:avLst/>
          </a:prstGeom>
          <a:noFill/>
          <a:ln w="9525">
            <a:noFill/>
            <a:miter lim="800000"/>
            <a:headEnd/>
            <a:tailEnd/>
          </a:ln>
        </p:spPr>
        <p:txBody>
          <a:bodyPr>
            <a:spAutoFit/>
          </a:bodyPr>
          <a:lstStyle/>
          <a:p>
            <a:pPr algn="ctr">
              <a:spcBef>
                <a:spcPct val="50000"/>
              </a:spcBef>
            </a:pPr>
            <a:r>
              <a:rPr lang="en-US" altLang="zh-CN" sz="2400">
                <a:solidFill>
                  <a:schemeClr val="tx1"/>
                </a:solidFill>
                <a:ea typeface="楷体_GB2312" charset="-122"/>
              </a:rPr>
              <a:t>1</a:t>
            </a:r>
          </a:p>
        </p:txBody>
      </p:sp>
      <p:grpSp>
        <p:nvGrpSpPr>
          <p:cNvPr id="2" name="组合 3"/>
          <p:cNvGrpSpPr>
            <a:grpSpLocks noChangeAspect="1"/>
          </p:cNvGrpSpPr>
          <p:nvPr/>
        </p:nvGrpSpPr>
        <p:grpSpPr bwMode="auto">
          <a:xfrm rot="5400000">
            <a:off x="6213476" y="3078162"/>
            <a:ext cx="519112" cy="1065213"/>
            <a:chOff x="4705600" y="4398029"/>
            <a:chExt cx="284948" cy="556327"/>
          </a:xfrm>
        </p:grpSpPr>
        <p:sp>
          <p:nvSpPr>
            <p:cNvPr id="47" name="弧形 46"/>
            <p:cNvSpPr/>
            <p:nvPr/>
          </p:nvSpPr>
          <p:spPr bwMode="auto">
            <a:xfrm rot="5400000">
              <a:off x="4762457" y="4725562"/>
              <a:ext cx="230490" cy="22046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58" name="直接连接符 30"/>
            <p:cNvCxnSpPr>
              <a:cxnSpLocks noChangeShapeType="1"/>
            </p:cNvCxnSpPr>
            <p:nvPr/>
          </p:nvCxnSpPr>
          <p:spPr bwMode="auto">
            <a:xfrm rot="5400000">
              <a:off x="4906007" y="4756751"/>
              <a:ext cx="169082" cy="0"/>
            </a:xfrm>
            <a:prstGeom prst="line">
              <a:avLst/>
            </a:prstGeom>
            <a:noFill/>
            <a:ln w="25400">
              <a:solidFill>
                <a:srgbClr val="FF0000"/>
              </a:solidFill>
              <a:round/>
              <a:headEnd/>
              <a:tailEnd/>
            </a:ln>
          </p:spPr>
        </p:cxnSp>
        <p:cxnSp>
          <p:nvCxnSpPr>
            <p:cNvPr id="112659" name="直接连接符 32"/>
            <p:cNvCxnSpPr>
              <a:cxnSpLocks noChangeShapeType="1"/>
            </p:cNvCxnSpPr>
            <p:nvPr/>
          </p:nvCxnSpPr>
          <p:spPr bwMode="auto">
            <a:xfrm flipH="1">
              <a:off x="4705600" y="4954355"/>
              <a:ext cx="174144" cy="1"/>
            </a:xfrm>
            <a:prstGeom prst="line">
              <a:avLst/>
            </a:prstGeom>
            <a:noFill/>
            <a:ln w="25400">
              <a:solidFill>
                <a:srgbClr val="FF0000"/>
              </a:solidFill>
              <a:round/>
              <a:headEnd/>
              <a:tailEnd/>
            </a:ln>
          </p:spPr>
        </p:cxnSp>
        <p:sp>
          <p:nvSpPr>
            <p:cNvPr id="50" name="弧形 49"/>
            <p:cNvSpPr/>
            <p:nvPr/>
          </p:nvSpPr>
          <p:spPr bwMode="auto">
            <a:xfrm>
              <a:off x="4757884" y="4396371"/>
              <a:ext cx="230050" cy="22054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61"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12662" name="直接连接符 32"/>
            <p:cNvCxnSpPr>
              <a:cxnSpLocks noChangeShapeType="1"/>
            </p:cNvCxnSpPr>
            <p:nvPr/>
          </p:nvCxnSpPr>
          <p:spPr bwMode="auto">
            <a:xfrm rot="5400000">
              <a:off x="4905898" y="4590665"/>
              <a:ext cx="169142" cy="0"/>
            </a:xfrm>
            <a:prstGeom prst="line">
              <a:avLst/>
            </a:prstGeom>
            <a:noFill/>
            <a:ln w="25400">
              <a:solidFill>
                <a:srgbClr val="FF0000"/>
              </a:solidFill>
              <a:round/>
              <a:headEnd/>
              <a:tailEnd/>
            </a:ln>
          </p:spPr>
        </p:cxnSp>
      </p:grpSp>
      <p:grpSp>
        <p:nvGrpSpPr>
          <p:cNvPr id="3" name="组合 3"/>
          <p:cNvGrpSpPr>
            <a:grpSpLocks noChangeAspect="1"/>
          </p:cNvGrpSpPr>
          <p:nvPr/>
        </p:nvGrpSpPr>
        <p:grpSpPr bwMode="auto">
          <a:xfrm rot="-5400000">
            <a:off x="6213476" y="5008562"/>
            <a:ext cx="519112" cy="1065213"/>
            <a:chOff x="4705600" y="4398029"/>
            <a:chExt cx="284948" cy="556327"/>
          </a:xfrm>
        </p:grpSpPr>
        <p:sp>
          <p:nvSpPr>
            <p:cNvPr id="54" name="弧形 53"/>
            <p:cNvSpPr/>
            <p:nvPr/>
          </p:nvSpPr>
          <p:spPr bwMode="auto">
            <a:xfrm rot="5400000">
              <a:off x="4762456" y="4728878"/>
              <a:ext cx="230490" cy="22046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65" name="直接连接符 30"/>
            <p:cNvCxnSpPr>
              <a:cxnSpLocks noChangeShapeType="1"/>
            </p:cNvCxnSpPr>
            <p:nvPr/>
          </p:nvCxnSpPr>
          <p:spPr bwMode="auto">
            <a:xfrm rot="5400000">
              <a:off x="4906007" y="4756751"/>
              <a:ext cx="169082" cy="0"/>
            </a:xfrm>
            <a:prstGeom prst="line">
              <a:avLst/>
            </a:prstGeom>
            <a:noFill/>
            <a:ln w="25400">
              <a:solidFill>
                <a:srgbClr val="FF0000"/>
              </a:solidFill>
              <a:round/>
              <a:headEnd/>
              <a:tailEnd/>
            </a:ln>
          </p:spPr>
        </p:cxnSp>
        <p:cxnSp>
          <p:nvCxnSpPr>
            <p:cNvPr id="112666" name="直接连接符 32"/>
            <p:cNvCxnSpPr>
              <a:cxnSpLocks noChangeShapeType="1"/>
            </p:cNvCxnSpPr>
            <p:nvPr/>
          </p:nvCxnSpPr>
          <p:spPr bwMode="auto">
            <a:xfrm flipH="1">
              <a:off x="4705600" y="4954355"/>
              <a:ext cx="174144" cy="1"/>
            </a:xfrm>
            <a:prstGeom prst="line">
              <a:avLst/>
            </a:prstGeom>
            <a:noFill/>
            <a:ln w="25400">
              <a:solidFill>
                <a:srgbClr val="FF0000"/>
              </a:solidFill>
              <a:round/>
              <a:headEnd/>
              <a:tailEnd/>
            </a:ln>
          </p:spPr>
        </p:cxnSp>
        <p:sp>
          <p:nvSpPr>
            <p:cNvPr id="58" name="弧形 57"/>
            <p:cNvSpPr/>
            <p:nvPr/>
          </p:nvSpPr>
          <p:spPr bwMode="auto">
            <a:xfrm>
              <a:off x="4754398" y="4399687"/>
              <a:ext cx="230050" cy="22054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68"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12669" name="直接连接符 32"/>
            <p:cNvCxnSpPr>
              <a:cxnSpLocks noChangeShapeType="1"/>
            </p:cNvCxnSpPr>
            <p:nvPr/>
          </p:nvCxnSpPr>
          <p:spPr bwMode="auto">
            <a:xfrm rot="5400000">
              <a:off x="4905898" y="4590665"/>
              <a:ext cx="169142" cy="0"/>
            </a:xfrm>
            <a:prstGeom prst="line">
              <a:avLst/>
            </a:prstGeom>
            <a:noFill/>
            <a:ln w="25400">
              <a:solidFill>
                <a:srgbClr val="FF0000"/>
              </a:solidFill>
              <a:round/>
              <a:headEnd/>
              <a:tailEnd/>
            </a:ln>
          </p:spPr>
        </p:cxnSp>
      </p:grpSp>
      <p:grpSp>
        <p:nvGrpSpPr>
          <p:cNvPr id="4" name="组合 3"/>
          <p:cNvGrpSpPr>
            <a:grpSpLocks noChangeAspect="1"/>
          </p:cNvGrpSpPr>
          <p:nvPr/>
        </p:nvGrpSpPr>
        <p:grpSpPr bwMode="auto">
          <a:xfrm>
            <a:off x="5856288" y="4659313"/>
            <a:ext cx="519112" cy="1065212"/>
            <a:chOff x="4705600" y="4398029"/>
            <a:chExt cx="284948" cy="556327"/>
          </a:xfrm>
        </p:grpSpPr>
        <p:sp>
          <p:nvSpPr>
            <p:cNvPr id="65" name="弧形 64"/>
            <p:cNvSpPr/>
            <p:nvPr/>
          </p:nvSpPr>
          <p:spPr bwMode="auto">
            <a:xfrm rot="5400000">
              <a:off x="4762456" y="4728879"/>
              <a:ext cx="230490" cy="22046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72" name="直接连接符 30"/>
            <p:cNvCxnSpPr>
              <a:cxnSpLocks noChangeShapeType="1"/>
            </p:cNvCxnSpPr>
            <p:nvPr/>
          </p:nvCxnSpPr>
          <p:spPr bwMode="auto">
            <a:xfrm rot="5400000">
              <a:off x="4906007" y="4756751"/>
              <a:ext cx="169082" cy="0"/>
            </a:xfrm>
            <a:prstGeom prst="line">
              <a:avLst/>
            </a:prstGeom>
            <a:noFill/>
            <a:ln w="25400">
              <a:solidFill>
                <a:srgbClr val="FF0000"/>
              </a:solidFill>
              <a:round/>
              <a:headEnd/>
              <a:tailEnd/>
            </a:ln>
          </p:spPr>
        </p:cxnSp>
        <p:cxnSp>
          <p:nvCxnSpPr>
            <p:cNvPr id="112673" name="直接连接符 32"/>
            <p:cNvCxnSpPr>
              <a:cxnSpLocks noChangeShapeType="1"/>
            </p:cNvCxnSpPr>
            <p:nvPr/>
          </p:nvCxnSpPr>
          <p:spPr bwMode="auto">
            <a:xfrm flipH="1">
              <a:off x="4705600" y="4954355"/>
              <a:ext cx="174144" cy="1"/>
            </a:xfrm>
            <a:prstGeom prst="line">
              <a:avLst/>
            </a:prstGeom>
            <a:noFill/>
            <a:ln w="25400">
              <a:solidFill>
                <a:srgbClr val="FF0000"/>
              </a:solidFill>
              <a:round/>
              <a:headEnd/>
              <a:tailEnd/>
            </a:ln>
          </p:spPr>
        </p:cxnSp>
        <p:sp>
          <p:nvSpPr>
            <p:cNvPr id="68" name="弧形 67"/>
            <p:cNvSpPr/>
            <p:nvPr/>
          </p:nvSpPr>
          <p:spPr bwMode="auto">
            <a:xfrm>
              <a:off x="4757884" y="4399687"/>
              <a:ext cx="230050" cy="22054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75"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12676" name="直接连接符 32"/>
            <p:cNvCxnSpPr>
              <a:cxnSpLocks noChangeShapeType="1"/>
            </p:cNvCxnSpPr>
            <p:nvPr/>
          </p:nvCxnSpPr>
          <p:spPr bwMode="auto">
            <a:xfrm rot="5400000">
              <a:off x="4905898" y="4590665"/>
              <a:ext cx="169142" cy="0"/>
            </a:xfrm>
            <a:prstGeom prst="line">
              <a:avLst/>
            </a:prstGeom>
            <a:noFill/>
            <a:ln w="25400">
              <a:solidFill>
                <a:srgbClr val="FF0000"/>
              </a:solidFill>
              <a:round/>
              <a:headEnd/>
              <a:tailEnd/>
            </a:ln>
          </p:spPr>
        </p:cxnSp>
      </p:grpSp>
      <p:grpSp>
        <p:nvGrpSpPr>
          <p:cNvPr id="5" name="组合 3"/>
          <p:cNvGrpSpPr>
            <a:grpSpLocks noChangeAspect="1"/>
          </p:cNvGrpSpPr>
          <p:nvPr/>
        </p:nvGrpSpPr>
        <p:grpSpPr bwMode="auto">
          <a:xfrm rot="10800000">
            <a:off x="7793038" y="4665663"/>
            <a:ext cx="519112" cy="1065212"/>
            <a:chOff x="4705600" y="4398029"/>
            <a:chExt cx="284948" cy="556327"/>
          </a:xfrm>
        </p:grpSpPr>
        <p:sp>
          <p:nvSpPr>
            <p:cNvPr id="72" name="弧形 71"/>
            <p:cNvSpPr/>
            <p:nvPr/>
          </p:nvSpPr>
          <p:spPr bwMode="auto">
            <a:xfrm rot="5400000">
              <a:off x="4762457" y="4725562"/>
              <a:ext cx="230490" cy="220465"/>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79" name="直接连接符 30"/>
            <p:cNvCxnSpPr>
              <a:cxnSpLocks noChangeShapeType="1"/>
            </p:cNvCxnSpPr>
            <p:nvPr/>
          </p:nvCxnSpPr>
          <p:spPr bwMode="auto">
            <a:xfrm rot="5400000">
              <a:off x="4906007" y="4756751"/>
              <a:ext cx="169082" cy="0"/>
            </a:xfrm>
            <a:prstGeom prst="line">
              <a:avLst/>
            </a:prstGeom>
            <a:noFill/>
            <a:ln w="25400">
              <a:solidFill>
                <a:srgbClr val="FF0000"/>
              </a:solidFill>
              <a:round/>
              <a:headEnd/>
              <a:tailEnd/>
            </a:ln>
          </p:spPr>
        </p:cxnSp>
        <p:cxnSp>
          <p:nvCxnSpPr>
            <p:cNvPr id="112680" name="直接连接符 32"/>
            <p:cNvCxnSpPr>
              <a:cxnSpLocks noChangeShapeType="1"/>
            </p:cNvCxnSpPr>
            <p:nvPr/>
          </p:nvCxnSpPr>
          <p:spPr bwMode="auto">
            <a:xfrm flipH="1">
              <a:off x="4705600" y="4954355"/>
              <a:ext cx="174144" cy="1"/>
            </a:xfrm>
            <a:prstGeom prst="line">
              <a:avLst/>
            </a:prstGeom>
            <a:noFill/>
            <a:ln w="25400">
              <a:solidFill>
                <a:srgbClr val="FF0000"/>
              </a:solidFill>
              <a:round/>
              <a:headEnd/>
              <a:tailEnd/>
            </a:ln>
          </p:spPr>
        </p:cxnSp>
        <p:sp>
          <p:nvSpPr>
            <p:cNvPr id="75" name="弧形 74"/>
            <p:cNvSpPr/>
            <p:nvPr/>
          </p:nvSpPr>
          <p:spPr bwMode="auto">
            <a:xfrm>
              <a:off x="4754398" y="4396371"/>
              <a:ext cx="230050" cy="220541"/>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82" name="直接连接符 30"/>
            <p:cNvCxnSpPr>
              <a:cxnSpLocks noChangeShapeType="1"/>
            </p:cNvCxnSpPr>
            <p:nvPr/>
          </p:nvCxnSpPr>
          <p:spPr bwMode="auto">
            <a:xfrm>
              <a:off x="4705600" y="4398029"/>
              <a:ext cx="169082" cy="0"/>
            </a:xfrm>
            <a:prstGeom prst="line">
              <a:avLst/>
            </a:prstGeom>
            <a:noFill/>
            <a:ln w="25400">
              <a:solidFill>
                <a:srgbClr val="FF0000"/>
              </a:solidFill>
              <a:round/>
              <a:headEnd/>
              <a:tailEnd/>
            </a:ln>
          </p:spPr>
        </p:cxnSp>
        <p:cxnSp>
          <p:nvCxnSpPr>
            <p:cNvPr id="112683" name="直接连接符 32"/>
            <p:cNvCxnSpPr>
              <a:cxnSpLocks noChangeShapeType="1"/>
            </p:cNvCxnSpPr>
            <p:nvPr/>
          </p:nvCxnSpPr>
          <p:spPr bwMode="auto">
            <a:xfrm rot="5400000">
              <a:off x="4905898" y="4590665"/>
              <a:ext cx="169142" cy="0"/>
            </a:xfrm>
            <a:prstGeom prst="line">
              <a:avLst/>
            </a:prstGeom>
            <a:noFill/>
            <a:ln w="25400">
              <a:solidFill>
                <a:srgbClr val="FF0000"/>
              </a:solidFill>
              <a:round/>
              <a:headEnd/>
              <a:tailEnd/>
            </a:ln>
          </p:spPr>
        </p:cxnSp>
      </p:grpSp>
      <p:grpSp>
        <p:nvGrpSpPr>
          <p:cNvPr id="6" name="组合 25"/>
          <p:cNvGrpSpPr>
            <a:grpSpLocks noChangeAspect="1"/>
          </p:cNvGrpSpPr>
          <p:nvPr/>
        </p:nvGrpSpPr>
        <p:grpSpPr bwMode="auto">
          <a:xfrm rot="5400000">
            <a:off x="5853113" y="3341688"/>
            <a:ext cx="520700" cy="520700"/>
            <a:chOff x="4921265" y="3145729"/>
            <a:chExt cx="433299" cy="433046"/>
          </a:xfrm>
        </p:grpSpPr>
        <p:sp>
          <p:nvSpPr>
            <p:cNvPr id="79" name="弧形 78"/>
            <p:cNvSpPr/>
            <p:nvPr/>
          </p:nvSpPr>
          <p:spPr bwMode="auto">
            <a:xfrm>
              <a:off x="4995243" y="3151010"/>
              <a:ext cx="359321" cy="344589"/>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86" name="直接连接符 30"/>
            <p:cNvCxnSpPr>
              <a:cxnSpLocks noChangeShapeType="1"/>
            </p:cNvCxnSpPr>
            <p:nvPr/>
          </p:nvCxnSpPr>
          <p:spPr bwMode="auto">
            <a:xfrm>
              <a:off x="4921265" y="3145978"/>
              <a:ext cx="256736" cy="0"/>
            </a:xfrm>
            <a:prstGeom prst="line">
              <a:avLst/>
            </a:prstGeom>
            <a:noFill/>
            <a:ln w="25400">
              <a:solidFill>
                <a:srgbClr val="FF0000"/>
              </a:solidFill>
              <a:round/>
              <a:headEnd/>
              <a:tailEnd/>
            </a:ln>
          </p:spPr>
        </p:cxnSp>
        <p:cxnSp>
          <p:nvCxnSpPr>
            <p:cNvPr id="112687"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grpSp>
        <p:nvGrpSpPr>
          <p:cNvPr id="7" name="组合 25"/>
          <p:cNvGrpSpPr>
            <a:grpSpLocks noChangeAspect="1"/>
          </p:cNvGrpSpPr>
          <p:nvPr/>
        </p:nvGrpSpPr>
        <p:grpSpPr bwMode="auto">
          <a:xfrm rot="-5400000">
            <a:off x="7788275" y="5278438"/>
            <a:ext cx="523875" cy="520700"/>
            <a:chOff x="4921265" y="3145729"/>
            <a:chExt cx="433299" cy="433046"/>
          </a:xfrm>
        </p:grpSpPr>
        <p:sp>
          <p:nvSpPr>
            <p:cNvPr id="83" name="弧形 82"/>
            <p:cNvSpPr/>
            <p:nvPr/>
          </p:nvSpPr>
          <p:spPr bwMode="auto">
            <a:xfrm>
              <a:off x="4994795" y="3145729"/>
              <a:ext cx="359769" cy="344588"/>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90" name="直接连接符 30"/>
            <p:cNvCxnSpPr>
              <a:cxnSpLocks noChangeShapeType="1"/>
            </p:cNvCxnSpPr>
            <p:nvPr/>
          </p:nvCxnSpPr>
          <p:spPr bwMode="auto">
            <a:xfrm>
              <a:off x="4921265" y="3145978"/>
              <a:ext cx="256736" cy="0"/>
            </a:xfrm>
            <a:prstGeom prst="line">
              <a:avLst/>
            </a:prstGeom>
            <a:noFill/>
            <a:ln w="25400">
              <a:solidFill>
                <a:srgbClr val="FF0000"/>
              </a:solidFill>
              <a:round/>
              <a:headEnd/>
              <a:tailEnd/>
            </a:ln>
          </p:spPr>
        </p:cxnSp>
        <p:cxnSp>
          <p:nvCxnSpPr>
            <p:cNvPr id="112691"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grpSp>
        <p:nvGrpSpPr>
          <p:cNvPr id="8" name="组合 25"/>
          <p:cNvGrpSpPr>
            <a:grpSpLocks noChangeAspect="1"/>
          </p:cNvGrpSpPr>
          <p:nvPr/>
        </p:nvGrpSpPr>
        <p:grpSpPr bwMode="auto">
          <a:xfrm rot="10800000">
            <a:off x="7791450" y="3344863"/>
            <a:ext cx="523875" cy="519112"/>
            <a:chOff x="4921265" y="3145729"/>
            <a:chExt cx="433299" cy="433046"/>
          </a:xfrm>
        </p:grpSpPr>
        <p:sp>
          <p:nvSpPr>
            <p:cNvPr id="87" name="弧形 86"/>
            <p:cNvSpPr/>
            <p:nvPr/>
          </p:nvSpPr>
          <p:spPr bwMode="auto">
            <a:xfrm>
              <a:off x="4994795" y="3140432"/>
              <a:ext cx="359769" cy="344318"/>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94" name="直接连接符 30"/>
            <p:cNvCxnSpPr>
              <a:cxnSpLocks noChangeShapeType="1"/>
            </p:cNvCxnSpPr>
            <p:nvPr/>
          </p:nvCxnSpPr>
          <p:spPr bwMode="auto">
            <a:xfrm>
              <a:off x="4921265" y="3145978"/>
              <a:ext cx="256736" cy="0"/>
            </a:xfrm>
            <a:prstGeom prst="line">
              <a:avLst/>
            </a:prstGeom>
            <a:noFill/>
            <a:ln w="25400">
              <a:solidFill>
                <a:srgbClr val="FF0000"/>
              </a:solidFill>
              <a:round/>
              <a:headEnd/>
              <a:tailEnd/>
            </a:ln>
          </p:spPr>
        </p:cxnSp>
        <p:cxnSp>
          <p:nvCxnSpPr>
            <p:cNvPr id="112695"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grpSp>
        <p:nvGrpSpPr>
          <p:cNvPr id="9" name="组合 25"/>
          <p:cNvGrpSpPr>
            <a:grpSpLocks noChangeAspect="1"/>
          </p:cNvGrpSpPr>
          <p:nvPr/>
        </p:nvGrpSpPr>
        <p:grpSpPr bwMode="auto">
          <a:xfrm>
            <a:off x="5857875" y="5280025"/>
            <a:ext cx="523875" cy="520700"/>
            <a:chOff x="4921265" y="3145729"/>
            <a:chExt cx="433299" cy="433046"/>
          </a:xfrm>
        </p:grpSpPr>
        <p:sp>
          <p:nvSpPr>
            <p:cNvPr id="91" name="弧形 90"/>
            <p:cNvSpPr/>
            <p:nvPr/>
          </p:nvSpPr>
          <p:spPr bwMode="auto">
            <a:xfrm>
              <a:off x="4994795" y="3145729"/>
              <a:ext cx="359769" cy="344589"/>
            </a:xfrm>
            <a:prstGeom prst="arc">
              <a:avLst/>
            </a:prstGeom>
            <a:noFill/>
            <a:ln w="25400" cap="flat" cmpd="sng" algn="ctr">
              <a:solidFill>
                <a:srgbClr val="FF0000"/>
              </a:solidFill>
              <a:prstDash val="solid"/>
              <a:round/>
              <a:headEnd type="none" w="med" len="med"/>
              <a:tailEnd type="none" w="med" len="med"/>
            </a:ln>
            <a:effectLst/>
          </p:spPr>
          <p:txBody>
            <a:bodyPr/>
            <a:lstStyle/>
            <a:p>
              <a:pPr>
                <a:buFontTx/>
                <a:buNone/>
                <a:defRPr/>
              </a:pPr>
              <a:endParaRPr lang="zh-CN" altLang="en-US" sz="2400" b="0">
                <a:solidFill>
                  <a:schemeClr val="tx1"/>
                </a:solidFill>
                <a:latin typeface="Arial" panose="020B0604020202020204" pitchFamily="34" charset="0"/>
                <a:ea typeface="楷体_GB2312" charset="-122"/>
              </a:endParaRPr>
            </a:p>
          </p:txBody>
        </p:sp>
        <p:cxnSp>
          <p:nvCxnSpPr>
            <p:cNvPr id="112698" name="直接连接符 30"/>
            <p:cNvCxnSpPr>
              <a:cxnSpLocks noChangeShapeType="1"/>
            </p:cNvCxnSpPr>
            <p:nvPr/>
          </p:nvCxnSpPr>
          <p:spPr bwMode="auto">
            <a:xfrm>
              <a:off x="4921265" y="3145978"/>
              <a:ext cx="256736" cy="0"/>
            </a:xfrm>
            <a:prstGeom prst="line">
              <a:avLst/>
            </a:prstGeom>
            <a:noFill/>
            <a:ln w="25400">
              <a:solidFill>
                <a:srgbClr val="FF0000"/>
              </a:solidFill>
              <a:round/>
              <a:headEnd/>
              <a:tailEnd/>
            </a:ln>
          </p:spPr>
        </p:cxnSp>
        <p:cxnSp>
          <p:nvCxnSpPr>
            <p:cNvPr id="112699" name="直接连接符 32"/>
            <p:cNvCxnSpPr>
              <a:cxnSpLocks noChangeShapeType="1"/>
            </p:cNvCxnSpPr>
            <p:nvPr/>
          </p:nvCxnSpPr>
          <p:spPr bwMode="auto">
            <a:xfrm rot="5400000">
              <a:off x="5222529" y="3446740"/>
              <a:ext cx="264070" cy="0"/>
            </a:xfrm>
            <a:prstGeom prst="line">
              <a:avLst/>
            </a:prstGeom>
            <a:noFill/>
            <a:ln w="25400">
              <a:solidFill>
                <a:srgbClr val="FF0000"/>
              </a:solidFill>
              <a:round/>
              <a:headEnd/>
              <a:tailEnd/>
            </a:ln>
          </p:spPr>
        </p:cxnSp>
      </p:grpSp>
      <p:sp>
        <p:nvSpPr>
          <p:cNvPr id="94" name="圆角矩形 14"/>
          <p:cNvSpPr>
            <a:spLocks noChangeAspect="1" noChangeArrowheads="1"/>
          </p:cNvSpPr>
          <p:nvPr/>
        </p:nvSpPr>
        <p:spPr bwMode="auto">
          <a:xfrm rot="5400000">
            <a:off x="6231732" y="3734594"/>
            <a:ext cx="1079500" cy="446087"/>
          </a:xfrm>
          <a:prstGeom prst="roundRect">
            <a:avLst>
              <a:gd name="adj" fmla="val 50000"/>
            </a:avLst>
          </a:prstGeom>
          <a:noFill/>
          <a:ln w="25400">
            <a:solidFill>
              <a:srgbClr val="FF0000"/>
            </a:solidFill>
            <a:round/>
            <a:headEnd/>
            <a:tailEnd/>
          </a:ln>
        </p:spPr>
        <p:txBody>
          <a:bodyPr/>
          <a:lstStyle/>
          <a:p>
            <a:endParaRPr lang="zh-CN" altLang="en-US" sz="2400" b="0">
              <a:solidFill>
                <a:schemeClr val="tx1"/>
              </a:solidFill>
              <a:latin typeface="Arial" pitchFamily="34" charset="0"/>
              <a:ea typeface="楷体_GB231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strVal val="2/3*#ppt_w"/>
                                          </p:val>
                                        </p:tav>
                                        <p:tav tm="100000">
                                          <p:val>
                                            <p:strVal val="#ppt_w"/>
                                          </p:val>
                                        </p:tav>
                                      </p:tavLst>
                                    </p:anim>
                                    <p:anim calcmode="lin" valueType="num">
                                      <p:cBhvr>
                                        <p:cTn id="19"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272"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strVal val="2/3*#ppt_w"/>
                                          </p:val>
                                        </p:tav>
                                        <p:tav tm="100000">
                                          <p:val>
                                            <p:strVal val="#ppt_w"/>
                                          </p:val>
                                        </p:tav>
                                      </p:tavLst>
                                    </p:anim>
                                    <p:anim calcmode="lin" valueType="num">
                                      <p:cBhvr>
                                        <p:cTn id="31"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272"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strVal val="2/3*#ppt_w"/>
                                          </p:val>
                                        </p:tav>
                                        <p:tav tm="100000">
                                          <p:val>
                                            <p:strVal val="#ppt_w"/>
                                          </p:val>
                                        </p:tav>
                                      </p:tavLst>
                                    </p:anim>
                                    <p:anim calcmode="lin" valueType="num">
                                      <p:cBhvr>
                                        <p:cTn id="37" dur="500" fill="hold"/>
                                        <p:tgtEl>
                                          <p:spTgt spid="27"/>
                                        </p:tgtEl>
                                        <p:attrNameLst>
                                          <p:attrName>ppt_h</p:attrName>
                                        </p:attrNameLst>
                                      </p:cBhvr>
                                      <p:tavLst>
                                        <p:tav tm="0">
                                          <p:val>
                                            <p:strVal val="2/3*#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272"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strVal val="2/3*#ppt_w"/>
                                          </p:val>
                                        </p:tav>
                                        <p:tav tm="100000">
                                          <p:val>
                                            <p:strVal val="#ppt_w"/>
                                          </p:val>
                                        </p:tav>
                                      </p:tavLst>
                                    </p:anim>
                                    <p:anim calcmode="lin" valueType="num">
                                      <p:cBhvr>
                                        <p:cTn id="43" dur="500" fill="hold"/>
                                        <p:tgtEl>
                                          <p:spTgt spid="15"/>
                                        </p:tgtEl>
                                        <p:attrNameLst>
                                          <p:attrName>ppt_h</p:attrName>
                                        </p:attrNameLst>
                                      </p:cBhvr>
                                      <p:tavLst>
                                        <p:tav tm="0">
                                          <p:val>
                                            <p:strVal val="2/3*#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272"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strVal val="2/3*#ppt_w"/>
                                          </p:val>
                                        </p:tav>
                                        <p:tav tm="100000">
                                          <p:val>
                                            <p:strVal val="#ppt_w"/>
                                          </p:val>
                                        </p:tav>
                                      </p:tavLst>
                                    </p:anim>
                                    <p:anim calcmode="lin" valueType="num">
                                      <p:cBhvr>
                                        <p:cTn id="49" dur="500" fill="hold"/>
                                        <p:tgtEl>
                                          <p:spTgt spid="35"/>
                                        </p:tgtEl>
                                        <p:attrNameLst>
                                          <p:attrName>ppt_h</p:attrName>
                                        </p:attrNameLst>
                                      </p:cBhvr>
                                      <p:tavLst>
                                        <p:tav tm="0">
                                          <p:val>
                                            <p:strVal val="2/3*#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272"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strVal val="2/3*#ppt_w"/>
                                          </p:val>
                                        </p:tav>
                                        <p:tav tm="100000">
                                          <p:val>
                                            <p:strVal val="#ppt_w"/>
                                          </p:val>
                                        </p:tav>
                                      </p:tavLst>
                                    </p:anim>
                                    <p:anim calcmode="lin" valueType="num">
                                      <p:cBhvr>
                                        <p:cTn id="55" dur="500" fill="hold"/>
                                        <p:tgtEl>
                                          <p:spTgt spid="14"/>
                                        </p:tgtEl>
                                        <p:attrNameLst>
                                          <p:attrName>ppt_h</p:attrName>
                                        </p:attrNameLst>
                                      </p:cBhvr>
                                      <p:tavLst>
                                        <p:tav tm="0">
                                          <p:val>
                                            <p:strVal val="2/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72"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strVal val="2/3*#ppt_w"/>
                                          </p:val>
                                        </p:tav>
                                        <p:tav tm="100000">
                                          <p:val>
                                            <p:strVal val="#ppt_w"/>
                                          </p:val>
                                        </p:tav>
                                      </p:tavLst>
                                    </p:anim>
                                    <p:anim calcmode="lin" valueType="num">
                                      <p:cBhvr>
                                        <p:cTn id="61" dur="500" fill="hold"/>
                                        <p:tgtEl>
                                          <p:spTgt spid="37"/>
                                        </p:tgtEl>
                                        <p:attrNameLst>
                                          <p:attrName>ppt_h</p:attrName>
                                        </p:attrNameLst>
                                      </p:cBhvr>
                                      <p:tavLst>
                                        <p:tav tm="0">
                                          <p:val>
                                            <p:strVal val="2/3*#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272"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strVal val="2/3*#ppt_w"/>
                                          </p:val>
                                        </p:tav>
                                        <p:tav tm="100000">
                                          <p:val>
                                            <p:strVal val="#ppt_w"/>
                                          </p:val>
                                        </p:tav>
                                      </p:tavLst>
                                    </p:anim>
                                    <p:anim calcmode="lin" valueType="num">
                                      <p:cBhvr>
                                        <p:cTn id="67" dur="500" fill="hold"/>
                                        <p:tgtEl>
                                          <p:spTgt spid="45"/>
                                        </p:tgtEl>
                                        <p:attrNameLst>
                                          <p:attrName>ppt_h</p:attrName>
                                        </p:attrNameLst>
                                      </p:cBhvr>
                                      <p:tavLst>
                                        <p:tav tm="0">
                                          <p:val>
                                            <p:strVal val="2/3*#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arn(inVertical)">
                                      <p:cBhvr>
                                        <p:cTn id="72" dur="500"/>
                                        <p:tgtEl>
                                          <p:spTgt spid="2"/>
                                        </p:tgtEl>
                                      </p:cBhvr>
                                    </p:animEffect>
                                  </p:childTnLst>
                                </p:cTn>
                              </p:par>
                              <p:par>
                                <p:cTn id="73" presetID="16" presetClass="entr" presetSubtype="21"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barn(inVertical)">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inVertical)">
                                      <p:cBhvr>
                                        <p:cTn id="80" dur="500"/>
                                        <p:tgtEl>
                                          <p:spTgt spid="4"/>
                                        </p:tgtEl>
                                      </p:cBhvr>
                                    </p:animEffect>
                                  </p:childTnLst>
                                </p:cTn>
                              </p:par>
                              <p:par>
                                <p:cTn id="81" presetID="16" presetClass="entr" presetSubtype="21" fill="hold"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barn(inVertical)">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barn(inVertical)">
                                      <p:cBhvr>
                                        <p:cTn id="88" dur="500"/>
                                        <p:tgtEl>
                                          <p:spTgt spid="6"/>
                                        </p:tgtEl>
                                      </p:cBhvr>
                                    </p:animEffect>
                                  </p:childTnLst>
                                </p:cTn>
                              </p:par>
                              <p:par>
                                <p:cTn id="89" presetID="16" presetClass="entr" presetSubtype="21"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barn(inVertical)">
                                      <p:cBhvr>
                                        <p:cTn id="91" dur="500"/>
                                        <p:tgtEl>
                                          <p:spTgt spid="8"/>
                                        </p:tgtEl>
                                      </p:cBhvr>
                                    </p:animEffect>
                                  </p:childTnLst>
                                </p:cTn>
                              </p:par>
                              <p:par>
                                <p:cTn id="92" presetID="16" presetClass="entr" presetSubtype="21" fill="hold" nodeType="with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barn(inVertical)">
                                      <p:cBhvr>
                                        <p:cTn id="94" dur="500"/>
                                        <p:tgtEl>
                                          <p:spTgt spid="9"/>
                                        </p:tgtEl>
                                      </p:cBhvr>
                                    </p:animEffect>
                                  </p:childTnLst>
                                </p:cTn>
                              </p:par>
                              <p:par>
                                <p:cTn id="95" presetID="16" presetClass="entr" presetSubtype="21"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barn(inVertical)">
                                      <p:cBhvr>
                                        <p:cTn id="97" dur="500"/>
                                        <p:tgtEl>
                                          <p:spTgt spid="7"/>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94"/>
                                        </p:tgtEl>
                                        <p:attrNameLst>
                                          <p:attrName>style.visibility</p:attrName>
                                        </p:attrNameLst>
                                      </p:cBhvr>
                                      <p:to>
                                        <p:strVal val="visible"/>
                                      </p:to>
                                    </p:set>
                                    <p:animEffect transition="in" filter="barn(inVertical)">
                                      <p:cBhvr>
                                        <p:cTn id="102" dur="500"/>
                                        <p:tgtEl>
                                          <p:spTgt spid="9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left)">
                                      <p:cBhvr>
                                        <p:cTn id="107" dur="500"/>
                                        <p:tgtEl>
                                          <p:spTgt spid="13"/>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wipe(left)">
                                      <p:cBhvr>
                                        <p:cTn id="111" dur="10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27" grpId="0"/>
      <p:bldP spid="28" grpId="0"/>
      <p:bldP spid="10" grpId="0"/>
      <p:bldP spid="14" grpId="0"/>
      <p:bldP spid="29" grpId="0"/>
      <p:bldP spid="32" grpId="0"/>
      <p:bldP spid="35" grpId="0"/>
      <p:bldP spid="37" grpId="0"/>
      <p:bldP spid="45" grpId="0"/>
      <p:bldP spid="9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5938" y="404813"/>
            <a:ext cx="8097837" cy="579437"/>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spcBef>
                <a:spcPct val="50000"/>
              </a:spcBef>
              <a:buFontTx/>
              <a:buNone/>
              <a:defRPr/>
            </a:pPr>
            <a:r>
              <a:rPr lang="zh-CN" altLang="en-US" sz="3200" dirty="0" smtClean="0">
                <a:solidFill>
                  <a:schemeClr val="tx1"/>
                </a:solidFill>
                <a:latin typeface="Times New Roman" panose="02020603050405020304" pitchFamily="18" charset="0"/>
                <a:sym typeface="+mn-ea"/>
              </a:rPr>
              <a:t>无关项及其应用</a:t>
            </a:r>
            <a:endParaRPr lang="zh-CN" altLang="en-US" sz="3200" dirty="0" smtClean="0">
              <a:solidFill>
                <a:schemeClr val="tx1"/>
              </a:solidFill>
              <a:latin typeface="楷体_GB2312" charset="-122"/>
              <a:sym typeface="+mn-ea"/>
            </a:endParaRPr>
          </a:p>
        </p:txBody>
      </p:sp>
      <p:sp>
        <p:nvSpPr>
          <p:cNvPr id="4" name="文本框 3"/>
          <p:cNvSpPr txBox="1">
            <a:spLocks noChangeArrowheads="1"/>
          </p:cNvSpPr>
          <p:nvPr/>
        </p:nvSpPr>
        <p:spPr bwMode="auto">
          <a:xfrm>
            <a:off x="515938" y="949325"/>
            <a:ext cx="8097837" cy="707886"/>
          </a:xfrm>
          <a:prstGeom prst="rect">
            <a:avLst/>
          </a:prstGeom>
          <a:noFill/>
          <a:ln w="12700">
            <a:noFill/>
            <a:miter lim="800000"/>
            <a:headEnd/>
            <a:tailEnd/>
          </a:ln>
        </p:spPr>
        <p:txBody>
          <a:bodyPr>
            <a:spAutoFit/>
          </a:bodyPr>
          <a:lstStyle/>
          <a:p>
            <a:pPr indent="719138"/>
            <a:r>
              <a:rPr lang="en-US" altLang="zh-CN" sz="2000" i="1" dirty="0">
                <a:ea typeface="楷体_GB2312" charset="-122"/>
              </a:rPr>
              <a:t>n</a:t>
            </a:r>
            <a:r>
              <a:rPr lang="zh-CN" altLang="en-US" sz="2000" dirty="0">
                <a:ea typeface="楷体_GB2312" charset="-122"/>
              </a:rPr>
              <a:t>个</a:t>
            </a:r>
            <a:r>
              <a:rPr lang="zh-CN" altLang="zh-CN" sz="2000" dirty="0">
                <a:ea typeface="楷体_GB2312" charset="-122"/>
              </a:rPr>
              <a:t>逻辑变量共有</a:t>
            </a:r>
            <a:r>
              <a:rPr lang="en-US" altLang="zh-CN" sz="2000" dirty="0">
                <a:ea typeface="楷体_GB2312" charset="-122"/>
              </a:rPr>
              <a:t>2</a:t>
            </a:r>
            <a:r>
              <a:rPr lang="en-US" altLang="zh-CN" sz="2000" i="1" baseline="30000" dirty="0">
                <a:ea typeface="楷体_GB2312" charset="-122"/>
              </a:rPr>
              <a:t>n</a:t>
            </a:r>
            <a:r>
              <a:rPr lang="zh-CN" altLang="en-US" sz="2000" dirty="0">
                <a:ea typeface="楷体_GB2312" charset="-122"/>
              </a:rPr>
              <a:t>种</a:t>
            </a:r>
            <a:r>
              <a:rPr lang="zh-CN" altLang="zh-CN" sz="2000" dirty="0">
                <a:ea typeface="楷体_GB2312" charset="-122"/>
              </a:rPr>
              <a:t>取值</a:t>
            </a:r>
            <a:r>
              <a:rPr lang="zh-CN" altLang="en-US" sz="2000" dirty="0">
                <a:ea typeface="楷体_GB2312" charset="-122"/>
              </a:rPr>
              <a:t>组合</a:t>
            </a:r>
            <a:r>
              <a:rPr lang="zh-CN" altLang="zh-CN" sz="2000" dirty="0">
                <a:ea typeface="楷体_GB2312" charset="-122"/>
              </a:rPr>
              <a:t>，但对于一些具体的实际问题，有些取值组合并没有实际意义。</a:t>
            </a:r>
            <a:endParaRPr lang="zh-CN" altLang="en-US" sz="2000" u="sng" dirty="0">
              <a:cs typeface="Times New Roman" pitchFamily="18" charset="0"/>
            </a:endParaRPr>
          </a:p>
        </p:txBody>
      </p:sp>
      <p:sp>
        <p:nvSpPr>
          <p:cNvPr id="9" name="文本框 8"/>
          <p:cNvSpPr txBox="1">
            <a:spLocks noChangeArrowheads="1"/>
          </p:cNvSpPr>
          <p:nvPr/>
        </p:nvSpPr>
        <p:spPr bwMode="auto">
          <a:xfrm>
            <a:off x="515938" y="1844675"/>
            <a:ext cx="8097837" cy="1323439"/>
          </a:xfrm>
          <a:prstGeom prst="rect">
            <a:avLst/>
          </a:prstGeom>
          <a:noFill/>
          <a:ln w="12700">
            <a:noFill/>
            <a:miter lim="800000"/>
            <a:headEnd/>
            <a:tailEnd/>
          </a:ln>
        </p:spPr>
        <p:txBody>
          <a:bodyPr>
            <a:spAutoFit/>
          </a:bodyPr>
          <a:lstStyle/>
          <a:p>
            <a:pPr indent="719138"/>
            <a:r>
              <a:rPr lang="zh-CN" altLang="zh-CN" sz="2000" dirty="0">
                <a:ea typeface="楷体_GB2312" charset="-122"/>
              </a:rPr>
              <a:t>例如，</a:t>
            </a:r>
            <a:r>
              <a:rPr lang="zh-CN" altLang="en-US" sz="2000" dirty="0">
                <a:ea typeface="楷体_GB2312" charset="-122"/>
              </a:rPr>
              <a:t>下图</a:t>
            </a:r>
            <a:r>
              <a:rPr lang="zh-CN" altLang="zh-CN" sz="2000" dirty="0">
                <a:ea typeface="楷体_GB2312" charset="-122"/>
              </a:rPr>
              <a:t>所示的水箱中设置了</a:t>
            </a:r>
            <a:r>
              <a:rPr lang="en-US" altLang="zh-CN" sz="2000" dirty="0">
                <a:ea typeface="楷体_GB2312" charset="-122"/>
              </a:rPr>
              <a:t>3</a:t>
            </a:r>
            <a:r>
              <a:rPr lang="zh-CN" altLang="zh-CN" sz="2000" dirty="0">
                <a:ea typeface="楷体_GB2312" charset="-122"/>
              </a:rPr>
              <a:t>个水位检测元件</a:t>
            </a:r>
            <a:r>
              <a:rPr lang="en-US" altLang="zh-CN" sz="2000" i="1" dirty="0">
                <a:ea typeface="楷体_GB2312" charset="-122"/>
              </a:rPr>
              <a:t>A</a:t>
            </a:r>
            <a:r>
              <a:rPr lang="zh-CN" altLang="zh-CN" sz="2000" dirty="0">
                <a:ea typeface="楷体_GB2312" charset="-122"/>
              </a:rPr>
              <a:t>、</a:t>
            </a:r>
            <a:r>
              <a:rPr lang="en-US" altLang="zh-CN" sz="2000" i="1" dirty="0">
                <a:ea typeface="楷体_GB2312" charset="-122"/>
              </a:rPr>
              <a:t>B</a:t>
            </a:r>
            <a:r>
              <a:rPr lang="zh-CN" altLang="zh-CN" sz="2000" dirty="0">
                <a:ea typeface="楷体_GB2312" charset="-122"/>
              </a:rPr>
              <a:t>、</a:t>
            </a:r>
            <a:r>
              <a:rPr lang="en-US" altLang="zh-CN" sz="2000" i="1" dirty="0">
                <a:ea typeface="楷体_GB2312" charset="-122"/>
              </a:rPr>
              <a:t>C</a:t>
            </a:r>
            <a:r>
              <a:rPr lang="zh-CN" altLang="zh-CN" sz="2000" dirty="0">
                <a:ea typeface="楷体_GB2312" charset="-122"/>
              </a:rPr>
              <a:t>，当水位高于检测元件时，检测元件输出为</a:t>
            </a:r>
            <a:r>
              <a:rPr lang="en-US" altLang="zh-CN" sz="2000" dirty="0">
                <a:ea typeface="楷体_GB2312" charset="-122"/>
              </a:rPr>
              <a:t>0</a:t>
            </a:r>
            <a:r>
              <a:rPr lang="zh-CN" altLang="zh-CN" sz="2000" dirty="0">
                <a:ea typeface="楷体_GB2312" charset="-122"/>
              </a:rPr>
              <a:t>，当水位低于检测元件时，检测元件输出为</a:t>
            </a:r>
            <a:r>
              <a:rPr lang="en-US" altLang="zh-CN" sz="2000" dirty="0">
                <a:ea typeface="楷体_GB2312" charset="-122"/>
              </a:rPr>
              <a:t>1</a:t>
            </a:r>
            <a:r>
              <a:rPr lang="zh-CN" altLang="zh-CN" sz="2000" dirty="0">
                <a:ea typeface="楷体_GB2312" charset="-122"/>
              </a:rPr>
              <a:t>。根据常识可知，检测元件</a:t>
            </a:r>
            <a:r>
              <a:rPr lang="en-US" altLang="zh-CN" sz="2000" i="1" dirty="0">
                <a:ea typeface="楷体_GB2312" charset="-122"/>
              </a:rPr>
              <a:t>A</a:t>
            </a:r>
            <a:r>
              <a:rPr lang="zh-CN" altLang="zh-CN" sz="2000" dirty="0">
                <a:ea typeface="楷体_GB2312" charset="-122"/>
              </a:rPr>
              <a:t>、</a:t>
            </a:r>
            <a:r>
              <a:rPr lang="en-US" altLang="zh-CN" sz="2000" i="1" dirty="0">
                <a:ea typeface="楷体_GB2312" charset="-122"/>
              </a:rPr>
              <a:t>B</a:t>
            </a:r>
            <a:r>
              <a:rPr lang="zh-CN" altLang="zh-CN" sz="2000" dirty="0">
                <a:ea typeface="楷体_GB2312" charset="-122"/>
              </a:rPr>
              <a:t>、</a:t>
            </a:r>
            <a:r>
              <a:rPr lang="en-US" altLang="zh-CN" sz="2000" i="1" dirty="0">
                <a:ea typeface="楷体_GB2312" charset="-122"/>
              </a:rPr>
              <a:t>C</a:t>
            </a:r>
            <a:r>
              <a:rPr lang="zh-CN" altLang="zh-CN" sz="2000" dirty="0">
                <a:ea typeface="楷体_GB2312" charset="-122"/>
              </a:rPr>
              <a:t>共有</a:t>
            </a:r>
            <a:r>
              <a:rPr lang="en-US" altLang="zh-CN" sz="2000" dirty="0">
                <a:ea typeface="楷体_GB2312" charset="-122"/>
              </a:rPr>
              <a:t>000</a:t>
            </a:r>
            <a:r>
              <a:rPr lang="zh-CN" altLang="zh-CN" sz="2000" dirty="0">
                <a:ea typeface="楷体_GB2312" charset="-122"/>
              </a:rPr>
              <a:t>、</a:t>
            </a:r>
            <a:r>
              <a:rPr lang="en-US" altLang="zh-CN" sz="2000" dirty="0">
                <a:ea typeface="楷体_GB2312" charset="-122"/>
              </a:rPr>
              <a:t>100</a:t>
            </a:r>
            <a:r>
              <a:rPr lang="zh-CN" altLang="zh-CN" sz="2000" dirty="0">
                <a:ea typeface="楷体_GB2312" charset="-122"/>
              </a:rPr>
              <a:t>、</a:t>
            </a:r>
            <a:r>
              <a:rPr lang="en-US" altLang="zh-CN" sz="2000" dirty="0">
                <a:ea typeface="楷体_GB2312" charset="-122"/>
              </a:rPr>
              <a:t>110</a:t>
            </a:r>
            <a:r>
              <a:rPr lang="zh-CN" altLang="zh-CN" sz="2000" dirty="0">
                <a:ea typeface="楷体_GB2312" charset="-122"/>
              </a:rPr>
              <a:t>和</a:t>
            </a:r>
            <a:r>
              <a:rPr lang="en-US" altLang="zh-CN" sz="2000" dirty="0">
                <a:ea typeface="楷体_GB2312" charset="-122"/>
              </a:rPr>
              <a:t>111</a:t>
            </a:r>
            <a:r>
              <a:rPr lang="zh-CN" altLang="zh-CN" sz="2000" dirty="0">
                <a:ea typeface="楷体_GB2312" charset="-122"/>
              </a:rPr>
              <a:t>四种取值组合，其余</a:t>
            </a:r>
            <a:r>
              <a:rPr lang="en-US" altLang="zh-CN" sz="2000" dirty="0">
                <a:ea typeface="楷体_GB2312" charset="-122"/>
              </a:rPr>
              <a:t>4</a:t>
            </a:r>
            <a:r>
              <a:rPr lang="zh-CN" altLang="zh-CN" sz="2000" dirty="0">
                <a:ea typeface="楷体_GB2312" charset="-122"/>
              </a:rPr>
              <a:t>种取值</a:t>
            </a:r>
            <a:r>
              <a:rPr lang="en-US" altLang="zh-CN" sz="2000" dirty="0">
                <a:ea typeface="楷体_GB2312" charset="-122"/>
              </a:rPr>
              <a:t>001</a:t>
            </a:r>
            <a:r>
              <a:rPr lang="zh-CN" altLang="zh-CN" sz="2000" dirty="0">
                <a:ea typeface="楷体_GB2312" charset="-122"/>
              </a:rPr>
              <a:t>、</a:t>
            </a:r>
            <a:endParaRPr lang="zh-CN" altLang="en-US" sz="2000" u="sng" dirty="0">
              <a:cs typeface="Times New Roman" pitchFamily="18" charset="0"/>
            </a:endParaRPr>
          </a:p>
        </p:txBody>
      </p:sp>
      <p:sp>
        <p:nvSpPr>
          <p:cNvPr id="114692" name="Rectangle 2"/>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pPr eaLnBrk="0" hangingPunct="0"/>
            <a:endParaRPr lang="zh-CN" altLang="en-US"/>
          </a:p>
        </p:txBody>
      </p:sp>
      <p:pic>
        <p:nvPicPr>
          <p:cNvPr id="152580" name="Picture 4"/>
          <p:cNvPicPr>
            <a:picLocks noChangeAspect="1" noChangeArrowheads="1"/>
          </p:cNvPicPr>
          <p:nvPr/>
        </p:nvPicPr>
        <p:blipFill>
          <a:blip r:embed="rId3"/>
          <a:srcRect/>
          <a:stretch>
            <a:fillRect/>
          </a:stretch>
        </p:blipFill>
        <p:spPr bwMode="auto">
          <a:xfrm>
            <a:off x="6046788" y="4149725"/>
            <a:ext cx="2506662" cy="2087563"/>
          </a:xfrm>
          <a:prstGeom prst="rect">
            <a:avLst/>
          </a:prstGeom>
          <a:noFill/>
          <a:ln w="57150" cmpd="thickThin">
            <a:solidFill>
              <a:srgbClr val="FF0000"/>
            </a:solidFill>
            <a:miter lim="800000"/>
            <a:headEnd/>
            <a:tailEnd/>
          </a:ln>
        </p:spPr>
      </p:pic>
      <p:sp>
        <p:nvSpPr>
          <p:cNvPr id="14" name="文本框 8"/>
          <p:cNvSpPr txBox="1">
            <a:spLocks noChangeArrowheads="1"/>
          </p:cNvSpPr>
          <p:nvPr/>
        </p:nvSpPr>
        <p:spPr bwMode="auto">
          <a:xfrm>
            <a:off x="515938" y="3990975"/>
            <a:ext cx="5208587" cy="267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a:buFontTx/>
              <a:buNone/>
              <a:defRPr/>
            </a:pPr>
            <a:r>
              <a:rPr lang="en-US" altLang="zh-CN" sz="2800" dirty="0" smtClean="0">
                <a:solidFill>
                  <a:schemeClr val="tx1"/>
                </a:solidFill>
                <a:latin typeface="Times New Roman" panose="02020603050405020304" pitchFamily="18" charset="0"/>
                <a:cs typeface="Times New Roman" panose="02020603050405020304" pitchFamily="18" charset="0"/>
                <a:sym typeface="+mn-ea"/>
              </a:rPr>
              <a:t>010</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011</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101</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没有实际意义，因此不能取。在这种情况下，称变量</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zh-CN" altLang="zh-CN" sz="2800" i="1"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a:t>
            </a:r>
            <a:r>
              <a:rPr lang="zh-CN" altLang="zh-CN" sz="2800" i="1"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C</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为一组具有约束的变量，不能取的这</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4</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种取值组合所对应的最小项称为该逻辑问题的约束项。</a:t>
            </a:r>
            <a:endParaRPr lang="zh-CN" altLang="en-US" sz="2800" u="sng"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ppt_x</p:attrName>
                                        </p:attrNameLst>
                                      </p:cBhvr>
                                      <p:tavLst>
                                        <p:tav tm="0">
                                          <p:val>
                                            <p:strVal val="#ppt_x-.2"/>
                                          </p:val>
                                        </p:tav>
                                        <p:tav tm="100000">
                                          <p:val>
                                            <p:strVal val="#ppt_x"/>
                                          </p:val>
                                        </p:tav>
                                      </p:tavLst>
                                    </p:anim>
                                    <p:anim calcmode="lin" valueType="num">
                                      <p:cBhvr>
                                        <p:cTn id="1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
                                        </p:tgtEl>
                                      </p:cBhvr>
                                    </p:animEffect>
                                  </p:childTnLst>
                                </p:cTn>
                              </p:par>
                              <p:par>
                                <p:cTn id="20" presetID="9" presetClass="entr" presetSubtype="0" fill="hold" nodeType="withEffect">
                                  <p:stCondLst>
                                    <p:cond delay="0"/>
                                  </p:stCondLst>
                                  <p:childTnLst>
                                    <p:set>
                                      <p:cBhvr>
                                        <p:cTn id="21" dur="1" fill="hold">
                                          <p:stCondLst>
                                            <p:cond delay="0"/>
                                          </p:stCondLst>
                                        </p:cTn>
                                        <p:tgtEl>
                                          <p:spTgt spid="152580"/>
                                        </p:tgtEl>
                                        <p:attrNameLst>
                                          <p:attrName>style.visibility</p:attrName>
                                        </p:attrNameLst>
                                      </p:cBhvr>
                                      <p:to>
                                        <p:strVal val="visible"/>
                                      </p:to>
                                    </p:set>
                                    <p:animEffect transition="in" filter="dissolve">
                                      <p:cBhvr>
                                        <p:cTn id="22"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7" name="文本框 3076"/>
          <p:cNvSpPr txBox="1">
            <a:spLocks noChangeArrowheads="1"/>
          </p:cNvSpPr>
          <p:nvPr/>
        </p:nvSpPr>
        <p:spPr bwMode="auto">
          <a:xfrm>
            <a:off x="511175" y="460375"/>
            <a:ext cx="8105775" cy="1015663"/>
          </a:xfrm>
          <a:prstGeom prst="rect">
            <a:avLst/>
          </a:prstGeom>
          <a:noFill/>
          <a:ln w="12700">
            <a:noFill/>
            <a:miter lim="800000"/>
            <a:headEnd/>
            <a:tailEnd/>
          </a:ln>
        </p:spPr>
        <p:txBody>
          <a:bodyPr>
            <a:spAutoFit/>
          </a:bodyPr>
          <a:lstStyle/>
          <a:p>
            <a:pPr indent="719138" hangingPunct="0"/>
            <a:r>
              <a:rPr lang="zh-CN" altLang="zh-CN" sz="2000" dirty="0">
                <a:solidFill>
                  <a:schemeClr val="tx1"/>
                </a:solidFill>
                <a:ea typeface="楷体_GB2312" charset="-122"/>
              </a:rPr>
              <a:t>根据最小项的性质可知，在</a:t>
            </a:r>
            <a:r>
              <a:rPr lang="en-US" altLang="zh-CN" sz="2000" i="1" dirty="0">
                <a:solidFill>
                  <a:schemeClr val="tx1"/>
                </a:solidFill>
                <a:ea typeface="楷体_GB2312" charset="-122"/>
              </a:rPr>
              <a:t>ABC</a:t>
            </a:r>
            <a:r>
              <a:rPr lang="zh-CN" altLang="zh-CN" sz="2000" dirty="0">
                <a:solidFill>
                  <a:schemeClr val="tx1"/>
                </a:solidFill>
                <a:ea typeface="楷体_GB2312" charset="-122"/>
              </a:rPr>
              <a:t>正常取值</a:t>
            </a:r>
            <a:r>
              <a:rPr lang="en-US" altLang="zh-CN" sz="2000" dirty="0">
                <a:solidFill>
                  <a:schemeClr val="tx1"/>
                </a:solidFill>
                <a:ea typeface="楷体_GB2312" charset="-122"/>
              </a:rPr>
              <a:t>(000</a:t>
            </a:r>
            <a:r>
              <a:rPr lang="zh-CN" altLang="zh-CN" sz="2000" dirty="0">
                <a:solidFill>
                  <a:schemeClr val="tx1"/>
                </a:solidFill>
                <a:ea typeface="楷体_GB2312" charset="-122"/>
              </a:rPr>
              <a:t>、</a:t>
            </a:r>
            <a:r>
              <a:rPr lang="en-US" altLang="zh-CN" sz="2000" dirty="0">
                <a:solidFill>
                  <a:schemeClr val="tx1"/>
                </a:solidFill>
                <a:ea typeface="楷体_GB2312" charset="-122"/>
              </a:rPr>
              <a:t>100</a:t>
            </a:r>
            <a:r>
              <a:rPr lang="zh-CN" altLang="zh-CN" sz="2000" dirty="0">
                <a:solidFill>
                  <a:schemeClr val="tx1"/>
                </a:solidFill>
                <a:ea typeface="楷体_GB2312" charset="-122"/>
              </a:rPr>
              <a:t>、</a:t>
            </a:r>
            <a:r>
              <a:rPr lang="en-US" altLang="zh-CN" sz="2000" dirty="0">
                <a:solidFill>
                  <a:schemeClr val="tx1"/>
                </a:solidFill>
                <a:ea typeface="楷体_GB2312" charset="-122"/>
              </a:rPr>
              <a:t>110</a:t>
            </a:r>
            <a:r>
              <a:rPr lang="zh-CN" altLang="zh-CN" sz="2000" dirty="0">
                <a:solidFill>
                  <a:schemeClr val="tx1"/>
                </a:solidFill>
                <a:ea typeface="楷体_GB2312" charset="-122"/>
              </a:rPr>
              <a:t>和</a:t>
            </a:r>
            <a:r>
              <a:rPr lang="en-US" altLang="zh-CN" sz="2000" dirty="0">
                <a:solidFill>
                  <a:schemeClr val="tx1"/>
                </a:solidFill>
                <a:ea typeface="楷体_GB2312" charset="-122"/>
              </a:rPr>
              <a:t>111)</a:t>
            </a:r>
            <a:r>
              <a:rPr lang="zh-CN" altLang="zh-CN" sz="2000" dirty="0">
                <a:solidFill>
                  <a:schemeClr val="tx1"/>
                </a:solidFill>
                <a:ea typeface="楷体_GB2312" charset="-122"/>
              </a:rPr>
              <a:t>的情况下，约束项的值恒为</a:t>
            </a:r>
            <a:r>
              <a:rPr lang="en-US" altLang="zh-CN" sz="2000" dirty="0">
                <a:solidFill>
                  <a:schemeClr val="tx1"/>
                </a:solidFill>
                <a:ea typeface="楷体_GB2312" charset="-122"/>
              </a:rPr>
              <a:t>0</a:t>
            </a:r>
            <a:r>
              <a:rPr lang="zh-CN" altLang="zh-CN" sz="2000" dirty="0">
                <a:solidFill>
                  <a:schemeClr val="tx1"/>
                </a:solidFill>
                <a:ea typeface="楷体_GB2312" charset="-122"/>
              </a:rPr>
              <a:t>，即：</a:t>
            </a:r>
            <a:r>
              <a:rPr lang="en-US" altLang="zh-CN" sz="2000" i="1" dirty="0">
                <a:solidFill>
                  <a:schemeClr val="tx1"/>
                </a:solidFill>
                <a:ea typeface="楷体_GB2312" charset="-122"/>
              </a:rPr>
              <a:t> A</a:t>
            </a:r>
            <a:r>
              <a:rPr lang="en-US" altLang="zh-CN" sz="2000" dirty="0">
                <a:solidFill>
                  <a:schemeClr val="tx1"/>
                </a:solidFill>
                <a:ea typeface="楷体_GB2312" charset="-122"/>
                <a:sym typeface="Symbol" pitchFamily="18" charset="2"/>
              </a:rPr>
              <a:t></a:t>
            </a:r>
            <a:r>
              <a:rPr lang="en-US" altLang="zh-CN" sz="2000" i="1" dirty="0">
                <a:solidFill>
                  <a:schemeClr val="tx1"/>
                </a:solidFill>
                <a:ea typeface="楷体_GB2312" charset="-122"/>
              </a:rPr>
              <a:t>B</a:t>
            </a:r>
            <a:r>
              <a:rPr lang="en-US" altLang="zh-CN" sz="2000" dirty="0">
                <a:solidFill>
                  <a:schemeClr val="tx1"/>
                </a:solidFill>
                <a:sym typeface="Symbol" pitchFamily="18" charset="2"/>
              </a:rPr>
              <a:t></a:t>
            </a:r>
            <a:r>
              <a:rPr lang="en-US" altLang="zh-CN" sz="2000" i="1" dirty="0">
                <a:solidFill>
                  <a:schemeClr val="tx1"/>
                </a:solidFill>
                <a:ea typeface="楷体_GB2312" charset="-122"/>
              </a:rPr>
              <a:t>C</a:t>
            </a:r>
            <a:r>
              <a:rPr lang="en-US" altLang="zh-CN" sz="2000" dirty="0">
                <a:solidFill>
                  <a:schemeClr val="tx1"/>
                </a:solidFill>
                <a:ea typeface="楷体_GB2312" charset="-122"/>
              </a:rPr>
              <a:t>=0</a:t>
            </a:r>
            <a:r>
              <a:rPr lang="zh-CN" altLang="en-US" sz="2000" dirty="0">
                <a:solidFill>
                  <a:schemeClr val="tx1"/>
                </a:solidFill>
                <a:ea typeface="楷体_GB2312" charset="-122"/>
              </a:rPr>
              <a:t>、</a:t>
            </a:r>
            <a:r>
              <a:rPr lang="en-US" altLang="zh-CN" sz="2000" i="1" dirty="0">
                <a:solidFill>
                  <a:schemeClr val="tx1"/>
                </a:solidFill>
                <a:ea typeface="楷体_GB2312" charset="-122"/>
              </a:rPr>
              <a:t>A</a:t>
            </a:r>
            <a:r>
              <a:rPr lang="en-US" altLang="zh-CN" sz="2000" dirty="0">
                <a:solidFill>
                  <a:schemeClr val="tx1"/>
                </a:solidFill>
                <a:sym typeface="Symbol" pitchFamily="18" charset="2"/>
              </a:rPr>
              <a:t></a:t>
            </a:r>
            <a:r>
              <a:rPr lang="en-US" altLang="zh-CN" sz="2000" i="1" dirty="0">
                <a:solidFill>
                  <a:schemeClr val="tx1"/>
                </a:solidFill>
                <a:ea typeface="楷体_GB2312" charset="-122"/>
              </a:rPr>
              <a:t>BC</a:t>
            </a:r>
            <a:r>
              <a:rPr lang="en-US" altLang="zh-CN" sz="2000" dirty="0">
                <a:solidFill>
                  <a:schemeClr val="tx1"/>
                </a:solidFill>
                <a:sym typeface="Symbol" pitchFamily="18" charset="2"/>
              </a:rPr>
              <a:t></a:t>
            </a:r>
            <a:r>
              <a:rPr lang="en-US" altLang="zh-CN" sz="2000" dirty="0">
                <a:solidFill>
                  <a:schemeClr val="tx1"/>
                </a:solidFill>
                <a:ea typeface="楷体_GB2312" charset="-122"/>
              </a:rPr>
              <a:t>=0</a:t>
            </a:r>
            <a:r>
              <a:rPr lang="zh-CN" altLang="en-US" sz="2000" dirty="0">
                <a:solidFill>
                  <a:schemeClr val="tx1"/>
                </a:solidFill>
                <a:ea typeface="楷体_GB2312" charset="-122"/>
              </a:rPr>
              <a:t>、</a:t>
            </a:r>
            <a:r>
              <a:rPr lang="en-US" altLang="zh-CN" sz="2000" i="1" dirty="0">
                <a:solidFill>
                  <a:schemeClr val="tx1"/>
                </a:solidFill>
                <a:ea typeface="楷体_GB2312" charset="-122"/>
              </a:rPr>
              <a:t>A</a:t>
            </a:r>
            <a:r>
              <a:rPr lang="en-US" altLang="zh-CN" sz="2000" dirty="0">
                <a:solidFill>
                  <a:schemeClr val="tx1"/>
                </a:solidFill>
                <a:sym typeface="Symbol" pitchFamily="18" charset="2"/>
              </a:rPr>
              <a:t></a:t>
            </a:r>
            <a:r>
              <a:rPr lang="en-US" altLang="zh-CN" sz="2000" i="1" dirty="0">
                <a:solidFill>
                  <a:schemeClr val="tx1"/>
                </a:solidFill>
                <a:ea typeface="楷体_GB2312" charset="-122"/>
              </a:rPr>
              <a:t>BC</a:t>
            </a:r>
            <a:r>
              <a:rPr lang="en-US" altLang="zh-CN" sz="2000" dirty="0">
                <a:solidFill>
                  <a:schemeClr val="tx1"/>
                </a:solidFill>
                <a:ea typeface="楷体_GB2312" charset="-122"/>
              </a:rPr>
              <a:t>=0</a:t>
            </a:r>
            <a:r>
              <a:rPr lang="zh-CN" altLang="en-US" sz="2000" dirty="0">
                <a:solidFill>
                  <a:schemeClr val="tx1"/>
                </a:solidFill>
                <a:ea typeface="楷体_GB2312" charset="-122"/>
              </a:rPr>
              <a:t>、</a:t>
            </a:r>
            <a:r>
              <a:rPr lang="en-US" altLang="zh-CN" sz="2000" i="1" dirty="0">
                <a:solidFill>
                  <a:schemeClr val="tx1"/>
                </a:solidFill>
                <a:ea typeface="楷体_GB2312" charset="-122"/>
              </a:rPr>
              <a:t>AB</a:t>
            </a:r>
            <a:r>
              <a:rPr lang="en-US" altLang="zh-CN" sz="2000" dirty="0">
                <a:solidFill>
                  <a:schemeClr val="tx1"/>
                </a:solidFill>
                <a:sym typeface="Symbol" pitchFamily="18" charset="2"/>
              </a:rPr>
              <a:t></a:t>
            </a:r>
            <a:r>
              <a:rPr lang="en-US" altLang="zh-CN" sz="2000" i="1" dirty="0">
                <a:solidFill>
                  <a:schemeClr val="tx1"/>
                </a:solidFill>
                <a:ea typeface="楷体_GB2312" charset="-122"/>
              </a:rPr>
              <a:t>C</a:t>
            </a:r>
            <a:r>
              <a:rPr lang="en-US" altLang="zh-CN" sz="2000" dirty="0">
                <a:solidFill>
                  <a:schemeClr val="tx1"/>
                </a:solidFill>
                <a:ea typeface="楷体_GB2312" charset="-122"/>
              </a:rPr>
              <a:t>=0</a:t>
            </a:r>
            <a:r>
              <a:rPr lang="zh-CN" altLang="en-US" sz="2000" dirty="0">
                <a:solidFill>
                  <a:schemeClr val="tx1"/>
                </a:solidFill>
                <a:ea typeface="楷体_GB2312" charset="-122"/>
              </a:rPr>
              <a:t>。</a:t>
            </a:r>
            <a:endParaRPr lang="zh-CN" altLang="zh-CN" sz="2000" dirty="0">
              <a:solidFill>
                <a:schemeClr val="tx1"/>
              </a:solidFill>
              <a:ea typeface="楷体_GB2312" charset="-122"/>
            </a:endParaRPr>
          </a:p>
        </p:txBody>
      </p:sp>
      <p:sp>
        <p:nvSpPr>
          <p:cNvPr id="4" name="文本框 3"/>
          <p:cNvSpPr txBox="1">
            <a:spLocks noChangeArrowheads="1"/>
          </p:cNvSpPr>
          <p:nvPr/>
        </p:nvSpPr>
        <p:spPr bwMode="auto">
          <a:xfrm>
            <a:off x="511175" y="1827213"/>
            <a:ext cx="8105775"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eaLnBrk="0" hangingPunct="0">
              <a:buFontTx/>
              <a:buNone/>
              <a:defRPr/>
            </a:pPr>
            <a:r>
              <a:rPr lang="zh-CN" altLang="en-US" sz="2800" dirty="0" smtClean="0">
                <a:solidFill>
                  <a:schemeClr val="tx1"/>
                </a:solidFill>
                <a:latin typeface="Times New Roman" panose="02020603050405020304" pitchFamily="18" charset="0"/>
                <a:cs typeface="Times New Roman" panose="02020603050405020304" pitchFamily="18" charset="0"/>
                <a:sym typeface="+mn-ea"/>
              </a:rPr>
              <a:t>所以</a:t>
            </a:r>
            <a:endParaRPr lang="en-US" altLang="zh-CN" sz="2800" dirty="0" smtClean="0">
              <a:solidFill>
                <a:schemeClr val="tx1"/>
              </a:solidFill>
              <a:latin typeface="Times New Roman" panose="02020603050405020304" pitchFamily="18" charset="0"/>
              <a:cs typeface="Times New Roman" panose="02020603050405020304" pitchFamily="18" charset="0"/>
              <a:sym typeface="+mn-ea"/>
            </a:endParaRPr>
          </a:p>
          <a:p>
            <a:pPr indent="0" algn="ctr" eaLnBrk="0" hangingPunct="0">
              <a:buFontTx/>
              <a:buNone/>
              <a:defRPr/>
            </a:pP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BC</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BC</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AB</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C</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=0</a:t>
            </a:r>
            <a:endParaRPr lang="zh-CN" altLang="zh-CN" sz="2800"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9" name="文本框 8"/>
          <p:cNvSpPr txBox="1">
            <a:spLocks noChangeArrowheads="1"/>
          </p:cNvSpPr>
          <p:nvPr/>
        </p:nvSpPr>
        <p:spPr bwMode="auto">
          <a:xfrm>
            <a:off x="515938" y="2762250"/>
            <a:ext cx="8101012"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eaLnBrk="0" hangingPunct="0">
              <a:buFontTx/>
              <a:buNone/>
              <a:defRPr/>
            </a:pPr>
            <a:r>
              <a:rPr lang="zh-CN" altLang="zh-CN" sz="2800" dirty="0" smtClean="0">
                <a:solidFill>
                  <a:schemeClr val="tx1"/>
                </a:solidFill>
                <a:latin typeface="Times New Roman" panose="02020603050405020304" pitchFamily="18" charset="0"/>
                <a:cs typeface="Times New Roman" panose="02020603050405020304" pitchFamily="18" charset="0"/>
                <a:sym typeface="+mn-ea"/>
              </a:rPr>
              <a:t>上式称为该逻辑问题的</a:t>
            </a:r>
            <a:r>
              <a:rPr lang="zh-CN" altLang="zh-CN" sz="2800" dirty="0" smtClean="0">
                <a:solidFill>
                  <a:srgbClr val="FFFF00"/>
                </a:solidFill>
                <a:latin typeface="Times New Roman" panose="02020603050405020304" pitchFamily="18" charset="0"/>
                <a:cs typeface="Times New Roman" panose="02020603050405020304" pitchFamily="18" charset="0"/>
                <a:sym typeface="+mn-ea"/>
              </a:rPr>
              <a:t>约束条件</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（或</a:t>
            </a:r>
            <a:r>
              <a:rPr lang="zh-CN" altLang="zh-CN" sz="2800" dirty="0" smtClean="0">
                <a:solidFill>
                  <a:srgbClr val="FFFF00"/>
                </a:solidFill>
                <a:latin typeface="Times New Roman" panose="02020603050405020304" pitchFamily="18" charset="0"/>
                <a:cs typeface="Times New Roman" panose="02020603050405020304" pitchFamily="18" charset="0"/>
                <a:sym typeface="+mn-ea"/>
              </a:rPr>
              <a:t>约束方程</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endParaRPr lang="zh-CN" altLang="zh-CN" sz="2800" dirty="0">
              <a:solidFill>
                <a:schemeClr val="tx1"/>
              </a:solidFill>
              <a:latin typeface="Times New Roman" panose="02020603050405020304" pitchFamily="18" charset="0"/>
              <a:cs typeface="Times New Roman" panose="02020603050405020304" pitchFamily="18" charset="0"/>
              <a:sym typeface="+mn-ea"/>
            </a:endParaRPr>
          </a:p>
        </p:txBody>
      </p:sp>
      <p:sp>
        <p:nvSpPr>
          <p:cNvPr id="1167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10" name="文本框 8"/>
          <p:cNvSpPr txBox="1">
            <a:spLocks noChangeArrowheads="1"/>
          </p:cNvSpPr>
          <p:nvPr/>
        </p:nvSpPr>
        <p:spPr bwMode="auto">
          <a:xfrm>
            <a:off x="511175" y="3273425"/>
            <a:ext cx="8105775" cy="1631216"/>
          </a:xfrm>
          <a:prstGeom prst="rect">
            <a:avLst/>
          </a:prstGeom>
          <a:noFill/>
          <a:ln w="12700">
            <a:noFill/>
            <a:miter lim="800000"/>
            <a:headEnd/>
            <a:tailEnd/>
          </a:ln>
        </p:spPr>
        <p:txBody>
          <a:bodyPr>
            <a:spAutoFit/>
          </a:bodyPr>
          <a:lstStyle/>
          <a:p>
            <a:pPr indent="719138" hangingPunct="0"/>
            <a:r>
              <a:rPr lang="zh-CN" altLang="zh-CN" sz="2000" dirty="0">
                <a:ea typeface="楷体_GB2312" charset="-122"/>
              </a:rPr>
              <a:t>由于在正常取值的情况下，约束项的值恒为</a:t>
            </a:r>
            <a:r>
              <a:rPr lang="en-US" altLang="zh-CN" sz="2000" dirty="0">
                <a:ea typeface="楷体_GB2312" charset="-122"/>
              </a:rPr>
              <a:t>0</a:t>
            </a:r>
            <a:r>
              <a:rPr lang="zh-CN" altLang="zh-CN" sz="2000" dirty="0">
                <a:ea typeface="楷体_GB2312" charset="-122"/>
              </a:rPr>
              <a:t>，所以</a:t>
            </a:r>
            <a:r>
              <a:rPr lang="zh-CN" altLang="zh-CN" sz="2000" dirty="0">
                <a:solidFill>
                  <a:srgbClr val="FF0000"/>
                </a:solidFill>
                <a:ea typeface="楷体_GB2312" charset="-122"/>
              </a:rPr>
              <a:t>将约束项写入函数表达式或者不写入，对逻辑函数并没有影响</a:t>
            </a:r>
            <a:r>
              <a:rPr lang="zh-CN" altLang="zh-CN" sz="2000" dirty="0">
                <a:solidFill>
                  <a:srgbClr val="000000"/>
                </a:solidFill>
                <a:ea typeface="楷体_GB2312" charset="-122"/>
              </a:rPr>
              <a:t>。</a:t>
            </a:r>
            <a:r>
              <a:rPr lang="zh-CN" altLang="zh-CN" sz="2000" dirty="0">
                <a:ea typeface="楷体_GB2312" charset="-122"/>
              </a:rPr>
              <a:t>但是，用卡诺图表示逻辑函数时则有差异，写入约束项时应在对应的格子中填</a:t>
            </a:r>
            <a:r>
              <a:rPr lang="en-US" altLang="zh-CN" sz="2000" dirty="0">
                <a:ea typeface="楷体_GB2312" charset="-122"/>
              </a:rPr>
              <a:t>1</a:t>
            </a:r>
            <a:r>
              <a:rPr lang="zh-CN" altLang="zh-CN" sz="2000" dirty="0">
                <a:ea typeface="楷体_GB2312" charset="-122"/>
              </a:rPr>
              <a:t>，不写入时填</a:t>
            </a:r>
            <a:r>
              <a:rPr lang="en-US" altLang="zh-CN" sz="2000" dirty="0">
                <a:ea typeface="楷体_GB2312" charset="-122"/>
              </a:rPr>
              <a:t>0</a:t>
            </a:r>
            <a:r>
              <a:rPr lang="zh-CN" altLang="zh-CN" sz="2000" dirty="0">
                <a:ea typeface="楷体_GB2312" charset="-122"/>
              </a:rPr>
              <a:t>。也就是说，</a:t>
            </a:r>
            <a:r>
              <a:rPr lang="zh-CN" altLang="zh-CN" sz="2000" dirty="0">
                <a:solidFill>
                  <a:srgbClr val="FF0000"/>
                </a:solidFill>
                <a:ea typeface="楷体_GB2312" charset="-122"/>
              </a:rPr>
              <a:t>在卡诺图中约束项对应的格子中填入</a:t>
            </a:r>
            <a:r>
              <a:rPr lang="en-US" altLang="zh-CN" sz="2000" dirty="0">
                <a:solidFill>
                  <a:srgbClr val="FF0000"/>
                </a:solidFill>
                <a:ea typeface="楷体_GB2312" charset="-122"/>
              </a:rPr>
              <a:t>1</a:t>
            </a:r>
            <a:r>
              <a:rPr lang="zh-CN" altLang="zh-CN" sz="2000" dirty="0">
                <a:solidFill>
                  <a:srgbClr val="FF0000"/>
                </a:solidFill>
                <a:ea typeface="楷体_GB2312" charset="-122"/>
              </a:rPr>
              <a:t>或者</a:t>
            </a:r>
            <a:r>
              <a:rPr lang="en-US" altLang="zh-CN" sz="2000" dirty="0">
                <a:solidFill>
                  <a:srgbClr val="FF0000"/>
                </a:solidFill>
                <a:ea typeface="楷体_GB2312" charset="-122"/>
              </a:rPr>
              <a:t>0</a:t>
            </a:r>
            <a:r>
              <a:rPr lang="zh-CN" altLang="zh-CN" sz="2000" dirty="0">
                <a:solidFill>
                  <a:srgbClr val="FF0000"/>
                </a:solidFill>
                <a:ea typeface="楷体_GB2312" charset="-122"/>
              </a:rPr>
              <a:t>都可以，一般填入“</a:t>
            </a:r>
            <a:r>
              <a:rPr lang="en-US" altLang="zh-CN" sz="2000" dirty="0">
                <a:solidFill>
                  <a:srgbClr val="FF0000"/>
                </a:solidFill>
                <a:ea typeface="楷体_GB2312" charset="-122"/>
              </a:rPr>
              <a:t>×</a:t>
            </a:r>
            <a:r>
              <a:rPr lang="zh-CN" altLang="zh-CN" sz="2000" dirty="0">
                <a:solidFill>
                  <a:srgbClr val="FF0000"/>
                </a:solidFill>
                <a:ea typeface="楷体_GB2312" charset="-122"/>
              </a:rPr>
              <a:t>”表示既可以取</a:t>
            </a:r>
            <a:r>
              <a:rPr lang="en-US" altLang="zh-CN" sz="2000" dirty="0">
                <a:solidFill>
                  <a:srgbClr val="FF0000"/>
                </a:solidFill>
                <a:ea typeface="楷体_GB2312" charset="-122"/>
              </a:rPr>
              <a:t>1</a:t>
            </a:r>
            <a:r>
              <a:rPr lang="zh-CN" altLang="zh-CN" sz="2000" dirty="0">
                <a:solidFill>
                  <a:srgbClr val="FF0000"/>
                </a:solidFill>
                <a:ea typeface="楷体_GB2312" charset="-122"/>
              </a:rPr>
              <a:t>也可以取</a:t>
            </a:r>
            <a:r>
              <a:rPr lang="en-US" altLang="zh-CN" sz="2000" dirty="0">
                <a:solidFill>
                  <a:srgbClr val="FF0000"/>
                </a:solidFill>
                <a:ea typeface="楷体_GB2312" charset="-122"/>
              </a:rPr>
              <a:t>0</a:t>
            </a:r>
            <a:r>
              <a:rPr lang="zh-CN" altLang="zh-CN" sz="2000" dirty="0">
                <a:solidFill>
                  <a:srgbClr val="000000"/>
                </a:solidFill>
                <a:ea typeface="楷体_GB2312" charset="-122"/>
              </a:rPr>
              <a:t>。</a:t>
            </a:r>
            <a:endParaRPr lang="zh-CN" altLang="zh-CN" sz="2000" dirty="0">
              <a:solidFill>
                <a:schemeClr val="tx1"/>
              </a:solidFill>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2"/>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ppt_x</p:attrName>
                                        </p:attrNameLst>
                                      </p:cBhvr>
                                      <p:tavLst>
                                        <p:tav tm="0">
                                          <p:val>
                                            <p:strVal val="#ppt_x-.2"/>
                                          </p:val>
                                        </p:tav>
                                        <p:tav tm="100000">
                                          <p:val>
                                            <p:strVal val="#ppt_x"/>
                                          </p:val>
                                        </p:tav>
                                      </p:tavLst>
                                    </p:anim>
                                    <p:anim calcmode="lin" valueType="num">
                                      <p:cBhvr>
                                        <p:cTn id="20"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文本框 3076"/>
          <p:cNvSpPr txBox="1"/>
          <p:nvPr/>
        </p:nvSpPr>
        <p:spPr>
          <a:xfrm>
            <a:off x="511175" y="476250"/>
            <a:ext cx="8105775" cy="1816100"/>
          </a:xfrm>
          <a:prstGeom prst="rect">
            <a:avLst/>
          </a:prstGeom>
          <a:noFill/>
          <a:ln w="12700">
            <a:noFill/>
          </a:ln>
        </p:spPr>
        <p:txBody>
          <a:bodyPr>
            <a:spAutoFit/>
          </a:bodyPr>
          <a:lstStyle>
            <a:lvl1pPr>
              <a:spcBef>
                <a:spcPct val="20000"/>
              </a:spcBef>
              <a:buChar char="•"/>
              <a:defRPr sz="2400">
                <a:solidFill>
                  <a:srgbClr val="000000"/>
                </a:solidFill>
                <a:latin typeface="Comic Sans MS" panose="030F0702030302020204" pitchFamily="66" charset="0"/>
                <a:ea typeface="楷体_GB2312" charset="-122"/>
              </a:defRPr>
            </a:lvl1pPr>
            <a:lvl2pPr marL="742950" indent="-285750">
              <a:spcBef>
                <a:spcPct val="20000"/>
              </a:spcBef>
              <a:buChar char="–"/>
              <a:defRPr sz="2000">
                <a:solidFill>
                  <a:srgbClr val="000000"/>
                </a:solidFill>
                <a:latin typeface="Comic Sans MS" panose="030F0702030302020204" pitchFamily="66" charset="0"/>
                <a:ea typeface="楷体_GB2312" charset="-122"/>
              </a:defRPr>
            </a:lvl2pPr>
            <a:lvl3pPr marL="1143000" indent="-228600">
              <a:spcBef>
                <a:spcPct val="20000"/>
              </a:spcBef>
              <a:buChar char="•"/>
              <a:defRPr>
                <a:solidFill>
                  <a:srgbClr val="000000"/>
                </a:solidFill>
                <a:latin typeface="Comic Sans MS" panose="030F0702030302020204" pitchFamily="66" charset="0"/>
                <a:ea typeface="楷体_GB2312" charset="-122"/>
              </a:defRPr>
            </a:lvl3pPr>
            <a:lvl4pPr marL="1600200" indent="-228600">
              <a:spcBef>
                <a:spcPct val="20000"/>
              </a:spcBef>
              <a:buChar char="–"/>
              <a:defRPr sz="1600">
                <a:solidFill>
                  <a:srgbClr val="000000"/>
                </a:solidFill>
                <a:latin typeface="Comic Sans MS" panose="030F0702030302020204" pitchFamily="66" charset="0"/>
                <a:ea typeface="楷体_GB2312" charset="-122"/>
              </a:defRPr>
            </a:lvl4pPr>
            <a:lvl5pPr marL="2057400" indent="-228600">
              <a:spcBef>
                <a:spcPct val="20000"/>
              </a:spcBef>
              <a:buChar char="»"/>
              <a:defRPr sz="16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eaLnBrk="0" hangingPunct="0">
              <a:spcBef>
                <a:spcPts val="0"/>
              </a:spcBef>
              <a:buFontTx/>
              <a:buNone/>
              <a:defRPr/>
            </a:pPr>
            <a:r>
              <a:rPr lang="zh-CN" altLang="zh-CN" sz="2800" dirty="0">
                <a:solidFill>
                  <a:schemeClr val="tx1"/>
                </a:solidFill>
                <a:latin typeface="Times New Roman" panose="02020603050405020304" pitchFamily="18" charset="0"/>
                <a:cs typeface="Times New Roman" panose="02020603050405020304" pitchFamily="18" charset="0"/>
                <a:sym typeface="+mn-ea"/>
              </a:rPr>
              <a:t>有时还会遇到另外一些实际问题，在变量的某些取值下定义函数值为“</a:t>
            </a:r>
            <a:r>
              <a:rPr lang="en-US" altLang="zh-CN" sz="2800" dirty="0">
                <a:solidFill>
                  <a:schemeClr val="tx1"/>
                </a:solidFill>
                <a:latin typeface="Times New Roman" panose="02020603050405020304" pitchFamily="18" charset="0"/>
                <a:cs typeface="Times New Roman" panose="02020603050405020304" pitchFamily="18" charset="0"/>
                <a:sym typeface="+mn-ea"/>
              </a:rPr>
              <a:t>1</a:t>
            </a:r>
            <a:r>
              <a:rPr lang="zh-CN" altLang="zh-CN" sz="2800" dirty="0">
                <a:solidFill>
                  <a:schemeClr val="tx1"/>
                </a:solidFill>
                <a:latin typeface="Times New Roman" panose="02020603050405020304" pitchFamily="18" charset="0"/>
                <a:cs typeface="Times New Roman" panose="02020603050405020304" pitchFamily="18" charset="0"/>
                <a:sym typeface="+mn-ea"/>
              </a:rPr>
              <a:t>”或者为“</a:t>
            </a:r>
            <a:r>
              <a:rPr lang="en-US" altLang="zh-CN" sz="2800" dirty="0">
                <a:solidFill>
                  <a:schemeClr val="tx1"/>
                </a:solidFill>
                <a:latin typeface="Times New Roman" panose="02020603050405020304" pitchFamily="18" charset="0"/>
                <a:cs typeface="Times New Roman" panose="02020603050405020304" pitchFamily="18" charset="0"/>
                <a:sym typeface="+mn-ea"/>
              </a:rPr>
              <a:t>0</a:t>
            </a:r>
            <a:r>
              <a:rPr lang="zh-CN" altLang="zh-CN" sz="2800" dirty="0">
                <a:solidFill>
                  <a:schemeClr val="tx1"/>
                </a:solidFill>
                <a:latin typeface="Times New Roman" panose="02020603050405020304" pitchFamily="18" charset="0"/>
                <a:cs typeface="Times New Roman" panose="02020603050405020304" pitchFamily="18" charset="0"/>
                <a:sym typeface="+mn-ea"/>
              </a:rPr>
              <a:t>”并不影响电路的逻辑功能，那么这些取值所对应的最小项称为该逻辑问题的</a:t>
            </a:r>
            <a:r>
              <a:rPr lang="zh-CN" altLang="zh-CN" sz="2800" dirty="0">
                <a:solidFill>
                  <a:srgbClr val="FFFF00"/>
                </a:solidFill>
                <a:latin typeface="Times New Roman" panose="02020603050405020304" pitchFamily="18" charset="0"/>
                <a:cs typeface="Times New Roman" panose="02020603050405020304" pitchFamily="18" charset="0"/>
                <a:sym typeface="+mn-ea"/>
              </a:rPr>
              <a:t>任意项</a:t>
            </a:r>
            <a:r>
              <a:rPr lang="zh-CN" altLang="zh-CN" sz="2800" dirty="0">
                <a:solidFill>
                  <a:schemeClr val="tx1"/>
                </a:solidFill>
                <a:latin typeface="Times New Roman" panose="02020603050405020304" pitchFamily="18" charset="0"/>
                <a:cs typeface="Times New Roman" panose="02020603050405020304" pitchFamily="18" charset="0"/>
                <a:sym typeface="+mn-ea"/>
              </a:rPr>
              <a:t>。</a:t>
            </a:r>
          </a:p>
        </p:txBody>
      </p:sp>
      <p:sp>
        <p:nvSpPr>
          <p:cNvPr id="4" name="文本框 3"/>
          <p:cNvSpPr txBox="1">
            <a:spLocks noChangeArrowheads="1"/>
          </p:cNvSpPr>
          <p:nvPr/>
        </p:nvSpPr>
        <p:spPr bwMode="auto">
          <a:xfrm>
            <a:off x="511175" y="2303463"/>
            <a:ext cx="8105775" cy="1385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indent="719455">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eaLnBrk="0" hangingPunct="0">
              <a:buFontTx/>
              <a:buNone/>
              <a:defRPr/>
            </a:pPr>
            <a:r>
              <a:rPr lang="zh-CN" altLang="zh-CN" sz="2800" dirty="0" smtClean="0">
                <a:solidFill>
                  <a:schemeClr val="tx1"/>
                </a:solidFill>
                <a:latin typeface="Times New Roman" panose="02020603050405020304" pitchFamily="18" charset="0"/>
                <a:cs typeface="Times New Roman" panose="02020603050405020304" pitchFamily="18" charset="0"/>
                <a:sym typeface="+mn-ea"/>
              </a:rPr>
              <a:t>约束项和任意项统称为</a:t>
            </a:r>
            <a:r>
              <a:rPr lang="zh-CN" altLang="zh-CN" sz="2800" dirty="0" smtClean="0">
                <a:solidFill>
                  <a:srgbClr val="FFFF00"/>
                </a:solidFill>
                <a:latin typeface="Times New Roman" panose="02020603050405020304" pitchFamily="18" charset="0"/>
                <a:cs typeface="Times New Roman" panose="02020603050405020304" pitchFamily="18" charset="0"/>
                <a:sym typeface="+mn-ea"/>
              </a:rPr>
              <a:t>无关项</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(don‘t care term</a:t>
            </a:r>
            <a:r>
              <a:rPr lang="en-US" altLang="zh-CN" sz="2800" dirty="0" smtClean="0">
                <a:latin typeface="Times New Roman" panose="02020603050405020304" pitchFamily="18" charset="0"/>
                <a:cs typeface="Times New Roman" panose="02020603050405020304" pitchFamily="18" charset="0"/>
                <a:sym typeface="+mn-ea"/>
              </a:rPr>
              <a:t>)</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，用</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d</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表示。</a:t>
            </a:r>
            <a:r>
              <a:rPr lang="zh-CN" altLang="zh-CN" sz="2800" dirty="0" smtClean="0">
                <a:solidFill>
                  <a:srgbClr val="FF0000"/>
                </a:solidFill>
                <a:latin typeface="Times New Roman" panose="02020603050405020304" pitchFamily="18" charset="0"/>
                <a:cs typeface="Times New Roman" panose="02020603050405020304" pitchFamily="18" charset="0"/>
                <a:sym typeface="+mn-ea"/>
              </a:rPr>
              <a:t>在卡诺图中</a:t>
            </a:r>
            <a:r>
              <a:rPr lang="zh-CN" altLang="en-US" sz="2800" dirty="0" smtClean="0">
                <a:solidFill>
                  <a:srgbClr val="FF0000"/>
                </a:solidFill>
                <a:latin typeface="Times New Roman" panose="02020603050405020304" pitchFamily="18" charset="0"/>
                <a:cs typeface="Times New Roman" panose="02020603050405020304" pitchFamily="18" charset="0"/>
                <a:sym typeface="+mn-ea"/>
              </a:rPr>
              <a:t>无关</a:t>
            </a:r>
            <a:r>
              <a:rPr lang="zh-CN" altLang="zh-CN" sz="2800" dirty="0" smtClean="0">
                <a:solidFill>
                  <a:srgbClr val="FF0000"/>
                </a:solidFill>
                <a:latin typeface="Times New Roman" panose="02020603050405020304" pitchFamily="18" charset="0"/>
                <a:cs typeface="Times New Roman" panose="02020603050405020304" pitchFamily="18" charset="0"/>
                <a:sym typeface="+mn-ea"/>
              </a:rPr>
              <a:t>项对应的格子中一般填入“</a:t>
            </a:r>
            <a:r>
              <a:rPr lang="en-US" altLang="zh-CN" sz="2800" dirty="0" smtClean="0">
                <a:solidFill>
                  <a:srgbClr val="FF0000"/>
                </a:solidFill>
                <a:latin typeface="Times New Roman" panose="02020603050405020304" pitchFamily="18" charset="0"/>
                <a:cs typeface="Times New Roman" panose="02020603050405020304" pitchFamily="18" charset="0"/>
                <a:sym typeface="+mn-ea"/>
              </a:rPr>
              <a:t>×</a:t>
            </a:r>
            <a:r>
              <a:rPr lang="zh-CN" altLang="zh-CN" sz="2800" dirty="0" smtClean="0">
                <a:solidFill>
                  <a:srgbClr val="FF0000"/>
                </a:solidFill>
                <a:latin typeface="Times New Roman" panose="02020603050405020304" pitchFamily="18" charset="0"/>
                <a:cs typeface="Times New Roman" panose="02020603050405020304" pitchFamily="18" charset="0"/>
                <a:sym typeface="+mn-ea"/>
              </a:rPr>
              <a:t>”表示既可以取</a:t>
            </a:r>
            <a:r>
              <a:rPr lang="en-US" altLang="zh-CN" sz="2800" dirty="0" smtClean="0">
                <a:solidFill>
                  <a:srgbClr val="FF0000"/>
                </a:solidFill>
                <a:latin typeface="Times New Roman" panose="02020603050405020304" pitchFamily="18" charset="0"/>
                <a:cs typeface="Times New Roman" panose="02020603050405020304" pitchFamily="18" charset="0"/>
                <a:sym typeface="+mn-ea"/>
              </a:rPr>
              <a:t>1</a:t>
            </a:r>
            <a:r>
              <a:rPr lang="zh-CN" altLang="zh-CN" sz="2800" dirty="0" smtClean="0">
                <a:solidFill>
                  <a:srgbClr val="FF0000"/>
                </a:solidFill>
                <a:latin typeface="Times New Roman" panose="02020603050405020304" pitchFamily="18" charset="0"/>
                <a:cs typeface="Times New Roman" panose="02020603050405020304" pitchFamily="18" charset="0"/>
                <a:sym typeface="+mn-ea"/>
              </a:rPr>
              <a:t>也可以取</a:t>
            </a:r>
            <a:r>
              <a:rPr lang="en-US" altLang="zh-CN" sz="2800" dirty="0" smtClean="0">
                <a:solidFill>
                  <a:srgbClr val="FF0000"/>
                </a:solidFill>
                <a:latin typeface="Times New Roman" panose="02020603050405020304" pitchFamily="18" charset="0"/>
                <a:cs typeface="Times New Roman" panose="02020603050405020304" pitchFamily="18" charset="0"/>
                <a:sym typeface="+mn-ea"/>
              </a:rPr>
              <a:t>0</a:t>
            </a:r>
            <a:r>
              <a:rPr lang="zh-CN" altLang="zh-CN" sz="2800" dirty="0" smtClean="0">
                <a:latin typeface="Times New Roman" panose="02020603050405020304" pitchFamily="18" charset="0"/>
                <a:cs typeface="Times New Roman" panose="02020603050405020304" pitchFamily="18" charset="0"/>
                <a:sym typeface="+mn-ea"/>
              </a:rPr>
              <a:t>。</a:t>
            </a:r>
          </a:p>
        </p:txBody>
      </p:sp>
      <p:sp>
        <p:nvSpPr>
          <p:cNvPr id="1187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7" name="文本框 3"/>
          <p:cNvSpPr txBox="1">
            <a:spLocks noChangeArrowheads="1"/>
          </p:cNvSpPr>
          <p:nvPr/>
        </p:nvSpPr>
        <p:spPr bwMode="auto">
          <a:xfrm>
            <a:off x="511175" y="3686175"/>
            <a:ext cx="8105775" cy="830997"/>
          </a:xfrm>
          <a:prstGeom prst="rect">
            <a:avLst/>
          </a:prstGeom>
          <a:noFill/>
          <a:ln w="12700">
            <a:noFill/>
            <a:miter lim="800000"/>
            <a:headEnd/>
            <a:tailEnd/>
          </a:ln>
        </p:spPr>
        <p:txBody>
          <a:bodyPr>
            <a:spAutoFit/>
          </a:bodyPr>
          <a:lstStyle/>
          <a:p>
            <a:pPr indent="719138" hangingPunct="0"/>
            <a:r>
              <a:rPr lang="zh-CN" altLang="en-US" sz="2400" dirty="0">
                <a:ea typeface="楷体_GB2312" charset="-122"/>
              </a:rPr>
              <a:t>化简具有无关项的逻辑函数时，如果能合理利用这些无关项，一般都可得到更加简单的化简结果。</a:t>
            </a:r>
            <a:endParaRPr lang="zh-CN" altLang="zh-CN" sz="2400" dirty="0">
              <a:cs typeface="Times New Roman" pitchFamily="18" charset="0"/>
            </a:endParaRPr>
          </a:p>
        </p:txBody>
      </p:sp>
      <p:sp>
        <p:nvSpPr>
          <p:cNvPr id="8" name="文本框 3"/>
          <p:cNvSpPr txBox="1">
            <a:spLocks noChangeArrowheads="1"/>
          </p:cNvSpPr>
          <p:nvPr/>
        </p:nvSpPr>
        <p:spPr bwMode="auto">
          <a:xfrm>
            <a:off x="511175" y="5084763"/>
            <a:ext cx="8105775" cy="400110"/>
          </a:xfrm>
          <a:prstGeom prst="rect">
            <a:avLst/>
          </a:prstGeom>
          <a:noFill/>
          <a:ln w="12700">
            <a:noFill/>
            <a:miter lim="800000"/>
            <a:headEnd/>
            <a:tailEnd/>
          </a:ln>
        </p:spPr>
        <p:txBody>
          <a:bodyPr>
            <a:spAutoFit/>
          </a:bodyPr>
          <a:lstStyle/>
          <a:p>
            <a:pPr hangingPunct="0"/>
            <a:r>
              <a:rPr lang="zh-CN" altLang="zh-CN" sz="2000" dirty="0" smtClean="0">
                <a:ea typeface="楷体_GB2312" charset="-122"/>
              </a:rPr>
              <a:t>【例</a:t>
            </a:r>
            <a:r>
              <a:rPr lang="en-US" altLang="zh-CN" sz="2000" dirty="0" smtClean="0">
                <a:ea typeface="楷体_GB2312" charset="-122"/>
              </a:rPr>
              <a:t>18</a:t>
            </a:r>
            <a:r>
              <a:rPr lang="zh-CN" altLang="zh-CN" sz="2000" dirty="0" smtClean="0">
                <a:ea typeface="楷体_GB2312" charset="-122"/>
              </a:rPr>
              <a:t>】</a:t>
            </a:r>
            <a:r>
              <a:rPr lang="zh-CN" altLang="zh-CN" sz="2000" dirty="0">
                <a:ea typeface="楷体_GB2312" charset="-122"/>
              </a:rPr>
              <a:t>设计一个</a:t>
            </a:r>
            <a:r>
              <a:rPr lang="en-US" altLang="zh-CN" sz="2000" dirty="0">
                <a:ea typeface="楷体_GB2312" charset="-122"/>
              </a:rPr>
              <a:t>8421</a:t>
            </a:r>
            <a:r>
              <a:rPr lang="zh-CN" altLang="zh-CN" sz="2000" dirty="0">
                <a:ea typeface="楷体_GB2312" charset="-122"/>
              </a:rPr>
              <a:t>码四舍五入电路，要求电路尽量简单。</a:t>
            </a:r>
            <a:endParaRPr lang="zh-CN" altLang="zh-CN" sz="20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3" name="文本框 3076"/>
          <p:cNvSpPr txBox="1">
            <a:spLocks noChangeArrowheads="1"/>
          </p:cNvSpPr>
          <p:nvPr/>
        </p:nvSpPr>
        <p:spPr bwMode="auto">
          <a:xfrm>
            <a:off x="511175" y="404813"/>
            <a:ext cx="8105775" cy="1200329"/>
          </a:xfrm>
          <a:prstGeom prst="rect">
            <a:avLst/>
          </a:prstGeom>
          <a:noFill/>
          <a:ln w="12700">
            <a:noFill/>
            <a:miter lim="800000"/>
            <a:headEnd/>
            <a:tailEnd/>
          </a:ln>
        </p:spPr>
        <p:txBody>
          <a:bodyPr>
            <a:spAutoFit/>
          </a:bodyPr>
          <a:lstStyle/>
          <a:p>
            <a:pPr indent="719138" eaLnBrk="0" hangingPunct="0"/>
            <a:r>
              <a:rPr lang="zh-CN" altLang="en-US" sz="2400">
                <a:ea typeface="楷体_GB2312" charset="-122"/>
              </a:rPr>
              <a:t>解</a:t>
            </a:r>
            <a:r>
              <a:rPr lang="zh-CN" altLang="zh-CN" sz="2400">
                <a:ea typeface="楷体_GB2312" charset="-122"/>
              </a:rPr>
              <a:t>：将</a:t>
            </a:r>
            <a:r>
              <a:rPr lang="en-US" altLang="zh-CN" sz="2400">
                <a:ea typeface="楷体_GB2312" charset="-122"/>
              </a:rPr>
              <a:t>8421</a:t>
            </a:r>
            <a:r>
              <a:rPr lang="zh-CN" altLang="zh-CN" sz="2400">
                <a:ea typeface="楷体_GB2312" charset="-122"/>
              </a:rPr>
              <a:t>码的</a:t>
            </a:r>
            <a:r>
              <a:rPr lang="en-US" altLang="zh-CN" sz="2400">
                <a:ea typeface="楷体_GB2312" charset="-122"/>
              </a:rPr>
              <a:t>4</a:t>
            </a:r>
            <a:r>
              <a:rPr lang="zh-CN" altLang="zh-CN" sz="2400">
                <a:ea typeface="楷体_GB2312" charset="-122"/>
              </a:rPr>
              <a:t>位数分别用逻辑变量</a:t>
            </a:r>
            <a:r>
              <a:rPr lang="en-US" altLang="zh-CN" sz="2400" i="1">
                <a:ea typeface="楷体_GB2312" charset="-122"/>
              </a:rPr>
              <a:t>A</a:t>
            </a:r>
            <a:r>
              <a:rPr lang="zh-CN" altLang="zh-CN" sz="2400">
                <a:ea typeface="楷体_GB2312" charset="-122"/>
              </a:rPr>
              <a:t>、</a:t>
            </a:r>
            <a:r>
              <a:rPr lang="en-US" altLang="zh-CN" sz="2400" i="1">
                <a:ea typeface="楷体_GB2312" charset="-122"/>
              </a:rPr>
              <a:t>B</a:t>
            </a:r>
            <a:r>
              <a:rPr lang="zh-CN" altLang="zh-CN" sz="2400">
                <a:ea typeface="楷体_GB2312" charset="-122"/>
              </a:rPr>
              <a:t>、</a:t>
            </a:r>
            <a:r>
              <a:rPr lang="en-US" altLang="zh-CN" sz="2400" i="1">
                <a:ea typeface="楷体_GB2312" charset="-122"/>
              </a:rPr>
              <a:t>C</a:t>
            </a:r>
            <a:r>
              <a:rPr lang="zh-CN" altLang="zh-CN" sz="2400">
                <a:ea typeface="楷体_GB2312" charset="-122"/>
              </a:rPr>
              <a:t>、</a:t>
            </a:r>
            <a:r>
              <a:rPr lang="en-US" altLang="zh-CN" sz="2400" i="1">
                <a:ea typeface="楷体_GB2312" charset="-122"/>
              </a:rPr>
              <a:t>D</a:t>
            </a:r>
            <a:r>
              <a:rPr lang="zh-CN" altLang="zh-CN" sz="2400">
                <a:ea typeface="楷体_GB2312" charset="-122"/>
              </a:rPr>
              <a:t>表示，四舍五入的结果用</a:t>
            </a:r>
            <a:r>
              <a:rPr lang="en-US" altLang="zh-CN" sz="2400" i="1">
                <a:ea typeface="楷体_GB2312" charset="-122"/>
              </a:rPr>
              <a:t>Y</a:t>
            </a:r>
            <a:r>
              <a:rPr lang="zh-CN" altLang="zh-CN" sz="2400">
                <a:ea typeface="楷体_GB2312" charset="-122"/>
              </a:rPr>
              <a:t>表示，并且规定</a:t>
            </a:r>
            <a:r>
              <a:rPr lang="en-US" altLang="zh-CN" sz="2400" i="1">
                <a:ea typeface="楷体_GB2312" charset="-122"/>
              </a:rPr>
              <a:t>Y</a:t>
            </a:r>
            <a:r>
              <a:rPr lang="en-US" altLang="zh-CN" sz="2400">
                <a:ea typeface="楷体_GB2312" charset="-122"/>
              </a:rPr>
              <a:t>=1</a:t>
            </a:r>
            <a:r>
              <a:rPr lang="zh-CN" altLang="zh-CN" sz="2400">
                <a:ea typeface="楷体_GB2312" charset="-122"/>
              </a:rPr>
              <a:t>表示入，</a:t>
            </a:r>
            <a:r>
              <a:rPr lang="en-US" altLang="zh-CN" sz="2400" i="1">
                <a:ea typeface="楷体_GB2312" charset="-122"/>
              </a:rPr>
              <a:t>Y</a:t>
            </a:r>
            <a:r>
              <a:rPr lang="en-US" altLang="zh-CN" sz="2400">
                <a:ea typeface="楷体_GB2312" charset="-122"/>
              </a:rPr>
              <a:t>=0</a:t>
            </a:r>
            <a:r>
              <a:rPr lang="zh-CN" altLang="zh-CN" sz="2400">
                <a:ea typeface="楷体_GB2312" charset="-122"/>
              </a:rPr>
              <a:t>表示舍，则该逻辑问题的真值表如表</a:t>
            </a:r>
            <a:r>
              <a:rPr lang="en-US" altLang="zh-CN" sz="2400">
                <a:ea typeface="楷体_GB2312" charset="-122"/>
              </a:rPr>
              <a:t>2-13</a:t>
            </a:r>
            <a:r>
              <a:rPr lang="zh-CN" altLang="zh-CN" sz="2400">
                <a:ea typeface="楷体_GB2312" charset="-122"/>
              </a:rPr>
              <a:t>所示。</a:t>
            </a:r>
            <a:endParaRPr lang="zh-CN" altLang="zh-CN" sz="2400">
              <a:cs typeface="Times New Roman" pitchFamily="18" charset="0"/>
            </a:endParaRPr>
          </a:p>
        </p:txBody>
      </p:sp>
      <p:sp>
        <p:nvSpPr>
          <p:cNvPr id="120834" name="Rectangle 2"/>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graphicFrame>
        <p:nvGraphicFramePr>
          <p:cNvPr id="9" name="表格 8"/>
          <p:cNvGraphicFramePr>
            <a:graphicFrameLocks noGrp="1"/>
          </p:cNvGraphicFramePr>
          <p:nvPr/>
        </p:nvGraphicFramePr>
        <p:xfrm>
          <a:off x="973138" y="2584450"/>
          <a:ext cx="7197730" cy="3940173"/>
        </p:xfrm>
        <a:graphic>
          <a:graphicData uri="http://schemas.openxmlformats.org/drawingml/2006/table">
            <a:tbl>
              <a:tblPr/>
              <a:tblGrid>
                <a:gridCol w="719773"/>
                <a:gridCol w="719773"/>
                <a:gridCol w="719773"/>
                <a:gridCol w="719773"/>
                <a:gridCol w="719773"/>
                <a:gridCol w="719773"/>
                <a:gridCol w="719773"/>
                <a:gridCol w="719773"/>
                <a:gridCol w="719773"/>
                <a:gridCol w="719773"/>
              </a:tblGrid>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D</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C</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D</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0" u="none" strike="noStrike" cap="none" normalizeH="0" baseline="-2500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a:noFill/>
                    </a:lnTlToBr>
                    <a:lnBlToTr>
                      <a:noFill/>
                    </a:lnBlToTr>
                    <a:noFill/>
                  </a:tcPr>
                </a:tc>
              </a:tr>
              <a:tr h="437797">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a:noFill/>
                    </a:lnTlToBr>
                    <a:lnBlToTr>
                      <a:noFill/>
                    </a:lnBlToTr>
                    <a:noFill/>
                  </a:tcPr>
                </a:tc>
              </a:tr>
              <a:tr h="4377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a:noFill/>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marL="91430" marR="91430" marT="35994" marB="35994"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400" b="1" dirty="0" smtClean="0">
                          <a:solidFill>
                            <a:schemeClr val="tx1"/>
                          </a:solidFill>
                          <a:latin typeface="Times New Roman" panose="02020603050405020304" pitchFamily="18" charset="0"/>
                          <a:ea typeface="楷体_GB2312" charset="-122"/>
                        </a:rPr>
                        <a:t>×</a:t>
                      </a:r>
                    </a:p>
                  </a:txBody>
                  <a:tcPr marL="91430" marR="91430" marT="35994" marB="35994"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文本框 3076"/>
          <p:cNvSpPr txBox="1">
            <a:spLocks noChangeArrowheads="1"/>
          </p:cNvSpPr>
          <p:nvPr/>
        </p:nvSpPr>
        <p:spPr bwMode="auto">
          <a:xfrm>
            <a:off x="2628900" y="2133600"/>
            <a:ext cx="3884613"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12 </a:t>
            </a:r>
            <a:r>
              <a:rPr lang="zh-CN" altLang="en-US" sz="2400" dirty="0" smtClean="0">
                <a:ea typeface="楷体_GB2312" charset="-122"/>
              </a:rPr>
              <a:t>例</a:t>
            </a:r>
            <a:r>
              <a:rPr lang="en-US" altLang="zh-CN" sz="2400" dirty="0" smtClean="0">
                <a:ea typeface="楷体_GB2312" charset="-122"/>
              </a:rPr>
              <a:t>18</a:t>
            </a:r>
            <a:r>
              <a:rPr lang="zh-CN" altLang="en-US" sz="2400" dirty="0" smtClean="0">
                <a:ea typeface="楷体_GB2312" charset="-122"/>
              </a:rPr>
              <a:t>真值表</a:t>
            </a:r>
            <a:endParaRPr lang="zh-CN" altLang="zh-CN" sz="2400" dirty="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文本框 3076"/>
          <p:cNvSpPr txBox="1">
            <a:spLocks noChangeArrowheads="1"/>
          </p:cNvSpPr>
          <p:nvPr/>
        </p:nvSpPr>
        <p:spPr bwMode="auto">
          <a:xfrm>
            <a:off x="514350" y="461963"/>
            <a:ext cx="8093075" cy="224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algn="just" hangingPunct="0">
              <a:buFontTx/>
              <a:buNone/>
              <a:defRPr/>
            </a:pP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若以</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分别表示开关</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zh-CN" altLang="en-US"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的状态，并以</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表示开关闭合，以</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0</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表示开关断开；以</a:t>
            </a:r>
            <a:r>
              <a:rPr lang="en-US" altLang="zh-CN" sz="2800" i="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表示灯的状态，并以</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表示灯亮，以</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0</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表示灯不亮，则</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开关</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A</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B</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的状态和灯</a:t>
            </a:r>
            <a:r>
              <a:rPr lang="en-US" altLang="zh-CN" sz="2800" i="1" dirty="0" smtClean="0">
                <a:solidFill>
                  <a:schemeClr val="tx1"/>
                </a:solidFill>
                <a:latin typeface="Times New Roman" panose="02020603050405020304" pitchFamily="18" charset="0"/>
                <a:cs typeface="Times New Roman" panose="02020603050405020304" pitchFamily="18" charset="0"/>
                <a:sym typeface="+mn-ea"/>
              </a:rPr>
              <a:t>Y</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的状态</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之间的因果关系可以用</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表</a:t>
            </a:r>
            <a:r>
              <a:rPr lang="en-US" altLang="zh-CN" sz="2800" dirty="0" smtClean="0">
                <a:solidFill>
                  <a:schemeClr val="tx1"/>
                </a:solidFill>
                <a:latin typeface="Times New Roman" panose="02020603050405020304" pitchFamily="18" charset="0"/>
                <a:cs typeface="Times New Roman" panose="02020603050405020304" pitchFamily="18" charset="0"/>
                <a:sym typeface="+mn-ea"/>
              </a:rPr>
              <a:t>1</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所示的</a:t>
            </a:r>
            <a:r>
              <a:rPr lang="zh-CN" altLang="zh-CN" sz="2800" dirty="0" smtClean="0">
                <a:solidFill>
                  <a:srgbClr val="FFFF00"/>
                </a:solidFill>
                <a:latin typeface="Times New Roman" panose="02020603050405020304" pitchFamily="18" charset="0"/>
                <a:cs typeface="Times New Roman" panose="02020603050405020304" pitchFamily="18" charset="0"/>
                <a:sym typeface="+mn-ea"/>
              </a:rPr>
              <a:t>真值表</a:t>
            </a:r>
            <a:r>
              <a:rPr lang="en-US" altLang="zh-CN" sz="2800" dirty="0" smtClean="0">
                <a:solidFill>
                  <a:srgbClr val="FFFF00"/>
                </a:solidFill>
                <a:latin typeface="Times New Roman" panose="02020603050405020304" pitchFamily="18" charset="0"/>
                <a:cs typeface="Times New Roman" panose="02020603050405020304" pitchFamily="18" charset="0"/>
                <a:sym typeface="+mn-ea"/>
              </a:rPr>
              <a:t>(Truth-Table)</a:t>
            </a:r>
            <a:r>
              <a:rPr lang="zh-CN" altLang="zh-CN" sz="2800" dirty="0" smtClean="0">
                <a:solidFill>
                  <a:schemeClr val="tx1"/>
                </a:solidFill>
                <a:latin typeface="Times New Roman" panose="02020603050405020304" pitchFamily="18" charset="0"/>
                <a:cs typeface="Times New Roman" panose="02020603050405020304" pitchFamily="18" charset="0"/>
                <a:sym typeface="+mn-ea"/>
              </a:rPr>
              <a:t>表示</a:t>
            </a:r>
            <a:r>
              <a:rPr lang="zh-CN" altLang="en-US" sz="2800" dirty="0" smtClean="0">
                <a:solidFill>
                  <a:schemeClr val="tx1"/>
                </a:solidFill>
                <a:latin typeface="Times New Roman" panose="02020603050405020304" pitchFamily="18" charset="0"/>
                <a:cs typeface="Times New Roman" panose="02020603050405020304" pitchFamily="18" charset="0"/>
                <a:sym typeface="+mn-ea"/>
              </a:rPr>
              <a:t>。</a:t>
            </a:r>
            <a:endParaRPr lang="zh-CN" altLang="zh-CN" sz="2800" dirty="0" smtClean="0">
              <a:solidFill>
                <a:schemeClr val="tx1"/>
              </a:solidFill>
              <a:latin typeface="Times New Roman" panose="02020603050405020304" pitchFamily="18" charset="0"/>
              <a:cs typeface="Times New Roman" panose="02020603050405020304" pitchFamily="18" charset="0"/>
              <a:sym typeface="+mn-ea"/>
            </a:endParaRPr>
          </a:p>
        </p:txBody>
      </p:sp>
      <p:graphicFrame>
        <p:nvGraphicFramePr>
          <p:cNvPr id="2" name="表格 1"/>
          <p:cNvGraphicFramePr>
            <a:graphicFrameLocks noGrp="1"/>
          </p:cNvGraphicFramePr>
          <p:nvPr/>
        </p:nvGraphicFramePr>
        <p:xfrm>
          <a:off x="5867400" y="3025775"/>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4" name="文本框 3076"/>
          <p:cNvSpPr txBox="1">
            <a:spLocks noChangeArrowheads="1"/>
          </p:cNvSpPr>
          <p:nvPr/>
        </p:nvSpPr>
        <p:spPr bwMode="auto">
          <a:xfrm>
            <a:off x="5651500" y="2600325"/>
            <a:ext cx="3128963"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1 </a:t>
            </a:r>
            <a:r>
              <a:rPr lang="zh-CN" altLang="en-US" sz="2400" dirty="0">
                <a:ea typeface="楷体_GB2312" charset="-122"/>
              </a:rPr>
              <a:t>与逻辑</a:t>
            </a:r>
            <a:r>
              <a:rPr lang="zh-CN" altLang="zh-CN" sz="2400" dirty="0">
                <a:ea typeface="楷体_GB2312" charset="-122"/>
              </a:rPr>
              <a:t>真值表</a:t>
            </a:r>
            <a:endParaRPr lang="zh-CN" altLang="zh-CN" sz="2400" dirty="0">
              <a:cs typeface="Times New Roman" pitchFamily="18" charset="0"/>
            </a:endParaRPr>
          </a:p>
        </p:txBody>
      </p:sp>
      <p:sp>
        <p:nvSpPr>
          <p:cNvPr id="12315" name="文本框 3076"/>
          <p:cNvSpPr txBox="1">
            <a:spLocks noChangeArrowheads="1"/>
          </p:cNvSpPr>
          <p:nvPr/>
        </p:nvSpPr>
        <p:spPr bwMode="auto">
          <a:xfrm>
            <a:off x="0" y="2571744"/>
            <a:ext cx="8093075" cy="522287"/>
          </a:xfrm>
          <a:prstGeom prst="rect">
            <a:avLst/>
          </a:prstGeom>
          <a:noFill/>
          <a:ln w="12700">
            <a:noFill/>
            <a:miter lim="800000"/>
            <a:headEnd/>
            <a:tailEnd/>
          </a:ln>
        </p:spPr>
        <p:txBody>
          <a:bodyPr>
            <a:spAutoFit/>
          </a:bodyPr>
          <a:lstStyle/>
          <a:p>
            <a:pPr indent="719138" algn="just" eaLnBrk="0" hangingPunct="0"/>
            <a:r>
              <a:rPr lang="zh-CN" altLang="en-US" sz="2800" dirty="0">
                <a:solidFill>
                  <a:srgbClr val="FF0000"/>
                </a:solidFill>
                <a:ea typeface="楷体_GB2312" charset="-122"/>
              </a:rPr>
              <a:t>有</a:t>
            </a:r>
            <a:r>
              <a:rPr lang="en-US" altLang="zh-CN" sz="2800" dirty="0">
                <a:solidFill>
                  <a:srgbClr val="FF0000"/>
                </a:solidFill>
                <a:ea typeface="楷体_GB2312" charset="-122"/>
              </a:rPr>
              <a:t>0</a:t>
            </a:r>
            <a:r>
              <a:rPr lang="zh-CN" altLang="en-US" sz="2800" dirty="0">
                <a:solidFill>
                  <a:srgbClr val="FF0000"/>
                </a:solidFill>
                <a:ea typeface="楷体_GB2312" charset="-122"/>
              </a:rPr>
              <a:t>出</a:t>
            </a:r>
            <a:r>
              <a:rPr lang="en-US" altLang="zh-CN" sz="2800" dirty="0">
                <a:solidFill>
                  <a:srgbClr val="FF0000"/>
                </a:solidFill>
                <a:ea typeface="楷体_GB2312" charset="-122"/>
              </a:rPr>
              <a:t>0</a:t>
            </a:r>
            <a:r>
              <a:rPr lang="zh-CN" altLang="en-US" sz="2800" dirty="0">
                <a:solidFill>
                  <a:srgbClr val="FF0000"/>
                </a:solidFill>
                <a:ea typeface="楷体_GB2312" charset="-122"/>
              </a:rPr>
              <a:t>，全</a:t>
            </a:r>
            <a:r>
              <a:rPr lang="en-US" altLang="zh-CN" sz="2800" dirty="0">
                <a:solidFill>
                  <a:srgbClr val="FF0000"/>
                </a:solidFill>
                <a:ea typeface="楷体_GB2312" charset="-122"/>
              </a:rPr>
              <a:t>1</a:t>
            </a:r>
            <a:r>
              <a:rPr lang="zh-CN" altLang="en-US" sz="2800" dirty="0">
                <a:solidFill>
                  <a:srgbClr val="FF0000"/>
                </a:solidFill>
                <a:ea typeface="楷体_GB2312" charset="-122"/>
              </a:rPr>
              <a:t>才出</a:t>
            </a:r>
            <a:r>
              <a:rPr lang="en-US" altLang="zh-CN" sz="2800" dirty="0">
                <a:solidFill>
                  <a:srgbClr val="FF0000"/>
                </a:solidFill>
                <a:ea typeface="楷体_GB2312" charset="-122"/>
              </a:rPr>
              <a:t>1</a:t>
            </a:r>
            <a:r>
              <a:rPr lang="zh-CN" altLang="en-US" sz="2800" dirty="0">
                <a:solidFill>
                  <a:srgbClr val="FF0000"/>
                </a:solidFill>
                <a:ea typeface="楷体_GB2312" charset="-122"/>
              </a:rPr>
              <a:t>。</a:t>
            </a:r>
            <a:endParaRPr lang="zh-CN" altLang="zh-CN" sz="2800" dirty="0">
              <a:solidFill>
                <a:srgbClr val="FF0000"/>
              </a:solidFill>
              <a:cs typeface="Times New Roman" pitchFamily="18" charset="0"/>
            </a:endParaRPr>
          </a:p>
        </p:txBody>
      </p:sp>
      <p:sp>
        <p:nvSpPr>
          <p:cNvPr id="12316" name="文本框 3076"/>
          <p:cNvSpPr txBox="1">
            <a:spLocks noChangeArrowheads="1"/>
          </p:cNvSpPr>
          <p:nvPr/>
        </p:nvSpPr>
        <p:spPr bwMode="auto">
          <a:xfrm>
            <a:off x="514350" y="3159125"/>
            <a:ext cx="5137150" cy="830997"/>
          </a:xfrm>
          <a:prstGeom prst="rect">
            <a:avLst/>
          </a:prstGeom>
          <a:noFill/>
          <a:ln w="12700">
            <a:noFill/>
            <a:miter lim="800000"/>
            <a:headEnd/>
            <a:tailEnd/>
          </a:ln>
        </p:spPr>
        <p:txBody>
          <a:bodyPr>
            <a:spAutoFit/>
          </a:bodyPr>
          <a:lstStyle/>
          <a:p>
            <a:pPr indent="719138" algn="just" eaLnBrk="0" hangingPunct="0"/>
            <a:r>
              <a:rPr lang="zh-CN" altLang="zh-CN" sz="2400" dirty="0">
                <a:latin typeface="Comic Sans MS" pitchFamily="66" charset="0"/>
                <a:ea typeface="楷体_GB2312" charset="-122"/>
              </a:rPr>
              <a:t>与逻辑也称为逻辑乘，其</a:t>
            </a:r>
            <a:r>
              <a:rPr lang="zh-CN" altLang="en-US" sz="2400" dirty="0">
                <a:latin typeface="Comic Sans MS" pitchFamily="66" charset="0"/>
                <a:ea typeface="楷体_GB2312" charset="-122"/>
              </a:rPr>
              <a:t>逻辑</a:t>
            </a:r>
            <a:r>
              <a:rPr lang="zh-CN" altLang="zh-CN" sz="2400" dirty="0">
                <a:latin typeface="Comic Sans MS" pitchFamily="66" charset="0"/>
                <a:ea typeface="楷体_GB2312" charset="-122"/>
              </a:rPr>
              <a:t>表达式记为</a:t>
            </a:r>
            <a:endParaRPr lang="zh-CN" altLang="zh-CN" sz="2400" dirty="0">
              <a:cs typeface="Times New Roman" pitchFamily="18" charset="0"/>
            </a:endParaRPr>
          </a:p>
        </p:txBody>
      </p:sp>
      <p:sp>
        <p:nvSpPr>
          <p:cNvPr id="12317" name="文本框 3076"/>
          <p:cNvSpPr txBox="1">
            <a:spLocks noChangeArrowheads="1"/>
          </p:cNvSpPr>
          <p:nvPr/>
        </p:nvSpPr>
        <p:spPr bwMode="auto">
          <a:xfrm>
            <a:off x="514350" y="4811713"/>
            <a:ext cx="5065713"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algn="just" eaLnBrk="0" hangingPunct="0">
              <a:buFontTx/>
              <a:buNone/>
              <a:defRPr/>
            </a:pPr>
            <a:r>
              <a:rPr lang="zh-CN" altLang="en-US" sz="2800" dirty="0" smtClean="0">
                <a:solidFill>
                  <a:schemeClr val="tx1"/>
                </a:solidFill>
                <a:sym typeface="+mn-ea"/>
              </a:rPr>
              <a:t>能实现</a:t>
            </a:r>
            <a:r>
              <a:rPr lang="zh-CN" altLang="zh-CN" sz="2800" dirty="0" smtClean="0">
                <a:solidFill>
                  <a:schemeClr val="tx1"/>
                </a:solidFill>
                <a:sym typeface="+mn-ea"/>
              </a:rPr>
              <a:t>与</a:t>
            </a:r>
            <a:r>
              <a:rPr lang="zh-CN" altLang="en-US" sz="2800" dirty="0" smtClean="0">
                <a:solidFill>
                  <a:schemeClr val="tx1"/>
                </a:solidFill>
                <a:sym typeface="+mn-ea"/>
              </a:rPr>
              <a:t>运算的逻辑电路称为</a:t>
            </a:r>
            <a:r>
              <a:rPr lang="zh-CN" altLang="en-US" sz="2800" dirty="0" smtClean="0">
                <a:solidFill>
                  <a:srgbClr val="FFFF00"/>
                </a:solidFill>
                <a:sym typeface="+mn-ea"/>
              </a:rPr>
              <a:t>与门</a:t>
            </a:r>
            <a:r>
              <a:rPr lang="zh-CN" altLang="en-US" sz="2800" dirty="0" smtClean="0">
                <a:solidFill>
                  <a:schemeClr val="tx1"/>
                </a:solidFill>
                <a:sym typeface="+mn-ea"/>
              </a:rPr>
              <a:t>，其逻辑符号如右图所示。</a:t>
            </a:r>
            <a:endParaRPr lang="zh-CN" altLang="zh-CN" sz="2800" dirty="0" smtClean="0">
              <a:solidFill>
                <a:schemeClr val="tx1"/>
              </a:solidFill>
              <a:latin typeface="Times New Roman" panose="02020603050405020304" pitchFamily="18" charset="0"/>
              <a:sym typeface="+mn-ea"/>
            </a:endParaRPr>
          </a:p>
        </p:txBody>
      </p:sp>
      <p:pic>
        <p:nvPicPr>
          <p:cNvPr id="12318" name="Picture 4"/>
          <p:cNvPicPr>
            <a:picLocks noChangeAspect="1" noChangeArrowheads="1"/>
          </p:cNvPicPr>
          <p:nvPr/>
        </p:nvPicPr>
        <p:blipFill>
          <a:blip r:embed="rId4"/>
          <a:srcRect l="-5936" t="-17046" r="-5640" b="-21700"/>
          <a:stretch>
            <a:fillRect/>
          </a:stretch>
        </p:blipFill>
        <p:spPr bwMode="auto">
          <a:xfrm>
            <a:off x="6227763" y="5470525"/>
            <a:ext cx="1976437" cy="766763"/>
          </a:xfrm>
          <a:prstGeom prst="rect">
            <a:avLst/>
          </a:prstGeom>
          <a:solidFill>
            <a:schemeClr val="bg1"/>
          </a:solidFill>
          <a:ln w="57150" cmpd="thickThin">
            <a:solidFill>
              <a:srgbClr val="FF0000"/>
            </a:solidFill>
            <a:miter lim="800000"/>
            <a:headEnd/>
            <a:tailEnd/>
          </a:ln>
        </p:spPr>
      </p:pic>
      <p:graphicFrame>
        <p:nvGraphicFramePr>
          <p:cNvPr id="11" name="对象 10"/>
          <p:cNvGraphicFramePr>
            <a:graphicFrameLocks noChangeAspect="1"/>
          </p:cNvGraphicFramePr>
          <p:nvPr/>
        </p:nvGraphicFramePr>
        <p:xfrm>
          <a:off x="1763713" y="4235450"/>
          <a:ext cx="2560637" cy="455613"/>
        </p:xfrm>
        <a:graphic>
          <a:graphicData uri="http://schemas.openxmlformats.org/presentationml/2006/ole">
            <p:oleObj spid="_x0000_s1026" r:id="rId5" imgW="926698" imgH="165028" progId="Equation.3">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dissolve">
                                      <p:cBhvr>
                                        <p:cTn id="7" dur="500"/>
                                        <p:tgtEl>
                                          <p:spTgt spid="12314"/>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2315"/>
                                        </p:tgtEl>
                                        <p:attrNameLst>
                                          <p:attrName>style.visibility</p:attrName>
                                        </p:attrNameLst>
                                      </p:cBhvr>
                                      <p:to>
                                        <p:strVal val="visible"/>
                                      </p:to>
                                    </p:set>
                                    <p:anim calcmode="lin" valueType="num">
                                      <p:cBhvr>
                                        <p:cTn id="15" dur="500" fill="hold"/>
                                        <p:tgtEl>
                                          <p:spTgt spid="12315"/>
                                        </p:tgtEl>
                                        <p:attrNameLst>
                                          <p:attrName>ppt_w</p:attrName>
                                        </p:attrNameLst>
                                      </p:cBhvr>
                                      <p:tavLst>
                                        <p:tav tm="0">
                                          <p:val>
                                            <p:fltVal val="0"/>
                                          </p:val>
                                        </p:tav>
                                        <p:tav tm="100000">
                                          <p:val>
                                            <p:strVal val="#ppt_w"/>
                                          </p:val>
                                        </p:tav>
                                      </p:tavLst>
                                    </p:anim>
                                    <p:anim calcmode="lin" valueType="num">
                                      <p:cBhvr>
                                        <p:cTn id="16" dur="500" fill="hold"/>
                                        <p:tgtEl>
                                          <p:spTgt spid="12315"/>
                                        </p:tgtEl>
                                        <p:attrNameLst>
                                          <p:attrName>ppt_h</p:attrName>
                                        </p:attrNameLst>
                                      </p:cBhvr>
                                      <p:tavLst>
                                        <p:tav tm="0">
                                          <p:val>
                                            <p:fltVal val="0"/>
                                          </p:val>
                                        </p:tav>
                                        <p:tav tm="100000">
                                          <p:val>
                                            <p:strVal val="#ppt_h"/>
                                          </p:val>
                                        </p:tav>
                                      </p:tavLst>
                                    </p:anim>
                                    <p:animEffect transition="in" filter="fade">
                                      <p:cBhvr>
                                        <p:cTn id="17" dur="500"/>
                                        <p:tgtEl>
                                          <p:spTgt spid="123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316"/>
                                        </p:tgtEl>
                                        <p:attrNameLst>
                                          <p:attrName>style.visibility</p:attrName>
                                        </p:attrNameLst>
                                      </p:cBhvr>
                                      <p:to>
                                        <p:strVal val="visible"/>
                                      </p:to>
                                    </p:set>
                                    <p:animEffect transition="in" filter="barn(inVertical)">
                                      <p:cBhvr>
                                        <p:cTn id="22" dur="500"/>
                                        <p:tgtEl>
                                          <p:spTgt spid="12316"/>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317"/>
                                        </p:tgtEl>
                                        <p:attrNameLst>
                                          <p:attrName>style.visibility</p:attrName>
                                        </p:attrNameLst>
                                      </p:cBhvr>
                                      <p:to>
                                        <p:strVal val="visible"/>
                                      </p:to>
                                    </p:set>
                                    <p:animEffect transition="in" filter="wipe(left)">
                                      <p:cBhvr>
                                        <p:cTn id="30" dur="500"/>
                                        <p:tgtEl>
                                          <p:spTgt spid="1231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2318"/>
                                        </p:tgtEl>
                                        <p:attrNameLst>
                                          <p:attrName>style.visibility</p:attrName>
                                        </p:attrNameLst>
                                      </p:cBhvr>
                                      <p:to>
                                        <p:strVal val="visible"/>
                                      </p:to>
                                    </p:set>
                                    <p:animEffect transition="in" filter="dissolve">
                                      <p:cBhvr>
                                        <p:cTn id="35" dur="500"/>
                                        <p:tgtEl>
                                          <p:spTgt spid="1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p:bldP spid="12315" grpId="0"/>
      <p:bldP spid="12316" grpId="0"/>
      <p:bldP spid="12317"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5073650" y="2536825"/>
          <a:ext cx="3463925" cy="3516313"/>
        </p:xfrm>
        <a:graphic>
          <a:graphicData uri="http://schemas.openxmlformats.org/presentationml/2006/ole">
            <p:oleObj spid="_x0000_s14338" r:id="rId4" imgW="1400099" imgH="1400220" progId="">
              <p:embed/>
            </p:oleObj>
          </a:graphicData>
        </a:graphic>
      </p:graphicFrame>
      <p:sp>
        <p:nvSpPr>
          <p:cNvPr id="122882" name="文本框 3076"/>
          <p:cNvSpPr txBox="1">
            <a:spLocks noChangeArrowheads="1"/>
          </p:cNvSpPr>
          <p:nvPr/>
        </p:nvSpPr>
        <p:spPr bwMode="auto">
          <a:xfrm>
            <a:off x="511175" y="533400"/>
            <a:ext cx="8105775" cy="1569660"/>
          </a:xfrm>
          <a:prstGeom prst="rect">
            <a:avLst/>
          </a:prstGeom>
          <a:noFill/>
          <a:ln w="12700">
            <a:noFill/>
            <a:miter lim="800000"/>
            <a:headEnd/>
            <a:tailEnd/>
          </a:ln>
        </p:spPr>
        <p:txBody>
          <a:bodyPr>
            <a:spAutoFit/>
          </a:bodyPr>
          <a:lstStyle/>
          <a:p>
            <a:pPr indent="719138" hangingPunct="0"/>
            <a:r>
              <a:rPr lang="zh-CN" altLang="zh-CN" sz="2400">
                <a:ea typeface="楷体_GB2312" charset="-122"/>
              </a:rPr>
              <a:t>由于</a:t>
            </a:r>
            <a:r>
              <a:rPr lang="en-US" altLang="zh-CN" sz="2400">
                <a:ea typeface="楷体_GB2312" charset="-122"/>
              </a:rPr>
              <a:t>8421</a:t>
            </a:r>
            <a:r>
              <a:rPr lang="zh-CN" altLang="zh-CN" sz="2400">
                <a:ea typeface="楷体_GB2312" charset="-122"/>
              </a:rPr>
              <a:t>码不会取</a:t>
            </a:r>
            <a:r>
              <a:rPr lang="en-US" altLang="zh-CN" sz="2400">
                <a:ea typeface="楷体_GB2312" charset="-122"/>
              </a:rPr>
              <a:t>1010</a:t>
            </a:r>
            <a:r>
              <a:rPr lang="zh-CN" altLang="zh-CN" sz="2400">
                <a:ea typeface="楷体_GB2312" charset="-122"/>
              </a:rPr>
              <a:t>、</a:t>
            </a:r>
            <a:r>
              <a:rPr lang="en-US" altLang="zh-CN" sz="2400">
                <a:ea typeface="楷体_GB2312" charset="-122"/>
              </a:rPr>
              <a:t>1011</a:t>
            </a:r>
            <a:r>
              <a:rPr lang="zh-CN" altLang="zh-CN" sz="2400">
                <a:ea typeface="楷体_GB2312" charset="-122"/>
              </a:rPr>
              <a:t>、</a:t>
            </a:r>
            <a:r>
              <a:rPr lang="en-US" altLang="zh-CN" sz="2400">
                <a:ea typeface="楷体_GB2312" charset="-122"/>
              </a:rPr>
              <a:t>...</a:t>
            </a:r>
            <a:r>
              <a:rPr lang="zh-CN" altLang="zh-CN" sz="2400">
                <a:ea typeface="楷体_GB2312" charset="-122"/>
              </a:rPr>
              <a:t>、</a:t>
            </a:r>
            <a:r>
              <a:rPr lang="en-US" altLang="zh-CN" sz="2400">
                <a:ea typeface="楷体_GB2312" charset="-122"/>
              </a:rPr>
              <a:t>1111</a:t>
            </a:r>
            <a:r>
              <a:rPr lang="zh-CN" altLang="zh-CN" sz="2400">
                <a:ea typeface="楷体_GB2312" charset="-122"/>
              </a:rPr>
              <a:t>六种取值，所以在这六种取值下，规定</a:t>
            </a:r>
            <a:r>
              <a:rPr lang="en-US" altLang="zh-CN" sz="2400" i="1">
                <a:ea typeface="楷体_GB2312" charset="-122"/>
              </a:rPr>
              <a:t>Y</a:t>
            </a:r>
            <a:r>
              <a:rPr lang="zh-CN" altLang="zh-CN" sz="2400">
                <a:ea typeface="楷体_GB2312" charset="-122"/>
              </a:rPr>
              <a:t>为</a:t>
            </a:r>
            <a:r>
              <a:rPr lang="en-US" altLang="zh-CN" sz="2400">
                <a:ea typeface="楷体_GB2312" charset="-122"/>
              </a:rPr>
              <a:t>1</a:t>
            </a:r>
            <a:r>
              <a:rPr lang="zh-CN" altLang="zh-CN" sz="2400">
                <a:ea typeface="楷体_GB2312" charset="-122"/>
              </a:rPr>
              <a:t>或为</a:t>
            </a:r>
            <a:r>
              <a:rPr lang="en-US" altLang="zh-CN" sz="2400">
                <a:ea typeface="楷体_GB2312" charset="-122"/>
              </a:rPr>
              <a:t>0</a:t>
            </a:r>
            <a:r>
              <a:rPr lang="zh-CN" altLang="zh-CN" sz="2400">
                <a:ea typeface="楷体_GB2312" charset="-122"/>
              </a:rPr>
              <a:t>均可，并不影响电路的功能。因此，这六种取值对应的最小项称为该逻辑问题的任意项。</a:t>
            </a:r>
            <a:endParaRPr lang="zh-CN" altLang="zh-CN" sz="2400">
              <a:cs typeface="Times New Roman" pitchFamily="18" charset="0"/>
            </a:endParaRPr>
          </a:p>
        </p:txBody>
      </p:sp>
      <p:sp>
        <p:nvSpPr>
          <p:cNvPr id="4" name="文本框 3"/>
          <p:cNvSpPr txBox="1">
            <a:spLocks noChangeArrowheads="1"/>
          </p:cNvSpPr>
          <p:nvPr/>
        </p:nvSpPr>
        <p:spPr bwMode="auto">
          <a:xfrm>
            <a:off x="511175" y="2403475"/>
            <a:ext cx="4421188" cy="830997"/>
          </a:xfrm>
          <a:prstGeom prst="rect">
            <a:avLst/>
          </a:prstGeom>
          <a:noFill/>
          <a:ln w="12700">
            <a:noFill/>
            <a:miter lim="800000"/>
            <a:headEnd/>
            <a:tailEnd/>
          </a:ln>
        </p:spPr>
        <p:txBody>
          <a:bodyPr>
            <a:spAutoFit/>
          </a:bodyPr>
          <a:lstStyle/>
          <a:p>
            <a:pPr indent="719138" eaLnBrk="0" hangingPunct="0"/>
            <a:r>
              <a:rPr lang="zh-CN" altLang="zh-CN" sz="2400">
                <a:latin typeface="Comic Sans MS" pitchFamily="66" charset="0"/>
                <a:ea typeface="楷体_GB2312" charset="-122"/>
              </a:rPr>
              <a:t>由真值表画出逻辑函数的卡诺图如</a:t>
            </a:r>
            <a:r>
              <a:rPr lang="zh-CN" altLang="en-US" sz="2400">
                <a:latin typeface="Comic Sans MS" pitchFamily="66" charset="0"/>
                <a:ea typeface="楷体_GB2312" charset="-122"/>
              </a:rPr>
              <a:t>右</a:t>
            </a:r>
            <a:r>
              <a:rPr lang="zh-CN" altLang="zh-CN" sz="2400">
                <a:latin typeface="Comic Sans MS" pitchFamily="66" charset="0"/>
                <a:ea typeface="楷体_GB2312" charset="-122"/>
              </a:rPr>
              <a:t>图所示</a:t>
            </a:r>
            <a:r>
              <a:rPr lang="zh-CN" altLang="en-US" sz="2400">
                <a:latin typeface="Comic Sans MS" pitchFamily="66" charset="0"/>
                <a:ea typeface="楷体_GB2312" charset="-122"/>
              </a:rPr>
              <a:t>。</a:t>
            </a:r>
            <a:endParaRPr lang="zh-CN" altLang="zh-CN" sz="2400">
              <a:cs typeface="Times New Roman" pitchFamily="18" charset="0"/>
            </a:endParaRPr>
          </a:p>
        </p:txBody>
      </p:sp>
      <p:sp>
        <p:nvSpPr>
          <p:cNvPr id="122884" name="Rectangle 2"/>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sp>
        <p:nvSpPr>
          <p:cNvPr id="7" name="文本框 3"/>
          <p:cNvSpPr txBox="1">
            <a:spLocks noChangeArrowheads="1"/>
          </p:cNvSpPr>
          <p:nvPr/>
        </p:nvSpPr>
        <p:spPr bwMode="auto">
          <a:xfrm>
            <a:off x="511175" y="3429000"/>
            <a:ext cx="4421188" cy="830997"/>
          </a:xfrm>
          <a:prstGeom prst="rect">
            <a:avLst/>
          </a:prstGeom>
          <a:noFill/>
          <a:ln w="12700">
            <a:noFill/>
            <a:miter lim="800000"/>
            <a:headEnd/>
            <a:tailEnd/>
          </a:ln>
        </p:spPr>
        <p:txBody>
          <a:bodyPr>
            <a:spAutoFit/>
          </a:bodyPr>
          <a:lstStyle/>
          <a:p>
            <a:pPr indent="719138" hangingPunct="0"/>
            <a:r>
              <a:rPr lang="zh-CN" altLang="en-US" sz="2400">
                <a:ea typeface="楷体_GB2312" charset="-122"/>
              </a:rPr>
              <a:t>最简的化简方法如右图所示，因此最简与或式为</a:t>
            </a:r>
            <a:endParaRPr lang="zh-CN" altLang="zh-CN" sz="2400">
              <a:cs typeface="Times New Roman" pitchFamily="18" charset="0"/>
            </a:endParaRPr>
          </a:p>
        </p:txBody>
      </p:sp>
      <p:sp>
        <p:nvSpPr>
          <p:cNvPr id="8" name="文本框 3"/>
          <p:cNvSpPr txBox="1">
            <a:spLocks noChangeArrowheads="1"/>
          </p:cNvSpPr>
          <p:nvPr/>
        </p:nvSpPr>
        <p:spPr bwMode="auto">
          <a:xfrm>
            <a:off x="511175" y="4870450"/>
            <a:ext cx="4421188" cy="461665"/>
          </a:xfrm>
          <a:prstGeom prst="rect">
            <a:avLst/>
          </a:prstGeom>
          <a:noFill/>
          <a:ln w="12700">
            <a:noFill/>
            <a:miter lim="800000"/>
            <a:headEnd/>
            <a:tailEnd/>
          </a:ln>
        </p:spPr>
        <p:txBody>
          <a:bodyPr>
            <a:spAutoFit/>
          </a:bodyPr>
          <a:lstStyle/>
          <a:p>
            <a:pPr algn="ctr" hangingPunct="0"/>
            <a:r>
              <a:rPr lang="en-US" altLang="zh-CN" sz="2400" i="1">
                <a:ea typeface="楷体_GB2312" charset="-122"/>
              </a:rPr>
              <a:t>Y=A+BC+BD</a:t>
            </a:r>
            <a:endParaRPr lang="zh-CN" altLang="zh-CN" sz="2400">
              <a:cs typeface="Times New Roman" pitchFamily="18" charset="0"/>
            </a:endParaRPr>
          </a:p>
        </p:txBody>
      </p:sp>
      <p:sp>
        <p:nvSpPr>
          <p:cNvPr id="11" name="Text Box 14"/>
          <p:cNvSpPr txBox="1">
            <a:spLocks noChangeArrowheads="1"/>
          </p:cNvSpPr>
          <p:nvPr/>
        </p:nvSpPr>
        <p:spPr bwMode="auto">
          <a:xfrm>
            <a:off x="7896225" y="4025900"/>
            <a:ext cx="431800" cy="461963"/>
          </a:xfrm>
          <a:prstGeom prst="rect">
            <a:avLst/>
          </a:prstGeom>
          <a:noFill/>
          <a:ln w="9525">
            <a:noFill/>
            <a:miter lim="800000"/>
            <a:headEnd/>
            <a:tailEnd/>
          </a:ln>
        </p:spPr>
        <p:txBody>
          <a:bodyPr anchor="ctr">
            <a:spAutoFit/>
          </a:bodyPr>
          <a:lstStyle/>
          <a:p>
            <a:pPr algn="ctr">
              <a:spcBef>
                <a:spcPct val="50000"/>
              </a:spcBef>
            </a:pPr>
            <a:r>
              <a:rPr lang="en-US" altLang="zh-CN" sz="2400">
                <a:ea typeface="楷体_GB2312" charset="-122"/>
              </a:rPr>
              <a:t>1</a:t>
            </a:r>
          </a:p>
        </p:txBody>
      </p:sp>
      <p:sp>
        <p:nvSpPr>
          <p:cNvPr id="18" name="Text Box 20"/>
          <p:cNvSpPr txBox="1">
            <a:spLocks noChangeArrowheads="1"/>
          </p:cNvSpPr>
          <p:nvPr/>
        </p:nvSpPr>
        <p:spPr bwMode="auto">
          <a:xfrm>
            <a:off x="7899400" y="4683125"/>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19" name="Text Box 21"/>
          <p:cNvSpPr txBox="1">
            <a:spLocks noChangeArrowheads="1"/>
          </p:cNvSpPr>
          <p:nvPr/>
        </p:nvSpPr>
        <p:spPr bwMode="auto">
          <a:xfrm>
            <a:off x="5945188" y="5329238"/>
            <a:ext cx="431800" cy="461962"/>
          </a:xfrm>
          <a:prstGeom prst="rect">
            <a:avLst/>
          </a:prstGeom>
          <a:noFill/>
          <a:ln w="9525">
            <a:noFill/>
            <a:miter lim="800000"/>
            <a:headEnd/>
            <a:tailEnd/>
          </a:ln>
        </p:spPr>
        <p:txBody>
          <a:bodyPr>
            <a:spAutoFit/>
          </a:bodyPr>
          <a:lstStyle/>
          <a:p>
            <a:pPr algn="ctr">
              <a:spcBef>
                <a:spcPct val="50000"/>
              </a:spcBef>
            </a:pPr>
            <a:r>
              <a:rPr lang="en-US" altLang="zh-CN" sz="2400"/>
              <a:t>1</a:t>
            </a:r>
          </a:p>
        </p:txBody>
      </p:sp>
      <p:sp>
        <p:nvSpPr>
          <p:cNvPr id="20" name="Text Box 22"/>
          <p:cNvSpPr txBox="1">
            <a:spLocks noChangeArrowheads="1"/>
          </p:cNvSpPr>
          <p:nvPr/>
        </p:nvSpPr>
        <p:spPr bwMode="auto">
          <a:xfrm flipH="1">
            <a:off x="7248525" y="4683125"/>
            <a:ext cx="420688"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21" name="Text Box 23"/>
          <p:cNvSpPr txBox="1">
            <a:spLocks noChangeArrowheads="1"/>
          </p:cNvSpPr>
          <p:nvPr/>
        </p:nvSpPr>
        <p:spPr bwMode="auto">
          <a:xfrm>
            <a:off x="5943600" y="4683125"/>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22" name="Text Box 24"/>
          <p:cNvSpPr txBox="1">
            <a:spLocks noChangeArrowheads="1"/>
          </p:cNvSpPr>
          <p:nvPr/>
        </p:nvSpPr>
        <p:spPr bwMode="auto">
          <a:xfrm>
            <a:off x="7899400" y="5329238"/>
            <a:ext cx="431800" cy="461962"/>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23" name="Text Box 25"/>
          <p:cNvSpPr txBox="1">
            <a:spLocks noChangeArrowheads="1"/>
          </p:cNvSpPr>
          <p:nvPr/>
        </p:nvSpPr>
        <p:spPr bwMode="auto">
          <a:xfrm>
            <a:off x="7248525" y="5329238"/>
            <a:ext cx="431800" cy="461962"/>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24" name="Text Box 26"/>
          <p:cNvSpPr txBox="1">
            <a:spLocks noChangeArrowheads="1"/>
          </p:cNvSpPr>
          <p:nvPr/>
        </p:nvSpPr>
        <p:spPr bwMode="auto">
          <a:xfrm>
            <a:off x="6591300" y="5329238"/>
            <a:ext cx="431800" cy="461962"/>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1</a:t>
            </a:r>
          </a:p>
        </p:txBody>
      </p:sp>
      <p:sp>
        <p:nvSpPr>
          <p:cNvPr id="25" name="Text Box 27"/>
          <p:cNvSpPr txBox="1">
            <a:spLocks noChangeArrowheads="1"/>
          </p:cNvSpPr>
          <p:nvPr/>
        </p:nvSpPr>
        <p:spPr bwMode="auto">
          <a:xfrm>
            <a:off x="6591300" y="4683125"/>
            <a:ext cx="431800" cy="461963"/>
          </a:xfrm>
          <a:prstGeom prst="rect">
            <a:avLst/>
          </a:prstGeom>
          <a:noFill/>
          <a:ln w="9525">
            <a:noFill/>
            <a:miter lim="800000"/>
            <a:headEnd/>
            <a:tailEnd/>
          </a:ln>
        </p:spPr>
        <p:txBody>
          <a:bodyPr>
            <a:spAutoFit/>
          </a:bodyPr>
          <a:lstStyle/>
          <a:p>
            <a:pPr algn="ctr">
              <a:spcBef>
                <a:spcPct val="50000"/>
              </a:spcBef>
            </a:pPr>
            <a:r>
              <a:rPr lang="en-US" altLang="zh-CN" sz="2400">
                <a:ea typeface="楷体_GB2312" charset="-122"/>
              </a:rPr>
              <a:t>×</a:t>
            </a:r>
          </a:p>
        </p:txBody>
      </p:sp>
      <p:sp>
        <p:nvSpPr>
          <p:cNvPr id="46" name="Text Box 14"/>
          <p:cNvSpPr txBox="1">
            <a:spLocks noChangeArrowheads="1"/>
          </p:cNvSpPr>
          <p:nvPr/>
        </p:nvSpPr>
        <p:spPr bwMode="auto">
          <a:xfrm>
            <a:off x="6591300" y="4035425"/>
            <a:ext cx="431800" cy="461963"/>
          </a:xfrm>
          <a:prstGeom prst="rect">
            <a:avLst/>
          </a:prstGeom>
          <a:noFill/>
          <a:ln w="9525">
            <a:noFill/>
            <a:miter lim="800000"/>
            <a:headEnd/>
            <a:tailEnd/>
          </a:ln>
        </p:spPr>
        <p:txBody>
          <a:bodyPr anchor="ctr">
            <a:spAutoFit/>
          </a:bodyPr>
          <a:lstStyle/>
          <a:p>
            <a:pPr algn="ctr">
              <a:spcBef>
                <a:spcPct val="50000"/>
              </a:spcBef>
            </a:pPr>
            <a:r>
              <a:rPr lang="en-US" altLang="zh-CN" sz="2400">
                <a:ea typeface="楷体_GB2312" charset="-122"/>
              </a:rPr>
              <a:t>1</a:t>
            </a:r>
          </a:p>
        </p:txBody>
      </p:sp>
      <p:sp>
        <p:nvSpPr>
          <p:cNvPr id="47" name="Text Box 14"/>
          <p:cNvSpPr txBox="1">
            <a:spLocks noChangeArrowheads="1"/>
          </p:cNvSpPr>
          <p:nvPr/>
        </p:nvSpPr>
        <p:spPr bwMode="auto">
          <a:xfrm>
            <a:off x="7237413" y="4025900"/>
            <a:ext cx="431800" cy="461963"/>
          </a:xfrm>
          <a:prstGeom prst="rect">
            <a:avLst/>
          </a:prstGeom>
          <a:noFill/>
          <a:ln w="9525">
            <a:noFill/>
            <a:miter lim="800000"/>
            <a:headEnd/>
            <a:tailEnd/>
          </a:ln>
        </p:spPr>
        <p:txBody>
          <a:bodyPr anchor="ctr">
            <a:spAutoFit/>
          </a:bodyPr>
          <a:lstStyle/>
          <a:p>
            <a:pPr algn="ctr">
              <a:spcBef>
                <a:spcPct val="50000"/>
              </a:spcBef>
            </a:pPr>
            <a:r>
              <a:rPr lang="en-US" altLang="zh-CN" sz="2400">
                <a:ea typeface="楷体_GB2312" charset="-122"/>
              </a:rPr>
              <a:t>1</a:t>
            </a:r>
          </a:p>
        </p:txBody>
      </p:sp>
      <p:sp>
        <p:nvSpPr>
          <p:cNvPr id="48" name="圆角矩形 2"/>
          <p:cNvSpPr>
            <a:spLocks noChangeAspect="1" noChangeArrowheads="1"/>
          </p:cNvSpPr>
          <p:nvPr/>
        </p:nvSpPr>
        <p:spPr bwMode="auto">
          <a:xfrm>
            <a:off x="6591300" y="4068763"/>
            <a:ext cx="1077913" cy="1087437"/>
          </a:xfrm>
          <a:prstGeom prst="roundRect">
            <a:avLst>
              <a:gd name="adj" fmla="val 26852"/>
            </a:avLst>
          </a:prstGeom>
          <a:noFill/>
          <a:ln w="25400">
            <a:solidFill>
              <a:srgbClr val="FF0000"/>
            </a:solidFill>
            <a:round/>
            <a:headEnd/>
            <a:tailEnd/>
          </a:ln>
        </p:spPr>
        <p:txBody>
          <a:bodyPr/>
          <a:lstStyle/>
          <a:p>
            <a:endParaRPr lang="zh-CN" altLang="en-US" sz="2400" b="0">
              <a:latin typeface="Arial" pitchFamily="34" charset="0"/>
              <a:ea typeface="楷体_GB2312" charset="-122"/>
            </a:endParaRPr>
          </a:p>
        </p:txBody>
      </p:sp>
      <p:sp>
        <p:nvSpPr>
          <p:cNvPr id="49" name="圆角矩形 2"/>
          <p:cNvSpPr>
            <a:spLocks noChangeAspect="1" noChangeArrowheads="1"/>
          </p:cNvSpPr>
          <p:nvPr/>
        </p:nvSpPr>
        <p:spPr bwMode="auto">
          <a:xfrm>
            <a:off x="7240588" y="4068763"/>
            <a:ext cx="1077912" cy="1087437"/>
          </a:xfrm>
          <a:prstGeom prst="roundRect">
            <a:avLst>
              <a:gd name="adj" fmla="val 26852"/>
            </a:avLst>
          </a:prstGeom>
          <a:noFill/>
          <a:ln w="25400">
            <a:solidFill>
              <a:srgbClr val="FF0000"/>
            </a:solidFill>
            <a:round/>
            <a:headEnd/>
            <a:tailEnd/>
          </a:ln>
        </p:spPr>
        <p:txBody>
          <a:bodyPr/>
          <a:lstStyle/>
          <a:p>
            <a:endParaRPr lang="zh-CN" altLang="en-US" sz="2400" b="0">
              <a:latin typeface="Arial" pitchFamily="34" charset="0"/>
              <a:ea typeface="楷体_GB2312" charset="-122"/>
            </a:endParaRPr>
          </a:p>
        </p:txBody>
      </p:sp>
      <p:sp>
        <p:nvSpPr>
          <p:cNvPr id="50" name="圆角矩形 2"/>
          <p:cNvSpPr>
            <a:spLocks noChangeAspect="1" noChangeArrowheads="1"/>
          </p:cNvSpPr>
          <p:nvPr/>
        </p:nvSpPr>
        <p:spPr bwMode="auto">
          <a:xfrm>
            <a:off x="5945188" y="4694238"/>
            <a:ext cx="2373312" cy="1096962"/>
          </a:xfrm>
          <a:prstGeom prst="roundRect">
            <a:avLst>
              <a:gd name="adj" fmla="val 20384"/>
            </a:avLst>
          </a:prstGeom>
          <a:noFill/>
          <a:ln w="25400">
            <a:solidFill>
              <a:srgbClr val="FF0000"/>
            </a:solidFill>
            <a:round/>
            <a:headEnd/>
            <a:tailEnd/>
          </a:ln>
        </p:spPr>
        <p:txBody>
          <a:bodyPr/>
          <a:lstStyle/>
          <a:p>
            <a:endParaRPr lang="zh-CN" altLang="en-US" sz="2400" b="0">
              <a:latin typeface="Arial" pitchFamily="34" charset="0"/>
              <a:ea typeface="楷体_GB2312" charset="-122"/>
            </a:endParaRPr>
          </a:p>
        </p:txBody>
      </p:sp>
      <p:sp>
        <p:nvSpPr>
          <p:cNvPr id="122901" name="Rectangle 6"/>
          <p:cNvSpPr>
            <a:spLocks noChangeArrowheads="1"/>
          </p:cNvSpPr>
          <p:nvPr/>
        </p:nvSpPr>
        <p:spPr bwMode="auto">
          <a:xfrm>
            <a:off x="0" y="0"/>
            <a:ext cx="184731" cy="461665"/>
          </a:xfrm>
          <a:prstGeom prst="rect">
            <a:avLst/>
          </a:prstGeom>
          <a:noFill/>
          <a:ln w="9525">
            <a:noFill/>
            <a:miter lim="800000"/>
            <a:headEnd/>
            <a:tailEnd/>
          </a:ln>
        </p:spPr>
        <p:txBody>
          <a:bodyPr wrap="none" anchor="ctr">
            <a:spAutoFit/>
          </a:bodyPr>
          <a:lstStyle/>
          <a:p>
            <a:pPr eaLnBrk="0" hangingPunct="0"/>
            <a:endParaRPr lang="zh-CN" altLang="en-US" sz="240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ppt_w</p:attrName>
                                        </p:attrNameLst>
                                      </p:cBhvr>
                                      <p:tavLst>
                                        <p:tav tm="0">
                                          <p:val>
                                            <p:fltVal val="0"/>
                                          </p:val>
                                        </p:tav>
                                        <p:tav tm="100000">
                                          <p:val>
                                            <p:strVal val="#ppt_w"/>
                                          </p:val>
                                        </p:tav>
                                      </p:tavLst>
                                    </p:anim>
                                    <p:anim calcmode="lin" valueType="num">
                                      <p:cBhvr>
                                        <p:cTn id="21" dur="500" fill="hold"/>
                                        <p:tgtEl>
                                          <p:spTgt spid="47"/>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childTnLst>
                                </p:cTn>
                              </p:par>
                              <p:par>
                                <p:cTn id="44" presetID="23" presetClass="entr" presetSubtype="16"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childTnLst>
                                </p:cTn>
                              </p:par>
                              <p:par>
                                <p:cTn id="56" presetID="2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barn(inVertical)">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barn(inVertical)">
                                      <p:cBhvr>
                                        <p:cTn id="69" dur="500"/>
                                        <p:tgtEl>
                                          <p:spTgt spid="4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arn(inVertical)">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1000"/>
                                        <p:tgtEl>
                                          <p:spTgt spid="7"/>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left)">
                                      <p:cBhvr>
                                        <p:cTn id="8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1" grpId="0"/>
      <p:bldP spid="18" grpId="0"/>
      <p:bldP spid="19" grpId="0"/>
      <p:bldP spid="20" grpId="0"/>
      <p:bldP spid="21" grpId="0"/>
      <p:bldP spid="22" grpId="0"/>
      <p:bldP spid="23" grpId="0"/>
      <p:bldP spid="24" grpId="0"/>
      <p:bldP spid="25" grpId="0"/>
      <p:bldP spid="46" grpId="0"/>
      <p:bldP spid="47" grpId="0"/>
      <p:bldP spid="48" grpId="0" animBg="1"/>
      <p:bldP spid="49" grpId="0" animBg="1"/>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29" name="文本框 3076"/>
          <p:cNvSpPr txBox="1">
            <a:spLocks noChangeArrowheads="1"/>
          </p:cNvSpPr>
          <p:nvPr/>
        </p:nvSpPr>
        <p:spPr bwMode="auto">
          <a:xfrm>
            <a:off x="511175" y="674688"/>
            <a:ext cx="8105775" cy="830997"/>
          </a:xfrm>
          <a:prstGeom prst="rect">
            <a:avLst/>
          </a:prstGeom>
          <a:noFill/>
          <a:ln w="12700">
            <a:noFill/>
            <a:miter lim="800000"/>
            <a:headEnd/>
            <a:tailEnd/>
          </a:ln>
        </p:spPr>
        <p:txBody>
          <a:bodyPr>
            <a:spAutoFit/>
          </a:bodyPr>
          <a:lstStyle/>
          <a:p>
            <a:pPr indent="719138" hangingPunct="0"/>
            <a:r>
              <a:rPr lang="zh-CN" altLang="zh-CN" sz="2400" dirty="0">
                <a:ea typeface="楷体_GB2312" charset="-122"/>
              </a:rPr>
              <a:t>按上述逻辑式即可画出实现</a:t>
            </a:r>
            <a:r>
              <a:rPr lang="en-US" altLang="zh-CN" sz="2400" dirty="0">
                <a:ea typeface="楷体_GB2312" charset="-122"/>
              </a:rPr>
              <a:t>8421</a:t>
            </a:r>
            <a:r>
              <a:rPr lang="zh-CN" altLang="zh-CN" sz="2400" dirty="0">
                <a:ea typeface="楷体_GB2312" charset="-122"/>
              </a:rPr>
              <a:t>码四舍五入功能的逻辑电路，如</a:t>
            </a:r>
            <a:r>
              <a:rPr lang="zh-CN" altLang="en-US" sz="2400" dirty="0">
                <a:ea typeface="楷体_GB2312" charset="-122"/>
              </a:rPr>
              <a:t>下</a:t>
            </a:r>
            <a:r>
              <a:rPr lang="zh-CN" altLang="zh-CN" sz="2400" dirty="0">
                <a:ea typeface="楷体_GB2312" charset="-122"/>
              </a:rPr>
              <a:t>图所示。</a:t>
            </a:r>
            <a:endParaRPr lang="zh-CN" altLang="zh-CN" sz="2400" dirty="0">
              <a:cs typeface="Times New Roman" pitchFamily="18" charset="0"/>
            </a:endParaRPr>
          </a:p>
        </p:txBody>
      </p:sp>
      <p:sp>
        <p:nvSpPr>
          <p:cNvPr id="4" name="文本框 3"/>
          <p:cNvSpPr txBox="1">
            <a:spLocks noChangeArrowheads="1"/>
          </p:cNvSpPr>
          <p:nvPr/>
        </p:nvSpPr>
        <p:spPr bwMode="auto">
          <a:xfrm>
            <a:off x="511175" y="4249738"/>
            <a:ext cx="8105775" cy="1200329"/>
          </a:xfrm>
          <a:prstGeom prst="rect">
            <a:avLst/>
          </a:prstGeom>
          <a:noFill/>
          <a:ln w="12700">
            <a:noFill/>
            <a:miter lim="800000"/>
            <a:headEnd/>
            <a:tailEnd/>
          </a:ln>
        </p:spPr>
        <p:txBody>
          <a:bodyPr>
            <a:spAutoFit/>
          </a:bodyPr>
          <a:lstStyle/>
          <a:p>
            <a:pPr indent="719138" hangingPunct="0"/>
            <a:r>
              <a:rPr lang="zh-CN" altLang="en-US" sz="2400" dirty="0">
                <a:solidFill>
                  <a:srgbClr val="FFFF00"/>
                </a:solidFill>
                <a:ea typeface="楷体_GB2312" charset="-122"/>
              </a:rPr>
              <a:t>化简具有无关项的逻辑函数时，究竟把卡诺图中的</a:t>
            </a:r>
            <a:r>
              <a:rPr lang="en-US" altLang="zh-CN" sz="2400" dirty="0">
                <a:solidFill>
                  <a:schemeClr val="tx1"/>
                </a:solidFill>
                <a:ea typeface="楷体_GB2312" charset="-122"/>
              </a:rPr>
              <a:t>×</a:t>
            </a:r>
            <a:r>
              <a:rPr lang="zh-CN" altLang="en-US" sz="2400" dirty="0">
                <a:solidFill>
                  <a:schemeClr val="tx1"/>
                </a:solidFill>
                <a:ea typeface="楷体_GB2312" charset="-122"/>
              </a:rPr>
              <a:t>作为</a:t>
            </a:r>
            <a:r>
              <a:rPr lang="en-US" altLang="zh-CN" sz="2400" dirty="0">
                <a:solidFill>
                  <a:schemeClr val="tx1"/>
                </a:solidFill>
                <a:ea typeface="楷体_GB2312" charset="-122"/>
              </a:rPr>
              <a:t>1</a:t>
            </a:r>
            <a:r>
              <a:rPr lang="zh-CN" altLang="en-US" sz="2400" dirty="0">
                <a:solidFill>
                  <a:schemeClr val="tx1"/>
                </a:solidFill>
                <a:ea typeface="楷体_GB2312" charset="-122"/>
              </a:rPr>
              <a:t>还是作为</a:t>
            </a:r>
            <a:r>
              <a:rPr lang="en-US" altLang="zh-CN" sz="2400" dirty="0">
                <a:solidFill>
                  <a:schemeClr val="tx1"/>
                </a:solidFill>
                <a:ea typeface="楷体_GB2312" charset="-122"/>
              </a:rPr>
              <a:t>0</a:t>
            </a:r>
            <a:r>
              <a:rPr lang="zh-CN" altLang="en-US" sz="2400" dirty="0">
                <a:solidFill>
                  <a:schemeClr val="tx1"/>
                </a:solidFill>
                <a:ea typeface="楷体_GB2312" charset="-122"/>
              </a:rPr>
              <a:t>（即是否把</a:t>
            </a:r>
            <a:r>
              <a:rPr lang="en-US" altLang="zh-CN" sz="2400" dirty="0">
                <a:solidFill>
                  <a:schemeClr val="tx1"/>
                </a:solidFill>
                <a:ea typeface="楷体_GB2312" charset="-122"/>
              </a:rPr>
              <a:t>×</a:t>
            </a:r>
            <a:r>
              <a:rPr lang="zh-CN" altLang="en-US" sz="2400" dirty="0">
                <a:solidFill>
                  <a:schemeClr val="tx1"/>
                </a:solidFill>
                <a:ea typeface="楷体_GB2312" charset="-122"/>
              </a:rPr>
              <a:t>圈中），应以得到的相邻最小项矩形组合最大、而且矩形组合数目最少为原则。</a:t>
            </a:r>
            <a:endParaRPr lang="zh-CN" altLang="zh-CN" sz="2400" dirty="0">
              <a:solidFill>
                <a:srgbClr val="000000"/>
              </a:solidFill>
              <a:cs typeface="Times New Roman" pitchFamily="18" charset="0"/>
            </a:endParaRPr>
          </a:p>
        </p:txBody>
      </p:sp>
      <p:sp>
        <p:nvSpPr>
          <p:cNvPr id="1249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12493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a:p>
        </p:txBody>
      </p:sp>
      <p:pic>
        <p:nvPicPr>
          <p:cNvPr id="124933" name="Picture 9"/>
          <p:cNvPicPr>
            <a:picLocks noChangeAspect="1" noChangeArrowheads="1"/>
          </p:cNvPicPr>
          <p:nvPr/>
        </p:nvPicPr>
        <p:blipFill>
          <a:blip r:embed="rId3"/>
          <a:srcRect/>
          <a:stretch>
            <a:fillRect/>
          </a:stretch>
        </p:blipFill>
        <p:spPr bwMode="auto">
          <a:xfrm>
            <a:off x="2617788" y="1989138"/>
            <a:ext cx="3892550" cy="1900237"/>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7" name="文本框 3076"/>
          <p:cNvSpPr txBox="1">
            <a:spLocks noChangeArrowheads="1"/>
          </p:cNvSpPr>
          <p:nvPr/>
        </p:nvSpPr>
        <p:spPr bwMode="auto">
          <a:xfrm>
            <a:off x="511175" y="603250"/>
            <a:ext cx="8105775" cy="954107"/>
          </a:xfrm>
          <a:prstGeom prst="rect">
            <a:avLst/>
          </a:prstGeom>
          <a:noFill/>
          <a:ln w="12700">
            <a:noFill/>
            <a:miter lim="800000"/>
            <a:headEnd/>
            <a:tailEnd/>
          </a:ln>
        </p:spPr>
        <p:txBody>
          <a:bodyPr>
            <a:spAutoFit/>
          </a:bodyPr>
          <a:lstStyle/>
          <a:p>
            <a:pPr hangingPunct="0"/>
            <a:r>
              <a:rPr lang="zh-CN" altLang="zh-CN" sz="2800" dirty="0" smtClean="0">
                <a:ea typeface="楷体_GB2312" charset="-122"/>
              </a:rPr>
              <a:t>【例</a:t>
            </a:r>
            <a:r>
              <a:rPr lang="en-US" altLang="zh-CN" sz="2800" dirty="0" smtClean="0">
                <a:ea typeface="楷体_GB2312" charset="-122"/>
              </a:rPr>
              <a:t>19</a:t>
            </a:r>
            <a:r>
              <a:rPr lang="zh-CN" altLang="zh-CN" sz="2800" dirty="0" smtClean="0">
                <a:ea typeface="楷体_GB2312" charset="-122"/>
              </a:rPr>
              <a:t>】</a:t>
            </a:r>
            <a:r>
              <a:rPr lang="zh-CN" altLang="en-US" sz="2800" dirty="0">
                <a:ea typeface="楷体_GB2312" charset="-122"/>
              </a:rPr>
              <a:t>用卡诺图化简具有约束项的逻辑函数</a:t>
            </a:r>
            <a:endParaRPr lang="en-US" altLang="zh-CN" sz="2800" dirty="0">
              <a:ea typeface="楷体_GB2312" charset="-122"/>
            </a:endParaRPr>
          </a:p>
          <a:p>
            <a:pPr algn="ctr" hangingPunct="0"/>
            <a:r>
              <a:rPr lang="en-US" altLang="zh-CN" sz="2800" i="1" dirty="0">
                <a:ea typeface="楷体_GB2312" charset="-122"/>
              </a:rPr>
              <a:t>Y</a:t>
            </a:r>
            <a:r>
              <a:rPr lang="en-US" altLang="zh-CN" sz="2800" dirty="0">
                <a:ea typeface="楷体_GB2312" charset="-122"/>
              </a:rPr>
              <a:t>(</a:t>
            </a:r>
            <a:r>
              <a:rPr lang="en-US" altLang="zh-CN" sz="2800" i="1" dirty="0">
                <a:ea typeface="楷体_GB2312" charset="-122"/>
              </a:rPr>
              <a:t>A</a:t>
            </a:r>
            <a:r>
              <a:rPr lang="en-US" altLang="zh-CN" sz="2800" dirty="0">
                <a:ea typeface="楷体_GB2312" charset="-122"/>
              </a:rPr>
              <a:t>, </a:t>
            </a:r>
            <a:r>
              <a:rPr lang="en-US" altLang="zh-CN" sz="2800" i="1" dirty="0">
                <a:ea typeface="楷体_GB2312" charset="-122"/>
              </a:rPr>
              <a:t>B</a:t>
            </a:r>
            <a:r>
              <a:rPr lang="en-US" altLang="zh-CN" sz="2800" dirty="0">
                <a:ea typeface="楷体_GB2312" charset="-122"/>
              </a:rPr>
              <a:t>, </a:t>
            </a:r>
            <a:r>
              <a:rPr lang="en-US" altLang="zh-CN" sz="2800" i="1" dirty="0">
                <a:ea typeface="楷体_GB2312" charset="-122"/>
              </a:rPr>
              <a:t>C</a:t>
            </a:r>
            <a:r>
              <a:rPr lang="en-US" altLang="zh-CN" sz="2800" dirty="0">
                <a:ea typeface="楷体_GB2312" charset="-122"/>
              </a:rPr>
              <a:t>, </a:t>
            </a:r>
            <a:r>
              <a:rPr lang="en-US" altLang="zh-CN" sz="2800" i="1" dirty="0">
                <a:ea typeface="楷体_GB2312" charset="-122"/>
              </a:rPr>
              <a:t>D</a:t>
            </a:r>
            <a:r>
              <a:rPr lang="en-US" altLang="zh-CN" sz="2800" dirty="0">
                <a:ea typeface="楷体_GB2312" charset="-122"/>
              </a:rPr>
              <a:t>)=</a:t>
            </a:r>
            <a:r>
              <a:rPr lang="en-US" altLang="zh-CN" sz="2800" i="1" dirty="0">
                <a:ea typeface="楷体_GB2312" charset="-122"/>
              </a:rPr>
              <a:t>∑m</a:t>
            </a:r>
            <a:r>
              <a:rPr lang="en-US" altLang="zh-CN" sz="2800" dirty="0">
                <a:ea typeface="楷体_GB2312" charset="-122"/>
              </a:rPr>
              <a:t>(2,4,6,7,12,15)+</a:t>
            </a:r>
            <a:r>
              <a:rPr lang="en-US" altLang="zh-CN" sz="2800" i="1" dirty="0">
                <a:ea typeface="楷体_GB2312" charset="-122"/>
              </a:rPr>
              <a:t>∑d</a:t>
            </a:r>
            <a:r>
              <a:rPr lang="en-US" altLang="zh-CN" sz="2800" dirty="0">
                <a:ea typeface="楷体_GB2312" charset="-122"/>
              </a:rPr>
              <a:t>(0,1,3,8,9,11)</a:t>
            </a:r>
            <a:endParaRPr lang="zh-CN" altLang="zh-CN" sz="2800" dirty="0">
              <a:cs typeface="Times New Roman" pitchFamily="18" charset="0"/>
            </a:endParaRPr>
          </a:p>
        </p:txBody>
      </p:sp>
      <p:sp>
        <p:nvSpPr>
          <p:cNvPr id="4" name="文本框 3"/>
          <p:cNvSpPr txBox="1">
            <a:spLocks noChangeArrowheads="1"/>
          </p:cNvSpPr>
          <p:nvPr/>
        </p:nvSpPr>
        <p:spPr bwMode="auto">
          <a:xfrm>
            <a:off x="511175" y="1700213"/>
            <a:ext cx="8105775" cy="523875"/>
          </a:xfrm>
          <a:prstGeom prst="rect">
            <a:avLst/>
          </a:prstGeom>
          <a:noFill/>
          <a:ln w="12700">
            <a:noFill/>
            <a:miter lim="800000"/>
            <a:headEnd/>
            <a:tailEnd/>
          </a:ln>
        </p:spPr>
        <p:txBody>
          <a:bodyPr>
            <a:spAutoFit/>
          </a:bodyPr>
          <a:lstStyle/>
          <a:p>
            <a:pPr indent="719138" eaLnBrk="0" hangingPunct="0"/>
            <a:r>
              <a:rPr lang="zh-CN" altLang="zh-CN" sz="2800">
                <a:solidFill>
                  <a:schemeClr val="tx1"/>
                </a:solidFill>
              </a:rPr>
              <a:t>解：</a:t>
            </a:r>
            <a:r>
              <a:rPr lang="zh-CN" altLang="en-US" sz="2800">
                <a:solidFill>
                  <a:schemeClr val="tx1"/>
                </a:solidFill>
              </a:rPr>
              <a:t>画出</a:t>
            </a:r>
            <a:r>
              <a:rPr lang="en-US" altLang="zh-CN" sz="2800" i="1">
                <a:solidFill>
                  <a:schemeClr val="tx1"/>
                </a:solidFill>
              </a:rPr>
              <a:t>Y</a:t>
            </a:r>
            <a:r>
              <a:rPr lang="zh-CN" altLang="zh-CN" sz="2800">
                <a:solidFill>
                  <a:schemeClr val="tx1"/>
                </a:solidFill>
              </a:rPr>
              <a:t>的卡诺图如</a:t>
            </a:r>
            <a:r>
              <a:rPr lang="zh-CN" altLang="en-US" sz="2800">
                <a:solidFill>
                  <a:schemeClr val="tx1"/>
                </a:solidFill>
              </a:rPr>
              <a:t>下图</a:t>
            </a:r>
            <a:r>
              <a:rPr lang="zh-CN" altLang="zh-CN" sz="2800">
                <a:solidFill>
                  <a:schemeClr val="tx1"/>
                </a:solidFill>
              </a:rPr>
              <a:t>所示。</a:t>
            </a:r>
          </a:p>
        </p:txBody>
      </p:sp>
      <p:sp>
        <p:nvSpPr>
          <p:cNvPr id="126979" name="Rectangle 2"/>
          <p:cNvSpPr>
            <a:spLocks noChangeArrowheads="1"/>
          </p:cNvSpPr>
          <p:nvPr/>
        </p:nvSpPr>
        <p:spPr bwMode="auto">
          <a:xfrm>
            <a:off x="0" y="0"/>
            <a:ext cx="184731" cy="523220"/>
          </a:xfrm>
          <a:prstGeom prst="rect">
            <a:avLst/>
          </a:prstGeom>
          <a:noFill/>
          <a:ln w="9525">
            <a:noFill/>
            <a:miter lim="800000"/>
            <a:headEnd/>
            <a:tailEnd/>
          </a:ln>
        </p:spPr>
        <p:txBody>
          <a:bodyPr wrap="none" anchor="ctr">
            <a:spAutoFit/>
          </a:bodyPr>
          <a:lstStyle/>
          <a:p>
            <a:pPr eaLnBrk="0" hangingPunct="0"/>
            <a:endParaRPr lang="zh-CN" altLang="en-US" sz="2800"/>
          </a:p>
        </p:txBody>
      </p:sp>
      <p:sp>
        <p:nvSpPr>
          <p:cNvPr id="126980" name="Rectangle 6"/>
          <p:cNvSpPr>
            <a:spLocks noChangeArrowheads="1"/>
          </p:cNvSpPr>
          <p:nvPr/>
        </p:nvSpPr>
        <p:spPr bwMode="auto">
          <a:xfrm>
            <a:off x="0" y="0"/>
            <a:ext cx="184731" cy="523220"/>
          </a:xfrm>
          <a:prstGeom prst="rect">
            <a:avLst/>
          </a:prstGeom>
          <a:noFill/>
          <a:ln w="9525">
            <a:noFill/>
            <a:miter lim="800000"/>
            <a:headEnd/>
            <a:tailEnd/>
          </a:ln>
        </p:spPr>
        <p:txBody>
          <a:bodyPr wrap="none" anchor="ctr">
            <a:spAutoFit/>
          </a:bodyPr>
          <a:lstStyle/>
          <a:p>
            <a:pPr eaLnBrk="0" hangingPunct="0"/>
            <a:endParaRPr lang="zh-CN" altLang="en-US" sz="2800"/>
          </a:p>
        </p:txBody>
      </p:sp>
      <p:graphicFrame>
        <p:nvGraphicFramePr>
          <p:cNvPr id="8" name="对象 7"/>
          <p:cNvGraphicFramePr>
            <a:graphicFrameLocks noChangeAspect="1"/>
          </p:cNvGraphicFramePr>
          <p:nvPr/>
        </p:nvGraphicFramePr>
        <p:xfrm>
          <a:off x="5076825" y="2500313"/>
          <a:ext cx="3457575" cy="3519487"/>
        </p:xfrm>
        <a:graphic>
          <a:graphicData uri="http://schemas.openxmlformats.org/presentationml/2006/ole">
            <p:oleObj spid="_x0000_s15362" r:id="rId4" imgW="1400099" imgH="1400220" progId="">
              <p:embed/>
            </p:oleObj>
          </a:graphicData>
        </a:graphic>
      </p:graphicFrame>
      <p:sp>
        <p:nvSpPr>
          <p:cNvPr id="9" name="Text Box 14"/>
          <p:cNvSpPr txBox="1">
            <a:spLocks noChangeArrowheads="1"/>
          </p:cNvSpPr>
          <p:nvPr/>
        </p:nvSpPr>
        <p:spPr bwMode="auto">
          <a:xfrm>
            <a:off x="7878763" y="4033838"/>
            <a:ext cx="431800" cy="523220"/>
          </a:xfrm>
          <a:prstGeom prst="rect">
            <a:avLst/>
          </a:prstGeom>
          <a:noFill/>
          <a:ln w="9525">
            <a:noFill/>
            <a:miter lim="800000"/>
            <a:headEnd/>
            <a:tailEnd/>
          </a:ln>
        </p:spPr>
        <p:txBody>
          <a:bodyPr anchor="ctr">
            <a:spAutoFit/>
          </a:bodyPr>
          <a:lstStyle/>
          <a:p>
            <a:pPr algn="ctr">
              <a:spcBef>
                <a:spcPct val="50000"/>
              </a:spcBef>
            </a:pPr>
            <a:r>
              <a:rPr lang="en-US" altLang="zh-CN" sz="2800">
                <a:solidFill>
                  <a:schemeClr val="tx1"/>
                </a:solidFill>
                <a:ea typeface="楷体_GB2312" charset="-122"/>
              </a:rPr>
              <a:t>1</a:t>
            </a:r>
          </a:p>
        </p:txBody>
      </p:sp>
      <p:sp>
        <p:nvSpPr>
          <p:cNvPr id="10" name="Text Box 20"/>
          <p:cNvSpPr txBox="1">
            <a:spLocks noChangeArrowheads="1"/>
          </p:cNvSpPr>
          <p:nvPr/>
        </p:nvSpPr>
        <p:spPr bwMode="auto">
          <a:xfrm>
            <a:off x="7251700" y="3402013"/>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2" name="Text Box 22"/>
          <p:cNvSpPr txBox="1">
            <a:spLocks noChangeArrowheads="1"/>
          </p:cNvSpPr>
          <p:nvPr/>
        </p:nvSpPr>
        <p:spPr bwMode="auto">
          <a:xfrm flipH="1">
            <a:off x="6618288" y="5287963"/>
            <a:ext cx="420687"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3" name="Text Box 23"/>
          <p:cNvSpPr txBox="1">
            <a:spLocks noChangeArrowheads="1"/>
          </p:cNvSpPr>
          <p:nvPr/>
        </p:nvSpPr>
        <p:spPr bwMode="auto">
          <a:xfrm>
            <a:off x="5967413" y="3397250"/>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4" name="Text Box 24"/>
          <p:cNvSpPr txBox="1">
            <a:spLocks noChangeArrowheads="1"/>
          </p:cNvSpPr>
          <p:nvPr/>
        </p:nvSpPr>
        <p:spPr bwMode="auto">
          <a:xfrm>
            <a:off x="5970588" y="5292725"/>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5" name="Text Box 25"/>
          <p:cNvSpPr txBox="1">
            <a:spLocks noChangeArrowheads="1"/>
          </p:cNvSpPr>
          <p:nvPr/>
        </p:nvSpPr>
        <p:spPr bwMode="auto">
          <a:xfrm>
            <a:off x="7246938" y="5294313"/>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6" name="Text Box 26"/>
          <p:cNvSpPr txBox="1">
            <a:spLocks noChangeArrowheads="1"/>
          </p:cNvSpPr>
          <p:nvPr/>
        </p:nvSpPr>
        <p:spPr bwMode="auto">
          <a:xfrm>
            <a:off x="5967413" y="4657725"/>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1</a:t>
            </a:r>
          </a:p>
        </p:txBody>
      </p:sp>
      <p:sp>
        <p:nvSpPr>
          <p:cNvPr id="17" name="Text Box 27"/>
          <p:cNvSpPr txBox="1">
            <a:spLocks noChangeArrowheads="1"/>
          </p:cNvSpPr>
          <p:nvPr/>
        </p:nvSpPr>
        <p:spPr bwMode="auto">
          <a:xfrm>
            <a:off x="6613525" y="3397250"/>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a:t>
            </a:r>
          </a:p>
        </p:txBody>
      </p:sp>
      <p:sp>
        <p:nvSpPr>
          <p:cNvPr id="18" name="Text Box 14"/>
          <p:cNvSpPr txBox="1">
            <a:spLocks noChangeArrowheads="1"/>
          </p:cNvSpPr>
          <p:nvPr/>
        </p:nvSpPr>
        <p:spPr bwMode="auto">
          <a:xfrm>
            <a:off x="7878763" y="3397250"/>
            <a:ext cx="431800" cy="523220"/>
          </a:xfrm>
          <a:prstGeom prst="rect">
            <a:avLst/>
          </a:prstGeom>
          <a:noFill/>
          <a:ln w="9525">
            <a:noFill/>
            <a:miter lim="800000"/>
            <a:headEnd/>
            <a:tailEnd/>
          </a:ln>
        </p:spPr>
        <p:txBody>
          <a:bodyPr anchor="ctr">
            <a:spAutoFit/>
          </a:bodyPr>
          <a:lstStyle/>
          <a:p>
            <a:pPr algn="ctr">
              <a:spcBef>
                <a:spcPct val="50000"/>
              </a:spcBef>
            </a:pPr>
            <a:r>
              <a:rPr lang="en-US" altLang="zh-CN" sz="2800">
                <a:solidFill>
                  <a:schemeClr val="tx1"/>
                </a:solidFill>
                <a:ea typeface="楷体_GB2312" charset="-122"/>
              </a:rPr>
              <a:t>1</a:t>
            </a:r>
          </a:p>
        </p:txBody>
      </p:sp>
      <p:sp>
        <p:nvSpPr>
          <p:cNvPr id="19" name="Text Box 14"/>
          <p:cNvSpPr txBox="1">
            <a:spLocks noChangeArrowheads="1"/>
          </p:cNvSpPr>
          <p:nvPr/>
        </p:nvSpPr>
        <p:spPr bwMode="auto">
          <a:xfrm>
            <a:off x="7245350" y="4033838"/>
            <a:ext cx="431800" cy="523220"/>
          </a:xfrm>
          <a:prstGeom prst="rect">
            <a:avLst/>
          </a:prstGeom>
          <a:noFill/>
          <a:ln w="9525">
            <a:noFill/>
            <a:miter lim="800000"/>
            <a:headEnd/>
            <a:tailEnd/>
          </a:ln>
        </p:spPr>
        <p:txBody>
          <a:bodyPr anchor="ctr">
            <a:spAutoFit/>
          </a:bodyPr>
          <a:lstStyle/>
          <a:p>
            <a:pPr algn="ctr">
              <a:spcBef>
                <a:spcPct val="50000"/>
              </a:spcBef>
            </a:pPr>
            <a:r>
              <a:rPr lang="en-US" altLang="zh-CN" sz="2800">
                <a:solidFill>
                  <a:schemeClr val="tx1"/>
                </a:solidFill>
                <a:ea typeface="楷体_GB2312" charset="-122"/>
              </a:rPr>
              <a:t>1</a:t>
            </a:r>
          </a:p>
        </p:txBody>
      </p:sp>
      <p:sp>
        <p:nvSpPr>
          <p:cNvPr id="20" name="圆角矩形 2"/>
          <p:cNvSpPr>
            <a:spLocks noChangeAspect="1" noChangeArrowheads="1"/>
          </p:cNvSpPr>
          <p:nvPr/>
        </p:nvSpPr>
        <p:spPr bwMode="auto">
          <a:xfrm>
            <a:off x="7235825" y="3397250"/>
            <a:ext cx="1077913" cy="1087438"/>
          </a:xfrm>
          <a:prstGeom prst="roundRect">
            <a:avLst>
              <a:gd name="adj" fmla="val 21454"/>
            </a:avLst>
          </a:prstGeom>
          <a:noFill/>
          <a:ln w="25400">
            <a:solidFill>
              <a:srgbClr val="FF0000"/>
            </a:solidFill>
            <a:round/>
            <a:headEnd/>
            <a:tailEnd/>
          </a:ln>
        </p:spPr>
        <p:txBody>
          <a:bodyPr/>
          <a:lstStyle/>
          <a:p>
            <a:endParaRPr lang="zh-CN" altLang="en-US" sz="2800" b="0">
              <a:solidFill>
                <a:schemeClr val="tx1"/>
              </a:solidFill>
              <a:latin typeface="Arial" pitchFamily="34" charset="0"/>
              <a:ea typeface="楷体_GB2312" charset="-122"/>
            </a:endParaRPr>
          </a:p>
        </p:txBody>
      </p:sp>
      <p:sp>
        <p:nvSpPr>
          <p:cNvPr id="23" name="Text Box 14"/>
          <p:cNvSpPr txBox="1">
            <a:spLocks noChangeArrowheads="1"/>
          </p:cNvSpPr>
          <p:nvPr/>
        </p:nvSpPr>
        <p:spPr bwMode="auto">
          <a:xfrm>
            <a:off x="5967413" y="4033838"/>
            <a:ext cx="431800" cy="523220"/>
          </a:xfrm>
          <a:prstGeom prst="rect">
            <a:avLst/>
          </a:prstGeom>
          <a:noFill/>
          <a:ln w="9525">
            <a:noFill/>
            <a:miter lim="800000"/>
            <a:headEnd/>
            <a:tailEnd/>
          </a:ln>
        </p:spPr>
        <p:txBody>
          <a:bodyPr anchor="ctr">
            <a:spAutoFit/>
          </a:bodyPr>
          <a:lstStyle/>
          <a:p>
            <a:pPr algn="ctr">
              <a:spcBef>
                <a:spcPct val="50000"/>
              </a:spcBef>
            </a:pPr>
            <a:r>
              <a:rPr lang="en-US" altLang="zh-CN" sz="2800">
                <a:solidFill>
                  <a:schemeClr val="tx1"/>
                </a:solidFill>
                <a:ea typeface="楷体_GB2312" charset="-122"/>
              </a:rPr>
              <a:t>1</a:t>
            </a:r>
          </a:p>
        </p:txBody>
      </p:sp>
      <p:sp>
        <p:nvSpPr>
          <p:cNvPr id="24" name="Text Box 26"/>
          <p:cNvSpPr txBox="1">
            <a:spLocks noChangeArrowheads="1"/>
          </p:cNvSpPr>
          <p:nvPr/>
        </p:nvSpPr>
        <p:spPr bwMode="auto">
          <a:xfrm>
            <a:off x="7235825" y="4652963"/>
            <a:ext cx="431800" cy="523220"/>
          </a:xfrm>
          <a:prstGeom prst="rect">
            <a:avLst/>
          </a:prstGeom>
          <a:noFill/>
          <a:ln w="9525">
            <a:noFill/>
            <a:miter lim="800000"/>
            <a:headEnd/>
            <a:tailEnd/>
          </a:ln>
        </p:spPr>
        <p:txBody>
          <a:bodyPr>
            <a:spAutoFit/>
          </a:bodyPr>
          <a:lstStyle/>
          <a:p>
            <a:pPr algn="ctr">
              <a:spcBef>
                <a:spcPct val="50000"/>
              </a:spcBef>
            </a:pPr>
            <a:r>
              <a:rPr lang="en-US" altLang="zh-CN" sz="2800">
                <a:solidFill>
                  <a:schemeClr val="tx1"/>
                </a:solidFill>
                <a:ea typeface="楷体_GB2312" charset="-122"/>
              </a:rPr>
              <a:t>1</a:t>
            </a:r>
          </a:p>
        </p:txBody>
      </p:sp>
      <p:sp>
        <p:nvSpPr>
          <p:cNvPr id="25" name="圆角矩形 14"/>
          <p:cNvSpPr>
            <a:spLocks noChangeAspect="1" noChangeArrowheads="1"/>
          </p:cNvSpPr>
          <p:nvPr/>
        </p:nvSpPr>
        <p:spPr bwMode="auto">
          <a:xfrm rot="5400000">
            <a:off x="5011738" y="4351338"/>
            <a:ext cx="2359025" cy="447675"/>
          </a:xfrm>
          <a:prstGeom prst="roundRect">
            <a:avLst>
              <a:gd name="adj" fmla="val 50000"/>
            </a:avLst>
          </a:prstGeom>
          <a:noFill/>
          <a:ln w="25400">
            <a:solidFill>
              <a:srgbClr val="FF0000"/>
            </a:solidFill>
            <a:round/>
            <a:headEnd/>
            <a:tailEnd/>
          </a:ln>
        </p:spPr>
        <p:txBody>
          <a:bodyPr/>
          <a:lstStyle/>
          <a:p>
            <a:endParaRPr lang="zh-CN" altLang="en-US" sz="2800" b="0">
              <a:solidFill>
                <a:schemeClr val="tx1"/>
              </a:solidFill>
              <a:latin typeface="Arial" pitchFamily="34" charset="0"/>
              <a:ea typeface="楷体_GB2312" charset="-122"/>
            </a:endParaRPr>
          </a:p>
        </p:txBody>
      </p:sp>
      <p:sp>
        <p:nvSpPr>
          <p:cNvPr id="27" name="圆角矩形 14"/>
          <p:cNvSpPr>
            <a:spLocks noChangeAspect="1" noChangeArrowheads="1"/>
          </p:cNvSpPr>
          <p:nvPr/>
        </p:nvSpPr>
        <p:spPr bwMode="auto">
          <a:xfrm rot="5400000">
            <a:off x="6280944" y="4350544"/>
            <a:ext cx="2359025" cy="446087"/>
          </a:xfrm>
          <a:prstGeom prst="roundRect">
            <a:avLst>
              <a:gd name="adj" fmla="val 50000"/>
            </a:avLst>
          </a:prstGeom>
          <a:noFill/>
          <a:ln w="25400">
            <a:solidFill>
              <a:srgbClr val="FF0000"/>
            </a:solidFill>
            <a:round/>
            <a:headEnd/>
            <a:tailEnd/>
          </a:ln>
        </p:spPr>
        <p:txBody>
          <a:bodyPr/>
          <a:lstStyle/>
          <a:p>
            <a:endParaRPr lang="zh-CN" altLang="en-US" sz="2800" b="0">
              <a:solidFill>
                <a:schemeClr val="tx1"/>
              </a:solidFill>
              <a:latin typeface="Arial" pitchFamily="34" charset="0"/>
              <a:ea typeface="楷体_GB2312" charset="-122"/>
            </a:endParaRPr>
          </a:p>
        </p:txBody>
      </p:sp>
      <p:grpSp>
        <p:nvGrpSpPr>
          <p:cNvPr id="2" name="组合 3"/>
          <p:cNvGrpSpPr>
            <a:grpSpLocks noChangeAspect="1"/>
          </p:cNvGrpSpPr>
          <p:nvPr/>
        </p:nvGrpSpPr>
        <p:grpSpPr bwMode="auto">
          <a:xfrm>
            <a:off x="5903913" y="3392488"/>
            <a:ext cx="511175" cy="1065212"/>
            <a:chOff x="4705600" y="4398029"/>
            <a:chExt cx="284948" cy="556327"/>
          </a:xfrm>
        </p:grpSpPr>
        <p:sp>
          <p:nvSpPr>
            <p:cNvPr id="29" name="弧形 28"/>
            <p:cNvSpPr/>
            <p:nvPr/>
          </p:nvSpPr>
          <p:spPr bwMode="auto">
            <a:xfrm rot="5400000">
              <a:off x="4762474" y="4728937"/>
              <a:ext cx="230490" cy="220348"/>
            </a:xfrm>
            <a:prstGeom prst="arc">
              <a:avLst/>
            </a:prstGeom>
            <a:noFill/>
            <a:ln w="25400" cap="flat" cmpd="sng" algn="ctr">
              <a:solidFill>
                <a:srgbClr val="FF0000"/>
              </a:solidFill>
              <a:prstDash val="dash"/>
              <a:round/>
              <a:headEnd type="none" w="med" len="med"/>
              <a:tailEnd type="none" w="med" len="med"/>
            </a:ln>
            <a:effectLst/>
          </p:spPr>
          <p:txBody>
            <a:bodyPr/>
            <a:lstStyle/>
            <a:p>
              <a:pPr>
                <a:buFontTx/>
                <a:buNone/>
                <a:defRPr/>
              </a:pPr>
              <a:endParaRPr lang="zh-CN" altLang="en-US" sz="2800" b="0">
                <a:solidFill>
                  <a:schemeClr val="tx1"/>
                </a:solidFill>
                <a:latin typeface="Arial" panose="020B0604020202020204" pitchFamily="34" charset="0"/>
                <a:ea typeface="楷体_GB2312" charset="-122"/>
              </a:endParaRPr>
            </a:p>
          </p:txBody>
        </p:sp>
        <p:cxnSp>
          <p:nvCxnSpPr>
            <p:cNvPr id="126999" name="直接连接符 30"/>
            <p:cNvCxnSpPr>
              <a:cxnSpLocks noChangeShapeType="1"/>
            </p:cNvCxnSpPr>
            <p:nvPr/>
          </p:nvCxnSpPr>
          <p:spPr bwMode="auto">
            <a:xfrm rot="5400000">
              <a:off x="4906007" y="4756751"/>
              <a:ext cx="169082" cy="0"/>
            </a:xfrm>
            <a:prstGeom prst="line">
              <a:avLst/>
            </a:prstGeom>
            <a:noFill/>
            <a:ln w="25400">
              <a:solidFill>
                <a:srgbClr val="FF0000"/>
              </a:solidFill>
              <a:prstDash val="dash"/>
              <a:round/>
              <a:headEnd/>
              <a:tailEnd/>
            </a:ln>
          </p:spPr>
        </p:cxnSp>
        <p:cxnSp>
          <p:nvCxnSpPr>
            <p:cNvPr id="127000" name="直接连接符 32"/>
            <p:cNvCxnSpPr>
              <a:cxnSpLocks noChangeShapeType="1"/>
            </p:cNvCxnSpPr>
            <p:nvPr/>
          </p:nvCxnSpPr>
          <p:spPr bwMode="auto">
            <a:xfrm flipH="1">
              <a:off x="4705600" y="4954355"/>
              <a:ext cx="174144" cy="1"/>
            </a:xfrm>
            <a:prstGeom prst="line">
              <a:avLst/>
            </a:prstGeom>
            <a:noFill/>
            <a:ln w="25400">
              <a:solidFill>
                <a:srgbClr val="FF0000"/>
              </a:solidFill>
              <a:prstDash val="dash"/>
              <a:round/>
              <a:headEnd/>
              <a:tailEnd/>
            </a:ln>
          </p:spPr>
        </p:cxnSp>
        <p:sp>
          <p:nvSpPr>
            <p:cNvPr id="32" name="弧形 31"/>
            <p:cNvSpPr/>
            <p:nvPr/>
          </p:nvSpPr>
          <p:spPr bwMode="auto">
            <a:xfrm>
              <a:off x="4757811" y="4399687"/>
              <a:ext cx="230082" cy="220541"/>
            </a:xfrm>
            <a:prstGeom prst="arc">
              <a:avLst/>
            </a:prstGeom>
            <a:noFill/>
            <a:ln w="25400" cap="flat" cmpd="sng" algn="ctr">
              <a:solidFill>
                <a:srgbClr val="FF0000"/>
              </a:solidFill>
              <a:prstDash val="dash"/>
              <a:round/>
              <a:headEnd type="none" w="med" len="med"/>
              <a:tailEnd type="none" w="med" len="med"/>
            </a:ln>
            <a:effectLst/>
          </p:spPr>
          <p:txBody>
            <a:bodyPr/>
            <a:lstStyle/>
            <a:p>
              <a:pPr>
                <a:buFontTx/>
                <a:buNone/>
                <a:defRPr/>
              </a:pPr>
              <a:endParaRPr lang="zh-CN" altLang="en-US" sz="2800" b="0">
                <a:solidFill>
                  <a:schemeClr val="tx1"/>
                </a:solidFill>
                <a:latin typeface="Arial" panose="020B0604020202020204" pitchFamily="34" charset="0"/>
                <a:ea typeface="楷体_GB2312" charset="-122"/>
              </a:endParaRPr>
            </a:p>
          </p:txBody>
        </p:sp>
        <p:cxnSp>
          <p:nvCxnSpPr>
            <p:cNvPr id="127002" name="直接连接符 30"/>
            <p:cNvCxnSpPr>
              <a:cxnSpLocks noChangeShapeType="1"/>
            </p:cNvCxnSpPr>
            <p:nvPr/>
          </p:nvCxnSpPr>
          <p:spPr bwMode="auto">
            <a:xfrm>
              <a:off x="4705600" y="4398029"/>
              <a:ext cx="169082" cy="0"/>
            </a:xfrm>
            <a:prstGeom prst="line">
              <a:avLst/>
            </a:prstGeom>
            <a:noFill/>
            <a:ln w="25400">
              <a:solidFill>
                <a:srgbClr val="FF0000"/>
              </a:solidFill>
              <a:prstDash val="dash"/>
              <a:round/>
              <a:headEnd/>
              <a:tailEnd/>
            </a:ln>
          </p:spPr>
        </p:cxnSp>
        <p:cxnSp>
          <p:nvCxnSpPr>
            <p:cNvPr id="127003" name="直接连接符 33"/>
            <p:cNvCxnSpPr>
              <a:cxnSpLocks noChangeShapeType="1"/>
            </p:cNvCxnSpPr>
            <p:nvPr/>
          </p:nvCxnSpPr>
          <p:spPr bwMode="auto">
            <a:xfrm rot="5400000">
              <a:off x="4905898" y="4590665"/>
              <a:ext cx="169142" cy="0"/>
            </a:xfrm>
            <a:prstGeom prst="line">
              <a:avLst/>
            </a:prstGeom>
            <a:noFill/>
            <a:ln w="25400">
              <a:solidFill>
                <a:srgbClr val="FF0000"/>
              </a:solidFill>
              <a:prstDash val="dash"/>
              <a:round/>
              <a:headEnd/>
              <a:tailEnd/>
            </a:ln>
          </p:spPr>
        </p:cxnSp>
      </p:grpSp>
      <p:grpSp>
        <p:nvGrpSpPr>
          <p:cNvPr id="3" name="组合 3"/>
          <p:cNvGrpSpPr>
            <a:grpSpLocks noChangeAspect="1"/>
          </p:cNvGrpSpPr>
          <p:nvPr/>
        </p:nvGrpSpPr>
        <p:grpSpPr bwMode="auto">
          <a:xfrm rot="10800000">
            <a:off x="7878763" y="3402013"/>
            <a:ext cx="506412" cy="1065212"/>
            <a:chOff x="4705600" y="4398029"/>
            <a:chExt cx="284948" cy="556327"/>
          </a:xfrm>
        </p:grpSpPr>
        <p:sp>
          <p:nvSpPr>
            <p:cNvPr id="36" name="弧形 35"/>
            <p:cNvSpPr/>
            <p:nvPr/>
          </p:nvSpPr>
          <p:spPr bwMode="auto">
            <a:xfrm rot="5400000">
              <a:off x="4762306" y="4726307"/>
              <a:ext cx="230490" cy="220634"/>
            </a:xfrm>
            <a:prstGeom prst="arc">
              <a:avLst/>
            </a:prstGeom>
            <a:noFill/>
            <a:ln w="25400" cap="flat" cmpd="sng" algn="ctr">
              <a:solidFill>
                <a:srgbClr val="FF0000"/>
              </a:solidFill>
              <a:prstDash val="dash"/>
              <a:round/>
              <a:headEnd type="none" w="med" len="med"/>
              <a:tailEnd type="none" w="med" len="med"/>
            </a:ln>
            <a:effectLst/>
          </p:spPr>
          <p:txBody>
            <a:bodyPr/>
            <a:lstStyle/>
            <a:p>
              <a:pPr>
                <a:buFontTx/>
                <a:buNone/>
                <a:defRPr/>
              </a:pPr>
              <a:endParaRPr lang="zh-CN" altLang="en-US" sz="2800" b="0">
                <a:solidFill>
                  <a:schemeClr val="tx1"/>
                </a:solidFill>
                <a:latin typeface="Arial" panose="020B0604020202020204" pitchFamily="34" charset="0"/>
                <a:ea typeface="楷体_GB2312" charset="-122"/>
              </a:endParaRPr>
            </a:p>
          </p:txBody>
        </p:sp>
        <p:cxnSp>
          <p:nvCxnSpPr>
            <p:cNvPr id="127006" name="直接连接符 30"/>
            <p:cNvCxnSpPr>
              <a:cxnSpLocks noChangeShapeType="1"/>
            </p:cNvCxnSpPr>
            <p:nvPr/>
          </p:nvCxnSpPr>
          <p:spPr bwMode="auto">
            <a:xfrm rot="5400000">
              <a:off x="4906007" y="4756751"/>
              <a:ext cx="169082" cy="0"/>
            </a:xfrm>
            <a:prstGeom prst="line">
              <a:avLst/>
            </a:prstGeom>
            <a:noFill/>
            <a:ln w="25400">
              <a:solidFill>
                <a:srgbClr val="FF0000"/>
              </a:solidFill>
              <a:prstDash val="dash"/>
              <a:round/>
              <a:headEnd/>
              <a:tailEnd/>
            </a:ln>
          </p:spPr>
        </p:cxnSp>
        <p:cxnSp>
          <p:nvCxnSpPr>
            <p:cNvPr id="127007" name="直接连接符 32"/>
            <p:cNvCxnSpPr>
              <a:cxnSpLocks noChangeShapeType="1"/>
            </p:cNvCxnSpPr>
            <p:nvPr/>
          </p:nvCxnSpPr>
          <p:spPr bwMode="auto">
            <a:xfrm flipH="1">
              <a:off x="4705600" y="4954355"/>
              <a:ext cx="174144" cy="1"/>
            </a:xfrm>
            <a:prstGeom prst="line">
              <a:avLst/>
            </a:prstGeom>
            <a:noFill/>
            <a:ln w="25400">
              <a:solidFill>
                <a:srgbClr val="FF0000"/>
              </a:solidFill>
              <a:prstDash val="dash"/>
              <a:round/>
              <a:headEnd/>
              <a:tailEnd/>
            </a:ln>
          </p:spPr>
        </p:cxnSp>
        <p:sp>
          <p:nvSpPr>
            <p:cNvPr id="39" name="弧形 38"/>
            <p:cNvSpPr/>
            <p:nvPr/>
          </p:nvSpPr>
          <p:spPr bwMode="auto">
            <a:xfrm>
              <a:off x="4757409" y="4397200"/>
              <a:ext cx="229566" cy="220541"/>
            </a:xfrm>
            <a:prstGeom prst="arc">
              <a:avLst/>
            </a:prstGeom>
            <a:noFill/>
            <a:ln w="25400" cap="flat" cmpd="sng" algn="ctr">
              <a:solidFill>
                <a:srgbClr val="FF0000"/>
              </a:solidFill>
              <a:prstDash val="dash"/>
              <a:round/>
              <a:headEnd type="none" w="med" len="med"/>
              <a:tailEnd type="none" w="med" len="med"/>
            </a:ln>
            <a:effectLst/>
          </p:spPr>
          <p:txBody>
            <a:bodyPr/>
            <a:lstStyle/>
            <a:p>
              <a:pPr>
                <a:buFontTx/>
                <a:buNone/>
                <a:defRPr/>
              </a:pPr>
              <a:endParaRPr lang="zh-CN" altLang="en-US" sz="2800" b="0">
                <a:solidFill>
                  <a:schemeClr val="tx1"/>
                </a:solidFill>
                <a:latin typeface="Arial" panose="020B0604020202020204" pitchFamily="34" charset="0"/>
                <a:ea typeface="楷体_GB2312" charset="-122"/>
              </a:endParaRPr>
            </a:p>
          </p:txBody>
        </p:sp>
        <p:cxnSp>
          <p:nvCxnSpPr>
            <p:cNvPr id="127009" name="直接连接符 30"/>
            <p:cNvCxnSpPr>
              <a:cxnSpLocks noChangeShapeType="1"/>
            </p:cNvCxnSpPr>
            <p:nvPr/>
          </p:nvCxnSpPr>
          <p:spPr bwMode="auto">
            <a:xfrm>
              <a:off x="4705600" y="4398029"/>
              <a:ext cx="169082" cy="0"/>
            </a:xfrm>
            <a:prstGeom prst="line">
              <a:avLst/>
            </a:prstGeom>
            <a:noFill/>
            <a:ln w="25400">
              <a:solidFill>
                <a:srgbClr val="FF0000"/>
              </a:solidFill>
              <a:prstDash val="dash"/>
              <a:round/>
              <a:headEnd/>
              <a:tailEnd/>
            </a:ln>
          </p:spPr>
        </p:cxnSp>
        <p:cxnSp>
          <p:nvCxnSpPr>
            <p:cNvPr id="127010" name="直接连接符 40"/>
            <p:cNvCxnSpPr>
              <a:cxnSpLocks noChangeShapeType="1"/>
            </p:cNvCxnSpPr>
            <p:nvPr/>
          </p:nvCxnSpPr>
          <p:spPr bwMode="auto">
            <a:xfrm rot="5400000">
              <a:off x="4905898" y="4590665"/>
              <a:ext cx="169142" cy="0"/>
            </a:xfrm>
            <a:prstGeom prst="line">
              <a:avLst/>
            </a:prstGeom>
            <a:noFill/>
            <a:ln w="25400">
              <a:solidFill>
                <a:srgbClr val="FF0000"/>
              </a:solidFill>
              <a:prstDash val="dash"/>
              <a:round/>
              <a:headEnd/>
              <a:tailEnd/>
            </a:ln>
          </p:spPr>
        </p:cxnSp>
      </p:grpSp>
      <p:sp>
        <p:nvSpPr>
          <p:cNvPr id="42" name="文本框 41"/>
          <p:cNvSpPr txBox="1">
            <a:spLocks noChangeArrowheads="1"/>
          </p:cNvSpPr>
          <p:nvPr/>
        </p:nvSpPr>
        <p:spPr bwMode="auto">
          <a:xfrm>
            <a:off x="515938" y="2368550"/>
            <a:ext cx="4310062" cy="954088"/>
          </a:xfrm>
          <a:prstGeom prst="rect">
            <a:avLst/>
          </a:prstGeom>
          <a:noFill/>
          <a:ln w="12700">
            <a:noFill/>
            <a:miter lim="800000"/>
            <a:headEnd/>
            <a:tailEnd/>
          </a:ln>
        </p:spPr>
        <p:txBody>
          <a:bodyPr>
            <a:spAutoFit/>
          </a:bodyPr>
          <a:lstStyle/>
          <a:p>
            <a:pPr indent="719138" eaLnBrk="0" hangingPunct="0"/>
            <a:r>
              <a:rPr lang="zh-CN" altLang="en-US" sz="2800">
                <a:solidFill>
                  <a:schemeClr val="tx1"/>
                </a:solidFill>
              </a:rPr>
              <a:t>按右图的化简法可得其最简与或式为</a:t>
            </a:r>
            <a:endParaRPr lang="zh-CN" altLang="zh-CN" sz="2800">
              <a:solidFill>
                <a:schemeClr val="tx1"/>
              </a:solidFill>
            </a:endParaRPr>
          </a:p>
        </p:txBody>
      </p:sp>
      <p:sp>
        <p:nvSpPr>
          <p:cNvPr id="43" name="文本框 42"/>
          <p:cNvSpPr txBox="1">
            <a:spLocks noChangeArrowheads="1"/>
          </p:cNvSpPr>
          <p:nvPr/>
        </p:nvSpPr>
        <p:spPr bwMode="auto">
          <a:xfrm>
            <a:off x="511175" y="3471863"/>
            <a:ext cx="4314825" cy="522287"/>
          </a:xfrm>
          <a:prstGeom prst="rect">
            <a:avLst/>
          </a:prstGeom>
          <a:noFill/>
          <a:ln w="12700">
            <a:noFill/>
            <a:miter lim="800000"/>
            <a:headEnd/>
            <a:tailEnd/>
          </a:ln>
        </p:spPr>
        <p:txBody>
          <a:bodyPr>
            <a:spAutoFit/>
          </a:bodyPr>
          <a:lstStyle/>
          <a:p>
            <a:pPr algn="ctr" eaLnBrk="0" hangingPunct="0"/>
            <a:r>
              <a:rPr lang="en-US" altLang="zh-CN" sz="2800" i="1">
                <a:solidFill>
                  <a:schemeClr val="tx1"/>
                </a:solidFill>
              </a:rPr>
              <a:t>Y</a:t>
            </a:r>
            <a:r>
              <a:rPr lang="en-US" altLang="zh-CN" sz="2800">
                <a:solidFill>
                  <a:schemeClr val="tx1"/>
                </a:solidFill>
              </a:rPr>
              <a:t>=</a:t>
            </a:r>
            <a:r>
              <a:rPr lang="en-US" altLang="zh-CN" sz="2800" i="1">
                <a:solidFill>
                  <a:schemeClr val="tx1"/>
                </a:solidFill>
              </a:rPr>
              <a:t>C</a:t>
            </a:r>
            <a:r>
              <a:rPr lang="en-US" altLang="zh-CN" sz="2800">
                <a:solidFill>
                  <a:schemeClr val="tx1"/>
                </a:solidFill>
                <a:sym typeface="Symbol" pitchFamily="18" charset="2"/>
              </a:rPr>
              <a:t></a:t>
            </a:r>
            <a:r>
              <a:rPr lang="en-US" altLang="zh-CN" sz="2800" i="1">
                <a:solidFill>
                  <a:schemeClr val="tx1"/>
                </a:solidFill>
              </a:rPr>
              <a:t>D</a:t>
            </a:r>
            <a:r>
              <a:rPr lang="en-US" altLang="zh-CN" sz="2800">
                <a:solidFill>
                  <a:schemeClr val="tx1"/>
                </a:solidFill>
                <a:sym typeface="Symbol" pitchFamily="18" charset="2"/>
              </a:rPr>
              <a:t></a:t>
            </a:r>
            <a:r>
              <a:rPr lang="en-US" altLang="zh-CN" sz="2800">
                <a:solidFill>
                  <a:schemeClr val="tx1"/>
                </a:solidFill>
              </a:rPr>
              <a:t>+</a:t>
            </a:r>
            <a:r>
              <a:rPr lang="en-US" altLang="zh-CN" sz="2800" i="1">
                <a:solidFill>
                  <a:schemeClr val="tx1"/>
                </a:solidFill>
              </a:rPr>
              <a:t>CD</a:t>
            </a:r>
            <a:r>
              <a:rPr lang="en-US" altLang="zh-CN" sz="2800">
                <a:solidFill>
                  <a:schemeClr val="tx1"/>
                </a:solidFill>
              </a:rPr>
              <a:t>+</a:t>
            </a:r>
            <a:r>
              <a:rPr lang="en-US" altLang="zh-CN" sz="2800" i="1">
                <a:solidFill>
                  <a:schemeClr val="tx1"/>
                </a:solidFill>
              </a:rPr>
              <a:t>A</a:t>
            </a:r>
            <a:r>
              <a:rPr lang="en-US" altLang="zh-CN" sz="2800">
                <a:solidFill>
                  <a:schemeClr val="tx1"/>
                </a:solidFill>
                <a:sym typeface="Symbol" pitchFamily="18" charset="2"/>
              </a:rPr>
              <a:t></a:t>
            </a:r>
            <a:r>
              <a:rPr lang="en-US" altLang="zh-CN" sz="2800" i="1">
                <a:solidFill>
                  <a:schemeClr val="tx1"/>
                </a:solidFill>
              </a:rPr>
              <a:t>C</a:t>
            </a:r>
            <a:endParaRPr lang="zh-CN" altLang="zh-CN" sz="2800">
              <a:solidFill>
                <a:schemeClr val="tx1"/>
              </a:solidFill>
            </a:endParaRPr>
          </a:p>
        </p:txBody>
      </p:sp>
      <p:sp>
        <p:nvSpPr>
          <p:cNvPr id="44" name="文本框 43"/>
          <p:cNvSpPr txBox="1">
            <a:spLocks noChangeArrowheads="1"/>
          </p:cNvSpPr>
          <p:nvPr/>
        </p:nvSpPr>
        <p:spPr bwMode="auto">
          <a:xfrm>
            <a:off x="511175" y="4819650"/>
            <a:ext cx="4314825" cy="522288"/>
          </a:xfrm>
          <a:prstGeom prst="rect">
            <a:avLst/>
          </a:prstGeom>
          <a:noFill/>
          <a:ln w="12700">
            <a:noFill/>
            <a:miter lim="800000"/>
            <a:headEnd/>
            <a:tailEnd/>
          </a:ln>
        </p:spPr>
        <p:txBody>
          <a:bodyPr>
            <a:spAutoFit/>
          </a:bodyPr>
          <a:lstStyle/>
          <a:p>
            <a:pPr algn="ctr" eaLnBrk="0" hangingPunct="0"/>
            <a:r>
              <a:rPr lang="en-US" altLang="zh-CN" sz="2800" i="1">
                <a:solidFill>
                  <a:schemeClr val="tx1"/>
                </a:solidFill>
              </a:rPr>
              <a:t>Y</a:t>
            </a:r>
            <a:r>
              <a:rPr lang="en-US" altLang="zh-CN" sz="2800">
                <a:solidFill>
                  <a:schemeClr val="tx1"/>
                </a:solidFill>
              </a:rPr>
              <a:t>=</a:t>
            </a:r>
            <a:r>
              <a:rPr lang="en-US" altLang="zh-CN" sz="2800" i="1">
                <a:solidFill>
                  <a:schemeClr val="tx1"/>
                </a:solidFill>
              </a:rPr>
              <a:t>C</a:t>
            </a:r>
            <a:r>
              <a:rPr lang="en-US" altLang="zh-CN" sz="2800">
                <a:solidFill>
                  <a:schemeClr val="tx1"/>
                </a:solidFill>
                <a:sym typeface="Symbol" pitchFamily="18" charset="2"/>
              </a:rPr>
              <a:t></a:t>
            </a:r>
            <a:r>
              <a:rPr lang="en-US" altLang="zh-CN" sz="2800" i="1">
                <a:solidFill>
                  <a:schemeClr val="tx1"/>
                </a:solidFill>
              </a:rPr>
              <a:t>D</a:t>
            </a:r>
            <a:r>
              <a:rPr lang="en-US" altLang="zh-CN" sz="2800">
                <a:solidFill>
                  <a:schemeClr val="tx1"/>
                </a:solidFill>
                <a:sym typeface="Symbol" pitchFamily="18" charset="2"/>
              </a:rPr>
              <a:t></a:t>
            </a:r>
            <a:r>
              <a:rPr lang="en-US" altLang="zh-CN" sz="2800">
                <a:solidFill>
                  <a:schemeClr val="tx1"/>
                </a:solidFill>
              </a:rPr>
              <a:t>+</a:t>
            </a:r>
            <a:r>
              <a:rPr lang="en-US" altLang="zh-CN" sz="2800" i="1">
                <a:solidFill>
                  <a:schemeClr val="tx1"/>
                </a:solidFill>
              </a:rPr>
              <a:t>CD</a:t>
            </a:r>
            <a:r>
              <a:rPr lang="en-US" altLang="zh-CN" sz="2800">
                <a:solidFill>
                  <a:schemeClr val="tx1"/>
                </a:solidFill>
              </a:rPr>
              <a:t>+</a:t>
            </a:r>
            <a:r>
              <a:rPr lang="en-US" altLang="zh-CN" sz="2800" i="1">
                <a:solidFill>
                  <a:schemeClr val="tx1"/>
                </a:solidFill>
              </a:rPr>
              <a:t>A</a:t>
            </a:r>
            <a:r>
              <a:rPr lang="en-US" altLang="zh-CN" sz="2800">
                <a:solidFill>
                  <a:schemeClr val="tx1"/>
                </a:solidFill>
                <a:sym typeface="Symbol" pitchFamily="18" charset="2"/>
              </a:rPr>
              <a:t></a:t>
            </a:r>
            <a:r>
              <a:rPr lang="en-US" altLang="zh-CN" sz="2800" i="1">
                <a:solidFill>
                  <a:schemeClr val="tx1"/>
                </a:solidFill>
              </a:rPr>
              <a:t>D</a:t>
            </a:r>
            <a:r>
              <a:rPr lang="en-US" altLang="zh-CN" sz="2800">
                <a:solidFill>
                  <a:schemeClr val="tx1"/>
                </a:solidFill>
                <a:sym typeface="Symbol" pitchFamily="18" charset="2"/>
              </a:rPr>
              <a:t></a:t>
            </a:r>
            <a:endParaRPr lang="zh-CN" altLang="zh-CN" sz="2800">
              <a:solidFill>
                <a:schemeClr val="tx1"/>
              </a:solidFill>
            </a:endParaRPr>
          </a:p>
        </p:txBody>
      </p:sp>
      <p:sp>
        <p:nvSpPr>
          <p:cNvPr id="45" name="文本框 44"/>
          <p:cNvSpPr txBox="1">
            <a:spLocks noChangeArrowheads="1"/>
          </p:cNvSpPr>
          <p:nvPr/>
        </p:nvSpPr>
        <p:spPr bwMode="auto">
          <a:xfrm>
            <a:off x="511175" y="4144963"/>
            <a:ext cx="4310063" cy="523875"/>
          </a:xfrm>
          <a:prstGeom prst="rect">
            <a:avLst/>
          </a:prstGeom>
          <a:noFill/>
          <a:ln w="12700">
            <a:noFill/>
            <a:miter lim="800000"/>
            <a:headEnd/>
            <a:tailEnd/>
          </a:ln>
        </p:spPr>
        <p:txBody>
          <a:bodyPr>
            <a:spAutoFit/>
          </a:bodyPr>
          <a:lstStyle/>
          <a:p>
            <a:pPr eaLnBrk="0" hangingPunct="0"/>
            <a:r>
              <a:rPr lang="zh-CN" altLang="en-US" sz="2800">
                <a:solidFill>
                  <a:schemeClr val="tx1"/>
                </a:solidFill>
              </a:rPr>
              <a:t>或</a:t>
            </a:r>
            <a:endParaRPr lang="zh-CN" altLang="zh-CN" sz="280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childTnLst>
                                </p:cTn>
                              </p:par>
                              <p:par>
                                <p:cTn id="44" presetID="23"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childTnLst>
                                </p:cTn>
                              </p:par>
                              <p:par>
                                <p:cTn id="56" presetID="23" presetClass="entr" presetSubtype="16"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barn(inVertical)">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arn(inVertical)">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arn(inVertic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barn(inVertical)">
                                      <p:cBhvr>
                                        <p:cTn id="83" dur="500"/>
                                        <p:tgtEl>
                                          <p:spTgt spid="2"/>
                                        </p:tgtEl>
                                      </p:cBhvr>
                                    </p:animEffect>
                                  </p:childTnLst>
                                </p:cTn>
                              </p:par>
                              <p:par>
                                <p:cTn id="84" presetID="16" presetClass="entr" presetSubtype="21" fill="hold" nodeType="with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barn(inVertical)">
                                      <p:cBhvr>
                                        <p:cTn id="86" dur="500"/>
                                        <p:tgtEl>
                                          <p:spTgt spid="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500"/>
                                        <p:tgtEl>
                                          <p:spTgt spid="45"/>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2" grpId="0"/>
      <p:bldP spid="13" grpId="0"/>
      <p:bldP spid="14" grpId="0"/>
      <p:bldP spid="15" grpId="0"/>
      <p:bldP spid="16" grpId="0"/>
      <p:bldP spid="17" grpId="0"/>
      <p:bldP spid="18" grpId="0"/>
      <p:bldP spid="19" grpId="0"/>
      <p:bldP spid="20" grpId="0" animBg="1"/>
      <p:bldP spid="23" grpId="0"/>
      <p:bldP spid="24" grpId="0"/>
      <p:bldP spid="25" grpId="0" animBg="1"/>
      <p:bldP spid="27" grpId="0" animBg="1"/>
      <p:bldP spid="42" grpId="0"/>
      <p:bldP spid="43" grpId="0"/>
      <p:bldP spid="44"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逻辑运算</a:t>
            </a:r>
            <a:endParaRPr lang="en-US" altLang="zh-CN" dirty="0" smtClean="0"/>
          </a:p>
          <a:p>
            <a:r>
              <a:rPr lang="zh-CN" altLang="en-US" dirty="0" smtClean="0">
                <a:latin typeface="Times New Roman" panose="02020603050405020304" pitchFamily="18" charset="0"/>
                <a:sym typeface="+mn-ea"/>
              </a:rPr>
              <a:t>逻辑代数中的公式</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三种规则</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逻辑函数的表示方法</a:t>
            </a:r>
            <a:endParaRPr lang="en-US" altLang="zh-CN" dirty="0" smtClean="0">
              <a:latin typeface="Times New Roman" panose="02020603050405020304" pitchFamily="18" charset="0"/>
              <a:sym typeface="+mn-ea"/>
            </a:endParaRPr>
          </a:p>
          <a:p>
            <a:r>
              <a:rPr lang="zh-CN" altLang="en-US" dirty="0" smtClean="0">
                <a:latin typeface="Times New Roman" panose="02020603050405020304" pitchFamily="18" charset="0"/>
                <a:sym typeface="+mn-ea"/>
              </a:rPr>
              <a:t>逻辑函数的化简</a:t>
            </a:r>
            <a:endParaRPr lang="zh-CN" altLang="en-US" dirty="0" smtClean="0">
              <a:latin typeface="楷体_GB2312" charset="-122"/>
              <a:sym typeface="+mn-ea"/>
            </a:endParaRP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文本框 3076"/>
          <p:cNvSpPr txBox="1">
            <a:spLocks noChangeArrowheads="1"/>
          </p:cNvSpPr>
          <p:nvPr/>
        </p:nvSpPr>
        <p:spPr bwMode="auto">
          <a:xfrm>
            <a:off x="514350" y="457200"/>
            <a:ext cx="8093075" cy="461665"/>
          </a:xfrm>
          <a:prstGeom prst="rect">
            <a:avLst/>
          </a:prstGeom>
          <a:noFill/>
          <a:ln w="12700">
            <a:noFill/>
            <a:miter lim="800000"/>
            <a:headEnd/>
            <a:tailEnd/>
          </a:ln>
        </p:spPr>
        <p:txBody>
          <a:bodyPr>
            <a:spAutoFit/>
          </a:bodyPr>
          <a:lstStyle/>
          <a:p>
            <a:pPr>
              <a:spcBef>
                <a:spcPct val="50000"/>
              </a:spcBef>
            </a:pPr>
            <a:r>
              <a:rPr lang="zh-CN" altLang="en-US" sz="2400" u="sng" dirty="0" smtClean="0">
                <a:ea typeface="楷体_GB2312" charset="-122"/>
              </a:rPr>
              <a:t>或</a:t>
            </a:r>
            <a:r>
              <a:rPr lang="zh-CN" altLang="en-US" sz="2400" u="sng" dirty="0">
                <a:ea typeface="楷体_GB2312" charset="-122"/>
              </a:rPr>
              <a:t>逻辑（或运算）</a:t>
            </a:r>
            <a:endParaRPr lang="zh-CN" altLang="en-US" sz="2400" u="sng" dirty="0">
              <a:cs typeface="Times New Roman" pitchFamily="18" charset="0"/>
            </a:endParaRPr>
          </a:p>
        </p:txBody>
      </p:sp>
      <p:sp>
        <p:nvSpPr>
          <p:cNvPr id="11" name="文本框 10"/>
          <p:cNvSpPr txBox="1">
            <a:spLocks noChangeArrowheads="1"/>
          </p:cNvSpPr>
          <p:nvPr/>
        </p:nvSpPr>
        <p:spPr bwMode="auto">
          <a:xfrm>
            <a:off x="514350" y="996950"/>
            <a:ext cx="8093075" cy="1200329"/>
          </a:xfrm>
          <a:prstGeom prst="rect">
            <a:avLst/>
          </a:prstGeom>
          <a:noFill/>
          <a:ln w="12700">
            <a:noFill/>
            <a:miter lim="800000"/>
            <a:headEnd/>
            <a:tailEnd/>
          </a:ln>
        </p:spPr>
        <p:txBody>
          <a:bodyPr>
            <a:spAutoFit/>
          </a:bodyPr>
          <a:lstStyle/>
          <a:p>
            <a:pPr indent="719138" algn="just"/>
            <a:r>
              <a:rPr lang="zh-CN" altLang="zh-CN" sz="2400" dirty="0">
                <a:solidFill>
                  <a:schemeClr val="tx1"/>
                </a:solidFill>
              </a:rPr>
              <a:t>假设决定某一个事件共有</a:t>
            </a:r>
            <a:r>
              <a:rPr lang="en-US" altLang="zh-CN" sz="2400" i="1" dirty="0">
                <a:solidFill>
                  <a:schemeClr val="tx1"/>
                </a:solidFill>
                <a:ea typeface="楷体_GB2312" charset="-122"/>
              </a:rPr>
              <a:t>n</a:t>
            </a:r>
            <a:r>
              <a:rPr lang="en-US" altLang="zh-CN" sz="2400" dirty="0">
                <a:solidFill>
                  <a:schemeClr val="tx1"/>
                </a:solidFill>
                <a:ea typeface="楷体_GB2312" charset="-122"/>
              </a:rPr>
              <a:t>(</a:t>
            </a:r>
            <a:r>
              <a:rPr lang="en-US" altLang="zh-CN" sz="2400" i="1" dirty="0">
                <a:solidFill>
                  <a:schemeClr val="tx1"/>
                </a:solidFill>
                <a:ea typeface="楷体_GB2312" charset="-122"/>
              </a:rPr>
              <a:t>n</a:t>
            </a:r>
            <a:r>
              <a:rPr lang="en-US" altLang="zh-CN" sz="2400" dirty="0">
                <a:solidFill>
                  <a:schemeClr val="tx1"/>
                </a:solidFill>
                <a:ea typeface="楷体_GB2312" charset="-122"/>
              </a:rPr>
              <a:t>≥2)</a:t>
            </a:r>
            <a:r>
              <a:rPr lang="zh-CN" altLang="zh-CN" sz="2400" dirty="0">
                <a:solidFill>
                  <a:schemeClr val="tx1"/>
                </a:solidFill>
              </a:rPr>
              <a:t>个条件，</a:t>
            </a:r>
            <a:r>
              <a:rPr lang="zh-CN" altLang="zh-CN" sz="2400" dirty="0">
                <a:solidFill>
                  <a:srgbClr val="FF0000"/>
                </a:solidFill>
              </a:rPr>
              <a:t>至少有一个条件满足时，</a:t>
            </a:r>
            <a:r>
              <a:rPr lang="zh-CN" altLang="zh-CN" sz="2400" dirty="0">
                <a:solidFill>
                  <a:srgbClr val="FF0000"/>
                </a:solidFill>
                <a:latin typeface="Comic Sans MS" pitchFamily="66" charset="0"/>
                <a:ea typeface="楷体_GB2312" charset="-122"/>
              </a:rPr>
              <a:t>事件</a:t>
            </a:r>
            <a:r>
              <a:rPr lang="zh-CN" altLang="en-US" sz="2400" dirty="0">
                <a:solidFill>
                  <a:srgbClr val="FF0000"/>
                </a:solidFill>
                <a:latin typeface="Comic Sans MS" pitchFamily="66" charset="0"/>
                <a:ea typeface="楷体_GB2312" charset="-122"/>
              </a:rPr>
              <a:t>就</a:t>
            </a:r>
            <a:r>
              <a:rPr lang="zh-CN" altLang="zh-CN" sz="2400" dirty="0">
                <a:solidFill>
                  <a:srgbClr val="FF0000"/>
                </a:solidFill>
                <a:latin typeface="Comic Sans MS" pitchFamily="66" charset="0"/>
                <a:ea typeface="楷体_GB2312" charset="-122"/>
              </a:rPr>
              <a:t>会发生</a:t>
            </a:r>
            <a:r>
              <a:rPr lang="zh-CN" altLang="zh-CN" sz="2400" dirty="0">
                <a:solidFill>
                  <a:srgbClr val="FFFF00"/>
                </a:solidFill>
                <a:latin typeface="Comic Sans MS" pitchFamily="66" charset="0"/>
                <a:ea typeface="楷体_GB2312" charset="-122"/>
              </a:rPr>
              <a:t>，这种逻辑关系称为</a:t>
            </a:r>
            <a:r>
              <a:rPr lang="zh-CN" altLang="en-US" sz="2400" dirty="0">
                <a:solidFill>
                  <a:srgbClr val="FFFF00"/>
                </a:solidFill>
                <a:latin typeface="Comic Sans MS" pitchFamily="66" charset="0"/>
                <a:ea typeface="楷体_GB2312" charset="-122"/>
              </a:rPr>
              <a:t>或</a:t>
            </a:r>
            <a:r>
              <a:rPr lang="zh-CN" altLang="zh-CN" sz="2400" dirty="0">
                <a:solidFill>
                  <a:srgbClr val="FFFF00"/>
                </a:solidFill>
                <a:latin typeface="Comic Sans MS" pitchFamily="66" charset="0"/>
                <a:ea typeface="楷体_GB2312" charset="-122"/>
              </a:rPr>
              <a:t>逻辑，</a:t>
            </a:r>
            <a:r>
              <a:rPr lang="zh-CN" altLang="en-US" sz="2400" dirty="0">
                <a:solidFill>
                  <a:srgbClr val="FFFF00"/>
                </a:solidFill>
                <a:latin typeface="Comic Sans MS" pitchFamily="66" charset="0"/>
                <a:ea typeface="楷体_GB2312" charset="-122"/>
              </a:rPr>
              <a:t>也</a:t>
            </a:r>
            <a:r>
              <a:rPr lang="zh-CN" altLang="zh-CN" sz="2400" dirty="0">
                <a:solidFill>
                  <a:srgbClr val="FFFF00"/>
                </a:solidFill>
                <a:latin typeface="Comic Sans MS" pitchFamily="66" charset="0"/>
                <a:ea typeface="楷体_GB2312" charset="-122"/>
              </a:rPr>
              <a:t>称为</a:t>
            </a:r>
            <a:r>
              <a:rPr lang="zh-CN" altLang="en-US" sz="2400" dirty="0">
                <a:solidFill>
                  <a:srgbClr val="FFFF00"/>
                </a:solidFill>
                <a:latin typeface="Comic Sans MS" pitchFamily="66" charset="0"/>
                <a:ea typeface="楷体_GB2312" charset="-122"/>
              </a:rPr>
              <a:t>或</a:t>
            </a:r>
            <a:r>
              <a:rPr lang="zh-CN" altLang="zh-CN" sz="2400" dirty="0">
                <a:solidFill>
                  <a:srgbClr val="FFFF00"/>
                </a:solidFill>
                <a:latin typeface="Comic Sans MS" pitchFamily="66" charset="0"/>
                <a:ea typeface="楷体_GB2312" charset="-122"/>
              </a:rPr>
              <a:t>运算。</a:t>
            </a:r>
            <a:endParaRPr lang="zh-CN" altLang="en-US" sz="2400" dirty="0">
              <a:solidFill>
                <a:srgbClr val="FFFF00"/>
              </a:solidFill>
              <a:ea typeface="楷体_GB2312" charset="-122"/>
            </a:endParaRPr>
          </a:p>
        </p:txBody>
      </p:sp>
      <p:sp>
        <p:nvSpPr>
          <p:cNvPr id="13" name="文本框 12"/>
          <p:cNvSpPr txBox="1">
            <a:spLocks noChangeArrowheads="1"/>
          </p:cNvSpPr>
          <p:nvPr/>
        </p:nvSpPr>
        <p:spPr bwMode="auto">
          <a:xfrm>
            <a:off x="514350" y="2374900"/>
            <a:ext cx="8093075" cy="830997"/>
          </a:xfrm>
          <a:prstGeom prst="rect">
            <a:avLst/>
          </a:prstGeom>
          <a:noFill/>
          <a:ln w="12700">
            <a:noFill/>
            <a:miter lim="800000"/>
            <a:headEnd/>
            <a:tailEnd/>
          </a:ln>
        </p:spPr>
        <p:txBody>
          <a:bodyPr>
            <a:spAutoFit/>
          </a:bodyPr>
          <a:lstStyle/>
          <a:p>
            <a:pPr indent="719138" algn="just" eaLnBrk="0" hangingPunct="0"/>
            <a:r>
              <a:rPr lang="zh-CN" altLang="en-US" sz="2400" dirty="0"/>
              <a:t>对于下图</a:t>
            </a:r>
            <a:r>
              <a:rPr lang="en-US" altLang="zh-CN" sz="2400" dirty="0"/>
              <a:t>(b)</a:t>
            </a:r>
            <a:r>
              <a:rPr lang="zh-CN" altLang="en-US" sz="2400" dirty="0"/>
              <a:t>所示电路，当开关</a:t>
            </a:r>
            <a:r>
              <a:rPr lang="en-US" altLang="zh-CN" sz="2400" i="1" dirty="0"/>
              <a:t>A</a:t>
            </a:r>
            <a:r>
              <a:rPr lang="zh-CN" altLang="en-US" sz="2400" dirty="0"/>
              <a:t>和</a:t>
            </a:r>
            <a:r>
              <a:rPr lang="en-US" altLang="zh-CN" sz="2400" i="1" dirty="0"/>
              <a:t>B</a:t>
            </a:r>
            <a:r>
              <a:rPr lang="zh-CN" altLang="en-US" sz="2400" dirty="0"/>
              <a:t>至少有一个闭合时，灯就会亮，</a:t>
            </a:r>
            <a:r>
              <a:rPr lang="zh-CN" altLang="zh-CN" sz="2400" dirty="0">
                <a:latin typeface="Comic Sans MS" pitchFamily="66" charset="0"/>
              </a:rPr>
              <a:t>开关</a:t>
            </a:r>
            <a:r>
              <a:rPr lang="zh-CN" altLang="en-US" sz="2400" dirty="0">
                <a:latin typeface="Comic Sans MS" pitchFamily="66" charset="0"/>
              </a:rPr>
              <a:t>闭合</a:t>
            </a:r>
            <a:r>
              <a:rPr lang="zh-CN" altLang="zh-CN" sz="2400" dirty="0">
                <a:latin typeface="Comic Sans MS" pitchFamily="66" charset="0"/>
              </a:rPr>
              <a:t>与灯</a:t>
            </a:r>
            <a:r>
              <a:rPr lang="zh-CN" altLang="en-US" sz="2400" dirty="0">
                <a:latin typeface="Comic Sans MS" pitchFamily="66" charset="0"/>
              </a:rPr>
              <a:t>亮</a:t>
            </a:r>
            <a:r>
              <a:rPr lang="zh-CN" altLang="zh-CN" sz="2400" dirty="0">
                <a:latin typeface="Comic Sans MS" pitchFamily="66" charset="0"/>
              </a:rPr>
              <a:t>之间构成了</a:t>
            </a:r>
            <a:r>
              <a:rPr lang="zh-CN" altLang="en-US" sz="2400" dirty="0">
                <a:latin typeface="Comic Sans MS" pitchFamily="66" charset="0"/>
              </a:rPr>
              <a:t>或</a:t>
            </a:r>
            <a:r>
              <a:rPr lang="zh-CN" altLang="zh-CN" sz="2400" dirty="0">
                <a:latin typeface="Comic Sans MS" pitchFamily="66" charset="0"/>
              </a:rPr>
              <a:t>逻辑关系</a:t>
            </a:r>
            <a:r>
              <a:rPr lang="zh-CN" altLang="en-US" sz="2400" dirty="0"/>
              <a:t>。</a:t>
            </a:r>
          </a:p>
        </p:txBody>
      </p:sp>
      <p:pic>
        <p:nvPicPr>
          <p:cNvPr id="57347" name="Picture 3"/>
          <p:cNvPicPr>
            <a:picLocks noChangeAspect="1" noChangeArrowheads="1"/>
          </p:cNvPicPr>
          <p:nvPr/>
        </p:nvPicPr>
        <p:blipFill>
          <a:blip r:embed="rId3"/>
          <a:srcRect/>
          <a:stretch>
            <a:fillRect/>
          </a:stretch>
        </p:blipFill>
        <p:spPr bwMode="auto">
          <a:xfrm>
            <a:off x="3186113" y="3775075"/>
            <a:ext cx="3165475" cy="2370138"/>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1000"/>
                                        <p:tgtEl>
                                          <p:spTgt spid="13"/>
                                        </p:tgtEl>
                                      </p:cBhvr>
                                    </p:animEffect>
                                  </p:childTnLst>
                                </p:cTn>
                              </p:par>
                              <p:par>
                                <p:cTn id="13" presetID="9" presetClass="entr" presetSubtype="0" fill="hold" nodeType="withEffect">
                                  <p:stCondLst>
                                    <p:cond delay="0"/>
                                  </p:stCondLst>
                                  <p:childTnLst>
                                    <p:set>
                                      <p:cBhvr>
                                        <p:cTn id="14" dur="1" fill="hold">
                                          <p:stCondLst>
                                            <p:cond delay="0"/>
                                          </p:stCondLst>
                                        </p:cTn>
                                        <p:tgtEl>
                                          <p:spTgt spid="57347"/>
                                        </p:tgtEl>
                                        <p:attrNameLst>
                                          <p:attrName>style.visibility</p:attrName>
                                        </p:attrNameLst>
                                      </p:cBhvr>
                                      <p:to>
                                        <p:strVal val="visible"/>
                                      </p:to>
                                    </p:set>
                                    <p:animEffect transition="in" filter="dissolve">
                                      <p:cBhvr>
                                        <p:cTn id="15"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文本框 3076"/>
          <p:cNvSpPr txBox="1">
            <a:spLocks noChangeArrowheads="1"/>
          </p:cNvSpPr>
          <p:nvPr/>
        </p:nvSpPr>
        <p:spPr bwMode="auto">
          <a:xfrm>
            <a:off x="515938" y="385763"/>
            <a:ext cx="8091487" cy="369332"/>
          </a:xfrm>
          <a:prstGeom prst="rect">
            <a:avLst/>
          </a:prstGeom>
          <a:noFill/>
          <a:ln w="12700">
            <a:noFill/>
            <a:miter lim="800000"/>
            <a:headEnd/>
            <a:tailEnd/>
          </a:ln>
        </p:spPr>
        <p:txBody>
          <a:bodyPr>
            <a:spAutoFit/>
          </a:bodyPr>
          <a:lstStyle/>
          <a:p>
            <a:pPr indent="719138" algn="just" eaLnBrk="0" hangingPunct="0"/>
            <a:r>
              <a:rPr lang="zh-CN" altLang="en-US" dirty="0">
                <a:solidFill>
                  <a:schemeClr val="tx1"/>
                </a:solidFill>
              </a:rPr>
              <a:t>按照前述规定，或逻辑真值表如表</a:t>
            </a:r>
            <a:r>
              <a:rPr lang="en-US" altLang="zh-CN" smtClean="0">
                <a:solidFill>
                  <a:schemeClr val="tx1"/>
                </a:solidFill>
              </a:rPr>
              <a:t>2</a:t>
            </a:r>
            <a:r>
              <a:rPr lang="zh-CN" altLang="en-US" smtClean="0">
                <a:solidFill>
                  <a:schemeClr val="tx1"/>
                </a:solidFill>
              </a:rPr>
              <a:t>所</a:t>
            </a:r>
            <a:r>
              <a:rPr lang="zh-CN" altLang="en-US">
                <a:solidFill>
                  <a:schemeClr val="tx1"/>
                </a:solidFill>
              </a:rPr>
              <a:t>示。</a:t>
            </a:r>
            <a:endParaRPr lang="zh-CN" altLang="zh-CN">
              <a:solidFill>
                <a:schemeClr val="tx1"/>
              </a:solidFill>
              <a:cs typeface="Times New Roman" pitchFamily="18" charset="0"/>
            </a:endParaRPr>
          </a:p>
        </p:txBody>
      </p:sp>
      <p:graphicFrame>
        <p:nvGraphicFramePr>
          <p:cNvPr id="2" name="表格 1"/>
          <p:cNvGraphicFramePr>
            <a:graphicFrameLocks noGrp="1"/>
          </p:cNvGraphicFramePr>
          <p:nvPr/>
        </p:nvGraphicFramePr>
        <p:xfrm>
          <a:off x="5903913" y="1287463"/>
          <a:ext cx="2700337" cy="2286000"/>
        </p:xfrm>
        <a:graphic>
          <a:graphicData uri="http://schemas.openxmlformats.org/drawingml/2006/table">
            <a:tbl>
              <a:tblPr/>
              <a:tblGrid>
                <a:gridCol w="900112"/>
                <a:gridCol w="900113"/>
                <a:gridCol w="900112"/>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B</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  </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12" name="文本框 3076"/>
          <p:cNvSpPr txBox="1">
            <a:spLocks noChangeArrowheads="1"/>
          </p:cNvSpPr>
          <p:nvPr/>
        </p:nvSpPr>
        <p:spPr bwMode="auto">
          <a:xfrm>
            <a:off x="5691188" y="836613"/>
            <a:ext cx="3128962"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2 </a:t>
            </a:r>
            <a:r>
              <a:rPr lang="zh-CN" altLang="en-US" sz="2400" dirty="0">
                <a:ea typeface="楷体_GB2312" charset="-122"/>
              </a:rPr>
              <a:t>或逻辑</a:t>
            </a:r>
            <a:r>
              <a:rPr lang="zh-CN" altLang="zh-CN" sz="2400" dirty="0">
                <a:ea typeface="楷体_GB2312" charset="-122"/>
              </a:rPr>
              <a:t>真值表</a:t>
            </a:r>
            <a:endParaRPr lang="zh-CN" altLang="zh-CN" sz="2400" dirty="0">
              <a:cs typeface="Times New Roman" pitchFamily="18" charset="0"/>
            </a:endParaRPr>
          </a:p>
        </p:txBody>
      </p:sp>
      <p:sp>
        <p:nvSpPr>
          <p:cNvPr id="16410" name="文本框 3076"/>
          <p:cNvSpPr txBox="1">
            <a:spLocks noChangeArrowheads="1"/>
          </p:cNvSpPr>
          <p:nvPr/>
        </p:nvSpPr>
        <p:spPr bwMode="auto">
          <a:xfrm>
            <a:off x="515938" y="836613"/>
            <a:ext cx="5168900" cy="400110"/>
          </a:xfrm>
          <a:prstGeom prst="rect">
            <a:avLst/>
          </a:prstGeom>
          <a:noFill/>
          <a:ln w="12700">
            <a:noFill/>
            <a:miter lim="800000"/>
            <a:headEnd/>
            <a:tailEnd/>
          </a:ln>
        </p:spPr>
        <p:txBody>
          <a:bodyPr>
            <a:spAutoFit/>
          </a:bodyPr>
          <a:lstStyle/>
          <a:p>
            <a:pPr indent="719138" algn="just" eaLnBrk="0" hangingPunct="0"/>
            <a:r>
              <a:rPr lang="zh-CN" altLang="en-US" sz="2000">
                <a:solidFill>
                  <a:srgbClr val="FF0000"/>
                </a:solidFill>
              </a:rPr>
              <a:t>有</a:t>
            </a:r>
            <a:r>
              <a:rPr lang="en-US" altLang="zh-CN" sz="2000">
                <a:solidFill>
                  <a:srgbClr val="FF0000"/>
                </a:solidFill>
              </a:rPr>
              <a:t>1</a:t>
            </a:r>
            <a:r>
              <a:rPr lang="zh-CN" altLang="en-US" sz="2000">
                <a:solidFill>
                  <a:srgbClr val="FF0000"/>
                </a:solidFill>
              </a:rPr>
              <a:t>出</a:t>
            </a:r>
            <a:r>
              <a:rPr lang="en-US" altLang="zh-CN" sz="2000">
                <a:solidFill>
                  <a:srgbClr val="FF0000"/>
                </a:solidFill>
              </a:rPr>
              <a:t>1</a:t>
            </a:r>
            <a:r>
              <a:rPr lang="zh-CN" altLang="en-US" sz="2000">
                <a:solidFill>
                  <a:srgbClr val="FF0000"/>
                </a:solidFill>
              </a:rPr>
              <a:t>，全</a:t>
            </a:r>
            <a:r>
              <a:rPr lang="en-US" altLang="zh-CN" sz="2000">
                <a:solidFill>
                  <a:srgbClr val="FF0000"/>
                </a:solidFill>
              </a:rPr>
              <a:t>0</a:t>
            </a:r>
            <a:r>
              <a:rPr lang="zh-CN" altLang="en-US" sz="2000">
                <a:solidFill>
                  <a:srgbClr val="FF0000"/>
                </a:solidFill>
              </a:rPr>
              <a:t>才出</a:t>
            </a:r>
            <a:r>
              <a:rPr lang="en-US" altLang="zh-CN" sz="2000">
                <a:solidFill>
                  <a:srgbClr val="FF0000"/>
                </a:solidFill>
              </a:rPr>
              <a:t>0</a:t>
            </a:r>
            <a:r>
              <a:rPr lang="zh-CN" altLang="en-US" sz="2000">
                <a:solidFill>
                  <a:srgbClr val="FF0000"/>
                </a:solidFill>
              </a:rPr>
              <a:t>。</a:t>
            </a:r>
            <a:endParaRPr lang="zh-CN" altLang="zh-CN" sz="2000">
              <a:solidFill>
                <a:srgbClr val="FF0000"/>
              </a:solidFill>
            </a:endParaRPr>
          </a:p>
        </p:txBody>
      </p:sp>
      <p:sp>
        <p:nvSpPr>
          <p:cNvPr id="16411" name="文本框 3076"/>
          <p:cNvSpPr txBox="1">
            <a:spLocks noChangeArrowheads="1"/>
          </p:cNvSpPr>
          <p:nvPr/>
        </p:nvSpPr>
        <p:spPr bwMode="auto">
          <a:xfrm>
            <a:off x="515938" y="1274763"/>
            <a:ext cx="5180012" cy="954087"/>
          </a:xfrm>
          <a:prstGeom prst="rect">
            <a:avLst/>
          </a:prstGeom>
          <a:noFill/>
          <a:ln w="12700">
            <a:noFill/>
            <a:miter lim="800000"/>
            <a:headEnd/>
            <a:tailEnd/>
          </a:ln>
        </p:spPr>
        <p:txBody>
          <a:bodyPr>
            <a:spAutoFit/>
          </a:bodyPr>
          <a:lstStyle/>
          <a:p>
            <a:pPr indent="719138" algn="just" eaLnBrk="0" hangingPunct="0"/>
            <a:r>
              <a:rPr lang="zh-CN" altLang="en-US">
                <a:solidFill>
                  <a:schemeClr val="tx1"/>
                </a:solidFill>
              </a:rPr>
              <a:t>或</a:t>
            </a:r>
            <a:r>
              <a:rPr lang="zh-CN" altLang="zh-CN">
                <a:solidFill>
                  <a:schemeClr val="tx1"/>
                </a:solidFill>
              </a:rPr>
              <a:t>逻辑也称为逻辑</a:t>
            </a:r>
            <a:r>
              <a:rPr lang="zh-CN" altLang="en-US">
                <a:solidFill>
                  <a:schemeClr val="tx1"/>
                </a:solidFill>
              </a:rPr>
              <a:t>加</a:t>
            </a:r>
            <a:r>
              <a:rPr lang="zh-CN" altLang="zh-CN">
                <a:solidFill>
                  <a:schemeClr val="tx1"/>
                </a:solidFill>
              </a:rPr>
              <a:t>，其</a:t>
            </a:r>
            <a:r>
              <a:rPr lang="zh-CN" altLang="en-US">
                <a:solidFill>
                  <a:schemeClr val="tx1"/>
                </a:solidFill>
              </a:rPr>
              <a:t>逻辑</a:t>
            </a:r>
            <a:r>
              <a:rPr lang="zh-CN" altLang="zh-CN">
                <a:solidFill>
                  <a:schemeClr val="tx1"/>
                </a:solidFill>
              </a:rPr>
              <a:t>表达式记为</a:t>
            </a:r>
          </a:p>
        </p:txBody>
      </p:sp>
      <p:sp>
        <p:nvSpPr>
          <p:cNvPr id="3" name="文本框 3076"/>
          <p:cNvSpPr txBox="1">
            <a:spLocks noChangeArrowheads="1"/>
          </p:cNvSpPr>
          <p:nvPr/>
        </p:nvSpPr>
        <p:spPr bwMode="auto">
          <a:xfrm>
            <a:off x="515938" y="2781300"/>
            <a:ext cx="5180012" cy="954088"/>
          </a:xfrm>
          <a:prstGeom prst="rect">
            <a:avLst/>
          </a:prstGeom>
          <a:noFill/>
          <a:ln w="12700">
            <a:noFill/>
            <a:miter lim="800000"/>
            <a:headEnd/>
            <a:tailEnd/>
          </a:ln>
        </p:spPr>
        <p:txBody>
          <a:bodyPr>
            <a:spAutoFit/>
          </a:bodyPr>
          <a:lstStyle/>
          <a:p>
            <a:pPr indent="719138" algn="just" eaLnBrk="0" hangingPunct="0"/>
            <a:r>
              <a:rPr lang="zh-CN" altLang="zh-CN">
                <a:solidFill>
                  <a:schemeClr val="tx1"/>
                </a:solidFill>
              </a:rPr>
              <a:t>在或逻辑关系中：</a:t>
            </a:r>
            <a:r>
              <a:rPr lang="en-US" altLang="zh-CN">
                <a:solidFill>
                  <a:schemeClr val="tx1"/>
                </a:solidFill>
              </a:rPr>
              <a:t>1+1=1</a:t>
            </a:r>
            <a:r>
              <a:rPr lang="zh-CN" altLang="zh-CN">
                <a:solidFill>
                  <a:schemeClr val="tx1"/>
                </a:solidFill>
              </a:rPr>
              <a:t>，这和代数运算不同！</a:t>
            </a:r>
          </a:p>
        </p:txBody>
      </p:sp>
      <p:sp>
        <p:nvSpPr>
          <p:cNvPr id="10" name="文本框 3076"/>
          <p:cNvSpPr txBox="1">
            <a:spLocks noChangeArrowheads="1"/>
          </p:cNvSpPr>
          <p:nvPr/>
        </p:nvSpPr>
        <p:spPr bwMode="auto">
          <a:xfrm>
            <a:off x="515938" y="3651250"/>
            <a:ext cx="8091487"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algn="just" eaLnBrk="0" hangingPunct="0">
              <a:buFontTx/>
              <a:buNone/>
              <a:defRPr/>
            </a:pPr>
            <a:r>
              <a:rPr lang="zh-CN" altLang="en-US" sz="2800" dirty="0" smtClean="0">
                <a:solidFill>
                  <a:schemeClr val="tx1"/>
                </a:solidFill>
                <a:sym typeface="+mn-ea"/>
              </a:rPr>
              <a:t>能实现或运算的逻辑电路称为</a:t>
            </a:r>
            <a:r>
              <a:rPr lang="zh-CN" altLang="en-US" sz="2800" dirty="0" smtClean="0">
                <a:solidFill>
                  <a:srgbClr val="FFFF00"/>
                </a:solidFill>
                <a:sym typeface="+mn-ea"/>
              </a:rPr>
              <a:t>或门</a:t>
            </a:r>
            <a:r>
              <a:rPr lang="zh-CN" altLang="en-US" sz="2800" dirty="0" smtClean="0">
                <a:solidFill>
                  <a:schemeClr val="tx1"/>
                </a:solidFill>
                <a:sym typeface="+mn-ea"/>
              </a:rPr>
              <a:t>，其逻辑符号如右下图所示。</a:t>
            </a:r>
            <a:endParaRPr lang="zh-CN" altLang="zh-CN" sz="2800" dirty="0" smtClean="0">
              <a:solidFill>
                <a:schemeClr val="tx1"/>
              </a:solidFill>
              <a:latin typeface="Times New Roman" panose="02020603050405020304" pitchFamily="18" charset="0"/>
              <a:sym typeface="+mn-ea"/>
            </a:endParaRPr>
          </a:p>
        </p:txBody>
      </p:sp>
      <p:pic>
        <p:nvPicPr>
          <p:cNvPr id="16418" name="Picture 34"/>
          <p:cNvPicPr>
            <a:picLocks noChangeAspect="1" noChangeArrowheads="1"/>
          </p:cNvPicPr>
          <p:nvPr/>
        </p:nvPicPr>
        <p:blipFill>
          <a:blip r:embed="rId4"/>
          <a:srcRect/>
          <a:stretch>
            <a:fillRect/>
          </a:stretch>
        </p:blipFill>
        <p:spPr bwMode="auto">
          <a:xfrm>
            <a:off x="5654675" y="5103813"/>
            <a:ext cx="2913063" cy="1133475"/>
          </a:xfrm>
          <a:prstGeom prst="rect">
            <a:avLst/>
          </a:prstGeom>
          <a:noFill/>
          <a:ln w="57150" cmpd="thickThin">
            <a:solidFill>
              <a:srgbClr val="FF0000"/>
            </a:solidFill>
            <a:miter lim="800000"/>
            <a:headEnd/>
            <a:tailEnd/>
          </a:ln>
        </p:spPr>
      </p:pic>
      <p:graphicFrame>
        <p:nvGraphicFramePr>
          <p:cNvPr id="12" name="对象 11"/>
          <p:cNvGraphicFramePr>
            <a:graphicFrameLocks noChangeAspect="1"/>
          </p:cNvGraphicFramePr>
          <p:nvPr/>
        </p:nvGraphicFramePr>
        <p:xfrm>
          <a:off x="2230438" y="2278063"/>
          <a:ext cx="1754187" cy="455612"/>
        </p:xfrm>
        <a:graphic>
          <a:graphicData uri="http://schemas.openxmlformats.org/presentationml/2006/ole">
            <p:oleObj spid="_x0000_s2050" r:id="rId5" imgW="634449" imgH="164957" progId="Equation.3">
              <p:embed/>
            </p:oleObj>
          </a:graphicData>
        </a:graphic>
      </p:graphicFrame>
      <p:sp>
        <p:nvSpPr>
          <p:cNvPr id="13" name="文本框 3076"/>
          <p:cNvSpPr txBox="1">
            <a:spLocks noChangeArrowheads="1"/>
          </p:cNvSpPr>
          <p:nvPr/>
        </p:nvSpPr>
        <p:spPr bwMode="auto">
          <a:xfrm>
            <a:off x="519113" y="4527550"/>
            <a:ext cx="8088312" cy="369332"/>
          </a:xfrm>
          <a:prstGeom prst="rect">
            <a:avLst/>
          </a:prstGeom>
          <a:noFill/>
          <a:ln w="12700">
            <a:noFill/>
            <a:miter lim="800000"/>
            <a:headEnd/>
            <a:tailEnd/>
          </a:ln>
        </p:spPr>
        <p:txBody>
          <a:bodyPr>
            <a:spAutoFit/>
          </a:bodyPr>
          <a:lstStyle/>
          <a:p>
            <a:pPr indent="719138" algn="just" eaLnBrk="0" hangingPunct="0"/>
            <a:r>
              <a:rPr lang="zh-CN" altLang="en-US" dirty="0">
                <a:ea typeface="楷体_GB2312" charset="-122"/>
              </a:rPr>
              <a:t>与、或逻辑运算可以推广到多变量的情况。</a:t>
            </a:r>
            <a:endParaRPr lang="zh-CN" altLang="zh-CN" dirty="0">
              <a:ea typeface="楷体_GB2312" charset="-122"/>
            </a:endParaRPr>
          </a:p>
        </p:txBody>
      </p:sp>
      <p:graphicFrame>
        <p:nvGraphicFramePr>
          <p:cNvPr id="14" name="对象 13"/>
          <p:cNvGraphicFramePr>
            <a:graphicFrameLocks noChangeAspect="1"/>
          </p:cNvGraphicFramePr>
          <p:nvPr/>
        </p:nvGraphicFramePr>
        <p:xfrm>
          <a:off x="1801813" y="5103813"/>
          <a:ext cx="2590800" cy="457200"/>
        </p:xfrm>
        <a:graphic>
          <a:graphicData uri="http://schemas.openxmlformats.org/presentationml/2006/ole">
            <p:oleObj spid="_x0000_s2051" r:id="rId6" imgW="1002865" imgH="177723" progId="Equation.3">
              <p:embed/>
            </p:oleObj>
          </a:graphicData>
        </a:graphic>
      </p:graphicFrame>
      <p:graphicFrame>
        <p:nvGraphicFramePr>
          <p:cNvPr id="15" name="对象 14"/>
          <p:cNvGraphicFramePr>
            <a:graphicFrameLocks noChangeAspect="1"/>
          </p:cNvGraphicFramePr>
          <p:nvPr/>
        </p:nvGraphicFramePr>
        <p:xfrm>
          <a:off x="1620838" y="5780088"/>
          <a:ext cx="2952750" cy="457200"/>
        </p:xfrm>
        <a:graphic>
          <a:graphicData uri="http://schemas.openxmlformats.org/presentationml/2006/ole">
            <p:oleObj spid="_x0000_s2052" r:id="rId7" imgW="1143000" imgH="177480" progId="Equation.3">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410"/>
                                        </p:tgtEl>
                                        <p:attrNameLst>
                                          <p:attrName>style.visibility</p:attrName>
                                        </p:attrNameLst>
                                      </p:cBhvr>
                                      <p:to>
                                        <p:strVal val="visible"/>
                                      </p:to>
                                    </p:set>
                                    <p:anim calcmode="lin" valueType="num">
                                      <p:cBhvr>
                                        <p:cTn id="7" dur="500" fill="hold"/>
                                        <p:tgtEl>
                                          <p:spTgt spid="16410"/>
                                        </p:tgtEl>
                                        <p:attrNameLst>
                                          <p:attrName>ppt_w</p:attrName>
                                        </p:attrNameLst>
                                      </p:cBhvr>
                                      <p:tavLst>
                                        <p:tav tm="0">
                                          <p:val>
                                            <p:fltVal val="0"/>
                                          </p:val>
                                        </p:tav>
                                        <p:tav tm="100000">
                                          <p:val>
                                            <p:strVal val="#ppt_w"/>
                                          </p:val>
                                        </p:tav>
                                      </p:tavLst>
                                    </p:anim>
                                    <p:anim calcmode="lin" valueType="num">
                                      <p:cBhvr>
                                        <p:cTn id="8" dur="500" fill="hold"/>
                                        <p:tgtEl>
                                          <p:spTgt spid="16410"/>
                                        </p:tgtEl>
                                        <p:attrNameLst>
                                          <p:attrName>ppt_h</p:attrName>
                                        </p:attrNameLst>
                                      </p:cBhvr>
                                      <p:tavLst>
                                        <p:tav tm="0">
                                          <p:val>
                                            <p:fltVal val="0"/>
                                          </p:val>
                                        </p:tav>
                                        <p:tav tm="100000">
                                          <p:val>
                                            <p:strVal val="#ppt_h"/>
                                          </p:val>
                                        </p:tav>
                                      </p:tavLst>
                                    </p:anim>
                                    <p:animEffect transition="in" filter="fade">
                                      <p:cBhvr>
                                        <p:cTn id="9" dur="500"/>
                                        <p:tgtEl>
                                          <p:spTgt spid="1641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6411"/>
                                        </p:tgtEl>
                                        <p:attrNameLst>
                                          <p:attrName>style.visibility</p:attrName>
                                        </p:attrNameLst>
                                      </p:cBhvr>
                                      <p:to>
                                        <p:strVal val="visible"/>
                                      </p:to>
                                    </p:set>
                                    <p:animEffect transition="in" filter="wipe(left)">
                                      <p:cBhvr>
                                        <p:cTn id="14" dur="500"/>
                                        <p:tgtEl>
                                          <p:spTgt spid="16411"/>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6418"/>
                                        </p:tgtEl>
                                        <p:attrNameLst>
                                          <p:attrName>style.visibility</p:attrName>
                                        </p:attrNameLst>
                                      </p:cBhvr>
                                      <p:to>
                                        <p:strVal val="visible"/>
                                      </p:to>
                                    </p:set>
                                    <p:animEffect transition="in" filter="dissolve">
                                      <p:cBhvr>
                                        <p:cTn id="33" dur="500"/>
                                        <p:tgtEl>
                                          <p:spTgt spid="164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0" grpId="0"/>
      <p:bldP spid="16411" grpId="0"/>
      <p:bldP spid="3" grpId="0"/>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文本框 3076"/>
          <p:cNvSpPr txBox="1">
            <a:spLocks noChangeArrowheads="1"/>
          </p:cNvSpPr>
          <p:nvPr/>
        </p:nvSpPr>
        <p:spPr bwMode="auto">
          <a:xfrm>
            <a:off x="514350" y="457200"/>
            <a:ext cx="8093075" cy="400110"/>
          </a:xfrm>
          <a:prstGeom prst="rect">
            <a:avLst/>
          </a:prstGeom>
          <a:noFill/>
          <a:ln w="12700">
            <a:noFill/>
            <a:miter lim="800000"/>
            <a:headEnd/>
            <a:tailEnd/>
          </a:ln>
        </p:spPr>
        <p:txBody>
          <a:bodyPr>
            <a:spAutoFit/>
          </a:bodyPr>
          <a:lstStyle/>
          <a:p>
            <a:pPr>
              <a:spcBef>
                <a:spcPct val="50000"/>
              </a:spcBef>
            </a:pPr>
            <a:r>
              <a:rPr lang="zh-CN" altLang="en-US" sz="2000" u="sng" dirty="0" smtClean="0">
                <a:ea typeface="楷体_GB2312" charset="-122"/>
              </a:rPr>
              <a:t>非</a:t>
            </a:r>
            <a:r>
              <a:rPr lang="zh-CN" altLang="en-US" sz="2000" u="sng" dirty="0">
                <a:ea typeface="楷体_GB2312" charset="-122"/>
              </a:rPr>
              <a:t>逻辑（非运算）</a:t>
            </a:r>
            <a:endParaRPr lang="zh-CN" altLang="en-US" sz="2000" u="sng" dirty="0">
              <a:cs typeface="Times New Roman" pitchFamily="18" charset="0"/>
            </a:endParaRPr>
          </a:p>
        </p:txBody>
      </p:sp>
      <p:sp>
        <p:nvSpPr>
          <p:cNvPr id="11" name="文本框 10"/>
          <p:cNvSpPr txBox="1">
            <a:spLocks noChangeArrowheads="1"/>
          </p:cNvSpPr>
          <p:nvPr/>
        </p:nvSpPr>
        <p:spPr bwMode="auto">
          <a:xfrm>
            <a:off x="511175" y="963613"/>
            <a:ext cx="8096250" cy="707886"/>
          </a:xfrm>
          <a:prstGeom prst="rect">
            <a:avLst/>
          </a:prstGeom>
          <a:noFill/>
          <a:ln w="12700">
            <a:noFill/>
            <a:miter lim="800000"/>
            <a:headEnd/>
            <a:tailEnd/>
          </a:ln>
        </p:spPr>
        <p:txBody>
          <a:bodyPr>
            <a:spAutoFit/>
          </a:bodyPr>
          <a:lstStyle/>
          <a:p>
            <a:pPr indent="719138" eaLnBrk="0" hangingPunct="0"/>
            <a:r>
              <a:rPr lang="zh-CN" altLang="zh-CN" sz="2000" dirty="0">
                <a:latin typeface="Comic Sans MS" pitchFamily="66" charset="0"/>
                <a:ea typeface="楷体_GB2312" charset="-122"/>
              </a:rPr>
              <a:t>决定某一事件只有一个条件，当条件满足时事件不发生，当条件不满足时事件则会发生，这种逻辑关系称为非</a:t>
            </a:r>
            <a:r>
              <a:rPr lang="zh-CN" altLang="zh-CN" sz="2000" dirty="0">
                <a:ea typeface="楷体_GB2312" charset="-122"/>
              </a:rPr>
              <a:t>逻辑</a:t>
            </a:r>
            <a:r>
              <a:rPr lang="zh-CN" altLang="zh-CN" sz="2000" dirty="0">
                <a:latin typeface="Comic Sans MS" pitchFamily="66" charset="0"/>
                <a:ea typeface="楷体_GB2312" charset="-122"/>
              </a:rPr>
              <a:t>，</a:t>
            </a:r>
            <a:r>
              <a:rPr lang="zh-CN" altLang="en-US" sz="2000" dirty="0">
                <a:latin typeface="Comic Sans MS" pitchFamily="66" charset="0"/>
                <a:ea typeface="楷体_GB2312" charset="-122"/>
              </a:rPr>
              <a:t>也</a:t>
            </a:r>
            <a:r>
              <a:rPr lang="zh-CN" altLang="zh-CN" sz="2000" dirty="0">
                <a:latin typeface="Comic Sans MS" pitchFamily="66" charset="0"/>
                <a:ea typeface="楷体_GB2312" charset="-122"/>
              </a:rPr>
              <a:t>称为逻辑反。</a:t>
            </a:r>
          </a:p>
        </p:txBody>
      </p:sp>
      <p:sp>
        <p:nvSpPr>
          <p:cNvPr id="13" name="文本框 12"/>
          <p:cNvSpPr txBox="1">
            <a:spLocks noChangeArrowheads="1"/>
          </p:cNvSpPr>
          <p:nvPr/>
        </p:nvSpPr>
        <p:spPr bwMode="auto">
          <a:xfrm>
            <a:off x="514350" y="2349500"/>
            <a:ext cx="8093075" cy="830997"/>
          </a:xfrm>
          <a:prstGeom prst="rect">
            <a:avLst/>
          </a:prstGeom>
          <a:noFill/>
          <a:ln w="12700">
            <a:noFill/>
            <a:miter lim="800000"/>
            <a:headEnd/>
            <a:tailEnd/>
          </a:ln>
        </p:spPr>
        <p:txBody>
          <a:bodyPr>
            <a:spAutoFit/>
          </a:bodyPr>
          <a:lstStyle/>
          <a:p>
            <a:pPr indent="719138" algn="just" eaLnBrk="0" hangingPunct="0"/>
            <a:r>
              <a:rPr lang="zh-CN" altLang="en-US" sz="2400" dirty="0">
                <a:solidFill>
                  <a:srgbClr val="FFFF00"/>
                </a:solidFill>
              </a:rPr>
              <a:t>对于下图</a:t>
            </a:r>
            <a:r>
              <a:rPr lang="en-US" altLang="zh-CN" sz="2400" dirty="0">
                <a:solidFill>
                  <a:srgbClr val="FFFF00"/>
                </a:solidFill>
              </a:rPr>
              <a:t>(c)</a:t>
            </a:r>
            <a:r>
              <a:rPr lang="zh-CN" altLang="en-US" sz="2400" dirty="0">
                <a:solidFill>
                  <a:srgbClr val="FFFF00"/>
                </a:solidFill>
              </a:rPr>
              <a:t>所示电路，</a:t>
            </a:r>
            <a:r>
              <a:rPr lang="zh-CN" altLang="zh-CN" sz="2400" dirty="0">
                <a:solidFill>
                  <a:schemeClr val="tx1"/>
                </a:solidFill>
              </a:rPr>
              <a:t>开关闭合</a:t>
            </a:r>
            <a:r>
              <a:rPr lang="zh-CN" altLang="en-US" sz="2400" dirty="0">
                <a:solidFill>
                  <a:schemeClr val="tx1"/>
                </a:solidFill>
              </a:rPr>
              <a:t>时灯不亮，</a:t>
            </a:r>
            <a:r>
              <a:rPr lang="zh-CN" altLang="zh-CN" sz="2400" dirty="0">
                <a:solidFill>
                  <a:schemeClr val="tx1"/>
                </a:solidFill>
              </a:rPr>
              <a:t>开关</a:t>
            </a:r>
            <a:r>
              <a:rPr lang="zh-CN" altLang="en-US" sz="2400" dirty="0">
                <a:solidFill>
                  <a:schemeClr val="tx1"/>
                </a:solidFill>
              </a:rPr>
              <a:t>断开时灯亮，开关闭合</a:t>
            </a:r>
            <a:r>
              <a:rPr lang="zh-CN" altLang="zh-CN" sz="2400" dirty="0">
                <a:solidFill>
                  <a:schemeClr val="tx1"/>
                </a:solidFill>
              </a:rPr>
              <a:t>与灯亮之间构成了</a:t>
            </a:r>
            <a:r>
              <a:rPr lang="zh-CN" altLang="en-US" sz="2400" dirty="0">
                <a:solidFill>
                  <a:schemeClr val="tx1"/>
                </a:solidFill>
              </a:rPr>
              <a:t>非</a:t>
            </a:r>
            <a:r>
              <a:rPr lang="zh-CN" altLang="zh-CN" sz="2400" dirty="0">
                <a:solidFill>
                  <a:schemeClr val="tx1"/>
                </a:solidFill>
              </a:rPr>
              <a:t>逻辑关系</a:t>
            </a:r>
            <a:r>
              <a:rPr lang="zh-CN" altLang="en-US" sz="2400" dirty="0">
                <a:solidFill>
                  <a:schemeClr val="tx1"/>
                </a:solidFill>
              </a:rPr>
              <a:t>。</a:t>
            </a:r>
          </a:p>
        </p:txBody>
      </p:sp>
      <p:pic>
        <p:nvPicPr>
          <p:cNvPr id="18437" name="图片 1"/>
          <p:cNvPicPr>
            <a:picLocks noChangeAspect="1" noChangeArrowheads="1"/>
          </p:cNvPicPr>
          <p:nvPr/>
        </p:nvPicPr>
        <p:blipFill>
          <a:blip r:embed="rId3"/>
          <a:srcRect/>
          <a:stretch>
            <a:fillRect/>
          </a:stretch>
        </p:blipFill>
        <p:spPr bwMode="auto">
          <a:xfrm>
            <a:off x="2897188" y="3860800"/>
            <a:ext cx="3565525" cy="2265363"/>
          </a:xfrm>
          <a:prstGeom prst="rect">
            <a:avLst/>
          </a:prstGeom>
          <a:noFill/>
          <a:ln w="57150" cmpd="thickThin">
            <a:solidFill>
              <a:srgbClr val="FF0000"/>
            </a:solid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1000"/>
                                        <p:tgtEl>
                                          <p:spTgt spid="13"/>
                                        </p:tgtEl>
                                      </p:cBhvr>
                                    </p:animEffect>
                                  </p:childTnLst>
                                </p:cTn>
                              </p:par>
                              <p:par>
                                <p:cTn id="13" presetID="9" presetClass="entr" presetSubtype="0" fill="hold" nodeType="withEffect">
                                  <p:stCondLst>
                                    <p:cond delay="0"/>
                                  </p:stCondLst>
                                  <p:childTnLst>
                                    <p:set>
                                      <p:cBhvr>
                                        <p:cTn id="14" dur="1" fill="hold">
                                          <p:stCondLst>
                                            <p:cond delay="0"/>
                                          </p:stCondLst>
                                        </p:cTn>
                                        <p:tgtEl>
                                          <p:spTgt spid="18437"/>
                                        </p:tgtEl>
                                        <p:attrNameLst>
                                          <p:attrName>style.visibility</p:attrName>
                                        </p:attrNameLst>
                                      </p:cBhvr>
                                      <p:to>
                                        <p:strVal val="visible"/>
                                      </p:to>
                                    </p:set>
                                    <p:animEffect transition="in" filter="dissolve">
                                      <p:cBhvr>
                                        <p:cTn id="15"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文本框 3076"/>
          <p:cNvSpPr txBox="1">
            <a:spLocks noChangeArrowheads="1"/>
          </p:cNvSpPr>
          <p:nvPr/>
        </p:nvSpPr>
        <p:spPr bwMode="auto">
          <a:xfrm>
            <a:off x="514350" y="476250"/>
            <a:ext cx="8093075" cy="461665"/>
          </a:xfrm>
          <a:prstGeom prst="rect">
            <a:avLst/>
          </a:prstGeom>
          <a:noFill/>
          <a:ln w="12700">
            <a:noFill/>
            <a:miter lim="800000"/>
            <a:headEnd/>
            <a:tailEnd/>
          </a:ln>
        </p:spPr>
        <p:txBody>
          <a:bodyPr>
            <a:spAutoFit/>
          </a:bodyPr>
          <a:lstStyle/>
          <a:p>
            <a:pPr hangingPunct="0"/>
            <a:r>
              <a:rPr lang="zh-CN" altLang="en-US" sz="2400" dirty="0">
                <a:solidFill>
                  <a:schemeClr val="tx1"/>
                </a:solidFill>
                <a:latin typeface="Comic Sans MS" pitchFamily="66" charset="0"/>
                <a:ea typeface="楷体_GB2312" charset="-122"/>
              </a:rPr>
              <a:t>非</a:t>
            </a:r>
            <a:r>
              <a:rPr lang="zh-CN" altLang="en-US" sz="2400" dirty="0">
                <a:solidFill>
                  <a:schemeClr val="tx1"/>
                </a:solidFill>
                <a:ea typeface="楷体_GB2312" charset="-122"/>
              </a:rPr>
              <a:t>逻辑</a:t>
            </a:r>
            <a:r>
              <a:rPr lang="zh-CN" altLang="zh-CN" sz="2400" dirty="0">
                <a:solidFill>
                  <a:schemeClr val="tx1"/>
                </a:solidFill>
                <a:ea typeface="楷体_GB2312" charset="-122"/>
              </a:rPr>
              <a:t>真值表如</a:t>
            </a:r>
            <a:r>
              <a:rPr lang="zh-CN" altLang="zh-CN" sz="2400" dirty="0" smtClean="0">
                <a:solidFill>
                  <a:schemeClr val="tx1"/>
                </a:solidFill>
                <a:ea typeface="楷体_GB2312" charset="-122"/>
              </a:rPr>
              <a:t>表所</a:t>
            </a:r>
            <a:r>
              <a:rPr lang="zh-CN" altLang="zh-CN" sz="2400" dirty="0">
                <a:solidFill>
                  <a:schemeClr val="tx1"/>
                </a:solidFill>
                <a:ea typeface="楷体_GB2312" charset="-122"/>
              </a:rPr>
              <a:t>示</a:t>
            </a:r>
            <a:r>
              <a:rPr lang="zh-CN" altLang="en-US" sz="2400" dirty="0">
                <a:solidFill>
                  <a:schemeClr val="tx1"/>
                </a:solidFill>
                <a:ea typeface="楷体_GB2312" charset="-122"/>
              </a:rPr>
              <a:t>。</a:t>
            </a:r>
            <a:endParaRPr lang="zh-CN" altLang="zh-CN" sz="2400" dirty="0">
              <a:solidFill>
                <a:schemeClr val="tx1"/>
              </a:solidFill>
              <a:latin typeface="Comic Sans MS" pitchFamily="66" charset="0"/>
              <a:ea typeface="楷体_GB2312" charset="-122"/>
            </a:endParaRPr>
          </a:p>
        </p:txBody>
      </p:sp>
      <p:sp>
        <p:nvSpPr>
          <p:cNvPr id="11" name="文本框 10"/>
          <p:cNvSpPr txBox="1">
            <a:spLocks noChangeArrowheads="1"/>
          </p:cNvSpPr>
          <p:nvPr/>
        </p:nvSpPr>
        <p:spPr bwMode="auto">
          <a:xfrm>
            <a:off x="519113" y="2949575"/>
            <a:ext cx="8088312" cy="523875"/>
          </a:xfrm>
          <a:prstGeom prst="rect">
            <a:avLst/>
          </a:prstGeom>
          <a:noFill/>
          <a:ln w="12700">
            <a:noFill/>
            <a:miter lim="800000"/>
            <a:headEnd/>
            <a:tailEnd/>
          </a:ln>
        </p:spPr>
        <p:txBody>
          <a:bodyPr>
            <a:spAutoFit/>
          </a:bodyPr>
          <a:lstStyle/>
          <a:p>
            <a:pPr eaLnBrk="0" hangingPunct="0"/>
            <a:r>
              <a:rPr lang="zh-CN" altLang="zh-CN">
                <a:solidFill>
                  <a:schemeClr val="tx1"/>
                </a:solidFill>
                <a:ea typeface="楷体_GB2312" charset="-122"/>
              </a:rPr>
              <a:t>其</a:t>
            </a:r>
            <a:r>
              <a:rPr lang="zh-CN" altLang="en-US">
                <a:solidFill>
                  <a:schemeClr val="tx1"/>
                </a:solidFill>
                <a:ea typeface="楷体_GB2312" charset="-122"/>
              </a:rPr>
              <a:t>逻辑</a:t>
            </a:r>
            <a:r>
              <a:rPr lang="zh-CN" altLang="zh-CN">
                <a:solidFill>
                  <a:schemeClr val="tx1"/>
                </a:solidFill>
                <a:ea typeface="楷体_GB2312" charset="-122"/>
              </a:rPr>
              <a:t>表达式</a:t>
            </a:r>
            <a:r>
              <a:rPr lang="zh-CN" altLang="zh-CN">
                <a:solidFill>
                  <a:schemeClr val="tx1"/>
                </a:solidFill>
                <a:latin typeface="Comic Sans MS" pitchFamily="66" charset="0"/>
                <a:ea typeface="楷体_GB2312" charset="-122"/>
              </a:rPr>
              <a:t>记为</a:t>
            </a:r>
            <a:endParaRPr lang="zh-CN" altLang="zh-CN">
              <a:solidFill>
                <a:srgbClr val="000000"/>
              </a:solidFill>
              <a:latin typeface="Comic Sans MS" pitchFamily="66" charset="0"/>
              <a:cs typeface="Times New Roman" pitchFamily="18" charset="0"/>
            </a:endParaRPr>
          </a:p>
        </p:txBody>
      </p:sp>
      <p:pic>
        <p:nvPicPr>
          <p:cNvPr id="18439" name="Picture 7"/>
          <p:cNvPicPr>
            <a:picLocks noChangeAspect="1" noChangeArrowheads="1"/>
          </p:cNvPicPr>
          <p:nvPr/>
        </p:nvPicPr>
        <p:blipFill>
          <a:blip r:embed="rId4"/>
          <a:srcRect/>
          <a:stretch>
            <a:fillRect/>
          </a:stretch>
        </p:blipFill>
        <p:spPr bwMode="auto">
          <a:xfrm>
            <a:off x="3548063" y="5335588"/>
            <a:ext cx="1984375" cy="782637"/>
          </a:xfrm>
          <a:prstGeom prst="rect">
            <a:avLst/>
          </a:prstGeom>
          <a:noFill/>
          <a:ln w="57150" cmpd="thickThin">
            <a:solidFill>
              <a:srgbClr val="FF0000"/>
            </a:solidFill>
            <a:miter lim="800000"/>
            <a:headEnd/>
            <a:tailEnd/>
          </a:ln>
        </p:spPr>
      </p:pic>
      <p:graphicFrame>
        <p:nvGraphicFramePr>
          <p:cNvPr id="8" name="表格 7"/>
          <p:cNvGraphicFramePr>
            <a:graphicFrameLocks noGrp="1"/>
          </p:cNvGraphicFramePr>
          <p:nvPr/>
        </p:nvGraphicFramePr>
        <p:xfrm>
          <a:off x="3643313" y="1457325"/>
          <a:ext cx="1800226" cy="1371600"/>
        </p:xfrm>
        <a:graphic>
          <a:graphicData uri="http://schemas.openxmlformats.org/drawingml/2006/table">
            <a:tbl>
              <a:tblPr/>
              <a:tblGrid>
                <a:gridCol w="900113"/>
                <a:gridCol w="900113"/>
              </a:tblGrid>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A</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Y</a:t>
                      </a:r>
                      <a:endParaRPr kumimoji="0" lang="zh-CN" altLang="zh-CN" sz="2400" b="0" i="1"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6550">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1</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0000"/>
                          </a:solidFill>
                          <a:latin typeface="Comic Sans MS" panose="030F0702030302020204" pitchFamily="66" charset="0"/>
                          <a:ea typeface="楷体_GB2312" charset="-122"/>
                        </a:defRPr>
                      </a:lvl1pPr>
                      <a:lvl2pPr marL="742950" indent="-285750">
                        <a:spcBef>
                          <a:spcPct val="20000"/>
                        </a:spcBef>
                        <a:defRPr>
                          <a:solidFill>
                            <a:srgbClr val="000000"/>
                          </a:solidFill>
                          <a:latin typeface="Comic Sans MS" panose="030F0702030302020204" pitchFamily="66" charset="0"/>
                          <a:ea typeface="楷体_GB2312" charset="-122"/>
                        </a:defRPr>
                      </a:lvl2pPr>
                      <a:lvl3pPr marL="1143000" indent="-228600">
                        <a:spcBef>
                          <a:spcPct val="20000"/>
                        </a:spcBef>
                        <a:defRPr sz="1600">
                          <a:solidFill>
                            <a:srgbClr val="000000"/>
                          </a:solidFill>
                          <a:latin typeface="Comic Sans MS" panose="030F0702030302020204" pitchFamily="66" charset="0"/>
                          <a:ea typeface="楷体_GB2312" charset="-122"/>
                        </a:defRPr>
                      </a:lvl3pPr>
                      <a:lvl4pPr marL="1600200" indent="-228600">
                        <a:spcBef>
                          <a:spcPct val="20000"/>
                        </a:spcBef>
                        <a:defRPr sz="1400">
                          <a:solidFill>
                            <a:srgbClr val="000000"/>
                          </a:solidFill>
                          <a:latin typeface="Comic Sans MS" panose="030F0702030302020204" pitchFamily="66" charset="0"/>
                          <a:ea typeface="楷体_GB2312" charset="-122"/>
                        </a:defRPr>
                      </a:lvl4pPr>
                      <a:lvl5pPr marL="2057400" indent="-228600">
                        <a:spcBef>
                          <a:spcPct val="20000"/>
                        </a:spcBef>
                        <a:defRPr sz="1400">
                          <a:solidFill>
                            <a:srgbClr val="000000"/>
                          </a:solidFill>
                          <a:latin typeface="Comic Sans MS" panose="030F0702030302020204" pitchFamily="66" charset="0"/>
                          <a:ea typeface="楷体_GB2312" charset="-122"/>
                        </a:defRPr>
                      </a:lvl5pPr>
                      <a:lvl6pPr marL="25146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6pPr>
                      <a:lvl7pPr marL="29718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7pPr>
                      <a:lvl8pPr marL="34290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8pPr>
                      <a:lvl9pPr marL="3886200" indent="-228600" eaLnBrk="0" fontAlgn="base" hangingPunct="0">
                        <a:spcBef>
                          <a:spcPct val="20000"/>
                        </a:spcBef>
                        <a:spcAft>
                          <a:spcPct val="0"/>
                        </a:spcAft>
                        <a:defRPr sz="1400">
                          <a:solidFill>
                            <a:srgbClr val="000000"/>
                          </a:solidFill>
                          <a:latin typeface="Comic Sans MS" panose="030F0702030302020204" pitchFamily="66"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rPr>
                        <a:t>0</a:t>
                      </a: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98" name="文本框 3076"/>
          <p:cNvSpPr txBox="1">
            <a:spLocks noChangeArrowheads="1"/>
          </p:cNvSpPr>
          <p:nvPr/>
        </p:nvSpPr>
        <p:spPr bwMode="auto">
          <a:xfrm>
            <a:off x="2976563" y="1023938"/>
            <a:ext cx="3128962" cy="460375"/>
          </a:xfrm>
          <a:prstGeom prst="rect">
            <a:avLst/>
          </a:prstGeom>
          <a:noFill/>
          <a:ln w="12700">
            <a:noFill/>
            <a:miter lim="800000"/>
            <a:headEnd/>
            <a:tailEnd/>
          </a:ln>
        </p:spPr>
        <p:txBody>
          <a:bodyPr>
            <a:spAutoFit/>
          </a:bodyPr>
          <a:lstStyle/>
          <a:p>
            <a:pPr algn="ctr" eaLnBrk="0" hangingPunct="0"/>
            <a:r>
              <a:rPr lang="zh-CN" altLang="zh-CN" sz="2400" dirty="0" smtClean="0">
                <a:ea typeface="楷体_GB2312" charset="-122"/>
              </a:rPr>
              <a:t>表</a:t>
            </a:r>
            <a:r>
              <a:rPr lang="en-US" altLang="zh-CN" sz="2400" dirty="0" smtClean="0">
                <a:ea typeface="楷体_GB2312" charset="-122"/>
              </a:rPr>
              <a:t>3 </a:t>
            </a:r>
            <a:r>
              <a:rPr lang="zh-CN" altLang="en-US" sz="2400" dirty="0">
                <a:ea typeface="楷体_GB2312" charset="-122"/>
              </a:rPr>
              <a:t>非逻辑</a:t>
            </a:r>
            <a:r>
              <a:rPr lang="zh-CN" altLang="zh-CN" sz="2400" dirty="0">
                <a:ea typeface="楷体_GB2312" charset="-122"/>
              </a:rPr>
              <a:t>真值表</a:t>
            </a:r>
            <a:endParaRPr lang="zh-CN" altLang="zh-CN" sz="2400" dirty="0">
              <a:cs typeface="Times New Roman" pitchFamily="18" charset="0"/>
            </a:endParaRPr>
          </a:p>
        </p:txBody>
      </p:sp>
      <p:sp>
        <p:nvSpPr>
          <p:cNvPr id="10" name="文本框 3076"/>
          <p:cNvSpPr txBox="1">
            <a:spLocks noChangeArrowheads="1"/>
          </p:cNvSpPr>
          <p:nvPr/>
        </p:nvSpPr>
        <p:spPr bwMode="auto">
          <a:xfrm>
            <a:off x="514350" y="4259263"/>
            <a:ext cx="8093075"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sz="2400">
                <a:solidFill>
                  <a:srgbClr val="000000"/>
                </a:solidFill>
                <a:latin typeface="Comic Sans MS" panose="030F0702030302020204" pitchFamily="66" charset="0"/>
                <a:ea typeface="楷体_GB2312" charset="-122"/>
              </a:defRPr>
            </a:lvl1pPr>
            <a:lvl2pPr>
              <a:defRPr sz="2000">
                <a:solidFill>
                  <a:srgbClr val="000000"/>
                </a:solidFill>
                <a:latin typeface="Comic Sans MS" panose="030F0702030302020204" pitchFamily="66" charset="0"/>
                <a:ea typeface="楷体_GB2312" charset="-122"/>
              </a:defRPr>
            </a:lvl2pPr>
            <a:lvl3pPr>
              <a:defRPr>
                <a:solidFill>
                  <a:srgbClr val="000000"/>
                </a:solidFill>
                <a:latin typeface="Comic Sans MS" panose="030F0702030302020204" pitchFamily="66" charset="0"/>
                <a:ea typeface="楷体_GB2312" charset="-122"/>
              </a:defRPr>
            </a:lvl3pPr>
            <a:lvl4pPr>
              <a:defRPr sz="1600">
                <a:solidFill>
                  <a:srgbClr val="000000"/>
                </a:solidFill>
                <a:latin typeface="Comic Sans MS" panose="030F0702030302020204" pitchFamily="66" charset="0"/>
                <a:ea typeface="楷体_GB2312" charset="-122"/>
              </a:defRPr>
            </a:lvl4pPr>
            <a:lvl5pPr>
              <a:defRPr sz="1600">
                <a:solidFill>
                  <a:srgbClr val="000000"/>
                </a:solidFill>
                <a:latin typeface="Comic Sans MS" panose="030F0702030302020204" pitchFamily="66" charset="0"/>
                <a:ea typeface="楷体_GB2312" charset="-122"/>
              </a:defRPr>
            </a:lvl5pPr>
            <a:lvl6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6pPr>
            <a:lvl7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7pPr>
            <a:lvl8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8pPr>
            <a:lvl9pPr eaLnBrk="0" fontAlgn="base" hangingPunct="0">
              <a:spcBef>
                <a:spcPct val="20000"/>
              </a:spcBef>
              <a:spcAft>
                <a:spcPct val="0"/>
              </a:spcAft>
              <a:buChar char="»"/>
              <a:defRPr sz="1600">
                <a:solidFill>
                  <a:srgbClr val="000000"/>
                </a:solidFill>
                <a:latin typeface="Comic Sans MS" panose="030F0702030302020204" pitchFamily="66" charset="0"/>
                <a:ea typeface="楷体_GB2312" charset="-122"/>
              </a:defRPr>
            </a:lvl9pPr>
          </a:lstStyle>
          <a:p>
            <a:pPr indent="720090" algn="just" eaLnBrk="0" hangingPunct="0">
              <a:buFontTx/>
              <a:buNone/>
              <a:defRPr/>
            </a:pPr>
            <a:r>
              <a:rPr lang="zh-CN" altLang="en-US" sz="2800" dirty="0" smtClean="0">
                <a:solidFill>
                  <a:schemeClr val="tx1"/>
                </a:solidFill>
                <a:sym typeface="+mn-ea"/>
              </a:rPr>
              <a:t>能实现非运算的逻辑电路称为</a:t>
            </a:r>
            <a:r>
              <a:rPr lang="zh-CN" altLang="en-US" sz="2800" dirty="0" smtClean="0">
                <a:solidFill>
                  <a:srgbClr val="FFFF00"/>
                </a:solidFill>
                <a:sym typeface="+mn-ea"/>
              </a:rPr>
              <a:t>非门</a:t>
            </a:r>
            <a:r>
              <a:rPr lang="zh-CN" altLang="en-US" sz="2800" dirty="0" smtClean="0">
                <a:solidFill>
                  <a:schemeClr val="tx1"/>
                </a:solidFill>
                <a:sym typeface="+mn-ea"/>
              </a:rPr>
              <a:t>，也叫</a:t>
            </a:r>
            <a:r>
              <a:rPr lang="zh-CN" altLang="en-US" sz="2800" dirty="0" smtClean="0">
                <a:solidFill>
                  <a:srgbClr val="FFFF00"/>
                </a:solidFill>
                <a:sym typeface="+mn-ea"/>
              </a:rPr>
              <a:t>反相器</a:t>
            </a:r>
            <a:r>
              <a:rPr lang="zh-CN" altLang="en-US" sz="2800" dirty="0" smtClean="0">
                <a:solidFill>
                  <a:schemeClr val="tx1"/>
                </a:solidFill>
                <a:sym typeface="+mn-ea"/>
              </a:rPr>
              <a:t>，其逻辑符号如下图所示。</a:t>
            </a:r>
            <a:endParaRPr lang="zh-CN" altLang="zh-CN" sz="2800" dirty="0" smtClean="0">
              <a:solidFill>
                <a:schemeClr val="tx1"/>
              </a:solidFill>
              <a:latin typeface="Times New Roman" panose="02020603050405020304" pitchFamily="18" charset="0"/>
              <a:sym typeface="+mn-ea"/>
            </a:endParaRPr>
          </a:p>
        </p:txBody>
      </p:sp>
      <p:graphicFrame>
        <p:nvGraphicFramePr>
          <p:cNvPr id="9" name="对象 8"/>
          <p:cNvGraphicFramePr>
            <a:graphicFrameLocks noChangeAspect="1"/>
          </p:cNvGraphicFramePr>
          <p:nvPr/>
        </p:nvGraphicFramePr>
        <p:xfrm>
          <a:off x="3008313" y="3595688"/>
          <a:ext cx="3089275" cy="541337"/>
        </p:xfrm>
        <a:graphic>
          <a:graphicData uri="http://schemas.openxmlformats.org/presentationml/2006/ole">
            <p:oleObj spid="_x0000_s3074" r:id="rId5" imgW="1155700" imgH="203200" progId="Equation.3">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439"/>
                                        </p:tgtEl>
                                        <p:attrNameLst>
                                          <p:attrName>style.visibility</p:attrName>
                                        </p:attrNameLst>
                                      </p:cBhvr>
                                      <p:to>
                                        <p:strVal val="visible"/>
                                      </p:to>
                                    </p:set>
                                    <p:animEffect transition="in" filter="dissolve">
                                      <p:cBhvr>
                                        <p:cTn id="20"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数字逻辑基础</Template>
  <TotalTime>124</TotalTime>
  <Words>5684</Words>
  <PresentationFormat>全屏显示(4:3)</PresentationFormat>
  <Paragraphs>832</Paragraphs>
  <Slides>53</Slides>
  <Notes>50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Shimmer</vt:lpstr>
      <vt:lpstr>Microsoft 公式 3.0</vt:lpstr>
      <vt:lpstr>逻辑代数基础</vt:lpstr>
      <vt:lpstr>逻辑代数基础</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逻辑代数基础</dc:title>
  <dc:creator>宝贝</dc:creator>
  <cp:lastModifiedBy>宝贝</cp:lastModifiedBy>
  <cp:revision>19</cp:revision>
  <dcterms:created xsi:type="dcterms:W3CDTF">2020-02-25T07:39:14Z</dcterms:created>
  <dcterms:modified xsi:type="dcterms:W3CDTF">2009-12-31T17:46:33Z</dcterms:modified>
</cp:coreProperties>
</file>