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6" name="Freeform 4"/>
              <p:cNvSpPr>
                <a:spLocks/>
              </p:cNvSpPr>
              <p:nvPr/>
            </p:nvSpPr>
            <p:spPr bwMode="hidden">
              <a:xfrm>
                <a:off x="558" y="1161"/>
                <a:ext cx="5200" cy="3159"/>
              </a:xfrm>
              <a:custGeom>
                <a:avLst/>
                <a:gdLst/>
                <a:ahLst/>
                <a:cxnLst>
                  <a:cxn ang="0">
                    <a:pos x="0" y="3159"/>
                  </a:cxn>
                  <a:cxn ang="0">
                    <a:pos x="5184" y="3159"/>
                  </a:cxn>
                  <a:cxn ang="0">
                    <a:pos x="5184" y="0"/>
                  </a:cxn>
                  <a:cxn ang="0">
                    <a:pos x="0" y="0"/>
                  </a:cxn>
                  <a:cxn ang="0">
                    <a:pos x="0" y="3159"/>
                  </a:cxn>
                  <a:cxn ang="0">
                    <a:pos x="0" y="3159"/>
                  </a:cxn>
                </a:cxnLst>
                <a:rect l="0" t="0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Freeform 5"/>
              <p:cNvSpPr>
                <a:spLocks/>
              </p:cNvSpPr>
              <p:nvPr/>
            </p:nvSpPr>
            <p:spPr bwMode="hidden">
              <a:xfrm>
                <a:off x="0" y="1161"/>
                <a:ext cx="558" cy="31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59"/>
                  </a:cxn>
                  <a:cxn ang="0">
                    <a:pos x="556" y="3159"/>
                  </a:cxn>
                  <a:cxn ang="0">
                    <a:pos x="556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" name="Freeform 6"/>
            <p:cNvSpPr>
              <a:spLocks/>
            </p:cNvSpPr>
            <p:nvPr/>
          </p:nvSpPr>
          <p:spPr bwMode="ltGray">
            <a:xfrm>
              <a:off x="552" y="951"/>
              <a:ext cx="12" cy="4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0"/>
                </a:cxn>
                <a:cxn ang="0">
                  <a:pos x="12" y="42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ltGray">
            <a:xfrm>
              <a:off x="767" y="1155"/>
              <a:ext cx="252" cy="12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251" y="0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ltGray">
            <a:xfrm>
              <a:off x="0" y="1155"/>
              <a:ext cx="351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0" name="Freeform 10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695"/>
                  </a:cxn>
                  <a:cxn ang="0">
                    <a:pos x="12" y="69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Freeform 11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/>
                <a:ahLst/>
                <a:cxnLst>
                  <a:cxn ang="0">
                    <a:pos x="0" y="2697"/>
                  </a:cxn>
                  <a:cxn ang="0">
                    <a:pos x="12" y="2697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697"/>
                  </a:cxn>
                  <a:cxn ang="0">
                    <a:pos x="0" y="2697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/>
                <a:ahLst/>
                <a:cxnLst>
                  <a:cxn ang="0">
                    <a:pos x="4724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4724" y="12"/>
                  </a:cxn>
                  <a:cxn ang="0">
                    <a:pos x="4724" y="0"/>
                  </a:cxn>
                  <a:cxn ang="0">
                    <a:pos x="4724" y="0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0" y="252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Freeform 14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Freeform 15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5136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754C53-8ACF-4FA9-916A-3B743AE399BF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DC1A2-3125-4E40-9142-D7B34ED7E2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754C53-8ACF-4FA9-916A-3B743AE399BF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DC1A2-3125-4E40-9142-D7B34ED7E2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188595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0545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754C53-8ACF-4FA9-916A-3B743AE399BF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DC1A2-3125-4E40-9142-D7B34ED7E2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14900" y="1981200"/>
            <a:ext cx="36957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14900" y="4114800"/>
            <a:ext cx="36957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754C53-8ACF-4FA9-916A-3B743AE399BF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DC1A2-3125-4E40-9142-D7B34ED7E2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66800" y="1981200"/>
            <a:ext cx="36957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14900" y="1981200"/>
            <a:ext cx="36957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066800" y="4114800"/>
            <a:ext cx="36957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14900" y="4114800"/>
            <a:ext cx="36957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754C53-8ACF-4FA9-916A-3B743AE399BF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DC1A2-3125-4E40-9142-D7B34ED7E2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754C53-8ACF-4FA9-916A-3B743AE399BF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DC1A2-3125-4E40-9142-D7B34ED7E2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754C53-8ACF-4FA9-916A-3B743AE399BF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DC1A2-3125-4E40-9142-D7B34ED7E2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754C53-8ACF-4FA9-916A-3B743AE399BF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DC1A2-3125-4E40-9142-D7B34ED7E2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754C53-8ACF-4FA9-916A-3B743AE399BF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DC1A2-3125-4E40-9142-D7B34ED7E2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754C53-8ACF-4FA9-916A-3B743AE399BF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DC1A2-3125-4E40-9142-D7B34ED7E2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754C53-8ACF-4FA9-916A-3B743AE399BF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DC1A2-3125-4E40-9142-D7B34ED7E2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754C53-8ACF-4FA9-916A-3B743AE399BF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DC1A2-3125-4E40-9142-D7B34ED7E2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754C53-8ACF-4FA9-916A-3B743AE399BF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DC1A2-3125-4E40-9142-D7B34ED7E2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4099" name="Freeform 3"/>
            <p:cNvSpPr>
              <a:spLocks/>
            </p:cNvSpPr>
            <p:nvPr/>
          </p:nvSpPr>
          <p:spPr bwMode="hidden">
            <a:xfrm>
              <a:off x="558" y="1161"/>
              <a:ext cx="5200" cy="3159"/>
            </a:xfrm>
            <a:custGeom>
              <a:avLst/>
              <a:gdLst/>
              <a:ahLst/>
              <a:cxnLst>
                <a:cxn ang="0">
                  <a:pos x="0" y="3159"/>
                </a:cxn>
                <a:cxn ang="0">
                  <a:pos x="5184" y="3159"/>
                </a:cxn>
                <a:cxn ang="0">
                  <a:pos x="5184" y="0"/>
                </a:cxn>
                <a:cxn ang="0">
                  <a:pos x="0" y="0"/>
                </a:cxn>
                <a:cxn ang="0">
                  <a:pos x="0" y="3159"/>
                </a:cxn>
                <a:cxn ang="0">
                  <a:pos x="0" y="3159"/>
                </a:cxn>
              </a:cxnLst>
              <a:rect l="0" t="0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00" name="Freeform 4"/>
            <p:cNvSpPr>
              <a:spLocks/>
            </p:cNvSpPr>
            <p:nvPr/>
          </p:nvSpPr>
          <p:spPr bwMode="hidden">
            <a:xfrm>
              <a:off x="0" y="1161"/>
              <a:ext cx="558" cy="31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159"/>
                </a:cxn>
                <a:cxn ang="0">
                  <a:pos x="556" y="3159"/>
                </a:cxn>
                <a:cxn ang="0">
                  <a:pos x="55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" name="Group 5"/>
            <p:cNvGrpSpPr>
              <a:grpSpLocks/>
            </p:cNvGrpSpPr>
            <p:nvPr userDrawn="1"/>
          </p:nvGrpSpPr>
          <p:grpSpPr bwMode="auto"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4102" name="Freeform 6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695"/>
                  </a:cxn>
                  <a:cxn ang="0">
                    <a:pos x="12" y="69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03" name="Freeform 7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/>
                <a:ahLst/>
                <a:cxnLst>
                  <a:cxn ang="0">
                    <a:pos x="0" y="2697"/>
                  </a:cxn>
                  <a:cxn ang="0">
                    <a:pos x="12" y="2697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697"/>
                  </a:cxn>
                  <a:cxn ang="0">
                    <a:pos x="0" y="2697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04" name="Freeform 8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/>
                <a:ahLst/>
                <a:cxnLst>
                  <a:cxn ang="0">
                    <a:pos x="4724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4724" y="12"/>
                  </a:cxn>
                  <a:cxn ang="0">
                    <a:pos x="4724" y="0"/>
                  </a:cxn>
                  <a:cxn ang="0">
                    <a:pos x="4724" y="0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0" y="252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07" name="Freeform 11"/>
              <p:cNvSpPr>
                <a:spLocks/>
              </p:cNvSpPr>
              <p:nvPr/>
            </p:nvSpPr>
            <p:spPr bwMode="ltGray">
              <a:xfrm>
                <a:off x="552" y="951"/>
                <a:ext cx="12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0"/>
                  </a:cxn>
                  <a:cxn ang="0">
                    <a:pos x="12" y="42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08" name="Freeform 12"/>
              <p:cNvSpPr>
                <a:spLocks/>
              </p:cNvSpPr>
              <p:nvPr/>
            </p:nvSpPr>
            <p:spPr bwMode="ltGray">
              <a:xfrm>
                <a:off x="0" y="1155"/>
                <a:ext cx="351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251" y="12"/>
                  </a:cxn>
                  <a:cxn ang="0">
                    <a:pos x="25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ltGray">
              <a:xfrm>
                <a:off x="767" y="1155"/>
                <a:ext cx="252" cy="12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251" y="12"/>
                  </a:cxn>
                  <a:cxn ang="0">
                    <a:pos x="251" y="0"/>
                  </a:cxn>
                  <a:cxn ang="0">
                    <a:pos x="251" y="0"/>
                  </a:cxn>
                </a:cxnLst>
                <a:rect l="0" t="0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411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5438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1C754C53-8ACF-4FA9-916A-3B743AE399BF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1C0DC1A2-3125-4E40-9142-D7B34ED7E2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系统设计辅导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zh-CN" altLang="en-US" dirty="0" smtClean="0"/>
              <a:t>谢卫华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数据通路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1428736"/>
            <a:ext cx="7543800" cy="5429264"/>
          </a:xfrm>
        </p:spPr>
        <p:txBody>
          <a:bodyPr/>
          <a:lstStyle/>
          <a:p>
            <a:r>
              <a:rPr lang="zh-CN" altLang="en-US" dirty="0" smtClean="0"/>
              <a:t>数据通路</a:t>
            </a:r>
            <a:endParaRPr lang="en-US" altLang="zh-CN" dirty="0" smtClean="0"/>
          </a:p>
          <a:p>
            <a:r>
              <a:rPr lang="zh-CN" altLang="en-US" dirty="0" smtClean="0"/>
              <a:t>控制台，</a:t>
            </a:r>
            <a:r>
              <a:rPr lang="en-US" altLang="zh-CN" dirty="0" smtClean="0"/>
              <a:t>SW7-SW0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K15-K0</a:t>
            </a:r>
            <a:r>
              <a:rPr lang="zh-CN" altLang="en-US" dirty="0" smtClean="0"/>
              <a:t>，</a:t>
            </a:r>
            <a:r>
              <a:rPr lang="zh-CN" altLang="en-US" dirty="0" smtClean="0"/>
              <a:t>数据指示灯</a:t>
            </a:r>
            <a:r>
              <a:rPr lang="en-US" dirty="0" smtClean="0"/>
              <a:t>D7</a:t>
            </a:r>
            <a:r>
              <a:rPr lang="en-US" altLang="zh-CN" dirty="0" smtClean="0"/>
              <a:t>—</a:t>
            </a:r>
            <a:r>
              <a:rPr lang="en-US" dirty="0" smtClean="0"/>
              <a:t>D0,</a:t>
            </a:r>
            <a:r>
              <a:rPr lang="zh-CN" altLang="en-US" dirty="0" smtClean="0"/>
              <a:t>地址指示灯</a:t>
            </a:r>
            <a:r>
              <a:rPr lang="en-US" dirty="0" smtClean="0"/>
              <a:t>A7</a:t>
            </a:r>
            <a:r>
              <a:rPr lang="en-US" altLang="zh-CN" dirty="0" smtClean="0"/>
              <a:t>—</a:t>
            </a:r>
            <a:r>
              <a:rPr lang="en-US" dirty="0" smtClean="0"/>
              <a:t>A0</a:t>
            </a:r>
            <a:endParaRPr lang="zh-CN" altLang="en-US" dirty="0" smtClean="0"/>
          </a:p>
          <a:p>
            <a:r>
              <a:rPr lang="zh-CN" altLang="en-US" dirty="0" smtClean="0"/>
              <a:t>微地址指示灯</a:t>
            </a:r>
            <a:r>
              <a:rPr lang="en-US" dirty="0" smtClean="0">
                <a:sym typeface="Symbol"/>
              </a:rPr>
              <a:t></a:t>
            </a:r>
            <a:r>
              <a:rPr lang="en-US" dirty="0" smtClean="0"/>
              <a:t>_A5</a:t>
            </a:r>
            <a:r>
              <a:rPr lang="en-US" altLang="zh-CN" dirty="0" smtClean="0"/>
              <a:t>—</a:t>
            </a:r>
            <a:r>
              <a:rPr lang="en-US" dirty="0" smtClean="0">
                <a:sym typeface="Symbol"/>
              </a:rPr>
              <a:t></a:t>
            </a:r>
            <a:r>
              <a:rPr lang="en-US" dirty="0" smtClean="0"/>
              <a:t>_A0</a:t>
            </a:r>
            <a:endParaRPr lang="zh-CN" altLang="en-US" dirty="0" smtClean="0"/>
          </a:p>
          <a:p>
            <a:r>
              <a:rPr lang="zh-CN" altLang="en-US" dirty="0" smtClean="0"/>
              <a:t>其他指示灯</a:t>
            </a:r>
            <a:r>
              <a:rPr lang="en-US" dirty="0" smtClean="0"/>
              <a:t>P3</a:t>
            </a:r>
            <a:r>
              <a:rPr lang="zh-CN" altLang="en-US" dirty="0" smtClean="0"/>
              <a:t>、</a:t>
            </a:r>
            <a:r>
              <a:rPr lang="en-US" dirty="0" smtClean="0"/>
              <a:t>P2</a:t>
            </a:r>
            <a:r>
              <a:rPr lang="zh-CN" altLang="en-US" dirty="0" smtClean="0"/>
              <a:t>、</a:t>
            </a:r>
            <a:r>
              <a:rPr lang="en-US" dirty="0" smtClean="0"/>
              <a:t>P1</a:t>
            </a:r>
            <a:r>
              <a:rPr lang="zh-CN" altLang="en-US" dirty="0" smtClean="0"/>
              <a:t>、</a:t>
            </a:r>
            <a:r>
              <a:rPr lang="en-US" dirty="0" smtClean="0"/>
              <a:t>P0</a:t>
            </a:r>
            <a:r>
              <a:rPr lang="zh-CN" altLang="en-US" dirty="0" smtClean="0"/>
              <a:t>、</a:t>
            </a:r>
            <a:r>
              <a:rPr lang="en-US" dirty="0" smtClean="0"/>
              <a:t>IE</a:t>
            </a:r>
            <a:r>
              <a:rPr lang="zh-CN" altLang="en-US" dirty="0" smtClean="0"/>
              <a:t>、</a:t>
            </a:r>
            <a:r>
              <a:rPr lang="en-US" dirty="0" smtClean="0"/>
              <a:t>C</a:t>
            </a:r>
            <a:endParaRPr lang="zh-CN" altLang="en-US" dirty="0" smtClean="0"/>
          </a:p>
          <a:p>
            <a:r>
              <a:rPr lang="zh-CN" altLang="en-US" dirty="0" smtClean="0"/>
              <a:t>微动开关</a:t>
            </a:r>
            <a:r>
              <a:rPr lang="en-US" dirty="0" smtClean="0"/>
              <a:t>CLR#</a:t>
            </a:r>
            <a:r>
              <a:rPr lang="zh-CN" altLang="en-US" dirty="0" smtClean="0"/>
              <a:t>、</a:t>
            </a:r>
            <a:r>
              <a:rPr lang="en-US" dirty="0" smtClean="0"/>
              <a:t>QD</a:t>
            </a:r>
            <a:r>
              <a:rPr lang="zh-CN" altLang="en-US" dirty="0" smtClean="0"/>
              <a:t>、</a:t>
            </a:r>
            <a:r>
              <a:rPr lang="en-US" dirty="0" smtClean="0"/>
              <a:t>INTR</a:t>
            </a:r>
            <a:endParaRPr lang="zh-CN" altLang="en-US" dirty="0" smtClean="0"/>
          </a:p>
          <a:p>
            <a:r>
              <a:rPr lang="zh-CN" altLang="en-US" dirty="0" smtClean="0"/>
              <a:t>单步、单拍、单指开关</a:t>
            </a:r>
            <a:r>
              <a:rPr lang="en-US" dirty="0" smtClean="0"/>
              <a:t>DB</a:t>
            </a:r>
            <a:r>
              <a:rPr lang="zh-CN" altLang="en-US" dirty="0" smtClean="0"/>
              <a:t>、</a:t>
            </a:r>
            <a:r>
              <a:rPr lang="en-US" dirty="0" smtClean="0"/>
              <a:t>DP</a:t>
            </a:r>
            <a:r>
              <a:rPr lang="zh-CN" altLang="en-US" dirty="0" smtClean="0"/>
              <a:t>、</a:t>
            </a:r>
            <a:r>
              <a:rPr lang="en-US" dirty="0" smtClean="0"/>
              <a:t>DZ</a:t>
            </a:r>
          </a:p>
          <a:p>
            <a:pPr lvl="0"/>
            <a:r>
              <a:rPr lang="zh-CN" altLang="en-US" dirty="0" smtClean="0"/>
              <a:t>控制台方式开关</a:t>
            </a:r>
            <a:r>
              <a:rPr lang="en-US" dirty="0" smtClean="0"/>
              <a:t>SWC</a:t>
            </a:r>
            <a:r>
              <a:rPr lang="zh-CN" altLang="en-US" dirty="0" smtClean="0"/>
              <a:t>、</a:t>
            </a:r>
            <a:r>
              <a:rPr lang="en-US" dirty="0" smtClean="0"/>
              <a:t>SWB</a:t>
            </a:r>
            <a:r>
              <a:rPr lang="zh-CN" altLang="en-US" dirty="0" smtClean="0"/>
              <a:t>、</a:t>
            </a:r>
            <a:r>
              <a:rPr lang="en-US" dirty="0" smtClean="0"/>
              <a:t>SWA</a:t>
            </a:r>
            <a:endParaRPr lang="zh-CN" altLang="en-US" dirty="0" smtClean="0"/>
          </a:p>
          <a:p>
            <a:endParaRPr lang="zh-CN" altLang="en-US" dirty="0" smtClean="0"/>
          </a:p>
          <a:p>
            <a:pPr lvl="0"/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数据通路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1500174"/>
            <a:ext cx="7543800" cy="5357826"/>
          </a:xfrm>
        </p:spPr>
        <p:txBody>
          <a:bodyPr/>
          <a:lstStyle/>
          <a:p>
            <a:r>
              <a:rPr lang="zh-CN" altLang="en-US" sz="2800" dirty="0" smtClean="0"/>
              <a:t>用８位数据开关向</a:t>
            </a:r>
            <a:r>
              <a:rPr lang="en-US" sz="2800" dirty="0" smtClean="0"/>
              <a:t>RF</a:t>
            </a:r>
            <a:r>
              <a:rPr lang="zh-CN" altLang="en-US" sz="2800" dirty="0" smtClean="0"/>
              <a:t>中的四个通用寄存器分别置入以下数据：</a:t>
            </a:r>
            <a:r>
              <a:rPr lang="en-US" sz="2800" dirty="0" smtClean="0"/>
              <a:t>R0</a:t>
            </a:r>
            <a:r>
              <a:rPr lang="zh-CN" altLang="en-US" sz="2800" dirty="0" smtClean="0"/>
              <a:t>＝</a:t>
            </a:r>
            <a:r>
              <a:rPr lang="en-US" sz="2800" dirty="0" smtClean="0"/>
              <a:t>0FH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R1</a:t>
            </a:r>
            <a:r>
              <a:rPr lang="zh-CN" altLang="en-US" sz="2800" dirty="0" smtClean="0"/>
              <a:t>＝</a:t>
            </a:r>
            <a:r>
              <a:rPr lang="en-US" sz="2800" dirty="0" smtClean="0"/>
              <a:t>0F0H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R2 </a:t>
            </a:r>
            <a:r>
              <a:rPr lang="zh-CN" altLang="en-US" sz="2800" dirty="0" smtClean="0"/>
              <a:t>＝</a:t>
            </a:r>
            <a:r>
              <a:rPr lang="en-US" sz="2800" dirty="0" smtClean="0"/>
              <a:t>55H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R3</a:t>
            </a:r>
            <a:r>
              <a:rPr lang="zh-CN" altLang="en-US" sz="2800" dirty="0" smtClean="0"/>
              <a:t>＝</a:t>
            </a:r>
            <a:r>
              <a:rPr lang="en-US" sz="2800" dirty="0" smtClean="0"/>
              <a:t>0AAH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分别将</a:t>
            </a:r>
            <a:r>
              <a:rPr lang="en-US" sz="2800" dirty="0" smtClean="0"/>
              <a:t>R0</a:t>
            </a:r>
            <a:r>
              <a:rPr lang="zh-CN" altLang="en-US" sz="2800" dirty="0" smtClean="0"/>
              <a:t>至</a:t>
            </a:r>
            <a:r>
              <a:rPr lang="en-US" sz="2800" dirty="0" smtClean="0"/>
              <a:t>R3</a:t>
            </a:r>
            <a:r>
              <a:rPr lang="zh-CN" altLang="en-US" sz="2800" dirty="0" smtClean="0"/>
              <a:t>中的数据同时读入到</a:t>
            </a:r>
            <a:r>
              <a:rPr lang="en-US" sz="2800" dirty="0" smtClean="0"/>
              <a:t>DR2</a:t>
            </a:r>
            <a:r>
              <a:rPr lang="zh-CN" altLang="en-US" sz="2800" dirty="0" smtClean="0"/>
              <a:t>寄存器中和</a:t>
            </a:r>
            <a:r>
              <a:rPr lang="en-US" sz="2800" dirty="0" smtClean="0"/>
              <a:t>DBUS</a:t>
            </a:r>
            <a:r>
              <a:rPr lang="zh-CN" altLang="en-US" sz="2800" dirty="0" smtClean="0"/>
              <a:t>上</a:t>
            </a:r>
            <a:endParaRPr lang="en-US" altLang="zh-CN" sz="2800" dirty="0" smtClean="0"/>
          </a:p>
          <a:p>
            <a:r>
              <a:rPr lang="zh-CN" altLang="en-US" sz="2800" dirty="0" smtClean="0"/>
              <a:t>用８位数码开关</a:t>
            </a:r>
            <a:r>
              <a:rPr lang="en-US" sz="2800" dirty="0" smtClean="0"/>
              <a:t>SW0</a:t>
            </a:r>
            <a:r>
              <a:rPr lang="en-US" altLang="zh-CN" sz="2800" dirty="0" smtClean="0"/>
              <a:t>—</a:t>
            </a:r>
            <a:r>
              <a:rPr lang="en-US" sz="2800" dirty="0" smtClean="0"/>
              <a:t>SW7</a:t>
            </a:r>
            <a:r>
              <a:rPr lang="zh-CN" altLang="en-US" sz="2800" dirty="0" smtClean="0"/>
              <a:t>向</a:t>
            </a:r>
            <a:r>
              <a:rPr lang="en-US" sz="2800" dirty="0" smtClean="0"/>
              <a:t>AR1</a:t>
            </a:r>
            <a:r>
              <a:rPr lang="zh-CN" altLang="en-US" sz="2800" dirty="0" smtClean="0"/>
              <a:t>送入一个地址</a:t>
            </a:r>
            <a:r>
              <a:rPr lang="en-US" sz="2800" dirty="0" smtClean="0"/>
              <a:t>0FH</a:t>
            </a:r>
            <a:r>
              <a:rPr lang="zh-CN" altLang="en-US" sz="2800" dirty="0" smtClean="0"/>
              <a:t>，然后将</a:t>
            </a:r>
            <a:r>
              <a:rPr lang="en-US" sz="2800" dirty="0" smtClean="0"/>
              <a:t>R0</a:t>
            </a:r>
            <a:r>
              <a:rPr lang="zh-CN" altLang="en-US" sz="2800" dirty="0" smtClean="0"/>
              <a:t>中的</a:t>
            </a:r>
            <a:r>
              <a:rPr lang="en-US" sz="2800" dirty="0" smtClean="0"/>
              <a:t>0FH</a:t>
            </a:r>
            <a:r>
              <a:rPr lang="zh-CN" altLang="en-US" sz="2800" dirty="0" smtClean="0"/>
              <a:t>写入双端口</a:t>
            </a:r>
            <a:r>
              <a:rPr lang="en-US" sz="2800" dirty="0" smtClean="0"/>
              <a:t>RAM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分别将</a:t>
            </a:r>
            <a:r>
              <a:rPr lang="en-US" sz="2800" dirty="0" smtClean="0"/>
              <a:t>RAM</a:t>
            </a:r>
            <a:r>
              <a:rPr lang="zh-CN" altLang="en-US" sz="2800" dirty="0" smtClean="0"/>
              <a:t>中</a:t>
            </a:r>
            <a:r>
              <a:rPr lang="en-US" sz="2800" dirty="0" smtClean="0"/>
              <a:t>0AAH</a:t>
            </a:r>
            <a:r>
              <a:rPr lang="zh-CN" altLang="en-US" sz="2800" dirty="0" smtClean="0"/>
              <a:t>单元的数据写入</a:t>
            </a:r>
            <a:r>
              <a:rPr lang="en-US" sz="2800" dirty="0" smtClean="0"/>
              <a:t>R0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55H</a:t>
            </a:r>
            <a:r>
              <a:rPr lang="zh-CN" altLang="en-US" sz="2800" dirty="0" smtClean="0"/>
              <a:t>单元的数据写入</a:t>
            </a:r>
            <a:r>
              <a:rPr lang="en-US" sz="2800" dirty="0" smtClean="0"/>
              <a:t>R1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0F0H</a:t>
            </a:r>
            <a:r>
              <a:rPr lang="zh-CN" altLang="en-US" sz="2800" dirty="0" smtClean="0"/>
              <a:t>单元写入</a:t>
            </a:r>
            <a:r>
              <a:rPr lang="en-US" sz="2800" dirty="0" smtClean="0"/>
              <a:t>R2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0FH</a:t>
            </a:r>
            <a:r>
              <a:rPr lang="zh-CN" altLang="en-US" sz="2800" dirty="0" smtClean="0"/>
              <a:t>单元写入</a:t>
            </a:r>
            <a:r>
              <a:rPr lang="en-US" sz="2800" dirty="0" smtClean="0"/>
              <a:t>R3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微程序控制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控制器位于本实验系统的中上部，产生数据通路操作所需的控制信号。出厂时，提供了一个微程序控制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微程序控制器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/>
        </p:nvGraphicFramePr>
        <p:xfrm>
          <a:off x="571472" y="1643050"/>
          <a:ext cx="8103917" cy="4500594"/>
        </p:xfrm>
        <a:graphic>
          <a:graphicData uri="http://schemas.openxmlformats.org/presentationml/2006/ole">
            <p:oleObj spid="_x0000_s19457" r:id="rId3" imgW="5051520" imgH="3013920" progId="Visio.Drawing.6">
              <p:embed/>
            </p:oleObj>
          </a:graphicData>
        </a:graphic>
      </p:graphicFrame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微程序控制器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微程序控制器组成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控制</a:t>
            </a:r>
            <a:r>
              <a:rPr lang="zh-CN" altLang="en-US" dirty="0" smtClean="0"/>
              <a:t>存储器，由</a:t>
            </a:r>
            <a:r>
              <a:rPr lang="en-US" dirty="0" smtClean="0"/>
              <a:t>28C64</a:t>
            </a:r>
            <a:r>
              <a:rPr lang="zh-CN" altLang="en-US" dirty="0" smtClean="0"/>
              <a:t>组成，引脚，</a:t>
            </a:r>
            <a:r>
              <a:rPr lang="en-US" altLang="zh-CN" dirty="0" smtClean="0"/>
              <a:t>DIN,DOUT</a:t>
            </a:r>
          </a:p>
          <a:p>
            <a:pPr lvl="0"/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273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路锁存器，</a:t>
            </a:r>
            <a:r>
              <a:rPr lang="en-US" altLang="zh-CN" dirty="0" smtClean="0"/>
              <a:t>CLK,DIN,DOUT</a:t>
            </a:r>
          </a:p>
          <a:p>
            <a:pPr lvl="0"/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DECODER,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32,08</a:t>
            </a:r>
            <a:r>
              <a:rPr lang="zh-CN" altLang="en-US" dirty="0" smtClean="0"/>
              <a:t>等构成，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位输入，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位输出</a:t>
            </a:r>
            <a:endParaRPr lang="en-US" altLang="zh-CN" dirty="0" smtClean="0"/>
          </a:p>
          <a:p>
            <a:pPr lvl="0"/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微程序控制器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1500174"/>
            <a:ext cx="7543800" cy="4114800"/>
          </a:xfrm>
        </p:spPr>
        <p:txBody>
          <a:bodyPr/>
          <a:lstStyle/>
          <a:p>
            <a:r>
              <a:rPr lang="zh-CN" altLang="en-US" dirty="0" smtClean="0"/>
              <a:t>上述</a:t>
            </a:r>
            <a:r>
              <a:rPr lang="en-US" dirty="0" smtClean="0"/>
              <a:t>12</a:t>
            </a:r>
            <a:r>
              <a:rPr lang="zh-CN" altLang="en-US" dirty="0" smtClean="0"/>
              <a:t>条指令的微程序流程设计如图</a:t>
            </a:r>
            <a:r>
              <a:rPr lang="en-US" dirty="0" smtClean="0"/>
              <a:t>12</a:t>
            </a:r>
            <a:r>
              <a:rPr lang="zh-CN" altLang="en-US" dirty="0" smtClean="0"/>
              <a:t>所示。每条微指令可按前述的微指令格式转换成二进制代码，然后写入</a:t>
            </a:r>
            <a:r>
              <a:rPr lang="en-US" dirty="0" smtClean="0"/>
              <a:t>5</a:t>
            </a:r>
            <a:r>
              <a:rPr lang="zh-CN" altLang="en-US" dirty="0" smtClean="0"/>
              <a:t>个</a:t>
            </a:r>
            <a:r>
              <a:rPr lang="en-US" dirty="0" smtClean="0"/>
              <a:t>28C64</a:t>
            </a:r>
            <a:r>
              <a:rPr lang="zh-CN" altLang="en-US" dirty="0" smtClean="0"/>
              <a:t>中。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431925"/>
          </a:xfrm>
        </p:spPr>
        <p:txBody>
          <a:bodyPr/>
          <a:lstStyle/>
          <a:p>
            <a:r>
              <a:rPr lang="zh-CN" altLang="en-US" dirty="0" smtClean="0"/>
              <a:t>微程序控制器</a:t>
            </a:r>
            <a:endParaRPr lang="zh-CN" altLang="en-US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673" name="Object 1"/>
          <p:cNvGraphicFramePr>
            <a:graphicFrameLocks noChangeAspect="1"/>
          </p:cNvGraphicFramePr>
          <p:nvPr/>
        </p:nvGraphicFramePr>
        <p:xfrm>
          <a:off x="571472" y="1285860"/>
          <a:ext cx="8258175" cy="5219700"/>
        </p:xfrm>
        <a:graphic>
          <a:graphicData uri="http://schemas.openxmlformats.org/presentationml/2006/ole">
            <p:oleObj spid="_x0000_s28673" r:id="rId3" imgW="7459200" imgH="4893120" progId="Visio.Drawing.6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微程序控制器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428736"/>
            <a:ext cx="7543800" cy="4114800"/>
          </a:xfrm>
        </p:spPr>
        <p:txBody>
          <a:bodyPr/>
          <a:lstStyle/>
          <a:p>
            <a:r>
              <a:rPr lang="zh-CN" altLang="en-US" sz="2800" dirty="0" smtClean="0"/>
              <a:t>熟习微指令格式的定义，按此定义将控制台指令微程序的</a:t>
            </a:r>
            <a:r>
              <a:rPr lang="en-US" sz="2800" dirty="0" smtClean="0"/>
              <a:t>8</a:t>
            </a:r>
            <a:r>
              <a:rPr lang="zh-CN" altLang="en-US" sz="2800" dirty="0" smtClean="0"/>
              <a:t>条微指令按十六进制</a:t>
            </a:r>
            <a:r>
              <a:rPr lang="zh-CN" altLang="en-US" sz="2800" dirty="0" smtClean="0"/>
              <a:t>编码</a:t>
            </a:r>
            <a:endParaRPr lang="en-US" altLang="zh-CN" sz="2800" dirty="0" smtClean="0"/>
          </a:p>
          <a:p>
            <a:r>
              <a:rPr lang="zh-CN" altLang="en-US" sz="2800" dirty="0" smtClean="0"/>
              <a:t>用</a:t>
            </a:r>
            <a:r>
              <a:rPr lang="en-US" sz="2800" dirty="0" smtClean="0"/>
              <a:t>P3</a:t>
            </a:r>
            <a:r>
              <a:rPr lang="zh-CN" altLang="en-US" sz="2800" dirty="0" smtClean="0"/>
              <a:t>和</a:t>
            </a:r>
            <a:r>
              <a:rPr lang="en-US" sz="2800" dirty="0" smtClean="0"/>
              <a:t>SWC</a:t>
            </a:r>
            <a:r>
              <a:rPr lang="zh-CN" altLang="en-US" sz="2800" dirty="0" smtClean="0"/>
              <a:t>、</a:t>
            </a:r>
            <a:r>
              <a:rPr lang="en-US" sz="2800" dirty="0" smtClean="0"/>
              <a:t>SWB</a:t>
            </a:r>
            <a:r>
              <a:rPr lang="zh-CN" altLang="en-US" sz="2800" dirty="0" smtClean="0"/>
              <a:t>、</a:t>
            </a:r>
            <a:r>
              <a:rPr lang="en-US" sz="2800" dirty="0" smtClean="0"/>
              <a:t>SWA</a:t>
            </a:r>
            <a:r>
              <a:rPr lang="zh-CN" altLang="en-US" sz="2800" dirty="0" smtClean="0"/>
              <a:t>的状态组合，观察验证三种控制台指令</a:t>
            </a:r>
            <a:r>
              <a:rPr lang="en-US" sz="2800" dirty="0" smtClean="0"/>
              <a:t>KRD</a:t>
            </a:r>
            <a:r>
              <a:rPr lang="zh-CN" altLang="en-US" sz="2800" dirty="0" smtClean="0"/>
              <a:t>、</a:t>
            </a:r>
            <a:r>
              <a:rPr lang="en-US" sz="2800" dirty="0" smtClean="0"/>
              <a:t>KWE</a:t>
            </a:r>
            <a:r>
              <a:rPr lang="zh-CN" altLang="en-US" sz="2800" dirty="0" smtClean="0"/>
              <a:t>、</a:t>
            </a:r>
            <a:r>
              <a:rPr lang="en-US" sz="2800" dirty="0" smtClean="0"/>
              <a:t>PR</a:t>
            </a:r>
            <a:r>
              <a:rPr lang="zh-CN" altLang="en-US" sz="2800" dirty="0" smtClean="0"/>
              <a:t>微地址转移逻辑功能的</a:t>
            </a:r>
            <a:r>
              <a:rPr lang="zh-CN" altLang="en-US" sz="2800" dirty="0" smtClean="0"/>
              <a:t>实现</a:t>
            </a:r>
            <a:endParaRPr lang="en-US" altLang="zh-CN" sz="2800" dirty="0" smtClean="0"/>
          </a:p>
          <a:p>
            <a:r>
              <a:rPr lang="zh-CN" altLang="en-US" sz="2800" dirty="0" smtClean="0"/>
              <a:t>熟习</a:t>
            </a:r>
            <a:r>
              <a:rPr lang="en-US" sz="2800" dirty="0" smtClean="0"/>
              <a:t>05H</a:t>
            </a:r>
            <a:r>
              <a:rPr lang="zh-CN" altLang="en-US" sz="2800" dirty="0" smtClean="0"/>
              <a:t>、</a:t>
            </a:r>
            <a:r>
              <a:rPr lang="en-US" sz="2800" dirty="0" smtClean="0"/>
              <a:t>10H</a:t>
            </a:r>
            <a:r>
              <a:rPr lang="zh-CN" altLang="en-US" sz="2800" dirty="0" smtClean="0"/>
              <a:t>两条微指令的功能和</a:t>
            </a:r>
            <a:r>
              <a:rPr lang="en-US" sz="2800" dirty="0" smtClean="0"/>
              <a:t>P2</a:t>
            </a:r>
            <a:r>
              <a:rPr lang="zh-CN" altLang="en-US" sz="2800" dirty="0" smtClean="0"/>
              <a:t>测试的状态条件（</a:t>
            </a:r>
            <a:r>
              <a:rPr lang="en-US" sz="2800" dirty="0" smtClean="0"/>
              <a:t>IR4</a:t>
            </a:r>
            <a:r>
              <a:rPr lang="en-US" altLang="zh-CN" sz="2800" dirty="0" smtClean="0"/>
              <a:t>—</a:t>
            </a:r>
            <a:r>
              <a:rPr lang="en-US" sz="2800" dirty="0" smtClean="0"/>
              <a:t>IR7</a:t>
            </a:r>
            <a:r>
              <a:rPr lang="zh-CN" altLang="en-US" sz="2800" dirty="0" smtClean="0"/>
              <a:t>），用二进制开关设置</a:t>
            </a:r>
            <a:r>
              <a:rPr lang="en-US" sz="2800" dirty="0" smtClean="0"/>
              <a:t>IR7</a:t>
            </a:r>
            <a:r>
              <a:rPr lang="en-US" altLang="zh-CN" sz="2800" dirty="0" smtClean="0"/>
              <a:t>—</a:t>
            </a:r>
            <a:r>
              <a:rPr lang="en-US" sz="2800" dirty="0" smtClean="0"/>
              <a:t>IR4</a:t>
            </a:r>
            <a:r>
              <a:rPr lang="zh-CN" altLang="en-US" sz="2800" dirty="0" smtClean="0"/>
              <a:t>的不同状态，观察</a:t>
            </a:r>
            <a:r>
              <a:rPr lang="en-US" sz="2800" dirty="0" smtClean="0"/>
              <a:t>ADD</a:t>
            </a:r>
            <a:r>
              <a:rPr lang="zh-CN" altLang="en-US" sz="2800" dirty="0" smtClean="0"/>
              <a:t>至</a:t>
            </a:r>
            <a:r>
              <a:rPr lang="en-US" sz="2800" dirty="0" smtClean="0"/>
              <a:t>STP</a:t>
            </a:r>
            <a:r>
              <a:rPr lang="zh-CN" altLang="en-US" sz="2800" dirty="0" smtClean="0"/>
              <a:t>九条机器指令微地址转移逻辑功能的实现。</a:t>
            </a:r>
            <a:endParaRPr lang="zh-CN" altLang="en-US" sz="2800" dirty="0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指令和</a:t>
            </a:r>
            <a:r>
              <a:rPr lang="zh-CN" altLang="en-US" dirty="0" smtClean="0"/>
              <a:t>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系统的构成</a:t>
            </a:r>
            <a:endParaRPr lang="zh-CN" altLang="en-US" dirty="0"/>
          </a:p>
        </p:txBody>
      </p:sp>
      <p:pic>
        <p:nvPicPr>
          <p:cNvPr id="31756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1" y="2928934"/>
            <a:ext cx="8297014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-503255"/>
            <a:ext cx="7543800" cy="1431925"/>
          </a:xfrm>
        </p:spPr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指令和运行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28596" y="571480"/>
          <a:ext cx="8143932" cy="5646420"/>
        </p:xfrm>
        <a:graphic>
          <a:graphicData uri="http://schemas.openxmlformats.org/drawingml/2006/table">
            <a:tbl>
              <a:tblPr/>
              <a:tblGrid>
                <a:gridCol w="1094982"/>
                <a:gridCol w="1505601"/>
                <a:gridCol w="1300292"/>
                <a:gridCol w="1642473"/>
                <a:gridCol w="1300292"/>
                <a:gridCol w="1300292"/>
              </a:tblGrid>
              <a:tr h="12152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baseline="0" dirty="0">
                          <a:latin typeface="宋体"/>
                          <a:cs typeface="Times New Roman"/>
                        </a:rPr>
                        <a:t>名称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baseline="0" dirty="0">
                          <a:latin typeface="宋体"/>
                          <a:cs typeface="Times New Roman"/>
                        </a:rPr>
                        <a:t>助记符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baseline="0" dirty="0">
                          <a:latin typeface="宋体"/>
                          <a:cs typeface="Times New Roman"/>
                        </a:rPr>
                        <a:t>功能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指令格式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58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R7 R6 R5 R4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R3  R2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R1  R0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8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baseline="0" dirty="0">
                          <a:latin typeface="宋体"/>
                          <a:cs typeface="Times New Roman"/>
                        </a:rPr>
                        <a:t>加法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ADD Rd,Rs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Rd+Rs-&gt;Rd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0  0  0  0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RS1 RS0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RD1 RD0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8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baseline="0" dirty="0">
                          <a:latin typeface="宋体"/>
                          <a:cs typeface="Times New Roman"/>
                        </a:rPr>
                        <a:t>减法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SUB Rd,Rs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Rd-Rs-&gt;Rd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0  0  0  1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RS1 RS0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RD1 RD0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8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baseline="0" dirty="0">
                          <a:latin typeface="宋体"/>
                          <a:cs typeface="Times New Roman"/>
                        </a:rPr>
                        <a:t>乘法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MUL </a:t>
                      </a:r>
                      <a:r>
                        <a:rPr lang="en-US" sz="2000" kern="100" baseline="0" dirty="0" err="1">
                          <a:latin typeface="宋体"/>
                          <a:cs typeface="Times New Roman"/>
                        </a:rPr>
                        <a:t>Rd,Rs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Rd*Rs-&gt;Rd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0  0  1  0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RS1 RS0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RD1 RD0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8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baseline="0">
                          <a:latin typeface="宋体"/>
                          <a:cs typeface="Times New Roman"/>
                        </a:rPr>
                        <a:t>逻辑与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AND </a:t>
                      </a:r>
                      <a:r>
                        <a:rPr lang="en-US" sz="2000" kern="100" baseline="0" dirty="0" err="1">
                          <a:latin typeface="宋体"/>
                          <a:cs typeface="Times New Roman"/>
                        </a:rPr>
                        <a:t>Rd,Rs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Rd&amp;Rs-&gt;Rd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0  0  1  1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RS1 RS0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RD1 RD0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8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baseline="0">
                          <a:latin typeface="宋体"/>
                          <a:cs typeface="Times New Roman"/>
                        </a:rPr>
                        <a:t>存数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STA Rd,[Rs]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Rd-&gt;[Rs]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0  1  0  0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RS1 RS0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RD1 RD0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8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baseline="0">
                          <a:latin typeface="宋体"/>
                          <a:cs typeface="Times New Roman"/>
                        </a:rPr>
                        <a:t>取数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LDA Rd,[Rs]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[Rs]-&gt;Rd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0  1  0  1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RS1 RS0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RD1 RD0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9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baseline="0">
                          <a:latin typeface="宋体"/>
                          <a:cs typeface="Times New Roman"/>
                        </a:rPr>
                        <a:t>无条件转移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JMP [Rs]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[Rs]-&gt;PC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1  0  0  0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RS1 RS0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"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X   X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9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baseline="0">
                          <a:latin typeface="宋体"/>
                          <a:cs typeface="Times New Roman"/>
                        </a:rPr>
                        <a:t>条件转移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JC D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baseline="0" dirty="0">
                          <a:latin typeface="宋体"/>
                          <a:cs typeface="Times New Roman"/>
                        </a:rPr>
                        <a:t>若</a:t>
                      </a: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C=1</a:t>
                      </a:r>
                      <a:r>
                        <a:rPr lang="zh-CN" sz="2000" kern="100" baseline="0" dirty="0">
                          <a:latin typeface="宋体"/>
                          <a:cs typeface="Times New Roman"/>
                        </a:rPr>
                        <a:t>则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PC+D-&gt;PC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1  0  0  1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D3  D2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"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D1  D0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4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baseline="0">
                          <a:latin typeface="宋体"/>
                          <a:cs typeface="Times New Roman"/>
                        </a:rPr>
                        <a:t>停机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STP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baseline="0" dirty="0">
                          <a:latin typeface="宋体"/>
                          <a:cs typeface="Times New Roman"/>
                        </a:rPr>
                        <a:t>暂停运行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0  1  1  0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X    X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"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X    X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9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baseline="0">
                          <a:latin typeface="宋体"/>
                          <a:cs typeface="Times New Roman"/>
                        </a:rPr>
                        <a:t>中断返回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IRET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baseline="0">
                          <a:latin typeface="宋体"/>
                          <a:cs typeface="Times New Roman"/>
                        </a:rPr>
                        <a:t>返回断点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1  0  1  0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X    X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"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X    X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4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baseline="0">
                          <a:latin typeface="宋体"/>
                          <a:cs typeface="Times New Roman"/>
                        </a:rPr>
                        <a:t>开中断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INTS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baseline="0">
                          <a:latin typeface="宋体"/>
                          <a:cs typeface="Times New Roman"/>
                        </a:rPr>
                        <a:t>允许中断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1  0  1  1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X    </a:t>
                      </a:r>
                      <a:r>
                        <a:rPr lang="en-US" sz="2000" kern="100" baseline="0" dirty="0" err="1">
                          <a:latin typeface="宋体"/>
                          <a:cs typeface="Times New Roman"/>
                        </a:rPr>
                        <a:t>X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"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X    </a:t>
                      </a:r>
                      <a:r>
                        <a:rPr lang="en-US" sz="2000" kern="100" baseline="0" dirty="0" err="1">
                          <a:latin typeface="宋体"/>
                          <a:cs typeface="Times New Roman"/>
                        </a:rPr>
                        <a:t>X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4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baseline="0" dirty="0">
                          <a:latin typeface="宋体"/>
                          <a:cs typeface="Times New Roman"/>
                        </a:rPr>
                        <a:t>关中断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INTC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baseline="0" dirty="0">
                          <a:latin typeface="宋体"/>
                          <a:cs typeface="Times New Roman"/>
                        </a:rPr>
                        <a:t>禁止中断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1  1  0  0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X    X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"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X    </a:t>
                      </a:r>
                      <a:r>
                        <a:rPr lang="en-US" sz="2000" kern="100" baseline="0" dirty="0" err="1">
                          <a:latin typeface="宋体"/>
                          <a:cs typeface="Times New Roman"/>
                        </a:rPr>
                        <a:t>X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系统设计辅导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数据通路</a:t>
            </a:r>
            <a:endParaRPr lang="en-US" altLang="zh-CN" dirty="0" smtClean="0"/>
          </a:p>
          <a:p>
            <a:r>
              <a:rPr lang="zh-CN" altLang="en-US" dirty="0" smtClean="0"/>
              <a:t>微程序控制器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  <a:r>
              <a:rPr lang="zh-CN" altLang="en-US" dirty="0" smtClean="0"/>
              <a:t>指令和运行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指令和运行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28662" y="1571612"/>
          <a:ext cx="7143799" cy="4857787"/>
        </p:xfrm>
        <a:graphic>
          <a:graphicData uri="http://schemas.openxmlformats.org/drawingml/2006/table">
            <a:tbl>
              <a:tblPr/>
              <a:tblGrid>
                <a:gridCol w="1909549"/>
                <a:gridCol w="2172622"/>
                <a:gridCol w="3061628"/>
              </a:tblGrid>
              <a:tr h="441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宋体"/>
                          <a:cs typeface="Times New Roman"/>
                        </a:rPr>
                        <a:t>地址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宋体"/>
                          <a:cs typeface="Times New Roman"/>
                        </a:rPr>
                        <a:t>指令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宋体"/>
                          <a:cs typeface="Times New Roman"/>
                        </a:rPr>
                        <a:t>机器代码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宋体"/>
                          <a:cs typeface="Times New Roman"/>
                        </a:rPr>
                        <a:t>00H</a:t>
                      </a:r>
                      <a:endParaRPr lang="zh-CN" sz="20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宋体"/>
                          <a:cs typeface="Times New Roman"/>
                        </a:rPr>
                        <a:t>LDA  R0,[R2]</a:t>
                      </a:r>
                      <a:endParaRPr lang="zh-CN" sz="20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宋体"/>
                          <a:cs typeface="Times New Roman"/>
                        </a:rPr>
                        <a:t>         58H</a:t>
                      </a:r>
                      <a:endParaRPr lang="zh-CN" sz="20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宋体"/>
                          <a:cs typeface="Times New Roman"/>
                        </a:rPr>
                        <a:t>01H</a:t>
                      </a:r>
                      <a:endParaRPr lang="zh-CN" sz="20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宋体"/>
                          <a:cs typeface="Times New Roman"/>
                        </a:rPr>
                        <a:t>LDA  R1,[R3]</a:t>
                      </a:r>
                      <a:endParaRPr lang="zh-CN" sz="20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宋体"/>
                          <a:cs typeface="Times New Roman"/>
                        </a:rPr>
                        <a:t>         5DH</a:t>
                      </a:r>
                      <a:endParaRPr lang="zh-CN" sz="20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宋体"/>
                          <a:cs typeface="Times New Roman"/>
                        </a:rPr>
                        <a:t>02H</a:t>
                      </a:r>
                      <a:endParaRPr lang="zh-CN" sz="20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宋体"/>
                          <a:cs typeface="Times New Roman"/>
                        </a:rPr>
                        <a:t>ADD  R0,R1</a:t>
                      </a:r>
                      <a:endParaRPr lang="zh-CN" sz="20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宋体"/>
                          <a:cs typeface="Times New Roman"/>
                        </a:rPr>
                        <a:t>         04H</a:t>
                      </a:r>
                      <a:endParaRPr lang="zh-CN" sz="20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宋体"/>
                          <a:cs typeface="Times New Roman"/>
                        </a:rPr>
                        <a:t>03H</a:t>
                      </a:r>
                      <a:endParaRPr lang="zh-CN" sz="20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宋体"/>
                          <a:cs typeface="Times New Roman"/>
                        </a:rPr>
                        <a:t>JC  +5</a:t>
                      </a:r>
                      <a:endParaRPr lang="zh-CN" sz="20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宋体"/>
                          <a:cs typeface="Times New Roman"/>
                        </a:rPr>
                        <a:t>         95H</a:t>
                      </a:r>
                      <a:endParaRPr lang="zh-CN" sz="20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宋体"/>
                          <a:cs typeface="Times New Roman"/>
                        </a:rPr>
                        <a:t>04H</a:t>
                      </a:r>
                      <a:endParaRPr lang="zh-CN" sz="20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宋体"/>
                          <a:cs typeface="Times New Roman"/>
                        </a:rPr>
                        <a:t>AND  R2,R3</a:t>
                      </a:r>
                      <a:endParaRPr lang="zh-CN" sz="20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宋体"/>
                          <a:cs typeface="Times New Roman"/>
                        </a:rPr>
                        <a:t>         3EH</a:t>
                      </a:r>
                      <a:endParaRPr lang="zh-CN" sz="20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宋体"/>
                          <a:cs typeface="Times New Roman"/>
                        </a:rPr>
                        <a:t>05H</a:t>
                      </a:r>
                      <a:endParaRPr lang="zh-CN" sz="20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宋体"/>
                          <a:cs typeface="Times New Roman"/>
                        </a:rPr>
                        <a:t>SUB  R3,R2</a:t>
                      </a:r>
                      <a:endParaRPr lang="zh-CN" sz="20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宋体"/>
                          <a:cs typeface="Times New Roman"/>
                        </a:rPr>
                        <a:t>         1BH</a:t>
                      </a:r>
                      <a:endParaRPr lang="zh-CN" sz="20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宋体"/>
                          <a:cs typeface="Times New Roman"/>
                        </a:rPr>
                        <a:t>06H</a:t>
                      </a:r>
                      <a:endParaRPr lang="zh-CN" sz="20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宋体"/>
                          <a:cs typeface="Times New Roman"/>
                        </a:rPr>
                        <a:t>STA  R3,[R2]</a:t>
                      </a:r>
                      <a:endParaRPr lang="zh-CN" sz="20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宋体"/>
                          <a:cs typeface="Times New Roman"/>
                        </a:rPr>
                        <a:t>         4BH</a:t>
                      </a:r>
                      <a:endParaRPr lang="zh-CN" sz="20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宋体"/>
                          <a:cs typeface="Times New Roman"/>
                        </a:rPr>
                        <a:t>07H</a:t>
                      </a:r>
                      <a:endParaRPr lang="zh-CN" sz="20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宋体"/>
                          <a:cs typeface="Times New Roman"/>
                        </a:rPr>
                        <a:t>MUL  R0,R1</a:t>
                      </a:r>
                      <a:endParaRPr lang="zh-CN" sz="20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宋体"/>
                          <a:cs typeface="Times New Roman"/>
                        </a:rPr>
                        <a:t>         24H</a:t>
                      </a:r>
                      <a:endParaRPr lang="zh-CN" sz="20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宋体"/>
                          <a:cs typeface="Times New Roman"/>
                        </a:rPr>
                        <a:t>08H</a:t>
                      </a:r>
                      <a:endParaRPr lang="zh-CN" sz="20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宋体"/>
                          <a:cs typeface="Times New Roman"/>
                        </a:rPr>
                        <a:t>STP</a:t>
                      </a:r>
                      <a:endParaRPr lang="zh-CN" sz="20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宋体"/>
                          <a:cs typeface="Times New Roman"/>
                        </a:rPr>
                        <a:t>         60H</a:t>
                      </a:r>
                      <a:endParaRPr lang="zh-CN" sz="20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宋体"/>
                          <a:cs typeface="Times New Roman"/>
                        </a:rPr>
                        <a:t>09H</a:t>
                      </a:r>
                      <a:endParaRPr lang="zh-CN" sz="20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宋体"/>
                          <a:cs typeface="Times New Roman"/>
                        </a:rPr>
                        <a:t>JMP  [R1]</a:t>
                      </a:r>
                      <a:endParaRPr lang="zh-CN" sz="20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宋体"/>
                          <a:cs typeface="Times New Roman"/>
                        </a:rPr>
                        <a:t>         84H</a:t>
                      </a:r>
                      <a:endParaRPr lang="zh-CN" sz="20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指令和运行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设置</a:t>
            </a:r>
            <a:r>
              <a:rPr lang="zh-CN" altLang="en-US" b="1" dirty="0" smtClean="0"/>
              <a:t>通用寄存器</a:t>
            </a:r>
            <a:r>
              <a:rPr lang="en-US" b="1" dirty="0" smtClean="0"/>
              <a:t>R2</a:t>
            </a:r>
            <a:r>
              <a:rPr lang="zh-CN" altLang="en-US" b="1" dirty="0" smtClean="0"/>
              <a:t>、</a:t>
            </a:r>
            <a:r>
              <a:rPr lang="en-US" b="1" dirty="0" smtClean="0"/>
              <a:t>R3</a:t>
            </a:r>
            <a:r>
              <a:rPr lang="zh-CN" altLang="en-US" b="1" dirty="0" smtClean="0"/>
              <a:t>的值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存程序机器</a:t>
            </a:r>
            <a:r>
              <a:rPr lang="zh-CN" altLang="en-US" b="1" dirty="0" smtClean="0"/>
              <a:t>代码</a:t>
            </a:r>
            <a:endParaRPr lang="en-US" altLang="zh-CN" b="1" dirty="0" smtClean="0"/>
          </a:p>
          <a:p>
            <a:r>
              <a:rPr lang="zh-CN" altLang="en-US" dirty="0" smtClean="0"/>
              <a:t>单拍（</a:t>
            </a:r>
            <a:r>
              <a:rPr lang="en-US" dirty="0" smtClean="0"/>
              <a:t>DP</a:t>
            </a:r>
            <a:r>
              <a:rPr lang="zh-CN" altLang="en-US" dirty="0" smtClean="0"/>
              <a:t>）方式执行一遍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zh-CN" altLang="en-US" dirty="0" smtClean="0"/>
              <a:t>用单指（</a:t>
            </a:r>
            <a:r>
              <a:rPr lang="en-US" dirty="0" smtClean="0"/>
              <a:t>DZ</a:t>
            </a:r>
            <a:r>
              <a:rPr lang="zh-CN" altLang="en-US" dirty="0" smtClean="0"/>
              <a:t>）方式执行一遍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zh-CN" altLang="en-US" dirty="0" smtClean="0"/>
              <a:t>用连续方式执行一遍程序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数据通路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数据通路的</a:t>
            </a:r>
            <a:r>
              <a:rPr lang="zh-CN" altLang="en-US" dirty="0" smtClean="0"/>
              <a:t>设计采用</a:t>
            </a:r>
            <a:r>
              <a:rPr lang="zh-CN" altLang="en-US" dirty="0" smtClean="0"/>
              <a:t>了数据总线和指令总线双总线形式，使得流水实验能够实现。它还使用了大规模在系统可编程器件作为运算器和寄存器堆，使得设计简单明了，可修改性强。数据通路位于实验系统的中部。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0"/>
            <a:ext cx="7543800" cy="1431925"/>
          </a:xfrm>
        </p:spPr>
        <p:txBody>
          <a:bodyPr/>
          <a:lstStyle/>
          <a:p>
            <a:r>
              <a:rPr lang="zh-CN" altLang="en-US" dirty="0" smtClean="0"/>
              <a:t>数据通路</a:t>
            </a:r>
            <a:endParaRPr lang="zh-CN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500034" y="1285860"/>
          <a:ext cx="8258175" cy="5219700"/>
        </p:xfrm>
        <a:graphic>
          <a:graphicData uri="http://schemas.openxmlformats.org/presentationml/2006/ole">
            <p:oleObj spid="_x0000_s1025" r:id="rId3" imgW="6376320" imgH="4659840" progId="Visio.Drawing.6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数据通路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数据通路器件组成</a:t>
            </a:r>
            <a:endParaRPr lang="en-US" altLang="zh-CN" dirty="0" smtClean="0"/>
          </a:p>
          <a:p>
            <a:r>
              <a:rPr lang="en-US" altLang="zh-CN" dirty="0" smtClean="0"/>
              <a:t>ALU-</a:t>
            </a:r>
            <a:r>
              <a:rPr lang="en-US" dirty="0" smtClean="0"/>
              <a:t>ispLSI1024</a:t>
            </a:r>
            <a:r>
              <a:rPr lang="zh-CN" altLang="en-US" dirty="0" smtClean="0"/>
              <a:t>（</a:t>
            </a:r>
            <a:r>
              <a:rPr lang="en-US" dirty="0" smtClean="0"/>
              <a:t>U47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引脚有</a:t>
            </a:r>
            <a:r>
              <a:rPr lang="en-US" altLang="zh-CN" dirty="0" smtClean="0"/>
              <a:t>S0-S2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口，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口，输出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CLK, OE</a:t>
            </a:r>
          </a:p>
          <a:p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en-US" altLang="zh-CN" dirty="0" smtClean="0"/>
              <a:t>DR1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DR2</a:t>
            </a:r>
            <a:r>
              <a:rPr lang="zh-CN" altLang="en-US" dirty="0" smtClean="0"/>
              <a:t>，</a:t>
            </a:r>
            <a:r>
              <a:rPr lang="en-US" dirty="0" smtClean="0"/>
              <a:t>74HC298</a:t>
            </a:r>
            <a:r>
              <a:rPr lang="zh-CN" altLang="en-US" dirty="0" smtClean="0"/>
              <a:t>，引脚有</a:t>
            </a:r>
            <a:r>
              <a:rPr lang="en-US" altLang="zh-CN" dirty="0" smtClean="0"/>
              <a:t>CLK,OE, DIN,DOUT,</a:t>
            </a:r>
          </a:p>
          <a:p>
            <a:r>
              <a:rPr lang="zh-CN" altLang="en-US" dirty="0" smtClean="0"/>
              <a:t>功能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数据通路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数据通路器件组成</a:t>
            </a:r>
            <a:endParaRPr lang="en-US" altLang="zh-CN" dirty="0" smtClean="0"/>
          </a:p>
          <a:p>
            <a:r>
              <a:rPr lang="en-US" altLang="zh-CN" dirty="0" smtClean="0"/>
              <a:t>RS0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244</a:t>
            </a:r>
            <a:r>
              <a:rPr lang="zh-CN" altLang="en-US" dirty="0" smtClean="0"/>
              <a:t>构成，引脚，</a:t>
            </a:r>
            <a:r>
              <a:rPr lang="en-US" altLang="zh-CN" dirty="0" smtClean="0"/>
              <a:t>CE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DIN,DOUT</a:t>
            </a:r>
          </a:p>
          <a:p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 smtClean="0"/>
              <a:t>多端口通用寄存器堆</a:t>
            </a:r>
            <a:r>
              <a:rPr lang="en-US" dirty="0" smtClean="0"/>
              <a:t>RF,</a:t>
            </a:r>
            <a:r>
              <a:rPr lang="zh-CN" altLang="en-US" dirty="0" smtClean="0"/>
              <a:t>引脚，</a:t>
            </a:r>
            <a:r>
              <a:rPr lang="en-US" altLang="zh-CN" dirty="0" smtClean="0"/>
              <a:t>RD1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RD2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RS1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RS2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WR1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WR2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WRD,CLK</a:t>
            </a:r>
          </a:p>
          <a:p>
            <a:r>
              <a:rPr lang="zh-CN" altLang="en-US" dirty="0" smtClean="0"/>
              <a:t>功能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数据通路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1428736"/>
            <a:ext cx="7543800" cy="4114800"/>
          </a:xfrm>
        </p:spPr>
        <p:txBody>
          <a:bodyPr/>
          <a:lstStyle/>
          <a:p>
            <a:r>
              <a:rPr lang="zh-CN" altLang="en-US" dirty="0" smtClean="0"/>
              <a:t>数据通路器件组成</a:t>
            </a:r>
            <a:endParaRPr lang="en-US" altLang="zh-CN" dirty="0" smtClean="0"/>
          </a:p>
          <a:p>
            <a:r>
              <a:rPr lang="en-US" altLang="zh-CN" dirty="0" smtClean="0"/>
              <a:t>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374</a:t>
            </a:r>
            <a:r>
              <a:rPr lang="zh-CN" altLang="en-US" dirty="0" smtClean="0"/>
              <a:t>构成，引脚，</a:t>
            </a:r>
            <a:r>
              <a:rPr lang="en-US" altLang="zh-CN" dirty="0" err="1" smtClean="0"/>
              <a:t>clk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DIN,DOUT</a:t>
            </a:r>
          </a:p>
          <a:p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en-US" altLang="zh-CN" dirty="0" smtClean="0"/>
              <a:t>SW-BUS,244</a:t>
            </a:r>
            <a:r>
              <a:rPr lang="zh-CN" altLang="en-US" dirty="0" smtClean="0"/>
              <a:t>构成，引脚，</a:t>
            </a:r>
            <a:r>
              <a:rPr lang="en-US" altLang="zh-CN" dirty="0" smtClean="0"/>
              <a:t>CE,DIN,DOUT</a:t>
            </a:r>
          </a:p>
          <a:p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 smtClean="0"/>
              <a:t>双端口存储器</a:t>
            </a:r>
            <a:r>
              <a:rPr lang="en-US" dirty="0" smtClean="0"/>
              <a:t>RAM,</a:t>
            </a:r>
            <a:r>
              <a:rPr lang="en-US" dirty="0" smtClean="0"/>
              <a:t> IDT7132(U36</a:t>
            </a:r>
            <a:r>
              <a:rPr lang="en-US" dirty="0" smtClean="0"/>
              <a:t>),CEL,CER,LRW,RRW,OELOER,ADD,DIN/DOUT(</a:t>
            </a:r>
            <a:r>
              <a:rPr lang="zh-CN" altLang="en-US" dirty="0" smtClean="0"/>
              <a:t>两路）</a:t>
            </a:r>
            <a:endParaRPr lang="en-US" altLang="zh-CN" dirty="0" smtClean="0"/>
          </a:p>
          <a:p>
            <a:r>
              <a:rPr lang="zh-CN" altLang="en-US" dirty="0" smtClean="0"/>
              <a:t>功能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数据通路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1285860"/>
            <a:ext cx="7429552" cy="5572140"/>
          </a:xfrm>
        </p:spPr>
        <p:txBody>
          <a:bodyPr/>
          <a:lstStyle/>
          <a:p>
            <a:r>
              <a:rPr lang="zh-CN" altLang="en-US" dirty="0" smtClean="0"/>
              <a:t>数据通路器件组成</a:t>
            </a:r>
            <a:endParaRPr lang="en-US" altLang="zh-CN" dirty="0" smtClean="0"/>
          </a:p>
          <a:p>
            <a:r>
              <a:rPr lang="zh-CN" altLang="en-US" dirty="0" smtClean="0"/>
              <a:t>地址寄存器</a:t>
            </a:r>
            <a:r>
              <a:rPr lang="en-US" dirty="0" smtClean="0"/>
              <a:t>AR1</a:t>
            </a:r>
            <a:r>
              <a:rPr lang="zh-CN" altLang="en-US" dirty="0" smtClean="0"/>
              <a:t>和</a:t>
            </a:r>
            <a:r>
              <a:rPr lang="en-US" dirty="0" smtClean="0"/>
              <a:t>AR2</a:t>
            </a:r>
            <a:r>
              <a:rPr lang="zh-CN" altLang="en-US" dirty="0" smtClean="0"/>
              <a:t>，</a:t>
            </a:r>
            <a:r>
              <a:rPr lang="en-US" dirty="0" smtClean="0"/>
              <a:t>GAL22V10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374</a:t>
            </a:r>
            <a:r>
              <a:rPr lang="zh-CN" altLang="en-US" dirty="0" smtClean="0"/>
              <a:t>构成，</a:t>
            </a:r>
            <a:r>
              <a:rPr lang="en-US" altLang="zh-CN" dirty="0" smtClean="0"/>
              <a:t>AR1</a:t>
            </a:r>
            <a:r>
              <a:rPr lang="zh-CN" altLang="en-US" dirty="0" smtClean="0"/>
              <a:t>，引脚</a:t>
            </a:r>
            <a:r>
              <a:rPr lang="en-US" altLang="zh-CN" dirty="0" smtClean="0"/>
              <a:t>CLK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INC,LDAR,DIN,DOUT,AR2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CLK,LDAR,DIN,DOUT</a:t>
            </a:r>
          </a:p>
          <a:p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 smtClean="0"/>
              <a:t>程序计数器</a:t>
            </a:r>
            <a:r>
              <a:rPr lang="en-US" dirty="0" smtClean="0"/>
              <a:t>PC</a:t>
            </a:r>
            <a:r>
              <a:rPr lang="zh-CN" altLang="en-US" dirty="0" smtClean="0"/>
              <a:t>、地址加法器器</a:t>
            </a:r>
            <a:r>
              <a:rPr lang="en-US" dirty="0" smtClean="0"/>
              <a:t>ALU2</a:t>
            </a:r>
            <a:r>
              <a:rPr lang="zh-CN" altLang="en-US" dirty="0" smtClean="0"/>
              <a:t>、地址缓存器</a:t>
            </a:r>
            <a:r>
              <a:rPr lang="en-US" dirty="0" smtClean="0"/>
              <a:t>R4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PC,</a:t>
            </a:r>
            <a:r>
              <a:rPr lang="zh-CN" altLang="en-US" dirty="0" smtClean="0"/>
              <a:t>由</a:t>
            </a:r>
            <a:r>
              <a:rPr lang="en-US" altLang="zh-CN" dirty="0" smtClean="0"/>
              <a:t>298</a:t>
            </a:r>
            <a:r>
              <a:rPr lang="zh-CN" altLang="en-US" dirty="0" smtClean="0"/>
              <a:t>构成，</a:t>
            </a:r>
            <a:r>
              <a:rPr lang="en-US" altLang="zh-CN" dirty="0" smtClean="0"/>
              <a:t>ALU2</a:t>
            </a:r>
            <a:r>
              <a:rPr lang="zh-CN" altLang="en-US" dirty="0" smtClean="0"/>
              <a:t>，</a:t>
            </a:r>
            <a:r>
              <a:rPr lang="en-US" dirty="0" smtClean="0"/>
              <a:t>GAL22V10</a:t>
            </a:r>
            <a:r>
              <a:rPr lang="zh-CN" altLang="en-US" dirty="0" smtClean="0"/>
              <a:t>构成，</a:t>
            </a:r>
            <a:r>
              <a:rPr lang="en-US" altLang="zh-CN" dirty="0" smtClean="0"/>
              <a:t>D1IN,D2IN,DOUT,R4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CLK,DIN,DOUT,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endParaRPr 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数据通路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981200"/>
            <a:ext cx="7543800" cy="4876800"/>
          </a:xfrm>
        </p:spPr>
        <p:txBody>
          <a:bodyPr/>
          <a:lstStyle/>
          <a:p>
            <a:r>
              <a:rPr lang="zh-CN" altLang="en-US" dirty="0" smtClean="0"/>
              <a:t>数据</a:t>
            </a:r>
            <a:r>
              <a:rPr lang="zh-CN" altLang="en-US" dirty="0" smtClean="0"/>
              <a:t>通路</a:t>
            </a:r>
            <a:endParaRPr lang="en-US" altLang="zh-CN" dirty="0" smtClean="0"/>
          </a:p>
          <a:p>
            <a:r>
              <a:rPr lang="zh-CN" altLang="en-US" dirty="0" smtClean="0"/>
              <a:t>指令寄存器</a:t>
            </a:r>
            <a:r>
              <a:rPr lang="en-US" dirty="0" smtClean="0"/>
              <a:t>IR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374</a:t>
            </a:r>
            <a:r>
              <a:rPr lang="zh-CN" altLang="en-US" dirty="0" smtClean="0"/>
              <a:t>，引脚，</a:t>
            </a:r>
            <a:r>
              <a:rPr lang="en-US" altLang="zh-CN" dirty="0" smtClean="0"/>
              <a:t>CLK,DIN,DOUT</a:t>
            </a:r>
          </a:p>
          <a:p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中断地址寄存器</a:t>
            </a:r>
            <a:r>
              <a:rPr lang="en-US" dirty="0" smtClean="0"/>
              <a:t>IAR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374</a:t>
            </a:r>
            <a:r>
              <a:rPr lang="zh-CN" altLang="en-US" dirty="0" smtClean="0"/>
              <a:t>，引脚，</a:t>
            </a:r>
            <a:r>
              <a:rPr lang="en-US" altLang="zh-CN" dirty="0" smtClean="0"/>
              <a:t>CLK,DIN,DOUT</a:t>
            </a:r>
          </a:p>
          <a:p>
            <a:pPr lvl="0"/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控制器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himmer">
  <a:themeElements>
    <a:clrScheme name="Shimmer 2">
      <a:dk1>
        <a:srgbClr val="000099"/>
      </a:dk1>
      <a:lt1>
        <a:srgbClr val="FFFFFF"/>
      </a:lt1>
      <a:dk2>
        <a:srgbClr val="000066"/>
      </a:dk2>
      <a:lt2>
        <a:srgbClr val="EAEAEA"/>
      </a:lt2>
      <a:accent1>
        <a:srgbClr val="66CCFF"/>
      </a:accent1>
      <a:accent2>
        <a:srgbClr val="0066FF"/>
      </a:accent2>
      <a:accent3>
        <a:srgbClr val="AAAAB8"/>
      </a:accent3>
      <a:accent4>
        <a:srgbClr val="DADADA"/>
      </a:accent4>
      <a:accent5>
        <a:srgbClr val="B8E2FF"/>
      </a:accent5>
      <a:accent6>
        <a:srgbClr val="005CE7"/>
      </a:accent6>
      <a:hlink>
        <a:srgbClr val="FFFFCC"/>
      </a:hlink>
      <a:folHlink>
        <a:srgbClr val="99CC00"/>
      </a:folHlink>
    </a:clrScheme>
    <a:fontScheme name="Shimmer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himmer 1">
        <a:dk1>
          <a:srgbClr val="BD3737"/>
        </a:dk1>
        <a:lt1>
          <a:srgbClr val="FFFFFF"/>
        </a:lt1>
        <a:dk2>
          <a:srgbClr val="721E1E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BCABAB"/>
        </a:accent3>
        <a:accent4>
          <a:srgbClr val="DADADA"/>
        </a:accent4>
        <a:accent5>
          <a:srgbClr val="FFB8AA"/>
        </a:accent5>
        <a:accent6>
          <a:srgbClr val="B92D00"/>
        </a:accent6>
        <a:hlink>
          <a:srgbClr val="F7CC2F"/>
        </a:hlink>
        <a:folHlink>
          <a:srgbClr val="C7C6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000099"/>
        </a:dk1>
        <a:lt1>
          <a:srgbClr val="FFFFFF"/>
        </a:lt1>
        <a:dk2>
          <a:srgbClr val="000066"/>
        </a:dk2>
        <a:lt2>
          <a:srgbClr val="EAEAEA"/>
        </a:lt2>
        <a:accent1>
          <a:srgbClr val="66CCFF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3">
        <a:dk1>
          <a:srgbClr val="6600CC"/>
        </a:dk1>
        <a:lt1>
          <a:srgbClr val="FFFFFF"/>
        </a:lt1>
        <a:dk2>
          <a:srgbClr val="4B0096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B1AAC9"/>
        </a:accent3>
        <a:accent4>
          <a:srgbClr val="DADADA"/>
        </a:accent4>
        <a:accent5>
          <a:srgbClr val="CACAFF"/>
        </a:accent5>
        <a:accent6>
          <a:srgbClr val="6C48A8"/>
        </a:accent6>
        <a:hlink>
          <a:srgbClr val="00CCFF"/>
        </a:hlink>
        <a:folHlink>
          <a:srgbClr val="0796B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55863C"/>
        </a:dk1>
        <a:lt1>
          <a:srgbClr val="FFFFFF"/>
        </a:lt1>
        <a:dk2>
          <a:srgbClr val="375F2F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AEB6AD"/>
        </a:accent3>
        <a:accent4>
          <a:srgbClr val="DADADA"/>
        </a:accent4>
        <a:accent5>
          <a:srgbClr val="AAE2B8"/>
        </a:accent5>
        <a:accent6>
          <a:srgbClr val="809B5C"/>
        </a:accent6>
        <a:hlink>
          <a:srgbClr val="B4EF7F"/>
        </a:hlink>
        <a:folHlink>
          <a:srgbClr val="F8F6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588073"/>
        </a:dk1>
        <a:lt1>
          <a:srgbClr val="FFFFFF"/>
        </a:lt1>
        <a:dk2>
          <a:srgbClr val="486768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B1B8B9"/>
        </a:accent3>
        <a:accent4>
          <a:srgbClr val="DADADA"/>
        </a:accent4>
        <a:accent5>
          <a:srgbClr val="ADE2E2"/>
        </a:accent5>
        <a:accent6>
          <a:srgbClr val="007B66"/>
        </a:accent6>
        <a:hlink>
          <a:srgbClr val="00CC99"/>
        </a:hlink>
        <a:folHlink>
          <a:srgbClr val="A8A8A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6B6C75"/>
        </a:dk1>
        <a:lt1>
          <a:srgbClr val="FFFFFF"/>
        </a:lt1>
        <a:dk2>
          <a:srgbClr val="575863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B4B4B7"/>
        </a:accent3>
        <a:accent4>
          <a:srgbClr val="DADADA"/>
        </a:accent4>
        <a:accent5>
          <a:srgbClr val="B8BCC1"/>
        </a:accent5>
        <a:accent6>
          <a:srgbClr val="5E7254"/>
        </a:accent6>
        <a:hlink>
          <a:srgbClr val="E9E77F"/>
        </a:hlink>
        <a:folHlink>
          <a:srgbClr val="D3A4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DEE8DB"/>
        </a:accent3>
        <a:accent4>
          <a:srgbClr val="000000"/>
        </a:accent4>
        <a:accent5>
          <a:srgbClr val="EBEBEB"/>
        </a:accent5>
        <a:accent6>
          <a:srgbClr val="B9E78A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E8EAE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DDDCD9"/>
        </a:accent3>
        <a:accent4>
          <a:srgbClr val="3E1E00"/>
        </a:accent4>
        <a:accent5>
          <a:srgbClr val="EEECDD"/>
        </a:accent5>
        <a:accent6>
          <a:srgbClr val="95979E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计算机系统概况</Template>
  <TotalTime>278</TotalTime>
  <Words>951</Words>
  <Application>Microsoft Office PowerPoint</Application>
  <PresentationFormat>全屏显示(4:3)</PresentationFormat>
  <Paragraphs>197</Paragraphs>
  <Slides>21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Shimmer</vt:lpstr>
      <vt:lpstr>Visio.Drawing.6</vt:lpstr>
      <vt:lpstr>CPU系统设计辅导</vt:lpstr>
      <vt:lpstr>CPU系统设计辅导</vt:lpstr>
      <vt:lpstr>数据通路</vt:lpstr>
      <vt:lpstr>数据通路</vt:lpstr>
      <vt:lpstr>数据通路</vt:lpstr>
      <vt:lpstr>数据通路</vt:lpstr>
      <vt:lpstr>数据通路</vt:lpstr>
      <vt:lpstr>数据通路</vt:lpstr>
      <vt:lpstr>数据通路</vt:lpstr>
      <vt:lpstr>数据通路</vt:lpstr>
      <vt:lpstr>数据通路</vt:lpstr>
      <vt:lpstr>微程序控制器</vt:lpstr>
      <vt:lpstr>微程序控制器</vt:lpstr>
      <vt:lpstr>微程序控制器</vt:lpstr>
      <vt:lpstr>微程序控制器</vt:lpstr>
      <vt:lpstr>微程序控制器</vt:lpstr>
      <vt:lpstr>微程序控制器</vt:lpstr>
      <vt:lpstr>CPU指令和运行</vt:lpstr>
      <vt:lpstr>CPU指令和运行</vt:lpstr>
      <vt:lpstr>CPU指令和运行</vt:lpstr>
      <vt:lpstr>CPU指令和运行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CPU系统设计辅导</dc:title>
  <dc:creator>宝贝</dc:creator>
  <cp:lastModifiedBy>宝贝</cp:lastModifiedBy>
  <cp:revision>25</cp:revision>
  <dcterms:created xsi:type="dcterms:W3CDTF">2020-06-12T01:54:29Z</dcterms:created>
  <dcterms:modified xsi:type="dcterms:W3CDTF">2020-06-12T06:33:14Z</dcterms:modified>
</cp:coreProperties>
</file>