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9" r:id="rId9"/>
    <p:sldId id="268" r:id="rId10"/>
    <p:sldId id="267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454CAB-26D8-4A96-85FB-D3B2089B78A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39DED2-DCCF-4B97-AD20-2724CDB6C58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85802E-8FF6-4E0E-8B5C-5D3F36B46654}" type="datetime1">
              <a:rPr lang="zh-CN" altLang="en-US" smtClean="0"/>
              <a:pPr/>
              <a:t>2019/12/22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03E91F2-10CE-41A6-AD49-30D4CB692F4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17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10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52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11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47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12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82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13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79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71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40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67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18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46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11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8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2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E91F2-10CE-41A6-AD49-30D4CB692F4F}" type="slidenum">
              <a:rPr lang="en-US" altLang="zh-CN" smtClean="0">
                <a:ea typeface="Microsoft YaHei UI" panose="020B0503020204020204" pitchFamily="34" charset="-122"/>
              </a:rPr>
              <a:pPr/>
              <a:t>9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02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603346" cy="1828800"/>
          </a:xfrm>
        </p:spPr>
        <p:txBody>
          <a:bodyPr rtlCol="0" anchor="b"/>
          <a:lstStyle>
            <a:lvl1pPr algn="r">
              <a:lnSpc>
                <a:spcPct val="1000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9892" y="1981083"/>
            <a:ext cx="4417453" cy="1655762"/>
          </a:xfrm>
        </p:spPr>
        <p:txBody>
          <a:bodyPr rtlCol="0"/>
          <a:lstStyle>
            <a:lvl1pPr marL="0" indent="0" algn="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ED8783-0A67-4F73-9955-7536692A9D6F}" type="datetime1">
              <a:rPr lang="zh-CN" altLang="en-US" smtClean="0"/>
              <a:t>2019/12/22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057327" cy="4351338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25910-236B-4A96-A303-61204A4D9AEE}" type="datetime1">
              <a:rPr lang="zh-CN" altLang="en-US" smtClean="0"/>
              <a:t>2019/12/22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592427"/>
            <a:ext cx="2628900" cy="5584535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592427"/>
            <a:ext cx="7734300" cy="5584535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6AF5A-E420-41EA-B72E-F7C25934EE58}" type="datetime1">
              <a:rPr lang="zh-CN" altLang="en-US" smtClean="0"/>
              <a:t>2019/12/22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C5D802-B186-42C9-981D-5086DE689615}" type="datetime1">
              <a:rPr lang="zh-CN" altLang="en-US" noProof="0" smtClean="0"/>
              <a:t>2019/12/22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42CFBD-2225-44FB-8E2E-7BC9B9D5CD1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816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26650" cy="2862262"/>
          </a:xfrm>
        </p:spPr>
        <p:txBody>
          <a:bodyPr rtlCol="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2665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F0A3A-975E-4938-9BD0-B24876E29249}" type="datetime1">
              <a:rPr lang="zh-CN" altLang="en-US" smtClean="0"/>
              <a:t>2019/12/22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632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6086" y="1825625"/>
            <a:ext cx="484632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E7CF0-F079-42FC-A889-88B8CFC6F672}" type="datetime1">
              <a:rPr lang="zh-CN" altLang="en-US" smtClean="0"/>
              <a:t>2019/12/22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755057"/>
            <a:ext cx="4846320" cy="596587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0" y="2418735"/>
            <a:ext cx="4846320" cy="37534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11247" y="1755057"/>
            <a:ext cx="4846320" cy="596587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11247" y="2418735"/>
            <a:ext cx="4846320" cy="37534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C01911-4846-42AF-B7C1-A0D71D6092F5}" type="datetime1">
              <a:rPr lang="zh-CN" altLang="en-US" smtClean="0"/>
              <a:t>2019/12/22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C4ABDA-19E9-42D5-A069-F7D0B7AAA18C}" type="datetime1">
              <a:rPr lang="zh-CN" altLang="en-US" smtClean="0"/>
              <a:t>2019/12/22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CD461-AEBD-47D6-A030-85FA8FBDC321}" type="datetime1">
              <a:rPr lang="zh-CN" altLang="en-US" smtClean="0"/>
              <a:t>2019/12/22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21826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683834"/>
            <a:ext cx="5675312" cy="4400236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300761"/>
            <a:ext cx="3932237" cy="2783309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FA0BD-15BA-4CB6-B761-54A62F11F7D5}" type="datetime1">
              <a:rPr lang="zh-CN" altLang="en-US" smtClean="0"/>
              <a:t>2019/12/22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594624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/>
          </p:nvPr>
        </p:nvSpPr>
        <p:spPr>
          <a:xfrm>
            <a:off x="5183188" y="1594624"/>
            <a:ext cx="5675312" cy="450060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323062"/>
            <a:ext cx="3932237" cy="267629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05F29-7356-4D34-814C-9DEEC177C0AE}" type="datetime1">
              <a:rPr lang="zh-CN" altLang="en-US" smtClean="0"/>
              <a:t>2019/12/22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23492" y="6498019"/>
            <a:ext cx="2891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3747818-82DA-4F55-B005-D156E6AFAD70}" type="datetime1">
              <a:rPr lang="zh-CN" altLang="en-US" noProof="0" smtClean="0"/>
              <a:t>2019/12/22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4980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49801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42CFBD-2225-44FB-8E2E-7BC9B9D5CD1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59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603346" cy="1706880"/>
          </a:xfrm>
        </p:spPr>
        <p:txBody>
          <a:bodyPr rtlCol="0">
            <a:normAutofit/>
          </a:bodyPr>
          <a:lstStyle/>
          <a:p>
            <a:r>
              <a:rPr lang="en-US" altLang="zh-CN" sz="3000" dirty="0"/>
              <a:t>(Transfer Learning)</a:t>
            </a:r>
            <a:r>
              <a:rPr lang="zh-CN" altLang="en-US" dirty="0"/>
              <a:t>迁移学习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F4740-A431-4E87-95DE-69D53917B1EC}"/>
              </a:ext>
            </a:extLst>
          </p:cNvPr>
          <p:cNvSpPr txBox="1"/>
          <p:nvPr/>
        </p:nvSpPr>
        <p:spPr>
          <a:xfrm>
            <a:off x="7305575" y="2281188"/>
            <a:ext cx="2550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组员：</a:t>
            </a:r>
            <a:endParaRPr lang="en-US" altLang="zh-CN" dirty="0"/>
          </a:p>
          <a:p>
            <a:r>
              <a:rPr lang="zh-CN" altLang="en-US" dirty="0"/>
              <a:t>钱思择</a:t>
            </a:r>
            <a:r>
              <a:rPr lang="en-US" altLang="zh-CN" dirty="0"/>
              <a:t>——</a:t>
            </a:r>
            <a:r>
              <a:rPr lang="zh-CN" altLang="en-US" dirty="0"/>
              <a:t>演讲</a:t>
            </a:r>
            <a:endParaRPr lang="en-US" altLang="zh-CN" dirty="0"/>
          </a:p>
          <a:p>
            <a:r>
              <a:rPr lang="zh-CN" altLang="en-US" dirty="0"/>
              <a:t>荆薇</a:t>
            </a:r>
            <a:r>
              <a:rPr lang="en-US" altLang="zh-CN" dirty="0"/>
              <a:t>——</a:t>
            </a:r>
            <a:r>
              <a:rPr lang="zh-CN" altLang="en-US" dirty="0"/>
              <a:t>框架概述</a:t>
            </a:r>
            <a:endParaRPr lang="en-US" altLang="zh-CN" dirty="0"/>
          </a:p>
          <a:p>
            <a:r>
              <a:rPr lang="zh-CN" altLang="en-US" dirty="0"/>
              <a:t>沈劢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张渟萱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邓怡明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C60EB3-494C-4E0E-849C-7BBF529D0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" y="1542696"/>
            <a:ext cx="5306871" cy="37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何时适合迁移？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7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现阶段的应用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发展前景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3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2999907"/>
            <a:ext cx="10515600" cy="1341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</a:t>
            </a:r>
            <a:r>
              <a:rPr lang="zh-CN" altLang="en-US" sz="4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169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什么是迁移学习？</a:t>
            </a:r>
            <a:endParaRPr lang="en-US" sz="25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通俗来讲，就是运用已有的知识来学习新的知识。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迁移学习的总体思路可以概括为</a:t>
            </a:r>
            <a:r>
              <a:rPr lang="zh-CN" altLang="en-US" dirty="0"/>
              <a:t>：开发算法来最大限度地利用有标注的领域的知识，来辅助目标领域的知识获取和学习。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迁移学习的核心是</a:t>
            </a:r>
            <a:r>
              <a:rPr lang="zh-CN" altLang="en-US" dirty="0"/>
              <a:t>：通过减小源域到目标域的分布差异，进行只是迁移，从而实现数据标定。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什么是迁移学习？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000" dirty="0"/>
              <a:t>比如：</a:t>
            </a:r>
            <a:endParaRPr lang="en-US" altLang="zh-CN" sz="2000" dirty="0"/>
          </a:p>
          <a:p>
            <a:r>
              <a:rPr lang="zh-CN" altLang="en-US" sz="2000" dirty="0"/>
              <a:t>不同人的身体构造是相似的；</a:t>
            </a:r>
            <a:endParaRPr lang="en-US" altLang="zh-CN" sz="2000" dirty="0"/>
          </a:p>
          <a:p>
            <a:r>
              <a:rPr lang="zh-CN" altLang="en-US" sz="2000" dirty="0"/>
              <a:t>自行车和摩托车的骑行方式是相似的；</a:t>
            </a:r>
            <a:endParaRPr lang="en-US" altLang="zh-CN" sz="2000" dirty="0"/>
          </a:p>
          <a:p>
            <a:r>
              <a:rPr lang="zh-CN" altLang="en-US" sz="2000" dirty="0"/>
              <a:t>国际象棋和中国象棋是相似的；</a:t>
            </a:r>
            <a:endParaRPr lang="en-US" altLang="zh-CN" sz="2000" dirty="0"/>
          </a:p>
          <a:p>
            <a:r>
              <a:rPr lang="zh-CN" altLang="en-US" sz="2000" dirty="0"/>
              <a:t>羽毛球和网球的打球方式是相似的。</a:t>
            </a:r>
            <a:endParaRPr lang="en-US" altLang="zh-CN" sz="2000" dirty="0"/>
          </a:p>
          <a:p>
            <a:pPr marL="0" lvl="0" indent="0" rtl="0">
              <a:buNone/>
            </a:pPr>
            <a:endParaRPr lang="en-US" altLang="zh-CN" dirty="0"/>
          </a:p>
          <a:p>
            <a:r>
              <a:rPr lang="zh-CN" altLang="en-US" dirty="0"/>
              <a:t>找到已有知识和新知识之间的相似性，用成语来说就是举一反三。</a:t>
            </a:r>
            <a:endParaRPr lang="en-US" altLang="zh-CN" dirty="0"/>
          </a:p>
          <a:p>
            <a:pPr lvl="0" rtl="0"/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673263-F4C8-4164-B882-D2C9CBAC0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47" y="1690688"/>
            <a:ext cx="3514825" cy="41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为什么要用到迁移学习？</a:t>
            </a:r>
            <a:endParaRPr 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CB8447A4-3C95-49BA-96F6-BE8FB3CBF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142993"/>
              </p:ext>
            </p:extLst>
          </p:nvPr>
        </p:nvGraphicFramePr>
        <p:xfrm>
          <a:off x="1520791" y="1856466"/>
          <a:ext cx="6689559" cy="2734787"/>
        </p:xfrm>
        <a:graphic>
          <a:graphicData uri="http://schemas.openxmlformats.org/drawingml/2006/table">
            <a:tbl>
              <a:tblPr/>
              <a:tblGrid>
                <a:gridCol w="2229853">
                  <a:extLst>
                    <a:ext uri="{9D8B030D-6E8A-4147-A177-3AD203B41FA5}">
                      <a16:colId xmlns:a16="http://schemas.microsoft.com/office/drawing/2014/main" val="2084209796"/>
                    </a:ext>
                  </a:extLst>
                </a:gridCol>
                <a:gridCol w="2229853">
                  <a:extLst>
                    <a:ext uri="{9D8B030D-6E8A-4147-A177-3AD203B41FA5}">
                      <a16:colId xmlns:a16="http://schemas.microsoft.com/office/drawing/2014/main" val="3283287059"/>
                    </a:ext>
                  </a:extLst>
                </a:gridCol>
                <a:gridCol w="2229853">
                  <a:extLst>
                    <a:ext uri="{9D8B030D-6E8A-4147-A177-3AD203B41FA5}">
                      <a16:colId xmlns:a16="http://schemas.microsoft.com/office/drawing/2014/main" val="4063190736"/>
                    </a:ext>
                  </a:extLst>
                </a:gridCol>
              </a:tblGrid>
              <a:tr h="623654">
                <a:tc>
                  <a:txBody>
                    <a:bodyPr/>
                    <a:lstStyle/>
                    <a:p>
                      <a:endParaRPr lang="zh-CN" altLang="en-US" b="1">
                        <a:effectLst/>
                        <a:latin typeface="-apple-system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  <a:latin typeface="-apple-system"/>
                        </a:rPr>
                        <a:t>迁移学习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  <a:latin typeface="-apple-system"/>
                        </a:rPr>
                        <a:t>传统机器学习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469677"/>
                  </a:ext>
                </a:extLst>
              </a:tr>
              <a:tr h="703711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-apple-system"/>
                        </a:rPr>
                        <a:t>数据分布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-apple-system"/>
                        </a:rPr>
                        <a:t>训练和测试数据不需要同分布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-apple-system"/>
                        </a:rPr>
                        <a:t>训练和测试数据同分布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83989"/>
                  </a:ext>
                </a:extLst>
              </a:tr>
              <a:tr h="703711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-apple-system"/>
                        </a:rPr>
                        <a:t>数据标签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-apple-system"/>
                        </a:rPr>
                        <a:t>不需要足够的数据标注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-apple-system"/>
                        </a:rPr>
                        <a:t>足够的数据标注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85065"/>
                  </a:ext>
                </a:extLst>
              </a:tr>
              <a:tr h="703711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-apple-system"/>
                        </a:rPr>
                        <a:t>建模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-apple-system"/>
                        </a:rPr>
                        <a:t>可以重用之前的模型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-apple-system"/>
                        </a:rPr>
                        <a:t>每个任务分别建模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4674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5552CB1-D1B4-48C8-97D2-0E83F5B64F92}"/>
              </a:ext>
            </a:extLst>
          </p:cNvPr>
          <p:cNvSpPr txBox="1"/>
          <p:nvPr/>
        </p:nvSpPr>
        <p:spPr>
          <a:xfrm>
            <a:off x="1520791" y="4793380"/>
            <a:ext cx="3975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大数据与少标注的矛盾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大数据与弱计算的矛盾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普适化模型与个性化需求的矛盾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特定应用（如冷启动）的需求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9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迁移学习的关键点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8AEF206-7A21-4A7E-85A2-628BB243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30" y="1690688"/>
            <a:ext cx="5166130" cy="4351338"/>
          </a:xfrm>
        </p:spPr>
      </p:pic>
    </p:spTree>
    <p:extLst>
      <p:ext uri="{BB962C8B-B14F-4D97-AF65-F5344CB8AC3E}">
        <p14:creationId xmlns:p14="http://schemas.microsoft.com/office/powerpoint/2010/main" val="13589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用什么迁移？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两个重要概念：</a:t>
            </a:r>
            <a:endParaRPr lang="en-US" altLang="zh-CN" dirty="0"/>
          </a:p>
          <a:p>
            <a:r>
              <a:rPr lang="zh-CN" altLang="en-US" b="1" dirty="0"/>
              <a:t>域</a:t>
            </a:r>
            <a:r>
              <a:rPr lang="zh-CN" altLang="en-US" dirty="0"/>
              <a:t>（</a:t>
            </a:r>
            <a:r>
              <a:rPr lang="en-US" altLang="zh-CN" dirty="0"/>
              <a:t>Domain</a:t>
            </a:r>
            <a:r>
              <a:rPr lang="zh-CN" altLang="en-US" dirty="0"/>
              <a:t>）： 可以理解为某个时刻的某个特定领域，比如书本评论和电视剧评论可以看作是两个不同的</a:t>
            </a:r>
            <a:r>
              <a:rPr lang="en-US" altLang="zh-CN" dirty="0"/>
              <a:t>domain</a:t>
            </a:r>
          </a:p>
          <a:p>
            <a:r>
              <a:rPr lang="zh-CN" altLang="en-US" b="1" dirty="0"/>
              <a:t>任务</a:t>
            </a:r>
            <a:r>
              <a:rPr lang="zh-CN" altLang="en-US" dirty="0"/>
              <a:t> （</a:t>
            </a:r>
            <a:r>
              <a:rPr lang="en-US" altLang="zh-CN" dirty="0"/>
              <a:t>Task</a:t>
            </a:r>
            <a:r>
              <a:rPr lang="zh-CN" altLang="en-US" dirty="0"/>
              <a:t>）：就是要做的事情，比如情感分析和实体识别就是两个不同的</a:t>
            </a:r>
            <a:r>
              <a:rPr lang="en-US" altLang="zh-CN" dirty="0"/>
              <a:t>task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研究可以用哪些知识在不同的领域或者任务中进行迁移学习，即不同领域之间有哪些共有知识可以迁移。</a:t>
            </a:r>
          </a:p>
        </p:txBody>
      </p:sp>
    </p:spTree>
    <p:extLst>
      <p:ext uri="{BB962C8B-B14F-4D97-AF65-F5344CB8AC3E}">
        <p14:creationId xmlns:p14="http://schemas.microsoft.com/office/powerpoint/2010/main" val="9640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如何进行迁移？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一、基于实例的迁移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92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如何进行迁移？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二、基于特征的迁移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0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如何进行迁移？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723A-B76B-4875-B23E-855F1CFE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三、基于共享参数的迁移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9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然设计模板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8264131_TF03460573" id="{43435C1D-9BD1-4120-BC38-61C3044C68CB}" vid="{8AA3CB16-37E4-4730-B58F-F0CCA3759C40}"/>
    </a:ext>
  </a:extLst>
</a:theme>
</file>

<file path=ppt/theme/theme2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自然设计幻灯片</Template>
  <TotalTime>237</TotalTime>
  <Words>384</Words>
  <Application>Microsoft Office PowerPoint</Application>
  <PresentationFormat>宽屏</PresentationFormat>
  <Paragraphs>68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Microsoft YaHei UI</vt:lpstr>
      <vt:lpstr>Arial</vt:lpstr>
      <vt:lpstr>Calibri</vt:lpstr>
      <vt:lpstr>Wingdings</vt:lpstr>
      <vt:lpstr>自然设计模板</vt:lpstr>
      <vt:lpstr>(Transfer Learning)迁移学习</vt:lpstr>
      <vt:lpstr>什么是迁移学习？</vt:lpstr>
      <vt:lpstr>什么是迁移学习？</vt:lpstr>
      <vt:lpstr>为什么要用到迁移学习？</vt:lpstr>
      <vt:lpstr>迁移学习的关键点</vt:lpstr>
      <vt:lpstr>用什么迁移？</vt:lpstr>
      <vt:lpstr>如何进行迁移？</vt:lpstr>
      <vt:lpstr>如何进行迁移？</vt:lpstr>
      <vt:lpstr>如何进行迁移？</vt:lpstr>
      <vt:lpstr>何时适合迁移？</vt:lpstr>
      <vt:lpstr>现阶段的应用</vt:lpstr>
      <vt:lpstr>发展前景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迁移学习</dc:title>
  <dc:creator>1539777243@qq.com</dc:creator>
  <cp:lastModifiedBy>1539777243@qq.com</cp:lastModifiedBy>
  <cp:revision>6</cp:revision>
  <dcterms:created xsi:type="dcterms:W3CDTF">2019-12-22T04:20:04Z</dcterms:created>
  <dcterms:modified xsi:type="dcterms:W3CDTF">2019-12-22T08:17:08Z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