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7" r:id="rId3"/>
    <p:sldId id="315" r:id="rId4"/>
    <p:sldId id="332" r:id="rId5"/>
    <p:sldId id="333" r:id="rId6"/>
    <p:sldId id="334" r:id="rId7"/>
    <p:sldId id="258" r:id="rId8"/>
    <p:sldId id="259"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17" r:id="rId26"/>
    <p:sldId id="318" r:id="rId27"/>
    <p:sldId id="279" r:id="rId28"/>
    <p:sldId id="280" r:id="rId29"/>
    <p:sldId id="281" r:id="rId30"/>
    <p:sldId id="282" r:id="rId31"/>
    <p:sldId id="283" r:id="rId32"/>
    <p:sldId id="284" r:id="rId33"/>
    <p:sldId id="285" r:id="rId34"/>
    <p:sldId id="356" r:id="rId35"/>
    <p:sldId id="287" r:id="rId36"/>
    <p:sldId id="288" r:id="rId37"/>
    <p:sldId id="316" r:id="rId38"/>
    <p:sldId id="319" r:id="rId39"/>
    <p:sldId id="320" r:id="rId40"/>
    <p:sldId id="321" r:id="rId42"/>
    <p:sldId id="322" r:id="rId43"/>
    <p:sldId id="323" r:id="rId44"/>
    <p:sldId id="324" r:id="rId45"/>
    <p:sldId id="325" r:id="rId46"/>
    <p:sldId id="326" r:id="rId47"/>
    <p:sldId id="327" r:id="rId48"/>
    <p:sldId id="330"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28" r:id="rId65"/>
    <p:sldId id="304" r:id="rId66"/>
    <p:sldId id="305" r:id="rId67"/>
    <p:sldId id="306" r:id="rId68"/>
    <p:sldId id="307" r:id="rId69"/>
    <p:sldId id="308" r:id="rId70"/>
    <p:sldId id="309" r:id="rId71"/>
    <p:sldId id="310" r:id="rId72"/>
    <p:sldId id="311" r:id="rId73"/>
    <p:sldId id="312" r:id="rId74"/>
    <p:sldId id="329" r:id="rId75"/>
    <p:sldId id="331" r:id="rId76"/>
    <p:sldId id="357" r:id="rId77"/>
    <p:sldId id="313" r:id="rId78"/>
    <p:sldId id="355"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33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EC010D8E-8269-4E8C-9815-A2E721FA3B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341688" y="566738"/>
            <a:ext cx="4010025" cy="28368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975" y="3592513"/>
            <a:ext cx="8553450" cy="34036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7183438"/>
            <a:ext cx="4633913" cy="3778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900" y="7183438"/>
            <a:ext cx="4632325" cy="377825"/>
          </a:xfrm>
          <a:prstGeom prst="rect">
            <a:avLst/>
          </a:prstGeom>
        </p:spPr>
        <p:txBody>
          <a:bodyPr vert="horz" lIns="91440" tIns="45720" rIns="91440" bIns="45720" rtlCol="0" anchor="b"/>
          <a:lstStyle>
            <a:lvl1pPr algn="r">
              <a:defRPr sz="1200"/>
            </a:lvl1pPr>
          </a:lstStyle>
          <a:p>
            <a:fld id="{C718F265-2208-4316-A1B5-C309A077C3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p:spPr>
      </p:sp>
      <p:sp>
        <p:nvSpPr>
          <p:cNvPr id="204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ln>
            <a:miter lim="800000"/>
          </a:ln>
        </p:spPr>
        <p:txBody>
          <a:bodyPr/>
          <a:lstStyle/>
          <a:p>
            <a:fld id="{2320F7A5-9BCC-4AB6-B013-29722BCF2071}"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4DEDBBA9-2973-4952-8216-DB91ACA77AED}"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p:spPr>
      </p:sp>
      <p:sp>
        <p:nvSpPr>
          <p:cNvPr id="778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7828" name="灯片编号占位符 3"/>
          <p:cNvSpPr>
            <a:spLocks noGrp="1"/>
          </p:cNvSpPr>
          <p:nvPr>
            <p:ph type="sldNum" sz="quarter" idx="5"/>
          </p:nvPr>
        </p:nvSpPr>
        <p:spPr bwMode="auto">
          <a:noFill/>
          <a:ln>
            <a:miter lim="800000"/>
          </a:ln>
        </p:spPr>
        <p:txBody>
          <a:bodyPr/>
          <a:lstStyle/>
          <a:p>
            <a:fld id="{E9A086A0-8FAD-4847-BDD3-B5C3821BC714}"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32406CA1-87DF-4C0B-993F-A9BDAACE6F97}"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p:spPr>
      </p:sp>
      <p:sp>
        <p:nvSpPr>
          <p:cNvPr id="798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9876" name="灯片编号占位符 3"/>
          <p:cNvSpPr>
            <a:spLocks noGrp="1"/>
          </p:cNvSpPr>
          <p:nvPr>
            <p:ph type="sldNum" sz="quarter" idx="5"/>
          </p:nvPr>
        </p:nvSpPr>
        <p:spPr bwMode="auto">
          <a:noFill/>
          <a:ln>
            <a:miter lim="800000"/>
          </a:ln>
        </p:spPr>
        <p:txBody>
          <a:bodyPr/>
          <a:lstStyle/>
          <a:p>
            <a:fld id="{D3793D8C-7410-49B5-9BAB-B344109220C1}"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3F651467-624C-472B-8733-E4D6F86F6BCA}"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ln>
        </p:spPr>
      </p:sp>
      <p:sp>
        <p:nvSpPr>
          <p:cNvPr id="225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2532" name="灯片编号占位符 3"/>
          <p:cNvSpPr>
            <a:spLocks noGrp="1"/>
          </p:cNvSpPr>
          <p:nvPr>
            <p:ph type="sldNum" sz="quarter" idx="5"/>
          </p:nvPr>
        </p:nvSpPr>
        <p:spPr bwMode="auto">
          <a:noFill/>
          <a:ln>
            <a:miter lim="800000"/>
          </a:ln>
        </p:spPr>
        <p:txBody>
          <a:bodyPr/>
          <a:lstStyle/>
          <a:p>
            <a:fld id="{B5C09F96-4D66-48E7-83DC-1BAE3E7D886E}"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p:spPr>
      </p:sp>
      <p:sp>
        <p:nvSpPr>
          <p:cNvPr id="245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ln>
            <a:miter lim="800000"/>
          </a:ln>
        </p:spPr>
        <p:txBody>
          <a:bodyPr/>
          <a:lstStyle/>
          <a:p>
            <a:fld id="{CE693052-8EC4-4F0E-BF96-CA095C783DD6}"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p:spPr>
      </p:sp>
      <p:sp>
        <p:nvSpPr>
          <p:cNvPr id="266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ln>
            <a:miter lim="800000"/>
          </a:ln>
        </p:spPr>
        <p:txBody>
          <a:bodyPr/>
          <a:lstStyle/>
          <a:p>
            <a:fld id="{0F578E81-C1DD-4BC7-A9DA-8A33DDEAED5E}"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p:spPr>
      </p:sp>
      <p:sp>
        <p:nvSpPr>
          <p:cNvPr id="286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8676" name="灯片编号占位符 3"/>
          <p:cNvSpPr>
            <a:spLocks noGrp="1"/>
          </p:cNvSpPr>
          <p:nvPr>
            <p:ph type="sldNum" sz="quarter" idx="5"/>
          </p:nvPr>
        </p:nvSpPr>
        <p:spPr bwMode="auto">
          <a:noFill/>
          <a:ln>
            <a:miter lim="800000"/>
          </a:ln>
        </p:spPr>
        <p:txBody>
          <a:bodyPr/>
          <a:lstStyle/>
          <a:p>
            <a:fld id="{27A6E530-122E-4AE3-9B9A-CB0751D3A3F7}"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p:spPr>
      </p:sp>
      <p:sp>
        <p:nvSpPr>
          <p:cNvPr id="307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0724" name="灯片编号占位符 3"/>
          <p:cNvSpPr>
            <a:spLocks noGrp="1"/>
          </p:cNvSpPr>
          <p:nvPr>
            <p:ph type="sldNum" sz="quarter" idx="5"/>
          </p:nvPr>
        </p:nvSpPr>
        <p:spPr bwMode="auto">
          <a:noFill/>
          <a:ln>
            <a:miter lim="800000"/>
          </a:ln>
        </p:spPr>
        <p:txBody>
          <a:bodyPr/>
          <a:lstStyle/>
          <a:p>
            <a:fld id="{CD32EADF-14F0-40DF-B135-E554F9BCA654}"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ln>
        </p:spPr>
      </p:sp>
      <p:sp>
        <p:nvSpPr>
          <p:cNvPr id="327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2772" name="灯片编号占位符 3"/>
          <p:cNvSpPr>
            <a:spLocks noGrp="1"/>
          </p:cNvSpPr>
          <p:nvPr>
            <p:ph type="sldNum" sz="quarter" idx="5"/>
          </p:nvPr>
        </p:nvSpPr>
        <p:spPr bwMode="auto">
          <a:noFill/>
          <a:ln>
            <a:miter lim="800000"/>
          </a:ln>
        </p:spPr>
        <p:txBody>
          <a:bodyPr/>
          <a:lstStyle/>
          <a:p>
            <a:fld id="{D3A0B3F9-AA68-412E-A496-E94023990B2E}"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ln>
        </p:spPr>
      </p:sp>
      <p:sp>
        <p:nvSpPr>
          <p:cNvPr id="3481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4820" name="灯片编号占位符 3"/>
          <p:cNvSpPr>
            <a:spLocks noGrp="1"/>
          </p:cNvSpPr>
          <p:nvPr>
            <p:ph type="sldNum" sz="quarter" idx="5"/>
          </p:nvPr>
        </p:nvSpPr>
        <p:spPr bwMode="auto">
          <a:noFill/>
          <a:ln>
            <a:miter lim="800000"/>
          </a:ln>
        </p:spPr>
        <p:txBody>
          <a:bodyPr/>
          <a:lstStyle/>
          <a:p>
            <a:fld id="{9491A5D3-B759-43A8-BE7A-4757B9943CB5}"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ln>
        </p:spPr>
      </p:sp>
      <p:sp>
        <p:nvSpPr>
          <p:cNvPr id="757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5780" name="灯片编号占位符 3"/>
          <p:cNvSpPr>
            <a:spLocks noGrp="1"/>
          </p:cNvSpPr>
          <p:nvPr>
            <p:ph type="sldNum" sz="quarter" idx="5"/>
          </p:nvPr>
        </p:nvSpPr>
        <p:spPr bwMode="auto">
          <a:noFill/>
          <a:ln>
            <a:miter lim="800000"/>
          </a:ln>
        </p:spPr>
        <p:txBody>
          <a:bodyPr/>
          <a:lstStyle/>
          <a:p>
            <a:fld id="{F4695F9D-2D4A-4BF5-9C39-8558B94FE9BE}"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050" b="0" i="0">
                <a:solidFill>
                  <a:srgbClr val="898989"/>
                </a:solidFill>
                <a:latin typeface="Calibri" panose="020F0502020204030204"/>
                <a:cs typeface="Calibri" panose="020F0502020204030204"/>
              </a:defRPr>
            </a:lvl1pPr>
          </a:lstStyle>
          <a:p>
            <a:pPr marL="25400">
              <a:lnSpc>
                <a:spcPts val="1095"/>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0" i="0">
                <a:solidFill>
                  <a:srgbClr val="002060"/>
                </a:solidFill>
                <a:latin typeface="黑体" panose="02010609060101010101" charset="-122"/>
                <a:cs typeface="黑体" panose="02010609060101010101" charset="-122"/>
              </a:defRPr>
            </a:lvl1pPr>
          </a:lstStyle>
          <a:p/>
        </p:txBody>
      </p:sp>
      <p:sp>
        <p:nvSpPr>
          <p:cNvPr id="3" name="Holder 3"/>
          <p:cNvSpPr>
            <a:spLocks noGrp="1"/>
          </p:cNvSpPr>
          <p:nvPr>
            <p:ph type="body" idx="1"/>
          </p:nvPr>
        </p:nvSpPr>
        <p:spPr/>
        <p:txBody>
          <a:bodyPr lIns="0" tIns="0" rIns="0" bIns="0"/>
          <a:lstStyle>
            <a:lvl1pPr>
              <a:defRPr sz="2800" b="0" i="0">
                <a:solidFill>
                  <a:srgbClr val="002060"/>
                </a:solidFill>
                <a:latin typeface="黑体" panose="02010609060101010101" charset="-122"/>
                <a:cs typeface="黑体" panose="02010609060101010101" charset="-122"/>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050" b="0" i="0">
                <a:solidFill>
                  <a:srgbClr val="898989"/>
                </a:solidFill>
                <a:latin typeface="Calibri" panose="020F0502020204030204"/>
                <a:cs typeface="Calibri" panose="020F0502020204030204"/>
              </a:defRPr>
            </a:lvl1pPr>
          </a:lstStyle>
          <a:p>
            <a:pPr marL="25400">
              <a:lnSpc>
                <a:spcPts val="1095"/>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0" i="0">
                <a:solidFill>
                  <a:srgbClr val="002060"/>
                </a:solidFill>
                <a:latin typeface="黑体" panose="02010609060101010101" charset="-122"/>
                <a:cs typeface="黑体" panose="02010609060101010101" charset="-122"/>
              </a:defRPr>
            </a:lvl1pPr>
          </a:lstStyle>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050" b="0" i="0">
                <a:solidFill>
                  <a:srgbClr val="898989"/>
                </a:solidFill>
                <a:latin typeface="Calibri" panose="020F0502020204030204"/>
                <a:cs typeface="Calibri" panose="020F0502020204030204"/>
              </a:defRPr>
            </a:lvl1pPr>
          </a:lstStyle>
          <a:p>
            <a:pPr marL="25400">
              <a:lnSpc>
                <a:spcPts val="1095"/>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0" i="0">
                <a:solidFill>
                  <a:srgbClr val="002060"/>
                </a:solidFill>
                <a:latin typeface="黑体" panose="02010609060101010101" charset="-122"/>
                <a:cs typeface="黑体" panose="02010609060101010101"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050" b="0" i="0">
                <a:solidFill>
                  <a:srgbClr val="898989"/>
                </a:solidFill>
                <a:latin typeface="Calibri" panose="020F0502020204030204"/>
                <a:cs typeface="Calibri" panose="020F0502020204030204"/>
              </a:defRPr>
            </a:lvl1pPr>
          </a:lstStyle>
          <a:p>
            <a:pPr marL="25400">
              <a:lnSpc>
                <a:spcPts val="1095"/>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050" b="0" i="0">
                <a:solidFill>
                  <a:srgbClr val="898989"/>
                </a:solidFill>
                <a:latin typeface="Calibri" panose="020F0502020204030204"/>
                <a:cs typeface="Calibri" panose="020F0502020204030204"/>
              </a:defRPr>
            </a:lvl1pPr>
          </a:lstStyle>
          <a:p>
            <a:pPr marL="25400">
              <a:lnSpc>
                <a:spcPts val="1095"/>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4399" y="982472"/>
            <a:ext cx="9484601" cy="613410"/>
          </a:xfrm>
          <a:prstGeom prst="rect">
            <a:avLst/>
          </a:prstGeom>
        </p:spPr>
        <p:txBody>
          <a:bodyPr wrap="square" lIns="0" tIns="0" rIns="0" bIns="0">
            <a:spAutoFit/>
          </a:bodyPr>
          <a:lstStyle>
            <a:lvl1pPr>
              <a:defRPr sz="3850" b="0" i="0">
                <a:solidFill>
                  <a:srgbClr val="002060"/>
                </a:solidFill>
                <a:latin typeface="黑体" panose="02010609060101010101" charset="-122"/>
                <a:cs typeface="黑体" panose="02010609060101010101" charset="-122"/>
              </a:defRPr>
            </a:lvl1pPr>
          </a:lstStyle>
          <a:p/>
        </p:txBody>
      </p:sp>
      <p:sp>
        <p:nvSpPr>
          <p:cNvPr id="3" name="Holder 3"/>
          <p:cNvSpPr>
            <a:spLocks noGrp="1"/>
          </p:cNvSpPr>
          <p:nvPr>
            <p:ph type="body" idx="1"/>
          </p:nvPr>
        </p:nvSpPr>
        <p:spPr>
          <a:xfrm>
            <a:off x="604399" y="1938019"/>
            <a:ext cx="9232265" cy="2805429"/>
          </a:xfrm>
          <a:prstGeom prst="rect">
            <a:avLst/>
          </a:prstGeom>
        </p:spPr>
        <p:txBody>
          <a:bodyPr wrap="square" lIns="0" tIns="0" rIns="0" bIns="0">
            <a:spAutoFit/>
          </a:bodyPr>
          <a:lstStyle>
            <a:lvl1pPr>
              <a:defRPr sz="2800" b="0" i="0">
                <a:solidFill>
                  <a:srgbClr val="002060"/>
                </a:solidFill>
                <a:latin typeface="黑体" panose="02010609060101010101" charset="-122"/>
                <a:cs typeface="黑体" panose="02010609060101010101" charset="-122"/>
              </a:defRPr>
            </a:lvl1pPr>
          </a:lstStyle>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9916293" y="6438962"/>
            <a:ext cx="186690" cy="158750"/>
          </a:xfrm>
          <a:prstGeom prst="rect">
            <a:avLst/>
          </a:prstGeom>
        </p:spPr>
        <p:txBody>
          <a:bodyPr wrap="square" lIns="0" tIns="0" rIns="0" bIns="0">
            <a:spAutoFit/>
          </a:bodyPr>
          <a:lstStyle>
            <a:lvl1pPr>
              <a:defRPr sz="1050" b="0" i="0">
                <a:solidFill>
                  <a:srgbClr val="898989"/>
                </a:solidFill>
                <a:latin typeface="Calibri" panose="020F0502020204030204"/>
                <a:cs typeface="Calibri" panose="020F0502020204030204"/>
              </a:defRPr>
            </a:lvl1pPr>
          </a:lstStyle>
          <a:p>
            <a:pPr marL="25400">
              <a:lnSpc>
                <a:spcPts val="1095"/>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993900" y="733425"/>
            <a:ext cx="5943600" cy="923330"/>
          </a:xfrm>
          <a:prstGeom prst="rect">
            <a:avLst/>
          </a:prstGeom>
          <a:noFill/>
        </p:spPr>
        <p:txBody>
          <a:bodyPr wrap="square" rtlCol="0">
            <a:spAutoFit/>
          </a:bodyPr>
          <a:lstStyle/>
          <a:p>
            <a:r>
              <a:rPr lang="zh-CN" altLang="en-US" sz="5400" dirty="0" smtClean="0"/>
              <a:t>第二章 知识表示</a:t>
            </a:r>
            <a:endParaRPr lang="zh-CN" altLang="en-US" sz="5400" dirty="0"/>
          </a:p>
        </p:txBody>
      </p:sp>
      <p:sp>
        <p:nvSpPr>
          <p:cNvPr id="4" name="TextBox 3"/>
          <p:cNvSpPr txBox="1"/>
          <p:nvPr/>
        </p:nvSpPr>
        <p:spPr>
          <a:xfrm>
            <a:off x="1536700" y="2486025"/>
            <a:ext cx="7772400" cy="3170099"/>
          </a:xfrm>
          <a:prstGeom prst="rect">
            <a:avLst/>
          </a:prstGeom>
          <a:noFill/>
        </p:spPr>
        <p:txBody>
          <a:bodyPr wrap="square" rtlCol="0">
            <a:spAutoFit/>
          </a:bodyPr>
          <a:lstStyle/>
          <a:p>
            <a:r>
              <a:rPr lang="en-US" altLang="zh-CN" sz="4000" dirty="0" smtClean="0"/>
              <a:t>2.1</a:t>
            </a:r>
            <a:r>
              <a:rPr lang="zh-CN" altLang="en-US" sz="4000" dirty="0" smtClean="0"/>
              <a:t>引言</a:t>
            </a:r>
            <a:endParaRPr lang="en-US" altLang="zh-CN" sz="4000" dirty="0" smtClean="0"/>
          </a:p>
          <a:p>
            <a:r>
              <a:rPr lang="en-US" altLang="zh-CN" sz="4000" dirty="0" smtClean="0"/>
              <a:t>2.2</a:t>
            </a:r>
            <a:r>
              <a:rPr lang="zh-CN" altLang="en-US" sz="4000" dirty="0" smtClean="0"/>
              <a:t>一阶谓词逻辑表示法</a:t>
            </a:r>
            <a:endParaRPr lang="en-US" altLang="zh-CN" sz="4000" dirty="0" smtClean="0"/>
          </a:p>
          <a:p>
            <a:r>
              <a:rPr lang="en-US" altLang="zh-CN" sz="4000" dirty="0" smtClean="0"/>
              <a:t>2.3</a:t>
            </a:r>
            <a:r>
              <a:rPr lang="zh-CN" altLang="en-US" sz="4000" dirty="0" smtClean="0"/>
              <a:t>产生式表示法</a:t>
            </a:r>
            <a:endParaRPr lang="en-US" altLang="zh-CN" sz="4000" dirty="0" smtClean="0"/>
          </a:p>
          <a:p>
            <a:r>
              <a:rPr lang="en-US" altLang="zh-CN" sz="4000" dirty="0" smtClean="0"/>
              <a:t>2.4</a:t>
            </a:r>
            <a:r>
              <a:rPr lang="zh-CN" altLang="en-US" sz="4000" dirty="0" smtClean="0"/>
              <a:t>框架表示法</a:t>
            </a:r>
            <a:endParaRPr lang="en-US" altLang="zh-CN" sz="4000" dirty="0" smtClean="0"/>
          </a:p>
          <a:p>
            <a:r>
              <a:rPr lang="en-US" altLang="zh-CN" sz="4000" dirty="0" smtClean="0"/>
              <a:t>2.5</a:t>
            </a:r>
            <a:r>
              <a:rPr lang="zh-CN" altLang="en-US" sz="4000" dirty="0" smtClean="0"/>
              <a:t>语义网络表示法</a:t>
            </a:r>
            <a:endParaRPr lang="zh-CN" alt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945254" cy="613410"/>
          </a:xfrm>
          <a:prstGeom prst="rect">
            <a:avLst/>
          </a:prstGeom>
        </p:spPr>
        <p:txBody>
          <a:bodyPr vert="horz" wrap="square" lIns="0" tIns="13335" rIns="0" bIns="0" rtlCol="0">
            <a:spAutoFit/>
          </a:bodyPr>
          <a:lstStyle/>
          <a:p>
            <a:pPr marL="12700">
              <a:lnSpc>
                <a:spcPct val="100000"/>
              </a:lnSpc>
              <a:spcBef>
                <a:spcPts val="105"/>
              </a:spcBef>
            </a:pPr>
            <a:r>
              <a:rPr spc="5" dirty="0"/>
              <a:t>连接主义知识表示</a:t>
            </a:r>
            <a:endParaRPr spc="5" dirty="0"/>
          </a:p>
        </p:txBody>
      </p:sp>
      <p:sp>
        <p:nvSpPr>
          <p:cNvPr id="3" name="object 3"/>
          <p:cNvSpPr txBox="1"/>
          <p:nvPr/>
        </p:nvSpPr>
        <p:spPr>
          <a:xfrm>
            <a:off x="604399" y="1937257"/>
            <a:ext cx="4378325" cy="3168015"/>
          </a:xfrm>
          <a:prstGeom prst="rect">
            <a:avLst/>
          </a:prstGeom>
        </p:spPr>
        <p:txBody>
          <a:bodyPr vert="horz" wrap="square" lIns="0" tIns="13335" rIns="0" bIns="0" rtlCol="0">
            <a:spAutoFit/>
          </a:bodyPr>
          <a:lstStyle/>
          <a:p>
            <a:pPr marL="313690" marR="5080" indent="-300990" algn="just">
              <a:lnSpc>
                <a:spcPct val="100000"/>
              </a:lnSpc>
              <a:spcBef>
                <a:spcPts val="105"/>
              </a:spcBef>
              <a:buFont typeface="Arial" panose="020B0604020202020204"/>
              <a:buChar char="•"/>
              <a:tabLst>
                <a:tab pos="314325" algn="l"/>
              </a:tabLst>
            </a:pPr>
            <a:r>
              <a:rPr sz="2450" dirty="0">
                <a:solidFill>
                  <a:srgbClr val="002060"/>
                </a:solidFill>
                <a:latin typeface="宋体" panose="02010600030101010101" pitchFamily="2" charset="-122"/>
                <a:cs typeface="宋体" panose="02010600030101010101" pitchFamily="2" charset="-122"/>
              </a:rPr>
              <a:t>在连接主义中，知识的表示更 加抽象。连接主义的核心就是 要模拟人类大脑神经元连接的 结构。</a:t>
            </a:r>
            <a:endParaRPr sz="2450">
              <a:latin typeface="宋体" panose="02010600030101010101" pitchFamily="2" charset="-122"/>
              <a:cs typeface="宋体" panose="02010600030101010101" pitchFamily="2" charset="-122"/>
            </a:endParaRPr>
          </a:p>
          <a:p>
            <a:pPr>
              <a:lnSpc>
                <a:spcPct val="100000"/>
              </a:lnSpc>
              <a:buClr>
                <a:srgbClr val="002060"/>
              </a:buClr>
              <a:buFont typeface="Arial" panose="020B0604020202020204"/>
              <a:buChar char="•"/>
            </a:pPr>
            <a:endParaRPr sz="2400">
              <a:latin typeface="Times New Roman" panose="02020603050405020304"/>
              <a:cs typeface="Times New Roman" panose="02020603050405020304"/>
            </a:endParaRPr>
          </a:p>
          <a:p>
            <a:pPr marL="313690" marR="5080" indent="-300990" algn="just">
              <a:lnSpc>
                <a:spcPct val="100000"/>
              </a:lnSpc>
              <a:spcBef>
                <a:spcPts val="1385"/>
              </a:spcBef>
              <a:buFont typeface="Arial" panose="020B0604020202020204"/>
              <a:buChar char="•"/>
              <a:tabLst>
                <a:tab pos="314325" algn="l"/>
              </a:tabLst>
            </a:pPr>
            <a:r>
              <a:rPr sz="2450" dirty="0">
                <a:solidFill>
                  <a:srgbClr val="002060"/>
                </a:solidFill>
                <a:latin typeface="宋体" panose="02010600030101010101" pitchFamily="2" charset="-122"/>
                <a:cs typeface="宋体" panose="02010600030101010101" pitchFamily="2" charset="-122"/>
              </a:rPr>
              <a:t>在这种情况下，从样本数据中 获得的知识，就变为神经网络 中的语义向量、网络权重。</a:t>
            </a:r>
            <a:endParaRPr sz="2450">
              <a:latin typeface="宋体" panose="02010600030101010101" pitchFamily="2" charset="-122"/>
              <a:cs typeface="宋体" panose="02010600030101010101" pitchFamily="2" charset="-122"/>
            </a:endParaRPr>
          </a:p>
        </p:txBody>
      </p:sp>
      <p:sp>
        <p:nvSpPr>
          <p:cNvPr id="4" name="object 4"/>
          <p:cNvSpPr/>
          <p:nvPr/>
        </p:nvSpPr>
        <p:spPr>
          <a:xfrm>
            <a:off x="7283843" y="5527547"/>
            <a:ext cx="329565" cy="375920"/>
          </a:xfrm>
          <a:custGeom>
            <a:avLst/>
            <a:gdLst/>
            <a:ahLst/>
            <a:cxnLst/>
            <a:rect l="l" t="t" r="r" b="b"/>
            <a:pathLst>
              <a:path w="329565" h="375920">
                <a:moveTo>
                  <a:pt x="175260" y="353568"/>
                </a:moveTo>
                <a:lnTo>
                  <a:pt x="175260" y="4571"/>
                </a:lnTo>
                <a:lnTo>
                  <a:pt x="170688" y="0"/>
                </a:lnTo>
                <a:lnTo>
                  <a:pt x="0" y="0"/>
                </a:lnTo>
                <a:lnTo>
                  <a:pt x="0" y="22098"/>
                </a:lnTo>
                <a:lnTo>
                  <a:pt x="153162" y="22097"/>
                </a:lnTo>
                <a:lnTo>
                  <a:pt x="153162" y="10667"/>
                </a:lnTo>
                <a:lnTo>
                  <a:pt x="164592" y="22097"/>
                </a:lnTo>
                <a:lnTo>
                  <a:pt x="164592" y="353568"/>
                </a:lnTo>
                <a:lnTo>
                  <a:pt x="175260" y="353568"/>
                </a:lnTo>
                <a:close/>
              </a:path>
              <a:path w="329565" h="375920">
                <a:moveTo>
                  <a:pt x="164592" y="22097"/>
                </a:moveTo>
                <a:lnTo>
                  <a:pt x="153162" y="10667"/>
                </a:lnTo>
                <a:lnTo>
                  <a:pt x="153162" y="22097"/>
                </a:lnTo>
                <a:lnTo>
                  <a:pt x="164592" y="22097"/>
                </a:lnTo>
                <a:close/>
              </a:path>
              <a:path w="329565" h="375920">
                <a:moveTo>
                  <a:pt x="175260" y="375666"/>
                </a:moveTo>
                <a:lnTo>
                  <a:pt x="175260" y="364998"/>
                </a:lnTo>
                <a:lnTo>
                  <a:pt x="164592" y="353568"/>
                </a:lnTo>
                <a:lnTo>
                  <a:pt x="164592" y="22097"/>
                </a:lnTo>
                <a:lnTo>
                  <a:pt x="153162" y="22097"/>
                </a:lnTo>
                <a:lnTo>
                  <a:pt x="153162" y="371094"/>
                </a:lnTo>
                <a:lnTo>
                  <a:pt x="157734" y="375666"/>
                </a:lnTo>
                <a:lnTo>
                  <a:pt x="175260" y="375666"/>
                </a:lnTo>
                <a:close/>
              </a:path>
              <a:path w="329565" h="375920">
                <a:moveTo>
                  <a:pt x="329184" y="375666"/>
                </a:moveTo>
                <a:lnTo>
                  <a:pt x="329184" y="353568"/>
                </a:lnTo>
                <a:lnTo>
                  <a:pt x="164592" y="353568"/>
                </a:lnTo>
                <a:lnTo>
                  <a:pt x="175260" y="364998"/>
                </a:lnTo>
                <a:lnTo>
                  <a:pt x="175260" y="375666"/>
                </a:lnTo>
                <a:lnTo>
                  <a:pt x="329184" y="375666"/>
                </a:lnTo>
                <a:close/>
              </a:path>
            </a:pathLst>
          </a:custGeom>
          <a:solidFill>
            <a:srgbClr val="4774AB"/>
          </a:solidFill>
        </p:spPr>
        <p:txBody>
          <a:bodyPr wrap="square" lIns="0" tIns="0" rIns="0" bIns="0" rtlCol="0"/>
          <a:lstStyle/>
          <a:p/>
        </p:txBody>
      </p:sp>
      <p:sp>
        <p:nvSpPr>
          <p:cNvPr id="5" name="object 5"/>
          <p:cNvSpPr/>
          <p:nvPr/>
        </p:nvSpPr>
        <p:spPr>
          <a:xfrm>
            <a:off x="7283843" y="5173217"/>
            <a:ext cx="329565" cy="376555"/>
          </a:xfrm>
          <a:custGeom>
            <a:avLst/>
            <a:gdLst/>
            <a:ahLst/>
            <a:cxnLst/>
            <a:rect l="l" t="t" r="r" b="b"/>
            <a:pathLst>
              <a:path w="329565" h="376554">
                <a:moveTo>
                  <a:pt x="164592" y="354330"/>
                </a:moveTo>
                <a:lnTo>
                  <a:pt x="0" y="354330"/>
                </a:lnTo>
                <a:lnTo>
                  <a:pt x="0" y="376428"/>
                </a:lnTo>
                <a:lnTo>
                  <a:pt x="153161" y="376428"/>
                </a:lnTo>
                <a:lnTo>
                  <a:pt x="153161" y="364998"/>
                </a:lnTo>
                <a:lnTo>
                  <a:pt x="164592" y="354330"/>
                </a:lnTo>
                <a:close/>
              </a:path>
              <a:path w="329565" h="376554">
                <a:moveTo>
                  <a:pt x="329184" y="22098"/>
                </a:moveTo>
                <a:lnTo>
                  <a:pt x="329184" y="0"/>
                </a:lnTo>
                <a:lnTo>
                  <a:pt x="157733" y="0"/>
                </a:lnTo>
                <a:lnTo>
                  <a:pt x="153161" y="5334"/>
                </a:lnTo>
                <a:lnTo>
                  <a:pt x="153161" y="354330"/>
                </a:lnTo>
                <a:lnTo>
                  <a:pt x="164592" y="354330"/>
                </a:lnTo>
                <a:lnTo>
                  <a:pt x="164592" y="22098"/>
                </a:lnTo>
                <a:lnTo>
                  <a:pt x="175260" y="11430"/>
                </a:lnTo>
                <a:lnTo>
                  <a:pt x="175259" y="22098"/>
                </a:lnTo>
                <a:lnTo>
                  <a:pt x="329184" y="22098"/>
                </a:lnTo>
                <a:close/>
              </a:path>
              <a:path w="329565" h="376554">
                <a:moveTo>
                  <a:pt x="175260" y="371094"/>
                </a:moveTo>
                <a:lnTo>
                  <a:pt x="175260" y="22098"/>
                </a:lnTo>
                <a:lnTo>
                  <a:pt x="164592" y="22098"/>
                </a:lnTo>
                <a:lnTo>
                  <a:pt x="164592" y="354330"/>
                </a:lnTo>
                <a:lnTo>
                  <a:pt x="153161" y="364998"/>
                </a:lnTo>
                <a:lnTo>
                  <a:pt x="153161" y="376428"/>
                </a:lnTo>
                <a:lnTo>
                  <a:pt x="170688" y="376428"/>
                </a:lnTo>
                <a:lnTo>
                  <a:pt x="175260" y="371094"/>
                </a:lnTo>
                <a:close/>
              </a:path>
              <a:path w="329565" h="376554">
                <a:moveTo>
                  <a:pt x="175260" y="22098"/>
                </a:moveTo>
                <a:lnTo>
                  <a:pt x="175260" y="11430"/>
                </a:lnTo>
                <a:lnTo>
                  <a:pt x="164592" y="22098"/>
                </a:lnTo>
                <a:lnTo>
                  <a:pt x="175260" y="22098"/>
                </a:lnTo>
                <a:close/>
              </a:path>
            </a:pathLst>
          </a:custGeom>
          <a:solidFill>
            <a:srgbClr val="4774AB"/>
          </a:solidFill>
        </p:spPr>
        <p:txBody>
          <a:bodyPr wrap="square" lIns="0" tIns="0" rIns="0" bIns="0" rtlCol="0"/>
          <a:lstStyle/>
          <a:p/>
        </p:txBody>
      </p:sp>
      <p:sp>
        <p:nvSpPr>
          <p:cNvPr id="6" name="object 6"/>
          <p:cNvSpPr/>
          <p:nvPr/>
        </p:nvSpPr>
        <p:spPr>
          <a:xfrm>
            <a:off x="6253607" y="3934205"/>
            <a:ext cx="329565" cy="1615440"/>
          </a:xfrm>
          <a:custGeom>
            <a:avLst/>
            <a:gdLst/>
            <a:ahLst/>
            <a:cxnLst/>
            <a:rect l="l" t="t" r="r" b="b"/>
            <a:pathLst>
              <a:path w="329565" h="1615439">
                <a:moveTo>
                  <a:pt x="176022" y="1593342"/>
                </a:moveTo>
                <a:lnTo>
                  <a:pt x="176022" y="5333"/>
                </a:lnTo>
                <a:lnTo>
                  <a:pt x="170688" y="0"/>
                </a:lnTo>
                <a:lnTo>
                  <a:pt x="0" y="0"/>
                </a:lnTo>
                <a:lnTo>
                  <a:pt x="0" y="22860"/>
                </a:lnTo>
                <a:lnTo>
                  <a:pt x="153924" y="22859"/>
                </a:lnTo>
                <a:lnTo>
                  <a:pt x="153924" y="11429"/>
                </a:lnTo>
                <a:lnTo>
                  <a:pt x="164592" y="22859"/>
                </a:lnTo>
                <a:lnTo>
                  <a:pt x="164592" y="1593342"/>
                </a:lnTo>
                <a:lnTo>
                  <a:pt x="176022" y="1593342"/>
                </a:lnTo>
                <a:close/>
              </a:path>
              <a:path w="329565" h="1615439">
                <a:moveTo>
                  <a:pt x="164592" y="22859"/>
                </a:moveTo>
                <a:lnTo>
                  <a:pt x="153924" y="11429"/>
                </a:lnTo>
                <a:lnTo>
                  <a:pt x="153924" y="22859"/>
                </a:lnTo>
                <a:lnTo>
                  <a:pt x="164592" y="22859"/>
                </a:lnTo>
                <a:close/>
              </a:path>
              <a:path w="329565" h="1615439">
                <a:moveTo>
                  <a:pt x="176022" y="1615440"/>
                </a:moveTo>
                <a:lnTo>
                  <a:pt x="176022" y="1604010"/>
                </a:lnTo>
                <a:lnTo>
                  <a:pt x="164592" y="1593342"/>
                </a:lnTo>
                <a:lnTo>
                  <a:pt x="164592" y="22859"/>
                </a:lnTo>
                <a:lnTo>
                  <a:pt x="153924" y="22859"/>
                </a:lnTo>
                <a:lnTo>
                  <a:pt x="153924" y="1610106"/>
                </a:lnTo>
                <a:lnTo>
                  <a:pt x="158496" y="1615440"/>
                </a:lnTo>
                <a:lnTo>
                  <a:pt x="176022" y="1615440"/>
                </a:lnTo>
                <a:close/>
              </a:path>
              <a:path w="329565" h="1615439">
                <a:moveTo>
                  <a:pt x="329184" y="1615440"/>
                </a:moveTo>
                <a:lnTo>
                  <a:pt x="329184" y="1593342"/>
                </a:lnTo>
                <a:lnTo>
                  <a:pt x="164592" y="1593342"/>
                </a:lnTo>
                <a:lnTo>
                  <a:pt x="176022" y="1604010"/>
                </a:lnTo>
                <a:lnTo>
                  <a:pt x="176022" y="1615440"/>
                </a:lnTo>
                <a:lnTo>
                  <a:pt x="329184" y="1615440"/>
                </a:lnTo>
                <a:close/>
              </a:path>
            </a:pathLst>
          </a:custGeom>
          <a:solidFill>
            <a:srgbClr val="3D6696"/>
          </a:solidFill>
        </p:spPr>
        <p:txBody>
          <a:bodyPr wrap="square" lIns="0" tIns="0" rIns="0" bIns="0" rtlCol="0"/>
          <a:lstStyle/>
          <a:p/>
        </p:txBody>
      </p:sp>
      <p:sp>
        <p:nvSpPr>
          <p:cNvPr id="7" name="object 7"/>
          <p:cNvSpPr/>
          <p:nvPr/>
        </p:nvSpPr>
        <p:spPr>
          <a:xfrm>
            <a:off x="7283843" y="4111752"/>
            <a:ext cx="329565" cy="375920"/>
          </a:xfrm>
          <a:custGeom>
            <a:avLst/>
            <a:gdLst/>
            <a:ahLst/>
            <a:cxnLst/>
            <a:rect l="l" t="t" r="r" b="b"/>
            <a:pathLst>
              <a:path w="329565" h="375920">
                <a:moveTo>
                  <a:pt x="175260" y="353568"/>
                </a:moveTo>
                <a:lnTo>
                  <a:pt x="175260" y="4571"/>
                </a:lnTo>
                <a:lnTo>
                  <a:pt x="170688" y="0"/>
                </a:lnTo>
                <a:lnTo>
                  <a:pt x="0" y="0"/>
                </a:lnTo>
                <a:lnTo>
                  <a:pt x="0" y="22098"/>
                </a:lnTo>
                <a:lnTo>
                  <a:pt x="153162" y="22097"/>
                </a:lnTo>
                <a:lnTo>
                  <a:pt x="153162" y="10667"/>
                </a:lnTo>
                <a:lnTo>
                  <a:pt x="164592" y="22097"/>
                </a:lnTo>
                <a:lnTo>
                  <a:pt x="164592" y="353568"/>
                </a:lnTo>
                <a:lnTo>
                  <a:pt x="175260" y="353568"/>
                </a:lnTo>
                <a:close/>
              </a:path>
              <a:path w="329565" h="375920">
                <a:moveTo>
                  <a:pt x="164592" y="22097"/>
                </a:moveTo>
                <a:lnTo>
                  <a:pt x="153162" y="10667"/>
                </a:lnTo>
                <a:lnTo>
                  <a:pt x="153162" y="22097"/>
                </a:lnTo>
                <a:lnTo>
                  <a:pt x="164592" y="22097"/>
                </a:lnTo>
                <a:close/>
              </a:path>
              <a:path w="329565" h="375920">
                <a:moveTo>
                  <a:pt x="175260" y="375666"/>
                </a:moveTo>
                <a:lnTo>
                  <a:pt x="175260" y="364998"/>
                </a:lnTo>
                <a:lnTo>
                  <a:pt x="164592" y="353568"/>
                </a:lnTo>
                <a:lnTo>
                  <a:pt x="164592" y="22097"/>
                </a:lnTo>
                <a:lnTo>
                  <a:pt x="153162" y="22097"/>
                </a:lnTo>
                <a:lnTo>
                  <a:pt x="153162" y="371094"/>
                </a:lnTo>
                <a:lnTo>
                  <a:pt x="157734" y="375666"/>
                </a:lnTo>
                <a:lnTo>
                  <a:pt x="175260" y="375666"/>
                </a:lnTo>
                <a:close/>
              </a:path>
              <a:path w="329565" h="375920">
                <a:moveTo>
                  <a:pt x="329184" y="375666"/>
                </a:moveTo>
                <a:lnTo>
                  <a:pt x="329184" y="353568"/>
                </a:lnTo>
                <a:lnTo>
                  <a:pt x="164592" y="353568"/>
                </a:lnTo>
                <a:lnTo>
                  <a:pt x="175260" y="364998"/>
                </a:lnTo>
                <a:lnTo>
                  <a:pt x="175260" y="375666"/>
                </a:lnTo>
                <a:lnTo>
                  <a:pt x="329184" y="375666"/>
                </a:lnTo>
                <a:close/>
              </a:path>
            </a:pathLst>
          </a:custGeom>
          <a:solidFill>
            <a:srgbClr val="4774AB"/>
          </a:solidFill>
        </p:spPr>
        <p:txBody>
          <a:bodyPr wrap="square" lIns="0" tIns="0" rIns="0" bIns="0" rtlCol="0"/>
          <a:lstStyle/>
          <a:p/>
        </p:txBody>
      </p:sp>
      <p:sp>
        <p:nvSpPr>
          <p:cNvPr id="8" name="object 8"/>
          <p:cNvSpPr/>
          <p:nvPr/>
        </p:nvSpPr>
        <p:spPr>
          <a:xfrm>
            <a:off x="7283843" y="3757421"/>
            <a:ext cx="329565" cy="376555"/>
          </a:xfrm>
          <a:custGeom>
            <a:avLst/>
            <a:gdLst/>
            <a:ahLst/>
            <a:cxnLst/>
            <a:rect l="l" t="t" r="r" b="b"/>
            <a:pathLst>
              <a:path w="329565" h="376554">
                <a:moveTo>
                  <a:pt x="164592" y="354329"/>
                </a:moveTo>
                <a:lnTo>
                  <a:pt x="0" y="354329"/>
                </a:lnTo>
                <a:lnTo>
                  <a:pt x="0" y="376427"/>
                </a:lnTo>
                <a:lnTo>
                  <a:pt x="153161" y="376427"/>
                </a:lnTo>
                <a:lnTo>
                  <a:pt x="153161" y="364997"/>
                </a:lnTo>
                <a:lnTo>
                  <a:pt x="164592" y="354329"/>
                </a:lnTo>
                <a:close/>
              </a:path>
              <a:path w="329565" h="376554">
                <a:moveTo>
                  <a:pt x="329184" y="22097"/>
                </a:moveTo>
                <a:lnTo>
                  <a:pt x="329184" y="0"/>
                </a:lnTo>
                <a:lnTo>
                  <a:pt x="157733" y="0"/>
                </a:lnTo>
                <a:lnTo>
                  <a:pt x="153161" y="5333"/>
                </a:lnTo>
                <a:lnTo>
                  <a:pt x="153161" y="354329"/>
                </a:lnTo>
                <a:lnTo>
                  <a:pt x="164592" y="354329"/>
                </a:lnTo>
                <a:lnTo>
                  <a:pt x="164592" y="22097"/>
                </a:lnTo>
                <a:lnTo>
                  <a:pt x="175260" y="11429"/>
                </a:lnTo>
                <a:lnTo>
                  <a:pt x="175259" y="22097"/>
                </a:lnTo>
                <a:lnTo>
                  <a:pt x="329184" y="22097"/>
                </a:lnTo>
                <a:close/>
              </a:path>
              <a:path w="329565" h="376554">
                <a:moveTo>
                  <a:pt x="175260" y="371093"/>
                </a:moveTo>
                <a:lnTo>
                  <a:pt x="175260" y="22097"/>
                </a:lnTo>
                <a:lnTo>
                  <a:pt x="164592" y="22097"/>
                </a:lnTo>
                <a:lnTo>
                  <a:pt x="164592" y="354329"/>
                </a:lnTo>
                <a:lnTo>
                  <a:pt x="153161" y="364997"/>
                </a:lnTo>
                <a:lnTo>
                  <a:pt x="153161" y="376427"/>
                </a:lnTo>
                <a:lnTo>
                  <a:pt x="170688" y="376427"/>
                </a:lnTo>
                <a:lnTo>
                  <a:pt x="175260" y="371093"/>
                </a:lnTo>
                <a:close/>
              </a:path>
              <a:path w="329565" h="376554">
                <a:moveTo>
                  <a:pt x="175260" y="22097"/>
                </a:moveTo>
                <a:lnTo>
                  <a:pt x="175260" y="11429"/>
                </a:lnTo>
                <a:lnTo>
                  <a:pt x="164592" y="22097"/>
                </a:lnTo>
                <a:lnTo>
                  <a:pt x="175260" y="22097"/>
                </a:lnTo>
                <a:close/>
              </a:path>
            </a:pathLst>
          </a:custGeom>
          <a:solidFill>
            <a:srgbClr val="4774AB"/>
          </a:solidFill>
        </p:spPr>
        <p:txBody>
          <a:bodyPr wrap="square" lIns="0" tIns="0" rIns="0" bIns="0" rtlCol="0"/>
          <a:lstStyle/>
          <a:p/>
        </p:txBody>
      </p:sp>
      <p:sp>
        <p:nvSpPr>
          <p:cNvPr id="9" name="object 9"/>
          <p:cNvSpPr/>
          <p:nvPr/>
        </p:nvSpPr>
        <p:spPr>
          <a:xfrm>
            <a:off x="6253607" y="3934205"/>
            <a:ext cx="329565" cy="200025"/>
          </a:xfrm>
          <a:custGeom>
            <a:avLst/>
            <a:gdLst/>
            <a:ahLst/>
            <a:cxnLst/>
            <a:rect l="l" t="t" r="r" b="b"/>
            <a:pathLst>
              <a:path w="329565" h="200025">
                <a:moveTo>
                  <a:pt x="176022" y="177546"/>
                </a:moveTo>
                <a:lnTo>
                  <a:pt x="176022" y="5333"/>
                </a:lnTo>
                <a:lnTo>
                  <a:pt x="170688" y="0"/>
                </a:lnTo>
                <a:lnTo>
                  <a:pt x="0" y="0"/>
                </a:lnTo>
                <a:lnTo>
                  <a:pt x="0" y="22860"/>
                </a:lnTo>
                <a:lnTo>
                  <a:pt x="153924" y="22859"/>
                </a:lnTo>
                <a:lnTo>
                  <a:pt x="153924" y="11429"/>
                </a:lnTo>
                <a:lnTo>
                  <a:pt x="164592" y="22859"/>
                </a:lnTo>
                <a:lnTo>
                  <a:pt x="164592" y="177546"/>
                </a:lnTo>
                <a:lnTo>
                  <a:pt x="176022" y="177546"/>
                </a:lnTo>
                <a:close/>
              </a:path>
              <a:path w="329565" h="200025">
                <a:moveTo>
                  <a:pt x="164592" y="22859"/>
                </a:moveTo>
                <a:lnTo>
                  <a:pt x="153924" y="11429"/>
                </a:lnTo>
                <a:lnTo>
                  <a:pt x="153924" y="22859"/>
                </a:lnTo>
                <a:lnTo>
                  <a:pt x="164592" y="22859"/>
                </a:lnTo>
                <a:close/>
              </a:path>
              <a:path w="329565" h="200025">
                <a:moveTo>
                  <a:pt x="176022" y="199644"/>
                </a:moveTo>
                <a:lnTo>
                  <a:pt x="176022" y="188214"/>
                </a:lnTo>
                <a:lnTo>
                  <a:pt x="164592" y="177546"/>
                </a:lnTo>
                <a:lnTo>
                  <a:pt x="164592" y="22859"/>
                </a:lnTo>
                <a:lnTo>
                  <a:pt x="153924" y="22859"/>
                </a:lnTo>
                <a:lnTo>
                  <a:pt x="153924" y="194310"/>
                </a:lnTo>
                <a:lnTo>
                  <a:pt x="158496" y="199644"/>
                </a:lnTo>
                <a:lnTo>
                  <a:pt x="176022" y="199644"/>
                </a:lnTo>
                <a:close/>
              </a:path>
              <a:path w="329565" h="200025">
                <a:moveTo>
                  <a:pt x="329184" y="199644"/>
                </a:moveTo>
                <a:lnTo>
                  <a:pt x="329184" y="177545"/>
                </a:lnTo>
                <a:lnTo>
                  <a:pt x="164592" y="177546"/>
                </a:lnTo>
                <a:lnTo>
                  <a:pt x="176022" y="188214"/>
                </a:lnTo>
                <a:lnTo>
                  <a:pt x="176022" y="199644"/>
                </a:lnTo>
                <a:lnTo>
                  <a:pt x="329184" y="199644"/>
                </a:lnTo>
                <a:close/>
              </a:path>
            </a:pathLst>
          </a:custGeom>
          <a:solidFill>
            <a:srgbClr val="3D6696"/>
          </a:solidFill>
        </p:spPr>
        <p:txBody>
          <a:bodyPr wrap="square" lIns="0" tIns="0" rIns="0" bIns="0" rtlCol="0"/>
          <a:lstStyle/>
          <a:p/>
        </p:txBody>
      </p:sp>
      <p:sp>
        <p:nvSpPr>
          <p:cNvPr id="10" name="object 10"/>
          <p:cNvSpPr/>
          <p:nvPr/>
        </p:nvSpPr>
        <p:spPr>
          <a:xfrm>
            <a:off x="7283843" y="2341626"/>
            <a:ext cx="329565" cy="730250"/>
          </a:xfrm>
          <a:custGeom>
            <a:avLst/>
            <a:gdLst/>
            <a:ahLst/>
            <a:cxnLst/>
            <a:rect l="l" t="t" r="r" b="b"/>
            <a:pathLst>
              <a:path w="329565" h="730250">
                <a:moveTo>
                  <a:pt x="175260" y="707898"/>
                </a:moveTo>
                <a:lnTo>
                  <a:pt x="175260" y="5333"/>
                </a:lnTo>
                <a:lnTo>
                  <a:pt x="170688" y="0"/>
                </a:lnTo>
                <a:lnTo>
                  <a:pt x="0" y="0"/>
                </a:lnTo>
                <a:lnTo>
                  <a:pt x="0" y="22098"/>
                </a:lnTo>
                <a:lnTo>
                  <a:pt x="153162" y="22097"/>
                </a:lnTo>
                <a:lnTo>
                  <a:pt x="153162" y="11429"/>
                </a:lnTo>
                <a:lnTo>
                  <a:pt x="164592" y="22097"/>
                </a:lnTo>
                <a:lnTo>
                  <a:pt x="164592" y="707898"/>
                </a:lnTo>
                <a:lnTo>
                  <a:pt x="175260" y="707898"/>
                </a:lnTo>
                <a:close/>
              </a:path>
              <a:path w="329565" h="730250">
                <a:moveTo>
                  <a:pt x="164592" y="22097"/>
                </a:moveTo>
                <a:lnTo>
                  <a:pt x="153162" y="11429"/>
                </a:lnTo>
                <a:lnTo>
                  <a:pt x="153162" y="22097"/>
                </a:lnTo>
                <a:lnTo>
                  <a:pt x="164592" y="22097"/>
                </a:lnTo>
                <a:close/>
              </a:path>
              <a:path w="329565" h="730250">
                <a:moveTo>
                  <a:pt x="175260" y="729996"/>
                </a:moveTo>
                <a:lnTo>
                  <a:pt x="175260" y="719328"/>
                </a:lnTo>
                <a:lnTo>
                  <a:pt x="164592" y="707898"/>
                </a:lnTo>
                <a:lnTo>
                  <a:pt x="164592" y="22097"/>
                </a:lnTo>
                <a:lnTo>
                  <a:pt x="153162" y="22097"/>
                </a:lnTo>
                <a:lnTo>
                  <a:pt x="153162" y="725424"/>
                </a:lnTo>
                <a:lnTo>
                  <a:pt x="157734" y="729996"/>
                </a:lnTo>
                <a:lnTo>
                  <a:pt x="175260" y="729996"/>
                </a:lnTo>
                <a:close/>
              </a:path>
              <a:path w="329565" h="730250">
                <a:moveTo>
                  <a:pt x="329184" y="729996"/>
                </a:moveTo>
                <a:lnTo>
                  <a:pt x="329184" y="707898"/>
                </a:lnTo>
                <a:lnTo>
                  <a:pt x="164592" y="707898"/>
                </a:lnTo>
                <a:lnTo>
                  <a:pt x="175260" y="719328"/>
                </a:lnTo>
                <a:lnTo>
                  <a:pt x="175260" y="729996"/>
                </a:lnTo>
                <a:lnTo>
                  <a:pt x="329184" y="729996"/>
                </a:lnTo>
                <a:close/>
              </a:path>
            </a:pathLst>
          </a:custGeom>
          <a:solidFill>
            <a:srgbClr val="4774AB"/>
          </a:solidFill>
        </p:spPr>
        <p:txBody>
          <a:bodyPr wrap="square" lIns="0" tIns="0" rIns="0" bIns="0" rtlCol="0"/>
          <a:lstStyle/>
          <a:p/>
        </p:txBody>
      </p:sp>
      <p:sp>
        <p:nvSpPr>
          <p:cNvPr id="11" name="object 11"/>
          <p:cNvSpPr/>
          <p:nvPr/>
        </p:nvSpPr>
        <p:spPr>
          <a:xfrm>
            <a:off x="7283843" y="2352675"/>
            <a:ext cx="329565" cy="0"/>
          </a:xfrm>
          <a:custGeom>
            <a:avLst/>
            <a:gdLst/>
            <a:ahLst/>
            <a:cxnLst/>
            <a:rect l="l" t="t" r="r" b="b"/>
            <a:pathLst>
              <a:path w="329565">
                <a:moveTo>
                  <a:pt x="0" y="0"/>
                </a:moveTo>
                <a:lnTo>
                  <a:pt x="329183" y="0"/>
                </a:lnTo>
              </a:path>
            </a:pathLst>
          </a:custGeom>
          <a:ln w="22098">
            <a:solidFill>
              <a:srgbClr val="4774AB"/>
            </a:solidFill>
          </a:ln>
        </p:spPr>
        <p:txBody>
          <a:bodyPr wrap="square" lIns="0" tIns="0" rIns="0" bIns="0" rtlCol="0"/>
          <a:lstStyle/>
          <a:p/>
        </p:txBody>
      </p:sp>
      <p:sp>
        <p:nvSpPr>
          <p:cNvPr id="12" name="object 12"/>
          <p:cNvSpPr/>
          <p:nvPr/>
        </p:nvSpPr>
        <p:spPr>
          <a:xfrm>
            <a:off x="7283843" y="1633727"/>
            <a:ext cx="329565" cy="730250"/>
          </a:xfrm>
          <a:custGeom>
            <a:avLst/>
            <a:gdLst/>
            <a:ahLst/>
            <a:cxnLst/>
            <a:rect l="l" t="t" r="r" b="b"/>
            <a:pathLst>
              <a:path w="329565" h="730250">
                <a:moveTo>
                  <a:pt x="164592" y="707898"/>
                </a:moveTo>
                <a:lnTo>
                  <a:pt x="0" y="707898"/>
                </a:lnTo>
                <a:lnTo>
                  <a:pt x="0" y="729996"/>
                </a:lnTo>
                <a:lnTo>
                  <a:pt x="153162" y="729996"/>
                </a:lnTo>
                <a:lnTo>
                  <a:pt x="153162" y="719328"/>
                </a:lnTo>
                <a:lnTo>
                  <a:pt x="164592" y="707898"/>
                </a:lnTo>
                <a:close/>
              </a:path>
              <a:path w="329565" h="730250">
                <a:moveTo>
                  <a:pt x="329184" y="22098"/>
                </a:moveTo>
                <a:lnTo>
                  <a:pt x="329184" y="0"/>
                </a:lnTo>
                <a:lnTo>
                  <a:pt x="157733" y="0"/>
                </a:lnTo>
                <a:lnTo>
                  <a:pt x="153161" y="5334"/>
                </a:lnTo>
                <a:lnTo>
                  <a:pt x="153162" y="707898"/>
                </a:lnTo>
                <a:lnTo>
                  <a:pt x="164592" y="707898"/>
                </a:lnTo>
                <a:lnTo>
                  <a:pt x="164591" y="22098"/>
                </a:lnTo>
                <a:lnTo>
                  <a:pt x="175259" y="11430"/>
                </a:lnTo>
                <a:lnTo>
                  <a:pt x="175259" y="22098"/>
                </a:lnTo>
                <a:lnTo>
                  <a:pt x="329184" y="22098"/>
                </a:lnTo>
                <a:close/>
              </a:path>
              <a:path w="329565" h="730250">
                <a:moveTo>
                  <a:pt x="175260" y="725424"/>
                </a:moveTo>
                <a:lnTo>
                  <a:pt x="175259" y="22098"/>
                </a:lnTo>
                <a:lnTo>
                  <a:pt x="164591" y="22098"/>
                </a:lnTo>
                <a:lnTo>
                  <a:pt x="164592" y="707898"/>
                </a:lnTo>
                <a:lnTo>
                  <a:pt x="153162" y="719328"/>
                </a:lnTo>
                <a:lnTo>
                  <a:pt x="153162" y="729996"/>
                </a:lnTo>
                <a:lnTo>
                  <a:pt x="170688" y="729996"/>
                </a:lnTo>
                <a:lnTo>
                  <a:pt x="175260" y="725424"/>
                </a:lnTo>
                <a:close/>
              </a:path>
              <a:path w="329565" h="730250">
                <a:moveTo>
                  <a:pt x="175259" y="22098"/>
                </a:moveTo>
                <a:lnTo>
                  <a:pt x="175259" y="11430"/>
                </a:lnTo>
                <a:lnTo>
                  <a:pt x="164591" y="22098"/>
                </a:lnTo>
                <a:lnTo>
                  <a:pt x="175259" y="22098"/>
                </a:lnTo>
                <a:close/>
              </a:path>
            </a:pathLst>
          </a:custGeom>
          <a:solidFill>
            <a:srgbClr val="4774AB"/>
          </a:solidFill>
        </p:spPr>
        <p:txBody>
          <a:bodyPr wrap="square" lIns="0" tIns="0" rIns="0" bIns="0" rtlCol="0"/>
          <a:lstStyle/>
          <a:p/>
        </p:txBody>
      </p:sp>
      <p:sp>
        <p:nvSpPr>
          <p:cNvPr id="13" name="object 13"/>
          <p:cNvSpPr/>
          <p:nvPr/>
        </p:nvSpPr>
        <p:spPr>
          <a:xfrm>
            <a:off x="6253607" y="2341626"/>
            <a:ext cx="329565" cy="1615440"/>
          </a:xfrm>
          <a:custGeom>
            <a:avLst/>
            <a:gdLst/>
            <a:ahLst/>
            <a:cxnLst/>
            <a:rect l="l" t="t" r="r" b="b"/>
            <a:pathLst>
              <a:path w="329565" h="1615439">
                <a:moveTo>
                  <a:pt x="164592" y="1592580"/>
                </a:moveTo>
                <a:lnTo>
                  <a:pt x="0" y="1592580"/>
                </a:lnTo>
                <a:lnTo>
                  <a:pt x="0" y="1615440"/>
                </a:lnTo>
                <a:lnTo>
                  <a:pt x="153924" y="1615440"/>
                </a:lnTo>
                <a:lnTo>
                  <a:pt x="153924" y="1604010"/>
                </a:lnTo>
                <a:lnTo>
                  <a:pt x="164592" y="1592580"/>
                </a:lnTo>
                <a:close/>
              </a:path>
              <a:path w="329565" h="1615439">
                <a:moveTo>
                  <a:pt x="329183" y="22098"/>
                </a:moveTo>
                <a:lnTo>
                  <a:pt x="329183" y="0"/>
                </a:lnTo>
                <a:lnTo>
                  <a:pt x="158495" y="0"/>
                </a:lnTo>
                <a:lnTo>
                  <a:pt x="153923" y="5334"/>
                </a:lnTo>
                <a:lnTo>
                  <a:pt x="153924" y="1592580"/>
                </a:lnTo>
                <a:lnTo>
                  <a:pt x="164592" y="1592580"/>
                </a:lnTo>
                <a:lnTo>
                  <a:pt x="164591" y="22098"/>
                </a:lnTo>
                <a:lnTo>
                  <a:pt x="176021" y="11430"/>
                </a:lnTo>
                <a:lnTo>
                  <a:pt x="176021" y="22098"/>
                </a:lnTo>
                <a:lnTo>
                  <a:pt x="329183" y="22098"/>
                </a:lnTo>
                <a:close/>
              </a:path>
              <a:path w="329565" h="1615439">
                <a:moveTo>
                  <a:pt x="176021" y="1610106"/>
                </a:moveTo>
                <a:lnTo>
                  <a:pt x="176021" y="22098"/>
                </a:lnTo>
                <a:lnTo>
                  <a:pt x="164591" y="22098"/>
                </a:lnTo>
                <a:lnTo>
                  <a:pt x="164592" y="1592580"/>
                </a:lnTo>
                <a:lnTo>
                  <a:pt x="153924" y="1604010"/>
                </a:lnTo>
                <a:lnTo>
                  <a:pt x="153924" y="1615440"/>
                </a:lnTo>
                <a:lnTo>
                  <a:pt x="170688" y="1615440"/>
                </a:lnTo>
                <a:lnTo>
                  <a:pt x="176021" y="1610106"/>
                </a:lnTo>
                <a:close/>
              </a:path>
              <a:path w="329565" h="1615439">
                <a:moveTo>
                  <a:pt x="176021" y="22098"/>
                </a:moveTo>
                <a:lnTo>
                  <a:pt x="176021" y="11430"/>
                </a:lnTo>
                <a:lnTo>
                  <a:pt x="164591" y="22098"/>
                </a:lnTo>
                <a:lnTo>
                  <a:pt x="176021" y="22098"/>
                </a:lnTo>
                <a:close/>
              </a:path>
            </a:pathLst>
          </a:custGeom>
          <a:solidFill>
            <a:srgbClr val="3D6696"/>
          </a:solidFill>
        </p:spPr>
        <p:txBody>
          <a:bodyPr wrap="square" lIns="0" tIns="0" rIns="0" bIns="0" rtlCol="0"/>
          <a:lstStyle/>
          <a:p/>
        </p:txBody>
      </p:sp>
      <p:sp>
        <p:nvSpPr>
          <p:cNvPr id="14" name="object 14"/>
          <p:cNvSpPr/>
          <p:nvPr/>
        </p:nvSpPr>
        <p:spPr>
          <a:xfrm>
            <a:off x="5730125" y="3038855"/>
            <a:ext cx="523875" cy="1813560"/>
          </a:xfrm>
          <a:custGeom>
            <a:avLst/>
            <a:gdLst/>
            <a:ahLst/>
            <a:cxnLst/>
            <a:rect l="l" t="t" r="r" b="b"/>
            <a:pathLst>
              <a:path w="523875" h="1813560">
                <a:moveTo>
                  <a:pt x="0" y="0"/>
                </a:moveTo>
                <a:lnTo>
                  <a:pt x="0" y="1813560"/>
                </a:lnTo>
                <a:lnTo>
                  <a:pt x="523493" y="1813560"/>
                </a:lnTo>
                <a:lnTo>
                  <a:pt x="523493" y="0"/>
                </a:lnTo>
                <a:lnTo>
                  <a:pt x="0" y="0"/>
                </a:lnTo>
                <a:close/>
              </a:path>
            </a:pathLst>
          </a:custGeom>
          <a:solidFill>
            <a:srgbClr val="4F81BD"/>
          </a:solidFill>
        </p:spPr>
        <p:txBody>
          <a:bodyPr wrap="square" lIns="0" tIns="0" rIns="0" bIns="0" rtlCol="0"/>
          <a:lstStyle/>
          <a:p/>
        </p:txBody>
      </p:sp>
      <p:sp>
        <p:nvSpPr>
          <p:cNvPr id="15" name="object 15"/>
          <p:cNvSpPr/>
          <p:nvPr/>
        </p:nvSpPr>
        <p:spPr>
          <a:xfrm>
            <a:off x="5719457" y="3027426"/>
            <a:ext cx="546100" cy="1836420"/>
          </a:xfrm>
          <a:custGeom>
            <a:avLst/>
            <a:gdLst/>
            <a:ahLst/>
            <a:cxnLst/>
            <a:rect l="l" t="t" r="r" b="b"/>
            <a:pathLst>
              <a:path w="546100" h="1836420">
                <a:moveTo>
                  <a:pt x="545592" y="1831085"/>
                </a:moveTo>
                <a:lnTo>
                  <a:pt x="545592" y="5333"/>
                </a:lnTo>
                <a:lnTo>
                  <a:pt x="540258" y="0"/>
                </a:lnTo>
                <a:lnTo>
                  <a:pt x="4571" y="0"/>
                </a:lnTo>
                <a:lnTo>
                  <a:pt x="0" y="5333"/>
                </a:lnTo>
                <a:lnTo>
                  <a:pt x="0" y="1831085"/>
                </a:lnTo>
                <a:lnTo>
                  <a:pt x="4572" y="1836419"/>
                </a:lnTo>
                <a:lnTo>
                  <a:pt x="10668" y="1836419"/>
                </a:lnTo>
                <a:lnTo>
                  <a:pt x="10668" y="22097"/>
                </a:lnTo>
                <a:lnTo>
                  <a:pt x="22097" y="11429"/>
                </a:lnTo>
                <a:lnTo>
                  <a:pt x="22098" y="22097"/>
                </a:lnTo>
                <a:lnTo>
                  <a:pt x="523494" y="22097"/>
                </a:lnTo>
                <a:lnTo>
                  <a:pt x="523494" y="11429"/>
                </a:lnTo>
                <a:lnTo>
                  <a:pt x="534162" y="22097"/>
                </a:lnTo>
                <a:lnTo>
                  <a:pt x="534162" y="1836419"/>
                </a:lnTo>
                <a:lnTo>
                  <a:pt x="540258" y="1836419"/>
                </a:lnTo>
                <a:lnTo>
                  <a:pt x="545592" y="1831085"/>
                </a:lnTo>
                <a:close/>
              </a:path>
              <a:path w="546100" h="1836420">
                <a:moveTo>
                  <a:pt x="22097" y="22097"/>
                </a:moveTo>
                <a:lnTo>
                  <a:pt x="22097" y="11429"/>
                </a:lnTo>
                <a:lnTo>
                  <a:pt x="10668" y="22097"/>
                </a:lnTo>
                <a:lnTo>
                  <a:pt x="22097" y="22097"/>
                </a:lnTo>
                <a:close/>
              </a:path>
              <a:path w="546100" h="1836420">
                <a:moveTo>
                  <a:pt x="22098" y="1814321"/>
                </a:moveTo>
                <a:lnTo>
                  <a:pt x="22097" y="22097"/>
                </a:lnTo>
                <a:lnTo>
                  <a:pt x="10668" y="22097"/>
                </a:lnTo>
                <a:lnTo>
                  <a:pt x="10668" y="1814321"/>
                </a:lnTo>
                <a:lnTo>
                  <a:pt x="22098" y="1814321"/>
                </a:lnTo>
                <a:close/>
              </a:path>
              <a:path w="546100" h="1836420">
                <a:moveTo>
                  <a:pt x="534162" y="1814321"/>
                </a:moveTo>
                <a:lnTo>
                  <a:pt x="10668" y="1814321"/>
                </a:lnTo>
                <a:lnTo>
                  <a:pt x="22098" y="1824989"/>
                </a:lnTo>
                <a:lnTo>
                  <a:pt x="22098" y="1836419"/>
                </a:lnTo>
                <a:lnTo>
                  <a:pt x="523494" y="1836419"/>
                </a:lnTo>
                <a:lnTo>
                  <a:pt x="523494" y="1824989"/>
                </a:lnTo>
                <a:lnTo>
                  <a:pt x="534162" y="1814321"/>
                </a:lnTo>
                <a:close/>
              </a:path>
              <a:path w="546100" h="1836420">
                <a:moveTo>
                  <a:pt x="22098" y="1836419"/>
                </a:moveTo>
                <a:lnTo>
                  <a:pt x="22098" y="1824989"/>
                </a:lnTo>
                <a:lnTo>
                  <a:pt x="10668" y="1814321"/>
                </a:lnTo>
                <a:lnTo>
                  <a:pt x="10668" y="1836419"/>
                </a:lnTo>
                <a:lnTo>
                  <a:pt x="22098" y="1836419"/>
                </a:lnTo>
                <a:close/>
              </a:path>
              <a:path w="546100" h="1836420">
                <a:moveTo>
                  <a:pt x="534162" y="22097"/>
                </a:moveTo>
                <a:lnTo>
                  <a:pt x="523494" y="11429"/>
                </a:lnTo>
                <a:lnTo>
                  <a:pt x="523494" y="22097"/>
                </a:lnTo>
                <a:lnTo>
                  <a:pt x="534162" y="22097"/>
                </a:lnTo>
                <a:close/>
              </a:path>
              <a:path w="546100" h="1836420">
                <a:moveTo>
                  <a:pt x="534162" y="1814321"/>
                </a:moveTo>
                <a:lnTo>
                  <a:pt x="534162" y="22097"/>
                </a:lnTo>
                <a:lnTo>
                  <a:pt x="523494" y="22097"/>
                </a:lnTo>
                <a:lnTo>
                  <a:pt x="523494" y="1814321"/>
                </a:lnTo>
                <a:lnTo>
                  <a:pt x="534162" y="1814321"/>
                </a:lnTo>
                <a:close/>
              </a:path>
              <a:path w="546100" h="1836420">
                <a:moveTo>
                  <a:pt x="534162" y="1836419"/>
                </a:moveTo>
                <a:lnTo>
                  <a:pt x="534162" y="1814321"/>
                </a:lnTo>
                <a:lnTo>
                  <a:pt x="523494" y="1824989"/>
                </a:lnTo>
                <a:lnTo>
                  <a:pt x="523494" y="1836419"/>
                </a:lnTo>
                <a:lnTo>
                  <a:pt x="534162" y="1836419"/>
                </a:lnTo>
                <a:close/>
              </a:path>
            </a:pathLst>
          </a:custGeom>
          <a:solidFill>
            <a:srgbClr val="FFFFFF"/>
          </a:solidFill>
        </p:spPr>
        <p:txBody>
          <a:bodyPr wrap="square" lIns="0" tIns="0" rIns="0" bIns="0" rtlCol="0"/>
          <a:lstStyle/>
          <a:p/>
        </p:txBody>
      </p:sp>
      <p:sp>
        <p:nvSpPr>
          <p:cNvPr id="16" name="object 16"/>
          <p:cNvSpPr txBox="1"/>
          <p:nvPr/>
        </p:nvSpPr>
        <p:spPr>
          <a:xfrm>
            <a:off x="5730125" y="3004820"/>
            <a:ext cx="523875" cy="1808480"/>
          </a:xfrm>
          <a:prstGeom prst="rect">
            <a:avLst/>
          </a:prstGeom>
        </p:spPr>
        <p:txBody>
          <a:bodyPr vert="horz" wrap="square" lIns="0" tIns="34925" rIns="0" bIns="0" rtlCol="0">
            <a:spAutoFit/>
          </a:bodyPr>
          <a:lstStyle/>
          <a:p>
            <a:pPr marL="88900" marR="81280">
              <a:lnSpc>
                <a:spcPts val="3180"/>
              </a:lnSpc>
              <a:spcBef>
                <a:spcPts val="275"/>
              </a:spcBef>
            </a:pPr>
            <a:r>
              <a:rPr sz="2700" spc="15" dirty="0">
                <a:solidFill>
                  <a:srgbClr val="FFFFFF"/>
                </a:solidFill>
                <a:latin typeface="宋体" panose="02010600030101010101" pitchFamily="2" charset="-122"/>
                <a:cs typeface="宋体" panose="02010600030101010101" pitchFamily="2" charset="-122"/>
              </a:rPr>
              <a:t>知 识</a:t>
            </a:r>
            <a:endParaRPr sz="2700">
              <a:latin typeface="宋体" panose="02010600030101010101" pitchFamily="2" charset="-122"/>
              <a:cs typeface="宋体" panose="02010600030101010101" pitchFamily="2" charset="-122"/>
            </a:endParaRPr>
          </a:p>
          <a:p>
            <a:pPr marL="88900" marR="81280">
              <a:lnSpc>
                <a:spcPts val="3180"/>
              </a:lnSpc>
              <a:spcBef>
                <a:spcPts val="1235"/>
              </a:spcBef>
            </a:pPr>
            <a:r>
              <a:rPr sz="2700" spc="15" dirty="0">
                <a:solidFill>
                  <a:srgbClr val="FFFFFF"/>
                </a:solidFill>
                <a:latin typeface="宋体" panose="02010600030101010101" pitchFamily="2" charset="-122"/>
                <a:cs typeface="宋体" panose="02010600030101010101" pitchFamily="2" charset="-122"/>
              </a:rPr>
              <a:t>表 示</a:t>
            </a:r>
            <a:endParaRPr sz="2700">
              <a:latin typeface="宋体" panose="02010600030101010101" pitchFamily="2" charset="-122"/>
              <a:cs typeface="宋体" panose="02010600030101010101" pitchFamily="2" charset="-122"/>
            </a:endParaRPr>
          </a:p>
        </p:txBody>
      </p:sp>
      <p:sp>
        <p:nvSpPr>
          <p:cNvPr id="17" name="object 17"/>
          <p:cNvSpPr/>
          <p:nvPr/>
        </p:nvSpPr>
        <p:spPr>
          <a:xfrm>
            <a:off x="6582803" y="1901951"/>
            <a:ext cx="701040" cy="902335"/>
          </a:xfrm>
          <a:custGeom>
            <a:avLst/>
            <a:gdLst/>
            <a:ahLst/>
            <a:cxnLst/>
            <a:rect l="l" t="t" r="r" b="b"/>
            <a:pathLst>
              <a:path w="701040" h="902335">
                <a:moveTo>
                  <a:pt x="0" y="0"/>
                </a:moveTo>
                <a:lnTo>
                  <a:pt x="0" y="902207"/>
                </a:lnTo>
                <a:lnTo>
                  <a:pt x="701040" y="902207"/>
                </a:lnTo>
                <a:lnTo>
                  <a:pt x="701040" y="0"/>
                </a:lnTo>
                <a:lnTo>
                  <a:pt x="0" y="0"/>
                </a:lnTo>
                <a:close/>
              </a:path>
            </a:pathLst>
          </a:custGeom>
          <a:solidFill>
            <a:srgbClr val="4F81BD"/>
          </a:solidFill>
        </p:spPr>
        <p:txBody>
          <a:bodyPr wrap="square" lIns="0" tIns="0" rIns="0" bIns="0" rtlCol="0"/>
          <a:lstStyle/>
          <a:p/>
        </p:txBody>
      </p:sp>
      <p:sp>
        <p:nvSpPr>
          <p:cNvPr id="18" name="object 18"/>
          <p:cNvSpPr/>
          <p:nvPr/>
        </p:nvSpPr>
        <p:spPr>
          <a:xfrm>
            <a:off x="6572122" y="1890522"/>
            <a:ext cx="722630" cy="924560"/>
          </a:xfrm>
          <a:custGeom>
            <a:avLst/>
            <a:gdLst/>
            <a:ahLst/>
            <a:cxnLst/>
            <a:rect l="l" t="t" r="r" b="b"/>
            <a:pathLst>
              <a:path w="722629" h="924560">
                <a:moveTo>
                  <a:pt x="722376" y="919733"/>
                </a:moveTo>
                <a:lnTo>
                  <a:pt x="722376" y="5333"/>
                </a:lnTo>
                <a:lnTo>
                  <a:pt x="717804" y="0"/>
                </a:lnTo>
                <a:lnTo>
                  <a:pt x="4571" y="0"/>
                </a:lnTo>
                <a:lnTo>
                  <a:pt x="0" y="5333"/>
                </a:lnTo>
                <a:lnTo>
                  <a:pt x="0" y="919733"/>
                </a:lnTo>
                <a:lnTo>
                  <a:pt x="4572" y="924305"/>
                </a:lnTo>
                <a:lnTo>
                  <a:pt x="10668" y="924305"/>
                </a:lnTo>
                <a:lnTo>
                  <a:pt x="10668" y="22097"/>
                </a:lnTo>
                <a:lnTo>
                  <a:pt x="22098" y="11429"/>
                </a:lnTo>
                <a:lnTo>
                  <a:pt x="22098" y="22097"/>
                </a:lnTo>
                <a:lnTo>
                  <a:pt x="700278" y="22097"/>
                </a:lnTo>
                <a:lnTo>
                  <a:pt x="700278" y="11429"/>
                </a:lnTo>
                <a:lnTo>
                  <a:pt x="711708" y="22097"/>
                </a:lnTo>
                <a:lnTo>
                  <a:pt x="711708" y="924305"/>
                </a:lnTo>
                <a:lnTo>
                  <a:pt x="717804" y="924305"/>
                </a:lnTo>
                <a:lnTo>
                  <a:pt x="722376" y="919733"/>
                </a:lnTo>
                <a:close/>
              </a:path>
              <a:path w="722629" h="924560">
                <a:moveTo>
                  <a:pt x="22098" y="22097"/>
                </a:moveTo>
                <a:lnTo>
                  <a:pt x="22098" y="11429"/>
                </a:lnTo>
                <a:lnTo>
                  <a:pt x="10668" y="22097"/>
                </a:lnTo>
                <a:lnTo>
                  <a:pt x="22098" y="22097"/>
                </a:lnTo>
                <a:close/>
              </a:path>
              <a:path w="722629" h="924560">
                <a:moveTo>
                  <a:pt x="22098" y="902207"/>
                </a:moveTo>
                <a:lnTo>
                  <a:pt x="22098" y="22097"/>
                </a:lnTo>
                <a:lnTo>
                  <a:pt x="10668" y="22097"/>
                </a:lnTo>
                <a:lnTo>
                  <a:pt x="10668" y="902207"/>
                </a:lnTo>
                <a:lnTo>
                  <a:pt x="22098" y="902207"/>
                </a:lnTo>
                <a:close/>
              </a:path>
              <a:path w="722629" h="924560">
                <a:moveTo>
                  <a:pt x="711708" y="902207"/>
                </a:moveTo>
                <a:lnTo>
                  <a:pt x="10668" y="902207"/>
                </a:lnTo>
                <a:lnTo>
                  <a:pt x="22098" y="913637"/>
                </a:lnTo>
                <a:lnTo>
                  <a:pt x="22098" y="924305"/>
                </a:lnTo>
                <a:lnTo>
                  <a:pt x="700278" y="924305"/>
                </a:lnTo>
                <a:lnTo>
                  <a:pt x="700278" y="913637"/>
                </a:lnTo>
                <a:lnTo>
                  <a:pt x="711708" y="902207"/>
                </a:lnTo>
                <a:close/>
              </a:path>
              <a:path w="722629" h="924560">
                <a:moveTo>
                  <a:pt x="22098" y="924305"/>
                </a:moveTo>
                <a:lnTo>
                  <a:pt x="22098" y="913637"/>
                </a:lnTo>
                <a:lnTo>
                  <a:pt x="10668" y="902207"/>
                </a:lnTo>
                <a:lnTo>
                  <a:pt x="10668" y="924305"/>
                </a:lnTo>
                <a:lnTo>
                  <a:pt x="22098" y="924305"/>
                </a:lnTo>
                <a:close/>
              </a:path>
              <a:path w="722629" h="924560">
                <a:moveTo>
                  <a:pt x="711708" y="22097"/>
                </a:moveTo>
                <a:lnTo>
                  <a:pt x="700278" y="11429"/>
                </a:lnTo>
                <a:lnTo>
                  <a:pt x="700278" y="22097"/>
                </a:lnTo>
                <a:lnTo>
                  <a:pt x="711708" y="22097"/>
                </a:lnTo>
                <a:close/>
              </a:path>
              <a:path w="722629" h="924560">
                <a:moveTo>
                  <a:pt x="711708" y="902207"/>
                </a:moveTo>
                <a:lnTo>
                  <a:pt x="711708" y="22097"/>
                </a:lnTo>
                <a:lnTo>
                  <a:pt x="700278" y="22097"/>
                </a:lnTo>
                <a:lnTo>
                  <a:pt x="700278" y="902207"/>
                </a:lnTo>
                <a:lnTo>
                  <a:pt x="711708" y="902207"/>
                </a:lnTo>
                <a:close/>
              </a:path>
              <a:path w="722629" h="924560">
                <a:moveTo>
                  <a:pt x="711708" y="924305"/>
                </a:moveTo>
                <a:lnTo>
                  <a:pt x="711708" y="902207"/>
                </a:lnTo>
                <a:lnTo>
                  <a:pt x="700278" y="913637"/>
                </a:lnTo>
                <a:lnTo>
                  <a:pt x="700278" y="924305"/>
                </a:lnTo>
                <a:lnTo>
                  <a:pt x="711708" y="924305"/>
                </a:lnTo>
                <a:close/>
              </a:path>
            </a:pathLst>
          </a:custGeom>
          <a:solidFill>
            <a:srgbClr val="385D8A"/>
          </a:solidFill>
        </p:spPr>
        <p:txBody>
          <a:bodyPr wrap="square" lIns="0" tIns="0" rIns="0" bIns="0" rtlCol="0"/>
          <a:lstStyle/>
          <a:p/>
        </p:txBody>
      </p:sp>
      <p:sp>
        <p:nvSpPr>
          <p:cNvPr id="19" name="object 19"/>
          <p:cNvSpPr txBox="1"/>
          <p:nvPr/>
        </p:nvSpPr>
        <p:spPr>
          <a:xfrm>
            <a:off x="6582803" y="1907085"/>
            <a:ext cx="701040" cy="749300"/>
          </a:xfrm>
          <a:prstGeom prst="rect">
            <a:avLst/>
          </a:prstGeom>
        </p:spPr>
        <p:txBody>
          <a:bodyPr vert="horz" wrap="square" lIns="0" tIns="12700" rIns="0" bIns="0" rtlCol="0">
            <a:spAutoFit/>
          </a:bodyPr>
          <a:lstStyle/>
          <a:p>
            <a:pPr marL="128270" marR="119380">
              <a:lnSpc>
                <a:spcPct val="136000"/>
              </a:lnSpc>
              <a:spcBef>
                <a:spcPts val="100"/>
              </a:spcBef>
            </a:pPr>
            <a:r>
              <a:rPr sz="1750" dirty="0">
                <a:solidFill>
                  <a:srgbClr val="FFFFFF"/>
                </a:solidFill>
                <a:latin typeface="宋体" panose="02010600030101010101" pitchFamily="2" charset="-122"/>
                <a:cs typeface="宋体" panose="02010600030101010101" pitchFamily="2" charset="-122"/>
              </a:rPr>
              <a:t>符号 主义</a:t>
            </a:r>
            <a:endParaRPr sz="1750">
              <a:latin typeface="宋体" panose="02010600030101010101" pitchFamily="2" charset="-122"/>
              <a:cs typeface="宋体" panose="02010600030101010101" pitchFamily="2" charset="-122"/>
            </a:endParaRPr>
          </a:p>
        </p:txBody>
      </p:sp>
      <p:sp>
        <p:nvSpPr>
          <p:cNvPr id="20" name="object 20"/>
          <p:cNvSpPr/>
          <p:nvPr/>
        </p:nvSpPr>
        <p:spPr>
          <a:xfrm>
            <a:off x="7613027" y="1393697"/>
            <a:ext cx="1645920" cy="502284"/>
          </a:xfrm>
          <a:custGeom>
            <a:avLst/>
            <a:gdLst/>
            <a:ahLst/>
            <a:cxnLst/>
            <a:rect l="l" t="t" r="r" b="b"/>
            <a:pathLst>
              <a:path w="1645920" h="502285">
                <a:moveTo>
                  <a:pt x="0" y="0"/>
                </a:moveTo>
                <a:lnTo>
                  <a:pt x="0" y="502158"/>
                </a:lnTo>
                <a:lnTo>
                  <a:pt x="1645920" y="502157"/>
                </a:lnTo>
                <a:lnTo>
                  <a:pt x="1645920" y="0"/>
                </a:lnTo>
                <a:lnTo>
                  <a:pt x="0" y="0"/>
                </a:lnTo>
                <a:close/>
              </a:path>
            </a:pathLst>
          </a:custGeom>
          <a:solidFill>
            <a:srgbClr val="4F81BD"/>
          </a:solidFill>
        </p:spPr>
        <p:txBody>
          <a:bodyPr wrap="square" lIns="0" tIns="0" rIns="0" bIns="0" rtlCol="0"/>
          <a:lstStyle/>
          <a:p/>
        </p:txBody>
      </p:sp>
      <p:sp>
        <p:nvSpPr>
          <p:cNvPr id="21" name="object 21"/>
          <p:cNvSpPr/>
          <p:nvPr/>
        </p:nvSpPr>
        <p:spPr>
          <a:xfrm>
            <a:off x="7601598" y="1383030"/>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385D8A"/>
          </a:solidFill>
        </p:spPr>
        <p:txBody>
          <a:bodyPr wrap="square" lIns="0" tIns="0" rIns="0" bIns="0" rtlCol="0"/>
          <a:lstStyle/>
          <a:p/>
        </p:txBody>
      </p:sp>
      <p:sp>
        <p:nvSpPr>
          <p:cNvPr id="22" name="object 22"/>
          <p:cNvSpPr txBox="1"/>
          <p:nvPr/>
        </p:nvSpPr>
        <p:spPr>
          <a:xfrm>
            <a:off x="7613027" y="1443482"/>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谓词逻辑</a:t>
            </a:r>
            <a:endParaRPr sz="2100">
              <a:latin typeface="宋体" panose="02010600030101010101" pitchFamily="2" charset="-122"/>
              <a:cs typeface="宋体" panose="02010600030101010101" pitchFamily="2" charset="-122"/>
            </a:endParaRPr>
          </a:p>
        </p:txBody>
      </p:sp>
      <p:sp>
        <p:nvSpPr>
          <p:cNvPr id="23" name="object 23"/>
          <p:cNvSpPr/>
          <p:nvPr/>
        </p:nvSpPr>
        <p:spPr>
          <a:xfrm>
            <a:off x="7613027" y="2101595"/>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24" name="object 24"/>
          <p:cNvSpPr/>
          <p:nvPr/>
        </p:nvSpPr>
        <p:spPr>
          <a:xfrm>
            <a:off x="7601598" y="2090927"/>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385D8A"/>
          </a:solidFill>
        </p:spPr>
        <p:txBody>
          <a:bodyPr wrap="square" lIns="0" tIns="0" rIns="0" bIns="0" rtlCol="0"/>
          <a:lstStyle/>
          <a:p/>
        </p:txBody>
      </p:sp>
      <p:sp>
        <p:nvSpPr>
          <p:cNvPr id="25" name="object 25"/>
          <p:cNvSpPr txBox="1"/>
          <p:nvPr/>
        </p:nvSpPr>
        <p:spPr>
          <a:xfrm>
            <a:off x="7613027" y="2151379"/>
            <a:ext cx="1645920" cy="346710"/>
          </a:xfrm>
          <a:prstGeom prst="rect">
            <a:avLst/>
          </a:prstGeom>
        </p:spPr>
        <p:txBody>
          <a:bodyPr vert="horz" wrap="square" lIns="0" tIns="13335" rIns="0" bIns="0" rtlCol="0">
            <a:spAutoFit/>
          </a:bodyPr>
          <a:lstStyle/>
          <a:p>
            <a:pPr marL="15430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产生式系统</a:t>
            </a:r>
            <a:endParaRPr sz="2100">
              <a:latin typeface="宋体" panose="02010600030101010101" pitchFamily="2" charset="-122"/>
              <a:cs typeface="宋体" panose="02010600030101010101" pitchFamily="2" charset="-122"/>
            </a:endParaRPr>
          </a:p>
        </p:txBody>
      </p:sp>
      <p:sp>
        <p:nvSpPr>
          <p:cNvPr id="26" name="object 26"/>
          <p:cNvSpPr/>
          <p:nvPr/>
        </p:nvSpPr>
        <p:spPr>
          <a:xfrm>
            <a:off x="7613027" y="2809494"/>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27" name="object 27"/>
          <p:cNvSpPr/>
          <p:nvPr/>
        </p:nvSpPr>
        <p:spPr>
          <a:xfrm>
            <a:off x="7601598" y="2798826"/>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385D8A"/>
          </a:solidFill>
        </p:spPr>
        <p:txBody>
          <a:bodyPr wrap="square" lIns="0" tIns="0" rIns="0" bIns="0" rtlCol="0"/>
          <a:lstStyle/>
          <a:p/>
        </p:txBody>
      </p:sp>
      <p:sp>
        <p:nvSpPr>
          <p:cNvPr id="28" name="object 28"/>
          <p:cNvSpPr txBox="1"/>
          <p:nvPr/>
        </p:nvSpPr>
        <p:spPr>
          <a:xfrm>
            <a:off x="7613027" y="2859278"/>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框架系统</a:t>
            </a:r>
            <a:endParaRPr sz="2100">
              <a:latin typeface="宋体" panose="02010600030101010101" pitchFamily="2" charset="-122"/>
              <a:cs typeface="宋体" panose="02010600030101010101" pitchFamily="2" charset="-122"/>
            </a:endParaRPr>
          </a:p>
        </p:txBody>
      </p:sp>
      <p:sp>
        <p:nvSpPr>
          <p:cNvPr id="29" name="object 29"/>
          <p:cNvSpPr/>
          <p:nvPr/>
        </p:nvSpPr>
        <p:spPr>
          <a:xfrm>
            <a:off x="6582803" y="3671315"/>
            <a:ext cx="701040" cy="902335"/>
          </a:xfrm>
          <a:custGeom>
            <a:avLst/>
            <a:gdLst/>
            <a:ahLst/>
            <a:cxnLst/>
            <a:rect l="l" t="t" r="r" b="b"/>
            <a:pathLst>
              <a:path w="701040" h="902335">
                <a:moveTo>
                  <a:pt x="0" y="0"/>
                </a:moveTo>
                <a:lnTo>
                  <a:pt x="0" y="902208"/>
                </a:lnTo>
                <a:lnTo>
                  <a:pt x="701040" y="902208"/>
                </a:lnTo>
                <a:lnTo>
                  <a:pt x="701040" y="0"/>
                </a:lnTo>
                <a:lnTo>
                  <a:pt x="0" y="0"/>
                </a:lnTo>
                <a:close/>
              </a:path>
            </a:pathLst>
          </a:custGeom>
          <a:solidFill>
            <a:srgbClr val="4F81BD"/>
          </a:solidFill>
        </p:spPr>
        <p:txBody>
          <a:bodyPr wrap="square" lIns="0" tIns="0" rIns="0" bIns="0" rtlCol="0"/>
          <a:lstStyle/>
          <a:p/>
        </p:txBody>
      </p:sp>
      <p:sp>
        <p:nvSpPr>
          <p:cNvPr id="30" name="object 30"/>
          <p:cNvSpPr/>
          <p:nvPr/>
        </p:nvSpPr>
        <p:spPr>
          <a:xfrm>
            <a:off x="6572122" y="3660647"/>
            <a:ext cx="722630" cy="924560"/>
          </a:xfrm>
          <a:custGeom>
            <a:avLst/>
            <a:gdLst/>
            <a:ahLst/>
            <a:cxnLst/>
            <a:rect l="l" t="t" r="r" b="b"/>
            <a:pathLst>
              <a:path w="722629" h="924560">
                <a:moveTo>
                  <a:pt x="722376" y="918972"/>
                </a:moveTo>
                <a:lnTo>
                  <a:pt x="722376" y="4572"/>
                </a:lnTo>
                <a:lnTo>
                  <a:pt x="717804" y="0"/>
                </a:lnTo>
                <a:lnTo>
                  <a:pt x="4571" y="0"/>
                </a:lnTo>
                <a:lnTo>
                  <a:pt x="0" y="4572"/>
                </a:lnTo>
                <a:lnTo>
                  <a:pt x="0" y="918972"/>
                </a:lnTo>
                <a:lnTo>
                  <a:pt x="4572" y="924306"/>
                </a:lnTo>
                <a:lnTo>
                  <a:pt x="10668" y="924306"/>
                </a:lnTo>
                <a:lnTo>
                  <a:pt x="10668" y="22098"/>
                </a:lnTo>
                <a:lnTo>
                  <a:pt x="22098" y="10668"/>
                </a:lnTo>
                <a:lnTo>
                  <a:pt x="22098" y="22098"/>
                </a:lnTo>
                <a:lnTo>
                  <a:pt x="700278" y="22098"/>
                </a:lnTo>
                <a:lnTo>
                  <a:pt x="700278" y="10668"/>
                </a:lnTo>
                <a:lnTo>
                  <a:pt x="711708" y="22098"/>
                </a:lnTo>
                <a:lnTo>
                  <a:pt x="711708" y="924306"/>
                </a:lnTo>
                <a:lnTo>
                  <a:pt x="717804" y="924306"/>
                </a:lnTo>
                <a:lnTo>
                  <a:pt x="722376" y="918972"/>
                </a:lnTo>
                <a:close/>
              </a:path>
              <a:path w="722629" h="924560">
                <a:moveTo>
                  <a:pt x="22098" y="22098"/>
                </a:moveTo>
                <a:lnTo>
                  <a:pt x="22098" y="10668"/>
                </a:lnTo>
                <a:lnTo>
                  <a:pt x="10668" y="22098"/>
                </a:lnTo>
                <a:lnTo>
                  <a:pt x="22098" y="22098"/>
                </a:lnTo>
                <a:close/>
              </a:path>
              <a:path w="722629" h="924560">
                <a:moveTo>
                  <a:pt x="22098" y="902208"/>
                </a:moveTo>
                <a:lnTo>
                  <a:pt x="22098" y="22098"/>
                </a:lnTo>
                <a:lnTo>
                  <a:pt x="10668" y="22098"/>
                </a:lnTo>
                <a:lnTo>
                  <a:pt x="10668" y="902208"/>
                </a:lnTo>
                <a:lnTo>
                  <a:pt x="22098" y="902208"/>
                </a:lnTo>
                <a:close/>
              </a:path>
              <a:path w="722629" h="924560">
                <a:moveTo>
                  <a:pt x="711708" y="902208"/>
                </a:moveTo>
                <a:lnTo>
                  <a:pt x="10668" y="902208"/>
                </a:lnTo>
                <a:lnTo>
                  <a:pt x="22098" y="912876"/>
                </a:lnTo>
                <a:lnTo>
                  <a:pt x="22098" y="924306"/>
                </a:lnTo>
                <a:lnTo>
                  <a:pt x="700278" y="924306"/>
                </a:lnTo>
                <a:lnTo>
                  <a:pt x="700278" y="912876"/>
                </a:lnTo>
                <a:lnTo>
                  <a:pt x="711708" y="902208"/>
                </a:lnTo>
                <a:close/>
              </a:path>
              <a:path w="722629" h="924560">
                <a:moveTo>
                  <a:pt x="22098" y="924306"/>
                </a:moveTo>
                <a:lnTo>
                  <a:pt x="22098" y="912876"/>
                </a:lnTo>
                <a:lnTo>
                  <a:pt x="10668" y="902208"/>
                </a:lnTo>
                <a:lnTo>
                  <a:pt x="10668" y="924306"/>
                </a:lnTo>
                <a:lnTo>
                  <a:pt x="22098" y="924306"/>
                </a:lnTo>
                <a:close/>
              </a:path>
              <a:path w="722629" h="924560">
                <a:moveTo>
                  <a:pt x="711708" y="22098"/>
                </a:moveTo>
                <a:lnTo>
                  <a:pt x="700278" y="10668"/>
                </a:lnTo>
                <a:lnTo>
                  <a:pt x="700278" y="22098"/>
                </a:lnTo>
                <a:lnTo>
                  <a:pt x="711708" y="22098"/>
                </a:lnTo>
                <a:close/>
              </a:path>
              <a:path w="722629" h="924560">
                <a:moveTo>
                  <a:pt x="711708" y="902208"/>
                </a:moveTo>
                <a:lnTo>
                  <a:pt x="711708" y="22098"/>
                </a:lnTo>
                <a:lnTo>
                  <a:pt x="700278" y="22098"/>
                </a:lnTo>
                <a:lnTo>
                  <a:pt x="700278" y="902208"/>
                </a:lnTo>
                <a:lnTo>
                  <a:pt x="711708" y="902208"/>
                </a:lnTo>
                <a:close/>
              </a:path>
              <a:path w="722629" h="924560">
                <a:moveTo>
                  <a:pt x="711708" y="924306"/>
                </a:moveTo>
                <a:lnTo>
                  <a:pt x="711708" y="902208"/>
                </a:lnTo>
                <a:lnTo>
                  <a:pt x="700278" y="912876"/>
                </a:lnTo>
                <a:lnTo>
                  <a:pt x="700278" y="924306"/>
                </a:lnTo>
                <a:lnTo>
                  <a:pt x="711708" y="924306"/>
                </a:lnTo>
                <a:close/>
              </a:path>
            </a:pathLst>
          </a:custGeom>
          <a:solidFill>
            <a:srgbClr val="385D8A"/>
          </a:solidFill>
        </p:spPr>
        <p:txBody>
          <a:bodyPr wrap="square" lIns="0" tIns="0" rIns="0" bIns="0" rtlCol="0"/>
          <a:lstStyle/>
          <a:p/>
        </p:txBody>
      </p:sp>
      <p:sp>
        <p:nvSpPr>
          <p:cNvPr id="31" name="object 31"/>
          <p:cNvSpPr txBox="1"/>
          <p:nvPr/>
        </p:nvSpPr>
        <p:spPr>
          <a:xfrm>
            <a:off x="6582803" y="3677211"/>
            <a:ext cx="701040" cy="749300"/>
          </a:xfrm>
          <a:prstGeom prst="rect">
            <a:avLst/>
          </a:prstGeom>
        </p:spPr>
        <p:txBody>
          <a:bodyPr vert="horz" wrap="square" lIns="0" tIns="12700" rIns="0" bIns="0" rtlCol="0">
            <a:spAutoFit/>
          </a:bodyPr>
          <a:lstStyle/>
          <a:p>
            <a:pPr marL="128270" marR="119380">
              <a:lnSpc>
                <a:spcPct val="136000"/>
              </a:lnSpc>
              <a:spcBef>
                <a:spcPts val="100"/>
              </a:spcBef>
            </a:pPr>
            <a:r>
              <a:rPr sz="1750" dirty="0">
                <a:solidFill>
                  <a:srgbClr val="FFFFFF"/>
                </a:solidFill>
                <a:latin typeface="宋体" panose="02010600030101010101" pitchFamily="2" charset="-122"/>
                <a:cs typeface="宋体" panose="02010600030101010101" pitchFamily="2" charset="-122"/>
              </a:rPr>
              <a:t>经验 主义</a:t>
            </a:r>
            <a:endParaRPr sz="1750">
              <a:latin typeface="宋体" panose="02010600030101010101" pitchFamily="2" charset="-122"/>
              <a:cs typeface="宋体" panose="02010600030101010101" pitchFamily="2" charset="-122"/>
            </a:endParaRPr>
          </a:p>
        </p:txBody>
      </p:sp>
      <p:sp>
        <p:nvSpPr>
          <p:cNvPr id="32" name="object 32"/>
          <p:cNvSpPr/>
          <p:nvPr/>
        </p:nvSpPr>
        <p:spPr>
          <a:xfrm>
            <a:off x="7613027" y="3517391"/>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33" name="object 33"/>
          <p:cNvSpPr/>
          <p:nvPr/>
        </p:nvSpPr>
        <p:spPr>
          <a:xfrm>
            <a:off x="7601598" y="3506723"/>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385D8A"/>
          </a:solidFill>
        </p:spPr>
        <p:txBody>
          <a:bodyPr wrap="square" lIns="0" tIns="0" rIns="0" bIns="0" rtlCol="0"/>
          <a:lstStyle/>
          <a:p/>
        </p:txBody>
      </p:sp>
      <p:sp>
        <p:nvSpPr>
          <p:cNvPr id="34" name="object 34"/>
          <p:cNvSpPr txBox="1"/>
          <p:nvPr/>
        </p:nvSpPr>
        <p:spPr>
          <a:xfrm>
            <a:off x="7613027" y="3567176"/>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状态表示</a:t>
            </a:r>
            <a:endParaRPr sz="2100">
              <a:latin typeface="宋体" panose="02010600030101010101" pitchFamily="2" charset="-122"/>
              <a:cs typeface="宋体" panose="02010600030101010101" pitchFamily="2" charset="-122"/>
            </a:endParaRPr>
          </a:p>
        </p:txBody>
      </p:sp>
      <p:sp>
        <p:nvSpPr>
          <p:cNvPr id="35" name="object 35"/>
          <p:cNvSpPr/>
          <p:nvPr/>
        </p:nvSpPr>
        <p:spPr>
          <a:xfrm>
            <a:off x="7613027" y="4225290"/>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36" name="object 36"/>
          <p:cNvSpPr/>
          <p:nvPr/>
        </p:nvSpPr>
        <p:spPr>
          <a:xfrm>
            <a:off x="7601598" y="4214621"/>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385D8A"/>
          </a:solidFill>
        </p:spPr>
        <p:txBody>
          <a:bodyPr wrap="square" lIns="0" tIns="0" rIns="0" bIns="0" rtlCol="0"/>
          <a:lstStyle/>
          <a:p/>
        </p:txBody>
      </p:sp>
      <p:sp>
        <p:nvSpPr>
          <p:cNvPr id="37" name="object 37"/>
          <p:cNvSpPr txBox="1"/>
          <p:nvPr/>
        </p:nvSpPr>
        <p:spPr>
          <a:xfrm>
            <a:off x="7613027" y="4275073"/>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特征表示</a:t>
            </a:r>
            <a:endParaRPr sz="2100">
              <a:latin typeface="宋体" panose="02010600030101010101" pitchFamily="2" charset="-122"/>
              <a:cs typeface="宋体" panose="02010600030101010101" pitchFamily="2" charset="-122"/>
            </a:endParaRPr>
          </a:p>
        </p:txBody>
      </p:sp>
      <p:sp>
        <p:nvSpPr>
          <p:cNvPr id="38" name="object 38"/>
          <p:cNvSpPr/>
          <p:nvPr/>
        </p:nvSpPr>
        <p:spPr>
          <a:xfrm>
            <a:off x="6582803" y="5087111"/>
            <a:ext cx="701040" cy="902335"/>
          </a:xfrm>
          <a:custGeom>
            <a:avLst/>
            <a:gdLst/>
            <a:ahLst/>
            <a:cxnLst/>
            <a:rect l="l" t="t" r="r" b="b"/>
            <a:pathLst>
              <a:path w="701040" h="902335">
                <a:moveTo>
                  <a:pt x="0" y="0"/>
                </a:moveTo>
                <a:lnTo>
                  <a:pt x="0" y="902208"/>
                </a:lnTo>
                <a:lnTo>
                  <a:pt x="701040" y="902208"/>
                </a:lnTo>
                <a:lnTo>
                  <a:pt x="701040" y="0"/>
                </a:lnTo>
                <a:lnTo>
                  <a:pt x="0" y="0"/>
                </a:lnTo>
                <a:close/>
              </a:path>
            </a:pathLst>
          </a:custGeom>
          <a:solidFill>
            <a:srgbClr val="C0504D"/>
          </a:solidFill>
        </p:spPr>
        <p:txBody>
          <a:bodyPr wrap="square" lIns="0" tIns="0" rIns="0" bIns="0" rtlCol="0"/>
          <a:lstStyle/>
          <a:p/>
        </p:txBody>
      </p:sp>
      <p:sp>
        <p:nvSpPr>
          <p:cNvPr id="39" name="object 39"/>
          <p:cNvSpPr/>
          <p:nvPr/>
        </p:nvSpPr>
        <p:spPr>
          <a:xfrm>
            <a:off x="6572122" y="5076444"/>
            <a:ext cx="722630" cy="924560"/>
          </a:xfrm>
          <a:custGeom>
            <a:avLst/>
            <a:gdLst/>
            <a:ahLst/>
            <a:cxnLst/>
            <a:rect l="l" t="t" r="r" b="b"/>
            <a:pathLst>
              <a:path w="722629" h="924560">
                <a:moveTo>
                  <a:pt x="722376" y="918972"/>
                </a:moveTo>
                <a:lnTo>
                  <a:pt x="722376" y="4572"/>
                </a:lnTo>
                <a:lnTo>
                  <a:pt x="717804" y="0"/>
                </a:lnTo>
                <a:lnTo>
                  <a:pt x="4571" y="0"/>
                </a:lnTo>
                <a:lnTo>
                  <a:pt x="0" y="4572"/>
                </a:lnTo>
                <a:lnTo>
                  <a:pt x="0" y="918972"/>
                </a:lnTo>
                <a:lnTo>
                  <a:pt x="4572" y="924306"/>
                </a:lnTo>
                <a:lnTo>
                  <a:pt x="10668" y="924306"/>
                </a:lnTo>
                <a:lnTo>
                  <a:pt x="10668" y="22098"/>
                </a:lnTo>
                <a:lnTo>
                  <a:pt x="22098" y="10668"/>
                </a:lnTo>
                <a:lnTo>
                  <a:pt x="22098" y="22098"/>
                </a:lnTo>
                <a:lnTo>
                  <a:pt x="700278" y="22098"/>
                </a:lnTo>
                <a:lnTo>
                  <a:pt x="700278" y="10668"/>
                </a:lnTo>
                <a:lnTo>
                  <a:pt x="711708" y="22098"/>
                </a:lnTo>
                <a:lnTo>
                  <a:pt x="711708" y="924306"/>
                </a:lnTo>
                <a:lnTo>
                  <a:pt x="717804" y="924306"/>
                </a:lnTo>
                <a:lnTo>
                  <a:pt x="722376" y="918972"/>
                </a:lnTo>
                <a:close/>
              </a:path>
              <a:path w="722629" h="924560">
                <a:moveTo>
                  <a:pt x="22098" y="22098"/>
                </a:moveTo>
                <a:lnTo>
                  <a:pt x="22098" y="10668"/>
                </a:lnTo>
                <a:lnTo>
                  <a:pt x="10668" y="22098"/>
                </a:lnTo>
                <a:lnTo>
                  <a:pt x="22098" y="22098"/>
                </a:lnTo>
                <a:close/>
              </a:path>
              <a:path w="722629" h="924560">
                <a:moveTo>
                  <a:pt x="22098" y="902208"/>
                </a:moveTo>
                <a:lnTo>
                  <a:pt x="22098" y="22098"/>
                </a:lnTo>
                <a:lnTo>
                  <a:pt x="10668" y="22098"/>
                </a:lnTo>
                <a:lnTo>
                  <a:pt x="10668" y="902208"/>
                </a:lnTo>
                <a:lnTo>
                  <a:pt x="22098" y="902208"/>
                </a:lnTo>
                <a:close/>
              </a:path>
              <a:path w="722629" h="924560">
                <a:moveTo>
                  <a:pt x="711708" y="902208"/>
                </a:moveTo>
                <a:lnTo>
                  <a:pt x="10668" y="902208"/>
                </a:lnTo>
                <a:lnTo>
                  <a:pt x="22098" y="912876"/>
                </a:lnTo>
                <a:lnTo>
                  <a:pt x="22098" y="924306"/>
                </a:lnTo>
                <a:lnTo>
                  <a:pt x="700278" y="924306"/>
                </a:lnTo>
                <a:lnTo>
                  <a:pt x="700278" y="912876"/>
                </a:lnTo>
                <a:lnTo>
                  <a:pt x="711708" y="902208"/>
                </a:lnTo>
                <a:close/>
              </a:path>
              <a:path w="722629" h="924560">
                <a:moveTo>
                  <a:pt x="22098" y="924306"/>
                </a:moveTo>
                <a:lnTo>
                  <a:pt x="22098" y="912876"/>
                </a:lnTo>
                <a:lnTo>
                  <a:pt x="10668" y="902208"/>
                </a:lnTo>
                <a:lnTo>
                  <a:pt x="10668" y="924306"/>
                </a:lnTo>
                <a:lnTo>
                  <a:pt x="22098" y="924306"/>
                </a:lnTo>
                <a:close/>
              </a:path>
              <a:path w="722629" h="924560">
                <a:moveTo>
                  <a:pt x="711708" y="22098"/>
                </a:moveTo>
                <a:lnTo>
                  <a:pt x="700278" y="10668"/>
                </a:lnTo>
                <a:lnTo>
                  <a:pt x="700278" y="22098"/>
                </a:lnTo>
                <a:lnTo>
                  <a:pt x="711708" y="22098"/>
                </a:lnTo>
                <a:close/>
              </a:path>
              <a:path w="722629" h="924560">
                <a:moveTo>
                  <a:pt x="711708" y="902208"/>
                </a:moveTo>
                <a:lnTo>
                  <a:pt x="711708" y="22098"/>
                </a:lnTo>
                <a:lnTo>
                  <a:pt x="700278" y="22098"/>
                </a:lnTo>
                <a:lnTo>
                  <a:pt x="700278" y="902208"/>
                </a:lnTo>
                <a:lnTo>
                  <a:pt x="711708" y="902208"/>
                </a:lnTo>
                <a:close/>
              </a:path>
              <a:path w="722629" h="924560">
                <a:moveTo>
                  <a:pt x="711708" y="924306"/>
                </a:moveTo>
                <a:lnTo>
                  <a:pt x="711708" y="902208"/>
                </a:lnTo>
                <a:lnTo>
                  <a:pt x="700278" y="912876"/>
                </a:lnTo>
                <a:lnTo>
                  <a:pt x="700278" y="924306"/>
                </a:lnTo>
                <a:lnTo>
                  <a:pt x="711708" y="924306"/>
                </a:lnTo>
                <a:close/>
              </a:path>
            </a:pathLst>
          </a:custGeom>
          <a:solidFill>
            <a:srgbClr val="8C3836"/>
          </a:solidFill>
        </p:spPr>
        <p:txBody>
          <a:bodyPr wrap="square" lIns="0" tIns="0" rIns="0" bIns="0" rtlCol="0"/>
          <a:lstStyle/>
          <a:p/>
        </p:txBody>
      </p:sp>
      <p:sp>
        <p:nvSpPr>
          <p:cNvPr id="40" name="object 40"/>
          <p:cNvSpPr txBox="1"/>
          <p:nvPr/>
        </p:nvSpPr>
        <p:spPr>
          <a:xfrm>
            <a:off x="6582803" y="5093007"/>
            <a:ext cx="701040" cy="749300"/>
          </a:xfrm>
          <a:prstGeom prst="rect">
            <a:avLst/>
          </a:prstGeom>
        </p:spPr>
        <p:txBody>
          <a:bodyPr vert="horz" wrap="square" lIns="0" tIns="12700" rIns="0" bIns="0" rtlCol="0">
            <a:spAutoFit/>
          </a:bodyPr>
          <a:lstStyle/>
          <a:p>
            <a:pPr marL="128270" marR="119380">
              <a:lnSpc>
                <a:spcPct val="136000"/>
              </a:lnSpc>
              <a:spcBef>
                <a:spcPts val="100"/>
              </a:spcBef>
            </a:pPr>
            <a:r>
              <a:rPr sz="1750" dirty="0">
                <a:solidFill>
                  <a:srgbClr val="FFFFFF"/>
                </a:solidFill>
                <a:latin typeface="宋体" panose="02010600030101010101" pitchFamily="2" charset="-122"/>
                <a:cs typeface="宋体" panose="02010600030101010101" pitchFamily="2" charset="-122"/>
              </a:rPr>
              <a:t>连接 主义</a:t>
            </a:r>
            <a:endParaRPr sz="1750">
              <a:latin typeface="宋体" panose="02010600030101010101" pitchFamily="2" charset="-122"/>
              <a:cs typeface="宋体" panose="02010600030101010101" pitchFamily="2" charset="-122"/>
            </a:endParaRPr>
          </a:p>
        </p:txBody>
      </p:sp>
      <p:sp>
        <p:nvSpPr>
          <p:cNvPr id="41" name="object 41"/>
          <p:cNvSpPr/>
          <p:nvPr/>
        </p:nvSpPr>
        <p:spPr>
          <a:xfrm>
            <a:off x="7613027" y="4933188"/>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C0504D"/>
          </a:solidFill>
        </p:spPr>
        <p:txBody>
          <a:bodyPr wrap="square" lIns="0" tIns="0" rIns="0" bIns="0" rtlCol="0"/>
          <a:lstStyle/>
          <a:p/>
        </p:txBody>
      </p:sp>
      <p:sp>
        <p:nvSpPr>
          <p:cNvPr id="42" name="object 42"/>
          <p:cNvSpPr/>
          <p:nvPr/>
        </p:nvSpPr>
        <p:spPr>
          <a:xfrm>
            <a:off x="7601598" y="4922520"/>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8C3836"/>
          </a:solidFill>
        </p:spPr>
        <p:txBody>
          <a:bodyPr wrap="square" lIns="0" tIns="0" rIns="0" bIns="0" rtlCol="0"/>
          <a:lstStyle/>
          <a:p/>
        </p:txBody>
      </p:sp>
      <p:sp>
        <p:nvSpPr>
          <p:cNvPr id="43" name="object 43"/>
          <p:cNvSpPr txBox="1"/>
          <p:nvPr/>
        </p:nvSpPr>
        <p:spPr>
          <a:xfrm>
            <a:off x="7613027" y="4982971"/>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语义向量</a:t>
            </a:r>
            <a:endParaRPr sz="2100">
              <a:latin typeface="宋体" panose="02010600030101010101" pitchFamily="2" charset="-122"/>
              <a:cs typeface="宋体" panose="02010600030101010101" pitchFamily="2" charset="-122"/>
            </a:endParaRPr>
          </a:p>
        </p:txBody>
      </p:sp>
      <p:sp>
        <p:nvSpPr>
          <p:cNvPr id="44" name="object 44"/>
          <p:cNvSpPr/>
          <p:nvPr/>
        </p:nvSpPr>
        <p:spPr>
          <a:xfrm>
            <a:off x="7613027" y="5641085"/>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C0504D"/>
          </a:solidFill>
        </p:spPr>
        <p:txBody>
          <a:bodyPr wrap="square" lIns="0" tIns="0" rIns="0" bIns="0" rtlCol="0"/>
          <a:lstStyle/>
          <a:p/>
        </p:txBody>
      </p:sp>
      <p:sp>
        <p:nvSpPr>
          <p:cNvPr id="45" name="object 45"/>
          <p:cNvSpPr/>
          <p:nvPr/>
        </p:nvSpPr>
        <p:spPr>
          <a:xfrm>
            <a:off x="7601598" y="5630417"/>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8C3836"/>
          </a:solidFill>
        </p:spPr>
        <p:txBody>
          <a:bodyPr wrap="square" lIns="0" tIns="0" rIns="0" bIns="0" rtlCol="0"/>
          <a:lstStyle/>
          <a:p/>
        </p:txBody>
      </p:sp>
      <p:sp>
        <p:nvSpPr>
          <p:cNvPr id="46" name="object 46"/>
          <p:cNvSpPr txBox="1"/>
          <p:nvPr/>
        </p:nvSpPr>
        <p:spPr>
          <a:xfrm>
            <a:off x="7613027" y="5690870"/>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网络权重</a:t>
            </a:r>
            <a:endParaRPr sz="2100">
              <a:latin typeface="宋体" panose="02010600030101010101" pitchFamily="2" charset="-122"/>
              <a:cs typeface="宋体" panose="02010600030101010101" pitchFamily="2" charset="-122"/>
            </a:endParaRPr>
          </a:p>
        </p:txBody>
      </p:sp>
      <p:sp>
        <p:nvSpPr>
          <p:cNvPr id="47" name="object 47"/>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42423" y="3065526"/>
            <a:ext cx="3932682" cy="699404"/>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1985645" cy="613410"/>
          </a:xfrm>
          <a:prstGeom prst="rect">
            <a:avLst/>
          </a:prstGeom>
        </p:spPr>
        <p:txBody>
          <a:bodyPr vert="horz" wrap="square" lIns="0" tIns="13335" rIns="0" bIns="0" rtlCol="0">
            <a:spAutoFit/>
          </a:bodyPr>
          <a:lstStyle/>
          <a:p>
            <a:pPr marL="12700">
              <a:lnSpc>
                <a:spcPct val="100000"/>
              </a:lnSpc>
              <a:spcBef>
                <a:spcPts val="105"/>
              </a:spcBef>
            </a:pPr>
            <a:r>
              <a:rPr spc="5" dirty="0"/>
              <a:t>命题逻辑</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53145"/>
            <a:ext cx="9232265" cy="4809394"/>
          </a:xfrm>
          <a:prstGeom prst="rect">
            <a:avLst/>
          </a:prstGeom>
        </p:spPr>
        <p:txBody>
          <a:bodyPr vert="horz" wrap="square" lIns="0" tIns="98425" rIns="0" bIns="0" rtlCol="0">
            <a:spAutoFit/>
          </a:bodyPr>
          <a:lstStyle/>
          <a:p>
            <a:pPr marL="313690" indent="-300990">
              <a:lnSpc>
                <a:spcPct val="100000"/>
              </a:lnSpc>
              <a:spcBef>
                <a:spcPts val="77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我们首先来看命题逻辑的概念</a:t>
            </a:r>
            <a:endParaRPr sz="2800" dirty="0">
              <a:latin typeface="黑体" panose="02010609060101010101" charset="-122"/>
              <a:cs typeface="黑体" panose="02010609060101010101" charset="-122"/>
            </a:endParaRPr>
          </a:p>
          <a:p>
            <a:pPr marL="313690" indent="-300990">
              <a:lnSpc>
                <a:spcPct val="100000"/>
              </a:lnSpc>
              <a:spcBef>
                <a:spcPts val="68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命题：对客观世界的带有真假意义的确定性的陈述句。</a:t>
            </a:r>
            <a:endParaRPr sz="2800" dirty="0">
              <a:latin typeface="黑体" panose="02010609060101010101" charset="-122"/>
              <a:cs typeface="黑体" panose="02010609060101010101" charset="-122"/>
            </a:endParaRPr>
          </a:p>
          <a:p>
            <a:pPr marL="664210" lvl="1" indent="-250825">
              <a:lnSpc>
                <a:spcPct val="100000"/>
              </a:lnSpc>
              <a:spcBef>
                <a:spcPts val="580"/>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命题一定是陈述而不是疑问，也不是感叹；</a:t>
            </a:r>
            <a:endParaRPr sz="2450" dirty="0">
              <a:latin typeface="宋体" panose="02010600030101010101" pitchFamily="2" charset="-122"/>
              <a:cs typeface="宋体" panose="02010600030101010101" pitchFamily="2" charset="-122"/>
            </a:endParaRPr>
          </a:p>
          <a:p>
            <a:pPr marL="664210" lvl="1" indent="-250825">
              <a:lnSpc>
                <a:spcPct val="100000"/>
              </a:lnSpc>
              <a:spcBef>
                <a:spcPts val="48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命题要有确定性</a:t>
            </a:r>
            <a:r>
              <a:rPr sz="2450" b="1" spc="-10" dirty="0">
                <a:solidFill>
                  <a:srgbClr val="002060"/>
                </a:solidFill>
                <a:latin typeface="宋体" panose="02010600030101010101" pitchFamily="2" charset="-122"/>
                <a:cs typeface="宋体" panose="02010600030101010101" pitchFamily="2" charset="-122"/>
              </a:rPr>
              <a:t>，</a:t>
            </a:r>
            <a:r>
              <a:rPr sz="2450" b="1" spc="35"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“他晚上可能会来</a:t>
            </a:r>
            <a:r>
              <a:rPr sz="2450" b="1" spc="-10" dirty="0">
                <a:solidFill>
                  <a:srgbClr val="002060"/>
                </a:solidFill>
                <a:latin typeface="宋体" panose="02010600030101010101" pitchFamily="2" charset="-122"/>
                <a:cs typeface="宋体" panose="02010600030101010101" pitchFamily="2" charset="-122"/>
              </a:rPr>
              <a:t>”</a:t>
            </a:r>
            <a:r>
              <a:rPr sz="2450" b="1" spc="40"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不是一个命题</a:t>
            </a:r>
            <a:endParaRPr sz="2450" dirty="0">
              <a:latin typeface="宋体" panose="02010600030101010101" pitchFamily="2" charset="-122"/>
              <a:cs typeface="宋体" panose="02010600030101010101" pitchFamily="2" charset="-122"/>
            </a:endParaRPr>
          </a:p>
          <a:p>
            <a:pPr marL="664210" lvl="1" indent="-250825">
              <a:lnSpc>
                <a:spcPct val="100000"/>
              </a:lnSpc>
              <a:spcBef>
                <a:spcPts val="715"/>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命题要有真假意义</a:t>
            </a:r>
            <a:r>
              <a:rPr sz="2450" b="1" spc="-5" dirty="0" smtClean="0">
                <a:solidFill>
                  <a:srgbClr val="002060"/>
                </a:solidFill>
                <a:latin typeface="宋体" panose="02010600030101010101" pitchFamily="2" charset="-122"/>
                <a:cs typeface="宋体" panose="02010600030101010101" pitchFamily="2" charset="-122"/>
              </a:rPr>
              <a:t>。</a:t>
            </a:r>
            <a:endParaRPr lang="en-US" sz="2450" b="1" spc="-5" dirty="0" smtClean="0">
              <a:solidFill>
                <a:srgbClr val="002060"/>
              </a:solidFill>
              <a:latin typeface="宋体" panose="02010600030101010101" pitchFamily="2" charset="-122"/>
              <a:cs typeface="宋体" panose="02010600030101010101" pitchFamily="2" charset="-122"/>
            </a:endParaRPr>
          </a:p>
          <a:p>
            <a:pPr>
              <a:lnSpc>
                <a:spcPct val="120000"/>
              </a:lnSpc>
              <a:defRPr/>
            </a:pPr>
            <a:r>
              <a:rPr lang="zh-CN" altLang="en-US" sz="2400" b="1" dirty="0" smtClean="0">
                <a:solidFill>
                  <a:srgbClr val="A50021"/>
                </a:solidFill>
                <a:latin typeface="Arial" panose="020B0604020202020204"/>
              </a:rPr>
              <a:t>命题真值的说明：</a:t>
            </a:r>
            <a:endParaRPr lang="zh-CN" altLang="en-US" sz="2400" b="1" dirty="0" smtClean="0">
              <a:solidFill>
                <a:srgbClr val="A50021"/>
              </a:solidFill>
              <a:latin typeface="Arial" panose="020B0604020202020204"/>
            </a:endParaRPr>
          </a:p>
          <a:p>
            <a:pPr>
              <a:lnSpc>
                <a:spcPct val="120000"/>
              </a:lnSpc>
              <a:defRPr/>
            </a:pPr>
            <a:r>
              <a:rPr lang="zh-CN" altLang="en-US" sz="2400" b="1" dirty="0" smtClean="0">
                <a:solidFill>
                  <a:srgbClr val="0000CC"/>
                </a:solidFill>
                <a:latin typeface="Arial" panose="020B0604020202020204"/>
              </a:rPr>
              <a:t>    </a:t>
            </a:r>
            <a:r>
              <a:rPr lang="zh-CN" altLang="en-US" sz="2400" dirty="0" smtClean="0">
                <a:latin typeface="Arial" panose="020B0604020202020204"/>
              </a:rPr>
              <a:t>一个命题不能同时既为真又为假</a:t>
            </a:r>
            <a:endParaRPr lang="zh-CN" altLang="en-US" sz="2400" dirty="0" smtClean="0">
              <a:latin typeface="Arial" panose="020B0604020202020204"/>
            </a:endParaRPr>
          </a:p>
          <a:p>
            <a:pPr>
              <a:lnSpc>
                <a:spcPct val="120000"/>
              </a:lnSpc>
              <a:defRPr/>
            </a:pPr>
            <a:r>
              <a:rPr lang="zh-CN" altLang="en-US" sz="2400" dirty="0" smtClean="0">
                <a:latin typeface="Arial" panose="020B0604020202020204"/>
              </a:rPr>
              <a:t>    一个命题可在一定条件下为真，而在另一条件下为假</a:t>
            </a:r>
            <a:endParaRPr sz="2700" dirty="0">
              <a:latin typeface="Times New Roman" panose="02020603050405020304"/>
              <a:cs typeface="Times New Roman" panose="02020603050405020304"/>
            </a:endParaRPr>
          </a:p>
          <a:p>
            <a:pPr marL="313690" marR="5080" indent="-300990">
              <a:lnSpc>
                <a:spcPct val="100000"/>
              </a:lnSpc>
              <a:spcBef>
                <a:spcPts val="162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命题可以是单一命题，如“煤是白色的”，也可以是复合 的，比如“香蕉具有黄色的皮并且内部是白色的”。</a:t>
            </a:r>
            <a:endParaRPr sz="2800" dirty="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6394450" cy="613410"/>
          </a:xfrm>
          <a:prstGeom prst="rect">
            <a:avLst/>
          </a:prstGeom>
        </p:spPr>
        <p:txBody>
          <a:bodyPr vert="horz" wrap="square" lIns="0" tIns="13335" rIns="0" bIns="0" rtlCol="0">
            <a:spAutoFit/>
          </a:bodyPr>
          <a:lstStyle/>
          <a:p>
            <a:pPr marL="12700">
              <a:lnSpc>
                <a:spcPct val="100000"/>
              </a:lnSpc>
              <a:spcBef>
                <a:spcPts val="105"/>
              </a:spcBef>
            </a:pPr>
            <a:r>
              <a:rPr dirty="0"/>
              <a:t>例2.1</a:t>
            </a:r>
            <a:r>
              <a:rPr spc="-60" dirty="0"/>
              <a:t> </a:t>
            </a:r>
            <a:r>
              <a:rPr dirty="0"/>
              <a:t>利用命题逻辑表示知识</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7257"/>
            <a:ext cx="9441815" cy="3510279"/>
          </a:xfrm>
          <a:prstGeom prst="rect">
            <a:avLst/>
          </a:prstGeom>
        </p:spPr>
        <p:txBody>
          <a:bodyPr vert="horz" wrap="square" lIns="0" tIns="13335" rIns="0" bIns="0" rtlCol="0">
            <a:spAutoFit/>
          </a:bodyPr>
          <a:lstStyle/>
          <a:p>
            <a:pPr marL="663575" marR="5080" indent="-250825">
              <a:lnSpc>
                <a:spcPct val="100000"/>
              </a:lnSpc>
              <a:spcBef>
                <a:spcPts val="105"/>
              </a:spcBef>
            </a:pPr>
            <a:r>
              <a:rPr sz="2450" dirty="0">
                <a:solidFill>
                  <a:srgbClr val="002060"/>
                </a:solidFill>
                <a:latin typeface="Arial" panose="020B0604020202020204"/>
                <a:cs typeface="Arial" panose="020B0604020202020204"/>
              </a:rPr>
              <a:t>–</a:t>
            </a:r>
            <a:r>
              <a:rPr sz="2450" spc="-55" dirty="0">
                <a:solidFill>
                  <a:srgbClr val="002060"/>
                </a:solidFill>
                <a:latin typeface="Arial" panose="020B0604020202020204"/>
                <a:cs typeface="Arial" panose="020B0604020202020204"/>
              </a:rPr>
              <a:t> </a:t>
            </a:r>
            <a:r>
              <a:rPr sz="2450" b="1" dirty="0">
                <a:solidFill>
                  <a:srgbClr val="002060"/>
                </a:solidFill>
                <a:latin typeface="宋体" panose="02010600030101010101" pitchFamily="2" charset="-122"/>
                <a:cs typeface="宋体" panose="02010600030101010101" pitchFamily="2" charset="-122"/>
              </a:rPr>
              <a:t>用大写英文字母表示命题中的实体和事实，配合逻辑符号，可以 </a:t>
            </a:r>
            <a:r>
              <a:rPr sz="2450" b="1" spc="-5" dirty="0">
                <a:solidFill>
                  <a:srgbClr val="002060"/>
                </a:solidFill>
                <a:latin typeface="宋体" panose="02010600030101010101" pitchFamily="2" charset="-122"/>
                <a:cs typeface="宋体" panose="02010600030101010101" pitchFamily="2" charset="-122"/>
              </a:rPr>
              <a:t>表示知识。</a:t>
            </a:r>
            <a:endParaRPr sz="2450">
              <a:latin typeface="宋体" panose="02010600030101010101" pitchFamily="2" charset="-122"/>
              <a:cs typeface="宋体" panose="02010600030101010101" pitchFamily="2" charset="-122"/>
            </a:endParaRPr>
          </a:p>
          <a:p>
            <a:pPr marL="313690" marR="36830" indent="-300990">
              <a:lnSpc>
                <a:spcPct val="100000"/>
              </a:lnSpc>
              <a:spcBef>
                <a:spcPts val="69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例：有</a:t>
            </a:r>
            <a:r>
              <a:rPr sz="2800" spc="-5" dirty="0">
                <a:solidFill>
                  <a:srgbClr val="002060"/>
                </a:solidFill>
                <a:latin typeface="黑体" panose="02010609060101010101" charset="-122"/>
                <a:cs typeface="黑体" panose="02010609060101010101" charset="-122"/>
              </a:rPr>
              <a:t>A</a:t>
            </a:r>
            <a:r>
              <a:rPr sz="2800" dirty="0">
                <a:solidFill>
                  <a:srgbClr val="002060"/>
                </a:solidFill>
                <a:latin typeface="黑体" panose="02010609060101010101" charset="-122"/>
                <a:cs typeface="黑体" panose="02010609060101010101" charset="-122"/>
              </a:rPr>
              <a:t>、</a:t>
            </a:r>
            <a:r>
              <a:rPr sz="2800" spc="-5" dirty="0">
                <a:solidFill>
                  <a:srgbClr val="002060"/>
                </a:solidFill>
                <a:latin typeface="黑体" panose="02010609060101010101" charset="-122"/>
                <a:cs typeface="黑体" panose="02010609060101010101" charset="-122"/>
              </a:rPr>
              <a:t>B</a:t>
            </a:r>
            <a:r>
              <a:rPr sz="2800" dirty="0">
                <a:solidFill>
                  <a:srgbClr val="002060"/>
                </a:solidFill>
                <a:latin typeface="黑体" panose="02010609060101010101" charset="-122"/>
                <a:cs typeface="黑体" panose="02010609060101010101" charset="-122"/>
              </a:rPr>
              <a:t>、</a:t>
            </a:r>
            <a:r>
              <a:rPr sz="2800" spc="-5" dirty="0">
                <a:solidFill>
                  <a:srgbClr val="002060"/>
                </a:solidFill>
                <a:latin typeface="黑体" panose="02010609060101010101" charset="-122"/>
                <a:cs typeface="黑体" panose="02010609060101010101" charset="-122"/>
              </a:rPr>
              <a:t>C</a:t>
            </a:r>
            <a:r>
              <a:rPr sz="2800" dirty="0">
                <a:solidFill>
                  <a:srgbClr val="002060"/>
                </a:solidFill>
                <a:latin typeface="黑体" panose="02010609060101010101" charset="-122"/>
                <a:cs typeface="黑体" panose="02010609060101010101" charset="-122"/>
              </a:rPr>
              <a:t>三位同学参加面试，面试官对三人进行了判 断，得到如下几条想法：</a:t>
            </a:r>
            <a:endParaRPr sz="2800">
              <a:latin typeface="黑体" panose="02010609060101010101" charset="-122"/>
              <a:cs typeface="黑体" panose="02010609060101010101" charset="-122"/>
            </a:endParaRPr>
          </a:p>
          <a:p>
            <a:pPr marL="664210" lvl="1" indent="-250825">
              <a:lnSpc>
                <a:spcPct val="100000"/>
              </a:lnSpc>
              <a:spcBef>
                <a:spcPts val="590"/>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（1）</a:t>
            </a:r>
            <a:r>
              <a:rPr sz="2450" b="1" spc="-5" dirty="0">
                <a:solidFill>
                  <a:srgbClr val="002060"/>
                </a:solidFill>
                <a:latin typeface="宋体" panose="02010600030101010101" pitchFamily="2" charset="-122"/>
                <a:cs typeface="宋体" panose="02010600030101010101" pitchFamily="2" charset="-122"/>
              </a:rPr>
              <a:t>三人中至少录取一人；</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（2）若录取</a:t>
            </a:r>
            <a:r>
              <a:rPr sz="2450" b="1" spc="5" dirty="0">
                <a:solidFill>
                  <a:srgbClr val="002060"/>
                </a:solidFill>
                <a:latin typeface="宋体" panose="02010600030101010101" pitchFamily="2" charset="-122"/>
                <a:cs typeface="宋体" panose="02010600030101010101" pitchFamily="2" charset="-122"/>
              </a:rPr>
              <a:t>A</a:t>
            </a:r>
            <a:r>
              <a:rPr sz="2450" b="1" dirty="0">
                <a:solidFill>
                  <a:srgbClr val="002060"/>
                </a:solidFill>
                <a:latin typeface="宋体" panose="02010600030101010101" pitchFamily="2" charset="-122"/>
                <a:cs typeface="宋体" panose="02010600030101010101" pitchFamily="2" charset="-122"/>
              </a:rPr>
              <a:t>而不录取</a:t>
            </a:r>
            <a:r>
              <a:rPr sz="2450" b="1" spc="5" dirty="0">
                <a:solidFill>
                  <a:srgbClr val="002060"/>
                </a:solidFill>
                <a:latin typeface="宋体" panose="02010600030101010101" pitchFamily="2" charset="-122"/>
                <a:cs typeface="宋体" panose="02010600030101010101" pitchFamily="2" charset="-122"/>
              </a:rPr>
              <a:t>B，</a:t>
            </a:r>
            <a:r>
              <a:rPr sz="2450" b="1" dirty="0">
                <a:solidFill>
                  <a:srgbClr val="002060"/>
                </a:solidFill>
                <a:latin typeface="宋体" panose="02010600030101010101" pitchFamily="2" charset="-122"/>
                <a:cs typeface="宋体" panose="02010600030101010101" pitchFamily="2" charset="-122"/>
              </a:rPr>
              <a:t>则一定录取</a:t>
            </a:r>
            <a:r>
              <a:rPr sz="2450" b="1" spc="5" dirty="0">
                <a:solidFill>
                  <a:srgbClr val="002060"/>
                </a:solidFill>
                <a:latin typeface="宋体" panose="02010600030101010101" pitchFamily="2" charset="-122"/>
                <a:cs typeface="宋体" panose="02010600030101010101" pitchFamily="2" charset="-122"/>
              </a:rPr>
              <a:t>C；</a:t>
            </a:r>
            <a:endParaRPr sz="2450">
              <a:latin typeface="宋体" panose="02010600030101010101" pitchFamily="2" charset="-122"/>
              <a:cs typeface="宋体" panose="02010600030101010101" pitchFamily="2" charset="-122"/>
            </a:endParaRPr>
          </a:p>
          <a:p>
            <a:pPr marL="664210" lvl="1" indent="-250825">
              <a:lnSpc>
                <a:spcPct val="100000"/>
              </a:lnSpc>
              <a:spcBef>
                <a:spcPts val="60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（3）BC</a:t>
            </a:r>
            <a:r>
              <a:rPr sz="2450" b="1" dirty="0">
                <a:solidFill>
                  <a:srgbClr val="002060"/>
                </a:solidFill>
                <a:latin typeface="宋体" panose="02010600030101010101" pitchFamily="2" charset="-122"/>
                <a:cs typeface="宋体" panose="02010600030101010101" pitchFamily="2" charset="-122"/>
              </a:rPr>
              <a:t>要么都录取，要么都不录取；</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（4）若录取</a:t>
            </a:r>
            <a:r>
              <a:rPr sz="2450" b="1" spc="5" dirty="0">
                <a:solidFill>
                  <a:srgbClr val="002060"/>
                </a:solidFill>
                <a:latin typeface="宋体" panose="02010600030101010101" pitchFamily="2" charset="-122"/>
                <a:cs typeface="宋体" panose="02010600030101010101" pitchFamily="2" charset="-122"/>
              </a:rPr>
              <a:t>C，</a:t>
            </a:r>
            <a:r>
              <a:rPr sz="2450" b="1" dirty="0">
                <a:solidFill>
                  <a:srgbClr val="002060"/>
                </a:solidFill>
                <a:latin typeface="宋体" panose="02010600030101010101" pitchFamily="2" charset="-122"/>
                <a:cs typeface="宋体" panose="02010600030101010101" pitchFamily="2" charset="-122"/>
              </a:rPr>
              <a:t>则一定录取</a:t>
            </a:r>
            <a:r>
              <a:rPr sz="2450" b="1" spc="5" dirty="0">
                <a:solidFill>
                  <a:srgbClr val="002060"/>
                </a:solidFill>
                <a:latin typeface="宋体" panose="02010600030101010101" pitchFamily="2" charset="-122"/>
                <a:cs typeface="宋体" panose="02010600030101010101" pitchFamily="2" charset="-122"/>
              </a:rPr>
              <a:t>A</a:t>
            </a:r>
            <a:r>
              <a:rPr sz="2450" b="1"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6394450" cy="613410"/>
          </a:xfrm>
          <a:prstGeom prst="rect">
            <a:avLst/>
          </a:prstGeom>
        </p:spPr>
        <p:txBody>
          <a:bodyPr vert="horz" wrap="square" lIns="0" tIns="13335" rIns="0" bIns="0" rtlCol="0">
            <a:spAutoFit/>
          </a:bodyPr>
          <a:lstStyle/>
          <a:p>
            <a:pPr marL="12700">
              <a:lnSpc>
                <a:spcPct val="100000"/>
              </a:lnSpc>
              <a:spcBef>
                <a:spcPts val="105"/>
              </a:spcBef>
            </a:pPr>
            <a:r>
              <a:rPr dirty="0"/>
              <a:t>例2.1</a:t>
            </a:r>
            <a:r>
              <a:rPr spc="-60" dirty="0"/>
              <a:t> </a:t>
            </a:r>
            <a:r>
              <a:rPr dirty="0"/>
              <a:t>利用命题逻辑表示知识</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9232265" cy="2660650"/>
          </a:xfrm>
          <a:prstGeom prst="rect">
            <a:avLst/>
          </a:prstGeom>
        </p:spPr>
        <p:txBody>
          <a:bodyPr vert="horz" wrap="square" lIns="0" tIns="13335" rIns="0" bIns="0" rtlCol="0">
            <a:spAutoFit/>
          </a:bodyPr>
          <a:lstStyle/>
          <a:p>
            <a:pPr marL="313690" marR="508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我们令</a:t>
            </a:r>
            <a:r>
              <a:rPr sz="2800" spc="-5" dirty="0">
                <a:solidFill>
                  <a:srgbClr val="002060"/>
                </a:solidFill>
                <a:latin typeface="黑体" panose="02010609060101010101" charset="-122"/>
                <a:cs typeface="黑体" panose="02010609060101010101" charset="-122"/>
              </a:rPr>
              <a:t>P</a:t>
            </a:r>
            <a:r>
              <a:rPr sz="2800" dirty="0">
                <a:solidFill>
                  <a:srgbClr val="002060"/>
                </a:solidFill>
                <a:latin typeface="黑体" panose="02010609060101010101" charset="-122"/>
                <a:cs typeface="黑体" panose="02010609060101010101" charset="-122"/>
              </a:rPr>
              <a:t>、</a:t>
            </a:r>
            <a:r>
              <a:rPr sz="2800" spc="-5" dirty="0">
                <a:solidFill>
                  <a:srgbClr val="002060"/>
                </a:solidFill>
                <a:latin typeface="黑体" panose="02010609060101010101" charset="-122"/>
                <a:cs typeface="黑体" panose="02010609060101010101" charset="-122"/>
              </a:rPr>
              <a:t>Q</a:t>
            </a:r>
            <a:r>
              <a:rPr sz="2800" dirty="0">
                <a:solidFill>
                  <a:srgbClr val="002060"/>
                </a:solidFill>
                <a:latin typeface="黑体" panose="02010609060101010101" charset="-122"/>
                <a:cs typeface="黑体" panose="02010609060101010101" charset="-122"/>
              </a:rPr>
              <a:t>、</a:t>
            </a:r>
            <a:r>
              <a:rPr sz="2800" spc="-5" dirty="0">
                <a:solidFill>
                  <a:srgbClr val="002060"/>
                </a:solidFill>
                <a:latin typeface="黑体" panose="02010609060101010101" charset="-122"/>
                <a:cs typeface="黑体" panose="02010609060101010101" charset="-122"/>
              </a:rPr>
              <a:t>R</a:t>
            </a:r>
            <a:r>
              <a:rPr sz="2800" dirty="0">
                <a:solidFill>
                  <a:srgbClr val="002060"/>
                </a:solidFill>
                <a:latin typeface="黑体" panose="02010609060101010101" charset="-122"/>
                <a:cs typeface="黑体" panose="02010609060101010101" charset="-122"/>
              </a:rPr>
              <a:t>分别表示录取</a:t>
            </a:r>
            <a:r>
              <a:rPr sz="2800" spc="-5" dirty="0">
                <a:solidFill>
                  <a:srgbClr val="002060"/>
                </a:solidFill>
                <a:latin typeface="黑体" panose="02010609060101010101" charset="-122"/>
                <a:cs typeface="黑体" panose="02010609060101010101" charset="-122"/>
              </a:rPr>
              <a:t>A</a:t>
            </a:r>
            <a:r>
              <a:rPr sz="2800" dirty="0">
                <a:solidFill>
                  <a:srgbClr val="002060"/>
                </a:solidFill>
                <a:latin typeface="黑体" panose="02010609060101010101" charset="-122"/>
                <a:cs typeface="黑体" panose="02010609060101010101" charset="-122"/>
              </a:rPr>
              <a:t>、</a:t>
            </a:r>
            <a:r>
              <a:rPr sz="2800" spc="-5" dirty="0">
                <a:solidFill>
                  <a:srgbClr val="002060"/>
                </a:solidFill>
                <a:latin typeface="黑体" panose="02010609060101010101" charset="-122"/>
                <a:cs typeface="黑体" panose="02010609060101010101" charset="-122"/>
              </a:rPr>
              <a:t>B</a:t>
            </a:r>
            <a:r>
              <a:rPr sz="2800" dirty="0">
                <a:solidFill>
                  <a:srgbClr val="002060"/>
                </a:solidFill>
                <a:latin typeface="黑体" panose="02010609060101010101" charset="-122"/>
                <a:cs typeface="黑体" panose="02010609060101010101" charset="-122"/>
              </a:rPr>
              <a:t>、C，则老师的想法可以 表示为：</a:t>
            </a:r>
            <a:endParaRPr sz="2800">
              <a:latin typeface="黑体" panose="02010609060101010101" charset="-122"/>
              <a:cs typeface="黑体" panose="02010609060101010101" charset="-122"/>
            </a:endParaRPr>
          </a:p>
          <a:p>
            <a:pPr marL="664210" lvl="1" indent="-250825">
              <a:lnSpc>
                <a:spcPct val="100000"/>
              </a:lnSpc>
              <a:spcBef>
                <a:spcPts val="470"/>
              </a:spcBef>
              <a:buFont typeface="Arial" panose="020B0604020202020204"/>
              <a:buChar char="–"/>
              <a:tabLst>
                <a:tab pos="664210" algn="l"/>
                <a:tab pos="5113020" algn="l"/>
              </a:tabLst>
            </a:pPr>
            <a:r>
              <a:rPr sz="2450" b="1" dirty="0">
                <a:solidFill>
                  <a:srgbClr val="002060"/>
                </a:solidFill>
                <a:latin typeface="宋体" panose="02010600030101010101" pitchFamily="2" charset="-122"/>
                <a:cs typeface="宋体" panose="02010600030101010101" pitchFamily="2" charset="-122"/>
              </a:rPr>
              <a:t>（</a:t>
            </a:r>
            <a:r>
              <a:rPr sz="2450" b="1" dirty="0">
                <a:solidFill>
                  <a:srgbClr val="002060"/>
                </a:solidFill>
                <a:latin typeface="Arial" panose="020B0604020202020204"/>
                <a:cs typeface="Arial" panose="020B0604020202020204"/>
              </a:rPr>
              <a:t>1</a:t>
            </a:r>
            <a:r>
              <a:rPr sz="2450" b="1" dirty="0">
                <a:solidFill>
                  <a:srgbClr val="002060"/>
                </a:solidFill>
                <a:latin typeface="宋体" panose="02010600030101010101" pitchFamily="2" charset="-122"/>
                <a:cs typeface="宋体" panose="02010600030101010101" pitchFamily="2" charset="-122"/>
              </a:rPr>
              <a:t>）三人中至少录取一人</a:t>
            </a:r>
            <a:r>
              <a:rPr sz="2450" b="1" spc="-10" dirty="0">
                <a:solidFill>
                  <a:srgbClr val="002060"/>
                </a:solidFill>
                <a:latin typeface="宋体" panose="02010600030101010101" pitchFamily="2" charset="-122"/>
                <a:cs typeface="宋体" panose="02010600030101010101" pitchFamily="2" charset="-122"/>
              </a:rPr>
              <a:t>；	</a:t>
            </a:r>
            <a:r>
              <a:rPr sz="2450" b="1" spc="-5" dirty="0">
                <a:solidFill>
                  <a:srgbClr val="FF0000"/>
                </a:solidFill>
                <a:latin typeface="Arial" panose="020B0604020202020204"/>
                <a:cs typeface="Arial" panose="020B0604020202020204"/>
              </a:rPr>
              <a:t>//</a:t>
            </a:r>
            <a:r>
              <a:rPr sz="2450" b="1" spc="-10" dirty="0">
                <a:solidFill>
                  <a:srgbClr val="FF0000"/>
                </a:solidFill>
                <a:latin typeface="Arial" panose="020B0604020202020204"/>
                <a:cs typeface="Arial" panose="020B0604020202020204"/>
              </a:rPr>
              <a:t> </a:t>
            </a:r>
            <a:r>
              <a:rPr sz="2450" b="1" spc="-5" dirty="0">
                <a:solidFill>
                  <a:srgbClr val="FF0000"/>
                </a:solidFill>
                <a:latin typeface="Arial" panose="020B0604020202020204"/>
                <a:cs typeface="Arial" panose="020B0604020202020204"/>
              </a:rPr>
              <a:t>P</a:t>
            </a:r>
            <a:r>
              <a:rPr sz="2450" b="1" spc="-5" dirty="0">
                <a:solidFill>
                  <a:srgbClr val="FF0000"/>
                </a:solidFill>
                <a:latin typeface="宋体" panose="02010600030101010101" pitchFamily="2" charset="-122"/>
                <a:cs typeface="宋体" panose="02010600030101010101" pitchFamily="2" charset="-122"/>
              </a:rPr>
              <a:t>∨</a:t>
            </a:r>
            <a:r>
              <a:rPr sz="2450" b="1" spc="-5" dirty="0">
                <a:solidFill>
                  <a:srgbClr val="FF0000"/>
                </a:solidFill>
                <a:latin typeface="Arial" panose="020B0604020202020204"/>
                <a:cs typeface="Arial" panose="020B0604020202020204"/>
              </a:rPr>
              <a:t>Q</a:t>
            </a:r>
            <a:r>
              <a:rPr sz="2450" b="1" spc="-5" dirty="0">
                <a:solidFill>
                  <a:srgbClr val="FF0000"/>
                </a:solidFill>
                <a:latin typeface="宋体" panose="02010600030101010101" pitchFamily="2" charset="-122"/>
                <a:cs typeface="宋体" panose="02010600030101010101" pitchFamily="2" charset="-122"/>
              </a:rPr>
              <a:t>∨</a:t>
            </a:r>
            <a:r>
              <a:rPr sz="2450" b="1" spc="-5" dirty="0">
                <a:solidFill>
                  <a:srgbClr val="FF0000"/>
                </a:solidFill>
                <a:latin typeface="Arial" panose="020B0604020202020204"/>
                <a:cs typeface="Arial" panose="020B0604020202020204"/>
              </a:rPr>
              <a:t>R</a:t>
            </a:r>
            <a:endParaRPr sz="2450">
              <a:latin typeface="Arial" panose="020B0604020202020204"/>
              <a:cs typeface="Arial" panose="020B0604020202020204"/>
            </a:endParaRPr>
          </a:p>
          <a:p>
            <a:pPr marL="663575" lvl="1" indent="-250190">
              <a:lnSpc>
                <a:spcPct val="100000"/>
              </a:lnSpc>
              <a:spcBef>
                <a:spcPts val="60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a:t>
            </a:r>
            <a:r>
              <a:rPr sz="2450" b="1" spc="-5" dirty="0">
                <a:solidFill>
                  <a:srgbClr val="002060"/>
                </a:solidFill>
                <a:latin typeface="Arial" panose="020B0604020202020204"/>
                <a:cs typeface="Arial" panose="020B0604020202020204"/>
              </a:rPr>
              <a:t>2</a:t>
            </a:r>
            <a:r>
              <a:rPr sz="2450" b="1" spc="-5" dirty="0">
                <a:solidFill>
                  <a:srgbClr val="002060"/>
                </a:solidFill>
                <a:latin typeface="宋体" panose="02010600030101010101" pitchFamily="2" charset="-122"/>
                <a:cs typeface="宋体" panose="02010600030101010101" pitchFamily="2" charset="-122"/>
              </a:rPr>
              <a:t>）若录</a:t>
            </a:r>
            <a:r>
              <a:rPr sz="2450" b="1" dirty="0">
                <a:solidFill>
                  <a:srgbClr val="002060"/>
                </a:solidFill>
                <a:latin typeface="宋体" panose="02010600030101010101" pitchFamily="2" charset="-122"/>
                <a:cs typeface="宋体" panose="02010600030101010101" pitchFamily="2" charset="-122"/>
              </a:rPr>
              <a:t>取</a:t>
            </a:r>
            <a:r>
              <a:rPr sz="2450" b="1" dirty="0">
                <a:solidFill>
                  <a:srgbClr val="002060"/>
                </a:solidFill>
                <a:latin typeface="Arial" panose="020B0604020202020204"/>
                <a:cs typeface="Arial" panose="020B0604020202020204"/>
              </a:rPr>
              <a:t>A</a:t>
            </a:r>
            <a:r>
              <a:rPr sz="2450" b="1" dirty="0">
                <a:solidFill>
                  <a:srgbClr val="002060"/>
                </a:solidFill>
                <a:latin typeface="宋体" panose="02010600030101010101" pitchFamily="2" charset="-122"/>
                <a:cs typeface="宋体" panose="02010600030101010101" pitchFamily="2" charset="-122"/>
              </a:rPr>
              <a:t>而不录</a:t>
            </a:r>
            <a:r>
              <a:rPr sz="2450" b="1" spc="-5" dirty="0">
                <a:solidFill>
                  <a:srgbClr val="002060"/>
                </a:solidFill>
                <a:latin typeface="宋体" panose="02010600030101010101" pitchFamily="2" charset="-122"/>
                <a:cs typeface="宋体" panose="02010600030101010101" pitchFamily="2" charset="-122"/>
              </a:rPr>
              <a:t>取</a:t>
            </a:r>
            <a:r>
              <a:rPr sz="2450" b="1" dirty="0">
                <a:solidFill>
                  <a:srgbClr val="002060"/>
                </a:solidFill>
                <a:latin typeface="Arial" panose="020B0604020202020204"/>
                <a:cs typeface="Arial" panose="020B0604020202020204"/>
              </a:rPr>
              <a:t>B</a:t>
            </a:r>
            <a:r>
              <a:rPr sz="2450" b="1" dirty="0">
                <a:solidFill>
                  <a:srgbClr val="002060"/>
                </a:solidFill>
                <a:latin typeface="宋体" panose="02010600030101010101" pitchFamily="2" charset="-122"/>
                <a:cs typeface="宋体" panose="02010600030101010101" pitchFamily="2" charset="-122"/>
              </a:rPr>
              <a:t>，则一定录取</a:t>
            </a:r>
            <a:r>
              <a:rPr sz="2450" b="1" spc="-5" dirty="0">
                <a:solidFill>
                  <a:srgbClr val="002060"/>
                </a:solidFill>
                <a:latin typeface="Arial" panose="020B0604020202020204"/>
                <a:cs typeface="Arial" panose="020B0604020202020204"/>
              </a:rPr>
              <a:t>C</a:t>
            </a:r>
            <a:r>
              <a:rPr sz="2450" b="1" spc="-5" dirty="0">
                <a:solidFill>
                  <a:srgbClr val="002060"/>
                </a:solidFill>
                <a:latin typeface="宋体" panose="02010600030101010101" pitchFamily="2" charset="-122"/>
                <a:cs typeface="宋体" panose="02010600030101010101" pitchFamily="2" charset="-122"/>
              </a:rPr>
              <a:t>；</a:t>
            </a:r>
            <a:r>
              <a:rPr sz="2450" b="1" spc="-530" dirty="0">
                <a:solidFill>
                  <a:srgbClr val="002060"/>
                </a:solidFill>
                <a:latin typeface="宋体" panose="02010600030101010101" pitchFamily="2" charset="-122"/>
                <a:cs typeface="宋体" panose="02010600030101010101" pitchFamily="2" charset="-122"/>
              </a:rPr>
              <a:t> </a:t>
            </a:r>
            <a:r>
              <a:rPr sz="2450" b="1" spc="-5" dirty="0">
                <a:solidFill>
                  <a:srgbClr val="FF0000"/>
                </a:solidFill>
                <a:latin typeface="Arial" panose="020B0604020202020204"/>
                <a:cs typeface="Arial" panose="020B0604020202020204"/>
              </a:rPr>
              <a:t>// </a:t>
            </a:r>
            <a:r>
              <a:rPr sz="2450" b="1" dirty="0">
                <a:solidFill>
                  <a:srgbClr val="FF0000"/>
                </a:solidFill>
                <a:latin typeface="Arial" panose="020B0604020202020204"/>
                <a:cs typeface="Arial" panose="020B0604020202020204"/>
              </a:rPr>
              <a:t>P</a:t>
            </a:r>
            <a:r>
              <a:rPr sz="2450" b="1" dirty="0">
                <a:solidFill>
                  <a:srgbClr val="FF0000"/>
                </a:solidFill>
                <a:latin typeface="宋体" panose="02010600030101010101" pitchFamily="2" charset="-122"/>
                <a:cs typeface="宋体" panose="02010600030101010101" pitchFamily="2" charset="-122"/>
              </a:rPr>
              <a:t>∧</a:t>
            </a:r>
            <a:r>
              <a:rPr sz="2450" b="1" dirty="0">
                <a:solidFill>
                  <a:srgbClr val="FF0000"/>
                </a:solidFill>
                <a:latin typeface="Arial" panose="020B0604020202020204"/>
                <a:cs typeface="Arial" panose="020B0604020202020204"/>
              </a:rPr>
              <a:t>¬Q</a:t>
            </a:r>
            <a:r>
              <a:rPr sz="2450" b="1" dirty="0">
                <a:solidFill>
                  <a:srgbClr val="FF0000"/>
                </a:solidFill>
                <a:latin typeface="宋体" panose="02010600030101010101" pitchFamily="2" charset="-122"/>
                <a:cs typeface="宋体" panose="02010600030101010101" pitchFamily="2" charset="-122"/>
              </a:rPr>
              <a:t>→</a:t>
            </a:r>
            <a:r>
              <a:rPr sz="2450" b="1" dirty="0">
                <a:solidFill>
                  <a:srgbClr val="FF0000"/>
                </a:solidFill>
                <a:latin typeface="Arial" panose="020B0604020202020204"/>
                <a:cs typeface="Arial" panose="020B0604020202020204"/>
              </a:rPr>
              <a:t>R</a:t>
            </a:r>
            <a:endParaRPr sz="2450">
              <a:latin typeface="Arial" panose="020B0604020202020204"/>
              <a:cs typeface="Arial" panose="020B0604020202020204"/>
            </a:endParaRPr>
          </a:p>
          <a:p>
            <a:pPr marL="663575" lvl="1" indent="-250190">
              <a:lnSpc>
                <a:spcPct val="100000"/>
              </a:lnSpc>
              <a:spcBef>
                <a:spcPts val="595"/>
              </a:spcBef>
              <a:buFont typeface="Arial" panose="020B0604020202020204"/>
              <a:buChar char="–"/>
              <a:tabLst>
                <a:tab pos="664210" algn="l"/>
                <a:tab pos="6816725" algn="l"/>
              </a:tabLst>
            </a:pPr>
            <a:r>
              <a:rPr sz="2450" b="1" spc="-5" dirty="0">
                <a:solidFill>
                  <a:srgbClr val="002060"/>
                </a:solidFill>
                <a:latin typeface="宋体" panose="02010600030101010101" pitchFamily="2" charset="-122"/>
                <a:cs typeface="宋体" panose="02010600030101010101" pitchFamily="2" charset="-122"/>
              </a:rPr>
              <a:t>（</a:t>
            </a:r>
            <a:r>
              <a:rPr sz="2450" b="1" spc="-5" dirty="0">
                <a:solidFill>
                  <a:srgbClr val="002060"/>
                </a:solidFill>
                <a:latin typeface="Arial" panose="020B0604020202020204"/>
                <a:cs typeface="Arial" panose="020B0604020202020204"/>
              </a:rPr>
              <a:t>3</a:t>
            </a:r>
            <a:r>
              <a:rPr sz="2450" b="1" spc="-5" dirty="0">
                <a:solidFill>
                  <a:srgbClr val="002060"/>
                </a:solidFill>
                <a:latin typeface="宋体" panose="02010600030101010101" pitchFamily="2" charset="-122"/>
                <a:cs typeface="宋体" panose="02010600030101010101" pitchFamily="2" charset="-122"/>
              </a:rPr>
              <a:t>）</a:t>
            </a:r>
            <a:r>
              <a:rPr sz="2450" b="1" spc="-5" dirty="0">
                <a:solidFill>
                  <a:srgbClr val="002060"/>
                </a:solidFill>
                <a:latin typeface="Arial" panose="020B0604020202020204"/>
                <a:cs typeface="Arial" panose="020B0604020202020204"/>
              </a:rPr>
              <a:t>B</a:t>
            </a:r>
            <a:r>
              <a:rPr sz="2450" b="1" dirty="0">
                <a:solidFill>
                  <a:srgbClr val="002060"/>
                </a:solidFill>
                <a:latin typeface="宋体" panose="02010600030101010101" pitchFamily="2" charset="-122"/>
                <a:cs typeface="宋体" panose="02010600030101010101" pitchFamily="2" charset="-122"/>
              </a:rPr>
              <a:t>、</a:t>
            </a:r>
            <a:r>
              <a:rPr sz="2450" b="1" dirty="0">
                <a:solidFill>
                  <a:srgbClr val="002060"/>
                </a:solidFill>
                <a:latin typeface="Arial" panose="020B0604020202020204"/>
                <a:cs typeface="Arial" panose="020B0604020202020204"/>
              </a:rPr>
              <a:t>C</a:t>
            </a:r>
            <a:r>
              <a:rPr sz="2450" b="1" dirty="0">
                <a:solidFill>
                  <a:srgbClr val="002060"/>
                </a:solidFill>
                <a:latin typeface="宋体" panose="02010600030101010101" pitchFamily="2" charset="-122"/>
                <a:cs typeface="宋体" panose="02010600030101010101" pitchFamily="2" charset="-122"/>
              </a:rPr>
              <a:t>要么都录取，要么都不录取</a:t>
            </a:r>
            <a:r>
              <a:rPr sz="2450" b="1" spc="-10" dirty="0">
                <a:solidFill>
                  <a:srgbClr val="002060"/>
                </a:solidFill>
                <a:latin typeface="宋体" panose="02010600030101010101" pitchFamily="2" charset="-122"/>
                <a:cs typeface="宋体" panose="02010600030101010101" pitchFamily="2" charset="-122"/>
              </a:rPr>
              <a:t>；</a:t>
            </a:r>
            <a:r>
              <a:rPr sz="2450" b="1" spc="240" dirty="0">
                <a:solidFill>
                  <a:srgbClr val="002060"/>
                </a:solidFill>
                <a:latin typeface="宋体" panose="02010600030101010101" pitchFamily="2" charset="-122"/>
                <a:cs typeface="宋体" panose="02010600030101010101" pitchFamily="2" charset="-122"/>
              </a:rPr>
              <a:t> </a:t>
            </a:r>
            <a:r>
              <a:rPr sz="2450" b="1" dirty="0">
                <a:solidFill>
                  <a:srgbClr val="FF0000"/>
                </a:solidFill>
                <a:latin typeface="Arial" panose="020B0604020202020204"/>
                <a:cs typeface="Arial" panose="020B0604020202020204"/>
              </a:rPr>
              <a:t>//	Q</a:t>
            </a:r>
            <a:r>
              <a:rPr sz="2450" b="1" spc="-20" dirty="0">
                <a:solidFill>
                  <a:srgbClr val="FF0000"/>
                </a:solidFill>
                <a:latin typeface="Arial" panose="020B0604020202020204"/>
                <a:cs typeface="Arial" panose="020B0604020202020204"/>
              </a:rPr>
              <a:t> </a:t>
            </a:r>
            <a:r>
              <a:rPr sz="2450" b="1" dirty="0">
                <a:solidFill>
                  <a:srgbClr val="FF0000"/>
                </a:solidFill>
                <a:latin typeface="Symbol" panose="05050102010706020507"/>
                <a:cs typeface="Symbol" panose="05050102010706020507"/>
              </a:rPr>
              <a:t></a:t>
            </a:r>
            <a:r>
              <a:rPr sz="2450" b="1" dirty="0">
                <a:solidFill>
                  <a:srgbClr val="FF0000"/>
                </a:solidFill>
                <a:latin typeface="Arial" panose="020B0604020202020204"/>
                <a:cs typeface="Arial" panose="020B0604020202020204"/>
              </a:rPr>
              <a:t>R</a:t>
            </a:r>
            <a:endParaRPr sz="2450">
              <a:latin typeface="Arial" panose="020B0604020202020204"/>
              <a:cs typeface="Arial" panose="020B0604020202020204"/>
            </a:endParaRPr>
          </a:p>
          <a:p>
            <a:pPr marL="663575" lvl="1" indent="-250190">
              <a:lnSpc>
                <a:spcPct val="100000"/>
              </a:lnSpc>
              <a:spcBef>
                <a:spcPts val="595"/>
              </a:spcBef>
              <a:buFont typeface="Arial" panose="020B0604020202020204"/>
              <a:buChar char="–"/>
              <a:tabLst>
                <a:tab pos="664210" algn="l"/>
                <a:tab pos="5650865" algn="l"/>
                <a:tab pos="5996305" algn="l"/>
              </a:tabLst>
            </a:pPr>
            <a:r>
              <a:rPr sz="2450" b="1" spc="-5" dirty="0">
                <a:solidFill>
                  <a:srgbClr val="002060"/>
                </a:solidFill>
                <a:latin typeface="宋体" panose="02010600030101010101" pitchFamily="2" charset="-122"/>
                <a:cs typeface="宋体" panose="02010600030101010101" pitchFamily="2" charset="-122"/>
              </a:rPr>
              <a:t>（</a:t>
            </a:r>
            <a:r>
              <a:rPr sz="2450" b="1" spc="-5" dirty="0">
                <a:solidFill>
                  <a:srgbClr val="002060"/>
                </a:solidFill>
                <a:latin typeface="Arial" panose="020B0604020202020204"/>
                <a:cs typeface="Arial" panose="020B0604020202020204"/>
              </a:rPr>
              <a:t>4</a:t>
            </a:r>
            <a:r>
              <a:rPr sz="2450" b="1" spc="-5" dirty="0">
                <a:solidFill>
                  <a:srgbClr val="002060"/>
                </a:solidFill>
                <a:latin typeface="宋体" panose="02010600030101010101" pitchFamily="2" charset="-122"/>
                <a:cs typeface="宋体" panose="02010600030101010101" pitchFamily="2" charset="-122"/>
              </a:rPr>
              <a:t>）若录</a:t>
            </a:r>
            <a:r>
              <a:rPr sz="2450" b="1" dirty="0">
                <a:solidFill>
                  <a:srgbClr val="002060"/>
                </a:solidFill>
                <a:latin typeface="宋体" panose="02010600030101010101" pitchFamily="2" charset="-122"/>
                <a:cs typeface="宋体" panose="02010600030101010101" pitchFamily="2" charset="-122"/>
              </a:rPr>
              <a:t>取</a:t>
            </a:r>
            <a:r>
              <a:rPr sz="2450" b="1" dirty="0">
                <a:solidFill>
                  <a:srgbClr val="002060"/>
                </a:solidFill>
                <a:latin typeface="Arial" panose="020B0604020202020204"/>
                <a:cs typeface="Arial" panose="020B0604020202020204"/>
              </a:rPr>
              <a:t>C</a:t>
            </a:r>
            <a:r>
              <a:rPr sz="2450" b="1" dirty="0">
                <a:solidFill>
                  <a:srgbClr val="002060"/>
                </a:solidFill>
                <a:latin typeface="宋体" panose="02010600030101010101" pitchFamily="2" charset="-122"/>
                <a:cs typeface="宋体" panose="02010600030101010101" pitchFamily="2" charset="-122"/>
              </a:rPr>
              <a:t>，则一定录取</a:t>
            </a:r>
            <a:r>
              <a:rPr sz="2450" b="1" dirty="0">
                <a:solidFill>
                  <a:srgbClr val="002060"/>
                </a:solidFill>
                <a:latin typeface="Arial" panose="020B0604020202020204"/>
                <a:cs typeface="Arial" panose="020B0604020202020204"/>
              </a:rPr>
              <a:t>A</a:t>
            </a:r>
            <a:r>
              <a:rPr sz="2450" b="1" spc="-10" dirty="0">
                <a:solidFill>
                  <a:srgbClr val="002060"/>
                </a:solidFill>
                <a:latin typeface="宋体" panose="02010600030101010101" pitchFamily="2" charset="-122"/>
                <a:cs typeface="宋体" panose="02010600030101010101" pitchFamily="2" charset="-122"/>
              </a:rPr>
              <a:t>。	</a:t>
            </a:r>
            <a:r>
              <a:rPr sz="2450" b="1" dirty="0">
                <a:solidFill>
                  <a:srgbClr val="FF0000"/>
                </a:solidFill>
                <a:latin typeface="Arial" panose="020B0604020202020204"/>
                <a:cs typeface="Arial" panose="020B0604020202020204"/>
              </a:rPr>
              <a:t>//	R</a:t>
            </a:r>
            <a:r>
              <a:rPr sz="2450" b="1" dirty="0">
                <a:solidFill>
                  <a:srgbClr val="FF0000"/>
                </a:solidFill>
                <a:latin typeface="宋体" panose="02010600030101010101" pitchFamily="2" charset="-122"/>
                <a:cs typeface="宋体" panose="02010600030101010101" pitchFamily="2" charset="-122"/>
              </a:rPr>
              <a:t>→</a:t>
            </a:r>
            <a:r>
              <a:rPr sz="2450" b="1" dirty="0">
                <a:solidFill>
                  <a:srgbClr val="FF0000"/>
                </a:solidFill>
                <a:latin typeface="Arial" panose="020B0604020202020204"/>
                <a:cs typeface="Arial" panose="020B0604020202020204"/>
              </a:rPr>
              <a:t>P</a:t>
            </a:r>
            <a:endParaRPr sz="245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2965450" cy="613410"/>
          </a:xfrm>
          <a:prstGeom prst="rect">
            <a:avLst/>
          </a:prstGeom>
        </p:spPr>
        <p:txBody>
          <a:bodyPr vert="horz" wrap="square" lIns="0" tIns="13335" rIns="0" bIns="0" rtlCol="0">
            <a:spAutoFit/>
          </a:bodyPr>
          <a:lstStyle/>
          <a:p>
            <a:pPr marL="12700">
              <a:lnSpc>
                <a:spcPct val="100000"/>
              </a:lnSpc>
              <a:spcBef>
                <a:spcPts val="105"/>
              </a:spcBef>
            </a:pPr>
            <a:r>
              <a:rPr spc="5" dirty="0"/>
              <a:t>命题逻辑公式</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95348"/>
            <a:ext cx="9589135" cy="453390"/>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命题逻辑定义了完整的逻辑符号和逻辑公式，常用的包括：</a:t>
            </a:r>
            <a:endParaRPr sz="2800">
              <a:latin typeface="黑体" panose="02010609060101010101" charset="-122"/>
              <a:cs typeface="黑体" panose="02010609060101010101" charset="-122"/>
            </a:endParaRPr>
          </a:p>
        </p:txBody>
      </p:sp>
      <p:sp>
        <p:nvSpPr>
          <p:cNvPr id="4" name="object 4"/>
          <p:cNvSpPr txBox="1"/>
          <p:nvPr/>
        </p:nvSpPr>
        <p:spPr>
          <a:xfrm>
            <a:off x="1005211" y="2306673"/>
            <a:ext cx="1523365" cy="2083435"/>
          </a:xfrm>
          <a:prstGeom prst="rect">
            <a:avLst/>
          </a:prstGeom>
        </p:spPr>
        <p:txBody>
          <a:bodyPr vert="horz" wrap="square" lIns="0" tIns="50800" rIns="0" bIns="0" rtlCol="0">
            <a:spAutoFit/>
          </a:bodyPr>
          <a:lstStyle/>
          <a:p>
            <a:pPr marL="262890" indent="-250190">
              <a:lnSpc>
                <a:spcPct val="100000"/>
              </a:lnSpc>
              <a:spcBef>
                <a:spcPts val="400"/>
              </a:spcBef>
              <a:buFont typeface="Arial" panose="020B0604020202020204"/>
              <a:buChar char="–"/>
              <a:tabLst>
                <a:tab pos="263525" algn="l"/>
              </a:tabLst>
            </a:pPr>
            <a:r>
              <a:rPr sz="2450" dirty="0">
                <a:solidFill>
                  <a:srgbClr val="002060"/>
                </a:solidFill>
                <a:latin typeface="宋体" panose="02010600030101010101" pitchFamily="2" charset="-122"/>
                <a:cs typeface="宋体" panose="02010600030101010101" pitchFamily="2" charset="-122"/>
              </a:rPr>
              <a:t>幂等律：</a:t>
            </a:r>
            <a:endParaRPr sz="2450">
              <a:latin typeface="宋体" panose="02010600030101010101" pitchFamily="2" charset="-122"/>
              <a:cs typeface="宋体" panose="02010600030101010101" pitchFamily="2" charset="-122"/>
            </a:endParaRPr>
          </a:p>
          <a:p>
            <a:pPr marL="262890" indent="-250190">
              <a:lnSpc>
                <a:spcPct val="100000"/>
              </a:lnSpc>
              <a:spcBef>
                <a:spcPts val="300"/>
              </a:spcBef>
              <a:buFont typeface="Arial" panose="020B0604020202020204"/>
              <a:buChar char="–"/>
              <a:tabLst>
                <a:tab pos="263525" algn="l"/>
              </a:tabLst>
            </a:pPr>
            <a:r>
              <a:rPr sz="2450" dirty="0">
                <a:solidFill>
                  <a:srgbClr val="002060"/>
                </a:solidFill>
                <a:latin typeface="宋体" panose="02010600030101010101" pitchFamily="2" charset="-122"/>
                <a:cs typeface="宋体" panose="02010600030101010101" pitchFamily="2" charset="-122"/>
              </a:rPr>
              <a:t>矛盾律：</a:t>
            </a:r>
            <a:endParaRPr sz="2450">
              <a:latin typeface="宋体" panose="02010600030101010101" pitchFamily="2" charset="-122"/>
              <a:cs typeface="宋体" panose="02010600030101010101" pitchFamily="2" charset="-122"/>
            </a:endParaRPr>
          </a:p>
          <a:p>
            <a:pPr marL="262890" indent="-250190">
              <a:lnSpc>
                <a:spcPct val="100000"/>
              </a:lnSpc>
              <a:spcBef>
                <a:spcPts val="300"/>
              </a:spcBef>
              <a:buFont typeface="Arial" panose="020B0604020202020204"/>
              <a:buChar char="–"/>
              <a:tabLst>
                <a:tab pos="263525" algn="l"/>
              </a:tabLst>
            </a:pPr>
            <a:r>
              <a:rPr sz="2450" dirty="0">
                <a:solidFill>
                  <a:srgbClr val="002060"/>
                </a:solidFill>
                <a:latin typeface="宋体" panose="02010600030101010101" pitchFamily="2" charset="-122"/>
                <a:cs typeface="宋体" panose="02010600030101010101" pitchFamily="2" charset="-122"/>
              </a:rPr>
              <a:t>排中律：</a:t>
            </a:r>
            <a:endParaRPr sz="2450">
              <a:latin typeface="宋体" panose="02010600030101010101" pitchFamily="2" charset="-122"/>
              <a:cs typeface="宋体" panose="02010600030101010101" pitchFamily="2" charset="-122"/>
            </a:endParaRPr>
          </a:p>
          <a:p>
            <a:pPr marL="262890" indent="-250190">
              <a:lnSpc>
                <a:spcPct val="100000"/>
              </a:lnSpc>
              <a:spcBef>
                <a:spcPts val="300"/>
              </a:spcBef>
              <a:buFont typeface="Arial" panose="020B0604020202020204"/>
              <a:buChar char="–"/>
              <a:tabLst>
                <a:tab pos="263525" algn="l"/>
              </a:tabLst>
            </a:pPr>
            <a:r>
              <a:rPr sz="2450" dirty="0">
                <a:solidFill>
                  <a:srgbClr val="002060"/>
                </a:solidFill>
                <a:latin typeface="宋体" panose="02010600030101010101" pitchFamily="2" charset="-122"/>
                <a:cs typeface="宋体" panose="02010600030101010101" pitchFamily="2" charset="-122"/>
              </a:rPr>
              <a:t>零律：</a:t>
            </a:r>
            <a:endParaRPr sz="2450">
              <a:latin typeface="宋体" panose="02010600030101010101" pitchFamily="2" charset="-122"/>
              <a:cs typeface="宋体" panose="02010600030101010101" pitchFamily="2" charset="-122"/>
            </a:endParaRPr>
          </a:p>
          <a:p>
            <a:pPr marL="262890" indent="-250190">
              <a:lnSpc>
                <a:spcPct val="100000"/>
              </a:lnSpc>
              <a:spcBef>
                <a:spcPts val="300"/>
              </a:spcBef>
              <a:buFont typeface="Arial" panose="020B0604020202020204"/>
              <a:buChar char="–"/>
              <a:tabLst>
                <a:tab pos="263525" algn="l"/>
              </a:tabLst>
            </a:pPr>
            <a:r>
              <a:rPr sz="2450" dirty="0">
                <a:solidFill>
                  <a:srgbClr val="002060"/>
                </a:solidFill>
                <a:latin typeface="宋体" panose="02010600030101010101" pitchFamily="2" charset="-122"/>
                <a:cs typeface="宋体" panose="02010600030101010101" pitchFamily="2" charset="-122"/>
              </a:rPr>
              <a:t>同一律：</a:t>
            </a:r>
            <a:endParaRPr sz="2450">
              <a:latin typeface="宋体" panose="02010600030101010101" pitchFamily="2" charset="-122"/>
              <a:cs typeface="宋体" panose="02010600030101010101" pitchFamily="2" charset="-122"/>
            </a:endParaRPr>
          </a:p>
        </p:txBody>
      </p:sp>
      <p:sp>
        <p:nvSpPr>
          <p:cNvPr id="5" name="object 5"/>
          <p:cNvSpPr txBox="1"/>
          <p:nvPr/>
        </p:nvSpPr>
        <p:spPr>
          <a:xfrm>
            <a:off x="2795967" y="2306673"/>
            <a:ext cx="3301365" cy="2083435"/>
          </a:xfrm>
          <a:prstGeom prst="rect">
            <a:avLst/>
          </a:prstGeom>
        </p:spPr>
        <p:txBody>
          <a:bodyPr vert="horz" wrap="square" lIns="0" tIns="12700" rIns="0" bIns="0" rtlCol="0">
            <a:spAutoFit/>
          </a:bodyPr>
          <a:lstStyle/>
          <a:p>
            <a:pPr marL="151130" marR="5080" indent="-635">
              <a:lnSpc>
                <a:spcPct val="110000"/>
              </a:lnSpc>
              <a:spcBef>
                <a:spcPts val="100"/>
              </a:spcBef>
            </a:pP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spc="-80"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6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spc="-75"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6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  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 </a:t>
            </a:r>
            <a:r>
              <a:rPr sz="2450" dirty="0">
                <a:solidFill>
                  <a:srgbClr val="002060"/>
                </a:solidFill>
                <a:latin typeface="宋体" panose="02010600030101010101" pitchFamily="2" charset="-122"/>
                <a:cs typeface="宋体" panose="02010600030101010101" pitchFamily="2" charset="-122"/>
              </a:rPr>
              <a:t>≡</a:t>
            </a:r>
            <a:r>
              <a:rPr sz="2450" spc="-620"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F</a:t>
            </a:r>
            <a:endParaRPr sz="2450">
              <a:latin typeface="Arial" panose="020B0604020202020204"/>
              <a:cs typeface="Arial" panose="020B0604020202020204"/>
            </a:endParaRPr>
          </a:p>
          <a:p>
            <a:pPr marL="151130">
              <a:lnSpc>
                <a:spcPct val="100000"/>
              </a:lnSpc>
              <a:spcBef>
                <a:spcPts val="300"/>
              </a:spcBef>
            </a:pP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 </a:t>
            </a:r>
            <a:r>
              <a:rPr sz="2450" dirty="0">
                <a:solidFill>
                  <a:srgbClr val="002060"/>
                </a:solidFill>
                <a:latin typeface="宋体" panose="02010600030101010101" pitchFamily="2" charset="-122"/>
                <a:cs typeface="宋体" panose="02010600030101010101" pitchFamily="2" charset="-122"/>
              </a:rPr>
              <a:t>≡</a:t>
            </a:r>
            <a:r>
              <a:rPr sz="2450" spc="-73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T</a:t>
            </a:r>
            <a:endParaRPr sz="2450">
              <a:latin typeface="Arial" panose="020B0604020202020204"/>
              <a:cs typeface="Arial" panose="020B0604020202020204"/>
            </a:endParaRPr>
          </a:p>
          <a:p>
            <a:pPr marL="151130" marR="32385" indent="-139065">
              <a:lnSpc>
                <a:spcPct val="110000"/>
              </a:lnSpc>
            </a:pP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F </a:t>
            </a:r>
            <a:r>
              <a:rPr sz="2450"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F</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T </a:t>
            </a:r>
            <a:r>
              <a:rPr sz="2450"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T  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T</a:t>
            </a:r>
            <a:r>
              <a:rPr sz="2450" spc="-70"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6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F</a:t>
            </a:r>
            <a:r>
              <a:rPr sz="2450" spc="-25"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60"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endParaRPr sz="2450">
              <a:latin typeface="Arial" panose="020B0604020202020204"/>
              <a:cs typeface="Arial" panose="020B0604020202020204"/>
            </a:endParaRPr>
          </a:p>
        </p:txBody>
      </p:sp>
      <p:sp>
        <p:nvSpPr>
          <p:cNvPr id="6" name="object 6"/>
          <p:cNvSpPr txBox="1"/>
          <p:nvPr/>
        </p:nvSpPr>
        <p:spPr>
          <a:xfrm>
            <a:off x="1005304" y="4364083"/>
            <a:ext cx="6280785" cy="1671955"/>
          </a:xfrm>
          <a:prstGeom prst="rect">
            <a:avLst/>
          </a:prstGeom>
        </p:spPr>
        <p:txBody>
          <a:bodyPr vert="horz" wrap="square" lIns="0" tIns="50800" rIns="0" bIns="0" rtlCol="0">
            <a:spAutoFit/>
          </a:bodyPr>
          <a:lstStyle/>
          <a:p>
            <a:pPr marL="262890" indent="-250190">
              <a:lnSpc>
                <a:spcPct val="100000"/>
              </a:lnSpc>
              <a:spcBef>
                <a:spcPts val="400"/>
              </a:spcBef>
              <a:buFont typeface="Arial" panose="020B0604020202020204"/>
              <a:buChar char="–"/>
              <a:tabLst>
                <a:tab pos="263525" algn="l"/>
              </a:tabLst>
            </a:pPr>
            <a:r>
              <a:rPr sz="2450" dirty="0">
                <a:solidFill>
                  <a:srgbClr val="002060"/>
                </a:solidFill>
                <a:latin typeface="宋体" panose="02010600030101010101" pitchFamily="2" charset="-122"/>
                <a:cs typeface="宋体" panose="02010600030101010101" pitchFamily="2" charset="-122"/>
              </a:rPr>
              <a:t>双重否定律：</a:t>
            </a:r>
            <a:r>
              <a:rPr sz="2450" spc="-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spc="-45"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5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endParaRPr sz="2450">
              <a:latin typeface="Arial" panose="020B0604020202020204"/>
              <a:cs typeface="Arial" panose="020B0604020202020204"/>
            </a:endParaRPr>
          </a:p>
          <a:p>
            <a:pPr marL="262890" indent="-250190">
              <a:lnSpc>
                <a:spcPct val="100000"/>
              </a:lnSpc>
              <a:spcBef>
                <a:spcPts val="300"/>
              </a:spcBef>
              <a:buFont typeface="Arial" panose="020B0604020202020204"/>
              <a:buChar char="–"/>
              <a:tabLst>
                <a:tab pos="263525" algn="l"/>
                <a:tab pos="1941830" algn="l"/>
              </a:tabLst>
            </a:pPr>
            <a:r>
              <a:rPr sz="2450" dirty="0">
                <a:solidFill>
                  <a:srgbClr val="002060"/>
                </a:solidFill>
                <a:latin typeface="宋体" panose="02010600030101010101" pitchFamily="2" charset="-122"/>
                <a:cs typeface="宋体" panose="02010600030101010101" pitchFamily="2" charset="-122"/>
              </a:rPr>
              <a:t>交换律：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spc="-25"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6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Q</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spc="-25"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6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Q</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endParaRPr sz="2450">
              <a:latin typeface="Arial" panose="020B0604020202020204"/>
              <a:cs typeface="Arial" panose="020B0604020202020204"/>
            </a:endParaRPr>
          </a:p>
          <a:p>
            <a:pPr marL="12700">
              <a:lnSpc>
                <a:spcPct val="100000"/>
              </a:lnSpc>
              <a:spcBef>
                <a:spcPts val="300"/>
              </a:spcBef>
            </a:pPr>
            <a:r>
              <a:rPr sz="2450" dirty="0">
                <a:solidFill>
                  <a:srgbClr val="002060"/>
                </a:solidFill>
                <a:latin typeface="Arial" panose="020B0604020202020204"/>
                <a:cs typeface="Arial" panose="020B0604020202020204"/>
              </a:rPr>
              <a:t>–</a:t>
            </a:r>
            <a:r>
              <a:rPr sz="2450" spc="-80"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结合律：</a:t>
            </a:r>
            <a:r>
              <a:rPr sz="2450" spc="-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R</a:t>
            </a:r>
            <a:r>
              <a:rPr sz="2450" spc="5"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50" dirty="0">
                <a:solidFill>
                  <a:srgbClr val="002060"/>
                </a:solidFill>
                <a:latin typeface="宋体" panose="02010600030101010101" pitchFamily="2" charset="-122"/>
                <a:cs typeface="宋体" panose="02010600030101010101" pitchFamily="2" charset="-122"/>
              </a:rPr>
              <a:t> </a:t>
            </a:r>
            <a:r>
              <a:rPr sz="2450" spc="-5" dirty="0">
                <a:solidFill>
                  <a:srgbClr val="002060"/>
                </a:solidFill>
                <a:latin typeface="Arial" panose="020B0604020202020204"/>
                <a:cs typeface="Arial" panose="020B0604020202020204"/>
              </a:rPr>
              <a:t>P</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(Q</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R)</a:t>
            </a:r>
            <a:endParaRPr sz="2450">
              <a:latin typeface="Arial" panose="020B0604020202020204"/>
              <a:cs typeface="Arial" panose="020B0604020202020204"/>
            </a:endParaRPr>
          </a:p>
          <a:p>
            <a:pPr marL="1737995">
              <a:lnSpc>
                <a:spcPct val="100000"/>
              </a:lnSpc>
              <a:spcBef>
                <a:spcPts val="300"/>
              </a:spcBef>
            </a:pP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R </a:t>
            </a:r>
            <a:r>
              <a:rPr sz="2450" dirty="0">
                <a:solidFill>
                  <a:srgbClr val="002060"/>
                </a:solidFill>
                <a:latin typeface="宋体" panose="02010600030101010101" pitchFamily="2" charset="-122"/>
                <a:cs typeface="宋体" panose="02010600030101010101" pitchFamily="2" charset="-122"/>
              </a:rPr>
              <a:t>≡</a:t>
            </a:r>
            <a:r>
              <a:rPr sz="2450" spc="-555" dirty="0">
                <a:solidFill>
                  <a:srgbClr val="002060"/>
                </a:solidFill>
                <a:latin typeface="宋体" panose="02010600030101010101" pitchFamily="2" charset="-122"/>
                <a:cs typeface="宋体" panose="02010600030101010101" pitchFamily="2" charset="-122"/>
              </a:rPr>
              <a:t> </a:t>
            </a:r>
            <a:r>
              <a:rPr sz="2450" spc="-5" dirty="0">
                <a:solidFill>
                  <a:srgbClr val="002060"/>
                </a:solidFill>
                <a:latin typeface="Arial" panose="020B0604020202020204"/>
                <a:cs typeface="Arial" panose="020B0604020202020204"/>
              </a:rPr>
              <a:t>P</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(Q</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R)</a:t>
            </a:r>
            <a:endParaRPr sz="245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2965450" cy="613410"/>
          </a:xfrm>
          <a:prstGeom prst="rect">
            <a:avLst/>
          </a:prstGeom>
        </p:spPr>
        <p:txBody>
          <a:bodyPr vert="horz" wrap="square" lIns="0" tIns="13335" rIns="0" bIns="0" rtlCol="0">
            <a:spAutoFit/>
          </a:bodyPr>
          <a:lstStyle/>
          <a:p>
            <a:pPr marL="12700">
              <a:lnSpc>
                <a:spcPct val="100000"/>
              </a:lnSpc>
              <a:spcBef>
                <a:spcPts val="105"/>
              </a:spcBef>
            </a:pPr>
            <a:r>
              <a:rPr spc="5" dirty="0"/>
              <a:t>命题逻辑公式</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1005149" y="1847188"/>
            <a:ext cx="6628765" cy="2323465"/>
          </a:xfrm>
          <a:prstGeom prst="rect">
            <a:avLst/>
          </a:prstGeom>
        </p:spPr>
        <p:txBody>
          <a:bodyPr vert="horz" wrap="square" lIns="0" tIns="12700" rIns="0" bIns="0" rtlCol="0">
            <a:spAutoFit/>
          </a:bodyPr>
          <a:lstStyle/>
          <a:p>
            <a:pPr marL="1738630" marR="401320" indent="-1725930">
              <a:lnSpc>
                <a:spcPct val="120000"/>
              </a:lnSpc>
              <a:spcBef>
                <a:spcPts val="100"/>
              </a:spcBef>
            </a:pPr>
            <a:r>
              <a:rPr sz="2450" dirty="0">
                <a:solidFill>
                  <a:srgbClr val="002060"/>
                </a:solidFill>
                <a:latin typeface="Arial" panose="020B0604020202020204"/>
                <a:cs typeface="Arial" panose="020B0604020202020204"/>
              </a:rPr>
              <a:t>–</a:t>
            </a:r>
            <a:r>
              <a:rPr sz="2450" spc="-80"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分配律：</a:t>
            </a:r>
            <a:r>
              <a:rPr sz="2450" spc="-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R </a:t>
            </a:r>
            <a:r>
              <a:rPr sz="2450" dirty="0">
                <a:solidFill>
                  <a:srgbClr val="002060"/>
                </a:solidFill>
                <a:latin typeface="宋体" panose="02010600030101010101" pitchFamily="2" charset="-122"/>
                <a:cs typeface="宋体" panose="02010600030101010101" pitchFamily="2" charset="-122"/>
              </a:rPr>
              <a:t>≡</a:t>
            </a:r>
            <a:r>
              <a:rPr sz="2450" spc="-550" dirty="0">
                <a:solidFill>
                  <a:srgbClr val="002060"/>
                </a:solidFill>
                <a:latin typeface="宋体" panose="02010600030101010101" pitchFamily="2" charset="-122"/>
                <a:cs typeface="宋体" panose="02010600030101010101" pitchFamily="2" charset="-122"/>
              </a:rPr>
              <a:t> </a:t>
            </a:r>
            <a:r>
              <a:rPr sz="2450" spc="-5" dirty="0">
                <a:solidFill>
                  <a:srgbClr val="002060"/>
                </a:solidFill>
                <a:latin typeface="Arial" panose="020B0604020202020204"/>
                <a:cs typeface="Arial" panose="020B0604020202020204"/>
              </a:rPr>
              <a:t>(P</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R)</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(Q</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R)</a:t>
            </a:r>
            <a:r>
              <a:rPr sz="2450" spc="-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R </a:t>
            </a:r>
            <a:r>
              <a:rPr sz="2450" dirty="0">
                <a:solidFill>
                  <a:srgbClr val="002060"/>
                </a:solidFill>
                <a:latin typeface="宋体" panose="02010600030101010101" pitchFamily="2" charset="-122"/>
                <a:cs typeface="宋体" panose="02010600030101010101" pitchFamily="2" charset="-122"/>
              </a:rPr>
              <a:t>≡</a:t>
            </a:r>
            <a:r>
              <a:rPr sz="2450" spc="-565" dirty="0">
                <a:solidFill>
                  <a:srgbClr val="002060"/>
                </a:solidFill>
                <a:latin typeface="宋体" panose="02010600030101010101" pitchFamily="2" charset="-122"/>
                <a:cs typeface="宋体" panose="02010600030101010101" pitchFamily="2" charset="-122"/>
              </a:rPr>
              <a:t> </a:t>
            </a:r>
            <a:r>
              <a:rPr sz="2450" spc="-5" dirty="0">
                <a:solidFill>
                  <a:srgbClr val="002060"/>
                </a:solidFill>
                <a:latin typeface="Arial" panose="020B0604020202020204"/>
                <a:cs typeface="Arial" panose="020B0604020202020204"/>
              </a:rPr>
              <a:t>(P</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R)</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(Q</a:t>
            </a:r>
            <a:r>
              <a:rPr sz="2450" spc="-5" dirty="0">
                <a:solidFill>
                  <a:srgbClr val="002060"/>
                </a:solidFill>
                <a:latin typeface="宋体" panose="02010600030101010101" pitchFamily="2" charset="-122"/>
                <a:cs typeface="宋体" panose="02010600030101010101" pitchFamily="2" charset="-122"/>
              </a:rPr>
              <a:t>∧</a:t>
            </a:r>
            <a:r>
              <a:rPr sz="2450" spc="-5" dirty="0">
                <a:solidFill>
                  <a:srgbClr val="002060"/>
                </a:solidFill>
                <a:latin typeface="Arial" panose="020B0604020202020204"/>
                <a:cs typeface="Arial" panose="020B0604020202020204"/>
              </a:rPr>
              <a:t>R)</a:t>
            </a:r>
            <a:endParaRPr sz="2450">
              <a:latin typeface="Arial" panose="020B0604020202020204"/>
              <a:cs typeface="Arial" panose="020B0604020202020204"/>
            </a:endParaRPr>
          </a:p>
          <a:p>
            <a:pPr marL="12700">
              <a:lnSpc>
                <a:spcPct val="100000"/>
              </a:lnSpc>
              <a:spcBef>
                <a:spcPts val="590"/>
              </a:spcBef>
              <a:tabLst>
                <a:tab pos="1941830" algn="l"/>
              </a:tabLst>
            </a:pPr>
            <a:r>
              <a:rPr sz="2450" dirty="0">
                <a:solidFill>
                  <a:srgbClr val="002060"/>
                </a:solidFill>
                <a:latin typeface="Arial" panose="020B0604020202020204"/>
                <a:cs typeface="Arial" panose="020B0604020202020204"/>
              </a:rPr>
              <a:t>–</a:t>
            </a:r>
            <a:r>
              <a:rPr sz="2450" spc="-75"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吸收律：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spc="-20"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6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spc="-20"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r>
              <a:rPr sz="2450" spc="-560"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endParaRPr sz="2450">
              <a:latin typeface="Arial" panose="020B0604020202020204"/>
              <a:cs typeface="Arial" panose="020B0604020202020204"/>
            </a:endParaRPr>
          </a:p>
          <a:p>
            <a:pPr marL="12700">
              <a:lnSpc>
                <a:spcPct val="100000"/>
              </a:lnSpc>
              <a:spcBef>
                <a:spcPts val="600"/>
              </a:spcBef>
            </a:pPr>
            <a:r>
              <a:rPr sz="2450" dirty="0">
                <a:solidFill>
                  <a:srgbClr val="002060"/>
                </a:solidFill>
                <a:latin typeface="Arial" panose="020B0604020202020204"/>
                <a:cs typeface="Arial" panose="020B0604020202020204"/>
              </a:rPr>
              <a:t>–</a:t>
            </a:r>
            <a:r>
              <a:rPr sz="2450" spc="-80"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德摩根定律：</a:t>
            </a:r>
            <a:r>
              <a:rPr sz="2450" spc="-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a:t>
            </a:r>
            <a:r>
              <a:rPr sz="2450" spc="5" dirty="0">
                <a:solidFill>
                  <a:srgbClr val="002060"/>
                </a:solidFill>
                <a:latin typeface="Arial" panose="020B0604020202020204"/>
                <a:cs typeface="Arial" panose="020B0604020202020204"/>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spc="-10" dirty="0">
                <a:solidFill>
                  <a:srgbClr val="00206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endParaRPr sz="2450">
              <a:latin typeface="Arial" panose="020B0604020202020204"/>
              <a:cs typeface="Arial" panose="020B0604020202020204"/>
            </a:endParaRPr>
          </a:p>
          <a:p>
            <a:pPr marL="2105660">
              <a:lnSpc>
                <a:spcPct val="100000"/>
              </a:lnSpc>
              <a:spcBef>
                <a:spcPts val="595"/>
              </a:spcBef>
            </a:pPr>
            <a:r>
              <a:rPr sz="2800" dirty="0">
                <a:solidFill>
                  <a:srgbClr val="002060"/>
                </a:solidFill>
                <a:latin typeface="Calibri" panose="020F0502020204030204"/>
                <a:cs typeface="Calibri" panose="020F0502020204030204"/>
              </a:rPr>
              <a:t>¬</a:t>
            </a:r>
            <a:r>
              <a:rPr sz="2800" dirty="0">
                <a:solidFill>
                  <a:srgbClr val="002060"/>
                </a:solidFill>
                <a:latin typeface="黑体" panose="02010609060101010101" charset="-122"/>
                <a:cs typeface="黑体" panose="02010609060101010101" charset="-122"/>
              </a:rPr>
              <a:t>( P∧Q) </a:t>
            </a:r>
            <a:r>
              <a:rPr sz="2800" spc="5" dirty="0">
                <a:solidFill>
                  <a:srgbClr val="002060"/>
                </a:solidFill>
                <a:latin typeface="黑体" panose="02010609060101010101" charset="-122"/>
                <a:cs typeface="黑体" panose="02010609060101010101" charset="-122"/>
              </a:rPr>
              <a:t>≡</a:t>
            </a:r>
            <a:r>
              <a:rPr sz="2800" spc="-30" dirty="0">
                <a:solidFill>
                  <a:srgbClr val="002060"/>
                </a:solidFill>
                <a:latin typeface="黑体" panose="02010609060101010101" charset="-122"/>
                <a:cs typeface="黑体" panose="02010609060101010101" charset="-122"/>
              </a:rPr>
              <a:t> </a:t>
            </a:r>
            <a:r>
              <a:rPr sz="2800" dirty="0">
                <a:solidFill>
                  <a:srgbClr val="002060"/>
                </a:solidFill>
                <a:latin typeface="Calibri" panose="020F0502020204030204"/>
                <a:cs typeface="Calibri" panose="020F0502020204030204"/>
              </a:rPr>
              <a:t>¬</a:t>
            </a:r>
            <a:r>
              <a:rPr sz="2800" dirty="0">
                <a:solidFill>
                  <a:srgbClr val="002060"/>
                </a:solidFill>
                <a:latin typeface="黑体" panose="02010609060101010101" charset="-122"/>
                <a:cs typeface="黑体" panose="02010609060101010101" charset="-122"/>
              </a:rPr>
              <a:t>P∨</a:t>
            </a:r>
            <a:r>
              <a:rPr sz="2800" dirty="0">
                <a:solidFill>
                  <a:srgbClr val="002060"/>
                </a:solidFill>
                <a:latin typeface="Calibri" panose="020F0502020204030204"/>
                <a:cs typeface="Calibri" panose="020F0502020204030204"/>
              </a:rPr>
              <a:t>¬</a:t>
            </a:r>
            <a:r>
              <a:rPr sz="2800" dirty="0">
                <a:solidFill>
                  <a:srgbClr val="002060"/>
                </a:solidFill>
                <a:latin typeface="黑体" panose="02010609060101010101" charset="-122"/>
                <a:cs typeface="黑体" panose="02010609060101010101" charset="-122"/>
              </a:rPr>
              <a:t>Q</a:t>
            </a:r>
            <a:endParaRPr sz="2800">
              <a:latin typeface="黑体" panose="02010609060101010101" charset="-122"/>
              <a:cs typeface="黑体" panose="02010609060101010101" charset="-122"/>
            </a:endParaRPr>
          </a:p>
        </p:txBody>
      </p:sp>
      <p:sp>
        <p:nvSpPr>
          <p:cNvPr id="4" name="object 4"/>
          <p:cNvSpPr txBox="1"/>
          <p:nvPr/>
        </p:nvSpPr>
        <p:spPr>
          <a:xfrm>
            <a:off x="1005180" y="4156048"/>
            <a:ext cx="1834514" cy="1372235"/>
          </a:xfrm>
          <a:prstGeom prst="rect">
            <a:avLst/>
          </a:prstGeom>
        </p:spPr>
        <p:txBody>
          <a:bodyPr vert="horz" wrap="square" lIns="0" tIns="87630" rIns="0" bIns="0" rtlCol="0">
            <a:spAutoFit/>
          </a:bodyPr>
          <a:lstStyle/>
          <a:p>
            <a:pPr marL="262890" indent="-250190">
              <a:lnSpc>
                <a:spcPct val="100000"/>
              </a:lnSpc>
              <a:spcBef>
                <a:spcPts val="690"/>
              </a:spcBef>
              <a:buFont typeface="Arial" panose="020B0604020202020204"/>
              <a:buChar char="–"/>
              <a:tabLst>
                <a:tab pos="263525" algn="l"/>
              </a:tabLst>
            </a:pPr>
            <a:r>
              <a:rPr sz="2450" dirty="0">
                <a:solidFill>
                  <a:srgbClr val="002060"/>
                </a:solidFill>
                <a:latin typeface="宋体" panose="02010600030101010101" pitchFamily="2" charset="-122"/>
                <a:cs typeface="宋体" panose="02010600030101010101" pitchFamily="2" charset="-122"/>
              </a:rPr>
              <a:t>蕴涵转换：</a:t>
            </a:r>
            <a:endParaRPr sz="2450">
              <a:latin typeface="宋体" panose="02010600030101010101" pitchFamily="2" charset="-122"/>
              <a:cs typeface="宋体" panose="02010600030101010101" pitchFamily="2" charset="-122"/>
            </a:endParaRPr>
          </a:p>
          <a:p>
            <a:pPr marL="262890" indent="-250190">
              <a:lnSpc>
                <a:spcPct val="100000"/>
              </a:lnSpc>
              <a:spcBef>
                <a:spcPts val="595"/>
              </a:spcBef>
              <a:buFont typeface="Arial" panose="020B0604020202020204"/>
              <a:buChar char="–"/>
              <a:tabLst>
                <a:tab pos="263525" algn="l"/>
              </a:tabLst>
            </a:pPr>
            <a:r>
              <a:rPr sz="2450" dirty="0">
                <a:solidFill>
                  <a:srgbClr val="002060"/>
                </a:solidFill>
                <a:latin typeface="宋体" panose="02010600030101010101" pitchFamily="2" charset="-122"/>
                <a:cs typeface="宋体" panose="02010600030101010101" pitchFamily="2" charset="-122"/>
              </a:rPr>
              <a:t>等价转换：</a:t>
            </a:r>
            <a:endParaRPr sz="2450">
              <a:latin typeface="宋体" panose="02010600030101010101" pitchFamily="2" charset="-122"/>
              <a:cs typeface="宋体" panose="02010600030101010101" pitchFamily="2" charset="-122"/>
            </a:endParaRPr>
          </a:p>
          <a:p>
            <a:pPr marL="262890" indent="-250190">
              <a:lnSpc>
                <a:spcPct val="100000"/>
              </a:lnSpc>
              <a:spcBef>
                <a:spcPts val="595"/>
              </a:spcBef>
              <a:buFont typeface="Arial" panose="020B0604020202020204"/>
              <a:buChar char="–"/>
              <a:tabLst>
                <a:tab pos="263525" algn="l"/>
              </a:tabLst>
            </a:pPr>
            <a:r>
              <a:rPr sz="2450" dirty="0">
                <a:solidFill>
                  <a:srgbClr val="002060"/>
                </a:solidFill>
                <a:latin typeface="宋体" panose="02010600030101010101" pitchFamily="2" charset="-122"/>
                <a:cs typeface="宋体" panose="02010600030101010101" pitchFamily="2" charset="-122"/>
              </a:rPr>
              <a:t>假言易位：</a:t>
            </a:r>
            <a:endParaRPr sz="2450">
              <a:latin typeface="宋体" panose="02010600030101010101" pitchFamily="2" charset="-122"/>
              <a:cs typeface="宋体" panose="02010600030101010101" pitchFamily="2" charset="-122"/>
            </a:endParaRPr>
          </a:p>
        </p:txBody>
      </p:sp>
      <p:sp>
        <p:nvSpPr>
          <p:cNvPr id="5" name="object 5"/>
          <p:cNvSpPr txBox="1"/>
          <p:nvPr/>
        </p:nvSpPr>
        <p:spPr>
          <a:xfrm>
            <a:off x="3073997" y="4156048"/>
            <a:ext cx="3118485" cy="1372235"/>
          </a:xfrm>
          <a:prstGeom prst="rect">
            <a:avLst/>
          </a:prstGeom>
        </p:spPr>
        <p:txBody>
          <a:bodyPr vert="horz" wrap="square" lIns="0" tIns="12700" rIns="0" bIns="0" rtlCol="0">
            <a:spAutoFit/>
          </a:bodyPr>
          <a:lstStyle/>
          <a:p>
            <a:pPr marL="12700" marR="5080">
              <a:lnSpc>
                <a:spcPct val="120000"/>
              </a:lnSpc>
              <a:spcBef>
                <a:spcPts val="100"/>
              </a:spcBef>
            </a:pP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 </a:t>
            </a:r>
            <a:r>
              <a:rPr sz="2450"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  P</a:t>
            </a:r>
            <a:r>
              <a:rPr sz="2450" dirty="0">
                <a:solidFill>
                  <a:srgbClr val="002060"/>
                </a:solidFill>
                <a:latin typeface="Symbol" panose="05050102010706020507"/>
                <a:cs typeface="Symbol" panose="05050102010706020507"/>
              </a:rPr>
              <a:t></a:t>
            </a:r>
            <a:r>
              <a:rPr sz="2450" dirty="0">
                <a:solidFill>
                  <a:srgbClr val="002060"/>
                </a:solidFill>
                <a:latin typeface="Arial" panose="020B0604020202020204"/>
                <a:cs typeface="Arial" panose="020B0604020202020204"/>
              </a:rPr>
              <a:t>Q </a:t>
            </a:r>
            <a:r>
              <a:rPr sz="2450" dirty="0">
                <a:solidFill>
                  <a:srgbClr val="002060"/>
                </a:solidFill>
                <a:latin typeface="宋体" panose="02010600030101010101" pitchFamily="2" charset="-122"/>
                <a:cs typeface="宋体" panose="02010600030101010101" pitchFamily="2" charset="-122"/>
              </a:rPr>
              <a:t>≡</a:t>
            </a:r>
            <a:r>
              <a:rPr sz="2450" spc="-650"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  P</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Q </a:t>
            </a:r>
            <a:r>
              <a:rPr sz="2450" dirty="0">
                <a:solidFill>
                  <a:srgbClr val="002060"/>
                </a:solidFill>
                <a:latin typeface="宋体" panose="02010600030101010101" pitchFamily="2" charset="-122"/>
                <a:cs typeface="宋体" panose="02010600030101010101" pitchFamily="2" charset="-122"/>
              </a:rPr>
              <a:t>≡</a:t>
            </a:r>
            <a:r>
              <a:rPr sz="2450" spc="-35" dirty="0">
                <a:solidFill>
                  <a:srgbClr val="002060"/>
                </a:solidFill>
                <a:latin typeface="宋体" panose="02010600030101010101" pitchFamily="2" charset="-122"/>
                <a:cs typeface="宋体" panose="02010600030101010101" pitchFamily="2" charset="-122"/>
              </a:rPr>
              <a:t> </a:t>
            </a:r>
            <a:r>
              <a:rPr sz="2450" dirty="0">
                <a:solidFill>
                  <a:srgbClr val="002060"/>
                </a:solidFill>
                <a:latin typeface="Arial" panose="020B0604020202020204"/>
                <a:cs typeface="Arial" panose="020B0604020202020204"/>
              </a:rPr>
              <a:t>¬Q</a:t>
            </a:r>
            <a:r>
              <a:rPr sz="2450" dirty="0">
                <a:solidFill>
                  <a:srgbClr val="002060"/>
                </a:solidFill>
                <a:latin typeface="宋体" panose="02010600030101010101" pitchFamily="2" charset="-122"/>
                <a:cs typeface="宋体" panose="02010600030101010101" pitchFamily="2" charset="-122"/>
              </a:rPr>
              <a:t>→</a:t>
            </a:r>
            <a:r>
              <a:rPr sz="2450" dirty="0">
                <a:solidFill>
                  <a:srgbClr val="002060"/>
                </a:solidFill>
                <a:latin typeface="Arial" panose="020B0604020202020204"/>
                <a:cs typeface="Arial" panose="020B0604020202020204"/>
              </a:rPr>
              <a:t>¬P</a:t>
            </a:r>
            <a:endParaRPr sz="245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945254" cy="613410"/>
          </a:xfrm>
          <a:prstGeom prst="rect">
            <a:avLst/>
          </a:prstGeom>
        </p:spPr>
        <p:txBody>
          <a:bodyPr vert="horz" wrap="square" lIns="0" tIns="13335" rIns="0" bIns="0" rtlCol="0">
            <a:spAutoFit/>
          </a:bodyPr>
          <a:lstStyle/>
          <a:p>
            <a:pPr marL="12700">
              <a:lnSpc>
                <a:spcPct val="100000"/>
              </a:lnSpc>
              <a:spcBef>
                <a:spcPts val="105"/>
              </a:spcBef>
            </a:pPr>
            <a:r>
              <a:rPr spc="5" dirty="0"/>
              <a:t>命题逻辑的局限性</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95348"/>
            <a:ext cx="9232265" cy="3927475"/>
          </a:xfrm>
          <a:prstGeom prst="rect">
            <a:avLst/>
          </a:prstGeom>
        </p:spPr>
        <p:txBody>
          <a:bodyPr vert="horz" wrap="square" lIns="0" tIns="60960" rIns="0" bIns="0" rtlCol="0">
            <a:spAutoFit/>
          </a:bodyPr>
          <a:lstStyle/>
          <a:p>
            <a:pPr marL="313690" marR="5080" indent="-300990" algn="just">
              <a:lnSpc>
                <a:spcPts val="3030"/>
              </a:lnSpc>
              <a:spcBef>
                <a:spcPts val="480"/>
              </a:spcBef>
              <a:buFont typeface="Arial" panose="020B0604020202020204"/>
              <a:buChar char="•"/>
              <a:tabLst>
                <a:tab pos="313690" algn="l"/>
              </a:tabLst>
            </a:pPr>
            <a:r>
              <a:rPr sz="2800" dirty="0">
                <a:solidFill>
                  <a:srgbClr val="002060"/>
                </a:solidFill>
                <a:latin typeface="黑体" panose="02010609060101010101" charset="-122"/>
                <a:cs typeface="黑体" panose="02010609060101010101" charset="-122"/>
              </a:rPr>
              <a:t>命题逻辑用符号表示命题，通过逻辑符号连接命题得到复 合命题，从而实现知识表示。但命题逻辑对命题内部的结 构、对不同命题的共同特征缺少描述手段。</a:t>
            </a:r>
            <a:endParaRPr sz="2800">
              <a:latin typeface="黑体" panose="02010609060101010101" charset="-122"/>
              <a:cs typeface="黑体" panose="02010609060101010101" charset="-122"/>
            </a:endParaRPr>
          </a:p>
          <a:p>
            <a:pPr>
              <a:lnSpc>
                <a:spcPct val="100000"/>
              </a:lnSpc>
              <a:spcBef>
                <a:spcPts val="35"/>
              </a:spcBef>
              <a:buClr>
                <a:srgbClr val="002060"/>
              </a:buClr>
              <a:buFont typeface="Arial" panose="020B0604020202020204"/>
              <a:buChar char="•"/>
            </a:pPr>
            <a:endParaRPr sz="3450">
              <a:latin typeface="Times New Roman" panose="02020603050405020304"/>
              <a:cs typeface="Times New Roman" panose="02020603050405020304"/>
            </a:endParaRPr>
          </a:p>
          <a:p>
            <a:pPr marL="313690" indent="-300990">
              <a:lnSpc>
                <a:spcPct val="100000"/>
              </a:lnSpc>
              <a:buFont typeface="Arial" panose="020B0604020202020204"/>
              <a:buChar char="•"/>
              <a:tabLst>
                <a:tab pos="313055" algn="l"/>
                <a:tab pos="313690" algn="l"/>
              </a:tabLst>
            </a:pPr>
            <a:r>
              <a:rPr sz="2800" spc="5" dirty="0">
                <a:solidFill>
                  <a:srgbClr val="002060"/>
                </a:solidFill>
                <a:latin typeface="黑体" panose="02010609060101010101" charset="-122"/>
                <a:cs typeface="黑体" panose="02010609060101010101" charset="-122"/>
              </a:rPr>
              <a:t>如：</a:t>
            </a:r>
            <a:r>
              <a:rPr sz="2800" dirty="0">
                <a:solidFill>
                  <a:srgbClr val="002060"/>
                </a:solidFill>
                <a:latin typeface="宋体" panose="02010600030101010101" pitchFamily="2" charset="-122"/>
                <a:cs typeface="宋体" panose="02010600030101010101" pitchFamily="2" charset="-122"/>
              </a:rPr>
              <a:t>小张是一个父亲，小李也是一个父亲。</a:t>
            </a:r>
            <a:endParaRPr sz="2800">
              <a:latin typeface="宋体" panose="02010600030101010101" pitchFamily="2" charset="-122"/>
              <a:cs typeface="宋体" panose="02010600030101010101" pitchFamily="2" charset="-122"/>
            </a:endParaRPr>
          </a:p>
          <a:p>
            <a:pPr marL="664210" lvl="1" indent="-250825">
              <a:lnSpc>
                <a:spcPct val="100000"/>
              </a:lnSpc>
              <a:spcBef>
                <a:spcPts val="290"/>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我们用</a:t>
            </a:r>
            <a:r>
              <a:rPr sz="2450" b="1" spc="5" dirty="0">
                <a:solidFill>
                  <a:srgbClr val="002060"/>
                </a:solidFill>
                <a:latin typeface="宋体" panose="02010600030101010101" pitchFamily="2" charset="-122"/>
                <a:cs typeface="宋体" panose="02010600030101010101" pitchFamily="2" charset="-122"/>
              </a:rPr>
              <a:t>P</a:t>
            </a:r>
            <a:r>
              <a:rPr sz="2450" b="1" dirty="0">
                <a:solidFill>
                  <a:srgbClr val="002060"/>
                </a:solidFill>
                <a:latin typeface="宋体" panose="02010600030101010101" pitchFamily="2" charset="-122"/>
                <a:cs typeface="宋体" panose="02010600030101010101" pitchFamily="2" charset="-122"/>
              </a:rPr>
              <a:t>和</a:t>
            </a:r>
            <a:r>
              <a:rPr sz="2450" b="1" spc="5" dirty="0">
                <a:solidFill>
                  <a:srgbClr val="002060"/>
                </a:solidFill>
                <a:latin typeface="宋体" panose="02010600030101010101" pitchFamily="2" charset="-122"/>
                <a:cs typeface="宋体" panose="02010600030101010101" pitchFamily="2" charset="-122"/>
              </a:rPr>
              <a:t>Q</a:t>
            </a:r>
            <a:r>
              <a:rPr sz="2450" b="1" dirty="0">
                <a:solidFill>
                  <a:srgbClr val="002060"/>
                </a:solidFill>
                <a:latin typeface="宋体" panose="02010600030101010101" pitchFamily="2" charset="-122"/>
                <a:cs typeface="宋体" panose="02010600030101010101" pitchFamily="2" charset="-122"/>
              </a:rPr>
              <a:t>表示两个命题，则整个命题表示</a:t>
            </a:r>
            <a:r>
              <a:rPr sz="2450" b="1" spc="-10" dirty="0">
                <a:solidFill>
                  <a:srgbClr val="002060"/>
                </a:solidFill>
                <a:latin typeface="宋体" panose="02010600030101010101" pitchFamily="2" charset="-122"/>
                <a:cs typeface="宋体" panose="02010600030101010101" pitchFamily="2" charset="-122"/>
              </a:rPr>
              <a:t>为</a:t>
            </a:r>
            <a:r>
              <a:rPr sz="2450" b="1" spc="30" dirty="0">
                <a:solidFill>
                  <a:srgbClr val="002060"/>
                </a:solidFill>
                <a:latin typeface="宋体" panose="02010600030101010101" pitchFamily="2" charset="-122"/>
                <a:cs typeface="宋体" panose="02010600030101010101" pitchFamily="2" charset="-122"/>
              </a:rPr>
              <a:t> </a:t>
            </a:r>
            <a:r>
              <a:rPr sz="2450" b="1" spc="-5" dirty="0">
                <a:solidFill>
                  <a:srgbClr val="FF0000"/>
                </a:solidFill>
                <a:latin typeface="宋体" panose="02010600030101010101" pitchFamily="2" charset="-122"/>
                <a:cs typeface="宋体" panose="02010600030101010101" pitchFamily="2" charset="-122"/>
              </a:rPr>
              <a:t>P∧Q</a:t>
            </a:r>
            <a:endParaRPr sz="2450">
              <a:latin typeface="宋体" panose="02010600030101010101" pitchFamily="2" charset="-122"/>
              <a:cs typeface="宋体" panose="02010600030101010101" pitchFamily="2" charset="-122"/>
            </a:endParaRPr>
          </a:p>
          <a:p>
            <a:pPr marL="664210" lvl="1" indent="-250825">
              <a:lnSpc>
                <a:spcPct val="100000"/>
              </a:lnSpc>
              <a:spcBef>
                <a:spcPts val="300"/>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虽然两个命题非常类似，但在符号中无法体现</a:t>
            </a:r>
            <a:endParaRPr sz="2450">
              <a:latin typeface="宋体" panose="02010600030101010101" pitchFamily="2" charset="-122"/>
              <a:cs typeface="宋体" panose="02010600030101010101" pitchFamily="2" charset="-122"/>
            </a:endParaRPr>
          </a:p>
          <a:p>
            <a:pPr lvl="1">
              <a:lnSpc>
                <a:spcPct val="100000"/>
              </a:lnSpc>
              <a:spcBef>
                <a:spcPts val="35"/>
              </a:spcBef>
              <a:buClr>
                <a:srgbClr val="002060"/>
              </a:buClr>
              <a:buFont typeface="Arial" panose="020B0604020202020204"/>
              <a:buChar char="–"/>
            </a:pPr>
            <a:endParaRPr sz="3500">
              <a:latin typeface="Times New Roman" panose="02020603050405020304"/>
              <a:cs typeface="Times New Roman" panose="02020603050405020304"/>
            </a:endParaRPr>
          </a:p>
          <a:p>
            <a:pPr marL="313690" indent="-300990">
              <a:lnSpc>
                <a:spcPct val="100000"/>
              </a:lnSpc>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因此，在命题逻辑基础上，发展出了谓词逻辑。</a:t>
            </a:r>
            <a:endParaRPr sz="280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455670" cy="613410"/>
          </a:xfrm>
          <a:prstGeom prst="rect">
            <a:avLst/>
          </a:prstGeom>
        </p:spPr>
        <p:txBody>
          <a:bodyPr vert="horz" wrap="square" lIns="0" tIns="13335" rIns="0" bIns="0" rtlCol="0">
            <a:spAutoFit/>
          </a:bodyPr>
          <a:lstStyle/>
          <a:p>
            <a:pPr marL="12700">
              <a:lnSpc>
                <a:spcPct val="100000"/>
              </a:lnSpc>
              <a:spcBef>
                <a:spcPts val="105"/>
              </a:spcBef>
            </a:pPr>
            <a:r>
              <a:rPr spc="5" dirty="0"/>
              <a:t>谓词逻辑的概念</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9235440" cy="3573145"/>
          </a:xfrm>
          <a:prstGeom prst="rect">
            <a:avLst/>
          </a:prstGeom>
        </p:spPr>
        <p:txBody>
          <a:bodyPr vert="horz" wrap="square" lIns="0" tIns="13335" rIns="0" bIns="0" rtlCol="0">
            <a:spAutoFit/>
          </a:bodyPr>
          <a:lstStyle/>
          <a:p>
            <a:pPr marL="313690" marR="508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仔细观察一个命题，会发现最简单的命题至少由一</a:t>
            </a:r>
            <a:r>
              <a:rPr sz="2800" spc="5" dirty="0">
                <a:solidFill>
                  <a:srgbClr val="002060"/>
                </a:solidFill>
                <a:latin typeface="黑体" panose="02010609060101010101" charset="-122"/>
                <a:cs typeface="黑体" panose="02010609060101010101" charset="-122"/>
              </a:rPr>
              <a:t>个</a:t>
            </a:r>
            <a:r>
              <a:rPr sz="2800" b="1" dirty="0">
                <a:solidFill>
                  <a:srgbClr val="002060"/>
                </a:solidFill>
                <a:latin typeface="黑体" panose="02010609060101010101" charset="-122"/>
                <a:cs typeface="黑体" panose="02010609060101010101" charset="-122"/>
              </a:rPr>
              <a:t>主语 </a:t>
            </a:r>
            <a:r>
              <a:rPr sz="2800" dirty="0">
                <a:solidFill>
                  <a:srgbClr val="002060"/>
                </a:solidFill>
                <a:latin typeface="黑体" panose="02010609060101010101" charset="-122"/>
                <a:cs typeface="黑体" panose="02010609060101010101" charset="-122"/>
              </a:rPr>
              <a:t>和一</a:t>
            </a:r>
            <a:r>
              <a:rPr sz="2800" spc="5" dirty="0">
                <a:solidFill>
                  <a:srgbClr val="002060"/>
                </a:solidFill>
                <a:latin typeface="黑体" panose="02010609060101010101" charset="-122"/>
                <a:cs typeface="黑体" panose="02010609060101010101" charset="-122"/>
              </a:rPr>
              <a:t>个</a:t>
            </a:r>
            <a:r>
              <a:rPr sz="2800" b="1" dirty="0">
                <a:solidFill>
                  <a:srgbClr val="002060"/>
                </a:solidFill>
                <a:latin typeface="黑体" panose="02010609060101010101" charset="-122"/>
                <a:cs typeface="黑体" panose="02010609060101010101" charset="-122"/>
              </a:rPr>
              <a:t>谓语组成</a:t>
            </a:r>
            <a:r>
              <a:rPr sz="2800" spc="5" dirty="0">
                <a:solidFill>
                  <a:srgbClr val="002060"/>
                </a:solidFill>
                <a:latin typeface="黑体" panose="02010609060101010101" charset="-122"/>
                <a:cs typeface="黑体" panose="02010609060101010101" charset="-122"/>
              </a:rPr>
              <a:t>。</a:t>
            </a:r>
            <a:endParaRPr sz="2800">
              <a:latin typeface="黑体" panose="02010609060101010101" charset="-122"/>
              <a:cs typeface="黑体" panose="02010609060101010101" charset="-122"/>
            </a:endParaRPr>
          </a:p>
          <a:p>
            <a:pPr marL="664210" lvl="1" indent="-250825">
              <a:lnSpc>
                <a:spcPct val="100000"/>
              </a:lnSpc>
              <a:spcBef>
                <a:spcPts val="590"/>
              </a:spcBef>
              <a:buFont typeface="Arial" panose="020B0604020202020204"/>
              <a:buChar char="–"/>
              <a:tabLst>
                <a:tab pos="664210" algn="l"/>
              </a:tabLst>
            </a:pPr>
            <a:r>
              <a:rPr sz="2450" b="1" dirty="0">
                <a:solidFill>
                  <a:srgbClr val="FF0000"/>
                </a:solidFill>
                <a:latin typeface="楷体" panose="02010609060101010101" charset="-122"/>
                <a:cs typeface="楷体" panose="02010609060101010101" charset="-122"/>
              </a:rPr>
              <a:t>小张</a:t>
            </a:r>
            <a:r>
              <a:rPr sz="2450" b="1" dirty="0">
                <a:solidFill>
                  <a:srgbClr val="002060"/>
                </a:solidFill>
                <a:latin typeface="楷体" panose="02010609060101010101" charset="-122"/>
                <a:cs typeface="楷体" panose="02010609060101010101" charset="-122"/>
              </a:rPr>
              <a:t>是一个</a:t>
            </a:r>
            <a:r>
              <a:rPr sz="2450" b="1" dirty="0">
                <a:solidFill>
                  <a:srgbClr val="00B0F0"/>
                </a:solidFill>
                <a:latin typeface="楷体" panose="02010609060101010101" charset="-122"/>
                <a:cs typeface="楷体" panose="02010609060101010101" charset="-122"/>
              </a:rPr>
              <a:t>父亲</a:t>
            </a:r>
            <a:endParaRPr sz="2450">
              <a:latin typeface="楷体" panose="02010609060101010101" charset="-122"/>
              <a:cs typeface="楷体" panose="02010609060101010101" charset="-122"/>
            </a:endParaRPr>
          </a:p>
          <a:p>
            <a:pPr marL="664210" lvl="1" indent="-250825">
              <a:lnSpc>
                <a:spcPct val="100000"/>
              </a:lnSpc>
              <a:spcBef>
                <a:spcPts val="595"/>
              </a:spcBef>
              <a:buFont typeface="Arial" panose="020B0604020202020204"/>
              <a:buChar char="–"/>
              <a:tabLst>
                <a:tab pos="664210" algn="l"/>
              </a:tabLst>
            </a:pPr>
            <a:r>
              <a:rPr sz="2450" b="1" dirty="0">
                <a:solidFill>
                  <a:srgbClr val="FF0000"/>
                </a:solidFill>
                <a:latin typeface="楷体" panose="02010609060101010101" charset="-122"/>
                <a:cs typeface="楷体" panose="02010609060101010101" charset="-122"/>
              </a:rPr>
              <a:t>煤</a:t>
            </a:r>
            <a:r>
              <a:rPr sz="2450" b="1" dirty="0">
                <a:solidFill>
                  <a:srgbClr val="002060"/>
                </a:solidFill>
                <a:latin typeface="楷体" panose="02010609060101010101" charset="-122"/>
                <a:cs typeface="楷体" panose="02010609060101010101" charset="-122"/>
              </a:rPr>
              <a:t>是</a:t>
            </a:r>
            <a:r>
              <a:rPr sz="2450" b="1" dirty="0">
                <a:solidFill>
                  <a:srgbClr val="00B0F0"/>
                </a:solidFill>
                <a:latin typeface="楷体" panose="02010609060101010101" charset="-122"/>
                <a:cs typeface="楷体" panose="02010609060101010101" charset="-122"/>
              </a:rPr>
              <a:t>白色</a:t>
            </a:r>
            <a:r>
              <a:rPr sz="2450" b="1" spc="-10" dirty="0">
                <a:solidFill>
                  <a:srgbClr val="002060"/>
                </a:solidFill>
                <a:latin typeface="楷体" panose="02010609060101010101" charset="-122"/>
                <a:cs typeface="楷体" panose="02010609060101010101" charset="-122"/>
              </a:rPr>
              <a:t>的</a:t>
            </a:r>
            <a:endParaRPr sz="2450">
              <a:latin typeface="楷体" panose="02010609060101010101" charset="-122"/>
              <a:cs typeface="楷体" panose="02010609060101010101" charset="-122"/>
            </a:endParaRPr>
          </a:p>
          <a:p>
            <a:pPr marL="664210" lvl="1" indent="-250825">
              <a:lnSpc>
                <a:spcPct val="100000"/>
              </a:lnSpc>
              <a:spcBef>
                <a:spcPts val="595"/>
              </a:spcBef>
              <a:buFont typeface="Arial" panose="020B0604020202020204"/>
              <a:buChar char="–"/>
              <a:tabLst>
                <a:tab pos="664210" algn="l"/>
              </a:tabLst>
            </a:pPr>
            <a:r>
              <a:rPr sz="2450" b="1" dirty="0">
                <a:solidFill>
                  <a:srgbClr val="FF0000"/>
                </a:solidFill>
                <a:latin typeface="楷体" panose="02010609060101010101" charset="-122"/>
                <a:cs typeface="楷体" panose="02010609060101010101" charset="-122"/>
              </a:rPr>
              <a:t>香蕉</a:t>
            </a:r>
            <a:r>
              <a:rPr sz="2450" b="1" dirty="0">
                <a:solidFill>
                  <a:srgbClr val="002060"/>
                </a:solidFill>
                <a:latin typeface="楷体" panose="02010609060101010101" charset="-122"/>
                <a:cs typeface="楷体" panose="02010609060101010101" charset="-122"/>
              </a:rPr>
              <a:t>的</a:t>
            </a:r>
            <a:r>
              <a:rPr sz="2450" b="1" dirty="0">
                <a:solidFill>
                  <a:srgbClr val="00B0F0"/>
                </a:solidFill>
                <a:latin typeface="楷体" panose="02010609060101010101" charset="-122"/>
                <a:cs typeface="楷体" panose="02010609060101010101" charset="-122"/>
              </a:rPr>
              <a:t>味道是甜</a:t>
            </a:r>
            <a:r>
              <a:rPr sz="2450" b="1" spc="-10" dirty="0">
                <a:solidFill>
                  <a:srgbClr val="002060"/>
                </a:solidFill>
                <a:latin typeface="楷体" panose="02010609060101010101" charset="-122"/>
                <a:cs typeface="楷体" panose="02010609060101010101" charset="-122"/>
              </a:rPr>
              <a:t>的</a:t>
            </a:r>
            <a:endParaRPr sz="2450">
              <a:latin typeface="楷体" panose="02010609060101010101" charset="-122"/>
              <a:cs typeface="楷体" panose="02010609060101010101" charset="-122"/>
            </a:endParaRPr>
          </a:p>
          <a:p>
            <a:pPr lvl="1">
              <a:lnSpc>
                <a:spcPct val="100000"/>
              </a:lnSpc>
              <a:spcBef>
                <a:spcPts val="50"/>
              </a:spcBef>
              <a:buChar char="–"/>
            </a:pPr>
            <a:endParaRPr sz="3550">
              <a:latin typeface="Times New Roman" panose="02020603050405020304"/>
              <a:cs typeface="Times New Roman" panose="02020603050405020304"/>
            </a:endParaRPr>
          </a:p>
          <a:p>
            <a:pPr marL="664210" lvl="1" indent="-250825">
              <a:lnSpc>
                <a:spcPct val="100000"/>
              </a:lnSpc>
              <a:buFont typeface="Arial" panose="020B0604020202020204"/>
              <a:buChar char="–"/>
              <a:tabLst>
                <a:tab pos="664845" algn="l"/>
              </a:tabLst>
            </a:pPr>
            <a:r>
              <a:rPr sz="2450" b="1" spc="-5" dirty="0">
                <a:solidFill>
                  <a:srgbClr val="FF0000"/>
                </a:solidFill>
                <a:latin typeface="宋体" panose="02010600030101010101" pitchFamily="2" charset="-122"/>
                <a:cs typeface="宋体" panose="02010600030101010101" pitchFamily="2" charset="-122"/>
              </a:rPr>
              <a:t>主语</a:t>
            </a:r>
            <a:r>
              <a:rPr sz="2450" b="1" dirty="0">
                <a:solidFill>
                  <a:srgbClr val="002060"/>
                </a:solidFill>
                <a:latin typeface="宋体" panose="02010600030101010101" pitchFamily="2" charset="-122"/>
                <a:cs typeface="宋体" panose="02010600030101010101" pitchFamily="2" charset="-122"/>
              </a:rPr>
              <a:t>表示了独立存在的某个事物、实体或者概念</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845" algn="l"/>
              </a:tabLst>
            </a:pPr>
            <a:r>
              <a:rPr sz="2450" b="1" spc="-5" dirty="0">
                <a:solidFill>
                  <a:srgbClr val="00B0F0"/>
                </a:solidFill>
                <a:latin typeface="宋体" panose="02010600030101010101" pitchFamily="2" charset="-122"/>
                <a:cs typeface="宋体" panose="02010600030101010101" pitchFamily="2" charset="-122"/>
              </a:rPr>
              <a:t>谓语</a:t>
            </a:r>
            <a:r>
              <a:rPr sz="2450" b="1" dirty="0">
                <a:solidFill>
                  <a:srgbClr val="002060"/>
                </a:solidFill>
                <a:latin typeface="宋体" panose="02010600030101010101" pitchFamily="2" charset="-122"/>
                <a:cs typeface="宋体" panose="02010600030101010101" pitchFamily="2" charset="-122"/>
              </a:rPr>
              <a:t>则刻画了主语的性质、状态、关系等属性。</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455670" cy="613410"/>
          </a:xfrm>
          <a:prstGeom prst="rect">
            <a:avLst/>
          </a:prstGeom>
        </p:spPr>
        <p:txBody>
          <a:bodyPr vert="horz" wrap="square" lIns="0" tIns="13335" rIns="0" bIns="0" rtlCol="0">
            <a:spAutoFit/>
          </a:bodyPr>
          <a:lstStyle/>
          <a:p>
            <a:pPr marL="12700">
              <a:lnSpc>
                <a:spcPct val="100000"/>
              </a:lnSpc>
              <a:spcBef>
                <a:spcPts val="105"/>
              </a:spcBef>
            </a:pPr>
            <a:r>
              <a:rPr spc="5" dirty="0"/>
              <a:t>谓词逻辑的概念</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20"/>
            <a:ext cx="9681845" cy="426084"/>
          </a:xfrm>
          <a:prstGeom prst="rect">
            <a:avLst/>
          </a:prstGeom>
        </p:spPr>
        <p:txBody>
          <a:bodyPr vert="horz" wrap="square" lIns="0" tIns="15875" rIns="0" bIns="0" rtlCol="0">
            <a:spAutoFit/>
          </a:bodyPr>
          <a:lstStyle/>
          <a:p>
            <a:pPr marL="313055" indent="-300355">
              <a:lnSpc>
                <a:spcPct val="100000"/>
              </a:lnSpc>
              <a:spcBef>
                <a:spcPts val="125"/>
              </a:spcBef>
              <a:buFont typeface="Arial" panose="020B0604020202020204"/>
              <a:buChar char="•"/>
              <a:tabLst>
                <a:tab pos="313055" algn="l"/>
                <a:tab pos="313690" algn="l"/>
              </a:tabLst>
            </a:pPr>
            <a:r>
              <a:rPr sz="2600" spc="25" dirty="0">
                <a:solidFill>
                  <a:srgbClr val="002060"/>
                </a:solidFill>
                <a:latin typeface="黑体" panose="02010609060101010101" charset="-122"/>
                <a:cs typeface="黑体" panose="02010609060101010101" charset="-122"/>
              </a:rPr>
              <a:t>命题中，主语往往是具体的，特定的，但谓词具有通用性，如：</a:t>
            </a:r>
            <a:endParaRPr sz="2600">
              <a:latin typeface="黑体" panose="02010609060101010101" charset="-122"/>
              <a:cs typeface="黑体" panose="02010609060101010101" charset="-122"/>
            </a:endParaRPr>
          </a:p>
        </p:txBody>
      </p:sp>
      <p:sp>
        <p:nvSpPr>
          <p:cNvPr id="4" name="object 4"/>
          <p:cNvSpPr txBox="1"/>
          <p:nvPr/>
        </p:nvSpPr>
        <p:spPr>
          <a:xfrm>
            <a:off x="1005211" y="2337916"/>
            <a:ext cx="2781935" cy="1372235"/>
          </a:xfrm>
          <a:prstGeom prst="rect">
            <a:avLst/>
          </a:prstGeom>
        </p:spPr>
        <p:txBody>
          <a:bodyPr vert="horz" wrap="square" lIns="0" tIns="87630" rIns="0" bIns="0" rtlCol="0">
            <a:spAutoFit/>
          </a:bodyPr>
          <a:lstStyle/>
          <a:p>
            <a:pPr marL="262890" indent="-250190">
              <a:lnSpc>
                <a:spcPct val="100000"/>
              </a:lnSpc>
              <a:spcBef>
                <a:spcPts val="690"/>
              </a:spcBef>
              <a:buFont typeface="Arial" panose="020B0604020202020204"/>
              <a:buChar char="–"/>
              <a:tabLst>
                <a:tab pos="263525" algn="l"/>
              </a:tabLst>
            </a:pPr>
            <a:r>
              <a:rPr sz="2450" b="1" dirty="0">
                <a:solidFill>
                  <a:srgbClr val="FF0000"/>
                </a:solidFill>
                <a:latin typeface="楷体" panose="02010609060101010101" charset="-122"/>
                <a:cs typeface="楷体" panose="02010609060101010101" charset="-122"/>
              </a:rPr>
              <a:t>小张</a:t>
            </a:r>
            <a:r>
              <a:rPr sz="2450" b="1" dirty="0">
                <a:solidFill>
                  <a:srgbClr val="002060"/>
                </a:solidFill>
                <a:latin typeface="楷体" panose="02010609060101010101" charset="-122"/>
                <a:cs typeface="楷体" panose="02010609060101010101" charset="-122"/>
              </a:rPr>
              <a:t>是一个</a:t>
            </a:r>
            <a:r>
              <a:rPr sz="2450" b="1" dirty="0">
                <a:solidFill>
                  <a:srgbClr val="00B0F0"/>
                </a:solidFill>
                <a:latin typeface="楷体" panose="02010609060101010101" charset="-122"/>
                <a:cs typeface="楷体" panose="02010609060101010101" charset="-122"/>
              </a:rPr>
              <a:t>父亲</a:t>
            </a:r>
            <a:endParaRPr sz="2450">
              <a:latin typeface="楷体" panose="02010609060101010101" charset="-122"/>
              <a:cs typeface="楷体" panose="02010609060101010101" charset="-122"/>
            </a:endParaRPr>
          </a:p>
          <a:p>
            <a:pPr marL="262890" indent="-250190">
              <a:lnSpc>
                <a:spcPct val="100000"/>
              </a:lnSpc>
              <a:spcBef>
                <a:spcPts val="595"/>
              </a:spcBef>
              <a:buFont typeface="Arial" panose="020B0604020202020204"/>
              <a:buChar char="–"/>
              <a:tabLst>
                <a:tab pos="263525" algn="l"/>
              </a:tabLst>
            </a:pPr>
            <a:r>
              <a:rPr sz="2450" b="1" dirty="0">
                <a:solidFill>
                  <a:srgbClr val="FF0000"/>
                </a:solidFill>
                <a:latin typeface="楷体" panose="02010609060101010101" charset="-122"/>
                <a:cs typeface="楷体" panose="02010609060101010101" charset="-122"/>
              </a:rPr>
              <a:t>煤</a:t>
            </a:r>
            <a:r>
              <a:rPr sz="2450" b="1" dirty="0">
                <a:solidFill>
                  <a:srgbClr val="002060"/>
                </a:solidFill>
                <a:latin typeface="楷体" panose="02010609060101010101" charset="-122"/>
                <a:cs typeface="楷体" panose="02010609060101010101" charset="-122"/>
              </a:rPr>
              <a:t>是</a:t>
            </a:r>
            <a:r>
              <a:rPr sz="2450" b="1" dirty="0">
                <a:solidFill>
                  <a:srgbClr val="00B0F0"/>
                </a:solidFill>
                <a:latin typeface="楷体" panose="02010609060101010101" charset="-122"/>
                <a:cs typeface="楷体" panose="02010609060101010101" charset="-122"/>
              </a:rPr>
              <a:t>白色</a:t>
            </a:r>
            <a:r>
              <a:rPr sz="2450" b="1" spc="-10" dirty="0">
                <a:solidFill>
                  <a:srgbClr val="002060"/>
                </a:solidFill>
                <a:latin typeface="楷体" panose="02010609060101010101" charset="-122"/>
                <a:cs typeface="楷体" panose="02010609060101010101" charset="-122"/>
              </a:rPr>
              <a:t>的</a:t>
            </a:r>
            <a:endParaRPr sz="2450">
              <a:latin typeface="楷体" panose="02010609060101010101" charset="-122"/>
              <a:cs typeface="楷体" panose="02010609060101010101" charset="-122"/>
            </a:endParaRPr>
          </a:p>
          <a:p>
            <a:pPr marL="262890" indent="-250190">
              <a:lnSpc>
                <a:spcPct val="100000"/>
              </a:lnSpc>
              <a:spcBef>
                <a:spcPts val="595"/>
              </a:spcBef>
              <a:buFont typeface="Arial" panose="020B0604020202020204"/>
              <a:buChar char="–"/>
              <a:tabLst>
                <a:tab pos="263525" algn="l"/>
              </a:tabLst>
            </a:pPr>
            <a:r>
              <a:rPr sz="2450" b="1" dirty="0">
                <a:solidFill>
                  <a:srgbClr val="FF0000"/>
                </a:solidFill>
                <a:latin typeface="楷体" panose="02010609060101010101" charset="-122"/>
                <a:cs typeface="楷体" panose="02010609060101010101" charset="-122"/>
              </a:rPr>
              <a:t>香蕉</a:t>
            </a:r>
            <a:r>
              <a:rPr sz="2450" b="1" dirty="0">
                <a:solidFill>
                  <a:srgbClr val="002060"/>
                </a:solidFill>
                <a:latin typeface="楷体" panose="02010609060101010101" charset="-122"/>
                <a:cs typeface="楷体" panose="02010609060101010101" charset="-122"/>
              </a:rPr>
              <a:t>的</a:t>
            </a:r>
            <a:r>
              <a:rPr sz="2450" b="1" dirty="0">
                <a:solidFill>
                  <a:srgbClr val="00B0F0"/>
                </a:solidFill>
                <a:latin typeface="楷体" panose="02010609060101010101" charset="-122"/>
                <a:cs typeface="楷体" panose="02010609060101010101" charset="-122"/>
              </a:rPr>
              <a:t>味道是甜的</a:t>
            </a:r>
            <a:endParaRPr sz="2450">
              <a:latin typeface="楷体" panose="02010609060101010101" charset="-122"/>
              <a:cs typeface="楷体" panose="02010609060101010101" charset="-122"/>
            </a:endParaRPr>
          </a:p>
        </p:txBody>
      </p:sp>
      <p:sp>
        <p:nvSpPr>
          <p:cNvPr id="5" name="object 5"/>
          <p:cNvSpPr txBox="1"/>
          <p:nvPr/>
        </p:nvSpPr>
        <p:spPr>
          <a:xfrm>
            <a:off x="4549292" y="2337916"/>
            <a:ext cx="2687320" cy="1372235"/>
          </a:xfrm>
          <a:prstGeom prst="rect">
            <a:avLst/>
          </a:prstGeom>
        </p:spPr>
        <p:txBody>
          <a:bodyPr vert="horz" wrap="square" lIns="0" tIns="12700" rIns="0" bIns="0" rtlCol="0">
            <a:spAutoFit/>
          </a:bodyPr>
          <a:lstStyle/>
          <a:p>
            <a:pPr marL="15240" marR="474345" indent="-3175">
              <a:lnSpc>
                <a:spcPct val="120000"/>
              </a:lnSpc>
              <a:spcBef>
                <a:spcPts val="100"/>
              </a:spcBef>
            </a:pPr>
            <a:r>
              <a:rPr sz="2450" b="1" dirty="0">
                <a:solidFill>
                  <a:srgbClr val="002060"/>
                </a:solidFill>
                <a:latin typeface="楷体" panose="02010609060101010101" charset="-122"/>
                <a:cs typeface="楷体" panose="02010609060101010101" charset="-122"/>
              </a:rPr>
              <a:t>小李是一个</a:t>
            </a:r>
            <a:r>
              <a:rPr sz="2450" b="1" spc="5" dirty="0">
                <a:solidFill>
                  <a:srgbClr val="00B0F0"/>
                </a:solidFill>
                <a:latin typeface="楷体" panose="02010609060101010101" charset="-122"/>
                <a:cs typeface="楷体" panose="02010609060101010101" charset="-122"/>
              </a:rPr>
              <a:t>父亲 </a:t>
            </a:r>
            <a:r>
              <a:rPr sz="2450" b="1" dirty="0">
                <a:solidFill>
                  <a:srgbClr val="002060"/>
                </a:solidFill>
                <a:latin typeface="楷体" panose="02010609060101010101" charset="-122"/>
                <a:cs typeface="楷体" panose="02010609060101010101" charset="-122"/>
              </a:rPr>
              <a:t>棉花是</a:t>
            </a:r>
            <a:r>
              <a:rPr sz="2450" b="1" dirty="0">
                <a:solidFill>
                  <a:srgbClr val="00B0F0"/>
                </a:solidFill>
                <a:latin typeface="楷体" panose="02010609060101010101" charset="-122"/>
                <a:cs typeface="楷体" panose="02010609060101010101" charset="-122"/>
              </a:rPr>
              <a:t>白色</a:t>
            </a:r>
            <a:r>
              <a:rPr sz="2450" b="1" spc="-10" dirty="0">
                <a:solidFill>
                  <a:srgbClr val="002060"/>
                </a:solidFill>
                <a:latin typeface="楷体" panose="02010609060101010101" charset="-122"/>
                <a:cs typeface="楷体" panose="02010609060101010101" charset="-122"/>
              </a:rPr>
              <a:t>的</a:t>
            </a:r>
            <a:endParaRPr sz="2450">
              <a:latin typeface="楷体" panose="02010609060101010101" charset="-122"/>
              <a:cs typeface="楷体" panose="02010609060101010101" charset="-122"/>
            </a:endParaRPr>
          </a:p>
          <a:p>
            <a:pPr marL="167640">
              <a:lnSpc>
                <a:spcPct val="100000"/>
              </a:lnSpc>
              <a:spcBef>
                <a:spcPts val="590"/>
              </a:spcBef>
            </a:pPr>
            <a:r>
              <a:rPr sz="2450" b="1" spc="5" dirty="0">
                <a:solidFill>
                  <a:srgbClr val="002060"/>
                </a:solidFill>
                <a:latin typeface="楷体" panose="02010609060101010101" charset="-122"/>
                <a:cs typeface="楷体" panose="02010609060101010101" charset="-122"/>
              </a:rPr>
              <a:t>苹果</a:t>
            </a:r>
            <a:r>
              <a:rPr sz="2450" b="1" dirty="0">
                <a:solidFill>
                  <a:srgbClr val="002060"/>
                </a:solidFill>
                <a:latin typeface="楷体" panose="02010609060101010101" charset="-122"/>
                <a:cs typeface="楷体" panose="02010609060101010101" charset="-122"/>
              </a:rPr>
              <a:t>的</a:t>
            </a:r>
            <a:r>
              <a:rPr sz="2450" b="1" dirty="0">
                <a:solidFill>
                  <a:srgbClr val="00B0F0"/>
                </a:solidFill>
                <a:latin typeface="楷体" panose="02010609060101010101" charset="-122"/>
                <a:cs typeface="楷体" panose="02010609060101010101" charset="-122"/>
              </a:rPr>
              <a:t>味道是甜的</a:t>
            </a:r>
            <a:endParaRPr sz="2450">
              <a:latin typeface="楷体" panose="02010609060101010101" charset="-122"/>
              <a:cs typeface="楷体" panose="02010609060101010101" charset="-122"/>
            </a:endParaRPr>
          </a:p>
        </p:txBody>
      </p:sp>
      <p:sp>
        <p:nvSpPr>
          <p:cNvPr id="6" name="object 6"/>
          <p:cNvSpPr txBox="1"/>
          <p:nvPr/>
        </p:nvSpPr>
        <p:spPr>
          <a:xfrm>
            <a:off x="1005242" y="4272783"/>
            <a:ext cx="9358630" cy="774065"/>
          </a:xfrm>
          <a:prstGeom prst="rect">
            <a:avLst/>
          </a:prstGeom>
        </p:spPr>
        <p:txBody>
          <a:bodyPr vert="horz" wrap="square" lIns="0" tIns="13335" rIns="0" bIns="0" rtlCol="0">
            <a:spAutoFit/>
          </a:bodyPr>
          <a:lstStyle/>
          <a:p>
            <a:pPr marL="262890" marR="5080" indent="-250825">
              <a:lnSpc>
                <a:spcPct val="100000"/>
              </a:lnSpc>
              <a:spcBef>
                <a:spcPts val="105"/>
              </a:spcBef>
            </a:pPr>
            <a:r>
              <a:rPr sz="2450" dirty="0">
                <a:solidFill>
                  <a:srgbClr val="002060"/>
                </a:solidFill>
                <a:latin typeface="Arial" panose="020B0604020202020204"/>
                <a:cs typeface="Arial" panose="020B0604020202020204"/>
              </a:rPr>
              <a:t>–</a:t>
            </a:r>
            <a:r>
              <a:rPr sz="2450" spc="-70" dirty="0">
                <a:solidFill>
                  <a:srgbClr val="002060"/>
                </a:solidFill>
                <a:latin typeface="Arial" panose="020B0604020202020204"/>
                <a:cs typeface="Arial" panose="020B0604020202020204"/>
              </a:rPr>
              <a:t> </a:t>
            </a:r>
            <a:r>
              <a:rPr sz="2450" b="1" dirty="0">
                <a:solidFill>
                  <a:srgbClr val="002060"/>
                </a:solidFill>
                <a:latin typeface="宋体" panose="02010600030101010101" pitchFamily="2" charset="-122"/>
                <a:cs typeface="宋体" panose="02010600030101010101" pitchFamily="2" charset="-122"/>
              </a:rPr>
              <a:t>因此，将命题中的“谓词”抽象出来，作为知识的核心，而将主 语作为谓词支配的部分，就可以将知识形式化。这就是谓词逻辑。</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75100" y="2257425"/>
            <a:ext cx="1945385" cy="698727"/>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809625"/>
            <a:ext cx="2475230" cy="613410"/>
          </a:xfrm>
          <a:prstGeom prst="rect">
            <a:avLst/>
          </a:prstGeom>
        </p:spPr>
        <p:txBody>
          <a:bodyPr vert="horz" wrap="square" lIns="0" tIns="13335" rIns="0" bIns="0" rtlCol="0">
            <a:spAutoFit/>
          </a:bodyPr>
          <a:lstStyle/>
          <a:p>
            <a:pPr marL="12700">
              <a:lnSpc>
                <a:spcPct val="100000"/>
              </a:lnSpc>
              <a:spcBef>
                <a:spcPts val="105"/>
              </a:spcBef>
            </a:pPr>
            <a:r>
              <a:rPr spc="5" dirty="0"/>
              <a:t>谓词的形式</a:t>
            </a:r>
            <a:endParaRPr spc="5" dirty="0"/>
          </a:p>
        </p:txBody>
      </p:sp>
      <p:sp>
        <p:nvSpPr>
          <p:cNvPr id="3" name="object 3"/>
          <p:cNvSpPr/>
          <p:nvPr/>
        </p:nvSpPr>
        <p:spPr>
          <a:xfrm>
            <a:off x="4196219" y="2481833"/>
            <a:ext cx="195072" cy="237744"/>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4447679" y="2468117"/>
            <a:ext cx="109855" cy="330200"/>
          </a:xfrm>
          <a:custGeom>
            <a:avLst/>
            <a:gdLst/>
            <a:ahLst/>
            <a:cxnLst/>
            <a:rect l="l" t="t" r="r" b="b"/>
            <a:pathLst>
              <a:path w="109854" h="330200">
                <a:moveTo>
                  <a:pt x="109727" y="12953"/>
                </a:moveTo>
                <a:lnTo>
                  <a:pt x="105155" y="0"/>
                </a:lnTo>
                <a:lnTo>
                  <a:pt x="81438" y="8405"/>
                </a:lnTo>
                <a:lnTo>
                  <a:pt x="60578" y="20954"/>
                </a:lnTo>
                <a:lnTo>
                  <a:pt x="27431" y="57911"/>
                </a:lnTo>
                <a:lnTo>
                  <a:pt x="6857" y="106394"/>
                </a:lnTo>
                <a:lnTo>
                  <a:pt x="0" y="164591"/>
                </a:lnTo>
                <a:lnTo>
                  <a:pt x="1714" y="194947"/>
                </a:lnTo>
                <a:lnTo>
                  <a:pt x="6762" y="222884"/>
                </a:lnTo>
                <a:lnTo>
                  <a:pt x="15109" y="248602"/>
                </a:lnTo>
                <a:lnTo>
                  <a:pt x="26669" y="272033"/>
                </a:lnTo>
                <a:lnTo>
                  <a:pt x="30479" y="277101"/>
                </a:lnTo>
                <a:lnTo>
                  <a:pt x="30479" y="163067"/>
                </a:lnTo>
                <a:lnTo>
                  <a:pt x="31634" y="135076"/>
                </a:lnTo>
                <a:lnTo>
                  <a:pt x="41088" y="86236"/>
                </a:lnTo>
                <a:lnTo>
                  <a:pt x="60650" y="47672"/>
                </a:lnTo>
                <a:lnTo>
                  <a:pt x="90892" y="21383"/>
                </a:lnTo>
                <a:lnTo>
                  <a:pt x="109727" y="12953"/>
                </a:lnTo>
                <a:close/>
              </a:path>
              <a:path w="109854" h="330200">
                <a:moveTo>
                  <a:pt x="109727" y="316229"/>
                </a:moveTo>
                <a:lnTo>
                  <a:pt x="74485" y="296227"/>
                </a:lnTo>
                <a:lnTo>
                  <a:pt x="49529" y="263651"/>
                </a:lnTo>
                <a:lnTo>
                  <a:pt x="35147" y="218503"/>
                </a:lnTo>
                <a:lnTo>
                  <a:pt x="30479" y="163067"/>
                </a:lnTo>
                <a:lnTo>
                  <a:pt x="30479" y="277101"/>
                </a:lnTo>
                <a:lnTo>
                  <a:pt x="41933" y="292334"/>
                </a:lnTo>
                <a:lnTo>
                  <a:pt x="60197" y="308705"/>
                </a:lnTo>
                <a:lnTo>
                  <a:pt x="81319" y="321218"/>
                </a:lnTo>
                <a:lnTo>
                  <a:pt x="105155" y="329945"/>
                </a:lnTo>
                <a:lnTo>
                  <a:pt x="109727" y="316229"/>
                </a:lnTo>
                <a:close/>
              </a:path>
            </a:pathLst>
          </a:custGeom>
          <a:solidFill>
            <a:srgbClr val="FF0000"/>
          </a:solidFill>
        </p:spPr>
        <p:txBody>
          <a:bodyPr wrap="square" lIns="0" tIns="0" rIns="0" bIns="0" rtlCol="0"/>
          <a:lstStyle/>
          <a:p/>
        </p:txBody>
      </p:sp>
      <p:sp>
        <p:nvSpPr>
          <p:cNvPr id="5" name="object 5"/>
          <p:cNvSpPr/>
          <p:nvPr/>
        </p:nvSpPr>
        <p:spPr>
          <a:xfrm>
            <a:off x="4568837" y="2550414"/>
            <a:ext cx="179832" cy="17221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4910975" y="2679192"/>
            <a:ext cx="52705" cy="88900"/>
          </a:xfrm>
          <a:custGeom>
            <a:avLst/>
            <a:gdLst/>
            <a:ahLst/>
            <a:cxnLst/>
            <a:rect l="l" t="t" r="r" b="b"/>
            <a:pathLst>
              <a:path w="52704" h="88900">
                <a:moveTo>
                  <a:pt x="20573" y="78942"/>
                </a:moveTo>
                <a:lnTo>
                  <a:pt x="20573" y="34290"/>
                </a:lnTo>
                <a:lnTo>
                  <a:pt x="19811" y="41148"/>
                </a:lnTo>
                <a:lnTo>
                  <a:pt x="18287" y="47244"/>
                </a:lnTo>
                <a:lnTo>
                  <a:pt x="5333" y="71628"/>
                </a:lnTo>
                <a:lnTo>
                  <a:pt x="0" y="77724"/>
                </a:lnTo>
                <a:lnTo>
                  <a:pt x="9143" y="88392"/>
                </a:lnTo>
                <a:lnTo>
                  <a:pt x="16716" y="82260"/>
                </a:lnTo>
                <a:lnTo>
                  <a:pt x="20573" y="78942"/>
                </a:lnTo>
                <a:close/>
              </a:path>
              <a:path w="52704" h="88900">
                <a:moveTo>
                  <a:pt x="52577" y="32004"/>
                </a:moveTo>
                <a:lnTo>
                  <a:pt x="52577" y="16002"/>
                </a:lnTo>
                <a:lnTo>
                  <a:pt x="51053" y="7620"/>
                </a:lnTo>
                <a:lnTo>
                  <a:pt x="49529" y="0"/>
                </a:lnTo>
                <a:lnTo>
                  <a:pt x="19049" y="0"/>
                </a:lnTo>
                <a:lnTo>
                  <a:pt x="19609" y="6298"/>
                </a:lnTo>
                <a:lnTo>
                  <a:pt x="20097" y="12668"/>
                </a:lnTo>
                <a:lnTo>
                  <a:pt x="20443" y="19180"/>
                </a:lnTo>
                <a:lnTo>
                  <a:pt x="20573" y="25908"/>
                </a:lnTo>
                <a:lnTo>
                  <a:pt x="20573" y="78942"/>
                </a:lnTo>
                <a:lnTo>
                  <a:pt x="23431" y="76485"/>
                </a:lnTo>
                <a:lnTo>
                  <a:pt x="48005" y="45720"/>
                </a:lnTo>
                <a:lnTo>
                  <a:pt x="51053" y="39624"/>
                </a:lnTo>
                <a:lnTo>
                  <a:pt x="52577" y="32004"/>
                </a:lnTo>
                <a:close/>
              </a:path>
            </a:pathLst>
          </a:custGeom>
          <a:solidFill>
            <a:srgbClr val="FF0000"/>
          </a:solidFill>
        </p:spPr>
        <p:txBody>
          <a:bodyPr wrap="square" lIns="0" tIns="0" rIns="0" bIns="0" rtlCol="0"/>
          <a:lstStyle/>
          <a:p/>
        </p:txBody>
      </p:sp>
      <p:sp>
        <p:nvSpPr>
          <p:cNvPr id="7" name="object 7"/>
          <p:cNvSpPr/>
          <p:nvPr/>
        </p:nvSpPr>
        <p:spPr>
          <a:xfrm>
            <a:off x="5044325" y="2550414"/>
            <a:ext cx="179832" cy="172212"/>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5394845" y="2679192"/>
            <a:ext cx="52705" cy="88900"/>
          </a:xfrm>
          <a:custGeom>
            <a:avLst/>
            <a:gdLst/>
            <a:ahLst/>
            <a:cxnLst/>
            <a:rect l="l" t="t" r="r" b="b"/>
            <a:pathLst>
              <a:path w="52704" h="88900">
                <a:moveTo>
                  <a:pt x="20573" y="78942"/>
                </a:moveTo>
                <a:lnTo>
                  <a:pt x="20573" y="34290"/>
                </a:lnTo>
                <a:lnTo>
                  <a:pt x="19811" y="41148"/>
                </a:lnTo>
                <a:lnTo>
                  <a:pt x="18287" y="47244"/>
                </a:lnTo>
                <a:lnTo>
                  <a:pt x="5333" y="71628"/>
                </a:lnTo>
                <a:lnTo>
                  <a:pt x="0" y="77724"/>
                </a:lnTo>
                <a:lnTo>
                  <a:pt x="9143" y="88392"/>
                </a:lnTo>
                <a:lnTo>
                  <a:pt x="16716" y="82260"/>
                </a:lnTo>
                <a:lnTo>
                  <a:pt x="20573" y="78942"/>
                </a:lnTo>
                <a:close/>
              </a:path>
              <a:path w="52704" h="88900">
                <a:moveTo>
                  <a:pt x="52577" y="32004"/>
                </a:moveTo>
                <a:lnTo>
                  <a:pt x="52577" y="16002"/>
                </a:lnTo>
                <a:lnTo>
                  <a:pt x="51053" y="7620"/>
                </a:lnTo>
                <a:lnTo>
                  <a:pt x="49529" y="0"/>
                </a:lnTo>
                <a:lnTo>
                  <a:pt x="19049" y="0"/>
                </a:lnTo>
                <a:lnTo>
                  <a:pt x="19609" y="6298"/>
                </a:lnTo>
                <a:lnTo>
                  <a:pt x="20097" y="12668"/>
                </a:lnTo>
                <a:lnTo>
                  <a:pt x="20443" y="19180"/>
                </a:lnTo>
                <a:lnTo>
                  <a:pt x="20573" y="25908"/>
                </a:lnTo>
                <a:lnTo>
                  <a:pt x="20573" y="78942"/>
                </a:lnTo>
                <a:lnTo>
                  <a:pt x="23431" y="76485"/>
                </a:lnTo>
                <a:lnTo>
                  <a:pt x="48005" y="45720"/>
                </a:lnTo>
                <a:lnTo>
                  <a:pt x="51053" y="39624"/>
                </a:lnTo>
                <a:lnTo>
                  <a:pt x="52577" y="32004"/>
                </a:lnTo>
                <a:close/>
              </a:path>
            </a:pathLst>
          </a:custGeom>
          <a:solidFill>
            <a:srgbClr val="FF0000"/>
          </a:solidFill>
        </p:spPr>
        <p:txBody>
          <a:bodyPr wrap="square" lIns="0" tIns="0" rIns="0" bIns="0" rtlCol="0"/>
          <a:lstStyle/>
          <a:p/>
        </p:txBody>
      </p:sp>
      <p:sp>
        <p:nvSpPr>
          <p:cNvPr id="9" name="object 9"/>
          <p:cNvSpPr/>
          <p:nvPr/>
        </p:nvSpPr>
        <p:spPr>
          <a:xfrm>
            <a:off x="5567057" y="2679192"/>
            <a:ext cx="35560" cy="40640"/>
          </a:xfrm>
          <a:custGeom>
            <a:avLst/>
            <a:gdLst/>
            <a:ahLst/>
            <a:cxnLst/>
            <a:rect l="l" t="t" r="r" b="b"/>
            <a:pathLst>
              <a:path w="35560" h="40639">
                <a:moveTo>
                  <a:pt x="35051" y="40386"/>
                </a:moveTo>
                <a:lnTo>
                  <a:pt x="35051" y="0"/>
                </a:lnTo>
                <a:lnTo>
                  <a:pt x="0" y="0"/>
                </a:lnTo>
                <a:lnTo>
                  <a:pt x="0" y="40386"/>
                </a:lnTo>
                <a:lnTo>
                  <a:pt x="35051" y="40386"/>
                </a:lnTo>
                <a:close/>
              </a:path>
            </a:pathLst>
          </a:custGeom>
          <a:solidFill>
            <a:srgbClr val="FF0000"/>
          </a:solidFill>
        </p:spPr>
        <p:txBody>
          <a:bodyPr wrap="square" lIns="0" tIns="0" rIns="0" bIns="0" rtlCol="0"/>
          <a:lstStyle/>
          <a:p/>
        </p:txBody>
      </p:sp>
      <p:sp>
        <p:nvSpPr>
          <p:cNvPr id="10" name="object 10"/>
          <p:cNvSpPr/>
          <p:nvPr/>
        </p:nvSpPr>
        <p:spPr>
          <a:xfrm>
            <a:off x="5652401" y="2679192"/>
            <a:ext cx="35560" cy="40640"/>
          </a:xfrm>
          <a:custGeom>
            <a:avLst/>
            <a:gdLst/>
            <a:ahLst/>
            <a:cxnLst/>
            <a:rect l="l" t="t" r="r" b="b"/>
            <a:pathLst>
              <a:path w="35560" h="40639">
                <a:moveTo>
                  <a:pt x="35052" y="40386"/>
                </a:moveTo>
                <a:lnTo>
                  <a:pt x="35052" y="0"/>
                </a:lnTo>
                <a:lnTo>
                  <a:pt x="0" y="0"/>
                </a:lnTo>
                <a:lnTo>
                  <a:pt x="0" y="40386"/>
                </a:lnTo>
                <a:lnTo>
                  <a:pt x="35052" y="40386"/>
                </a:lnTo>
                <a:close/>
              </a:path>
            </a:pathLst>
          </a:custGeom>
          <a:solidFill>
            <a:srgbClr val="FF0000"/>
          </a:solidFill>
        </p:spPr>
        <p:txBody>
          <a:bodyPr wrap="square" lIns="0" tIns="0" rIns="0" bIns="0" rtlCol="0"/>
          <a:lstStyle/>
          <a:p/>
        </p:txBody>
      </p:sp>
      <p:sp>
        <p:nvSpPr>
          <p:cNvPr id="11" name="object 11"/>
          <p:cNvSpPr/>
          <p:nvPr/>
        </p:nvSpPr>
        <p:spPr>
          <a:xfrm>
            <a:off x="5737745" y="2679192"/>
            <a:ext cx="35560" cy="40640"/>
          </a:xfrm>
          <a:custGeom>
            <a:avLst/>
            <a:gdLst/>
            <a:ahLst/>
            <a:cxnLst/>
            <a:rect l="l" t="t" r="r" b="b"/>
            <a:pathLst>
              <a:path w="35560" h="40639">
                <a:moveTo>
                  <a:pt x="35051" y="40385"/>
                </a:moveTo>
                <a:lnTo>
                  <a:pt x="35051" y="0"/>
                </a:lnTo>
                <a:lnTo>
                  <a:pt x="0" y="0"/>
                </a:lnTo>
                <a:lnTo>
                  <a:pt x="0" y="40386"/>
                </a:lnTo>
                <a:lnTo>
                  <a:pt x="35051" y="40385"/>
                </a:lnTo>
                <a:close/>
              </a:path>
            </a:pathLst>
          </a:custGeom>
          <a:solidFill>
            <a:srgbClr val="FF0000"/>
          </a:solidFill>
        </p:spPr>
        <p:txBody>
          <a:bodyPr wrap="square" lIns="0" tIns="0" rIns="0" bIns="0" rtlCol="0"/>
          <a:lstStyle/>
          <a:p/>
        </p:txBody>
      </p:sp>
      <p:sp>
        <p:nvSpPr>
          <p:cNvPr id="12" name="object 12"/>
          <p:cNvSpPr/>
          <p:nvPr/>
        </p:nvSpPr>
        <p:spPr>
          <a:xfrm>
            <a:off x="5855855" y="2679192"/>
            <a:ext cx="52705" cy="88900"/>
          </a:xfrm>
          <a:custGeom>
            <a:avLst/>
            <a:gdLst/>
            <a:ahLst/>
            <a:cxnLst/>
            <a:rect l="l" t="t" r="r" b="b"/>
            <a:pathLst>
              <a:path w="52704" h="88900">
                <a:moveTo>
                  <a:pt x="20573" y="78942"/>
                </a:moveTo>
                <a:lnTo>
                  <a:pt x="20573" y="34290"/>
                </a:lnTo>
                <a:lnTo>
                  <a:pt x="19811" y="41148"/>
                </a:lnTo>
                <a:lnTo>
                  <a:pt x="18287" y="47244"/>
                </a:lnTo>
                <a:lnTo>
                  <a:pt x="5333" y="71628"/>
                </a:lnTo>
                <a:lnTo>
                  <a:pt x="0" y="77724"/>
                </a:lnTo>
                <a:lnTo>
                  <a:pt x="9143" y="88392"/>
                </a:lnTo>
                <a:lnTo>
                  <a:pt x="16716" y="82260"/>
                </a:lnTo>
                <a:lnTo>
                  <a:pt x="20573" y="78942"/>
                </a:lnTo>
                <a:close/>
              </a:path>
              <a:path w="52704" h="88900">
                <a:moveTo>
                  <a:pt x="52577" y="32004"/>
                </a:moveTo>
                <a:lnTo>
                  <a:pt x="52577" y="16002"/>
                </a:lnTo>
                <a:lnTo>
                  <a:pt x="51053" y="7620"/>
                </a:lnTo>
                <a:lnTo>
                  <a:pt x="49529" y="0"/>
                </a:lnTo>
                <a:lnTo>
                  <a:pt x="19049" y="0"/>
                </a:lnTo>
                <a:lnTo>
                  <a:pt x="19609" y="6298"/>
                </a:lnTo>
                <a:lnTo>
                  <a:pt x="20097" y="12668"/>
                </a:lnTo>
                <a:lnTo>
                  <a:pt x="20443" y="19180"/>
                </a:lnTo>
                <a:lnTo>
                  <a:pt x="20573" y="25908"/>
                </a:lnTo>
                <a:lnTo>
                  <a:pt x="20573" y="78942"/>
                </a:lnTo>
                <a:lnTo>
                  <a:pt x="23431" y="76485"/>
                </a:lnTo>
                <a:lnTo>
                  <a:pt x="48005" y="45720"/>
                </a:lnTo>
                <a:lnTo>
                  <a:pt x="51053" y="39624"/>
                </a:lnTo>
                <a:lnTo>
                  <a:pt x="52577" y="32004"/>
                </a:lnTo>
                <a:close/>
              </a:path>
            </a:pathLst>
          </a:custGeom>
          <a:solidFill>
            <a:srgbClr val="FF0000"/>
          </a:solidFill>
        </p:spPr>
        <p:txBody>
          <a:bodyPr wrap="square" lIns="0" tIns="0" rIns="0" bIns="0" rtlCol="0"/>
          <a:lstStyle/>
          <a:p/>
        </p:txBody>
      </p:sp>
      <p:sp>
        <p:nvSpPr>
          <p:cNvPr id="13" name="object 13"/>
          <p:cNvSpPr/>
          <p:nvPr/>
        </p:nvSpPr>
        <p:spPr>
          <a:xfrm>
            <a:off x="5989205" y="2550414"/>
            <a:ext cx="179832" cy="172212"/>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6365633" y="2468117"/>
            <a:ext cx="110489" cy="330200"/>
          </a:xfrm>
          <a:custGeom>
            <a:avLst/>
            <a:gdLst/>
            <a:ahLst/>
            <a:cxnLst/>
            <a:rect l="l" t="t" r="r" b="b"/>
            <a:pathLst>
              <a:path w="110489" h="330200">
                <a:moveTo>
                  <a:pt x="110490" y="164591"/>
                </a:moveTo>
                <a:lnTo>
                  <a:pt x="103632" y="106394"/>
                </a:lnTo>
                <a:lnTo>
                  <a:pt x="83058" y="57911"/>
                </a:lnTo>
                <a:lnTo>
                  <a:pt x="49530" y="20954"/>
                </a:lnTo>
                <a:lnTo>
                  <a:pt x="4572" y="0"/>
                </a:lnTo>
                <a:lnTo>
                  <a:pt x="0" y="12953"/>
                </a:lnTo>
                <a:lnTo>
                  <a:pt x="18835" y="21383"/>
                </a:lnTo>
                <a:lnTo>
                  <a:pt x="35242" y="32956"/>
                </a:lnTo>
                <a:lnTo>
                  <a:pt x="60198" y="65531"/>
                </a:lnTo>
                <a:lnTo>
                  <a:pt x="74961" y="109442"/>
                </a:lnTo>
                <a:lnTo>
                  <a:pt x="80010" y="163067"/>
                </a:lnTo>
                <a:lnTo>
                  <a:pt x="80010" y="276087"/>
                </a:lnTo>
                <a:lnTo>
                  <a:pt x="83058" y="272033"/>
                </a:lnTo>
                <a:lnTo>
                  <a:pt x="95059" y="248602"/>
                </a:lnTo>
                <a:lnTo>
                  <a:pt x="103632" y="222884"/>
                </a:lnTo>
                <a:lnTo>
                  <a:pt x="108775" y="194881"/>
                </a:lnTo>
                <a:lnTo>
                  <a:pt x="110490" y="164591"/>
                </a:lnTo>
                <a:close/>
              </a:path>
              <a:path w="110489" h="330200">
                <a:moveTo>
                  <a:pt x="80010" y="276087"/>
                </a:moveTo>
                <a:lnTo>
                  <a:pt x="80010" y="163067"/>
                </a:lnTo>
                <a:lnTo>
                  <a:pt x="78736" y="192071"/>
                </a:lnTo>
                <a:lnTo>
                  <a:pt x="74961" y="218503"/>
                </a:lnTo>
                <a:lnTo>
                  <a:pt x="60198" y="263651"/>
                </a:lnTo>
                <a:lnTo>
                  <a:pt x="35528" y="296227"/>
                </a:lnTo>
                <a:lnTo>
                  <a:pt x="0" y="316229"/>
                </a:lnTo>
                <a:lnTo>
                  <a:pt x="4572" y="329945"/>
                </a:lnTo>
                <a:lnTo>
                  <a:pt x="28408" y="321218"/>
                </a:lnTo>
                <a:lnTo>
                  <a:pt x="49530" y="308705"/>
                </a:lnTo>
                <a:lnTo>
                  <a:pt x="67794" y="292334"/>
                </a:lnTo>
                <a:lnTo>
                  <a:pt x="80010" y="276087"/>
                </a:lnTo>
                <a:close/>
              </a:path>
            </a:pathLst>
          </a:custGeom>
          <a:solidFill>
            <a:srgbClr val="FF0000"/>
          </a:solidFill>
        </p:spPr>
        <p:txBody>
          <a:bodyPr wrap="square" lIns="0" tIns="0" rIns="0" bIns="0" rtlCol="0"/>
          <a:lstStyle/>
          <a:p/>
        </p:txBody>
      </p:sp>
      <p:sp>
        <p:nvSpPr>
          <p:cNvPr id="15" name="object 15"/>
          <p:cNvSpPr txBox="1"/>
          <p:nvPr/>
        </p:nvSpPr>
        <p:spPr>
          <a:xfrm>
            <a:off x="604399" y="1728012"/>
            <a:ext cx="8036559" cy="2531462"/>
          </a:xfrm>
          <a:prstGeom prst="rect">
            <a:avLst/>
          </a:prstGeom>
        </p:spPr>
        <p:txBody>
          <a:bodyPr vert="horz" wrap="square" lIns="0" tIns="223520" rIns="0" bIns="0" rtlCol="0">
            <a:spAutoFit/>
          </a:bodyPr>
          <a:lstStyle/>
          <a:p>
            <a:pPr marL="313690" indent="-300990">
              <a:lnSpc>
                <a:spcPct val="100000"/>
              </a:lnSpc>
              <a:spcBef>
                <a:spcPts val="176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用谓词来描述简单命题的基本形式，如：</a:t>
            </a:r>
            <a:endParaRPr sz="2800" dirty="0">
              <a:latin typeface="黑体" panose="02010609060101010101" charset="-122"/>
              <a:cs typeface="黑体" panose="02010609060101010101" charset="-122"/>
            </a:endParaRPr>
          </a:p>
          <a:p>
            <a:pPr marL="4137025">
              <a:lnSpc>
                <a:spcPct val="100000"/>
              </a:lnSpc>
              <a:spcBef>
                <a:spcPts val="1210"/>
              </a:spcBef>
              <a:tabLst>
                <a:tab pos="4620895" algn="l"/>
                <a:tab pos="5565775" algn="l"/>
              </a:tabLst>
            </a:pPr>
            <a:r>
              <a:rPr sz="2050" spc="50" dirty="0">
                <a:solidFill>
                  <a:srgbClr val="FF0000"/>
                </a:solidFill>
                <a:latin typeface="Cambria Math" panose="02040503050406030204"/>
                <a:cs typeface="Cambria Math" panose="02040503050406030204"/>
              </a:rPr>
              <a:t>1	2	</a:t>
            </a:r>
            <a:r>
              <a:rPr sz="2050" spc="185" dirty="0">
                <a:solidFill>
                  <a:srgbClr val="FF0000"/>
                </a:solidFill>
                <a:latin typeface="Cambria Math" panose="02040503050406030204"/>
                <a:cs typeface="Cambria Math" panose="02040503050406030204"/>
              </a:rPr>
              <a:t>n</a:t>
            </a:r>
            <a:endParaRPr sz="2050" dirty="0">
              <a:latin typeface="Cambria Math" panose="02040503050406030204"/>
              <a:cs typeface="Cambria Math" panose="02040503050406030204"/>
            </a:endParaRPr>
          </a:p>
          <a:p>
            <a:pPr>
              <a:lnSpc>
                <a:spcPct val="100000"/>
              </a:lnSpc>
            </a:pPr>
            <a:endParaRPr sz="2400" dirty="0">
              <a:latin typeface="Times New Roman" panose="02020603050405020304"/>
              <a:cs typeface="Times New Roman" panose="02020603050405020304"/>
            </a:endParaRPr>
          </a:p>
          <a:p>
            <a:pPr marL="664210" lvl="1" indent="-250825">
              <a:lnSpc>
                <a:spcPct val="100000"/>
              </a:lnSpc>
              <a:spcBef>
                <a:spcPts val="1455"/>
              </a:spcBef>
              <a:buFont typeface="Arial" panose="020B0604020202020204"/>
              <a:buChar char="–"/>
              <a:tabLst>
                <a:tab pos="664210" algn="l"/>
              </a:tabLst>
            </a:pPr>
            <a:r>
              <a:rPr sz="2450" b="1" spc="-5" dirty="0" smtClean="0">
                <a:solidFill>
                  <a:srgbClr val="002060"/>
                </a:solidFill>
                <a:latin typeface="宋体" panose="02010600030101010101" pitchFamily="2" charset="-122"/>
                <a:cs typeface="宋体" panose="02010600030101010101" pitchFamily="2" charset="-122"/>
              </a:rPr>
              <a:t>其中</a:t>
            </a:r>
            <a:r>
              <a:rPr sz="2450" b="1" dirty="0" smtClean="0">
                <a:solidFill>
                  <a:srgbClr val="002060"/>
                </a:solidFill>
                <a:latin typeface="宋体" panose="02010600030101010101" pitchFamily="2" charset="-122"/>
                <a:cs typeface="宋体" panose="02010600030101010101" pitchFamily="2" charset="-122"/>
              </a:rPr>
              <a:t>，P</a:t>
            </a:r>
            <a:r>
              <a:rPr sz="2450" b="1" spc="-5" dirty="0" smtClean="0">
                <a:solidFill>
                  <a:srgbClr val="002060"/>
                </a:solidFill>
                <a:latin typeface="宋体" panose="02010600030101010101" pitchFamily="2" charset="-122"/>
                <a:cs typeface="宋体" panose="02010600030101010101" pitchFamily="2" charset="-122"/>
              </a:rPr>
              <a:t>是一个谓词</a:t>
            </a:r>
            <a:r>
              <a:rPr sz="2450" b="1" spc="5" dirty="0" smtClean="0">
                <a:solidFill>
                  <a:srgbClr val="002060"/>
                </a:solidFill>
                <a:latin typeface="宋体" panose="02010600030101010101" pitchFamily="2" charset="-122"/>
                <a:cs typeface="宋体" panose="02010600030101010101" pitchFamily="2" charset="-122"/>
              </a:rPr>
              <a:t>，</a:t>
            </a:r>
            <a:r>
              <a:rPr sz="2450" spc="5" dirty="0" smtClean="0">
                <a:solidFill>
                  <a:srgbClr val="002060"/>
                </a:solidFill>
                <a:latin typeface="Cambria Math" panose="02040503050406030204"/>
                <a:cs typeface="Cambria Math" panose="02040503050406030204"/>
              </a:rPr>
              <a:t>𝑥</a:t>
            </a:r>
            <a:r>
              <a:rPr sz="2700" spc="7" baseline="-15000" dirty="0" smtClean="0">
                <a:solidFill>
                  <a:srgbClr val="002060"/>
                </a:solidFill>
                <a:latin typeface="Cambria Math" panose="02040503050406030204"/>
                <a:cs typeface="Cambria Math" panose="02040503050406030204"/>
              </a:rPr>
              <a:t>1</a:t>
            </a:r>
            <a:r>
              <a:rPr sz="2450" spc="5" dirty="0" smtClean="0">
                <a:solidFill>
                  <a:srgbClr val="002060"/>
                </a:solidFill>
                <a:latin typeface="Cambria Math" panose="02040503050406030204"/>
                <a:cs typeface="Cambria Math" panose="02040503050406030204"/>
              </a:rPr>
              <a:t>,</a:t>
            </a:r>
            <a:r>
              <a:rPr sz="2450" spc="-145" dirty="0" smtClean="0">
                <a:solidFill>
                  <a:srgbClr val="002060"/>
                </a:solidFill>
                <a:latin typeface="Cambria Math" panose="02040503050406030204"/>
                <a:cs typeface="Cambria Math" panose="02040503050406030204"/>
              </a:rPr>
              <a:t> </a:t>
            </a:r>
            <a:r>
              <a:rPr sz="2450" spc="180" dirty="0" smtClean="0">
                <a:solidFill>
                  <a:srgbClr val="002060"/>
                </a:solidFill>
                <a:latin typeface="Cambria Math" panose="02040503050406030204"/>
                <a:cs typeface="Cambria Math" panose="02040503050406030204"/>
              </a:rPr>
              <a:t>𝑥</a:t>
            </a:r>
            <a:r>
              <a:rPr sz="2700" spc="270" baseline="-15000" dirty="0" smtClean="0">
                <a:solidFill>
                  <a:srgbClr val="002060"/>
                </a:solidFill>
                <a:latin typeface="Cambria Math" panose="02040503050406030204"/>
                <a:cs typeface="Cambria Math" panose="02040503050406030204"/>
              </a:rPr>
              <a:t>2</a:t>
            </a:r>
            <a:r>
              <a:rPr sz="2450" spc="180" dirty="0" smtClean="0">
                <a:solidFill>
                  <a:srgbClr val="002060"/>
                </a:solidFill>
                <a:latin typeface="Cambria Math" panose="02040503050406030204"/>
                <a:cs typeface="Cambria Math" panose="02040503050406030204"/>
              </a:rPr>
              <a:t>,…,</a:t>
            </a:r>
            <a:r>
              <a:rPr sz="2450" spc="-140" dirty="0" smtClean="0">
                <a:solidFill>
                  <a:srgbClr val="002060"/>
                </a:solidFill>
                <a:latin typeface="Cambria Math" panose="02040503050406030204"/>
                <a:cs typeface="Cambria Math" panose="02040503050406030204"/>
              </a:rPr>
              <a:t> </a:t>
            </a:r>
            <a:r>
              <a:rPr sz="2450" spc="114" dirty="0" smtClean="0">
                <a:solidFill>
                  <a:srgbClr val="002060"/>
                </a:solidFill>
                <a:latin typeface="Cambria Math" panose="02040503050406030204"/>
                <a:cs typeface="Cambria Math" panose="02040503050406030204"/>
              </a:rPr>
              <a:t>𝑥</a:t>
            </a:r>
            <a:r>
              <a:rPr sz="2700" spc="172" baseline="-15000" dirty="0" smtClean="0">
                <a:solidFill>
                  <a:srgbClr val="002060"/>
                </a:solidFill>
                <a:latin typeface="Cambria Math" panose="02040503050406030204"/>
                <a:cs typeface="Cambria Math" panose="02040503050406030204"/>
              </a:rPr>
              <a:t>n</a:t>
            </a:r>
            <a:r>
              <a:rPr sz="2450" b="1" dirty="0" smtClean="0">
                <a:solidFill>
                  <a:srgbClr val="002060"/>
                </a:solidFill>
                <a:latin typeface="宋体" panose="02010600030101010101" pitchFamily="2" charset="-122"/>
                <a:cs typeface="宋体" panose="02010600030101010101" pitchFamily="2" charset="-122"/>
              </a:rPr>
              <a:t>是谓词操作的个体</a:t>
            </a:r>
            <a:r>
              <a:rPr lang="zh-CN" altLang="en-US" sz="2450" b="1" dirty="0" smtClean="0">
                <a:solidFill>
                  <a:srgbClr val="002060"/>
                </a:solidFill>
                <a:latin typeface="宋体" panose="02010600030101010101" pitchFamily="2" charset="-122"/>
                <a:cs typeface="宋体" panose="02010600030101010101" pitchFamily="2" charset="-122"/>
              </a:rPr>
              <a:t>。</a:t>
            </a:r>
            <a:endParaRPr sz="2450" dirty="0" smtClean="0">
              <a:latin typeface="宋体" panose="02010600030101010101" pitchFamily="2" charset="-122"/>
              <a:cs typeface="宋体" panose="02010600030101010101" pitchFamily="2" charset="-122"/>
            </a:endParaRPr>
          </a:p>
          <a:p>
            <a:pPr marL="664210" lvl="1" indent="-250825">
              <a:lnSpc>
                <a:spcPct val="100000"/>
              </a:lnSpc>
              <a:spcBef>
                <a:spcPts val="705"/>
              </a:spcBef>
              <a:buFont typeface="Arial" panose="020B0604020202020204"/>
              <a:buChar char="–"/>
              <a:tabLst>
                <a:tab pos="664210" algn="l"/>
              </a:tabLst>
            </a:pPr>
            <a:r>
              <a:rPr sz="2450" b="1" dirty="0" smtClean="0">
                <a:solidFill>
                  <a:srgbClr val="002060"/>
                </a:solidFill>
                <a:latin typeface="宋体" panose="02010600030101010101" pitchFamily="2" charset="-122"/>
                <a:cs typeface="宋体" panose="02010600030101010101" pitchFamily="2" charset="-122"/>
              </a:rPr>
              <a:t>谓词操作的个体数目</a:t>
            </a:r>
            <a:r>
              <a:rPr sz="2450" b="1" dirty="0">
                <a:solidFill>
                  <a:srgbClr val="002060"/>
                </a:solidFill>
                <a:latin typeface="宋体" panose="02010600030101010101" pitchFamily="2" charset="-122"/>
                <a:cs typeface="宋体" panose="02010600030101010101" pitchFamily="2" charset="-122"/>
              </a:rPr>
              <a:t>，称为谓词的元数。如：</a:t>
            </a:r>
            <a:endParaRPr sz="2450" dirty="0">
              <a:latin typeface="宋体" panose="02010600030101010101" pitchFamily="2" charset="-122"/>
              <a:cs typeface="宋体" panose="02010600030101010101" pitchFamily="2" charset="-122"/>
            </a:endParaRPr>
          </a:p>
        </p:txBody>
      </p:sp>
      <p:sp>
        <p:nvSpPr>
          <p:cNvPr id="16" name="object 16"/>
          <p:cNvSpPr/>
          <p:nvPr/>
        </p:nvSpPr>
        <p:spPr>
          <a:xfrm>
            <a:off x="1824875" y="4804409"/>
            <a:ext cx="928369" cy="288925"/>
          </a:xfrm>
          <a:custGeom>
            <a:avLst/>
            <a:gdLst/>
            <a:ahLst/>
            <a:cxnLst/>
            <a:rect l="l" t="t" r="r" b="b"/>
            <a:pathLst>
              <a:path w="928369" h="288925">
                <a:moveTo>
                  <a:pt x="928116" y="144780"/>
                </a:moveTo>
                <a:lnTo>
                  <a:pt x="922305" y="93916"/>
                </a:lnTo>
                <a:lnTo>
                  <a:pt x="904494" y="51053"/>
                </a:lnTo>
                <a:lnTo>
                  <a:pt x="875347" y="18954"/>
                </a:lnTo>
                <a:lnTo>
                  <a:pt x="835913" y="0"/>
                </a:lnTo>
                <a:lnTo>
                  <a:pt x="832104" y="12192"/>
                </a:lnTo>
                <a:lnTo>
                  <a:pt x="848677" y="19335"/>
                </a:lnTo>
                <a:lnTo>
                  <a:pt x="862964" y="29337"/>
                </a:lnTo>
                <a:lnTo>
                  <a:pt x="892242" y="75747"/>
                </a:lnTo>
                <a:lnTo>
                  <a:pt x="901076" y="118562"/>
                </a:lnTo>
                <a:lnTo>
                  <a:pt x="902207" y="143256"/>
                </a:lnTo>
                <a:lnTo>
                  <a:pt x="902207" y="241554"/>
                </a:lnTo>
                <a:lnTo>
                  <a:pt x="904494" y="238506"/>
                </a:lnTo>
                <a:lnTo>
                  <a:pt x="914935" y="218074"/>
                </a:lnTo>
                <a:lnTo>
                  <a:pt x="922305" y="195643"/>
                </a:lnTo>
                <a:lnTo>
                  <a:pt x="926675" y="171211"/>
                </a:lnTo>
                <a:lnTo>
                  <a:pt x="928116" y="144780"/>
                </a:lnTo>
                <a:close/>
              </a:path>
              <a:path w="928369" h="288925">
                <a:moveTo>
                  <a:pt x="902207" y="241554"/>
                </a:moveTo>
                <a:lnTo>
                  <a:pt x="902207" y="143256"/>
                </a:lnTo>
                <a:lnTo>
                  <a:pt x="901076" y="168521"/>
                </a:lnTo>
                <a:lnTo>
                  <a:pt x="897731" y="191643"/>
                </a:lnTo>
                <a:lnTo>
                  <a:pt x="884682" y="230886"/>
                </a:lnTo>
                <a:lnTo>
                  <a:pt x="848677" y="270105"/>
                </a:lnTo>
                <a:lnTo>
                  <a:pt x="832104" y="277368"/>
                </a:lnTo>
                <a:lnTo>
                  <a:pt x="835913" y="288798"/>
                </a:lnTo>
                <a:lnTo>
                  <a:pt x="856916" y="281368"/>
                </a:lnTo>
                <a:lnTo>
                  <a:pt x="875347" y="270510"/>
                </a:lnTo>
                <a:lnTo>
                  <a:pt x="891206" y="256222"/>
                </a:lnTo>
                <a:lnTo>
                  <a:pt x="902207" y="241554"/>
                </a:lnTo>
                <a:close/>
              </a:path>
              <a:path w="928369" h="288925">
                <a:moveTo>
                  <a:pt x="96011" y="12192"/>
                </a:moveTo>
                <a:lnTo>
                  <a:pt x="92201" y="0"/>
                </a:lnTo>
                <a:lnTo>
                  <a:pt x="71199" y="7870"/>
                </a:lnTo>
                <a:lnTo>
                  <a:pt x="52768" y="18954"/>
                </a:lnTo>
                <a:lnTo>
                  <a:pt x="23621" y="51054"/>
                </a:lnTo>
                <a:lnTo>
                  <a:pt x="6096" y="93916"/>
                </a:lnTo>
                <a:lnTo>
                  <a:pt x="0" y="144780"/>
                </a:lnTo>
                <a:lnTo>
                  <a:pt x="1547" y="171211"/>
                </a:lnTo>
                <a:lnTo>
                  <a:pt x="6096" y="195643"/>
                </a:lnTo>
                <a:lnTo>
                  <a:pt x="13501" y="218074"/>
                </a:lnTo>
                <a:lnTo>
                  <a:pt x="23621" y="238506"/>
                </a:lnTo>
                <a:lnTo>
                  <a:pt x="26669" y="242570"/>
                </a:lnTo>
                <a:lnTo>
                  <a:pt x="26669" y="143256"/>
                </a:lnTo>
                <a:lnTo>
                  <a:pt x="27682" y="118562"/>
                </a:lnTo>
                <a:lnTo>
                  <a:pt x="35992" y="75747"/>
                </a:lnTo>
                <a:lnTo>
                  <a:pt x="65150" y="29337"/>
                </a:lnTo>
                <a:lnTo>
                  <a:pt x="79438" y="19335"/>
                </a:lnTo>
                <a:lnTo>
                  <a:pt x="96011" y="12192"/>
                </a:lnTo>
                <a:close/>
              </a:path>
              <a:path w="928369" h="288925">
                <a:moveTo>
                  <a:pt x="96011" y="277368"/>
                </a:moveTo>
                <a:lnTo>
                  <a:pt x="53149" y="246721"/>
                </a:lnTo>
                <a:lnTo>
                  <a:pt x="35992" y="212478"/>
                </a:lnTo>
                <a:lnTo>
                  <a:pt x="27682" y="168521"/>
                </a:lnTo>
                <a:lnTo>
                  <a:pt x="26669" y="143256"/>
                </a:lnTo>
                <a:lnTo>
                  <a:pt x="26669" y="242570"/>
                </a:lnTo>
                <a:lnTo>
                  <a:pt x="36909" y="256222"/>
                </a:lnTo>
                <a:lnTo>
                  <a:pt x="52768" y="270510"/>
                </a:lnTo>
                <a:lnTo>
                  <a:pt x="71199" y="281368"/>
                </a:lnTo>
                <a:lnTo>
                  <a:pt x="92201" y="288798"/>
                </a:lnTo>
                <a:lnTo>
                  <a:pt x="96011" y="277368"/>
                </a:lnTo>
                <a:close/>
              </a:path>
            </a:pathLst>
          </a:custGeom>
          <a:solidFill>
            <a:srgbClr val="002060"/>
          </a:solidFill>
        </p:spPr>
        <p:txBody>
          <a:bodyPr wrap="square" lIns="0" tIns="0" rIns="0" bIns="0" rtlCol="0"/>
          <a:lstStyle/>
          <a:p/>
        </p:txBody>
      </p:sp>
      <p:sp>
        <p:nvSpPr>
          <p:cNvPr id="17" name="object 17"/>
          <p:cNvSpPr txBox="1"/>
          <p:nvPr/>
        </p:nvSpPr>
        <p:spPr>
          <a:xfrm>
            <a:off x="1584343" y="4189579"/>
            <a:ext cx="1067435" cy="923290"/>
          </a:xfrm>
          <a:prstGeom prst="rect">
            <a:avLst/>
          </a:prstGeom>
        </p:spPr>
        <p:txBody>
          <a:bodyPr vert="horz" wrap="square" lIns="0" tIns="87630" rIns="0" bIns="0" rtlCol="0">
            <a:spAutoFit/>
          </a:bodyPr>
          <a:lstStyle/>
          <a:p>
            <a:pPr marL="12700">
              <a:lnSpc>
                <a:spcPct val="100000"/>
              </a:lnSpc>
              <a:spcBef>
                <a:spcPts val="690"/>
              </a:spcBef>
            </a:pPr>
            <a:r>
              <a:rPr sz="2450" spc="10" dirty="0">
                <a:solidFill>
                  <a:srgbClr val="002060"/>
                </a:solidFill>
                <a:latin typeface="Cambria Math" panose="02040503050406030204"/>
                <a:cs typeface="Cambria Math" panose="02040503050406030204"/>
              </a:rPr>
              <a:t>𝑃(𝑥</a:t>
            </a:r>
            <a:r>
              <a:rPr sz="2700" spc="15" baseline="-15000" dirty="0">
                <a:solidFill>
                  <a:srgbClr val="002060"/>
                </a:solidFill>
                <a:latin typeface="Cambria Math" panose="02040503050406030204"/>
                <a:cs typeface="Cambria Math" panose="02040503050406030204"/>
              </a:rPr>
              <a:t>1</a:t>
            </a:r>
            <a:r>
              <a:rPr sz="2450" spc="10" dirty="0">
                <a:solidFill>
                  <a:srgbClr val="002060"/>
                </a:solidFill>
                <a:latin typeface="Cambria Math" panose="02040503050406030204"/>
                <a:cs typeface="Cambria Math" panose="02040503050406030204"/>
              </a:rPr>
              <a:t>)</a:t>
            </a:r>
            <a:endParaRPr sz="2450" dirty="0">
              <a:latin typeface="Cambria Math" panose="02040503050406030204"/>
              <a:cs typeface="Cambria Math" panose="02040503050406030204"/>
            </a:endParaRPr>
          </a:p>
          <a:p>
            <a:pPr marL="12700">
              <a:lnSpc>
                <a:spcPct val="100000"/>
              </a:lnSpc>
              <a:spcBef>
                <a:spcPts val="595"/>
              </a:spcBef>
              <a:tabLst>
                <a:tab pos="342900" algn="l"/>
              </a:tabLst>
            </a:pPr>
            <a:r>
              <a:rPr sz="2450" dirty="0">
                <a:solidFill>
                  <a:srgbClr val="002060"/>
                </a:solidFill>
                <a:latin typeface="Cambria Math" panose="02040503050406030204"/>
                <a:cs typeface="Cambria Math" panose="02040503050406030204"/>
              </a:rPr>
              <a:t>𝑃	</a:t>
            </a:r>
            <a:r>
              <a:rPr sz="2450" spc="5" dirty="0">
                <a:solidFill>
                  <a:srgbClr val="002060"/>
                </a:solidFill>
                <a:latin typeface="Cambria Math" panose="02040503050406030204"/>
                <a:cs typeface="Cambria Math" panose="02040503050406030204"/>
              </a:rPr>
              <a:t>𝑥</a:t>
            </a:r>
            <a:r>
              <a:rPr sz="2700" spc="7" baseline="-15000" dirty="0">
                <a:solidFill>
                  <a:srgbClr val="002060"/>
                </a:solidFill>
                <a:latin typeface="Cambria Math" panose="02040503050406030204"/>
                <a:cs typeface="Cambria Math" panose="02040503050406030204"/>
              </a:rPr>
              <a:t>1</a:t>
            </a:r>
            <a:r>
              <a:rPr sz="2450" spc="5" dirty="0">
                <a:solidFill>
                  <a:srgbClr val="002060"/>
                </a:solidFill>
                <a:latin typeface="Cambria Math" panose="02040503050406030204"/>
                <a:cs typeface="Cambria Math" panose="02040503050406030204"/>
              </a:rPr>
              <a:t>,</a:t>
            </a:r>
            <a:r>
              <a:rPr sz="2450" spc="-195" dirty="0">
                <a:solidFill>
                  <a:srgbClr val="002060"/>
                </a:solidFill>
                <a:latin typeface="Cambria Math" panose="02040503050406030204"/>
                <a:cs typeface="Cambria Math" panose="02040503050406030204"/>
              </a:rPr>
              <a:t> </a:t>
            </a:r>
            <a:r>
              <a:rPr sz="2450" spc="5" dirty="0">
                <a:solidFill>
                  <a:srgbClr val="002060"/>
                </a:solidFill>
                <a:latin typeface="Cambria Math" panose="02040503050406030204"/>
                <a:cs typeface="Cambria Math" panose="02040503050406030204"/>
              </a:rPr>
              <a:t>𝑥</a:t>
            </a:r>
            <a:r>
              <a:rPr sz="2700" spc="7" baseline="-15000" dirty="0">
                <a:solidFill>
                  <a:srgbClr val="002060"/>
                </a:solidFill>
                <a:latin typeface="Cambria Math" panose="02040503050406030204"/>
                <a:cs typeface="Cambria Math" panose="02040503050406030204"/>
              </a:rPr>
              <a:t>2</a:t>
            </a:r>
            <a:endParaRPr sz="2700" baseline="-15000" dirty="0">
              <a:latin typeface="Cambria Math" panose="02040503050406030204"/>
              <a:cs typeface="Cambria Math" panose="02040503050406030204"/>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18" name="object 18"/>
          <p:cNvSpPr txBox="1"/>
          <p:nvPr/>
        </p:nvSpPr>
        <p:spPr>
          <a:xfrm>
            <a:off x="2816486" y="4189577"/>
            <a:ext cx="1696720" cy="923290"/>
          </a:xfrm>
          <a:prstGeom prst="rect">
            <a:avLst/>
          </a:prstGeom>
        </p:spPr>
        <p:txBody>
          <a:bodyPr vert="horz" wrap="square" lIns="0" tIns="12700" rIns="0" bIns="0" rtlCol="0">
            <a:spAutoFit/>
          </a:bodyPr>
          <a:lstStyle/>
          <a:p>
            <a:pPr marL="121285" marR="5080" indent="-109220">
              <a:lnSpc>
                <a:spcPct val="120000"/>
              </a:lnSpc>
              <a:spcBef>
                <a:spcPts val="100"/>
              </a:spcBef>
            </a:pPr>
            <a:r>
              <a:rPr sz="2450" b="1" spc="-5" dirty="0">
                <a:solidFill>
                  <a:srgbClr val="002060"/>
                </a:solidFill>
                <a:latin typeface="宋体" panose="02010600030101010101" pitchFamily="2" charset="-122"/>
                <a:cs typeface="宋体" panose="02010600030101010101" pitchFamily="2" charset="-122"/>
              </a:rPr>
              <a:t>是一元谓词 是二元谓词</a:t>
            </a:r>
            <a:endParaRPr sz="2450" dirty="0">
              <a:latin typeface="宋体" panose="02010600030101010101" pitchFamily="2" charset="-122"/>
              <a:cs typeface="宋体" panose="02010600030101010101" pitchFamily="2" charset="-122"/>
            </a:endParaRPr>
          </a:p>
        </p:txBody>
      </p:sp>
      <p:sp>
        <p:nvSpPr>
          <p:cNvPr id="19" name="object 19"/>
          <p:cNvSpPr txBox="1"/>
          <p:nvPr/>
        </p:nvSpPr>
        <p:spPr>
          <a:xfrm>
            <a:off x="698500" y="6524625"/>
            <a:ext cx="9232265" cy="881380"/>
          </a:xfrm>
          <a:prstGeom prst="rect">
            <a:avLst/>
          </a:prstGeom>
        </p:spPr>
        <p:txBody>
          <a:bodyPr vert="horz" wrap="square" lIns="0" tIns="13335" rIns="0" bIns="0" rtlCol="0">
            <a:spAutoFit/>
          </a:bodyPr>
          <a:lstStyle/>
          <a:p>
            <a:pPr marL="313690" marR="508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谓词的定义、含义，一般由使用者自行规定，一般由具有 相应意义的英文单词表示。</a:t>
            </a:r>
            <a:endParaRPr sz="2800" dirty="0">
              <a:latin typeface="黑体" panose="02010609060101010101" charset="-122"/>
              <a:cs typeface="黑体" panose="02010609060101010101" charset="-122"/>
            </a:endParaRPr>
          </a:p>
        </p:txBody>
      </p:sp>
      <p:sp>
        <p:nvSpPr>
          <p:cNvPr id="23" name="object 19"/>
          <p:cNvSpPr txBox="1"/>
          <p:nvPr/>
        </p:nvSpPr>
        <p:spPr>
          <a:xfrm>
            <a:off x="698500" y="5229225"/>
            <a:ext cx="9232265" cy="1306127"/>
          </a:xfrm>
          <a:prstGeom prst="rect">
            <a:avLst/>
          </a:prstGeom>
        </p:spPr>
        <p:txBody>
          <a:bodyPr vert="horz" wrap="square" lIns="0" tIns="13335" rIns="0" bIns="0" rtlCol="0">
            <a:spAutoFit/>
          </a:bodyPr>
          <a:lstStyle/>
          <a:p>
            <a:pPr marL="313690" marR="5080" indent="-300990">
              <a:lnSpc>
                <a:spcPct val="100000"/>
              </a:lnSpc>
              <a:spcBef>
                <a:spcPts val="105"/>
              </a:spcBef>
              <a:buFont typeface="Arial" panose="020B0604020202020204"/>
              <a:buChar char="•"/>
              <a:tabLst>
                <a:tab pos="313055" algn="l"/>
                <a:tab pos="313690" algn="l"/>
              </a:tabLst>
            </a:pPr>
            <a:r>
              <a:rPr lang="zh-CN" altLang="en-US" sz="2800" b="1" dirty="0" smtClean="0">
                <a:solidFill>
                  <a:srgbClr val="002060"/>
                </a:solidFill>
                <a:latin typeface="黑体" panose="02010609060101010101" charset="-122"/>
                <a:cs typeface="黑体" panose="02010609060101010101" charset="-122"/>
              </a:rPr>
              <a:t>谓词名是命题的谓语，表示个体的性质、状态或个体之间的关系；个体是命题的主语，表示独立存在的事物或概念</a:t>
            </a:r>
            <a:endParaRPr sz="2800" dirty="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925060" cy="613410"/>
          </a:xfrm>
          <a:prstGeom prst="rect">
            <a:avLst/>
          </a:prstGeom>
        </p:spPr>
        <p:txBody>
          <a:bodyPr vert="horz" wrap="square" lIns="0" tIns="13335" rIns="0" bIns="0" rtlCol="0">
            <a:spAutoFit/>
          </a:bodyPr>
          <a:lstStyle/>
          <a:p>
            <a:pPr marL="12700">
              <a:lnSpc>
                <a:spcPct val="100000"/>
              </a:lnSpc>
              <a:spcBef>
                <a:spcPts val="105"/>
              </a:spcBef>
            </a:pPr>
            <a:r>
              <a:rPr dirty="0"/>
              <a:t>例2.2</a:t>
            </a:r>
            <a:r>
              <a:rPr spc="-70" dirty="0"/>
              <a:t> </a:t>
            </a:r>
            <a:r>
              <a:rPr dirty="0"/>
              <a:t>用谓词表示知识</a:t>
            </a:r>
            <a:endParaRPr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4244975" cy="453390"/>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设计谓词，表示如下命题</a:t>
            </a:r>
            <a:endParaRPr sz="2800">
              <a:latin typeface="黑体" panose="02010609060101010101" charset="-122"/>
              <a:cs typeface="黑体" panose="02010609060101010101" charset="-122"/>
            </a:endParaRPr>
          </a:p>
        </p:txBody>
      </p:sp>
      <p:sp>
        <p:nvSpPr>
          <p:cNvPr id="4" name="object 4"/>
          <p:cNvSpPr txBox="1"/>
          <p:nvPr/>
        </p:nvSpPr>
        <p:spPr>
          <a:xfrm>
            <a:off x="1005211" y="2364586"/>
            <a:ext cx="2781935" cy="1372235"/>
          </a:xfrm>
          <a:prstGeom prst="rect">
            <a:avLst/>
          </a:prstGeom>
        </p:spPr>
        <p:txBody>
          <a:bodyPr vert="horz" wrap="square" lIns="0" tIns="87630" rIns="0" bIns="0" rtlCol="0">
            <a:spAutoFit/>
          </a:bodyPr>
          <a:lstStyle/>
          <a:p>
            <a:pPr marL="262890" indent="-250190">
              <a:lnSpc>
                <a:spcPct val="100000"/>
              </a:lnSpc>
              <a:spcBef>
                <a:spcPts val="690"/>
              </a:spcBef>
              <a:buFont typeface="Arial" panose="020B0604020202020204"/>
              <a:buChar char="–"/>
              <a:tabLst>
                <a:tab pos="263525" algn="l"/>
              </a:tabLst>
            </a:pPr>
            <a:r>
              <a:rPr sz="2450" b="1" dirty="0">
                <a:solidFill>
                  <a:srgbClr val="FF0000"/>
                </a:solidFill>
                <a:latin typeface="楷体" panose="02010609060101010101" charset="-122"/>
                <a:cs typeface="楷体" panose="02010609060101010101" charset="-122"/>
              </a:rPr>
              <a:t>小张</a:t>
            </a:r>
            <a:r>
              <a:rPr sz="2450" b="1" dirty="0">
                <a:solidFill>
                  <a:srgbClr val="002060"/>
                </a:solidFill>
                <a:latin typeface="楷体" panose="02010609060101010101" charset="-122"/>
                <a:cs typeface="楷体" panose="02010609060101010101" charset="-122"/>
              </a:rPr>
              <a:t>是一个</a:t>
            </a:r>
            <a:r>
              <a:rPr sz="2450" b="1" dirty="0">
                <a:solidFill>
                  <a:srgbClr val="00B0F0"/>
                </a:solidFill>
                <a:latin typeface="楷体" panose="02010609060101010101" charset="-122"/>
                <a:cs typeface="楷体" panose="02010609060101010101" charset="-122"/>
              </a:rPr>
              <a:t>父亲</a:t>
            </a:r>
            <a:endParaRPr sz="2450">
              <a:latin typeface="楷体" panose="02010609060101010101" charset="-122"/>
              <a:cs typeface="楷体" panose="02010609060101010101" charset="-122"/>
            </a:endParaRPr>
          </a:p>
          <a:p>
            <a:pPr marL="262890" indent="-250190">
              <a:lnSpc>
                <a:spcPct val="100000"/>
              </a:lnSpc>
              <a:spcBef>
                <a:spcPts val="595"/>
              </a:spcBef>
              <a:buFont typeface="Arial" panose="020B0604020202020204"/>
              <a:buChar char="–"/>
              <a:tabLst>
                <a:tab pos="263525" algn="l"/>
              </a:tabLst>
            </a:pPr>
            <a:r>
              <a:rPr sz="2450" b="1" dirty="0">
                <a:solidFill>
                  <a:srgbClr val="FF0000"/>
                </a:solidFill>
                <a:latin typeface="楷体" panose="02010609060101010101" charset="-122"/>
                <a:cs typeface="楷体" panose="02010609060101010101" charset="-122"/>
              </a:rPr>
              <a:t>煤</a:t>
            </a:r>
            <a:r>
              <a:rPr sz="2450" b="1" dirty="0">
                <a:solidFill>
                  <a:srgbClr val="002060"/>
                </a:solidFill>
                <a:latin typeface="楷体" panose="02010609060101010101" charset="-122"/>
                <a:cs typeface="楷体" panose="02010609060101010101" charset="-122"/>
              </a:rPr>
              <a:t>是</a:t>
            </a:r>
            <a:r>
              <a:rPr sz="2450" b="1" dirty="0">
                <a:solidFill>
                  <a:srgbClr val="00B0F0"/>
                </a:solidFill>
                <a:latin typeface="楷体" panose="02010609060101010101" charset="-122"/>
                <a:cs typeface="楷体" panose="02010609060101010101" charset="-122"/>
              </a:rPr>
              <a:t>白色</a:t>
            </a:r>
            <a:r>
              <a:rPr sz="2450" b="1" spc="-10" dirty="0">
                <a:solidFill>
                  <a:srgbClr val="002060"/>
                </a:solidFill>
                <a:latin typeface="楷体" panose="02010609060101010101" charset="-122"/>
                <a:cs typeface="楷体" panose="02010609060101010101" charset="-122"/>
              </a:rPr>
              <a:t>的</a:t>
            </a:r>
            <a:endParaRPr sz="2450">
              <a:latin typeface="楷体" panose="02010609060101010101" charset="-122"/>
              <a:cs typeface="楷体" panose="02010609060101010101" charset="-122"/>
            </a:endParaRPr>
          </a:p>
          <a:p>
            <a:pPr marL="262890" indent="-250190">
              <a:lnSpc>
                <a:spcPct val="100000"/>
              </a:lnSpc>
              <a:spcBef>
                <a:spcPts val="595"/>
              </a:spcBef>
              <a:buFont typeface="Arial" panose="020B0604020202020204"/>
              <a:buChar char="–"/>
              <a:tabLst>
                <a:tab pos="263525" algn="l"/>
              </a:tabLst>
            </a:pPr>
            <a:r>
              <a:rPr sz="2450" b="1" dirty="0">
                <a:solidFill>
                  <a:srgbClr val="FF0000"/>
                </a:solidFill>
                <a:latin typeface="楷体" panose="02010609060101010101" charset="-122"/>
                <a:cs typeface="楷体" panose="02010609060101010101" charset="-122"/>
              </a:rPr>
              <a:t>香蕉</a:t>
            </a:r>
            <a:r>
              <a:rPr sz="2450" b="1" dirty="0">
                <a:solidFill>
                  <a:srgbClr val="002060"/>
                </a:solidFill>
                <a:latin typeface="楷体" panose="02010609060101010101" charset="-122"/>
                <a:cs typeface="楷体" panose="02010609060101010101" charset="-122"/>
              </a:rPr>
              <a:t>的</a:t>
            </a:r>
            <a:r>
              <a:rPr sz="2450" b="1" dirty="0">
                <a:solidFill>
                  <a:srgbClr val="00B0F0"/>
                </a:solidFill>
                <a:latin typeface="楷体" panose="02010609060101010101" charset="-122"/>
                <a:cs typeface="楷体" panose="02010609060101010101" charset="-122"/>
              </a:rPr>
              <a:t>味道是甜的</a:t>
            </a:r>
            <a:endParaRPr sz="2450">
              <a:latin typeface="楷体" panose="02010609060101010101" charset="-122"/>
              <a:cs typeface="楷体" panose="02010609060101010101" charset="-122"/>
            </a:endParaRPr>
          </a:p>
        </p:txBody>
      </p:sp>
      <p:sp>
        <p:nvSpPr>
          <p:cNvPr id="5" name="object 5"/>
          <p:cNvSpPr txBox="1"/>
          <p:nvPr/>
        </p:nvSpPr>
        <p:spPr>
          <a:xfrm>
            <a:off x="4549292" y="2364586"/>
            <a:ext cx="2687320" cy="1372235"/>
          </a:xfrm>
          <a:prstGeom prst="rect">
            <a:avLst/>
          </a:prstGeom>
        </p:spPr>
        <p:txBody>
          <a:bodyPr vert="horz" wrap="square" lIns="0" tIns="12700" rIns="0" bIns="0" rtlCol="0">
            <a:spAutoFit/>
          </a:bodyPr>
          <a:lstStyle/>
          <a:p>
            <a:pPr marL="15240" marR="474345" indent="-3175">
              <a:lnSpc>
                <a:spcPct val="120000"/>
              </a:lnSpc>
              <a:spcBef>
                <a:spcPts val="100"/>
              </a:spcBef>
            </a:pPr>
            <a:r>
              <a:rPr sz="2450" b="1" dirty="0">
                <a:solidFill>
                  <a:srgbClr val="002060"/>
                </a:solidFill>
                <a:latin typeface="楷体" panose="02010609060101010101" charset="-122"/>
                <a:cs typeface="楷体" panose="02010609060101010101" charset="-122"/>
              </a:rPr>
              <a:t>小李是一个</a:t>
            </a:r>
            <a:r>
              <a:rPr sz="2450" b="1" spc="5" dirty="0">
                <a:solidFill>
                  <a:srgbClr val="00B0F0"/>
                </a:solidFill>
                <a:latin typeface="楷体" panose="02010609060101010101" charset="-122"/>
                <a:cs typeface="楷体" panose="02010609060101010101" charset="-122"/>
              </a:rPr>
              <a:t>父亲 </a:t>
            </a:r>
            <a:r>
              <a:rPr sz="2450" b="1" dirty="0">
                <a:solidFill>
                  <a:srgbClr val="002060"/>
                </a:solidFill>
                <a:latin typeface="楷体" panose="02010609060101010101" charset="-122"/>
                <a:cs typeface="楷体" panose="02010609060101010101" charset="-122"/>
              </a:rPr>
              <a:t>棉花是</a:t>
            </a:r>
            <a:r>
              <a:rPr sz="2450" b="1" dirty="0">
                <a:solidFill>
                  <a:srgbClr val="00B0F0"/>
                </a:solidFill>
                <a:latin typeface="楷体" panose="02010609060101010101" charset="-122"/>
                <a:cs typeface="楷体" panose="02010609060101010101" charset="-122"/>
              </a:rPr>
              <a:t>白色</a:t>
            </a:r>
            <a:r>
              <a:rPr sz="2450" b="1" spc="-10" dirty="0">
                <a:solidFill>
                  <a:srgbClr val="002060"/>
                </a:solidFill>
                <a:latin typeface="楷体" panose="02010609060101010101" charset="-122"/>
                <a:cs typeface="楷体" panose="02010609060101010101" charset="-122"/>
              </a:rPr>
              <a:t>的</a:t>
            </a:r>
            <a:endParaRPr sz="2450">
              <a:latin typeface="楷体" panose="02010609060101010101" charset="-122"/>
              <a:cs typeface="楷体" panose="02010609060101010101" charset="-122"/>
            </a:endParaRPr>
          </a:p>
          <a:p>
            <a:pPr marL="167640">
              <a:lnSpc>
                <a:spcPct val="100000"/>
              </a:lnSpc>
              <a:spcBef>
                <a:spcPts val="590"/>
              </a:spcBef>
            </a:pPr>
            <a:r>
              <a:rPr sz="2450" b="1" spc="5" dirty="0">
                <a:solidFill>
                  <a:srgbClr val="002060"/>
                </a:solidFill>
                <a:latin typeface="楷体" panose="02010609060101010101" charset="-122"/>
                <a:cs typeface="楷体" panose="02010609060101010101" charset="-122"/>
              </a:rPr>
              <a:t>苹果</a:t>
            </a:r>
            <a:r>
              <a:rPr sz="2450" b="1" dirty="0">
                <a:solidFill>
                  <a:srgbClr val="002060"/>
                </a:solidFill>
                <a:latin typeface="楷体" panose="02010609060101010101" charset="-122"/>
                <a:cs typeface="楷体" panose="02010609060101010101" charset="-122"/>
              </a:rPr>
              <a:t>的</a:t>
            </a:r>
            <a:r>
              <a:rPr sz="2450" b="1" dirty="0">
                <a:solidFill>
                  <a:srgbClr val="00B0F0"/>
                </a:solidFill>
                <a:latin typeface="楷体" panose="02010609060101010101" charset="-122"/>
                <a:cs typeface="楷体" panose="02010609060101010101" charset="-122"/>
              </a:rPr>
              <a:t>味道是甜的</a:t>
            </a:r>
            <a:endParaRPr sz="2450">
              <a:latin typeface="楷体" panose="02010609060101010101" charset="-122"/>
              <a:cs typeface="楷体" panose="02010609060101010101" charset="-122"/>
            </a:endParaRPr>
          </a:p>
        </p:txBody>
      </p:sp>
      <p:sp>
        <p:nvSpPr>
          <p:cNvPr id="6" name="object 6"/>
          <p:cNvSpPr txBox="1"/>
          <p:nvPr/>
        </p:nvSpPr>
        <p:spPr>
          <a:xfrm>
            <a:off x="604399" y="4310888"/>
            <a:ext cx="4602480" cy="453390"/>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一种合理的设计方式如下：</a:t>
            </a:r>
            <a:endParaRPr sz="2800">
              <a:latin typeface="黑体" panose="02010609060101010101" charset="-122"/>
              <a:cs typeface="黑体" panose="02010609060101010101" charset="-122"/>
            </a:endParaRPr>
          </a:p>
        </p:txBody>
      </p:sp>
      <p:sp>
        <p:nvSpPr>
          <p:cNvPr id="7" name="object 7"/>
          <p:cNvSpPr txBox="1"/>
          <p:nvPr/>
        </p:nvSpPr>
        <p:spPr>
          <a:xfrm>
            <a:off x="1005211" y="4737455"/>
            <a:ext cx="3096895" cy="1372235"/>
          </a:xfrm>
          <a:prstGeom prst="rect">
            <a:avLst/>
          </a:prstGeom>
        </p:spPr>
        <p:txBody>
          <a:bodyPr vert="horz" wrap="square" lIns="0" tIns="87630" rIns="0" bIns="0" rtlCol="0">
            <a:spAutoFit/>
          </a:bodyPr>
          <a:lstStyle/>
          <a:p>
            <a:pPr marL="262890" indent="-250190">
              <a:lnSpc>
                <a:spcPct val="100000"/>
              </a:lnSpc>
              <a:spcBef>
                <a:spcPts val="690"/>
              </a:spcBef>
              <a:buFont typeface="Arial" panose="020B0604020202020204"/>
              <a:buChar char="–"/>
              <a:tabLst>
                <a:tab pos="263525" algn="l"/>
              </a:tabLst>
            </a:pPr>
            <a:r>
              <a:rPr sz="2450" b="1" spc="-5" dirty="0">
                <a:solidFill>
                  <a:srgbClr val="002060"/>
                </a:solidFill>
                <a:latin typeface="宋体" panose="02010600030101010101" pitchFamily="2" charset="-122"/>
                <a:cs typeface="宋体" panose="02010600030101010101" pitchFamily="2" charset="-122"/>
              </a:rPr>
              <a:t>is_a(小张，父亲)，</a:t>
            </a:r>
            <a:endParaRPr sz="2450">
              <a:latin typeface="宋体" panose="02010600030101010101" pitchFamily="2" charset="-122"/>
              <a:cs typeface="宋体" panose="02010600030101010101" pitchFamily="2" charset="-122"/>
            </a:endParaRPr>
          </a:p>
          <a:p>
            <a:pPr marL="262890" indent="-250190">
              <a:lnSpc>
                <a:spcPct val="100000"/>
              </a:lnSpc>
              <a:spcBef>
                <a:spcPts val="595"/>
              </a:spcBef>
              <a:buFont typeface="Arial" panose="020B0604020202020204"/>
              <a:buChar char="–"/>
              <a:tabLst>
                <a:tab pos="263525" algn="l"/>
              </a:tabLst>
            </a:pPr>
            <a:r>
              <a:rPr sz="2450" b="1" spc="-5" dirty="0">
                <a:solidFill>
                  <a:srgbClr val="002060"/>
                </a:solidFill>
                <a:latin typeface="宋体" panose="02010600030101010101" pitchFamily="2" charset="-122"/>
                <a:cs typeface="宋体" panose="02010600030101010101" pitchFamily="2" charset="-122"/>
              </a:rPr>
              <a:t>color(</a:t>
            </a:r>
            <a:r>
              <a:rPr sz="2450" b="1" spc="-55"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煤，白色</a:t>
            </a:r>
            <a:r>
              <a:rPr sz="2450" b="1"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a:p>
            <a:pPr marL="262890" indent="-250190">
              <a:lnSpc>
                <a:spcPct val="100000"/>
              </a:lnSpc>
              <a:spcBef>
                <a:spcPts val="595"/>
              </a:spcBef>
              <a:buFont typeface="Arial" panose="020B0604020202020204"/>
              <a:buChar char="–"/>
              <a:tabLst>
                <a:tab pos="263525" algn="l"/>
              </a:tabLst>
            </a:pPr>
            <a:r>
              <a:rPr sz="2450" b="1" spc="-5" dirty="0">
                <a:solidFill>
                  <a:srgbClr val="002060"/>
                </a:solidFill>
                <a:latin typeface="宋体" panose="02010600030101010101" pitchFamily="2" charset="-122"/>
                <a:cs typeface="宋体" panose="02010600030101010101" pitchFamily="2" charset="-122"/>
              </a:rPr>
              <a:t>taste(香蕉，甜)，</a:t>
            </a:r>
            <a:endParaRPr sz="2450">
              <a:latin typeface="宋体" panose="02010600030101010101" pitchFamily="2" charset="-122"/>
              <a:cs typeface="宋体" panose="02010600030101010101" pitchFamily="2" charset="-122"/>
            </a:endParaRPr>
          </a:p>
        </p:txBody>
      </p:sp>
      <p:sp>
        <p:nvSpPr>
          <p:cNvPr id="8" name="object 8"/>
          <p:cNvSpPr txBox="1"/>
          <p:nvPr/>
        </p:nvSpPr>
        <p:spPr>
          <a:xfrm>
            <a:off x="4550445" y="4737455"/>
            <a:ext cx="3320415" cy="1372235"/>
          </a:xfrm>
          <a:prstGeom prst="rect">
            <a:avLst/>
          </a:prstGeom>
        </p:spPr>
        <p:txBody>
          <a:bodyPr vert="horz" wrap="square" lIns="0" tIns="12700" rIns="0" bIns="0" rtlCol="0">
            <a:spAutoFit/>
          </a:bodyPr>
          <a:lstStyle/>
          <a:p>
            <a:pPr marL="13335" marR="5080" indent="-1270">
              <a:lnSpc>
                <a:spcPct val="120000"/>
              </a:lnSpc>
              <a:spcBef>
                <a:spcPts val="100"/>
              </a:spcBef>
            </a:pPr>
            <a:r>
              <a:rPr sz="2450" b="1" dirty="0">
                <a:solidFill>
                  <a:srgbClr val="002060"/>
                </a:solidFill>
                <a:latin typeface="宋体" panose="02010600030101010101" pitchFamily="2" charset="-122"/>
                <a:cs typeface="宋体" panose="02010600030101010101" pitchFamily="2" charset="-122"/>
              </a:rPr>
              <a:t>is_a（</a:t>
            </a:r>
            <a:r>
              <a:rPr sz="2450" b="1" spc="-5" dirty="0">
                <a:solidFill>
                  <a:srgbClr val="002060"/>
                </a:solidFill>
                <a:latin typeface="宋体" panose="02010600030101010101" pitchFamily="2" charset="-122"/>
                <a:cs typeface="宋体" panose="02010600030101010101" pitchFamily="2" charset="-122"/>
              </a:rPr>
              <a:t>小李，父亲）  color(</a:t>
            </a:r>
            <a:r>
              <a:rPr sz="2450" b="1"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棉花，白色</a:t>
            </a:r>
            <a:r>
              <a:rPr sz="2450" b="1" dirty="0">
                <a:solidFill>
                  <a:srgbClr val="002060"/>
                </a:solidFill>
                <a:latin typeface="宋体" panose="02010600030101010101" pitchFamily="2" charset="-122"/>
                <a:cs typeface="宋体" panose="02010600030101010101" pitchFamily="2" charset="-122"/>
              </a:rPr>
              <a:t>)</a:t>
            </a:r>
            <a:r>
              <a:rPr sz="2450" b="1" spc="35"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 </a:t>
            </a:r>
            <a:r>
              <a:rPr sz="2450" b="1" spc="-10" dirty="0">
                <a:solidFill>
                  <a:srgbClr val="002060"/>
                </a:solidFill>
                <a:latin typeface="宋体" panose="02010600030101010101" pitchFamily="2" charset="-122"/>
                <a:cs typeface="宋体" panose="02010600030101010101" pitchFamily="2" charset="-122"/>
              </a:rPr>
              <a:t> </a:t>
            </a:r>
            <a:endParaRPr sz="2450">
              <a:latin typeface="宋体" panose="02010600030101010101" pitchFamily="2" charset="-122"/>
              <a:cs typeface="宋体" panose="02010600030101010101" pitchFamily="2" charset="-122"/>
            </a:endParaRPr>
          </a:p>
          <a:p>
            <a:pPr marL="12700">
              <a:lnSpc>
                <a:spcPct val="100000"/>
              </a:lnSpc>
              <a:spcBef>
                <a:spcPts val="590"/>
              </a:spcBef>
            </a:pPr>
            <a:r>
              <a:rPr sz="2450" b="1" spc="-5" dirty="0">
                <a:solidFill>
                  <a:srgbClr val="002060"/>
                </a:solidFill>
                <a:latin typeface="宋体" panose="02010600030101010101" pitchFamily="2" charset="-122"/>
                <a:cs typeface="宋体" panose="02010600030101010101" pitchFamily="2" charset="-122"/>
              </a:rPr>
              <a:t>taste(</a:t>
            </a:r>
            <a:r>
              <a:rPr sz="2450" b="1" spc="-10" dirty="0">
                <a:solidFill>
                  <a:srgbClr val="002060"/>
                </a:solidFill>
                <a:latin typeface="宋体" panose="02010600030101010101" pitchFamily="2" charset="-122"/>
                <a:cs typeface="宋体" panose="02010600030101010101" pitchFamily="2" charset="-122"/>
              </a:rPr>
              <a:t>苹果</a:t>
            </a:r>
            <a:r>
              <a:rPr sz="2450" b="1" spc="-15" dirty="0">
                <a:solidFill>
                  <a:srgbClr val="002060"/>
                </a:solidFill>
                <a:latin typeface="宋体" panose="02010600030101010101" pitchFamily="2" charset="-122"/>
                <a:cs typeface="宋体" panose="02010600030101010101" pitchFamily="2" charset="-122"/>
              </a:rPr>
              <a:t>，</a:t>
            </a:r>
            <a:r>
              <a:rPr sz="2450" b="1" spc="25"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甜</a:t>
            </a:r>
            <a:r>
              <a:rPr sz="2450" b="1"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925060" cy="613410"/>
          </a:xfrm>
          <a:prstGeom prst="rect">
            <a:avLst/>
          </a:prstGeom>
        </p:spPr>
        <p:txBody>
          <a:bodyPr vert="horz" wrap="square" lIns="0" tIns="13335" rIns="0" bIns="0" rtlCol="0">
            <a:spAutoFit/>
          </a:bodyPr>
          <a:lstStyle/>
          <a:p>
            <a:pPr marL="12700">
              <a:lnSpc>
                <a:spcPct val="100000"/>
              </a:lnSpc>
              <a:spcBef>
                <a:spcPts val="105"/>
              </a:spcBef>
            </a:pPr>
            <a:r>
              <a:rPr dirty="0"/>
              <a:t>例2.2</a:t>
            </a:r>
            <a:r>
              <a:rPr spc="-70" dirty="0"/>
              <a:t> </a:t>
            </a:r>
            <a:r>
              <a:rPr dirty="0"/>
              <a:t>用谓词表示知识</a:t>
            </a:r>
            <a:endParaRPr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4244975" cy="453390"/>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设计谓词，表示如下命题</a:t>
            </a:r>
            <a:endParaRPr sz="2800">
              <a:latin typeface="黑体" panose="02010609060101010101" charset="-122"/>
              <a:cs typeface="黑体" panose="02010609060101010101" charset="-122"/>
            </a:endParaRPr>
          </a:p>
        </p:txBody>
      </p:sp>
      <p:sp>
        <p:nvSpPr>
          <p:cNvPr id="4" name="object 4"/>
          <p:cNvSpPr txBox="1"/>
          <p:nvPr/>
        </p:nvSpPr>
        <p:spPr>
          <a:xfrm>
            <a:off x="1005211" y="2364586"/>
            <a:ext cx="2781935" cy="1372235"/>
          </a:xfrm>
          <a:prstGeom prst="rect">
            <a:avLst/>
          </a:prstGeom>
        </p:spPr>
        <p:txBody>
          <a:bodyPr vert="horz" wrap="square" lIns="0" tIns="87630" rIns="0" bIns="0" rtlCol="0">
            <a:spAutoFit/>
          </a:bodyPr>
          <a:lstStyle/>
          <a:p>
            <a:pPr marL="262890" indent="-250190">
              <a:lnSpc>
                <a:spcPct val="100000"/>
              </a:lnSpc>
              <a:spcBef>
                <a:spcPts val="690"/>
              </a:spcBef>
              <a:buFont typeface="Arial" panose="020B0604020202020204"/>
              <a:buChar char="–"/>
              <a:tabLst>
                <a:tab pos="263525" algn="l"/>
              </a:tabLst>
            </a:pPr>
            <a:r>
              <a:rPr sz="2450" b="1" dirty="0">
                <a:solidFill>
                  <a:srgbClr val="FF0000"/>
                </a:solidFill>
                <a:latin typeface="楷体" panose="02010609060101010101" charset="-122"/>
                <a:cs typeface="楷体" panose="02010609060101010101" charset="-122"/>
              </a:rPr>
              <a:t>小张</a:t>
            </a:r>
            <a:r>
              <a:rPr sz="2450" b="1" dirty="0">
                <a:solidFill>
                  <a:srgbClr val="002060"/>
                </a:solidFill>
                <a:latin typeface="楷体" panose="02010609060101010101" charset="-122"/>
                <a:cs typeface="楷体" panose="02010609060101010101" charset="-122"/>
              </a:rPr>
              <a:t>是一个</a:t>
            </a:r>
            <a:r>
              <a:rPr sz="2450" b="1" dirty="0">
                <a:solidFill>
                  <a:srgbClr val="00B0F0"/>
                </a:solidFill>
                <a:latin typeface="楷体" panose="02010609060101010101" charset="-122"/>
                <a:cs typeface="楷体" panose="02010609060101010101" charset="-122"/>
              </a:rPr>
              <a:t>父亲</a:t>
            </a:r>
            <a:endParaRPr sz="2450">
              <a:latin typeface="楷体" panose="02010609060101010101" charset="-122"/>
              <a:cs typeface="楷体" panose="02010609060101010101" charset="-122"/>
            </a:endParaRPr>
          </a:p>
          <a:p>
            <a:pPr marL="262890" indent="-250190">
              <a:lnSpc>
                <a:spcPct val="100000"/>
              </a:lnSpc>
              <a:spcBef>
                <a:spcPts val="595"/>
              </a:spcBef>
              <a:buFont typeface="Arial" panose="020B0604020202020204"/>
              <a:buChar char="–"/>
              <a:tabLst>
                <a:tab pos="263525" algn="l"/>
              </a:tabLst>
            </a:pPr>
            <a:r>
              <a:rPr sz="2450" b="1" dirty="0">
                <a:solidFill>
                  <a:srgbClr val="FF0000"/>
                </a:solidFill>
                <a:latin typeface="楷体" panose="02010609060101010101" charset="-122"/>
                <a:cs typeface="楷体" panose="02010609060101010101" charset="-122"/>
              </a:rPr>
              <a:t>煤</a:t>
            </a:r>
            <a:r>
              <a:rPr sz="2450" b="1" dirty="0">
                <a:solidFill>
                  <a:srgbClr val="002060"/>
                </a:solidFill>
                <a:latin typeface="楷体" panose="02010609060101010101" charset="-122"/>
                <a:cs typeface="楷体" panose="02010609060101010101" charset="-122"/>
              </a:rPr>
              <a:t>是</a:t>
            </a:r>
            <a:r>
              <a:rPr sz="2450" b="1" dirty="0">
                <a:solidFill>
                  <a:srgbClr val="00B0F0"/>
                </a:solidFill>
                <a:latin typeface="楷体" panose="02010609060101010101" charset="-122"/>
                <a:cs typeface="楷体" panose="02010609060101010101" charset="-122"/>
              </a:rPr>
              <a:t>白色</a:t>
            </a:r>
            <a:r>
              <a:rPr sz="2450" b="1" spc="-10" dirty="0">
                <a:solidFill>
                  <a:srgbClr val="002060"/>
                </a:solidFill>
                <a:latin typeface="楷体" panose="02010609060101010101" charset="-122"/>
                <a:cs typeface="楷体" panose="02010609060101010101" charset="-122"/>
              </a:rPr>
              <a:t>的</a:t>
            </a:r>
            <a:endParaRPr sz="2450">
              <a:latin typeface="楷体" panose="02010609060101010101" charset="-122"/>
              <a:cs typeface="楷体" panose="02010609060101010101" charset="-122"/>
            </a:endParaRPr>
          </a:p>
          <a:p>
            <a:pPr marL="262890" indent="-250190">
              <a:lnSpc>
                <a:spcPct val="100000"/>
              </a:lnSpc>
              <a:spcBef>
                <a:spcPts val="595"/>
              </a:spcBef>
              <a:buFont typeface="Arial" panose="020B0604020202020204"/>
              <a:buChar char="–"/>
              <a:tabLst>
                <a:tab pos="263525" algn="l"/>
              </a:tabLst>
            </a:pPr>
            <a:r>
              <a:rPr sz="2450" b="1" dirty="0">
                <a:solidFill>
                  <a:srgbClr val="FF0000"/>
                </a:solidFill>
                <a:latin typeface="楷体" panose="02010609060101010101" charset="-122"/>
                <a:cs typeface="楷体" panose="02010609060101010101" charset="-122"/>
              </a:rPr>
              <a:t>香蕉</a:t>
            </a:r>
            <a:r>
              <a:rPr sz="2450" b="1" dirty="0">
                <a:solidFill>
                  <a:srgbClr val="002060"/>
                </a:solidFill>
                <a:latin typeface="楷体" panose="02010609060101010101" charset="-122"/>
                <a:cs typeface="楷体" panose="02010609060101010101" charset="-122"/>
              </a:rPr>
              <a:t>的</a:t>
            </a:r>
            <a:r>
              <a:rPr sz="2450" b="1" dirty="0">
                <a:solidFill>
                  <a:srgbClr val="00B0F0"/>
                </a:solidFill>
                <a:latin typeface="楷体" panose="02010609060101010101" charset="-122"/>
                <a:cs typeface="楷体" panose="02010609060101010101" charset="-122"/>
              </a:rPr>
              <a:t>味道是甜的</a:t>
            </a:r>
            <a:endParaRPr sz="2450">
              <a:latin typeface="楷体" panose="02010609060101010101" charset="-122"/>
              <a:cs typeface="楷体" panose="02010609060101010101" charset="-122"/>
            </a:endParaRPr>
          </a:p>
        </p:txBody>
      </p:sp>
      <p:sp>
        <p:nvSpPr>
          <p:cNvPr id="5" name="object 5"/>
          <p:cNvSpPr txBox="1"/>
          <p:nvPr/>
        </p:nvSpPr>
        <p:spPr>
          <a:xfrm>
            <a:off x="4549292" y="2364586"/>
            <a:ext cx="2687320" cy="1372235"/>
          </a:xfrm>
          <a:prstGeom prst="rect">
            <a:avLst/>
          </a:prstGeom>
        </p:spPr>
        <p:txBody>
          <a:bodyPr vert="horz" wrap="square" lIns="0" tIns="12700" rIns="0" bIns="0" rtlCol="0">
            <a:spAutoFit/>
          </a:bodyPr>
          <a:lstStyle/>
          <a:p>
            <a:pPr marL="15240" marR="474345" indent="-3175">
              <a:lnSpc>
                <a:spcPct val="120000"/>
              </a:lnSpc>
              <a:spcBef>
                <a:spcPts val="100"/>
              </a:spcBef>
            </a:pPr>
            <a:r>
              <a:rPr sz="2450" b="1" dirty="0">
                <a:solidFill>
                  <a:srgbClr val="002060"/>
                </a:solidFill>
                <a:latin typeface="楷体" panose="02010609060101010101" charset="-122"/>
                <a:cs typeface="楷体" panose="02010609060101010101" charset="-122"/>
              </a:rPr>
              <a:t>小李是一个</a:t>
            </a:r>
            <a:r>
              <a:rPr sz="2450" b="1" spc="5" dirty="0">
                <a:solidFill>
                  <a:srgbClr val="00B0F0"/>
                </a:solidFill>
                <a:latin typeface="楷体" panose="02010609060101010101" charset="-122"/>
                <a:cs typeface="楷体" panose="02010609060101010101" charset="-122"/>
              </a:rPr>
              <a:t>父亲 </a:t>
            </a:r>
            <a:r>
              <a:rPr sz="2450" b="1" dirty="0">
                <a:solidFill>
                  <a:srgbClr val="002060"/>
                </a:solidFill>
                <a:latin typeface="楷体" panose="02010609060101010101" charset="-122"/>
                <a:cs typeface="楷体" panose="02010609060101010101" charset="-122"/>
              </a:rPr>
              <a:t>棉花是</a:t>
            </a:r>
            <a:r>
              <a:rPr sz="2450" b="1" dirty="0">
                <a:solidFill>
                  <a:srgbClr val="00B0F0"/>
                </a:solidFill>
                <a:latin typeface="楷体" panose="02010609060101010101" charset="-122"/>
                <a:cs typeface="楷体" panose="02010609060101010101" charset="-122"/>
              </a:rPr>
              <a:t>白色</a:t>
            </a:r>
            <a:r>
              <a:rPr sz="2450" b="1" spc="-10" dirty="0">
                <a:solidFill>
                  <a:srgbClr val="002060"/>
                </a:solidFill>
                <a:latin typeface="楷体" panose="02010609060101010101" charset="-122"/>
                <a:cs typeface="楷体" panose="02010609060101010101" charset="-122"/>
              </a:rPr>
              <a:t>的</a:t>
            </a:r>
            <a:endParaRPr sz="2450">
              <a:latin typeface="楷体" panose="02010609060101010101" charset="-122"/>
              <a:cs typeface="楷体" panose="02010609060101010101" charset="-122"/>
            </a:endParaRPr>
          </a:p>
          <a:p>
            <a:pPr marL="167640">
              <a:lnSpc>
                <a:spcPct val="100000"/>
              </a:lnSpc>
              <a:spcBef>
                <a:spcPts val="590"/>
              </a:spcBef>
            </a:pPr>
            <a:r>
              <a:rPr sz="2450" b="1" spc="5" dirty="0">
                <a:solidFill>
                  <a:srgbClr val="002060"/>
                </a:solidFill>
                <a:latin typeface="楷体" panose="02010609060101010101" charset="-122"/>
                <a:cs typeface="楷体" panose="02010609060101010101" charset="-122"/>
              </a:rPr>
              <a:t>苹果</a:t>
            </a:r>
            <a:r>
              <a:rPr sz="2450" b="1" dirty="0">
                <a:solidFill>
                  <a:srgbClr val="002060"/>
                </a:solidFill>
                <a:latin typeface="楷体" panose="02010609060101010101" charset="-122"/>
                <a:cs typeface="楷体" panose="02010609060101010101" charset="-122"/>
              </a:rPr>
              <a:t>的</a:t>
            </a:r>
            <a:r>
              <a:rPr sz="2450" b="1" dirty="0">
                <a:solidFill>
                  <a:srgbClr val="00B0F0"/>
                </a:solidFill>
                <a:latin typeface="楷体" panose="02010609060101010101" charset="-122"/>
                <a:cs typeface="楷体" panose="02010609060101010101" charset="-122"/>
              </a:rPr>
              <a:t>味道是甜的</a:t>
            </a:r>
            <a:endParaRPr sz="2450">
              <a:latin typeface="楷体" panose="02010609060101010101" charset="-122"/>
              <a:cs typeface="楷体" panose="02010609060101010101" charset="-122"/>
            </a:endParaRPr>
          </a:p>
        </p:txBody>
      </p:sp>
      <p:sp>
        <p:nvSpPr>
          <p:cNvPr id="6" name="object 6"/>
          <p:cNvSpPr txBox="1"/>
          <p:nvPr/>
        </p:nvSpPr>
        <p:spPr>
          <a:xfrm>
            <a:off x="604399" y="4226834"/>
            <a:ext cx="7452359" cy="1882775"/>
          </a:xfrm>
          <a:prstGeom prst="rect">
            <a:avLst/>
          </a:prstGeom>
        </p:spPr>
        <p:txBody>
          <a:bodyPr vert="horz" wrap="square" lIns="0" tIns="97790" rIns="0" bIns="0" rtlCol="0">
            <a:spAutoFit/>
          </a:bodyPr>
          <a:lstStyle/>
          <a:p>
            <a:pPr marL="313690" indent="-300990">
              <a:lnSpc>
                <a:spcPct val="100000"/>
              </a:lnSpc>
              <a:spcBef>
                <a:spcPts val="77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也可以将谓词设计的更具体，设计成一元谓词</a:t>
            </a:r>
            <a:endParaRPr sz="2800">
              <a:latin typeface="黑体" panose="02010609060101010101" charset="-122"/>
              <a:cs typeface="黑体" panose="02010609060101010101" charset="-122"/>
            </a:endParaRPr>
          </a:p>
          <a:p>
            <a:pPr marL="664210" lvl="1" indent="-250825">
              <a:lnSpc>
                <a:spcPct val="100000"/>
              </a:lnSpc>
              <a:spcBef>
                <a:spcPts val="580"/>
              </a:spcBef>
              <a:buFont typeface="Arial" panose="020B0604020202020204"/>
              <a:buChar char="–"/>
              <a:tabLst>
                <a:tab pos="664210" algn="l"/>
                <a:tab pos="3490595" algn="l"/>
              </a:tabLst>
            </a:pPr>
            <a:r>
              <a:rPr sz="2450" b="1" spc="-5" dirty="0">
                <a:solidFill>
                  <a:srgbClr val="002060"/>
                </a:solidFill>
                <a:latin typeface="宋体" panose="02010600030101010101" pitchFamily="2" charset="-122"/>
                <a:cs typeface="宋体" panose="02010600030101010101" pitchFamily="2" charset="-122"/>
              </a:rPr>
              <a:t>father(</a:t>
            </a:r>
            <a:r>
              <a:rPr sz="2450" b="1" spc="-10" dirty="0">
                <a:solidFill>
                  <a:srgbClr val="002060"/>
                </a:solidFill>
                <a:latin typeface="宋体" panose="02010600030101010101" pitchFamily="2" charset="-122"/>
                <a:cs typeface="宋体" panose="02010600030101010101" pitchFamily="2" charset="-122"/>
              </a:rPr>
              <a:t>小张</a:t>
            </a:r>
            <a:r>
              <a:rPr sz="2450" b="1" spc="-5" dirty="0">
                <a:solidFill>
                  <a:srgbClr val="002060"/>
                </a:solidFill>
                <a:latin typeface="宋体" panose="02010600030101010101" pitchFamily="2" charset="-122"/>
                <a:cs typeface="宋体" panose="02010600030101010101" pitchFamily="2" charset="-122"/>
              </a:rPr>
              <a:t>) </a:t>
            </a:r>
            <a:r>
              <a:rPr sz="2450" b="1" spc="65" dirty="0">
                <a:solidFill>
                  <a:srgbClr val="002060"/>
                </a:solidFill>
                <a:latin typeface="宋体" panose="02010600030101010101" pitchFamily="2" charset="-122"/>
                <a:cs typeface="宋体" panose="02010600030101010101" pitchFamily="2" charset="-122"/>
              </a:rPr>
              <a:t> </a:t>
            </a:r>
            <a:r>
              <a:rPr sz="2450" b="1" spc="-10"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father（小李）</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 pos="3176905" algn="l"/>
              </a:tabLst>
            </a:pPr>
            <a:r>
              <a:rPr sz="2450" b="1" spc="-5" dirty="0">
                <a:solidFill>
                  <a:srgbClr val="002060"/>
                </a:solidFill>
                <a:latin typeface="宋体" panose="02010600030101010101" pitchFamily="2" charset="-122"/>
                <a:cs typeface="宋体" panose="02010600030101010101" pitchFamily="2" charset="-122"/>
              </a:rPr>
              <a:t>white(</a:t>
            </a:r>
            <a:r>
              <a:rPr sz="2450" b="1" spc="25"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煤），	white( </a:t>
            </a:r>
            <a:r>
              <a:rPr sz="2450" b="1" spc="-10" dirty="0">
                <a:solidFill>
                  <a:srgbClr val="002060"/>
                </a:solidFill>
                <a:latin typeface="宋体" panose="02010600030101010101" pitchFamily="2" charset="-122"/>
                <a:cs typeface="宋体" panose="02010600030101010101" pitchFamily="2" charset="-122"/>
              </a:rPr>
              <a:t>棉花</a:t>
            </a:r>
            <a:r>
              <a:rPr sz="2450" b="1" spc="-5" dirty="0">
                <a:solidFill>
                  <a:srgbClr val="002060"/>
                </a:solidFill>
                <a:latin typeface="宋体" panose="02010600030101010101" pitchFamily="2" charset="-122"/>
                <a:cs typeface="宋体" panose="02010600030101010101" pitchFamily="2" charset="-122"/>
              </a:rPr>
              <a:t>)</a:t>
            </a:r>
            <a:r>
              <a:rPr sz="2450" b="1" spc="25"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 </a:t>
            </a:r>
            <a:r>
              <a:rPr sz="2450" b="1" spc="-10" dirty="0">
                <a:solidFill>
                  <a:srgbClr val="002060"/>
                </a:solidFill>
                <a:latin typeface="宋体" panose="02010600030101010101" pitchFamily="2" charset="-122"/>
                <a:cs typeface="宋体" panose="02010600030101010101" pitchFamily="2" charset="-122"/>
              </a:rPr>
              <a:t> </a:t>
            </a:r>
            <a:endParaRPr sz="2450">
              <a:latin typeface="宋体" panose="02010600030101010101" pitchFamily="2" charset="-122"/>
              <a:cs typeface="宋体" panose="02010600030101010101" pitchFamily="2" charset="-122"/>
            </a:endParaRPr>
          </a:p>
          <a:p>
            <a:pPr marL="821055" lvl="1" indent="-407670">
              <a:lnSpc>
                <a:spcPct val="100000"/>
              </a:lnSpc>
              <a:spcBef>
                <a:spcPts val="595"/>
              </a:spcBef>
              <a:buFont typeface="Arial" panose="020B0604020202020204"/>
              <a:buChar char="–"/>
              <a:tabLst>
                <a:tab pos="821055" algn="l"/>
                <a:tab pos="821690" algn="l"/>
                <a:tab pos="3175635" algn="l"/>
              </a:tabLst>
            </a:pPr>
            <a:r>
              <a:rPr sz="2450" b="1" spc="-5" dirty="0">
                <a:solidFill>
                  <a:srgbClr val="002060"/>
                </a:solidFill>
                <a:latin typeface="宋体" panose="02010600030101010101" pitchFamily="2" charset="-122"/>
                <a:cs typeface="宋体" panose="02010600030101010101" pitchFamily="2" charset="-122"/>
              </a:rPr>
              <a:t>sweet(</a:t>
            </a:r>
            <a:r>
              <a:rPr sz="2450" b="1" spc="-10" dirty="0">
                <a:solidFill>
                  <a:srgbClr val="002060"/>
                </a:solidFill>
                <a:latin typeface="宋体" panose="02010600030101010101" pitchFamily="2" charset="-122"/>
                <a:cs typeface="宋体" panose="02010600030101010101" pitchFamily="2" charset="-122"/>
              </a:rPr>
              <a:t>香蕉)，	</a:t>
            </a:r>
            <a:r>
              <a:rPr sz="2450" b="1" spc="-5" dirty="0">
                <a:solidFill>
                  <a:srgbClr val="002060"/>
                </a:solidFill>
                <a:latin typeface="宋体" panose="02010600030101010101" pitchFamily="2" charset="-122"/>
                <a:cs typeface="宋体" panose="02010600030101010101" pitchFamily="2" charset="-122"/>
              </a:rPr>
              <a:t>sweet(</a:t>
            </a:r>
            <a:r>
              <a:rPr sz="2450" b="1" spc="-10" dirty="0">
                <a:solidFill>
                  <a:srgbClr val="002060"/>
                </a:solidFill>
                <a:latin typeface="宋体" panose="02010600030101010101" pitchFamily="2" charset="-122"/>
                <a:cs typeface="宋体" panose="02010600030101010101" pitchFamily="2" charset="-122"/>
              </a:rPr>
              <a:t>苹果</a:t>
            </a:r>
            <a:r>
              <a:rPr sz="2450" b="1" spc="-5"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435475" cy="613410"/>
          </a:xfrm>
          <a:prstGeom prst="rect">
            <a:avLst/>
          </a:prstGeom>
        </p:spPr>
        <p:txBody>
          <a:bodyPr vert="horz" wrap="square" lIns="0" tIns="13335" rIns="0" bIns="0" rtlCol="0">
            <a:spAutoFit/>
          </a:bodyPr>
          <a:lstStyle/>
          <a:p>
            <a:pPr marL="12700">
              <a:lnSpc>
                <a:spcPct val="100000"/>
              </a:lnSpc>
              <a:spcBef>
                <a:spcPts val="105"/>
              </a:spcBef>
            </a:pPr>
            <a:r>
              <a:rPr spc="5" dirty="0"/>
              <a:t>用谓词组成谓词语句</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1005211" y="1937257"/>
            <a:ext cx="9358630" cy="4029075"/>
          </a:xfrm>
          <a:prstGeom prst="rect">
            <a:avLst/>
          </a:prstGeom>
        </p:spPr>
        <p:txBody>
          <a:bodyPr vert="horz" wrap="square" lIns="0" tIns="13335" rIns="0" bIns="0" rtlCol="0">
            <a:spAutoFit/>
          </a:bodyPr>
          <a:lstStyle/>
          <a:p>
            <a:pPr marL="262890" marR="5080" indent="-250190">
              <a:lnSpc>
                <a:spcPct val="100000"/>
              </a:lnSpc>
              <a:spcBef>
                <a:spcPts val="105"/>
              </a:spcBef>
              <a:buFont typeface="Arial" panose="020B0604020202020204"/>
              <a:buChar char="–"/>
              <a:tabLst>
                <a:tab pos="263525" algn="l"/>
              </a:tabLst>
            </a:pPr>
            <a:r>
              <a:rPr sz="2450" b="1" dirty="0">
                <a:solidFill>
                  <a:srgbClr val="002060"/>
                </a:solidFill>
                <a:latin typeface="宋体" panose="02010600030101010101" pitchFamily="2" charset="-122"/>
                <a:cs typeface="宋体" panose="02010600030101010101" pitchFamily="2" charset="-122"/>
              </a:rPr>
              <a:t>有了基本的谓词形式，就可以用谓词通过逻辑组合、嵌套等方式，  </a:t>
            </a:r>
            <a:r>
              <a:rPr sz="2450" b="1" spc="-5" dirty="0">
                <a:solidFill>
                  <a:srgbClr val="002060"/>
                </a:solidFill>
                <a:latin typeface="宋体" panose="02010600030101010101" pitchFamily="2" charset="-122"/>
                <a:cs typeface="宋体" panose="02010600030101010101" pitchFamily="2" charset="-122"/>
              </a:rPr>
              <a:t>组成更复杂的知识，如：</a:t>
            </a:r>
            <a:endParaRPr sz="2450">
              <a:latin typeface="宋体" panose="02010600030101010101" pitchFamily="2" charset="-122"/>
              <a:cs typeface="宋体" panose="02010600030101010101" pitchFamily="2" charset="-122"/>
            </a:endParaRPr>
          </a:p>
          <a:p>
            <a:pPr marL="262890" indent="-250190">
              <a:lnSpc>
                <a:spcPct val="100000"/>
              </a:lnSpc>
              <a:spcBef>
                <a:spcPts val="600"/>
              </a:spcBef>
              <a:buFont typeface="Arial" panose="020B0604020202020204"/>
              <a:buChar char="–"/>
              <a:tabLst>
                <a:tab pos="263525" algn="l"/>
              </a:tabLst>
            </a:pPr>
            <a:r>
              <a:rPr sz="2450" b="1" dirty="0">
                <a:solidFill>
                  <a:srgbClr val="002060"/>
                </a:solidFill>
                <a:latin typeface="宋体" panose="02010600030101010101" pitchFamily="2" charset="-122"/>
                <a:cs typeface="宋体" panose="02010600030101010101" pitchFamily="2" charset="-122"/>
              </a:rPr>
              <a:t>用逻辑运算符（连接符）组合谓词：</a:t>
            </a:r>
            <a:endParaRPr sz="2450">
              <a:latin typeface="宋体" panose="02010600030101010101" pitchFamily="2" charset="-122"/>
              <a:cs typeface="宋体" panose="02010600030101010101" pitchFamily="2" charset="-122"/>
            </a:endParaRPr>
          </a:p>
          <a:p>
            <a:pPr marL="613410" lvl="1" indent="-200025">
              <a:lnSpc>
                <a:spcPct val="100000"/>
              </a:lnSpc>
              <a:spcBef>
                <a:spcPts val="470"/>
              </a:spcBef>
              <a:buFont typeface="Arial" panose="020B0604020202020204"/>
              <a:buChar char="•"/>
              <a:tabLst>
                <a:tab pos="614045" algn="l"/>
              </a:tabLst>
            </a:pPr>
            <a:r>
              <a:rPr sz="2450" dirty="0">
                <a:solidFill>
                  <a:srgbClr val="002060"/>
                </a:solidFill>
                <a:latin typeface="宋体" panose="02010600030101010101" pitchFamily="2" charset="-122"/>
                <a:cs typeface="宋体" panose="02010600030101010101" pitchFamily="2" charset="-122"/>
              </a:rPr>
              <a:t>合取（与）</a:t>
            </a:r>
            <a:r>
              <a:rPr sz="2450" dirty="0">
                <a:solidFill>
                  <a:srgbClr val="FF0000"/>
                </a:solidFill>
                <a:latin typeface="宋体" panose="02010600030101010101" pitchFamily="2" charset="-122"/>
                <a:cs typeface="宋体" panose="02010600030101010101" pitchFamily="2" charset="-122"/>
              </a:rPr>
              <a:t>∧</a:t>
            </a:r>
            <a:r>
              <a:rPr sz="2450"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a:p>
            <a:pPr marL="613410" lvl="1" indent="-200025">
              <a:lnSpc>
                <a:spcPct val="100000"/>
              </a:lnSpc>
              <a:spcBef>
                <a:spcPts val="595"/>
              </a:spcBef>
              <a:buFont typeface="Arial" panose="020B0604020202020204"/>
              <a:buChar char="•"/>
              <a:tabLst>
                <a:tab pos="614045" algn="l"/>
              </a:tabLst>
            </a:pPr>
            <a:r>
              <a:rPr sz="2450" dirty="0">
                <a:solidFill>
                  <a:srgbClr val="002060"/>
                </a:solidFill>
                <a:latin typeface="宋体" panose="02010600030101010101" pitchFamily="2" charset="-122"/>
                <a:cs typeface="宋体" panose="02010600030101010101" pitchFamily="2" charset="-122"/>
              </a:rPr>
              <a:t>析取（或）</a:t>
            </a:r>
            <a:r>
              <a:rPr sz="2450" dirty="0">
                <a:solidFill>
                  <a:srgbClr val="FF0000"/>
                </a:solidFill>
                <a:latin typeface="宋体" panose="02010600030101010101" pitchFamily="2" charset="-122"/>
                <a:cs typeface="宋体" panose="02010600030101010101" pitchFamily="2" charset="-122"/>
              </a:rPr>
              <a:t>∨</a:t>
            </a:r>
            <a:r>
              <a:rPr sz="2450"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a:p>
            <a:pPr marL="613410" lvl="1" indent="-200025">
              <a:lnSpc>
                <a:spcPct val="100000"/>
              </a:lnSpc>
              <a:spcBef>
                <a:spcPts val="725"/>
              </a:spcBef>
              <a:buFont typeface="Arial" panose="020B0604020202020204"/>
              <a:buChar char="•"/>
              <a:tabLst>
                <a:tab pos="614045" algn="l"/>
              </a:tabLst>
            </a:pPr>
            <a:r>
              <a:rPr sz="2450" dirty="0">
                <a:solidFill>
                  <a:srgbClr val="002060"/>
                </a:solidFill>
                <a:latin typeface="宋体" panose="02010600030101010101" pitchFamily="2" charset="-122"/>
                <a:cs typeface="宋体" panose="02010600030101010101" pitchFamily="2" charset="-122"/>
              </a:rPr>
              <a:t>非</a:t>
            </a:r>
            <a:r>
              <a:rPr sz="3150" dirty="0">
                <a:solidFill>
                  <a:srgbClr val="FF0000"/>
                </a:solidFill>
                <a:latin typeface="Arial" panose="020B0604020202020204"/>
                <a:cs typeface="Arial" panose="020B0604020202020204"/>
              </a:rPr>
              <a:t>¬</a:t>
            </a:r>
            <a:r>
              <a:rPr sz="3150" spc="-10" dirty="0">
                <a:solidFill>
                  <a:srgbClr val="FF0000"/>
                </a:solidFill>
                <a:latin typeface="Arial" panose="020B0604020202020204"/>
                <a:cs typeface="Arial" panose="020B0604020202020204"/>
              </a:rPr>
              <a:t> </a:t>
            </a:r>
            <a:r>
              <a:rPr sz="2450"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a:p>
            <a:pPr marL="699770" lvl="1" indent="-286385">
              <a:lnSpc>
                <a:spcPct val="100000"/>
              </a:lnSpc>
              <a:spcBef>
                <a:spcPts val="640"/>
              </a:spcBef>
              <a:buFont typeface="Arial" panose="020B0604020202020204"/>
              <a:buChar char="•"/>
              <a:tabLst>
                <a:tab pos="699770" algn="l"/>
                <a:tab pos="700405" algn="l"/>
              </a:tabLst>
            </a:pPr>
            <a:r>
              <a:rPr sz="2450" dirty="0">
                <a:solidFill>
                  <a:srgbClr val="002060"/>
                </a:solidFill>
                <a:latin typeface="宋体" panose="02010600030101010101" pitchFamily="2" charset="-122"/>
                <a:cs typeface="宋体" panose="02010600030101010101" pitchFamily="2" charset="-122"/>
              </a:rPr>
              <a:t>蕴含</a:t>
            </a:r>
            <a:r>
              <a:rPr sz="2450" dirty="0">
                <a:solidFill>
                  <a:srgbClr val="FF0000"/>
                </a:solidFill>
                <a:latin typeface="宋体" panose="02010600030101010101" pitchFamily="2" charset="-122"/>
                <a:cs typeface="宋体" panose="02010600030101010101" pitchFamily="2" charset="-122"/>
              </a:rPr>
              <a:t>→</a:t>
            </a:r>
            <a:r>
              <a:rPr sz="2450"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a:p>
            <a:pPr marL="699770" lvl="1" indent="-286385">
              <a:lnSpc>
                <a:spcPct val="100000"/>
              </a:lnSpc>
              <a:spcBef>
                <a:spcPts val="590"/>
              </a:spcBef>
              <a:buFont typeface="Arial" panose="020B0604020202020204"/>
              <a:buChar char="•"/>
              <a:tabLst>
                <a:tab pos="699770" algn="l"/>
                <a:tab pos="700405" algn="l"/>
              </a:tabLst>
            </a:pPr>
            <a:r>
              <a:rPr sz="2450" dirty="0">
                <a:solidFill>
                  <a:srgbClr val="002060"/>
                </a:solidFill>
                <a:latin typeface="宋体" panose="02010600030101010101" pitchFamily="2" charset="-122"/>
                <a:cs typeface="宋体" panose="02010600030101010101" pitchFamily="2" charset="-122"/>
              </a:rPr>
              <a:t>等价</a:t>
            </a:r>
            <a:r>
              <a:rPr sz="2450" spc="-5" dirty="0">
                <a:solidFill>
                  <a:srgbClr val="FF0000"/>
                </a:solidFill>
                <a:latin typeface="Symbol" panose="05050102010706020507"/>
                <a:cs typeface="Symbol" panose="05050102010706020507"/>
              </a:rPr>
              <a:t></a:t>
            </a:r>
            <a:r>
              <a:rPr sz="2450"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a:p>
            <a:pPr marL="262890" indent="-250190">
              <a:lnSpc>
                <a:spcPct val="100000"/>
              </a:lnSpc>
              <a:spcBef>
                <a:spcPts val="595"/>
              </a:spcBef>
              <a:buFont typeface="Arial" panose="020B0604020202020204"/>
              <a:buChar char="–"/>
              <a:tabLst>
                <a:tab pos="263525" algn="l"/>
              </a:tabLst>
            </a:pPr>
            <a:r>
              <a:rPr sz="2450" b="1" spc="-5" dirty="0">
                <a:solidFill>
                  <a:srgbClr val="002060"/>
                </a:solidFill>
                <a:latin typeface="宋体" panose="02010600030101010101" pitchFamily="2" charset="-122"/>
                <a:cs typeface="宋体" panose="02010600030101010101" pitchFamily="2" charset="-122"/>
              </a:rPr>
              <a:t>用括号</a:t>
            </a:r>
            <a:r>
              <a:rPr sz="2450" b="1" dirty="0">
                <a:solidFill>
                  <a:srgbClr val="FF0000"/>
                </a:solidFill>
                <a:latin typeface="Arial" panose="020B0604020202020204"/>
                <a:cs typeface="Arial" panose="020B0604020202020204"/>
              </a:rPr>
              <a:t>(</a:t>
            </a:r>
            <a:r>
              <a:rPr sz="2450" b="1" spc="15" dirty="0">
                <a:solidFill>
                  <a:srgbClr val="FF0000"/>
                </a:solidFill>
                <a:latin typeface="Arial" panose="020B0604020202020204"/>
                <a:cs typeface="Arial" panose="020B0604020202020204"/>
              </a:rPr>
              <a:t> </a:t>
            </a:r>
            <a:r>
              <a:rPr sz="2450" b="1" spc="-5" dirty="0">
                <a:solidFill>
                  <a:srgbClr val="FF0000"/>
                </a:solidFill>
                <a:latin typeface="Arial" panose="020B0604020202020204"/>
                <a:cs typeface="Arial" panose="020B0604020202020204"/>
              </a:rPr>
              <a:t>)</a:t>
            </a:r>
            <a:r>
              <a:rPr sz="2450" b="1" spc="-5" dirty="0">
                <a:solidFill>
                  <a:srgbClr val="FF0000"/>
                </a:solidFill>
                <a:latin typeface="宋体" panose="02010600030101010101" pitchFamily="2" charset="-122"/>
                <a:cs typeface="宋体" panose="02010600030101010101" pitchFamily="2" charset="-122"/>
              </a:rPr>
              <a:t>、</a:t>
            </a:r>
            <a:r>
              <a:rPr sz="2450" b="1" dirty="0">
                <a:solidFill>
                  <a:srgbClr val="FF0000"/>
                </a:solidFill>
                <a:latin typeface="Arial" panose="020B0604020202020204"/>
                <a:cs typeface="Arial" panose="020B0604020202020204"/>
              </a:rPr>
              <a:t>[</a:t>
            </a:r>
            <a:r>
              <a:rPr sz="2450" b="1" spc="10" dirty="0">
                <a:solidFill>
                  <a:srgbClr val="FF0000"/>
                </a:solidFill>
                <a:latin typeface="Arial" panose="020B0604020202020204"/>
                <a:cs typeface="Arial" panose="020B0604020202020204"/>
              </a:rPr>
              <a:t> </a:t>
            </a:r>
            <a:r>
              <a:rPr sz="2450" b="1" spc="-5" dirty="0">
                <a:solidFill>
                  <a:srgbClr val="FF0000"/>
                </a:solidFill>
                <a:latin typeface="Arial" panose="020B0604020202020204"/>
                <a:cs typeface="Arial" panose="020B0604020202020204"/>
              </a:rPr>
              <a:t>]</a:t>
            </a:r>
            <a:r>
              <a:rPr sz="2450" b="1" dirty="0">
                <a:solidFill>
                  <a:srgbClr val="002060"/>
                </a:solidFill>
                <a:latin typeface="宋体" panose="02010600030101010101" pitchFamily="2" charset="-122"/>
                <a:cs typeface="宋体" panose="02010600030101010101" pitchFamily="2" charset="-122"/>
              </a:rPr>
              <a:t>组成具有优先运算关系的谓词。</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36700" y="962025"/>
            <a:ext cx="7129463" cy="5314532"/>
          </a:xfrm>
          <a:prstGeom prst="rect">
            <a:avLst/>
          </a:prstGeom>
        </p:spPr>
        <p:txBody>
          <a:bodyPr wrap="square" lIns="0" tIns="0" rIns="0" bIns="0">
            <a:spAutoFit/>
          </a:bodyPr>
          <a:lstStyle/>
          <a:p>
            <a:pPr marL="0" marR="0" lvl="0" indent="0" defTabSz="914400" eaLnBrk="1" fontAlgn="auto" latinLnBrk="0" hangingPunct="1">
              <a:lnSpc>
                <a:spcPct val="95000"/>
              </a:lnSpc>
              <a:spcBef>
                <a:spcPts val="0"/>
              </a:spcBef>
              <a:spcAft>
                <a:spcPts val="0"/>
              </a:spcAft>
              <a:buClrTx/>
              <a:buSzTx/>
              <a:buFontTx/>
              <a:buNone/>
              <a:defRPr/>
            </a:pPr>
            <a:r>
              <a:rPr kumimoji="0" lang="zh-CN" altLang="en-US" sz="2800" b="1" i="0" u="none" strike="noStrike" kern="0" cap="none" spc="0" normalizeH="0" baseline="0" noProof="0" dirty="0" smtClean="0">
                <a:ln>
                  <a:noFill/>
                </a:ln>
                <a:solidFill>
                  <a:srgbClr val="A50021"/>
                </a:solidFill>
                <a:effectLst/>
                <a:uLnTx/>
                <a:uFillTx/>
                <a:latin typeface="Arial" panose="020B0604020202020204"/>
                <a:ea typeface="+mn-ea"/>
                <a:cs typeface="黑体" panose="02010609060101010101" charset="-122"/>
              </a:rPr>
              <a:t>设</a:t>
            </a:r>
            <a:r>
              <a:rPr kumimoji="0" lang="en-US" altLang="zh-CN" sz="2800" b="1" i="0" u="none" strike="noStrike" kern="0" cap="none" spc="0" normalizeH="0" baseline="0" noProof="0" dirty="0" smtClean="0">
                <a:ln>
                  <a:noFill/>
                </a:ln>
                <a:solidFill>
                  <a:srgbClr val="A50021"/>
                </a:solidFill>
                <a:effectLst/>
                <a:uLnTx/>
                <a:uFillTx/>
                <a:latin typeface="Arial" panose="020B0604020202020204"/>
                <a:ea typeface="+mn-ea"/>
                <a:cs typeface="黑体" panose="02010609060101010101" charset="-122"/>
              </a:rPr>
              <a:t>P</a:t>
            </a:r>
            <a:r>
              <a:rPr kumimoji="0" lang="zh-CN" altLang="en-US" sz="2800" b="1" i="0" u="none" strike="noStrike" kern="0" cap="none" spc="0" normalizeH="0" baseline="0" noProof="0" dirty="0" smtClean="0">
                <a:ln>
                  <a:noFill/>
                </a:ln>
                <a:solidFill>
                  <a:srgbClr val="A50021"/>
                </a:solidFill>
                <a:effectLst/>
                <a:uLnTx/>
                <a:uFillTx/>
                <a:latin typeface="Arial" panose="020B0604020202020204"/>
                <a:ea typeface="+mn-ea"/>
                <a:cs typeface="黑体" panose="02010609060101010101" charset="-122"/>
              </a:rPr>
              <a:t>、</a:t>
            </a:r>
            <a:r>
              <a:rPr kumimoji="0" lang="en-US" altLang="zh-CN" sz="2800" b="1" i="0" u="none" strike="noStrike" kern="0" cap="none" spc="0" normalizeH="0" baseline="0" noProof="0" dirty="0" smtClean="0">
                <a:ln>
                  <a:noFill/>
                </a:ln>
                <a:solidFill>
                  <a:srgbClr val="A50021"/>
                </a:solidFill>
                <a:effectLst/>
                <a:uLnTx/>
                <a:uFillTx/>
                <a:latin typeface="Arial" panose="020B0604020202020204"/>
                <a:ea typeface="+mn-ea"/>
                <a:cs typeface="黑体" panose="02010609060101010101" charset="-122"/>
              </a:rPr>
              <a:t>Q</a:t>
            </a:r>
            <a:r>
              <a:rPr kumimoji="0" lang="zh-CN" altLang="en-US" sz="2800" b="1" i="0" u="none" strike="noStrike" kern="0" cap="none" spc="0" normalizeH="0" baseline="0" noProof="0" dirty="0" smtClean="0">
                <a:ln>
                  <a:noFill/>
                </a:ln>
                <a:solidFill>
                  <a:srgbClr val="A50021"/>
                </a:solidFill>
                <a:effectLst/>
                <a:uLnTx/>
                <a:uFillTx/>
                <a:latin typeface="Arial" panose="020B0604020202020204"/>
                <a:ea typeface="+mn-ea"/>
                <a:cs typeface="黑体" panose="02010609060101010101" charset="-122"/>
              </a:rPr>
              <a:t>是命题，常用的连接词如下：</a:t>
            </a:r>
            <a:endParaRPr kumimoji="0" lang="zh-CN" altLang="en-US" sz="2800" b="1" i="0" u="none" strike="noStrike" kern="0" cap="none" spc="0" normalizeH="0" baseline="0" noProof="0" dirty="0" smtClean="0">
              <a:ln>
                <a:noFill/>
              </a:ln>
              <a:solidFill>
                <a:srgbClr val="A50021"/>
              </a:solidFill>
              <a:effectLst/>
              <a:uLnTx/>
              <a:uFillTx/>
              <a:latin typeface="Arial" panose="020B0604020202020204"/>
              <a:ea typeface="+mn-ea"/>
              <a:cs typeface="黑体" panose="02010609060101010101" charset="-122"/>
            </a:endParaRPr>
          </a:p>
          <a:p>
            <a:pPr marL="457200" marR="0" lvl="0" indent="-457200" defTabSz="914400" eaLnBrk="1" fontAlgn="auto" latinLnBrk="0" hangingPunct="1">
              <a:lnSpc>
                <a:spcPct val="95000"/>
              </a:lnSpc>
              <a:spcBef>
                <a:spcPts val="0"/>
              </a:spcBef>
              <a:spcAft>
                <a:spcPts val="0"/>
              </a:spcAft>
              <a:buClrTx/>
              <a:buSzTx/>
              <a:buFont typeface="+mj-ea"/>
              <a:buAutoNum type="circleNumDbPlain"/>
              <a:defRPr/>
            </a:pPr>
            <a:r>
              <a:rPr kumimoji="0" lang="en-US" altLang="zh-CN" sz="2800" b="1" i="0" u="none" strike="noStrike" kern="0" cap="none" spc="0" normalizeH="0" baseline="0" noProof="0" dirty="0" smtClean="0">
                <a:ln>
                  <a:noFill/>
                </a:ln>
                <a:solidFill>
                  <a:srgbClr val="002060"/>
                </a:solidFill>
                <a:effectLst/>
                <a:uLnTx/>
                <a:uFillTx/>
                <a:latin typeface="+mn-ea"/>
                <a:ea typeface="+mn-ea"/>
                <a:cs typeface="Arial" panose="020B0604020202020204" pitchFamily="34" charset="0"/>
              </a:rPr>
              <a:t>¬</a:t>
            </a:r>
            <a:r>
              <a:rPr kumimoji="0" lang="en-US" altLang="zh-CN" sz="2800" b="1" i="0" u="none" strike="noStrike" kern="0" cap="none" spc="0" normalizeH="0" baseline="0" noProof="0" dirty="0" smtClean="0">
                <a:ln>
                  <a:noFill/>
                </a:ln>
                <a:solidFill>
                  <a:srgbClr val="002060"/>
                </a:solidFill>
                <a:effectLst/>
                <a:uLnTx/>
                <a:uFillTx/>
                <a:latin typeface="+mn-ea"/>
                <a:ea typeface="+mn-ea"/>
                <a:cs typeface="黑体" panose="02010609060101010101" charset="-122"/>
              </a:rPr>
              <a:t> (</a:t>
            </a:r>
            <a:r>
              <a:rPr kumimoji="0" lang="zh-CN" altLang="en-US" sz="2800" b="1" i="0" u="none" strike="noStrike" kern="0" cap="none" spc="0" normalizeH="0" baseline="0" noProof="0" dirty="0" smtClean="0">
                <a:ln>
                  <a:noFill/>
                </a:ln>
                <a:solidFill>
                  <a:srgbClr val="002060"/>
                </a:solidFill>
                <a:effectLst/>
                <a:uLnTx/>
                <a:uFillTx/>
                <a:latin typeface="+mn-ea"/>
                <a:ea typeface="+mn-ea"/>
                <a:cs typeface="黑体" panose="02010609060101010101" charset="-122"/>
              </a:rPr>
              <a:t>非或否定</a:t>
            </a:r>
            <a:r>
              <a:rPr kumimoji="0" lang="en-US" altLang="zh-CN" sz="2800" b="1" i="0" u="none" strike="noStrike" kern="0" cap="none" spc="0" normalizeH="0" baseline="0" noProof="0" dirty="0" smtClean="0">
                <a:ln>
                  <a:noFill/>
                </a:ln>
                <a:solidFill>
                  <a:srgbClr val="002060"/>
                </a:solidFill>
                <a:effectLst/>
                <a:uLnTx/>
                <a:uFillTx/>
                <a:latin typeface="+mn-ea"/>
                <a:ea typeface="+mn-ea"/>
                <a:cs typeface="黑体" panose="02010609060101010101" charset="-122"/>
              </a:rPr>
              <a:t>):</a:t>
            </a:r>
            <a:r>
              <a:rPr kumimoji="0" lang="zh-CN" altLang="en-US" sz="2800" b="1" i="0" u="none" strike="noStrike" kern="0" cap="none" spc="0" normalizeH="0" baseline="0" noProof="0" dirty="0" smtClean="0">
                <a:ln>
                  <a:noFill/>
                </a:ln>
                <a:solidFill>
                  <a:srgbClr val="002060"/>
                </a:solidFill>
                <a:effectLst/>
                <a:uLnTx/>
                <a:uFillTx/>
                <a:latin typeface="+mn-ea"/>
                <a:ea typeface="+mn-ea"/>
                <a:cs typeface="黑体" panose="02010609060101010101" charset="-122"/>
              </a:rPr>
              <a:t>对任一命题</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 </a:t>
            </a:r>
            <a:r>
              <a:rPr kumimoji="0" lang="zh-CN" altLang="en-US" sz="2800" b="1" i="0" u="none" strike="noStrike" kern="0" cap="none" spc="0" normalizeH="0" baseline="0" noProof="0" dirty="0" smtClean="0">
                <a:ln>
                  <a:noFill/>
                </a:ln>
                <a:solidFill>
                  <a:srgbClr val="002060"/>
                </a:solidFill>
                <a:effectLst/>
                <a:uLnTx/>
                <a:uFillTx/>
                <a:latin typeface="+mn-ea"/>
                <a:ea typeface="+mn-ea"/>
                <a:cs typeface="黑体" panose="02010609060101010101" charset="-122"/>
              </a:rPr>
              <a:t>，</a:t>
            </a:r>
            <a:r>
              <a:rPr kumimoji="0" lang="en-US" altLang="zh-CN" sz="2800" b="1" i="0" u="none" strike="noStrike" kern="0" cap="none" spc="0" normalizeH="0" baseline="0" noProof="0" dirty="0" smtClean="0">
                <a:ln>
                  <a:noFill/>
                </a:ln>
                <a:solidFill>
                  <a:srgbClr val="002060"/>
                </a:solidFill>
                <a:effectLst/>
                <a:uLnTx/>
                <a:uFillTx/>
                <a:latin typeface="+mn-ea"/>
                <a:ea typeface="+mn-ea"/>
                <a:cs typeface="Arial" panose="020B0604020202020204" pitchFamily="34" charset="0"/>
              </a:rPr>
              <a:t>¬</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 P</a:t>
            </a:r>
            <a:r>
              <a:rPr kumimoji="0" lang="zh-CN" altLang="en-US" sz="2800" b="1" i="0" u="none" strike="noStrike" kern="0" cap="none" spc="0" normalizeH="0" baseline="0" noProof="0" dirty="0" smtClean="0">
                <a:ln>
                  <a:noFill/>
                </a:ln>
                <a:solidFill>
                  <a:srgbClr val="002060"/>
                </a:solidFill>
                <a:effectLst/>
                <a:uLnTx/>
                <a:uFillTx/>
                <a:latin typeface="+mn-ea"/>
                <a:ea typeface="+mn-ea"/>
                <a:cs typeface="Arial" panose="020B0604020202020204" pitchFamily="34" charset="0"/>
              </a:rPr>
              <a:t>表示对命题</a:t>
            </a:r>
            <a:r>
              <a:rPr kumimoji="0" lang="en-US" altLang="zh-CN" sz="2800" b="1" i="0" u="none" strike="noStrike" kern="0" cap="none" spc="0" normalizeH="0" baseline="0" noProof="0" dirty="0" smtClean="0">
                <a:ln>
                  <a:noFill/>
                </a:ln>
                <a:solidFill>
                  <a:srgbClr val="002060"/>
                </a:solidFill>
                <a:effectLst/>
                <a:uLnTx/>
                <a:uFillTx/>
                <a:latin typeface="+mn-ea"/>
                <a:ea typeface="+mn-ea"/>
                <a:cs typeface="Arial" panose="020B0604020202020204" pitchFamily="34" charset="0"/>
              </a:rPr>
              <a:t>P</a:t>
            </a:r>
            <a:r>
              <a:rPr kumimoji="0" lang="zh-CN" altLang="en-US" sz="2800" b="1" i="0" u="none" strike="noStrike" kern="0" cap="none" spc="0" normalizeH="0" baseline="0" noProof="0" dirty="0" smtClean="0">
                <a:ln>
                  <a:noFill/>
                </a:ln>
                <a:solidFill>
                  <a:srgbClr val="002060"/>
                </a:solidFill>
                <a:effectLst/>
                <a:uLnTx/>
                <a:uFillTx/>
                <a:latin typeface="+mn-ea"/>
                <a:ea typeface="+mn-ea"/>
                <a:cs typeface="Arial" panose="020B0604020202020204" pitchFamily="34" charset="0"/>
              </a:rPr>
              <a:t>的否定</a:t>
            </a:r>
            <a:endParaRPr kumimoji="0" lang="en-US" altLang="zh-CN" sz="2800" b="1" i="0" u="none" strike="noStrike" kern="0" cap="none" spc="0" normalizeH="0" baseline="0" noProof="0" dirty="0" smtClean="0">
              <a:ln>
                <a:noFill/>
              </a:ln>
              <a:solidFill>
                <a:srgbClr val="002060"/>
              </a:solidFill>
              <a:effectLst/>
              <a:uLnTx/>
              <a:uFillTx/>
              <a:latin typeface="+mn-ea"/>
              <a:ea typeface="+mn-ea"/>
              <a:cs typeface="黑体" panose="02010609060101010101" charset="-122"/>
            </a:endParaRPr>
          </a:p>
          <a:p>
            <a:pPr marL="457200" marR="0" lvl="0" indent="-457200" defTabSz="914400" eaLnBrk="1" fontAlgn="auto" latinLnBrk="0" hangingPunct="1">
              <a:lnSpc>
                <a:spcPct val="95000"/>
              </a:lnSpc>
              <a:spcBef>
                <a:spcPts val="0"/>
              </a:spcBef>
              <a:spcAft>
                <a:spcPts val="0"/>
              </a:spcAft>
              <a:buClrTx/>
              <a:buSzTx/>
              <a:buFont typeface="+mj-ea"/>
              <a:buAutoNum type="circleNumDbPlain"/>
              <a:defRPr/>
            </a:pPr>
            <a:r>
              <a:rPr kumimoji="0" lang="zh-CN" altLang="en-US" sz="2800" b="1" i="0" u="none" strike="noStrike" kern="0" cap="none" spc="0" normalizeH="0" baseline="0" noProof="0" dirty="0" smtClean="0">
                <a:ln>
                  <a:noFill/>
                </a:ln>
                <a:solidFill>
                  <a:srgbClr val="002060"/>
                </a:solidFill>
                <a:effectLst/>
                <a:uLnTx/>
                <a:uFillTx/>
                <a:latin typeface="宋体" panose="02010600030101010101" pitchFamily="2" charset="-122"/>
                <a:ea typeface="+mn-ea"/>
                <a:cs typeface="黑体" panose="02010609060101010101" charset="-122"/>
              </a:rPr>
              <a:t>∨</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（析取）：复合命题</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a:t>
            </a:r>
            <a:r>
              <a:rPr kumimoji="0" lang="zh-CN" altLang="en-US" sz="2800" b="1" i="0" u="none" strike="noStrike" kern="0" cap="none" spc="0" normalizeH="0" baseline="0" noProof="0" dirty="0" smtClean="0">
                <a:ln>
                  <a:noFill/>
                </a:ln>
                <a:solidFill>
                  <a:srgbClr val="002060"/>
                </a:solidFill>
                <a:effectLst/>
                <a:uLnTx/>
                <a:uFillTx/>
                <a:latin typeface="宋体" panose="02010600030101010101" pitchFamily="2" charset="-122"/>
                <a:ea typeface="+mn-ea"/>
                <a:cs typeface="黑体" panose="02010609060101010101" charset="-122"/>
              </a:rPr>
              <a:t>∨</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 </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Q</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表示</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或 </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Q</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的析取，即</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或 </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Q</a:t>
            </a:r>
            <a:endPar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endParaRPr>
          </a:p>
          <a:p>
            <a:pPr marL="457200" marR="0" lvl="0" indent="-457200" defTabSz="914400" eaLnBrk="1" fontAlgn="auto" latinLnBrk="0" hangingPunct="1">
              <a:lnSpc>
                <a:spcPct val="95000"/>
              </a:lnSpc>
              <a:spcBef>
                <a:spcPts val="0"/>
              </a:spcBef>
              <a:spcAft>
                <a:spcPts val="0"/>
              </a:spcAft>
              <a:buClrTx/>
              <a:buSzTx/>
              <a:buFont typeface="+mj-ea"/>
              <a:buAutoNum type="circleNumDbPlain"/>
              <a:defRPr/>
            </a:pPr>
            <a:r>
              <a:rPr kumimoji="0" lang="el-GR" altLang="zh-CN" sz="2800" b="1" i="0" u="none" strike="noStrike" kern="0" cap="none" spc="0" normalizeH="0" baseline="0" noProof="0" dirty="0" smtClean="0">
                <a:ln>
                  <a:noFill/>
                </a:ln>
                <a:solidFill>
                  <a:srgbClr val="002060"/>
                </a:solidFill>
                <a:effectLst/>
                <a:uLnTx/>
                <a:uFillTx/>
                <a:latin typeface="宋体" panose="02010600030101010101" pitchFamily="2" charset="-122"/>
                <a:ea typeface="+mn-ea"/>
                <a:cs typeface="Arial" panose="020B0604020202020204" pitchFamily="34" charset="0"/>
              </a:rPr>
              <a:t>∧</a:t>
            </a:r>
            <a:r>
              <a:rPr kumimoji="0" lang="zh-CN" altLang="en-US" sz="2800" b="1" i="0" u="none" strike="noStrike" kern="0" cap="none" spc="0" normalizeH="0" baseline="0" noProof="0" dirty="0" smtClean="0">
                <a:ln>
                  <a:noFill/>
                </a:ln>
                <a:solidFill>
                  <a:srgbClr val="002060"/>
                </a:solidFill>
                <a:effectLst/>
                <a:uLnTx/>
                <a:uFillTx/>
                <a:latin typeface="宋体" panose="02010600030101010101" pitchFamily="2" charset="-122"/>
                <a:ea typeface="+mn-ea"/>
                <a:cs typeface="Arial" panose="020B0604020202020204" pitchFamily="34" charset="0"/>
              </a:rPr>
              <a:t>（</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合取）：复合命题</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a:t>
            </a:r>
            <a:r>
              <a:rPr kumimoji="0" lang="el-GR" altLang="zh-CN" sz="2800" b="1" i="0" u="none" strike="noStrike" kern="0" cap="none" spc="0" normalizeH="0" baseline="0" noProof="0" dirty="0" smtClean="0">
                <a:ln>
                  <a:noFill/>
                </a:ln>
                <a:solidFill>
                  <a:srgbClr val="002060"/>
                </a:solidFill>
                <a:effectLst/>
                <a:uLnTx/>
                <a:uFillTx/>
                <a:latin typeface="宋体" panose="02010600030101010101" pitchFamily="2" charset="-122"/>
                <a:ea typeface="+mn-ea"/>
                <a:cs typeface="Arial" panose="020B0604020202020204" pitchFamily="34" charset="0"/>
              </a:rPr>
              <a:t>∧</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Q</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表示</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和 </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Q</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的合取，即</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与 </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Q</a:t>
            </a:r>
            <a:endPar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endParaRPr>
          </a:p>
          <a:p>
            <a:pPr marL="457200" marR="0" lvl="0" indent="-457200" defTabSz="914400" eaLnBrk="1" fontAlgn="auto" latinLnBrk="0" hangingPunct="1">
              <a:lnSpc>
                <a:spcPct val="95000"/>
              </a:lnSpc>
              <a:spcBef>
                <a:spcPts val="0"/>
              </a:spcBef>
              <a:spcAft>
                <a:spcPts val="0"/>
              </a:spcAft>
              <a:buClrTx/>
              <a:buSzTx/>
              <a:buFont typeface="+mj-ea"/>
              <a:buAutoNum type="circleNumDbPlain"/>
              <a:defRPr/>
            </a:pP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Arial" panose="020B0604020202020204" pitchFamily="34" charset="0"/>
              </a:rPr>
              <a:t>→</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 （条件或蕴含）：它表示“若</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则</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的语义。读作“如果</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，则</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Q”</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，其中，</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称为条件的前件，</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Q</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称为条件的后件。</a:t>
            </a:r>
            <a:endPar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endParaRPr>
          </a:p>
          <a:p>
            <a:pPr marL="457200" marR="0" lvl="0" indent="-457200" defTabSz="914400" eaLnBrk="1" fontAlgn="auto" latinLnBrk="0" hangingPunct="1">
              <a:lnSpc>
                <a:spcPct val="95000"/>
              </a:lnSpc>
              <a:spcBef>
                <a:spcPts val="0"/>
              </a:spcBef>
              <a:spcAft>
                <a:spcPts val="0"/>
              </a:spcAft>
              <a:buClrTx/>
              <a:buSzTx/>
              <a:buFont typeface="+mj-ea"/>
              <a:buAutoNum type="circleNumDbPlain"/>
              <a:defRPr/>
            </a:pP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Arial" panose="020B0604020202020204" pitchFamily="34" charset="0"/>
              </a:rPr>
              <a:t>↔</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 （双条件）：它表示“当且仅当”的语义。即读作“</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P</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当且仅当</a:t>
            </a:r>
            <a:r>
              <a:rPr kumimoji="0" lang="en-US" altLang="zh-CN"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Q”</a:t>
            </a:r>
            <a:r>
              <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rPr>
              <a:t>。</a:t>
            </a:r>
            <a:endParaRPr kumimoji="0" lang="zh-CN" altLang="en-US" sz="2800" b="1" i="0" u="none" strike="noStrike" kern="0" cap="none" spc="0" normalizeH="0" baseline="0" noProof="0" dirty="0" smtClean="0">
              <a:ln>
                <a:noFill/>
              </a:ln>
              <a:solidFill>
                <a:srgbClr val="002060"/>
              </a:solidFill>
              <a:effectLst/>
              <a:uLnTx/>
              <a:uFillTx/>
              <a:latin typeface="Arial" panose="020B0604020202020204"/>
              <a:ea typeface="+mn-ea"/>
              <a:cs typeface="黑体" panose="02010609060101010101" charset="-122"/>
            </a:endParaRPr>
          </a:p>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002060"/>
              </a:solidFill>
              <a:effectLst/>
              <a:uLnTx/>
              <a:uFillTx/>
              <a:latin typeface="Arial" panose="020B0604020202020204"/>
              <a:ea typeface="+mn-ea"/>
              <a:cs typeface="黑体" panose="02010609060101010101"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4294967295"/>
          </p:nvPr>
        </p:nvSpPr>
        <p:spPr>
          <a:xfrm>
            <a:off x="1030355" y="728275"/>
            <a:ext cx="8779355" cy="6857181"/>
          </a:xfrm>
          <a:prstGeom prst="rect">
            <a:avLst/>
          </a:prstGeom>
        </p:spPr>
        <p:txBody>
          <a:bodyPr lIns="104315" tIns="52157" rIns="104315" bIns="52157"/>
          <a:lstStyle/>
          <a:p>
            <a:pPr eaLnBrk="1" hangingPunct="1">
              <a:lnSpc>
                <a:spcPct val="95000"/>
              </a:lnSpc>
              <a:defRPr/>
            </a:pPr>
            <a:r>
              <a:rPr lang="zh-CN" altLang="en-US" sz="2700" b="1" dirty="0" smtClean="0">
                <a:solidFill>
                  <a:srgbClr val="A50021"/>
                </a:solidFill>
                <a:latin typeface="Arial" panose="020B0604020202020204"/>
              </a:rPr>
              <a:t>谓词真值表：</a:t>
            </a:r>
            <a:endParaRPr lang="en-US" altLang="zh-CN" sz="2700" b="1" dirty="0" smtClean="0">
              <a:solidFill>
                <a:srgbClr val="A50021"/>
              </a:solidFill>
              <a:latin typeface="Arial" panose="020B0604020202020204"/>
            </a:endParaRPr>
          </a:p>
          <a:p>
            <a:pPr eaLnBrk="1" hangingPunct="1">
              <a:lnSpc>
                <a:spcPct val="95000"/>
              </a:lnSpc>
              <a:defRPr/>
            </a:pPr>
            <a:endParaRPr lang="en-US" altLang="zh-CN" sz="2700" b="1" dirty="0">
              <a:solidFill>
                <a:srgbClr val="A50021"/>
              </a:solidFill>
              <a:latin typeface="Arial" panose="020B0604020202020204"/>
            </a:endParaRPr>
          </a:p>
          <a:p>
            <a:pPr eaLnBrk="1" hangingPunct="1">
              <a:lnSpc>
                <a:spcPct val="95000"/>
              </a:lnSpc>
              <a:defRPr/>
            </a:pPr>
            <a:endParaRPr lang="en-US" altLang="zh-CN" sz="2700" b="1" dirty="0" smtClean="0">
              <a:solidFill>
                <a:srgbClr val="A50021"/>
              </a:solidFill>
              <a:latin typeface="Arial" panose="020B0604020202020204"/>
            </a:endParaRPr>
          </a:p>
          <a:p>
            <a:pPr eaLnBrk="1" hangingPunct="1">
              <a:lnSpc>
                <a:spcPct val="95000"/>
              </a:lnSpc>
              <a:defRPr/>
            </a:pPr>
            <a:endParaRPr lang="en-US" altLang="zh-CN" sz="2700" b="1" dirty="0">
              <a:solidFill>
                <a:srgbClr val="A50021"/>
              </a:solidFill>
              <a:latin typeface="Arial" panose="020B0604020202020204"/>
            </a:endParaRPr>
          </a:p>
          <a:p>
            <a:pPr eaLnBrk="1" hangingPunct="1">
              <a:lnSpc>
                <a:spcPct val="95000"/>
              </a:lnSpc>
              <a:defRPr/>
            </a:pPr>
            <a:endParaRPr lang="en-US" altLang="zh-CN" sz="2700" b="1" dirty="0" smtClean="0">
              <a:solidFill>
                <a:srgbClr val="A50021"/>
              </a:solidFill>
              <a:latin typeface="Arial" panose="020B0604020202020204"/>
            </a:endParaRPr>
          </a:p>
          <a:p>
            <a:pPr>
              <a:lnSpc>
                <a:spcPct val="95000"/>
              </a:lnSpc>
              <a:defRPr/>
            </a:pPr>
            <a:endParaRPr lang="en-US" altLang="zh-CN" sz="2700" b="1" dirty="0" smtClean="0">
              <a:solidFill>
                <a:srgbClr val="A50021"/>
              </a:solidFill>
              <a:latin typeface="Arial" panose="020B0604020202020204"/>
            </a:endParaRPr>
          </a:p>
          <a:p>
            <a:pPr eaLnBrk="1" hangingPunct="1">
              <a:lnSpc>
                <a:spcPct val="150000"/>
              </a:lnSpc>
              <a:spcBef>
                <a:spcPct val="0"/>
              </a:spcBef>
              <a:spcAft>
                <a:spcPct val="20000"/>
              </a:spcAft>
              <a:defRPr/>
            </a:pPr>
            <a:endParaRPr lang="en-US" altLang="zh-CN" sz="2700" b="1" dirty="0" smtClean="0">
              <a:solidFill>
                <a:srgbClr val="A50021"/>
              </a:solidFill>
              <a:latin typeface="Times New Roman" panose="02020603050405020304" pitchFamily="18" charset="0"/>
            </a:endParaRPr>
          </a:p>
          <a:p>
            <a:pPr eaLnBrk="1" hangingPunct="1">
              <a:lnSpc>
                <a:spcPct val="150000"/>
              </a:lnSpc>
              <a:spcBef>
                <a:spcPct val="0"/>
              </a:spcBef>
              <a:spcAft>
                <a:spcPct val="20000"/>
              </a:spcAft>
              <a:defRPr/>
            </a:pPr>
            <a:endParaRPr lang="en-US" altLang="zh-CN" sz="2700" b="1" dirty="0" smtClean="0">
              <a:solidFill>
                <a:srgbClr val="A50021"/>
              </a:solidFill>
              <a:latin typeface="Times New Roman" panose="02020603050405020304" pitchFamily="18" charset="0"/>
            </a:endParaRPr>
          </a:p>
          <a:p>
            <a:pPr eaLnBrk="1" hangingPunct="1">
              <a:lnSpc>
                <a:spcPct val="150000"/>
              </a:lnSpc>
              <a:spcBef>
                <a:spcPct val="0"/>
              </a:spcBef>
              <a:spcAft>
                <a:spcPct val="20000"/>
              </a:spcAft>
              <a:defRPr/>
            </a:pPr>
            <a:endParaRPr lang="en-US" altLang="zh-CN" sz="2700" b="1" dirty="0" smtClean="0">
              <a:solidFill>
                <a:srgbClr val="A50021"/>
              </a:solidFill>
              <a:latin typeface="Times New Roman" panose="02020603050405020304" pitchFamily="18" charset="0"/>
            </a:endParaRPr>
          </a:p>
          <a:p>
            <a:pPr eaLnBrk="1" hangingPunct="1">
              <a:lnSpc>
                <a:spcPct val="150000"/>
              </a:lnSpc>
              <a:spcBef>
                <a:spcPct val="0"/>
              </a:spcBef>
              <a:spcAft>
                <a:spcPct val="20000"/>
              </a:spcAft>
              <a:defRPr/>
            </a:pPr>
            <a:endParaRPr lang="en-US" altLang="zh-CN" sz="2700" b="1" dirty="0" smtClean="0">
              <a:solidFill>
                <a:srgbClr val="A50021"/>
              </a:solidFill>
              <a:latin typeface="Times New Roman" panose="02020603050405020304" pitchFamily="18" charset="0"/>
            </a:endParaRPr>
          </a:p>
          <a:p>
            <a:pPr eaLnBrk="1" hangingPunct="1">
              <a:lnSpc>
                <a:spcPct val="150000"/>
              </a:lnSpc>
              <a:spcBef>
                <a:spcPct val="0"/>
              </a:spcBef>
              <a:spcAft>
                <a:spcPct val="20000"/>
              </a:spcAft>
              <a:defRPr/>
            </a:pPr>
            <a:r>
              <a:rPr lang="zh-CN" altLang="en-US" sz="2700" b="1" dirty="0" smtClean="0">
                <a:solidFill>
                  <a:srgbClr val="A50021"/>
                </a:solidFill>
                <a:latin typeface="Times New Roman" panose="02020603050405020304" pitchFamily="18" charset="0"/>
              </a:rPr>
              <a:t>连接词的优先级</a:t>
            </a:r>
            <a:endParaRPr lang="en-US" altLang="zh-CN" sz="2700" b="1" dirty="0" smtClean="0">
              <a:solidFill>
                <a:srgbClr val="A50021"/>
              </a:solidFill>
              <a:latin typeface="Times New Roman" panose="02020603050405020304" pitchFamily="18" charset="0"/>
            </a:endParaRPr>
          </a:p>
          <a:p>
            <a:pPr>
              <a:lnSpc>
                <a:spcPct val="90000"/>
              </a:lnSpc>
              <a:spcBef>
                <a:spcPct val="0"/>
              </a:spcBef>
              <a:spcAft>
                <a:spcPct val="20000"/>
              </a:spcAft>
              <a:defRPr/>
            </a:pPr>
            <a:r>
              <a:rPr lang="en-US" altLang="zh-CN" sz="2700" dirty="0" smtClean="0">
                <a:latin typeface="Times New Roman" panose="02020603050405020304" pitchFamily="18" charset="0"/>
                <a:cs typeface="Arial" panose="020B0604020202020204" pitchFamily="34" charset="0"/>
              </a:rPr>
              <a:t>     </a:t>
            </a:r>
            <a:r>
              <a:rPr lang="zh-CN" altLang="en-US" sz="2700" dirty="0" smtClean="0">
                <a:latin typeface="Times New Roman" panose="02020603050405020304" pitchFamily="18" charset="0"/>
                <a:cs typeface="Arial" panose="020B0604020202020204" pitchFamily="34" charset="0"/>
              </a:rPr>
              <a:t>从高到低依次为：</a:t>
            </a:r>
            <a:r>
              <a:rPr lang="en-US" altLang="zh-CN" sz="2700" b="1" dirty="0" smtClean="0">
                <a:latin typeface="Times New Roman" panose="02020603050405020304" pitchFamily="18" charset="0"/>
                <a:cs typeface="Arial" panose="020B0604020202020204" pitchFamily="34" charset="0"/>
              </a:rPr>
              <a:t>¬,</a:t>
            </a:r>
            <a:r>
              <a:rPr lang="el-GR" altLang="zh-CN" sz="2700" b="1" dirty="0" smtClean="0">
                <a:latin typeface="Times New Roman" panose="02020603050405020304" pitchFamily="18" charset="0"/>
                <a:cs typeface="Arial" panose="020B0604020202020204" pitchFamily="34" charset="0"/>
              </a:rPr>
              <a:t>∧</a:t>
            </a:r>
            <a:r>
              <a:rPr lang="en-US" altLang="zh-CN" sz="2700" b="1" dirty="0" smtClean="0">
                <a:latin typeface="Times New Roman" panose="02020603050405020304" pitchFamily="18" charset="0"/>
                <a:cs typeface="Arial" panose="020B0604020202020204" pitchFamily="34" charset="0"/>
              </a:rPr>
              <a:t>,</a:t>
            </a:r>
            <a:r>
              <a:rPr lang="el-GR" altLang="zh-CN" sz="2700" b="1" dirty="0" smtClean="0">
                <a:latin typeface="Times New Roman" panose="02020603050405020304" pitchFamily="18" charset="0"/>
                <a:cs typeface="Arial" panose="020B0604020202020204" pitchFamily="34" charset="0"/>
              </a:rPr>
              <a:t>∨</a:t>
            </a:r>
            <a:r>
              <a:rPr lang="en-US" altLang="zh-CN" sz="2700" b="1" dirty="0" smtClean="0">
                <a:latin typeface="Times New Roman" panose="02020603050405020304" pitchFamily="18" charset="0"/>
                <a:cs typeface="Arial" panose="020B0604020202020204" pitchFamily="34" charset="0"/>
              </a:rPr>
              <a:t>,→</a:t>
            </a:r>
            <a:r>
              <a:rPr lang="en-US" altLang="zh-CN" sz="2700" b="1" dirty="0" smtClean="0">
                <a:latin typeface="Times New Roman" panose="02020603050405020304" pitchFamily="18" charset="0"/>
              </a:rPr>
              <a:t>,</a:t>
            </a:r>
            <a:r>
              <a:rPr lang="en-US" altLang="zh-CN" sz="2700" b="1" dirty="0" smtClean="0">
                <a:latin typeface="Times New Roman" panose="02020603050405020304" pitchFamily="18" charset="0"/>
                <a:cs typeface="Arial" panose="020B0604020202020204" pitchFamily="34" charset="0"/>
              </a:rPr>
              <a:t>↔</a:t>
            </a:r>
            <a:endParaRPr lang="en-US" altLang="zh-CN" sz="2700" b="1" dirty="0" smtClean="0">
              <a:latin typeface="Times New Roman" panose="02020603050405020304" pitchFamily="18" charset="0"/>
              <a:cs typeface="Arial" panose="020B0604020202020204" pitchFamily="34" charset="0"/>
            </a:endParaRPr>
          </a:p>
          <a:p>
            <a:pPr>
              <a:lnSpc>
                <a:spcPct val="95000"/>
              </a:lnSpc>
              <a:defRPr/>
            </a:pPr>
            <a:r>
              <a:rPr lang="zh-CN" altLang="en-US" sz="2700" dirty="0" smtClean="0">
                <a:latin typeface="Arial" panose="020B0604020202020204"/>
              </a:rPr>
              <a:t> </a:t>
            </a:r>
            <a:endParaRPr lang="zh-CN" altLang="en-US" sz="2700" dirty="0" smtClean="0">
              <a:latin typeface="Arial" panose="020B0604020202020204"/>
            </a:endParaRPr>
          </a:p>
        </p:txBody>
      </p:sp>
      <p:pic>
        <p:nvPicPr>
          <p:cNvPr id="14339" name="图片 1"/>
          <p:cNvPicPr>
            <a:picLocks noChangeAspect="1"/>
          </p:cNvPicPr>
          <p:nvPr/>
        </p:nvPicPr>
        <p:blipFill>
          <a:blip r:embed="rId1" cstate="print"/>
          <a:srcRect/>
          <a:stretch>
            <a:fillRect/>
          </a:stretch>
        </p:blipFill>
        <p:spPr bwMode="auto">
          <a:xfrm>
            <a:off x="1079500" y="1266825"/>
            <a:ext cx="8422908" cy="2296866"/>
          </a:xfrm>
          <a:prstGeom prst="rect">
            <a:avLst/>
          </a:prstGeom>
          <a:noFill/>
          <a:ln w="9525">
            <a:noFill/>
            <a:miter lim="800000"/>
            <a:headEnd/>
            <a:tailEnd/>
          </a:ln>
        </p:spPr>
      </p:pic>
      <p:sp>
        <p:nvSpPr>
          <p:cNvPr id="14342"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7DFEA056-F6A4-4934-8B80-BE68B24640DE}" type="slidenum">
              <a:rPr lang="en-US" altLang="zh-CN"/>
            </a:fld>
            <a:endParaRPr lang="en-US" altLang="zh-CN"/>
          </a:p>
        </p:txBody>
      </p:sp>
      <p:sp>
        <p:nvSpPr>
          <p:cNvPr id="5" name="TextBox 4"/>
          <p:cNvSpPr txBox="1"/>
          <p:nvPr/>
        </p:nvSpPr>
        <p:spPr>
          <a:xfrm>
            <a:off x="1079500" y="3857625"/>
            <a:ext cx="9613900" cy="2092881"/>
          </a:xfrm>
          <a:prstGeom prst="rect">
            <a:avLst/>
          </a:prstGeom>
          <a:noFill/>
        </p:spPr>
        <p:txBody>
          <a:bodyPr wrap="square" rtlCol="0">
            <a:spAutoFit/>
          </a:bodyPr>
          <a:lstStyle/>
          <a:p>
            <a:r>
              <a:rPr lang="zh-CN" altLang="en-US" sz="2800" dirty="0" smtClean="0"/>
              <a:t>注意：</a:t>
            </a:r>
            <a:endParaRPr lang="en-US" altLang="zh-CN" sz="2800" dirty="0" smtClean="0"/>
          </a:p>
          <a:p>
            <a:r>
              <a:rPr lang="zh-CN" altLang="en-US" sz="2800" dirty="0" smtClean="0"/>
              <a:t>蕴含，如果后项取值</a:t>
            </a:r>
            <a:r>
              <a:rPr lang="en-US" altLang="zh-CN" sz="2800" dirty="0" smtClean="0"/>
              <a:t>T</a:t>
            </a:r>
            <a:r>
              <a:rPr lang="zh-CN" altLang="en-US" sz="2800" dirty="0" smtClean="0"/>
              <a:t>（不管其前项的值如何），或者前项取值</a:t>
            </a:r>
            <a:r>
              <a:rPr lang="en-US" altLang="zh-CN" sz="2800" dirty="0" smtClean="0"/>
              <a:t>F</a:t>
            </a:r>
            <a:r>
              <a:rPr lang="zh-CN" altLang="en-US" sz="2800" dirty="0" smtClean="0"/>
              <a:t>（不管后项的值如何），则蕴含取值</a:t>
            </a:r>
            <a:r>
              <a:rPr lang="en-US" altLang="zh-CN" sz="2800" dirty="0" smtClean="0"/>
              <a:t>T</a:t>
            </a:r>
            <a:r>
              <a:rPr lang="zh-CN" altLang="en-US" sz="2800" dirty="0" smtClean="0"/>
              <a:t>，否则取值</a:t>
            </a:r>
            <a:r>
              <a:rPr lang="en-US" altLang="zh-CN" sz="2800" dirty="0" smtClean="0"/>
              <a:t>F</a:t>
            </a:r>
            <a:r>
              <a:rPr lang="zh-CN" altLang="en-US" sz="2800" dirty="0" smtClean="0"/>
              <a:t>。只有前项为真，后项为假时，蕴含才为假，其余为真。</a:t>
            </a:r>
            <a:endParaRPr lang="en-US" altLang="zh-CN" sz="2800"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925060" cy="613410"/>
          </a:xfrm>
          <a:prstGeom prst="rect">
            <a:avLst/>
          </a:prstGeom>
        </p:spPr>
        <p:txBody>
          <a:bodyPr vert="horz" wrap="square" lIns="0" tIns="13335" rIns="0" bIns="0" rtlCol="0">
            <a:spAutoFit/>
          </a:bodyPr>
          <a:lstStyle/>
          <a:p>
            <a:pPr marL="12700">
              <a:lnSpc>
                <a:spcPct val="100000"/>
              </a:lnSpc>
              <a:spcBef>
                <a:spcPts val="105"/>
              </a:spcBef>
            </a:pPr>
            <a:r>
              <a:rPr dirty="0"/>
              <a:t>例2.3</a:t>
            </a:r>
            <a:r>
              <a:rPr spc="-70" dirty="0"/>
              <a:t> </a:t>
            </a:r>
            <a:r>
              <a:rPr dirty="0"/>
              <a:t>用谓词组成语句</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53966"/>
            <a:ext cx="8113395" cy="4127500"/>
          </a:xfrm>
          <a:prstGeom prst="rect">
            <a:avLst/>
          </a:prstGeom>
        </p:spPr>
        <p:txBody>
          <a:bodyPr vert="horz" wrap="square" lIns="0" tIns="97790" rIns="0" bIns="0" rtlCol="0">
            <a:spAutoFit/>
          </a:bodyPr>
          <a:lstStyle/>
          <a:p>
            <a:pPr marL="313690" indent="-300990">
              <a:lnSpc>
                <a:spcPct val="100000"/>
              </a:lnSpc>
              <a:spcBef>
                <a:spcPts val="77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设计谓词，表示如下命题</a:t>
            </a:r>
            <a:r>
              <a:rPr sz="2800" spc="-5" dirty="0">
                <a:solidFill>
                  <a:srgbClr val="002060"/>
                </a:solidFill>
                <a:latin typeface="黑体" panose="02010609060101010101" charset="-122"/>
                <a:cs typeface="黑体" panose="02010609060101010101" charset="-122"/>
              </a:rPr>
              <a:t>:</a:t>
            </a:r>
            <a:endParaRPr sz="2800">
              <a:latin typeface="黑体" panose="02010609060101010101" charset="-122"/>
              <a:cs typeface="黑体" panose="02010609060101010101" charset="-122"/>
            </a:endParaRPr>
          </a:p>
          <a:p>
            <a:pPr marL="664210" lvl="1" indent="-250825">
              <a:lnSpc>
                <a:spcPct val="100000"/>
              </a:lnSpc>
              <a:spcBef>
                <a:spcPts val="58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小李不在足球场</a:t>
            </a:r>
            <a:endParaRPr sz="2450">
              <a:latin typeface="宋体" panose="02010600030101010101" pitchFamily="2" charset="-122"/>
              <a:cs typeface="宋体" panose="02010600030101010101" pitchFamily="2" charset="-122"/>
            </a:endParaRPr>
          </a:p>
          <a:p>
            <a:pPr marL="1356360">
              <a:lnSpc>
                <a:spcPct val="100000"/>
              </a:lnSpc>
              <a:spcBef>
                <a:spcPts val="595"/>
              </a:spcBef>
            </a:pPr>
            <a:r>
              <a:rPr sz="2450" b="1" dirty="0">
                <a:solidFill>
                  <a:srgbClr val="FF0000"/>
                </a:solidFill>
                <a:latin typeface="宋体" panose="02010600030101010101" pitchFamily="2" charset="-122"/>
                <a:cs typeface="宋体" panose="02010600030101010101" pitchFamily="2" charset="-122"/>
              </a:rPr>
              <a:t>¬</a:t>
            </a:r>
            <a:r>
              <a:rPr sz="2450" b="1" spc="-5" dirty="0">
                <a:solidFill>
                  <a:srgbClr val="FF0000"/>
                </a:solidFill>
                <a:latin typeface="宋体" panose="02010600030101010101" pitchFamily="2" charset="-122"/>
                <a:cs typeface="宋体" panose="02010600030101010101" pitchFamily="2" charset="-122"/>
              </a:rPr>
              <a:t> </a:t>
            </a:r>
            <a:r>
              <a:rPr sz="2450" b="1" dirty="0">
                <a:solidFill>
                  <a:srgbClr val="FF0000"/>
                </a:solidFill>
                <a:latin typeface="宋体" panose="02010600030101010101" pitchFamily="2" charset="-122"/>
                <a:cs typeface="宋体" panose="02010600030101010101" pitchFamily="2" charset="-122"/>
              </a:rPr>
              <a:t>in(</a:t>
            </a:r>
            <a:r>
              <a:rPr sz="2450" b="1" spc="-5" dirty="0">
                <a:solidFill>
                  <a:srgbClr val="FF0000"/>
                </a:solidFill>
                <a:latin typeface="宋体" panose="02010600030101010101" pitchFamily="2" charset="-122"/>
                <a:cs typeface="宋体" panose="02010600030101010101" pitchFamily="2" charset="-122"/>
              </a:rPr>
              <a:t>小李，足球场</a:t>
            </a:r>
            <a:r>
              <a:rPr sz="2450" b="1" dirty="0">
                <a:solidFill>
                  <a:srgbClr val="FF000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李明会打篮球和踢足球</a:t>
            </a:r>
            <a:endParaRPr sz="2450">
              <a:latin typeface="宋体" panose="02010600030101010101" pitchFamily="2" charset="-122"/>
              <a:cs typeface="宋体" panose="02010600030101010101" pitchFamily="2" charset="-122"/>
            </a:endParaRPr>
          </a:p>
          <a:p>
            <a:pPr marL="1356360">
              <a:lnSpc>
                <a:spcPct val="100000"/>
              </a:lnSpc>
              <a:spcBef>
                <a:spcPts val="600"/>
              </a:spcBef>
            </a:pPr>
            <a:r>
              <a:rPr sz="2450" b="1" spc="-5" dirty="0">
                <a:solidFill>
                  <a:srgbClr val="FF0000"/>
                </a:solidFill>
                <a:latin typeface="宋体" panose="02010600030101010101" pitchFamily="2" charset="-122"/>
                <a:cs typeface="宋体" panose="02010600030101010101" pitchFamily="2" charset="-122"/>
              </a:rPr>
              <a:t>canplay(</a:t>
            </a:r>
            <a:r>
              <a:rPr sz="2450" b="1" spc="-10" dirty="0">
                <a:solidFill>
                  <a:srgbClr val="FF0000"/>
                </a:solidFill>
                <a:latin typeface="宋体" panose="02010600030101010101" pitchFamily="2" charset="-122"/>
                <a:cs typeface="宋体" panose="02010600030101010101" pitchFamily="2" charset="-122"/>
              </a:rPr>
              <a:t>李明，篮球</a:t>
            </a:r>
            <a:r>
              <a:rPr sz="2450" b="1" spc="-5" dirty="0">
                <a:solidFill>
                  <a:srgbClr val="FF0000"/>
                </a:solidFill>
                <a:latin typeface="宋体" panose="02010600030101010101" pitchFamily="2" charset="-122"/>
                <a:cs typeface="宋体" panose="02010600030101010101" pitchFamily="2" charset="-122"/>
              </a:rPr>
              <a:t>)</a:t>
            </a:r>
            <a:r>
              <a:rPr sz="2450" b="1" spc="45" dirty="0">
                <a:solidFill>
                  <a:srgbClr val="FF0000"/>
                </a:solidFill>
                <a:latin typeface="宋体" panose="02010600030101010101" pitchFamily="2" charset="-122"/>
                <a:cs typeface="宋体" panose="02010600030101010101" pitchFamily="2" charset="-122"/>
              </a:rPr>
              <a:t> </a:t>
            </a:r>
            <a:r>
              <a:rPr sz="2450" b="1" spc="-10" dirty="0">
                <a:solidFill>
                  <a:srgbClr val="FF0000"/>
                </a:solidFill>
                <a:latin typeface="宋体" panose="02010600030101010101" pitchFamily="2" charset="-122"/>
                <a:cs typeface="宋体" panose="02010600030101010101" pitchFamily="2" charset="-122"/>
              </a:rPr>
              <a:t>∧</a:t>
            </a:r>
            <a:r>
              <a:rPr sz="2450" b="1" spc="20" dirty="0">
                <a:solidFill>
                  <a:srgbClr val="FF0000"/>
                </a:solidFill>
                <a:latin typeface="宋体" panose="02010600030101010101" pitchFamily="2" charset="-122"/>
                <a:cs typeface="宋体" panose="02010600030101010101" pitchFamily="2" charset="-122"/>
              </a:rPr>
              <a:t> </a:t>
            </a:r>
            <a:r>
              <a:rPr sz="2450" b="1" spc="-5" dirty="0">
                <a:solidFill>
                  <a:srgbClr val="FF0000"/>
                </a:solidFill>
                <a:latin typeface="宋体" panose="02010600030101010101" pitchFamily="2" charset="-122"/>
                <a:cs typeface="宋体" panose="02010600030101010101" pitchFamily="2" charset="-122"/>
              </a:rPr>
              <a:t>canplay(</a:t>
            </a:r>
            <a:r>
              <a:rPr sz="2450" b="1" spc="-10" dirty="0">
                <a:solidFill>
                  <a:srgbClr val="FF0000"/>
                </a:solidFill>
                <a:latin typeface="宋体" panose="02010600030101010101" pitchFamily="2" charset="-122"/>
                <a:cs typeface="宋体" panose="02010600030101010101" pitchFamily="2" charset="-122"/>
              </a:rPr>
              <a:t>李明，足球</a:t>
            </a:r>
            <a:r>
              <a:rPr sz="2450" b="1" spc="-5" dirty="0">
                <a:solidFill>
                  <a:srgbClr val="FF0000"/>
                </a:solidFill>
                <a:latin typeface="宋体" panose="02010600030101010101" pitchFamily="2" charset="-122"/>
                <a:cs typeface="宋体" panose="02010600030101010101" pitchFamily="2" charset="-122"/>
              </a:rPr>
              <a:t>) </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我想吃鸡蛋或者蛋糕</a:t>
            </a:r>
            <a:endParaRPr sz="2450">
              <a:latin typeface="宋体" panose="02010600030101010101" pitchFamily="2" charset="-122"/>
              <a:cs typeface="宋体" panose="02010600030101010101" pitchFamily="2" charset="-122"/>
            </a:endParaRPr>
          </a:p>
          <a:p>
            <a:pPr marL="1356360">
              <a:lnSpc>
                <a:spcPct val="100000"/>
              </a:lnSpc>
              <a:spcBef>
                <a:spcPts val="595"/>
              </a:spcBef>
            </a:pPr>
            <a:r>
              <a:rPr sz="2450" b="1" spc="-5" dirty="0">
                <a:solidFill>
                  <a:srgbClr val="FF0000"/>
                </a:solidFill>
                <a:latin typeface="宋体" panose="02010600030101010101" pitchFamily="2" charset="-122"/>
                <a:cs typeface="宋体" panose="02010600030101010101" pitchFamily="2" charset="-122"/>
              </a:rPr>
              <a:t>wanteat(</a:t>
            </a:r>
            <a:r>
              <a:rPr sz="2450" b="1" spc="-10" dirty="0">
                <a:solidFill>
                  <a:srgbClr val="FF0000"/>
                </a:solidFill>
                <a:latin typeface="宋体" panose="02010600030101010101" pitchFamily="2" charset="-122"/>
                <a:cs typeface="宋体" panose="02010600030101010101" pitchFamily="2" charset="-122"/>
              </a:rPr>
              <a:t>我，鸡蛋)</a:t>
            </a:r>
            <a:r>
              <a:rPr sz="2450" b="1" spc="45" dirty="0">
                <a:solidFill>
                  <a:srgbClr val="FF0000"/>
                </a:solidFill>
                <a:latin typeface="宋体" panose="02010600030101010101" pitchFamily="2" charset="-122"/>
                <a:cs typeface="宋体" panose="02010600030101010101" pitchFamily="2" charset="-122"/>
              </a:rPr>
              <a:t> </a:t>
            </a:r>
            <a:r>
              <a:rPr sz="2450" b="1" spc="-10" dirty="0">
                <a:solidFill>
                  <a:srgbClr val="FF0000"/>
                </a:solidFill>
                <a:latin typeface="宋体" panose="02010600030101010101" pitchFamily="2" charset="-122"/>
                <a:cs typeface="宋体" panose="02010600030101010101" pitchFamily="2" charset="-122"/>
              </a:rPr>
              <a:t>∨</a:t>
            </a:r>
            <a:r>
              <a:rPr sz="2450" b="1" spc="15" dirty="0">
                <a:solidFill>
                  <a:srgbClr val="FF0000"/>
                </a:solidFill>
                <a:latin typeface="宋体" panose="02010600030101010101" pitchFamily="2" charset="-122"/>
                <a:cs typeface="宋体" panose="02010600030101010101" pitchFamily="2" charset="-122"/>
              </a:rPr>
              <a:t> </a:t>
            </a:r>
            <a:r>
              <a:rPr sz="2450" b="1" spc="-5" dirty="0">
                <a:solidFill>
                  <a:srgbClr val="FF0000"/>
                </a:solidFill>
                <a:latin typeface="宋体" panose="02010600030101010101" pitchFamily="2" charset="-122"/>
                <a:cs typeface="宋体" panose="02010600030101010101" pitchFamily="2" charset="-122"/>
              </a:rPr>
              <a:t>wanteat(</a:t>
            </a:r>
            <a:r>
              <a:rPr sz="2450" b="1" spc="-10" dirty="0">
                <a:solidFill>
                  <a:srgbClr val="FF0000"/>
                </a:solidFill>
                <a:latin typeface="宋体" panose="02010600030101010101" pitchFamily="2" charset="-122"/>
                <a:cs typeface="宋体" panose="02010600030101010101" pitchFamily="2" charset="-122"/>
              </a:rPr>
              <a:t>我，蛋糕</a:t>
            </a:r>
            <a:r>
              <a:rPr sz="2450" b="1" spc="-5" dirty="0">
                <a:solidFill>
                  <a:srgbClr val="FF000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a:p>
            <a:pPr marL="664210" lvl="1" indent="-250825">
              <a:lnSpc>
                <a:spcPct val="100000"/>
              </a:lnSpc>
              <a:spcBef>
                <a:spcPts val="59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小张的父亲是教师</a:t>
            </a:r>
            <a:endParaRPr sz="2450">
              <a:latin typeface="宋体" panose="02010600030101010101" pitchFamily="2" charset="-122"/>
              <a:cs typeface="宋体" panose="02010600030101010101" pitchFamily="2" charset="-122"/>
            </a:endParaRPr>
          </a:p>
          <a:p>
            <a:pPr marL="1356360">
              <a:lnSpc>
                <a:spcPct val="100000"/>
              </a:lnSpc>
              <a:spcBef>
                <a:spcPts val="595"/>
              </a:spcBef>
            </a:pPr>
            <a:r>
              <a:rPr sz="2450" b="1" spc="-5" dirty="0">
                <a:solidFill>
                  <a:srgbClr val="FF0000"/>
                </a:solidFill>
                <a:latin typeface="宋体" panose="02010600030101010101" pitchFamily="2" charset="-122"/>
                <a:cs typeface="宋体" panose="02010600030101010101" pitchFamily="2" charset="-122"/>
              </a:rPr>
              <a:t>is_a(</a:t>
            </a:r>
            <a:r>
              <a:rPr sz="2450" b="1" spc="15" dirty="0">
                <a:solidFill>
                  <a:srgbClr val="FF0000"/>
                </a:solidFill>
                <a:latin typeface="宋体" panose="02010600030101010101" pitchFamily="2" charset="-122"/>
                <a:cs typeface="宋体" panose="02010600030101010101" pitchFamily="2" charset="-122"/>
              </a:rPr>
              <a:t> </a:t>
            </a:r>
            <a:r>
              <a:rPr sz="2450" b="1" spc="-5" dirty="0">
                <a:solidFill>
                  <a:srgbClr val="FF0000"/>
                </a:solidFill>
                <a:latin typeface="宋体" panose="02010600030101010101" pitchFamily="2" charset="-122"/>
                <a:cs typeface="宋体" panose="02010600030101010101" pitchFamily="2" charset="-122"/>
              </a:rPr>
              <a:t>father(</a:t>
            </a:r>
            <a:r>
              <a:rPr sz="2450" b="1" spc="-10" dirty="0">
                <a:solidFill>
                  <a:srgbClr val="FF0000"/>
                </a:solidFill>
                <a:latin typeface="宋体" panose="02010600030101010101" pitchFamily="2" charset="-122"/>
                <a:cs typeface="宋体" panose="02010600030101010101" pitchFamily="2" charset="-122"/>
              </a:rPr>
              <a:t>小张)，</a:t>
            </a:r>
            <a:r>
              <a:rPr sz="2450" b="1" spc="35" dirty="0">
                <a:solidFill>
                  <a:srgbClr val="FF0000"/>
                </a:solidFill>
                <a:latin typeface="宋体" panose="02010600030101010101" pitchFamily="2" charset="-122"/>
                <a:cs typeface="宋体" panose="02010600030101010101" pitchFamily="2" charset="-122"/>
              </a:rPr>
              <a:t> </a:t>
            </a:r>
            <a:r>
              <a:rPr sz="2450" b="1" spc="-5" dirty="0">
                <a:solidFill>
                  <a:srgbClr val="FF0000"/>
                </a:solidFill>
                <a:latin typeface="宋体" panose="02010600030101010101" pitchFamily="2" charset="-122"/>
                <a:cs typeface="宋体" panose="02010600030101010101" pitchFamily="2" charset="-122"/>
              </a:rPr>
              <a:t>教师</a:t>
            </a:r>
            <a:r>
              <a:rPr sz="2450" b="1" dirty="0">
                <a:solidFill>
                  <a:srgbClr val="FF000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5904865" cy="613410"/>
          </a:xfrm>
          <a:prstGeom prst="rect">
            <a:avLst/>
          </a:prstGeom>
        </p:spPr>
        <p:txBody>
          <a:bodyPr vert="horz" wrap="square" lIns="0" tIns="13335" rIns="0" bIns="0" rtlCol="0">
            <a:spAutoFit/>
          </a:bodyPr>
          <a:lstStyle/>
          <a:p>
            <a:pPr marL="12700">
              <a:lnSpc>
                <a:spcPct val="100000"/>
              </a:lnSpc>
              <a:spcBef>
                <a:spcPts val="105"/>
              </a:spcBef>
            </a:pPr>
            <a:r>
              <a:rPr dirty="0"/>
              <a:t>例2.4</a:t>
            </a:r>
            <a:r>
              <a:rPr spc="-65" dirty="0"/>
              <a:t> </a:t>
            </a:r>
            <a:r>
              <a:rPr dirty="0"/>
              <a:t>带有蕴含的谓词语句</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62428"/>
            <a:ext cx="9443720" cy="3935729"/>
          </a:xfrm>
          <a:prstGeom prst="rect">
            <a:avLst/>
          </a:prstGeom>
        </p:spPr>
        <p:txBody>
          <a:bodyPr vert="horz" wrap="square" lIns="0" tIns="87630" rIns="0" bIns="0" rtlCol="0">
            <a:spAutoFit/>
          </a:bodyPr>
          <a:lstStyle/>
          <a:p>
            <a:pPr marL="313690" indent="-300990">
              <a:lnSpc>
                <a:spcPct val="100000"/>
              </a:lnSpc>
              <a:spcBef>
                <a:spcPts val="690"/>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蕴含</a:t>
            </a:r>
            <a:r>
              <a:rPr sz="2450" dirty="0">
                <a:solidFill>
                  <a:srgbClr val="FF0000"/>
                </a:solidFill>
                <a:latin typeface="黑体" panose="02010609060101010101" charset="-122"/>
                <a:cs typeface="黑体" panose="02010609060101010101" charset="-122"/>
              </a:rPr>
              <a:t>→</a:t>
            </a:r>
            <a:r>
              <a:rPr sz="2450" dirty="0">
                <a:solidFill>
                  <a:srgbClr val="002060"/>
                </a:solidFill>
                <a:latin typeface="黑体" panose="02010609060101010101" charset="-122"/>
                <a:cs typeface="黑体" panose="02010609060101010101" charset="-122"/>
              </a:rPr>
              <a:t>是一种特殊的逻辑运算， P→Q 表示了如果P，那么Q</a:t>
            </a:r>
            <a:endParaRPr sz="2450">
              <a:latin typeface="黑体" panose="02010609060101010101" charset="-122"/>
              <a:cs typeface="黑体" panose="02010609060101010101" charset="-122"/>
            </a:endParaRPr>
          </a:p>
          <a:p>
            <a:pPr marL="313690" indent="-300990">
              <a:lnSpc>
                <a:spcPct val="100000"/>
              </a:lnSpc>
              <a:spcBef>
                <a:spcPts val="595"/>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我们看几个带有蕴含的谓词语句</a:t>
            </a:r>
            <a:endParaRPr sz="2450">
              <a:latin typeface="黑体" panose="02010609060101010101" charset="-122"/>
              <a:cs typeface="黑体" panose="02010609060101010101" charset="-122"/>
            </a:endParaRPr>
          </a:p>
          <a:p>
            <a:pPr>
              <a:lnSpc>
                <a:spcPct val="100000"/>
              </a:lnSpc>
              <a:spcBef>
                <a:spcPts val="10"/>
              </a:spcBef>
              <a:buClr>
                <a:srgbClr val="002060"/>
              </a:buClr>
              <a:buFont typeface="Arial" panose="020B0604020202020204"/>
              <a:buChar char="•"/>
            </a:pPr>
            <a:endParaRPr sz="3500">
              <a:latin typeface="Times New Roman" panose="02020603050405020304"/>
              <a:cs typeface="Times New Roman" panose="02020603050405020304"/>
            </a:endParaRPr>
          </a:p>
          <a:p>
            <a:pPr marL="664210" lvl="1" indent="-250825">
              <a:lnSpc>
                <a:spcPct val="100000"/>
              </a:lnSpc>
              <a:buFont typeface="Arial" panose="020B0604020202020204"/>
              <a:buChar char="–"/>
              <a:tabLst>
                <a:tab pos="664210" algn="l"/>
              </a:tabLst>
            </a:pPr>
            <a:r>
              <a:rPr sz="2100" b="1" dirty="0">
                <a:solidFill>
                  <a:srgbClr val="002060"/>
                </a:solidFill>
                <a:latin typeface="宋体" panose="02010600030101010101" pitchFamily="2" charset="-122"/>
                <a:cs typeface="宋体" panose="02010600030101010101" pitchFamily="2" charset="-122"/>
              </a:rPr>
              <a:t>如果李明跑得最快，那么他会夺得冠军。</a:t>
            </a:r>
            <a:endParaRPr sz="2100">
              <a:latin typeface="宋体" panose="02010600030101010101" pitchFamily="2" charset="-122"/>
              <a:cs typeface="宋体" panose="02010600030101010101" pitchFamily="2" charset="-122"/>
            </a:endParaRPr>
          </a:p>
          <a:p>
            <a:pPr marL="1223010">
              <a:lnSpc>
                <a:spcPct val="100000"/>
              </a:lnSpc>
              <a:spcBef>
                <a:spcPts val="510"/>
              </a:spcBef>
            </a:pPr>
            <a:r>
              <a:rPr sz="2100" b="1" dirty="0">
                <a:solidFill>
                  <a:srgbClr val="FF0000"/>
                </a:solidFill>
                <a:latin typeface="宋体" panose="02010600030101010101" pitchFamily="2" charset="-122"/>
                <a:cs typeface="宋体" panose="02010600030101010101" pitchFamily="2" charset="-122"/>
              </a:rPr>
              <a:t>run(</a:t>
            </a:r>
            <a:r>
              <a:rPr sz="2100" b="1" spc="-5" dirty="0">
                <a:solidFill>
                  <a:srgbClr val="FF0000"/>
                </a:solidFill>
                <a:latin typeface="宋体" panose="02010600030101010101" pitchFamily="2" charset="-122"/>
                <a:cs typeface="宋体" panose="02010600030101010101" pitchFamily="2" charset="-122"/>
              </a:rPr>
              <a:t>李明</a:t>
            </a:r>
            <a:r>
              <a:rPr sz="2100" b="1" spc="-10" dirty="0">
                <a:solidFill>
                  <a:srgbClr val="FF0000"/>
                </a:solidFill>
                <a:latin typeface="宋体" panose="02010600030101010101" pitchFamily="2" charset="-122"/>
                <a:cs typeface="宋体" panose="02010600030101010101" pitchFamily="2" charset="-122"/>
              </a:rPr>
              <a:t>，</a:t>
            </a:r>
            <a:r>
              <a:rPr sz="2100" b="1" spc="15" dirty="0">
                <a:solidFill>
                  <a:srgbClr val="FF0000"/>
                </a:solidFill>
                <a:latin typeface="宋体" panose="02010600030101010101" pitchFamily="2" charset="-122"/>
                <a:cs typeface="宋体" panose="02010600030101010101" pitchFamily="2" charset="-122"/>
              </a:rPr>
              <a:t> </a:t>
            </a:r>
            <a:r>
              <a:rPr sz="2100" b="1" dirty="0">
                <a:solidFill>
                  <a:srgbClr val="FF0000"/>
                </a:solidFill>
                <a:latin typeface="宋体" panose="02010600030101010101" pitchFamily="2" charset="-122"/>
                <a:cs typeface="宋体" panose="02010600030101010101" pitchFamily="2" charset="-122"/>
              </a:rPr>
              <a:t>最快</a:t>
            </a:r>
            <a:r>
              <a:rPr sz="2100" b="1" spc="-5" dirty="0">
                <a:solidFill>
                  <a:srgbClr val="FF0000"/>
                </a:solidFill>
                <a:latin typeface="宋体" panose="02010600030101010101" pitchFamily="2" charset="-122"/>
                <a:cs typeface="宋体" panose="02010600030101010101" pitchFamily="2" charset="-122"/>
              </a:rPr>
              <a:t>)</a:t>
            </a:r>
            <a:r>
              <a:rPr sz="2100" b="1" spc="20" dirty="0">
                <a:solidFill>
                  <a:srgbClr val="FF0000"/>
                </a:solidFill>
                <a:latin typeface="宋体" panose="02010600030101010101" pitchFamily="2" charset="-122"/>
                <a:cs typeface="宋体" panose="02010600030101010101" pitchFamily="2" charset="-122"/>
              </a:rPr>
              <a:t> </a:t>
            </a:r>
            <a:r>
              <a:rPr sz="2100" b="1" dirty="0">
                <a:solidFill>
                  <a:srgbClr val="FF0000"/>
                </a:solidFill>
                <a:latin typeface="宋体" panose="02010600030101010101" pitchFamily="2" charset="-122"/>
                <a:cs typeface="宋体" panose="02010600030101010101" pitchFamily="2" charset="-122"/>
              </a:rPr>
              <a:t>→ win（李明，冠军）</a:t>
            </a:r>
            <a:endParaRPr sz="2100">
              <a:latin typeface="宋体" panose="02010600030101010101" pitchFamily="2" charset="-122"/>
              <a:cs typeface="宋体" panose="02010600030101010101" pitchFamily="2" charset="-122"/>
            </a:endParaRPr>
          </a:p>
          <a:p>
            <a:pPr>
              <a:lnSpc>
                <a:spcPct val="100000"/>
              </a:lnSpc>
              <a:spcBef>
                <a:spcPts val="30"/>
              </a:spcBef>
            </a:pPr>
            <a:endParaRPr sz="3050">
              <a:latin typeface="Times New Roman" panose="02020603050405020304"/>
              <a:cs typeface="Times New Roman" panose="02020603050405020304"/>
            </a:endParaRPr>
          </a:p>
          <a:p>
            <a:pPr marL="664210" marR="179070" lvl="1" indent="-250825">
              <a:lnSpc>
                <a:spcPct val="100000"/>
              </a:lnSpc>
              <a:spcBef>
                <a:spcPts val="5"/>
              </a:spcBef>
              <a:buFont typeface="Arial" panose="020B0604020202020204"/>
              <a:buChar char="–"/>
              <a:tabLst>
                <a:tab pos="664210" algn="l"/>
              </a:tabLst>
            </a:pPr>
            <a:r>
              <a:rPr sz="2100" b="1" dirty="0">
                <a:solidFill>
                  <a:srgbClr val="002060"/>
                </a:solidFill>
                <a:latin typeface="宋体" panose="02010600030101010101" pitchFamily="2" charset="-122"/>
                <a:cs typeface="宋体" panose="02010600030101010101" pitchFamily="2" charset="-122"/>
              </a:rPr>
              <a:t>如果王亮做好整个传感器，但传感器仍然无法</a:t>
            </a:r>
            <a:r>
              <a:rPr sz="2100" b="1" spc="5" dirty="0">
                <a:solidFill>
                  <a:srgbClr val="002060"/>
                </a:solidFill>
                <a:latin typeface="宋体" panose="02010600030101010101" pitchFamily="2" charset="-122"/>
                <a:cs typeface="宋体" panose="02010600030101010101" pitchFamily="2" charset="-122"/>
              </a:rPr>
              <a:t>使</a:t>
            </a:r>
            <a:r>
              <a:rPr sz="2100" b="1" dirty="0">
                <a:solidFill>
                  <a:srgbClr val="002060"/>
                </a:solidFill>
                <a:latin typeface="宋体" panose="02010600030101010101" pitchFamily="2" charset="-122"/>
                <a:cs typeface="宋体" panose="02010600030101010101" pitchFamily="2" charset="-122"/>
              </a:rPr>
              <a:t>用，那么他得加班修理，  或者明天交给他的师傅。</a:t>
            </a:r>
            <a:endParaRPr sz="2100">
              <a:latin typeface="宋体" panose="02010600030101010101" pitchFamily="2" charset="-122"/>
              <a:cs typeface="宋体" panose="02010600030101010101" pitchFamily="2" charset="-122"/>
            </a:endParaRPr>
          </a:p>
          <a:p>
            <a:pPr marL="1088390">
              <a:lnSpc>
                <a:spcPct val="100000"/>
              </a:lnSpc>
              <a:spcBef>
                <a:spcPts val="350"/>
              </a:spcBef>
            </a:pPr>
            <a:r>
              <a:rPr sz="2100" b="1" dirty="0">
                <a:solidFill>
                  <a:srgbClr val="FF0000"/>
                </a:solidFill>
                <a:latin typeface="宋体" panose="02010600030101010101" pitchFamily="2" charset="-122"/>
                <a:cs typeface="宋体" panose="02010600030101010101" pitchFamily="2" charset="-122"/>
              </a:rPr>
              <a:t>make(王亮，传感器</a:t>
            </a:r>
            <a:r>
              <a:rPr sz="2100" b="1" spc="-5" dirty="0">
                <a:solidFill>
                  <a:srgbClr val="FF0000"/>
                </a:solidFill>
                <a:latin typeface="宋体" panose="02010600030101010101" pitchFamily="2" charset="-122"/>
                <a:cs typeface="宋体" panose="02010600030101010101" pitchFamily="2" charset="-122"/>
              </a:rPr>
              <a:t>)</a:t>
            </a:r>
            <a:r>
              <a:rPr sz="2100" b="1" spc="25"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楷体" panose="02010609060101010101" charset="-122"/>
                <a:cs typeface="楷体" panose="02010609060101010101" charset="-122"/>
              </a:rPr>
              <a:t>∧</a:t>
            </a:r>
            <a:r>
              <a:rPr sz="2100" b="1" spc="5" dirty="0">
                <a:solidFill>
                  <a:srgbClr val="FF0000"/>
                </a:solidFill>
                <a:latin typeface="楷体" panose="02010609060101010101" charset="-122"/>
                <a:cs typeface="楷体" panose="02010609060101010101" charset="-122"/>
              </a:rPr>
              <a:t> </a:t>
            </a:r>
            <a:r>
              <a:rPr sz="2100" b="1" spc="5" dirty="0">
                <a:solidFill>
                  <a:srgbClr val="FF0000"/>
                </a:solidFill>
                <a:latin typeface="Calibri" panose="020F0502020204030204"/>
                <a:cs typeface="Calibri" panose="020F0502020204030204"/>
              </a:rPr>
              <a:t>¬</a:t>
            </a:r>
            <a:r>
              <a:rPr sz="2100" b="1" spc="5" dirty="0">
                <a:solidFill>
                  <a:srgbClr val="FF0000"/>
                </a:solidFill>
                <a:latin typeface="楷体" panose="02010609060101010101" charset="-122"/>
                <a:cs typeface="楷体" panose="02010609060101010101" charset="-122"/>
              </a:rPr>
              <a:t>work(</a:t>
            </a:r>
            <a:r>
              <a:rPr sz="2100" b="1" dirty="0">
                <a:solidFill>
                  <a:srgbClr val="FF0000"/>
                </a:solidFill>
                <a:latin typeface="楷体" panose="02010609060101010101" charset="-122"/>
                <a:cs typeface="楷体" panose="02010609060101010101" charset="-122"/>
              </a:rPr>
              <a:t>传感器</a:t>
            </a:r>
            <a:r>
              <a:rPr sz="2100" b="1" spc="-5" dirty="0">
                <a:solidFill>
                  <a:srgbClr val="FF0000"/>
                </a:solidFill>
                <a:latin typeface="楷体" panose="02010609060101010101" charset="-122"/>
                <a:cs typeface="楷体" panose="02010609060101010101" charset="-122"/>
              </a:rPr>
              <a:t>) </a:t>
            </a:r>
            <a:r>
              <a:rPr sz="2100" b="1" dirty="0">
                <a:solidFill>
                  <a:srgbClr val="FF0000"/>
                </a:solidFill>
                <a:latin typeface="宋体" panose="02010600030101010101" pitchFamily="2" charset="-122"/>
                <a:cs typeface="宋体" panose="02010600030101010101" pitchFamily="2" charset="-122"/>
              </a:rPr>
              <a:t>→fix(王亮，传感器</a:t>
            </a:r>
            <a:r>
              <a:rPr sz="2100" b="1" spc="-5" dirty="0">
                <a:solidFill>
                  <a:srgbClr val="FF0000"/>
                </a:solidFill>
                <a:latin typeface="宋体" panose="02010600030101010101" pitchFamily="2" charset="-122"/>
                <a:cs typeface="宋体" panose="02010600030101010101" pitchFamily="2" charset="-122"/>
              </a:rPr>
              <a:t>)</a:t>
            </a:r>
            <a:r>
              <a:rPr sz="2100" b="1" spc="30" dirty="0">
                <a:solidFill>
                  <a:srgbClr val="FF0000"/>
                </a:solidFill>
                <a:latin typeface="宋体" panose="02010600030101010101" pitchFamily="2" charset="-122"/>
                <a:cs typeface="宋体" panose="02010600030101010101" pitchFamily="2" charset="-122"/>
              </a:rPr>
              <a:t> </a:t>
            </a:r>
            <a:r>
              <a:rPr sz="2100" b="1" dirty="0">
                <a:solidFill>
                  <a:srgbClr val="FF0000"/>
                </a:solidFill>
                <a:latin typeface="宋体" panose="02010600030101010101" pitchFamily="2" charset="-122"/>
                <a:cs typeface="宋体" panose="02010600030101010101" pitchFamily="2" charset="-122"/>
              </a:rPr>
              <a:t>∨give</a:t>
            </a:r>
            <a:endParaRPr sz="2100">
              <a:latin typeface="宋体" panose="02010600030101010101" pitchFamily="2" charset="-122"/>
              <a:cs typeface="宋体" panose="02010600030101010101" pitchFamily="2" charset="-122"/>
            </a:endParaRPr>
          </a:p>
          <a:p>
            <a:pPr marL="413385">
              <a:lnSpc>
                <a:spcPct val="100000"/>
              </a:lnSpc>
              <a:spcBef>
                <a:spcPts val="165"/>
              </a:spcBef>
            </a:pPr>
            <a:r>
              <a:rPr sz="2100" b="1" dirty="0">
                <a:solidFill>
                  <a:srgbClr val="FF0000"/>
                </a:solidFill>
                <a:latin typeface="宋体" panose="02010600030101010101" pitchFamily="2" charset="-122"/>
                <a:cs typeface="宋体" panose="02010600030101010101" pitchFamily="2" charset="-122"/>
              </a:rPr>
              <a:t>（王亮，传感器，master(王亮)</a:t>
            </a:r>
            <a:r>
              <a:rPr sz="2100" b="1" spc="3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a:t>
            </a:r>
            <a:endParaRPr sz="210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1985645" cy="613410"/>
          </a:xfrm>
          <a:prstGeom prst="rect">
            <a:avLst/>
          </a:prstGeom>
        </p:spPr>
        <p:txBody>
          <a:bodyPr vert="horz" wrap="square" lIns="0" tIns="13335" rIns="0" bIns="0" rtlCol="0">
            <a:spAutoFit/>
          </a:bodyPr>
          <a:lstStyle/>
          <a:p>
            <a:pPr marL="12700">
              <a:lnSpc>
                <a:spcPct val="100000"/>
              </a:lnSpc>
              <a:spcBef>
                <a:spcPts val="105"/>
              </a:spcBef>
            </a:pPr>
            <a:r>
              <a:rPr spc="5" dirty="0"/>
              <a:t>原子语句</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9232265" cy="3237230"/>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在谓词语句中，我们将“一个谓词”称为原子语句。</a:t>
            </a:r>
            <a:endParaRPr sz="2800">
              <a:latin typeface="黑体" panose="02010609060101010101" charset="-122"/>
              <a:cs typeface="黑体" panose="02010609060101010101" charset="-122"/>
            </a:endParaRPr>
          </a:p>
          <a:p>
            <a:pPr>
              <a:lnSpc>
                <a:spcPct val="100000"/>
              </a:lnSpc>
              <a:spcBef>
                <a:spcPts val="10"/>
              </a:spcBef>
              <a:buClr>
                <a:srgbClr val="002060"/>
              </a:buClr>
              <a:buFont typeface="Arial" panose="020B0604020202020204"/>
              <a:buChar char="•"/>
            </a:pPr>
            <a:endParaRPr sz="4100">
              <a:latin typeface="Times New Roman" panose="02020603050405020304"/>
              <a:cs typeface="Times New Roman" panose="02020603050405020304"/>
            </a:endParaRPr>
          </a:p>
          <a:p>
            <a:pPr marL="313690" marR="5080" indent="-300990">
              <a:lnSpc>
                <a:spcPct val="100000"/>
              </a:lnSpc>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这是个常用概念，原子语句中允许出现嵌套，但没有逻辑 运算符号。下面是一些原子语句的例子。</a:t>
            </a:r>
            <a:endParaRPr sz="2800">
              <a:latin typeface="黑体" panose="02010609060101010101" charset="-122"/>
              <a:cs typeface="黑体" panose="02010609060101010101" charset="-122"/>
            </a:endParaRPr>
          </a:p>
          <a:p>
            <a:pPr marL="663575" lvl="1" indent="-250190">
              <a:lnSpc>
                <a:spcPct val="100000"/>
              </a:lnSpc>
              <a:spcBef>
                <a:spcPts val="470"/>
              </a:spcBef>
              <a:buChar char="–"/>
              <a:tabLst>
                <a:tab pos="664210" algn="l"/>
                <a:tab pos="2051050" algn="l"/>
                <a:tab pos="3769995" algn="l"/>
              </a:tabLst>
            </a:pPr>
            <a:r>
              <a:rPr sz="2450" spc="-5" dirty="0">
                <a:solidFill>
                  <a:srgbClr val="002060"/>
                </a:solidFill>
                <a:latin typeface="Arial" panose="020B0604020202020204"/>
                <a:cs typeface="Arial" panose="020B0604020202020204"/>
              </a:rPr>
              <a:t>weather(	today</a:t>
            </a:r>
            <a:r>
              <a:rPr sz="2450" spc="20" dirty="0">
                <a:solidFill>
                  <a:srgbClr val="002060"/>
                </a:solidFill>
                <a:latin typeface="Arial" panose="020B0604020202020204"/>
                <a:cs typeface="Arial" panose="020B0604020202020204"/>
              </a:rPr>
              <a:t> </a:t>
            </a:r>
            <a:r>
              <a:rPr sz="2450" dirty="0">
                <a:solidFill>
                  <a:srgbClr val="002060"/>
                </a:solidFill>
                <a:latin typeface="Arial" panose="020B0604020202020204"/>
                <a:cs typeface="Arial" panose="020B0604020202020204"/>
              </a:rPr>
              <a:t>,</a:t>
            </a:r>
            <a:r>
              <a:rPr sz="2450" spc="5" dirty="0">
                <a:solidFill>
                  <a:srgbClr val="002060"/>
                </a:solidFill>
                <a:latin typeface="Arial" panose="020B0604020202020204"/>
                <a:cs typeface="Arial" panose="020B0604020202020204"/>
              </a:rPr>
              <a:t> </a:t>
            </a:r>
            <a:r>
              <a:rPr sz="2450" spc="-5" dirty="0">
                <a:solidFill>
                  <a:srgbClr val="002060"/>
                </a:solidFill>
                <a:latin typeface="Arial" panose="020B0604020202020204"/>
                <a:cs typeface="Arial" panose="020B0604020202020204"/>
              </a:rPr>
              <a:t>rain	</a:t>
            </a:r>
            <a:r>
              <a:rPr sz="2450" dirty="0">
                <a:solidFill>
                  <a:srgbClr val="002060"/>
                </a:solidFill>
                <a:latin typeface="Arial" panose="020B0604020202020204"/>
                <a:cs typeface="Arial" panose="020B0604020202020204"/>
              </a:rPr>
              <a:t>)</a:t>
            </a:r>
            <a:endParaRPr sz="2450">
              <a:latin typeface="Arial" panose="020B0604020202020204"/>
              <a:cs typeface="Arial" panose="020B0604020202020204"/>
            </a:endParaRPr>
          </a:p>
          <a:p>
            <a:pPr marL="663575" lvl="1" indent="-250190">
              <a:lnSpc>
                <a:spcPct val="100000"/>
              </a:lnSpc>
              <a:spcBef>
                <a:spcPts val="595"/>
              </a:spcBef>
              <a:buChar char="–"/>
              <a:tabLst>
                <a:tab pos="664210" algn="l"/>
                <a:tab pos="1564640" algn="l"/>
                <a:tab pos="3020695" algn="l"/>
              </a:tabLst>
            </a:pPr>
            <a:r>
              <a:rPr sz="2450" spc="-5" dirty="0">
                <a:solidFill>
                  <a:srgbClr val="002060"/>
                </a:solidFill>
                <a:latin typeface="Arial" panose="020B0604020202020204"/>
                <a:cs typeface="Arial" panose="020B0604020202020204"/>
              </a:rPr>
              <a:t>likes(	</a:t>
            </a:r>
            <a:r>
              <a:rPr sz="2450" dirty="0">
                <a:solidFill>
                  <a:srgbClr val="002060"/>
                </a:solidFill>
                <a:latin typeface="Arial" panose="020B0604020202020204"/>
                <a:cs typeface="Arial" panose="020B0604020202020204"/>
              </a:rPr>
              <a:t>tom,</a:t>
            </a:r>
            <a:r>
              <a:rPr sz="2450" spc="5" dirty="0">
                <a:solidFill>
                  <a:srgbClr val="002060"/>
                </a:solidFill>
                <a:latin typeface="Arial" panose="020B0604020202020204"/>
                <a:cs typeface="Arial" panose="020B0604020202020204"/>
              </a:rPr>
              <a:t> </a:t>
            </a:r>
            <a:r>
              <a:rPr sz="2450" dirty="0">
                <a:solidFill>
                  <a:srgbClr val="002060"/>
                </a:solidFill>
                <a:latin typeface="Arial" panose="020B0604020202020204"/>
                <a:cs typeface="Arial" panose="020B0604020202020204"/>
              </a:rPr>
              <a:t>kate	)</a:t>
            </a:r>
            <a:endParaRPr sz="2450">
              <a:latin typeface="Arial" panose="020B0604020202020204"/>
              <a:cs typeface="Arial" panose="020B0604020202020204"/>
            </a:endParaRPr>
          </a:p>
          <a:p>
            <a:pPr marL="663575" lvl="1" indent="-250190">
              <a:lnSpc>
                <a:spcPct val="100000"/>
              </a:lnSpc>
              <a:spcBef>
                <a:spcPts val="590"/>
              </a:spcBef>
              <a:buChar char="–"/>
              <a:tabLst>
                <a:tab pos="664210" algn="l"/>
                <a:tab pos="1879600" algn="l"/>
                <a:tab pos="4414520" algn="l"/>
                <a:tab pos="6550025" algn="l"/>
              </a:tabLst>
            </a:pPr>
            <a:r>
              <a:rPr sz="2450" dirty="0">
                <a:solidFill>
                  <a:srgbClr val="002060"/>
                </a:solidFill>
                <a:latin typeface="Arial" panose="020B0604020202020204"/>
                <a:cs typeface="Arial" panose="020B0604020202020204"/>
              </a:rPr>
              <a:t>friends(	father_of(david)</a:t>
            </a:r>
            <a:r>
              <a:rPr sz="2450" spc="35" dirty="0">
                <a:solidFill>
                  <a:srgbClr val="002060"/>
                </a:solidFill>
                <a:latin typeface="Arial" panose="020B0604020202020204"/>
                <a:cs typeface="Arial" panose="020B0604020202020204"/>
              </a:rPr>
              <a:t> </a:t>
            </a:r>
            <a:r>
              <a:rPr sz="2450" dirty="0">
                <a:solidFill>
                  <a:srgbClr val="002060"/>
                </a:solidFill>
                <a:latin typeface="Arial" panose="020B0604020202020204"/>
                <a:cs typeface="Arial" panose="020B0604020202020204"/>
              </a:rPr>
              <a:t>,	father_of(tom)	)</a:t>
            </a:r>
            <a:endParaRPr sz="245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945254" cy="613410"/>
          </a:xfrm>
          <a:prstGeom prst="rect">
            <a:avLst/>
          </a:prstGeom>
        </p:spPr>
        <p:txBody>
          <a:bodyPr vert="horz" wrap="square" lIns="0" tIns="13335" rIns="0" bIns="0" rtlCol="0">
            <a:spAutoFit/>
          </a:bodyPr>
          <a:lstStyle/>
          <a:p>
            <a:pPr marL="12700">
              <a:lnSpc>
                <a:spcPct val="100000"/>
              </a:lnSpc>
              <a:spcBef>
                <a:spcPts val="105"/>
              </a:spcBef>
            </a:pPr>
            <a:r>
              <a:rPr spc="5" dirty="0"/>
              <a:t>谓词的变量与量词</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53145"/>
            <a:ext cx="9232265" cy="3445510"/>
          </a:xfrm>
          <a:prstGeom prst="rect">
            <a:avLst/>
          </a:prstGeom>
        </p:spPr>
        <p:txBody>
          <a:bodyPr vert="horz" wrap="square" lIns="0" tIns="98425" rIns="0" bIns="0" rtlCol="0">
            <a:spAutoFit/>
          </a:bodyPr>
          <a:lstStyle/>
          <a:p>
            <a:pPr marL="313690" indent="-300990">
              <a:lnSpc>
                <a:spcPct val="100000"/>
              </a:lnSpc>
              <a:spcBef>
                <a:spcPts val="77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至此，我们可以用谓词语句来表达一些固定的知识。</a:t>
            </a:r>
            <a:endParaRPr sz="2800">
              <a:latin typeface="黑体" panose="02010609060101010101" charset="-122"/>
              <a:cs typeface="黑体" panose="02010609060101010101" charset="-122"/>
            </a:endParaRPr>
          </a:p>
          <a:p>
            <a:pPr marL="313690" marR="360045" indent="-300990">
              <a:lnSpc>
                <a:spcPct val="100000"/>
              </a:lnSpc>
              <a:spcBef>
                <a:spcPts val="66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但这些知识中的“实体”都是特指的，如果我们想表达 “所有人都喜欢吃苹果”，如何实现？</a:t>
            </a:r>
            <a:endParaRPr sz="2800">
              <a:latin typeface="黑体" panose="02010609060101010101" charset="-122"/>
              <a:cs typeface="黑体" panose="02010609060101010101" charset="-122"/>
            </a:endParaRPr>
          </a:p>
          <a:p>
            <a:pPr>
              <a:lnSpc>
                <a:spcPct val="100000"/>
              </a:lnSpc>
              <a:buClr>
                <a:srgbClr val="002060"/>
              </a:buClr>
              <a:buFont typeface="Arial" panose="020B0604020202020204"/>
              <a:buChar char="•"/>
            </a:pPr>
            <a:endParaRPr sz="4100">
              <a:latin typeface="Times New Roman" panose="02020603050405020304"/>
              <a:cs typeface="Times New Roman" panose="02020603050405020304"/>
            </a:endParaRPr>
          </a:p>
          <a:p>
            <a:pPr marL="313690" marR="5080" indent="-300990">
              <a:lnSpc>
                <a:spcPct val="100000"/>
              </a:lnSpc>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这就是谓词中的“变量”。既然所有人不是特指，则可以 用一个大写英文字母来表示，得到：</a:t>
            </a:r>
            <a:endParaRPr sz="2800">
              <a:latin typeface="黑体" panose="02010609060101010101" charset="-122"/>
              <a:cs typeface="黑体" panose="02010609060101010101" charset="-122"/>
            </a:endParaRPr>
          </a:p>
          <a:p>
            <a:pPr marL="724535">
              <a:lnSpc>
                <a:spcPct val="100000"/>
              </a:lnSpc>
              <a:spcBef>
                <a:spcPts val="685"/>
              </a:spcBef>
            </a:pPr>
            <a:r>
              <a:rPr sz="2800" spc="-5" dirty="0">
                <a:solidFill>
                  <a:srgbClr val="002060"/>
                </a:solidFill>
                <a:latin typeface="黑体" panose="02010609060101010101" charset="-122"/>
                <a:cs typeface="黑体" panose="02010609060101010101" charset="-122"/>
              </a:rPr>
              <a:t>lovetoeat(X,apple)</a:t>
            </a:r>
            <a:endParaRPr sz="280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4294967295"/>
          </p:nvPr>
        </p:nvSpPr>
        <p:spPr>
          <a:xfrm>
            <a:off x="802005" y="1558088"/>
            <a:ext cx="9176646" cy="5320255"/>
          </a:xfrm>
          <a:prstGeom prst="rect">
            <a:avLst/>
          </a:prstGeom>
        </p:spPr>
        <p:txBody>
          <a:bodyPr lIns="104315" tIns="52157" rIns="104315" bIns="52157"/>
          <a:lstStyle/>
          <a:p>
            <a:pPr marL="521335" indent="-521335">
              <a:lnSpc>
                <a:spcPct val="150000"/>
              </a:lnSpc>
              <a:buFontTx/>
              <a:buAutoNum type="arabicPeriod"/>
              <a:defRPr/>
            </a:pPr>
            <a:r>
              <a:rPr lang="zh-CN" altLang="en-US" sz="3200" b="1" dirty="0" smtClean="0"/>
              <a:t>知识及知识的分类</a:t>
            </a:r>
            <a:endParaRPr lang="en-US" altLang="zh-CN" sz="3200" b="1" dirty="0" smtClean="0"/>
          </a:p>
          <a:p>
            <a:pPr>
              <a:lnSpc>
                <a:spcPct val="150000"/>
              </a:lnSpc>
              <a:buFont typeface="Wingdings" panose="05000000000000000000" pitchFamily="2" charset="2"/>
              <a:buChar char="ü"/>
              <a:defRPr/>
            </a:pPr>
            <a:r>
              <a:rPr lang="zh-CN" altLang="en-US" sz="2700" dirty="0" smtClean="0"/>
              <a:t>知识是人们在改造客观世界的实践中积累起来的认识和经验。</a:t>
            </a:r>
            <a:endParaRPr lang="en-US" altLang="zh-CN" sz="2700" dirty="0" smtClean="0"/>
          </a:p>
          <a:p>
            <a:pPr>
              <a:lnSpc>
                <a:spcPct val="150000"/>
              </a:lnSpc>
              <a:buFont typeface="Wingdings" panose="05000000000000000000" pitchFamily="2" charset="2"/>
              <a:buChar char="ü"/>
              <a:defRPr/>
            </a:pPr>
            <a:r>
              <a:rPr lang="zh-CN" altLang="en-US" sz="2700" dirty="0" smtClean="0"/>
              <a:t>这些经验的描述又涉及数据和信息等概念。</a:t>
            </a:r>
            <a:endParaRPr lang="en-US" altLang="zh-CN" sz="2700" dirty="0" smtClean="0"/>
          </a:p>
          <a:p>
            <a:pPr>
              <a:lnSpc>
                <a:spcPct val="150000"/>
              </a:lnSpc>
              <a:buFont typeface="Wingdings" panose="05000000000000000000" pitchFamily="2" charset="2"/>
              <a:buChar char="ü"/>
              <a:defRPr/>
            </a:pPr>
            <a:r>
              <a:rPr lang="zh-CN" altLang="en-US" sz="2700" dirty="0" smtClean="0"/>
              <a:t>数据是记录信息的符号，是信息的载体和表示。</a:t>
            </a:r>
            <a:endParaRPr lang="en-US" altLang="zh-CN" sz="2700" dirty="0" smtClean="0"/>
          </a:p>
          <a:p>
            <a:pPr>
              <a:lnSpc>
                <a:spcPct val="150000"/>
              </a:lnSpc>
              <a:buFont typeface="Wingdings" panose="05000000000000000000" pitchFamily="2" charset="2"/>
              <a:buChar char="ü"/>
              <a:defRPr/>
            </a:pPr>
            <a:r>
              <a:rPr lang="zh-CN" altLang="en-US" sz="2700" dirty="0" smtClean="0"/>
              <a:t>信息是对数据的解释，是数据在特定场合下的具体含义。</a:t>
            </a:r>
            <a:endParaRPr lang="zh-CN" altLang="en-US" sz="2700" dirty="0" smtClean="0"/>
          </a:p>
        </p:txBody>
      </p:sp>
      <p:sp>
        <p:nvSpPr>
          <p:cNvPr id="5124"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ACC1496D-463F-4D93-A935-12777132B6C6}" type="slidenum">
              <a:rPr lang="en-US" altLang="zh-CN"/>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945254" cy="613410"/>
          </a:xfrm>
          <a:prstGeom prst="rect">
            <a:avLst/>
          </a:prstGeom>
        </p:spPr>
        <p:txBody>
          <a:bodyPr vert="horz" wrap="square" lIns="0" tIns="13335" rIns="0" bIns="0" rtlCol="0">
            <a:spAutoFit/>
          </a:bodyPr>
          <a:lstStyle/>
          <a:p>
            <a:pPr marL="12700">
              <a:lnSpc>
                <a:spcPct val="100000"/>
              </a:lnSpc>
              <a:spcBef>
                <a:spcPts val="105"/>
              </a:spcBef>
            </a:pPr>
            <a:r>
              <a:rPr spc="5" dirty="0"/>
              <a:t>谓词的变量与量词</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313690" marR="5080" indent="-300990">
              <a:lnSpc>
                <a:spcPct val="100000"/>
              </a:lnSpc>
              <a:spcBef>
                <a:spcPts val="105"/>
              </a:spcBef>
              <a:buFont typeface="Arial" panose="020B0604020202020204"/>
              <a:buChar char="•"/>
              <a:tabLst>
                <a:tab pos="313055" algn="l"/>
                <a:tab pos="313690" algn="l"/>
              </a:tabLst>
            </a:pPr>
            <a:r>
              <a:rPr dirty="0"/>
              <a:t>但仔细想想仍然有问题，这种表示无法区分“所有人”和 “有些人”。</a:t>
            </a:r>
            <a:endParaRPr dirty="0"/>
          </a:p>
          <a:p>
            <a:pPr marL="313690" indent="-300990">
              <a:lnSpc>
                <a:spcPct val="100000"/>
              </a:lnSpc>
              <a:spcBef>
                <a:spcPts val="690"/>
              </a:spcBef>
              <a:buFont typeface="Arial" panose="020B0604020202020204"/>
              <a:buChar char="•"/>
              <a:tabLst>
                <a:tab pos="313055" algn="l"/>
                <a:tab pos="313690" algn="l"/>
              </a:tabLst>
            </a:pPr>
            <a:r>
              <a:rPr dirty="0"/>
              <a:t>对此，谓词逻辑设计了两种“量词”</a:t>
            </a:r>
            <a:endParaRPr dirty="0"/>
          </a:p>
          <a:p>
            <a:pPr marL="664210" lvl="1" indent="-250825">
              <a:lnSpc>
                <a:spcPct val="100000"/>
              </a:lnSpc>
              <a:spcBef>
                <a:spcPts val="49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存在量</a:t>
            </a:r>
            <a:r>
              <a:rPr sz="2450" b="1" spc="-10" dirty="0">
                <a:solidFill>
                  <a:srgbClr val="002060"/>
                </a:solidFill>
                <a:latin typeface="宋体" panose="02010600030101010101" pitchFamily="2" charset="-122"/>
                <a:cs typeface="宋体" panose="02010600030101010101" pitchFamily="2" charset="-122"/>
              </a:rPr>
              <a:t>词</a:t>
            </a:r>
            <a:r>
              <a:rPr sz="2450" b="1" spc="25" dirty="0">
                <a:solidFill>
                  <a:srgbClr val="002060"/>
                </a:solidFill>
                <a:latin typeface="宋体" panose="02010600030101010101" pitchFamily="2" charset="-122"/>
                <a:cs typeface="宋体" panose="02010600030101010101" pitchFamily="2" charset="-122"/>
              </a:rPr>
              <a:t> </a:t>
            </a:r>
            <a:r>
              <a:rPr sz="2450" b="1" dirty="0">
                <a:solidFill>
                  <a:srgbClr val="FF0000"/>
                </a:solidFill>
                <a:latin typeface="Symbol" panose="05050102010706020507"/>
                <a:cs typeface="Symbol" panose="05050102010706020507"/>
              </a:rPr>
              <a:t></a:t>
            </a:r>
            <a:r>
              <a:rPr sz="2450" b="1" dirty="0">
                <a:solidFill>
                  <a:srgbClr val="FF0000"/>
                </a:solidFill>
                <a:latin typeface="宋体" panose="02010600030101010101" pitchFamily="2" charset="-122"/>
                <a:cs typeface="宋体" panose="02010600030101010101" pitchFamily="2" charset="-122"/>
              </a:rPr>
              <a:t>x</a:t>
            </a:r>
            <a:r>
              <a:rPr sz="2450" b="1" spc="20" dirty="0">
                <a:solidFill>
                  <a:srgbClr val="FF0000"/>
                </a:solidFill>
                <a:latin typeface="宋体" panose="02010600030101010101" pitchFamily="2" charset="-122"/>
                <a:cs typeface="宋体" panose="02010600030101010101" pitchFamily="2" charset="-122"/>
              </a:rPr>
              <a:t> </a:t>
            </a:r>
            <a:r>
              <a:rPr sz="2450" b="1" dirty="0">
                <a:solidFill>
                  <a:srgbClr val="FF0000"/>
                </a:solidFill>
                <a:latin typeface="宋体" panose="02010600030101010101" pitchFamily="2" charset="-122"/>
                <a:cs typeface="宋体" panose="02010600030101010101" pitchFamily="2" charset="-122"/>
              </a:rPr>
              <a:t>：一定存在一个x，满足。。。</a:t>
            </a:r>
            <a:endParaRPr sz="2450">
              <a:latin typeface="宋体" panose="02010600030101010101" pitchFamily="2" charset="-122"/>
              <a:cs typeface="宋体" panose="02010600030101010101" pitchFamily="2" charset="-122"/>
            </a:endParaRPr>
          </a:p>
          <a:p>
            <a:pPr marL="663575" lvl="1" indent="-250190">
              <a:lnSpc>
                <a:spcPct val="100000"/>
              </a:lnSpc>
              <a:spcBef>
                <a:spcPts val="595"/>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全称量</a:t>
            </a:r>
            <a:r>
              <a:rPr sz="2450" b="1" spc="-10" dirty="0">
                <a:solidFill>
                  <a:srgbClr val="002060"/>
                </a:solidFill>
                <a:latin typeface="宋体" panose="02010600030101010101" pitchFamily="2" charset="-122"/>
                <a:cs typeface="宋体" panose="02010600030101010101" pitchFamily="2" charset="-122"/>
              </a:rPr>
              <a:t>词</a:t>
            </a:r>
            <a:r>
              <a:rPr sz="2450" b="1" spc="25" dirty="0">
                <a:solidFill>
                  <a:srgbClr val="002060"/>
                </a:solidFill>
                <a:latin typeface="宋体" panose="02010600030101010101" pitchFamily="2" charset="-122"/>
                <a:cs typeface="宋体" panose="02010600030101010101" pitchFamily="2" charset="-122"/>
              </a:rPr>
              <a:t> </a:t>
            </a:r>
            <a:r>
              <a:rPr sz="2450" b="1" spc="5" dirty="0">
                <a:solidFill>
                  <a:srgbClr val="FF0000"/>
                </a:solidFill>
                <a:latin typeface="Symbol" panose="05050102010706020507"/>
                <a:cs typeface="Symbol" panose="05050102010706020507"/>
              </a:rPr>
              <a:t></a:t>
            </a:r>
            <a:r>
              <a:rPr sz="2450" b="1" spc="5" dirty="0">
                <a:solidFill>
                  <a:srgbClr val="FF0000"/>
                </a:solidFill>
                <a:latin typeface="宋体" panose="02010600030101010101" pitchFamily="2" charset="-122"/>
                <a:cs typeface="宋体" panose="02010600030101010101" pitchFamily="2" charset="-122"/>
              </a:rPr>
              <a:t>x</a:t>
            </a:r>
            <a:r>
              <a:rPr sz="2450" b="1" spc="1240" dirty="0">
                <a:solidFill>
                  <a:srgbClr val="FF0000"/>
                </a:solidFill>
                <a:latin typeface="宋体" panose="02010600030101010101" pitchFamily="2" charset="-122"/>
                <a:cs typeface="宋体" panose="02010600030101010101" pitchFamily="2" charset="-122"/>
              </a:rPr>
              <a:t> </a:t>
            </a:r>
            <a:r>
              <a:rPr sz="2450" b="1" spc="-15" dirty="0">
                <a:solidFill>
                  <a:srgbClr val="FF0000"/>
                </a:solidFill>
                <a:latin typeface="宋体" panose="02010600030101010101" pitchFamily="2" charset="-122"/>
                <a:cs typeface="宋体" panose="02010600030101010101" pitchFamily="2" charset="-122"/>
              </a:rPr>
              <a:t>：</a:t>
            </a:r>
            <a:r>
              <a:rPr sz="2450" b="1" spc="10" dirty="0">
                <a:solidFill>
                  <a:srgbClr val="FF0000"/>
                </a:solidFill>
                <a:latin typeface="宋体" panose="02010600030101010101" pitchFamily="2" charset="-122"/>
                <a:cs typeface="宋体" panose="02010600030101010101" pitchFamily="2" charset="-122"/>
              </a:rPr>
              <a:t> </a:t>
            </a:r>
            <a:r>
              <a:rPr sz="2450" b="1" dirty="0">
                <a:solidFill>
                  <a:srgbClr val="FF0000"/>
                </a:solidFill>
                <a:latin typeface="宋体" panose="02010600030101010101" pitchFamily="2" charset="-122"/>
                <a:cs typeface="宋体" panose="02010600030101010101" pitchFamily="2" charset="-122"/>
              </a:rPr>
              <a:t>对所有的</a:t>
            </a:r>
            <a:r>
              <a:rPr sz="2450" b="1" spc="5" dirty="0">
                <a:solidFill>
                  <a:srgbClr val="FF0000"/>
                </a:solidFill>
                <a:latin typeface="宋体" panose="02010600030101010101" pitchFamily="2" charset="-122"/>
                <a:cs typeface="宋体" panose="02010600030101010101" pitchFamily="2" charset="-122"/>
              </a:rPr>
              <a:t>x，</a:t>
            </a:r>
            <a:r>
              <a:rPr sz="2450" b="1" dirty="0">
                <a:solidFill>
                  <a:srgbClr val="FF0000"/>
                </a:solidFill>
                <a:latin typeface="宋体" panose="02010600030101010101" pitchFamily="2" charset="-122"/>
                <a:cs typeface="宋体" panose="02010600030101010101" pitchFamily="2" charset="-122"/>
              </a:rPr>
              <a:t>都满足。。。</a:t>
            </a:r>
            <a:endParaRPr sz="2450">
              <a:latin typeface="宋体" panose="02010600030101010101" pitchFamily="2" charset="-122"/>
              <a:cs typeface="宋体" panose="02010600030101010101" pitchFamily="2" charset="-122"/>
            </a:endParaRPr>
          </a:p>
          <a:p>
            <a:pPr marL="313690" indent="-300990">
              <a:lnSpc>
                <a:spcPct val="100000"/>
              </a:lnSpc>
              <a:spcBef>
                <a:spcPts val="785"/>
              </a:spcBef>
              <a:buFont typeface="Arial" panose="020B0604020202020204"/>
              <a:buChar char="•"/>
              <a:tabLst>
                <a:tab pos="313055" algn="l"/>
                <a:tab pos="313690" algn="l"/>
              </a:tabLst>
            </a:pPr>
            <a:r>
              <a:rPr dirty="0"/>
              <a:t>将量词与谓词搭配，就可以得到：</a:t>
            </a:r>
            <a:endParaRPr dirty="0"/>
          </a:p>
        </p:txBody>
      </p:sp>
      <p:sp>
        <p:nvSpPr>
          <p:cNvPr id="4" name="object 4"/>
          <p:cNvSpPr txBox="1"/>
          <p:nvPr/>
        </p:nvSpPr>
        <p:spPr>
          <a:xfrm>
            <a:off x="1005211" y="4703927"/>
            <a:ext cx="3407410" cy="923290"/>
          </a:xfrm>
          <a:prstGeom prst="rect">
            <a:avLst/>
          </a:prstGeom>
        </p:spPr>
        <p:txBody>
          <a:bodyPr vert="horz" wrap="square" lIns="0" tIns="87630" rIns="0" bIns="0" rtlCol="0">
            <a:spAutoFit/>
          </a:bodyPr>
          <a:lstStyle/>
          <a:p>
            <a:pPr marL="262890" indent="-250190">
              <a:lnSpc>
                <a:spcPct val="100000"/>
              </a:lnSpc>
              <a:spcBef>
                <a:spcPts val="690"/>
              </a:spcBef>
              <a:buFont typeface="Arial" panose="020B0604020202020204"/>
              <a:buChar char="–"/>
              <a:tabLst>
                <a:tab pos="263525" algn="l"/>
              </a:tabLst>
            </a:pPr>
            <a:r>
              <a:rPr sz="2450" b="1" spc="-5" dirty="0">
                <a:solidFill>
                  <a:srgbClr val="002060"/>
                </a:solidFill>
                <a:latin typeface="宋体" panose="02010600030101010101" pitchFamily="2" charset="-122"/>
                <a:cs typeface="宋体" panose="02010600030101010101" pitchFamily="2" charset="-122"/>
              </a:rPr>
              <a:t>所有人都喜欢吃苹果</a:t>
            </a:r>
            <a:endParaRPr sz="2450">
              <a:latin typeface="宋体" panose="02010600030101010101" pitchFamily="2" charset="-122"/>
              <a:cs typeface="宋体" panose="02010600030101010101" pitchFamily="2" charset="-122"/>
            </a:endParaRPr>
          </a:p>
          <a:p>
            <a:pPr marL="262890" indent="-250190">
              <a:lnSpc>
                <a:spcPct val="100000"/>
              </a:lnSpc>
              <a:spcBef>
                <a:spcPts val="595"/>
              </a:spcBef>
              <a:buFont typeface="Arial" panose="020B0604020202020204"/>
              <a:buChar char="–"/>
              <a:tabLst>
                <a:tab pos="263525" algn="l"/>
                <a:tab pos="3082290" algn="l"/>
              </a:tabLst>
            </a:pPr>
            <a:r>
              <a:rPr sz="2450" b="1" spc="-5" dirty="0">
                <a:solidFill>
                  <a:srgbClr val="002060"/>
                </a:solidFill>
                <a:latin typeface="宋体" panose="02010600030101010101" pitchFamily="2" charset="-122"/>
                <a:cs typeface="宋体" panose="02010600030101010101" pitchFamily="2" charset="-122"/>
              </a:rPr>
              <a:t>有些人喜欢吃苹</a:t>
            </a:r>
            <a:r>
              <a:rPr sz="2450" b="1" spc="-10" dirty="0">
                <a:solidFill>
                  <a:srgbClr val="002060"/>
                </a:solidFill>
                <a:latin typeface="宋体" panose="02010600030101010101" pitchFamily="2" charset="-122"/>
                <a:cs typeface="宋体" panose="02010600030101010101" pitchFamily="2" charset="-122"/>
              </a:rPr>
              <a:t>果</a:t>
            </a:r>
            <a:r>
              <a:rPr sz="2450" b="1" dirty="0">
                <a:solidFill>
                  <a:srgbClr val="002060"/>
                </a:solidFill>
                <a:latin typeface="宋体" panose="02010600030101010101" pitchFamily="2" charset="-122"/>
                <a:cs typeface="宋体" panose="02010600030101010101" pitchFamily="2" charset="-122"/>
              </a:rPr>
              <a:t>	</a:t>
            </a:r>
            <a:r>
              <a:rPr sz="2450" b="1" spc="-10" dirty="0">
                <a:solidFill>
                  <a:srgbClr val="FF000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p:txBody>
      </p:sp>
      <p:sp>
        <p:nvSpPr>
          <p:cNvPr id="5" name="object 5"/>
          <p:cNvSpPr txBox="1"/>
          <p:nvPr/>
        </p:nvSpPr>
        <p:spPr>
          <a:xfrm>
            <a:off x="4546082" y="4703927"/>
            <a:ext cx="4439920" cy="923290"/>
          </a:xfrm>
          <a:prstGeom prst="rect">
            <a:avLst/>
          </a:prstGeom>
        </p:spPr>
        <p:txBody>
          <a:bodyPr vert="horz" wrap="square" lIns="0" tIns="12700" rIns="0" bIns="0" rtlCol="0">
            <a:spAutoFit/>
          </a:bodyPr>
          <a:lstStyle/>
          <a:p>
            <a:pPr marL="798195" marR="5080" indent="-786130">
              <a:lnSpc>
                <a:spcPct val="120000"/>
              </a:lnSpc>
              <a:spcBef>
                <a:spcPts val="100"/>
              </a:spcBef>
            </a:pPr>
            <a:r>
              <a:rPr sz="2450" b="1" spc="-10" dirty="0">
                <a:solidFill>
                  <a:srgbClr val="002060"/>
                </a:solidFill>
                <a:latin typeface="宋体" panose="02010600030101010101" pitchFamily="2" charset="-122"/>
                <a:cs typeface="宋体" panose="02010600030101010101" pitchFamily="2" charset="-122"/>
              </a:rPr>
              <a:t>： </a:t>
            </a:r>
            <a:r>
              <a:rPr sz="2450" b="1" spc="-5" dirty="0">
                <a:solidFill>
                  <a:srgbClr val="FF0000"/>
                </a:solidFill>
                <a:latin typeface="宋体" panose="02010600030101010101" pitchFamily="2" charset="-122"/>
                <a:cs typeface="宋体" panose="02010600030101010101" pitchFamily="2" charset="-122"/>
              </a:rPr>
              <a:t>(</a:t>
            </a:r>
            <a:r>
              <a:rPr sz="2450" b="1" spc="-5" dirty="0">
                <a:solidFill>
                  <a:srgbClr val="FF0000"/>
                </a:solidFill>
                <a:latin typeface="Symbol" panose="05050102010706020507"/>
                <a:cs typeface="Symbol" panose="05050102010706020507"/>
              </a:rPr>
              <a:t></a:t>
            </a:r>
            <a:r>
              <a:rPr sz="2450" b="1" spc="-5" dirty="0">
                <a:solidFill>
                  <a:srgbClr val="FF0000"/>
                </a:solidFill>
                <a:latin typeface="宋体" panose="02010600030101010101" pitchFamily="2" charset="-122"/>
                <a:cs typeface="宋体" panose="02010600030101010101" pitchFamily="2" charset="-122"/>
              </a:rPr>
              <a:t>x) lovetoeat(x,apple)  </a:t>
            </a:r>
            <a:r>
              <a:rPr sz="2450" b="1" dirty="0">
                <a:solidFill>
                  <a:srgbClr val="FF0000"/>
                </a:solidFill>
                <a:latin typeface="宋体" panose="02010600030101010101" pitchFamily="2" charset="-122"/>
                <a:cs typeface="宋体" panose="02010600030101010101" pitchFamily="2" charset="-122"/>
              </a:rPr>
              <a:t>(</a:t>
            </a:r>
            <a:r>
              <a:rPr sz="2450" b="1" dirty="0">
                <a:solidFill>
                  <a:srgbClr val="FF0000"/>
                </a:solidFill>
                <a:latin typeface="Symbol" panose="05050102010706020507"/>
                <a:cs typeface="Symbol" panose="05050102010706020507"/>
              </a:rPr>
              <a:t></a:t>
            </a:r>
            <a:r>
              <a:rPr sz="2450" b="1" dirty="0">
                <a:solidFill>
                  <a:srgbClr val="FF0000"/>
                </a:solidFill>
                <a:latin typeface="宋体" panose="02010600030101010101" pitchFamily="2" charset="-122"/>
                <a:cs typeface="宋体" panose="02010600030101010101" pitchFamily="2" charset="-122"/>
              </a:rPr>
              <a:t>x)</a:t>
            </a:r>
            <a:r>
              <a:rPr sz="2450" b="1" spc="-50" dirty="0">
                <a:solidFill>
                  <a:srgbClr val="FF0000"/>
                </a:solidFill>
                <a:latin typeface="宋体" panose="02010600030101010101" pitchFamily="2" charset="-122"/>
                <a:cs typeface="宋体" panose="02010600030101010101" pitchFamily="2" charset="-122"/>
              </a:rPr>
              <a:t> </a:t>
            </a:r>
            <a:r>
              <a:rPr sz="2450" b="1" dirty="0">
                <a:solidFill>
                  <a:srgbClr val="FF0000"/>
                </a:solidFill>
                <a:latin typeface="宋体" panose="02010600030101010101" pitchFamily="2" charset="-122"/>
                <a:cs typeface="宋体" panose="02010600030101010101" pitchFamily="2" charset="-122"/>
              </a:rPr>
              <a:t>lovetoeat(x,apple)</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455670" cy="613410"/>
          </a:xfrm>
          <a:prstGeom prst="rect">
            <a:avLst/>
          </a:prstGeom>
        </p:spPr>
        <p:txBody>
          <a:bodyPr vert="horz" wrap="square" lIns="0" tIns="13335" rIns="0" bIns="0" rtlCol="0">
            <a:spAutoFit/>
          </a:bodyPr>
          <a:lstStyle/>
          <a:p>
            <a:pPr marL="12700">
              <a:lnSpc>
                <a:spcPct val="100000"/>
              </a:lnSpc>
              <a:spcBef>
                <a:spcPts val="105"/>
              </a:spcBef>
            </a:pPr>
            <a:r>
              <a:rPr spc="5" dirty="0"/>
              <a:t>量词的转换公式</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14217"/>
            <a:ext cx="9372600" cy="3836035"/>
          </a:xfrm>
          <a:prstGeom prst="rect">
            <a:avLst/>
          </a:prstGeom>
        </p:spPr>
        <p:txBody>
          <a:bodyPr vert="horz" wrap="square" lIns="0" tIns="110489" rIns="0" bIns="0" rtlCol="0">
            <a:spAutoFit/>
          </a:bodyPr>
          <a:lstStyle/>
          <a:p>
            <a:pPr marL="313690" indent="-300990">
              <a:lnSpc>
                <a:spcPct val="100000"/>
              </a:lnSpc>
              <a:spcBef>
                <a:spcPts val="870"/>
              </a:spcBef>
              <a:buFont typeface="Arial" panose="020B0604020202020204"/>
              <a:buChar char="•"/>
              <a:tabLst>
                <a:tab pos="313055" algn="l"/>
                <a:tab pos="313690" algn="l"/>
              </a:tabLst>
            </a:pPr>
            <a:r>
              <a:rPr sz="2800" b="1" dirty="0">
                <a:solidFill>
                  <a:srgbClr val="FF0000"/>
                </a:solidFill>
                <a:latin typeface="Calibri" panose="020F0502020204030204"/>
                <a:cs typeface="Calibri" panose="020F0502020204030204"/>
              </a:rPr>
              <a:t>¬</a:t>
            </a:r>
            <a:r>
              <a:rPr sz="2800" b="1" dirty="0">
                <a:solidFill>
                  <a:srgbClr val="FF0000"/>
                </a:solidFill>
                <a:latin typeface="Symbol" panose="05050102010706020507"/>
                <a:cs typeface="Symbol" panose="05050102010706020507"/>
              </a:rPr>
              <a:t></a:t>
            </a:r>
            <a:r>
              <a:rPr sz="2800" b="1" dirty="0">
                <a:solidFill>
                  <a:srgbClr val="FF0000"/>
                </a:solidFill>
                <a:latin typeface="黑体" panose="02010609060101010101" charset="-122"/>
                <a:cs typeface="黑体" panose="02010609060101010101" charset="-122"/>
              </a:rPr>
              <a:t>X </a:t>
            </a:r>
            <a:r>
              <a:rPr sz="2800" b="1" spc="-5" dirty="0">
                <a:solidFill>
                  <a:srgbClr val="FF0000"/>
                </a:solidFill>
                <a:latin typeface="黑体" panose="02010609060101010101" charset="-122"/>
                <a:cs typeface="黑体" panose="02010609060101010101" charset="-122"/>
              </a:rPr>
              <a:t>p(X) ≡ </a:t>
            </a:r>
            <a:r>
              <a:rPr sz="2800" b="1" dirty="0">
                <a:solidFill>
                  <a:srgbClr val="FF0000"/>
                </a:solidFill>
                <a:latin typeface="Symbol" panose="05050102010706020507"/>
                <a:cs typeface="Symbol" panose="05050102010706020507"/>
              </a:rPr>
              <a:t></a:t>
            </a:r>
            <a:r>
              <a:rPr sz="2800" b="1" dirty="0">
                <a:solidFill>
                  <a:srgbClr val="FF0000"/>
                </a:solidFill>
                <a:latin typeface="黑体" panose="02010609060101010101" charset="-122"/>
                <a:cs typeface="黑体" panose="02010609060101010101" charset="-122"/>
              </a:rPr>
              <a:t>X</a:t>
            </a:r>
            <a:r>
              <a:rPr sz="2800" b="1" spc="45" dirty="0">
                <a:solidFill>
                  <a:srgbClr val="FF0000"/>
                </a:solidFill>
                <a:latin typeface="黑体" panose="02010609060101010101" charset="-122"/>
                <a:cs typeface="黑体" panose="02010609060101010101" charset="-122"/>
              </a:rPr>
              <a:t> </a:t>
            </a:r>
            <a:r>
              <a:rPr sz="2800" b="1" spc="-5" dirty="0">
                <a:solidFill>
                  <a:srgbClr val="FF0000"/>
                </a:solidFill>
                <a:latin typeface="Calibri" panose="020F0502020204030204"/>
                <a:cs typeface="Calibri" panose="020F0502020204030204"/>
              </a:rPr>
              <a:t>¬</a:t>
            </a:r>
            <a:r>
              <a:rPr sz="2800" b="1" spc="-5" dirty="0">
                <a:solidFill>
                  <a:srgbClr val="FF0000"/>
                </a:solidFill>
                <a:latin typeface="黑体" panose="02010609060101010101" charset="-122"/>
                <a:cs typeface="黑体" panose="02010609060101010101" charset="-122"/>
              </a:rPr>
              <a:t>p(X)</a:t>
            </a:r>
            <a:endParaRPr sz="2800">
              <a:latin typeface="黑体" panose="02010609060101010101" charset="-122"/>
              <a:cs typeface="黑体" panose="02010609060101010101" charset="-122"/>
            </a:endParaRPr>
          </a:p>
          <a:p>
            <a:pPr marL="664210" lvl="1" indent="-250825">
              <a:lnSpc>
                <a:spcPct val="100000"/>
              </a:lnSpc>
              <a:spcBef>
                <a:spcPts val="675"/>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不存在</a:t>
            </a:r>
            <a:r>
              <a:rPr sz="2450" b="1" dirty="0">
                <a:solidFill>
                  <a:srgbClr val="002060"/>
                </a:solidFill>
                <a:latin typeface="Arial" panose="020B0604020202020204"/>
                <a:cs typeface="Arial" panose="020B0604020202020204"/>
              </a:rPr>
              <a:t>X</a:t>
            </a:r>
            <a:r>
              <a:rPr sz="2450" b="1" spc="-5" dirty="0">
                <a:solidFill>
                  <a:srgbClr val="002060"/>
                </a:solidFill>
                <a:latin typeface="宋体" panose="02010600030101010101" pitchFamily="2" charset="-122"/>
                <a:cs typeface="宋体" panose="02010600030101010101" pitchFamily="2" charset="-122"/>
              </a:rPr>
              <a:t>使</a:t>
            </a:r>
            <a:r>
              <a:rPr sz="2450" b="1" dirty="0">
                <a:solidFill>
                  <a:srgbClr val="002060"/>
                </a:solidFill>
                <a:latin typeface="Arial" panose="020B0604020202020204"/>
                <a:cs typeface="Arial" panose="020B0604020202020204"/>
              </a:rPr>
              <a:t>p(X)</a:t>
            </a:r>
            <a:r>
              <a:rPr sz="2450" b="1" dirty="0">
                <a:solidFill>
                  <a:srgbClr val="002060"/>
                </a:solidFill>
                <a:latin typeface="宋体" panose="02010600030101010101" pitchFamily="2" charset="-122"/>
                <a:cs typeface="宋体" panose="02010600030101010101" pitchFamily="2" charset="-122"/>
              </a:rPr>
              <a:t>成立，等价于对任</a:t>
            </a:r>
            <a:r>
              <a:rPr sz="2450" b="1" spc="-5" dirty="0">
                <a:solidFill>
                  <a:srgbClr val="002060"/>
                </a:solidFill>
                <a:latin typeface="宋体" panose="02010600030101010101" pitchFamily="2" charset="-122"/>
                <a:cs typeface="宋体" panose="02010600030101010101" pitchFamily="2" charset="-122"/>
              </a:rPr>
              <a:t>意</a:t>
            </a:r>
            <a:r>
              <a:rPr sz="2450" b="1" dirty="0">
                <a:solidFill>
                  <a:srgbClr val="002060"/>
                </a:solidFill>
                <a:latin typeface="Arial" panose="020B0604020202020204"/>
                <a:cs typeface="Arial" panose="020B0604020202020204"/>
              </a:rPr>
              <a:t>X</a:t>
            </a:r>
            <a:r>
              <a:rPr sz="2450" b="1" dirty="0">
                <a:solidFill>
                  <a:srgbClr val="002060"/>
                </a:solidFill>
                <a:latin typeface="宋体" panose="02010600030101010101" pitchFamily="2" charset="-122"/>
                <a:cs typeface="宋体" panose="02010600030101010101" pitchFamily="2" charset="-122"/>
              </a:rPr>
              <a:t>，都</a:t>
            </a:r>
            <a:r>
              <a:rPr sz="2450" b="1" spc="-5" dirty="0">
                <a:solidFill>
                  <a:srgbClr val="002060"/>
                </a:solidFill>
                <a:latin typeface="宋体" panose="02010600030101010101" pitchFamily="2" charset="-122"/>
                <a:cs typeface="宋体" panose="02010600030101010101" pitchFamily="2" charset="-122"/>
              </a:rPr>
              <a:t>使</a:t>
            </a:r>
            <a:r>
              <a:rPr sz="2450" b="1" dirty="0">
                <a:solidFill>
                  <a:srgbClr val="002060"/>
                </a:solidFill>
                <a:latin typeface="Arial" panose="020B0604020202020204"/>
                <a:cs typeface="Arial" panose="020B0604020202020204"/>
              </a:rPr>
              <a:t>¬p(X)</a:t>
            </a:r>
            <a:r>
              <a:rPr sz="2450" b="1" dirty="0">
                <a:solidFill>
                  <a:srgbClr val="002060"/>
                </a:solidFill>
                <a:latin typeface="宋体" panose="02010600030101010101" pitchFamily="2" charset="-122"/>
                <a:cs typeface="宋体" panose="02010600030101010101" pitchFamily="2" charset="-122"/>
              </a:rPr>
              <a:t>成立</a:t>
            </a:r>
            <a:endParaRPr sz="2450">
              <a:latin typeface="宋体" panose="02010600030101010101" pitchFamily="2" charset="-122"/>
              <a:cs typeface="宋体" panose="02010600030101010101" pitchFamily="2" charset="-122"/>
            </a:endParaRPr>
          </a:p>
          <a:p>
            <a:pPr marL="313690" indent="-300990">
              <a:lnSpc>
                <a:spcPct val="100000"/>
              </a:lnSpc>
              <a:spcBef>
                <a:spcPts val="600"/>
              </a:spcBef>
              <a:buFont typeface="Arial" panose="020B0604020202020204"/>
              <a:buChar char="•"/>
              <a:tabLst>
                <a:tab pos="313055" algn="l"/>
                <a:tab pos="313690" algn="l"/>
              </a:tabLst>
            </a:pPr>
            <a:r>
              <a:rPr sz="2800" b="1" dirty="0">
                <a:solidFill>
                  <a:srgbClr val="FF0000"/>
                </a:solidFill>
                <a:latin typeface="Calibri" panose="020F0502020204030204"/>
                <a:cs typeface="Calibri" panose="020F0502020204030204"/>
              </a:rPr>
              <a:t>¬</a:t>
            </a:r>
            <a:r>
              <a:rPr sz="2800" b="1" dirty="0">
                <a:solidFill>
                  <a:srgbClr val="FF0000"/>
                </a:solidFill>
                <a:latin typeface="Symbol" panose="05050102010706020507"/>
                <a:cs typeface="Symbol" panose="05050102010706020507"/>
              </a:rPr>
              <a:t></a:t>
            </a:r>
            <a:r>
              <a:rPr sz="2800" b="1" dirty="0">
                <a:solidFill>
                  <a:srgbClr val="FF0000"/>
                </a:solidFill>
                <a:latin typeface="黑体" panose="02010609060101010101" charset="-122"/>
                <a:cs typeface="黑体" panose="02010609060101010101" charset="-122"/>
              </a:rPr>
              <a:t>X </a:t>
            </a:r>
            <a:r>
              <a:rPr sz="2800" b="1" spc="-5" dirty="0">
                <a:solidFill>
                  <a:srgbClr val="FF0000"/>
                </a:solidFill>
                <a:latin typeface="黑体" panose="02010609060101010101" charset="-122"/>
                <a:cs typeface="黑体" panose="02010609060101010101" charset="-122"/>
              </a:rPr>
              <a:t>p(X) ≡ </a:t>
            </a:r>
            <a:r>
              <a:rPr sz="2800" b="1" dirty="0">
                <a:solidFill>
                  <a:srgbClr val="FF0000"/>
                </a:solidFill>
                <a:latin typeface="Symbol" panose="05050102010706020507"/>
                <a:cs typeface="Symbol" panose="05050102010706020507"/>
              </a:rPr>
              <a:t></a:t>
            </a:r>
            <a:r>
              <a:rPr sz="2800" b="1" dirty="0">
                <a:solidFill>
                  <a:srgbClr val="FF0000"/>
                </a:solidFill>
                <a:latin typeface="黑体" panose="02010609060101010101" charset="-122"/>
                <a:cs typeface="黑体" panose="02010609060101010101" charset="-122"/>
              </a:rPr>
              <a:t>X</a:t>
            </a:r>
            <a:r>
              <a:rPr sz="2800" b="1" spc="45" dirty="0">
                <a:solidFill>
                  <a:srgbClr val="FF0000"/>
                </a:solidFill>
                <a:latin typeface="黑体" panose="02010609060101010101" charset="-122"/>
                <a:cs typeface="黑体" panose="02010609060101010101" charset="-122"/>
              </a:rPr>
              <a:t> </a:t>
            </a:r>
            <a:r>
              <a:rPr sz="2800" b="1" spc="-5" dirty="0">
                <a:solidFill>
                  <a:srgbClr val="FF0000"/>
                </a:solidFill>
                <a:latin typeface="Calibri" panose="020F0502020204030204"/>
                <a:cs typeface="Calibri" panose="020F0502020204030204"/>
              </a:rPr>
              <a:t>¬</a:t>
            </a:r>
            <a:r>
              <a:rPr sz="2800" b="1" spc="-5" dirty="0">
                <a:solidFill>
                  <a:srgbClr val="FF0000"/>
                </a:solidFill>
                <a:latin typeface="黑体" panose="02010609060101010101" charset="-122"/>
                <a:cs typeface="黑体" panose="02010609060101010101" charset="-122"/>
              </a:rPr>
              <a:t>p(X)</a:t>
            </a:r>
            <a:endParaRPr sz="2800">
              <a:latin typeface="黑体" panose="02010609060101010101" charset="-122"/>
              <a:cs typeface="黑体" panose="02010609060101010101" charset="-122"/>
            </a:endParaRPr>
          </a:p>
          <a:p>
            <a:pPr marL="664210" marR="5080" lvl="1" indent="-250825">
              <a:lnSpc>
                <a:spcPct val="104000"/>
              </a:lnSpc>
              <a:spcBef>
                <a:spcPts val="56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不是所有的</a:t>
            </a:r>
            <a:r>
              <a:rPr sz="2450" b="1" dirty="0">
                <a:solidFill>
                  <a:srgbClr val="002060"/>
                </a:solidFill>
                <a:latin typeface="Arial" panose="020B0604020202020204"/>
                <a:cs typeface="Arial" panose="020B0604020202020204"/>
              </a:rPr>
              <a:t>X</a:t>
            </a:r>
            <a:r>
              <a:rPr sz="2450" b="1" dirty="0">
                <a:solidFill>
                  <a:srgbClr val="002060"/>
                </a:solidFill>
                <a:latin typeface="宋体" panose="02010600030101010101" pitchFamily="2" charset="-122"/>
                <a:cs typeface="宋体" panose="02010600030101010101" pitchFamily="2" charset="-122"/>
              </a:rPr>
              <a:t>都</a:t>
            </a:r>
            <a:r>
              <a:rPr sz="2450" b="1" spc="-5" dirty="0">
                <a:solidFill>
                  <a:srgbClr val="002060"/>
                </a:solidFill>
                <a:latin typeface="宋体" panose="02010600030101010101" pitchFamily="2" charset="-122"/>
                <a:cs typeface="宋体" panose="02010600030101010101" pitchFamily="2" charset="-122"/>
              </a:rPr>
              <a:t>使</a:t>
            </a:r>
            <a:r>
              <a:rPr sz="2450" b="1" dirty="0">
                <a:solidFill>
                  <a:srgbClr val="002060"/>
                </a:solidFill>
                <a:latin typeface="Arial" panose="020B0604020202020204"/>
                <a:cs typeface="Arial" panose="020B0604020202020204"/>
              </a:rPr>
              <a:t>p(X)</a:t>
            </a:r>
            <a:r>
              <a:rPr sz="2450" b="1" dirty="0">
                <a:solidFill>
                  <a:srgbClr val="002060"/>
                </a:solidFill>
                <a:latin typeface="宋体" panose="02010600030101010101" pitchFamily="2" charset="-122"/>
                <a:cs typeface="宋体" panose="02010600030101010101" pitchFamily="2" charset="-122"/>
              </a:rPr>
              <a:t>成立，等价于至少存在一</a:t>
            </a:r>
            <a:r>
              <a:rPr sz="2450" b="1" spc="-5" dirty="0">
                <a:solidFill>
                  <a:srgbClr val="002060"/>
                </a:solidFill>
                <a:latin typeface="宋体" panose="02010600030101010101" pitchFamily="2" charset="-122"/>
                <a:cs typeface="宋体" panose="02010600030101010101" pitchFamily="2" charset="-122"/>
              </a:rPr>
              <a:t>个</a:t>
            </a:r>
            <a:r>
              <a:rPr sz="2450" b="1" dirty="0">
                <a:solidFill>
                  <a:srgbClr val="002060"/>
                </a:solidFill>
                <a:latin typeface="Arial" panose="020B0604020202020204"/>
                <a:cs typeface="Arial" panose="020B0604020202020204"/>
              </a:rPr>
              <a:t>X</a:t>
            </a:r>
            <a:r>
              <a:rPr sz="2450" b="1" dirty="0">
                <a:solidFill>
                  <a:srgbClr val="002060"/>
                </a:solidFill>
                <a:latin typeface="宋体" panose="02010600030101010101" pitchFamily="2" charset="-122"/>
                <a:cs typeface="宋体" panose="02010600030101010101" pitchFamily="2" charset="-122"/>
              </a:rPr>
              <a:t>，使</a:t>
            </a:r>
            <a:r>
              <a:rPr sz="2450" b="1" dirty="0">
                <a:solidFill>
                  <a:srgbClr val="002060"/>
                </a:solidFill>
                <a:latin typeface="Arial" panose="020B0604020202020204"/>
                <a:cs typeface="Arial" panose="020B0604020202020204"/>
              </a:rPr>
              <a:t>¬p(X)</a:t>
            </a:r>
            <a:r>
              <a:rPr sz="2450" b="1" spc="-10" dirty="0">
                <a:solidFill>
                  <a:srgbClr val="002060"/>
                </a:solidFill>
                <a:latin typeface="宋体" panose="02010600030101010101" pitchFamily="2" charset="-122"/>
                <a:cs typeface="宋体" panose="02010600030101010101" pitchFamily="2" charset="-122"/>
              </a:rPr>
              <a:t>成 立</a:t>
            </a:r>
            <a:endParaRPr sz="2450">
              <a:latin typeface="宋体" panose="02010600030101010101" pitchFamily="2" charset="-122"/>
              <a:cs typeface="宋体" panose="02010600030101010101" pitchFamily="2" charset="-122"/>
            </a:endParaRPr>
          </a:p>
          <a:p>
            <a:pPr marL="313690" indent="-300990">
              <a:lnSpc>
                <a:spcPct val="100000"/>
              </a:lnSpc>
              <a:spcBef>
                <a:spcPts val="585"/>
              </a:spcBef>
              <a:buFont typeface="Arial" panose="020B0604020202020204"/>
              <a:buChar char="•"/>
              <a:tabLst>
                <a:tab pos="313055" algn="l"/>
                <a:tab pos="313690" algn="l"/>
              </a:tabLst>
            </a:pPr>
            <a:r>
              <a:rPr sz="2800" b="1" dirty="0">
                <a:solidFill>
                  <a:srgbClr val="FF0000"/>
                </a:solidFill>
                <a:latin typeface="Symbol" panose="05050102010706020507"/>
                <a:cs typeface="Symbol" panose="05050102010706020507"/>
              </a:rPr>
              <a:t></a:t>
            </a:r>
            <a:r>
              <a:rPr sz="2800" b="1" dirty="0">
                <a:solidFill>
                  <a:srgbClr val="FF0000"/>
                </a:solidFill>
                <a:latin typeface="黑体" panose="02010609060101010101" charset="-122"/>
                <a:cs typeface="黑体" panose="02010609060101010101" charset="-122"/>
              </a:rPr>
              <a:t>X </a:t>
            </a:r>
            <a:r>
              <a:rPr sz="2800" b="1" spc="-5" dirty="0">
                <a:solidFill>
                  <a:srgbClr val="FF0000"/>
                </a:solidFill>
                <a:latin typeface="黑体" panose="02010609060101010101" charset="-122"/>
                <a:cs typeface="黑体" panose="02010609060101010101" charset="-122"/>
              </a:rPr>
              <a:t>(p(X)∧q(X)) ≡ </a:t>
            </a:r>
            <a:r>
              <a:rPr sz="2800" b="1" dirty="0">
                <a:solidFill>
                  <a:srgbClr val="FF0000"/>
                </a:solidFill>
                <a:latin typeface="Symbol" panose="05050102010706020507"/>
                <a:cs typeface="Symbol" panose="05050102010706020507"/>
              </a:rPr>
              <a:t></a:t>
            </a:r>
            <a:r>
              <a:rPr sz="2800" b="1" dirty="0">
                <a:solidFill>
                  <a:srgbClr val="FF0000"/>
                </a:solidFill>
                <a:latin typeface="黑体" panose="02010609060101010101" charset="-122"/>
                <a:cs typeface="黑体" panose="02010609060101010101" charset="-122"/>
              </a:rPr>
              <a:t>X </a:t>
            </a:r>
            <a:r>
              <a:rPr sz="2800" b="1" spc="-5" dirty="0">
                <a:solidFill>
                  <a:srgbClr val="FF0000"/>
                </a:solidFill>
                <a:latin typeface="黑体" panose="02010609060101010101" charset="-122"/>
                <a:cs typeface="黑体" panose="02010609060101010101" charset="-122"/>
              </a:rPr>
              <a:t>p(X)∧</a:t>
            </a:r>
            <a:r>
              <a:rPr sz="2800" b="1" spc="-5" dirty="0">
                <a:solidFill>
                  <a:srgbClr val="FF0000"/>
                </a:solidFill>
                <a:latin typeface="Symbol" panose="05050102010706020507"/>
                <a:cs typeface="Symbol" panose="05050102010706020507"/>
              </a:rPr>
              <a:t></a:t>
            </a:r>
            <a:r>
              <a:rPr sz="2800" b="1" spc="-5" dirty="0">
                <a:solidFill>
                  <a:srgbClr val="FF0000"/>
                </a:solidFill>
                <a:latin typeface="黑体" panose="02010609060101010101" charset="-122"/>
                <a:cs typeface="黑体" panose="02010609060101010101" charset="-122"/>
              </a:rPr>
              <a:t>Y</a:t>
            </a:r>
            <a:r>
              <a:rPr sz="2800" b="1" spc="80" dirty="0">
                <a:solidFill>
                  <a:srgbClr val="FF0000"/>
                </a:solidFill>
                <a:latin typeface="黑体" panose="02010609060101010101" charset="-122"/>
                <a:cs typeface="黑体" panose="02010609060101010101" charset="-122"/>
              </a:rPr>
              <a:t> </a:t>
            </a:r>
            <a:r>
              <a:rPr sz="2800" b="1" spc="-5" dirty="0">
                <a:solidFill>
                  <a:srgbClr val="FF0000"/>
                </a:solidFill>
                <a:latin typeface="黑体" panose="02010609060101010101" charset="-122"/>
                <a:cs typeface="黑体" panose="02010609060101010101" charset="-122"/>
              </a:rPr>
              <a:t>q(Y)</a:t>
            </a:r>
            <a:endParaRPr sz="2800">
              <a:latin typeface="黑体" panose="02010609060101010101" charset="-122"/>
              <a:cs typeface="黑体" panose="02010609060101010101" charset="-122"/>
            </a:endParaRPr>
          </a:p>
          <a:p>
            <a:pPr marL="313690" indent="-300990">
              <a:lnSpc>
                <a:spcPct val="100000"/>
              </a:lnSpc>
              <a:spcBef>
                <a:spcPts val="675"/>
              </a:spcBef>
              <a:buFont typeface="Arial" panose="020B0604020202020204"/>
              <a:buChar char="•"/>
              <a:tabLst>
                <a:tab pos="313055" algn="l"/>
                <a:tab pos="313690" algn="l"/>
              </a:tabLst>
            </a:pPr>
            <a:r>
              <a:rPr sz="2800" b="1" dirty="0">
                <a:solidFill>
                  <a:srgbClr val="FF0000"/>
                </a:solidFill>
                <a:latin typeface="Symbol" panose="05050102010706020507"/>
                <a:cs typeface="Symbol" panose="05050102010706020507"/>
              </a:rPr>
              <a:t></a:t>
            </a:r>
            <a:r>
              <a:rPr sz="2800" b="1" dirty="0">
                <a:solidFill>
                  <a:srgbClr val="FF0000"/>
                </a:solidFill>
                <a:latin typeface="黑体" panose="02010609060101010101" charset="-122"/>
                <a:cs typeface="黑体" panose="02010609060101010101" charset="-122"/>
              </a:rPr>
              <a:t>X </a:t>
            </a:r>
            <a:r>
              <a:rPr sz="2800" b="1" spc="-5" dirty="0">
                <a:solidFill>
                  <a:srgbClr val="FF0000"/>
                </a:solidFill>
                <a:latin typeface="黑体" panose="02010609060101010101" charset="-122"/>
                <a:cs typeface="黑体" panose="02010609060101010101" charset="-122"/>
              </a:rPr>
              <a:t>(p(X)∨q(X)) ≡ </a:t>
            </a:r>
            <a:r>
              <a:rPr sz="2800" b="1" dirty="0">
                <a:solidFill>
                  <a:srgbClr val="FF0000"/>
                </a:solidFill>
                <a:latin typeface="Symbol" panose="05050102010706020507"/>
                <a:cs typeface="Symbol" panose="05050102010706020507"/>
              </a:rPr>
              <a:t></a:t>
            </a:r>
            <a:r>
              <a:rPr sz="2800" b="1" dirty="0">
                <a:solidFill>
                  <a:srgbClr val="FF0000"/>
                </a:solidFill>
                <a:latin typeface="黑体" panose="02010609060101010101" charset="-122"/>
                <a:cs typeface="黑体" panose="02010609060101010101" charset="-122"/>
              </a:rPr>
              <a:t>X </a:t>
            </a:r>
            <a:r>
              <a:rPr sz="2800" b="1" spc="-5" dirty="0">
                <a:solidFill>
                  <a:srgbClr val="FF0000"/>
                </a:solidFill>
                <a:latin typeface="黑体" panose="02010609060101010101" charset="-122"/>
                <a:cs typeface="黑体" panose="02010609060101010101" charset="-122"/>
              </a:rPr>
              <a:t>p(X)∨</a:t>
            </a:r>
            <a:r>
              <a:rPr sz="2800" b="1" spc="-5" dirty="0">
                <a:solidFill>
                  <a:srgbClr val="FF0000"/>
                </a:solidFill>
                <a:latin typeface="Symbol" panose="05050102010706020507"/>
                <a:cs typeface="Symbol" panose="05050102010706020507"/>
              </a:rPr>
              <a:t></a:t>
            </a:r>
            <a:r>
              <a:rPr sz="2800" b="1" spc="-5" dirty="0">
                <a:solidFill>
                  <a:srgbClr val="FF0000"/>
                </a:solidFill>
                <a:latin typeface="黑体" panose="02010609060101010101" charset="-122"/>
                <a:cs typeface="黑体" panose="02010609060101010101" charset="-122"/>
              </a:rPr>
              <a:t>Y</a:t>
            </a:r>
            <a:r>
              <a:rPr sz="2800" b="1" spc="85" dirty="0">
                <a:solidFill>
                  <a:srgbClr val="FF0000"/>
                </a:solidFill>
                <a:latin typeface="黑体" panose="02010609060101010101" charset="-122"/>
                <a:cs typeface="黑体" panose="02010609060101010101" charset="-122"/>
              </a:rPr>
              <a:t> </a:t>
            </a:r>
            <a:r>
              <a:rPr sz="2800" b="1" spc="-5" dirty="0">
                <a:solidFill>
                  <a:srgbClr val="FF0000"/>
                </a:solidFill>
                <a:latin typeface="黑体" panose="02010609060101010101" charset="-122"/>
                <a:cs typeface="黑体" panose="02010609060101010101" charset="-122"/>
              </a:rPr>
              <a:t>q(Y)</a:t>
            </a:r>
            <a:endParaRPr sz="2800">
              <a:latin typeface="黑体" panose="02010609060101010101" charset="-122"/>
              <a:cs typeface="黑体" panose="02010609060101010101" charset="-122"/>
            </a:endParaRPr>
          </a:p>
          <a:p>
            <a:pPr marL="664210" lvl="1" indent="-250825">
              <a:lnSpc>
                <a:spcPct val="100000"/>
              </a:lnSpc>
              <a:spcBef>
                <a:spcPts val="695"/>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这两条留给大家分析含义</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5904865" cy="613410"/>
          </a:xfrm>
          <a:prstGeom prst="rect">
            <a:avLst/>
          </a:prstGeom>
        </p:spPr>
        <p:txBody>
          <a:bodyPr vert="horz" wrap="square" lIns="0" tIns="13335" rIns="0" bIns="0" rtlCol="0">
            <a:spAutoFit/>
          </a:bodyPr>
          <a:lstStyle/>
          <a:p>
            <a:pPr marL="12700">
              <a:lnSpc>
                <a:spcPct val="100000"/>
              </a:lnSpc>
              <a:spcBef>
                <a:spcPts val="105"/>
              </a:spcBef>
            </a:pPr>
            <a:r>
              <a:rPr dirty="0"/>
              <a:t>例2.5</a:t>
            </a:r>
            <a:r>
              <a:rPr spc="-65" dirty="0"/>
              <a:t> </a:t>
            </a:r>
            <a:r>
              <a:rPr dirty="0"/>
              <a:t>带有量词的谓词语句</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1405987" y="1879820"/>
            <a:ext cx="7810500" cy="4122282"/>
          </a:xfrm>
          <a:prstGeom prst="rect">
            <a:avLst/>
          </a:prstGeom>
        </p:spPr>
        <p:txBody>
          <a:bodyPr vert="horz" wrap="square" lIns="0" tIns="71755" rIns="0" bIns="0" rtlCol="0">
            <a:spAutoFit/>
          </a:bodyPr>
          <a:lstStyle/>
          <a:p>
            <a:pPr marL="313690" indent="-300990">
              <a:lnSpc>
                <a:spcPct val="100000"/>
              </a:lnSpc>
              <a:spcBef>
                <a:spcPts val="565"/>
              </a:spcBef>
              <a:buFont typeface="Arial" panose="020B0604020202020204"/>
              <a:buChar char="•"/>
              <a:tabLst>
                <a:tab pos="313055" algn="l"/>
                <a:tab pos="314325" algn="l"/>
              </a:tabLst>
            </a:pPr>
            <a:r>
              <a:rPr sz="2800" dirty="0">
                <a:solidFill>
                  <a:srgbClr val="002060"/>
                </a:solidFill>
                <a:latin typeface="黑体" panose="02010609060101010101" charset="-122"/>
                <a:cs typeface="黑体" panose="02010609060101010101" charset="-122"/>
              </a:rPr>
              <a:t>如果星期一不下雨，Tom会去登山。</a:t>
            </a:r>
            <a:endParaRPr sz="2800" dirty="0">
              <a:latin typeface="黑体" panose="02010609060101010101" charset="-122"/>
              <a:cs typeface="黑体" panose="02010609060101010101" charset="-122"/>
            </a:endParaRPr>
          </a:p>
          <a:p>
            <a:pPr marL="313690" indent="-300990">
              <a:lnSpc>
                <a:spcPct val="100000"/>
              </a:lnSpc>
              <a:spcBef>
                <a:spcPts val="470"/>
              </a:spcBef>
              <a:buFont typeface="Arial" panose="020B0604020202020204"/>
              <a:buChar char="•"/>
              <a:tabLst>
                <a:tab pos="313055" algn="l"/>
                <a:tab pos="314325" algn="l"/>
              </a:tabLst>
            </a:pPr>
            <a:r>
              <a:rPr sz="2800" dirty="0">
                <a:solidFill>
                  <a:srgbClr val="FF0000"/>
                </a:solidFill>
                <a:latin typeface="Calibri" panose="020F0502020204030204"/>
                <a:cs typeface="Calibri" panose="020F0502020204030204"/>
              </a:rPr>
              <a:t>¬</a:t>
            </a:r>
            <a:r>
              <a:rPr sz="2800" dirty="0">
                <a:solidFill>
                  <a:srgbClr val="FF0000"/>
                </a:solidFill>
                <a:latin typeface="黑体" panose="02010609060101010101" charset="-122"/>
                <a:cs typeface="黑体" panose="02010609060101010101" charset="-122"/>
              </a:rPr>
              <a:t>weather(monday, rain)→go(tom,</a:t>
            </a:r>
            <a:r>
              <a:rPr sz="2800" spc="20" dirty="0">
                <a:solidFill>
                  <a:srgbClr val="FF0000"/>
                </a:solidFill>
                <a:latin typeface="黑体" panose="02010609060101010101" charset="-122"/>
                <a:cs typeface="黑体" panose="02010609060101010101" charset="-122"/>
              </a:rPr>
              <a:t> </a:t>
            </a:r>
            <a:r>
              <a:rPr sz="2800" dirty="0">
                <a:solidFill>
                  <a:srgbClr val="FF0000"/>
                </a:solidFill>
                <a:latin typeface="黑体" panose="02010609060101010101" charset="-122"/>
                <a:cs typeface="黑体" panose="02010609060101010101" charset="-122"/>
              </a:rPr>
              <a:t>mountains)</a:t>
            </a:r>
            <a:endParaRPr sz="2800" dirty="0">
              <a:latin typeface="黑体" panose="02010609060101010101" charset="-122"/>
              <a:cs typeface="黑体" panose="02010609060101010101" charset="-122"/>
            </a:endParaRPr>
          </a:p>
          <a:p>
            <a:pPr marL="313690" indent="-300990">
              <a:lnSpc>
                <a:spcPct val="100000"/>
              </a:lnSpc>
              <a:spcBef>
                <a:spcPts val="890"/>
              </a:spcBef>
              <a:buFont typeface="Arial" panose="020B0604020202020204"/>
              <a:buChar char="•"/>
              <a:tabLst>
                <a:tab pos="313055" algn="l"/>
                <a:tab pos="314325" algn="l"/>
              </a:tabLst>
            </a:pPr>
            <a:r>
              <a:rPr sz="2800" dirty="0">
                <a:solidFill>
                  <a:srgbClr val="002060"/>
                </a:solidFill>
                <a:latin typeface="黑体" panose="02010609060101010101" charset="-122"/>
                <a:cs typeface="黑体" panose="02010609060101010101" charset="-122"/>
              </a:rPr>
              <a:t>所有篮球运动员都很高。</a:t>
            </a:r>
            <a:endParaRPr sz="2800" dirty="0">
              <a:latin typeface="黑体" panose="02010609060101010101" charset="-122"/>
              <a:cs typeface="黑体" panose="02010609060101010101" charset="-122"/>
            </a:endParaRPr>
          </a:p>
          <a:p>
            <a:pPr marL="313690" indent="-300990">
              <a:lnSpc>
                <a:spcPct val="100000"/>
              </a:lnSpc>
              <a:spcBef>
                <a:spcPts val="570"/>
              </a:spcBef>
              <a:buFont typeface="Arial" panose="020B0604020202020204"/>
              <a:buChar char="•"/>
              <a:tabLst>
                <a:tab pos="313055" algn="l"/>
                <a:tab pos="314325" algn="l"/>
              </a:tabLst>
            </a:pPr>
            <a:r>
              <a:rPr sz="2800" b="1" spc="5" dirty="0">
                <a:solidFill>
                  <a:srgbClr val="FF0000"/>
                </a:solidFill>
                <a:latin typeface="Symbol" panose="05050102010706020507"/>
                <a:cs typeface="Symbol" panose="05050102010706020507"/>
              </a:rPr>
              <a:t></a:t>
            </a:r>
            <a:r>
              <a:rPr sz="2800" b="1" spc="5" dirty="0">
                <a:solidFill>
                  <a:srgbClr val="00B050"/>
                </a:solidFill>
                <a:latin typeface="黑体" panose="02010609060101010101" charset="-122"/>
                <a:cs typeface="黑体" panose="02010609060101010101" charset="-122"/>
              </a:rPr>
              <a:t>X</a:t>
            </a:r>
            <a:r>
              <a:rPr sz="2800" b="1" dirty="0">
                <a:solidFill>
                  <a:srgbClr val="00B050"/>
                </a:solidFill>
                <a:latin typeface="黑体" panose="02010609060101010101" charset="-122"/>
                <a:cs typeface="黑体" panose="02010609060101010101" charset="-122"/>
              </a:rPr>
              <a:t> </a:t>
            </a:r>
            <a:r>
              <a:rPr sz="2800" b="1" spc="-5" dirty="0">
                <a:solidFill>
                  <a:srgbClr val="00B050"/>
                </a:solidFill>
                <a:latin typeface="黑体" panose="02010609060101010101" charset="-122"/>
                <a:cs typeface="黑体" panose="02010609060101010101" charset="-122"/>
              </a:rPr>
              <a:t>(baskateball_player(X)</a:t>
            </a:r>
            <a:r>
              <a:rPr sz="2800" b="1" spc="-5" dirty="0">
                <a:solidFill>
                  <a:srgbClr val="FF0000"/>
                </a:solidFill>
                <a:latin typeface="黑体" panose="02010609060101010101" charset="-122"/>
                <a:cs typeface="黑体" panose="02010609060101010101" charset="-122"/>
              </a:rPr>
              <a:t>→</a:t>
            </a:r>
            <a:r>
              <a:rPr sz="2800" b="1" spc="-5" dirty="0">
                <a:solidFill>
                  <a:srgbClr val="00B050"/>
                </a:solidFill>
                <a:latin typeface="黑体" panose="02010609060101010101" charset="-122"/>
                <a:cs typeface="黑体" panose="02010609060101010101" charset="-122"/>
              </a:rPr>
              <a:t>tall(X))</a:t>
            </a:r>
            <a:endParaRPr sz="2800" b="1" dirty="0">
              <a:solidFill>
                <a:srgbClr val="00B050"/>
              </a:solidFill>
              <a:latin typeface="黑体" panose="02010609060101010101" charset="-122"/>
              <a:cs typeface="黑体" panose="02010609060101010101" charset="-122"/>
            </a:endParaRPr>
          </a:p>
          <a:p>
            <a:pPr marL="313690" indent="-300990">
              <a:lnSpc>
                <a:spcPct val="100000"/>
              </a:lnSpc>
              <a:spcBef>
                <a:spcPts val="790"/>
              </a:spcBef>
              <a:buFont typeface="Arial" panose="020B0604020202020204"/>
              <a:buChar char="•"/>
              <a:tabLst>
                <a:tab pos="313055" algn="l"/>
                <a:tab pos="314325" algn="l"/>
              </a:tabLst>
            </a:pPr>
            <a:r>
              <a:rPr sz="2800" dirty="0">
                <a:solidFill>
                  <a:srgbClr val="002060"/>
                </a:solidFill>
                <a:latin typeface="黑体" panose="02010609060101010101" charset="-122"/>
                <a:cs typeface="黑体" panose="02010609060101010101" charset="-122"/>
              </a:rPr>
              <a:t>许多人喜欢三文鱼。</a:t>
            </a:r>
            <a:endParaRPr sz="2800" dirty="0">
              <a:latin typeface="黑体" panose="02010609060101010101" charset="-122"/>
              <a:cs typeface="黑体" panose="02010609060101010101" charset="-122"/>
            </a:endParaRPr>
          </a:p>
          <a:p>
            <a:pPr marL="313690" indent="-300990">
              <a:lnSpc>
                <a:spcPct val="100000"/>
              </a:lnSpc>
              <a:spcBef>
                <a:spcPts val="575"/>
              </a:spcBef>
              <a:buFont typeface="Arial" panose="020B0604020202020204"/>
              <a:buChar char="•"/>
              <a:tabLst>
                <a:tab pos="313055" algn="l"/>
                <a:tab pos="314325" algn="l"/>
              </a:tabLst>
            </a:pPr>
            <a:r>
              <a:rPr sz="2800" b="1" dirty="0">
                <a:solidFill>
                  <a:srgbClr val="FF0000"/>
                </a:solidFill>
                <a:latin typeface="Symbol" panose="05050102010706020507"/>
                <a:cs typeface="Symbol" panose="05050102010706020507"/>
              </a:rPr>
              <a:t></a:t>
            </a:r>
            <a:r>
              <a:rPr sz="2800" b="1" dirty="0">
                <a:solidFill>
                  <a:srgbClr val="00B050"/>
                </a:solidFill>
                <a:latin typeface="黑体" panose="02010609060101010101" charset="-122"/>
                <a:cs typeface="黑体" panose="02010609060101010101" charset="-122"/>
              </a:rPr>
              <a:t>X </a:t>
            </a:r>
            <a:r>
              <a:rPr sz="2800" b="1" spc="-5" dirty="0">
                <a:solidFill>
                  <a:srgbClr val="00B050"/>
                </a:solidFill>
                <a:latin typeface="黑体" panose="02010609060101010101" charset="-122"/>
                <a:cs typeface="黑体" panose="02010609060101010101" charset="-122"/>
              </a:rPr>
              <a:t>(person(X)</a:t>
            </a:r>
            <a:r>
              <a:rPr sz="2800" b="1" spc="-5" dirty="0">
                <a:solidFill>
                  <a:srgbClr val="FF0000"/>
                </a:solidFill>
                <a:latin typeface="黑体" panose="02010609060101010101" charset="-122"/>
                <a:cs typeface="黑体" panose="02010609060101010101" charset="-122"/>
              </a:rPr>
              <a:t>∧</a:t>
            </a:r>
            <a:r>
              <a:rPr sz="2800" b="1" spc="-5" dirty="0">
                <a:solidFill>
                  <a:srgbClr val="00B050"/>
                </a:solidFill>
                <a:latin typeface="黑体" panose="02010609060101010101" charset="-122"/>
                <a:cs typeface="黑体" panose="02010609060101010101" charset="-122"/>
              </a:rPr>
              <a:t>likes(X,</a:t>
            </a:r>
            <a:r>
              <a:rPr sz="2800" b="1" spc="-25" dirty="0">
                <a:solidFill>
                  <a:srgbClr val="00B050"/>
                </a:solidFill>
                <a:latin typeface="黑体" panose="02010609060101010101" charset="-122"/>
                <a:cs typeface="黑体" panose="02010609060101010101" charset="-122"/>
              </a:rPr>
              <a:t> </a:t>
            </a:r>
            <a:r>
              <a:rPr sz="2800" b="1" spc="-5" dirty="0">
                <a:solidFill>
                  <a:srgbClr val="00B050"/>
                </a:solidFill>
                <a:latin typeface="黑体" panose="02010609060101010101" charset="-122"/>
                <a:cs typeface="黑体" panose="02010609060101010101" charset="-122"/>
              </a:rPr>
              <a:t>Salmon))</a:t>
            </a:r>
            <a:endParaRPr sz="2800" b="1" dirty="0">
              <a:solidFill>
                <a:srgbClr val="00B050"/>
              </a:solidFill>
              <a:latin typeface="黑体" panose="02010609060101010101" charset="-122"/>
              <a:cs typeface="黑体" panose="02010609060101010101" charset="-122"/>
            </a:endParaRPr>
          </a:p>
          <a:p>
            <a:pPr marL="313690" indent="-300990">
              <a:lnSpc>
                <a:spcPct val="100000"/>
              </a:lnSpc>
              <a:spcBef>
                <a:spcPts val="78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没有人喜欢纳税。</a:t>
            </a:r>
            <a:endParaRPr sz="2800" dirty="0">
              <a:latin typeface="黑体" panose="02010609060101010101" charset="-122"/>
              <a:cs typeface="黑体" panose="02010609060101010101" charset="-122"/>
            </a:endParaRPr>
          </a:p>
          <a:p>
            <a:pPr marL="313690" indent="-300990">
              <a:lnSpc>
                <a:spcPct val="100000"/>
              </a:lnSpc>
              <a:spcBef>
                <a:spcPts val="470"/>
              </a:spcBef>
              <a:buFont typeface="Arial" panose="020B0604020202020204"/>
              <a:buChar char="•"/>
              <a:tabLst>
                <a:tab pos="313055" algn="l"/>
                <a:tab pos="313690" algn="l"/>
              </a:tabLst>
            </a:pPr>
            <a:r>
              <a:rPr sz="2800" dirty="0">
                <a:solidFill>
                  <a:srgbClr val="FF0000"/>
                </a:solidFill>
                <a:latin typeface="Calibri" panose="020F0502020204030204"/>
                <a:cs typeface="Calibri" panose="020F0502020204030204"/>
              </a:rPr>
              <a:t>¬</a:t>
            </a:r>
            <a:r>
              <a:rPr sz="2800" dirty="0">
                <a:solidFill>
                  <a:srgbClr val="FF0000"/>
                </a:solidFill>
                <a:latin typeface="Symbol" panose="05050102010706020507"/>
                <a:cs typeface="Symbol" panose="05050102010706020507"/>
              </a:rPr>
              <a:t></a:t>
            </a:r>
            <a:r>
              <a:rPr sz="2800" dirty="0">
                <a:solidFill>
                  <a:srgbClr val="FF0000"/>
                </a:solidFill>
                <a:latin typeface="黑体" panose="02010609060101010101" charset="-122"/>
                <a:cs typeface="黑体" panose="02010609060101010101" charset="-122"/>
              </a:rPr>
              <a:t>X </a:t>
            </a:r>
            <a:r>
              <a:rPr sz="2800" spc="-5" dirty="0">
                <a:solidFill>
                  <a:srgbClr val="FF0000"/>
                </a:solidFill>
                <a:latin typeface="黑体" panose="02010609060101010101" charset="-122"/>
                <a:cs typeface="黑体" panose="02010609060101010101" charset="-122"/>
              </a:rPr>
              <a:t>likes(X, taxes)</a:t>
            </a:r>
            <a:endParaRPr sz="2800" dirty="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809625"/>
            <a:ext cx="2475230" cy="613410"/>
          </a:xfrm>
          <a:prstGeom prst="rect">
            <a:avLst/>
          </a:prstGeom>
        </p:spPr>
        <p:txBody>
          <a:bodyPr vert="horz" wrap="square" lIns="0" tIns="13335" rIns="0" bIns="0" rtlCol="0">
            <a:spAutoFit/>
          </a:bodyPr>
          <a:lstStyle/>
          <a:p>
            <a:pPr marL="12700">
              <a:lnSpc>
                <a:spcPct val="100000"/>
              </a:lnSpc>
              <a:spcBef>
                <a:spcPts val="105"/>
              </a:spcBef>
            </a:pPr>
            <a:r>
              <a:rPr lang="zh-CN" altLang="en-US" b="1" spc="5" dirty="0" smtClean="0"/>
              <a:t>高阶</a:t>
            </a:r>
            <a:r>
              <a:rPr spc="5" dirty="0" smtClean="0"/>
              <a:t>谓词</a:t>
            </a:r>
            <a:endParaRPr spc="5" dirty="0"/>
          </a:p>
        </p:txBody>
      </p:sp>
      <p:sp>
        <p:nvSpPr>
          <p:cNvPr id="3" name="object 3"/>
          <p:cNvSpPr/>
          <p:nvPr/>
        </p:nvSpPr>
        <p:spPr>
          <a:xfrm>
            <a:off x="4196219" y="2481833"/>
            <a:ext cx="195072" cy="237744"/>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4447679" y="2468117"/>
            <a:ext cx="109855" cy="330200"/>
          </a:xfrm>
          <a:custGeom>
            <a:avLst/>
            <a:gdLst/>
            <a:ahLst/>
            <a:cxnLst/>
            <a:rect l="l" t="t" r="r" b="b"/>
            <a:pathLst>
              <a:path w="109854" h="330200">
                <a:moveTo>
                  <a:pt x="109727" y="12953"/>
                </a:moveTo>
                <a:lnTo>
                  <a:pt x="105155" y="0"/>
                </a:lnTo>
                <a:lnTo>
                  <a:pt x="81438" y="8405"/>
                </a:lnTo>
                <a:lnTo>
                  <a:pt x="60578" y="20954"/>
                </a:lnTo>
                <a:lnTo>
                  <a:pt x="27431" y="57911"/>
                </a:lnTo>
                <a:lnTo>
                  <a:pt x="6857" y="106394"/>
                </a:lnTo>
                <a:lnTo>
                  <a:pt x="0" y="164591"/>
                </a:lnTo>
                <a:lnTo>
                  <a:pt x="1714" y="194947"/>
                </a:lnTo>
                <a:lnTo>
                  <a:pt x="6762" y="222884"/>
                </a:lnTo>
                <a:lnTo>
                  <a:pt x="15109" y="248602"/>
                </a:lnTo>
                <a:lnTo>
                  <a:pt x="26669" y="272033"/>
                </a:lnTo>
                <a:lnTo>
                  <a:pt x="30479" y="277101"/>
                </a:lnTo>
                <a:lnTo>
                  <a:pt x="30479" y="163067"/>
                </a:lnTo>
                <a:lnTo>
                  <a:pt x="31634" y="135076"/>
                </a:lnTo>
                <a:lnTo>
                  <a:pt x="41088" y="86236"/>
                </a:lnTo>
                <a:lnTo>
                  <a:pt x="60650" y="47672"/>
                </a:lnTo>
                <a:lnTo>
                  <a:pt x="90892" y="21383"/>
                </a:lnTo>
                <a:lnTo>
                  <a:pt x="109727" y="12953"/>
                </a:lnTo>
                <a:close/>
              </a:path>
              <a:path w="109854" h="330200">
                <a:moveTo>
                  <a:pt x="109727" y="316229"/>
                </a:moveTo>
                <a:lnTo>
                  <a:pt x="74485" y="296227"/>
                </a:lnTo>
                <a:lnTo>
                  <a:pt x="49529" y="263651"/>
                </a:lnTo>
                <a:lnTo>
                  <a:pt x="35147" y="218503"/>
                </a:lnTo>
                <a:lnTo>
                  <a:pt x="30479" y="163067"/>
                </a:lnTo>
                <a:lnTo>
                  <a:pt x="30479" y="277101"/>
                </a:lnTo>
                <a:lnTo>
                  <a:pt x="41933" y="292334"/>
                </a:lnTo>
                <a:lnTo>
                  <a:pt x="60197" y="308705"/>
                </a:lnTo>
                <a:lnTo>
                  <a:pt x="81319" y="321218"/>
                </a:lnTo>
                <a:lnTo>
                  <a:pt x="105155" y="329945"/>
                </a:lnTo>
                <a:lnTo>
                  <a:pt x="109727" y="316229"/>
                </a:lnTo>
                <a:close/>
              </a:path>
            </a:pathLst>
          </a:custGeom>
          <a:solidFill>
            <a:srgbClr val="FF0000"/>
          </a:solidFill>
        </p:spPr>
        <p:txBody>
          <a:bodyPr wrap="square" lIns="0" tIns="0" rIns="0" bIns="0" rtlCol="0"/>
          <a:lstStyle/>
          <a:p/>
        </p:txBody>
      </p:sp>
      <p:sp>
        <p:nvSpPr>
          <p:cNvPr id="5" name="object 5"/>
          <p:cNvSpPr/>
          <p:nvPr/>
        </p:nvSpPr>
        <p:spPr>
          <a:xfrm>
            <a:off x="4568837" y="2550414"/>
            <a:ext cx="179832" cy="17221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4910975" y="2679192"/>
            <a:ext cx="52705" cy="88900"/>
          </a:xfrm>
          <a:custGeom>
            <a:avLst/>
            <a:gdLst/>
            <a:ahLst/>
            <a:cxnLst/>
            <a:rect l="l" t="t" r="r" b="b"/>
            <a:pathLst>
              <a:path w="52704" h="88900">
                <a:moveTo>
                  <a:pt x="20573" y="78942"/>
                </a:moveTo>
                <a:lnTo>
                  <a:pt x="20573" y="34290"/>
                </a:lnTo>
                <a:lnTo>
                  <a:pt x="19811" y="41148"/>
                </a:lnTo>
                <a:lnTo>
                  <a:pt x="18287" y="47244"/>
                </a:lnTo>
                <a:lnTo>
                  <a:pt x="5333" y="71628"/>
                </a:lnTo>
                <a:lnTo>
                  <a:pt x="0" y="77724"/>
                </a:lnTo>
                <a:lnTo>
                  <a:pt x="9143" y="88392"/>
                </a:lnTo>
                <a:lnTo>
                  <a:pt x="16716" y="82260"/>
                </a:lnTo>
                <a:lnTo>
                  <a:pt x="20573" y="78942"/>
                </a:lnTo>
                <a:close/>
              </a:path>
              <a:path w="52704" h="88900">
                <a:moveTo>
                  <a:pt x="52577" y="32004"/>
                </a:moveTo>
                <a:lnTo>
                  <a:pt x="52577" y="16002"/>
                </a:lnTo>
                <a:lnTo>
                  <a:pt x="51053" y="7620"/>
                </a:lnTo>
                <a:lnTo>
                  <a:pt x="49529" y="0"/>
                </a:lnTo>
                <a:lnTo>
                  <a:pt x="19049" y="0"/>
                </a:lnTo>
                <a:lnTo>
                  <a:pt x="19609" y="6298"/>
                </a:lnTo>
                <a:lnTo>
                  <a:pt x="20097" y="12668"/>
                </a:lnTo>
                <a:lnTo>
                  <a:pt x="20443" y="19180"/>
                </a:lnTo>
                <a:lnTo>
                  <a:pt x="20573" y="25908"/>
                </a:lnTo>
                <a:lnTo>
                  <a:pt x="20573" y="78942"/>
                </a:lnTo>
                <a:lnTo>
                  <a:pt x="23431" y="76485"/>
                </a:lnTo>
                <a:lnTo>
                  <a:pt x="48005" y="45720"/>
                </a:lnTo>
                <a:lnTo>
                  <a:pt x="51053" y="39624"/>
                </a:lnTo>
                <a:lnTo>
                  <a:pt x="52577" y="32004"/>
                </a:lnTo>
                <a:close/>
              </a:path>
            </a:pathLst>
          </a:custGeom>
          <a:solidFill>
            <a:srgbClr val="FF0000"/>
          </a:solidFill>
        </p:spPr>
        <p:txBody>
          <a:bodyPr wrap="square" lIns="0" tIns="0" rIns="0" bIns="0" rtlCol="0"/>
          <a:lstStyle/>
          <a:p/>
        </p:txBody>
      </p:sp>
      <p:sp>
        <p:nvSpPr>
          <p:cNvPr id="7" name="object 7"/>
          <p:cNvSpPr/>
          <p:nvPr/>
        </p:nvSpPr>
        <p:spPr>
          <a:xfrm>
            <a:off x="5044325" y="2550414"/>
            <a:ext cx="179832" cy="172212"/>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5394845" y="2679192"/>
            <a:ext cx="52705" cy="88900"/>
          </a:xfrm>
          <a:custGeom>
            <a:avLst/>
            <a:gdLst/>
            <a:ahLst/>
            <a:cxnLst/>
            <a:rect l="l" t="t" r="r" b="b"/>
            <a:pathLst>
              <a:path w="52704" h="88900">
                <a:moveTo>
                  <a:pt x="20573" y="78942"/>
                </a:moveTo>
                <a:lnTo>
                  <a:pt x="20573" y="34290"/>
                </a:lnTo>
                <a:lnTo>
                  <a:pt x="19811" y="41148"/>
                </a:lnTo>
                <a:lnTo>
                  <a:pt x="18287" y="47244"/>
                </a:lnTo>
                <a:lnTo>
                  <a:pt x="5333" y="71628"/>
                </a:lnTo>
                <a:lnTo>
                  <a:pt x="0" y="77724"/>
                </a:lnTo>
                <a:lnTo>
                  <a:pt x="9143" y="88392"/>
                </a:lnTo>
                <a:lnTo>
                  <a:pt x="16716" y="82260"/>
                </a:lnTo>
                <a:lnTo>
                  <a:pt x="20573" y="78942"/>
                </a:lnTo>
                <a:close/>
              </a:path>
              <a:path w="52704" h="88900">
                <a:moveTo>
                  <a:pt x="52577" y="32004"/>
                </a:moveTo>
                <a:lnTo>
                  <a:pt x="52577" y="16002"/>
                </a:lnTo>
                <a:lnTo>
                  <a:pt x="51053" y="7620"/>
                </a:lnTo>
                <a:lnTo>
                  <a:pt x="49529" y="0"/>
                </a:lnTo>
                <a:lnTo>
                  <a:pt x="19049" y="0"/>
                </a:lnTo>
                <a:lnTo>
                  <a:pt x="19609" y="6298"/>
                </a:lnTo>
                <a:lnTo>
                  <a:pt x="20097" y="12668"/>
                </a:lnTo>
                <a:lnTo>
                  <a:pt x="20443" y="19180"/>
                </a:lnTo>
                <a:lnTo>
                  <a:pt x="20573" y="25908"/>
                </a:lnTo>
                <a:lnTo>
                  <a:pt x="20573" y="78942"/>
                </a:lnTo>
                <a:lnTo>
                  <a:pt x="23431" y="76485"/>
                </a:lnTo>
                <a:lnTo>
                  <a:pt x="48005" y="45720"/>
                </a:lnTo>
                <a:lnTo>
                  <a:pt x="51053" y="39624"/>
                </a:lnTo>
                <a:lnTo>
                  <a:pt x="52577" y="32004"/>
                </a:lnTo>
                <a:close/>
              </a:path>
            </a:pathLst>
          </a:custGeom>
          <a:solidFill>
            <a:srgbClr val="FF0000"/>
          </a:solidFill>
        </p:spPr>
        <p:txBody>
          <a:bodyPr wrap="square" lIns="0" tIns="0" rIns="0" bIns="0" rtlCol="0"/>
          <a:lstStyle/>
          <a:p/>
        </p:txBody>
      </p:sp>
      <p:sp>
        <p:nvSpPr>
          <p:cNvPr id="9" name="object 9"/>
          <p:cNvSpPr/>
          <p:nvPr/>
        </p:nvSpPr>
        <p:spPr>
          <a:xfrm>
            <a:off x="5567057" y="2679192"/>
            <a:ext cx="35560" cy="40640"/>
          </a:xfrm>
          <a:custGeom>
            <a:avLst/>
            <a:gdLst/>
            <a:ahLst/>
            <a:cxnLst/>
            <a:rect l="l" t="t" r="r" b="b"/>
            <a:pathLst>
              <a:path w="35560" h="40639">
                <a:moveTo>
                  <a:pt x="35051" y="40386"/>
                </a:moveTo>
                <a:lnTo>
                  <a:pt x="35051" y="0"/>
                </a:lnTo>
                <a:lnTo>
                  <a:pt x="0" y="0"/>
                </a:lnTo>
                <a:lnTo>
                  <a:pt x="0" y="40386"/>
                </a:lnTo>
                <a:lnTo>
                  <a:pt x="35051" y="40386"/>
                </a:lnTo>
                <a:close/>
              </a:path>
            </a:pathLst>
          </a:custGeom>
          <a:solidFill>
            <a:srgbClr val="FF0000"/>
          </a:solidFill>
        </p:spPr>
        <p:txBody>
          <a:bodyPr wrap="square" lIns="0" tIns="0" rIns="0" bIns="0" rtlCol="0"/>
          <a:lstStyle/>
          <a:p/>
        </p:txBody>
      </p:sp>
      <p:sp>
        <p:nvSpPr>
          <p:cNvPr id="10" name="object 10"/>
          <p:cNvSpPr/>
          <p:nvPr/>
        </p:nvSpPr>
        <p:spPr>
          <a:xfrm>
            <a:off x="5652401" y="2679192"/>
            <a:ext cx="35560" cy="40640"/>
          </a:xfrm>
          <a:custGeom>
            <a:avLst/>
            <a:gdLst/>
            <a:ahLst/>
            <a:cxnLst/>
            <a:rect l="l" t="t" r="r" b="b"/>
            <a:pathLst>
              <a:path w="35560" h="40639">
                <a:moveTo>
                  <a:pt x="35052" y="40386"/>
                </a:moveTo>
                <a:lnTo>
                  <a:pt x="35052" y="0"/>
                </a:lnTo>
                <a:lnTo>
                  <a:pt x="0" y="0"/>
                </a:lnTo>
                <a:lnTo>
                  <a:pt x="0" y="40386"/>
                </a:lnTo>
                <a:lnTo>
                  <a:pt x="35052" y="40386"/>
                </a:lnTo>
                <a:close/>
              </a:path>
            </a:pathLst>
          </a:custGeom>
          <a:solidFill>
            <a:srgbClr val="FF0000"/>
          </a:solidFill>
        </p:spPr>
        <p:txBody>
          <a:bodyPr wrap="square" lIns="0" tIns="0" rIns="0" bIns="0" rtlCol="0"/>
          <a:lstStyle/>
          <a:p/>
        </p:txBody>
      </p:sp>
      <p:sp>
        <p:nvSpPr>
          <p:cNvPr id="11" name="object 11"/>
          <p:cNvSpPr/>
          <p:nvPr/>
        </p:nvSpPr>
        <p:spPr>
          <a:xfrm>
            <a:off x="5737745" y="2679192"/>
            <a:ext cx="35560" cy="40640"/>
          </a:xfrm>
          <a:custGeom>
            <a:avLst/>
            <a:gdLst/>
            <a:ahLst/>
            <a:cxnLst/>
            <a:rect l="l" t="t" r="r" b="b"/>
            <a:pathLst>
              <a:path w="35560" h="40639">
                <a:moveTo>
                  <a:pt x="35051" y="40385"/>
                </a:moveTo>
                <a:lnTo>
                  <a:pt x="35051" y="0"/>
                </a:lnTo>
                <a:lnTo>
                  <a:pt x="0" y="0"/>
                </a:lnTo>
                <a:lnTo>
                  <a:pt x="0" y="40386"/>
                </a:lnTo>
                <a:lnTo>
                  <a:pt x="35051" y="40385"/>
                </a:lnTo>
                <a:close/>
              </a:path>
            </a:pathLst>
          </a:custGeom>
          <a:solidFill>
            <a:srgbClr val="FF0000"/>
          </a:solidFill>
        </p:spPr>
        <p:txBody>
          <a:bodyPr wrap="square" lIns="0" tIns="0" rIns="0" bIns="0" rtlCol="0"/>
          <a:lstStyle/>
          <a:p/>
        </p:txBody>
      </p:sp>
      <p:sp>
        <p:nvSpPr>
          <p:cNvPr id="12" name="object 12"/>
          <p:cNvSpPr/>
          <p:nvPr/>
        </p:nvSpPr>
        <p:spPr>
          <a:xfrm>
            <a:off x="5855855" y="2679192"/>
            <a:ext cx="52705" cy="88900"/>
          </a:xfrm>
          <a:custGeom>
            <a:avLst/>
            <a:gdLst/>
            <a:ahLst/>
            <a:cxnLst/>
            <a:rect l="l" t="t" r="r" b="b"/>
            <a:pathLst>
              <a:path w="52704" h="88900">
                <a:moveTo>
                  <a:pt x="20573" y="78942"/>
                </a:moveTo>
                <a:lnTo>
                  <a:pt x="20573" y="34290"/>
                </a:lnTo>
                <a:lnTo>
                  <a:pt x="19811" y="41148"/>
                </a:lnTo>
                <a:lnTo>
                  <a:pt x="18287" y="47244"/>
                </a:lnTo>
                <a:lnTo>
                  <a:pt x="5333" y="71628"/>
                </a:lnTo>
                <a:lnTo>
                  <a:pt x="0" y="77724"/>
                </a:lnTo>
                <a:lnTo>
                  <a:pt x="9143" y="88392"/>
                </a:lnTo>
                <a:lnTo>
                  <a:pt x="16716" y="82260"/>
                </a:lnTo>
                <a:lnTo>
                  <a:pt x="20573" y="78942"/>
                </a:lnTo>
                <a:close/>
              </a:path>
              <a:path w="52704" h="88900">
                <a:moveTo>
                  <a:pt x="52577" y="32004"/>
                </a:moveTo>
                <a:lnTo>
                  <a:pt x="52577" y="16002"/>
                </a:lnTo>
                <a:lnTo>
                  <a:pt x="51053" y="7620"/>
                </a:lnTo>
                <a:lnTo>
                  <a:pt x="49529" y="0"/>
                </a:lnTo>
                <a:lnTo>
                  <a:pt x="19049" y="0"/>
                </a:lnTo>
                <a:lnTo>
                  <a:pt x="19609" y="6298"/>
                </a:lnTo>
                <a:lnTo>
                  <a:pt x="20097" y="12668"/>
                </a:lnTo>
                <a:lnTo>
                  <a:pt x="20443" y="19180"/>
                </a:lnTo>
                <a:lnTo>
                  <a:pt x="20573" y="25908"/>
                </a:lnTo>
                <a:lnTo>
                  <a:pt x="20573" y="78942"/>
                </a:lnTo>
                <a:lnTo>
                  <a:pt x="23431" y="76485"/>
                </a:lnTo>
                <a:lnTo>
                  <a:pt x="48005" y="45720"/>
                </a:lnTo>
                <a:lnTo>
                  <a:pt x="51053" y="39624"/>
                </a:lnTo>
                <a:lnTo>
                  <a:pt x="52577" y="32004"/>
                </a:lnTo>
                <a:close/>
              </a:path>
            </a:pathLst>
          </a:custGeom>
          <a:solidFill>
            <a:srgbClr val="FF0000"/>
          </a:solidFill>
        </p:spPr>
        <p:txBody>
          <a:bodyPr wrap="square" lIns="0" tIns="0" rIns="0" bIns="0" rtlCol="0"/>
          <a:lstStyle/>
          <a:p/>
        </p:txBody>
      </p:sp>
      <p:sp>
        <p:nvSpPr>
          <p:cNvPr id="13" name="object 13"/>
          <p:cNvSpPr/>
          <p:nvPr/>
        </p:nvSpPr>
        <p:spPr>
          <a:xfrm>
            <a:off x="5989205" y="2550414"/>
            <a:ext cx="179832" cy="172212"/>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6365633" y="2468117"/>
            <a:ext cx="110489" cy="330200"/>
          </a:xfrm>
          <a:custGeom>
            <a:avLst/>
            <a:gdLst/>
            <a:ahLst/>
            <a:cxnLst/>
            <a:rect l="l" t="t" r="r" b="b"/>
            <a:pathLst>
              <a:path w="110489" h="330200">
                <a:moveTo>
                  <a:pt x="110490" y="164591"/>
                </a:moveTo>
                <a:lnTo>
                  <a:pt x="103632" y="106394"/>
                </a:lnTo>
                <a:lnTo>
                  <a:pt x="83058" y="57911"/>
                </a:lnTo>
                <a:lnTo>
                  <a:pt x="49530" y="20954"/>
                </a:lnTo>
                <a:lnTo>
                  <a:pt x="4572" y="0"/>
                </a:lnTo>
                <a:lnTo>
                  <a:pt x="0" y="12953"/>
                </a:lnTo>
                <a:lnTo>
                  <a:pt x="18835" y="21383"/>
                </a:lnTo>
                <a:lnTo>
                  <a:pt x="35242" y="32956"/>
                </a:lnTo>
                <a:lnTo>
                  <a:pt x="60198" y="65531"/>
                </a:lnTo>
                <a:lnTo>
                  <a:pt x="74961" y="109442"/>
                </a:lnTo>
                <a:lnTo>
                  <a:pt x="80010" y="163067"/>
                </a:lnTo>
                <a:lnTo>
                  <a:pt x="80010" y="276087"/>
                </a:lnTo>
                <a:lnTo>
                  <a:pt x="83058" y="272033"/>
                </a:lnTo>
                <a:lnTo>
                  <a:pt x="95059" y="248602"/>
                </a:lnTo>
                <a:lnTo>
                  <a:pt x="103632" y="222884"/>
                </a:lnTo>
                <a:lnTo>
                  <a:pt x="108775" y="194881"/>
                </a:lnTo>
                <a:lnTo>
                  <a:pt x="110490" y="164591"/>
                </a:lnTo>
                <a:close/>
              </a:path>
              <a:path w="110489" h="330200">
                <a:moveTo>
                  <a:pt x="80010" y="276087"/>
                </a:moveTo>
                <a:lnTo>
                  <a:pt x="80010" y="163067"/>
                </a:lnTo>
                <a:lnTo>
                  <a:pt x="78736" y="192071"/>
                </a:lnTo>
                <a:lnTo>
                  <a:pt x="74961" y="218503"/>
                </a:lnTo>
                <a:lnTo>
                  <a:pt x="60198" y="263651"/>
                </a:lnTo>
                <a:lnTo>
                  <a:pt x="35528" y="296227"/>
                </a:lnTo>
                <a:lnTo>
                  <a:pt x="0" y="316229"/>
                </a:lnTo>
                <a:lnTo>
                  <a:pt x="4572" y="329945"/>
                </a:lnTo>
                <a:lnTo>
                  <a:pt x="28408" y="321218"/>
                </a:lnTo>
                <a:lnTo>
                  <a:pt x="49530" y="308705"/>
                </a:lnTo>
                <a:lnTo>
                  <a:pt x="67794" y="292334"/>
                </a:lnTo>
                <a:lnTo>
                  <a:pt x="80010" y="276087"/>
                </a:lnTo>
                <a:close/>
              </a:path>
            </a:pathLst>
          </a:custGeom>
          <a:solidFill>
            <a:srgbClr val="FF0000"/>
          </a:solidFill>
        </p:spPr>
        <p:txBody>
          <a:bodyPr wrap="square" lIns="0" tIns="0" rIns="0" bIns="0" rtlCol="0"/>
          <a:lstStyle/>
          <a:p/>
        </p:txBody>
      </p:sp>
      <p:sp>
        <p:nvSpPr>
          <p:cNvPr id="15" name="object 15"/>
          <p:cNvSpPr txBox="1"/>
          <p:nvPr/>
        </p:nvSpPr>
        <p:spPr>
          <a:xfrm>
            <a:off x="604399" y="1728011"/>
            <a:ext cx="9009501" cy="4260141"/>
          </a:xfrm>
          <a:prstGeom prst="rect">
            <a:avLst/>
          </a:prstGeom>
        </p:spPr>
        <p:txBody>
          <a:bodyPr vert="horz" wrap="square" lIns="0" tIns="223520" rIns="0" bIns="0" rtlCol="0">
            <a:spAutoFit/>
          </a:bodyPr>
          <a:lstStyle/>
          <a:p>
            <a:pPr marL="313690" indent="-300990">
              <a:lnSpc>
                <a:spcPct val="100000"/>
              </a:lnSpc>
              <a:spcBef>
                <a:spcPts val="1760"/>
              </a:spcBef>
              <a:buFont typeface="Arial" panose="020B0604020202020204"/>
              <a:buChar char="•"/>
              <a:tabLst>
                <a:tab pos="313055" algn="l"/>
                <a:tab pos="313690" algn="l"/>
              </a:tabLst>
            </a:pPr>
            <a:r>
              <a:rPr lang="zh-CN" altLang="en-US" sz="2800" dirty="0" smtClean="0">
                <a:latin typeface="黑体" panose="02010609060101010101" charset="-122"/>
                <a:cs typeface="黑体" panose="02010609060101010101" charset="-122"/>
              </a:rPr>
              <a:t>在谓词</a:t>
            </a:r>
            <a:endParaRPr sz="2800" dirty="0">
              <a:latin typeface="黑体" panose="02010609060101010101" charset="-122"/>
              <a:cs typeface="黑体" panose="02010609060101010101" charset="-122"/>
            </a:endParaRPr>
          </a:p>
          <a:p>
            <a:pPr marL="4137025">
              <a:lnSpc>
                <a:spcPct val="100000"/>
              </a:lnSpc>
              <a:spcBef>
                <a:spcPts val="1210"/>
              </a:spcBef>
              <a:tabLst>
                <a:tab pos="4620895" algn="l"/>
                <a:tab pos="5565775" algn="l"/>
              </a:tabLst>
            </a:pPr>
            <a:r>
              <a:rPr sz="2050" spc="50" dirty="0">
                <a:solidFill>
                  <a:srgbClr val="FF0000"/>
                </a:solidFill>
                <a:latin typeface="Cambria Math" panose="02040503050406030204"/>
                <a:cs typeface="Cambria Math" panose="02040503050406030204"/>
              </a:rPr>
              <a:t>1	2	</a:t>
            </a:r>
            <a:r>
              <a:rPr sz="2050" spc="185" dirty="0">
                <a:solidFill>
                  <a:srgbClr val="FF0000"/>
                </a:solidFill>
                <a:latin typeface="Cambria Math" panose="02040503050406030204"/>
                <a:cs typeface="Cambria Math" panose="02040503050406030204"/>
              </a:rPr>
              <a:t>n</a:t>
            </a:r>
            <a:endParaRPr sz="2050" dirty="0">
              <a:latin typeface="Cambria Math" panose="02040503050406030204"/>
              <a:cs typeface="Cambria Math" panose="02040503050406030204"/>
            </a:endParaRPr>
          </a:p>
          <a:p>
            <a:pPr>
              <a:lnSpc>
                <a:spcPct val="100000"/>
              </a:lnSpc>
            </a:pPr>
            <a:endParaRPr sz="2400" dirty="0">
              <a:latin typeface="Times New Roman" panose="02020603050405020304"/>
              <a:cs typeface="Times New Roman" panose="02020603050405020304"/>
            </a:endParaRPr>
          </a:p>
          <a:p>
            <a:pPr marL="664210" lvl="1" indent="-250825" algn="just">
              <a:lnSpc>
                <a:spcPct val="100000"/>
              </a:lnSpc>
              <a:spcBef>
                <a:spcPts val="705"/>
              </a:spcBef>
              <a:tabLst>
                <a:tab pos="664210" algn="l"/>
              </a:tabLst>
            </a:pPr>
            <a:r>
              <a:rPr lang="zh-CN" altLang="en-US" sz="2800" b="1" dirty="0" smtClean="0">
                <a:solidFill>
                  <a:srgbClr val="002060"/>
                </a:solidFill>
                <a:latin typeface="宋体" panose="02010600030101010101" pitchFamily="2" charset="-122"/>
                <a:cs typeface="宋体" panose="02010600030101010101" pitchFamily="2" charset="-122"/>
              </a:rPr>
              <a:t> 中，若</a:t>
            </a:r>
            <a:r>
              <a:rPr lang="en-US" altLang="zh-CN" sz="2800" b="1" dirty="0" smtClean="0">
                <a:solidFill>
                  <a:srgbClr val="002060"/>
                </a:solidFill>
                <a:latin typeface="宋体" panose="02010600030101010101" pitchFamily="2" charset="-122"/>
                <a:cs typeface="宋体" panose="02010600030101010101" pitchFamily="2" charset="-122"/>
              </a:rPr>
              <a:t>xi(</a:t>
            </a:r>
            <a:r>
              <a:rPr lang="en-US" altLang="zh-CN" sz="2800" b="1" dirty="0" err="1" smtClean="0">
                <a:solidFill>
                  <a:srgbClr val="002060"/>
                </a:solidFill>
                <a:latin typeface="宋体" panose="02010600030101010101" pitchFamily="2" charset="-122"/>
                <a:cs typeface="宋体" panose="02010600030101010101" pitchFamily="2" charset="-122"/>
              </a:rPr>
              <a:t>i</a:t>
            </a:r>
            <a:r>
              <a:rPr lang="en-US" altLang="zh-CN" sz="2800" b="1" dirty="0" smtClean="0">
                <a:solidFill>
                  <a:srgbClr val="002060"/>
                </a:solidFill>
                <a:latin typeface="宋体" panose="02010600030101010101" pitchFamily="2" charset="-122"/>
                <a:cs typeface="宋体" panose="02010600030101010101" pitchFamily="2" charset="-122"/>
              </a:rPr>
              <a:t>=1,…,n)</a:t>
            </a:r>
            <a:r>
              <a:rPr lang="zh-CN" altLang="en-US" sz="2800" b="1" dirty="0" smtClean="0">
                <a:solidFill>
                  <a:srgbClr val="002060"/>
                </a:solidFill>
                <a:latin typeface="宋体" panose="02010600030101010101" pitchFamily="2" charset="-122"/>
                <a:cs typeface="宋体" panose="02010600030101010101" pitchFamily="2" charset="-122"/>
              </a:rPr>
              <a:t>都是个体常量、变元或函数，称它为一阶谓词。如果某个</a:t>
            </a:r>
            <a:r>
              <a:rPr lang="en-US" altLang="zh-CN" sz="2800" b="1" dirty="0" smtClean="0">
                <a:solidFill>
                  <a:srgbClr val="002060"/>
                </a:solidFill>
                <a:latin typeface="宋体" panose="02010600030101010101" pitchFamily="2" charset="-122"/>
                <a:cs typeface="宋体" panose="02010600030101010101" pitchFamily="2" charset="-122"/>
              </a:rPr>
              <a:t>xi</a:t>
            </a:r>
            <a:r>
              <a:rPr lang="zh-CN" altLang="en-US" sz="2800" b="1" dirty="0" smtClean="0">
                <a:solidFill>
                  <a:srgbClr val="002060"/>
                </a:solidFill>
                <a:latin typeface="宋体" panose="02010600030101010101" pitchFamily="2" charset="-122"/>
                <a:cs typeface="宋体" panose="02010600030101010101" pitchFamily="2" charset="-122"/>
              </a:rPr>
              <a:t>本身又是一个一阶谓词，则它为二阶谓词，依此类推。</a:t>
            </a:r>
            <a:endParaRPr lang="en-US" altLang="zh-CN" sz="2800" b="1" dirty="0" smtClean="0">
              <a:solidFill>
                <a:srgbClr val="002060"/>
              </a:solidFill>
              <a:latin typeface="宋体" panose="02010600030101010101" pitchFamily="2" charset="-122"/>
              <a:cs typeface="宋体" panose="02010600030101010101" pitchFamily="2" charset="-122"/>
            </a:endParaRPr>
          </a:p>
          <a:p>
            <a:pPr marL="664210" lvl="1" indent="-250825" algn="just">
              <a:lnSpc>
                <a:spcPct val="100000"/>
              </a:lnSpc>
              <a:spcBef>
                <a:spcPts val="705"/>
              </a:spcBef>
              <a:tabLst>
                <a:tab pos="664210" algn="l"/>
              </a:tabLst>
            </a:pPr>
            <a:r>
              <a:rPr lang="zh-CN" altLang="en-US" sz="2800" b="1" dirty="0" smtClean="0">
                <a:solidFill>
                  <a:srgbClr val="002060"/>
                </a:solidFill>
                <a:latin typeface="宋体" panose="02010600030101010101" pitchFamily="2" charset="-122"/>
                <a:cs typeface="宋体" panose="02010600030101010101" pitchFamily="2" charset="-122"/>
              </a:rPr>
              <a:t>例如：“</a:t>
            </a:r>
            <a:r>
              <a:rPr lang="en-US" altLang="zh-CN" sz="2800" b="1" dirty="0" smtClean="0">
                <a:solidFill>
                  <a:srgbClr val="002060"/>
                </a:solidFill>
                <a:latin typeface="宋体" panose="02010600030101010101" pitchFamily="2" charset="-122"/>
                <a:cs typeface="宋体" panose="02010600030101010101" pitchFamily="2" charset="-122"/>
              </a:rPr>
              <a:t>SMITH</a:t>
            </a:r>
            <a:r>
              <a:rPr lang="zh-CN" altLang="en-US" sz="2800" b="1" dirty="0" smtClean="0">
                <a:solidFill>
                  <a:srgbClr val="002060"/>
                </a:solidFill>
                <a:latin typeface="宋体" panose="02010600030101010101" pitchFamily="2" charset="-122"/>
                <a:cs typeface="宋体" panose="02010600030101010101" pitchFamily="2" charset="-122"/>
              </a:rPr>
              <a:t>作为一个工程师为</a:t>
            </a:r>
            <a:r>
              <a:rPr lang="en-US" altLang="zh-CN" sz="2800" b="1" dirty="0" smtClean="0">
                <a:solidFill>
                  <a:srgbClr val="002060"/>
                </a:solidFill>
                <a:latin typeface="宋体" panose="02010600030101010101" pitchFamily="2" charset="-122"/>
                <a:cs typeface="宋体" panose="02010600030101010101" pitchFamily="2" charset="-122"/>
              </a:rPr>
              <a:t>IBM</a:t>
            </a:r>
            <a:r>
              <a:rPr lang="zh-CN" altLang="en-US" sz="2800" b="1" dirty="0" smtClean="0">
                <a:solidFill>
                  <a:srgbClr val="002060"/>
                </a:solidFill>
                <a:latin typeface="宋体" panose="02010600030101010101" pitchFamily="2" charset="-122"/>
                <a:cs typeface="宋体" panose="02010600030101010101" pitchFamily="2" charset="-122"/>
              </a:rPr>
              <a:t>工作”这个命题，可表示为二阶谓词</a:t>
            </a:r>
            <a:r>
              <a:rPr lang="en-US" altLang="zh-CN" sz="2800" b="1" dirty="0" smtClean="0">
                <a:solidFill>
                  <a:srgbClr val="002060"/>
                </a:solidFill>
                <a:latin typeface="宋体" panose="02010600030101010101" pitchFamily="2" charset="-122"/>
                <a:cs typeface="宋体" panose="02010600030101010101" pitchFamily="2" charset="-122"/>
              </a:rPr>
              <a:t>Works(Engineer(SMITH),IBM),</a:t>
            </a:r>
            <a:r>
              <a:rPr lang="zh-CN" altLang="en-US" sz="2800" b="1" dirty="0" smtClean="0">
                <a:solidFill>
                  <a:srgbClr val="002060"/>
                </a:solidFill>
                <a:latin typeface="宋体" panose="02010600030101010101" pitchFamily="2" charset="-122"/>
                <a:cs typeface="宋体" panose="02010600030101010101" pitchFamily="2" charset="-122"/>
              </a:rPr>
              <a:t>因为其中个体</a:t>
            </a:r>
            <a:r>
              <a:rPr lang="en-US" altLang="zh-CN" sz="2800" b="1" dirty="0" smtClean="0">
                <a:solidFill>
                  <a:srgbClr val="002060"/>
                </a:solidFill>
                <a:latin typeface="宋体" panose="02010600030101010101" pitchFamily="2" charset="-122"/>
                <a:cs typeface="宋体" panose="02010600030101010101" pitchFamily="2" charset="-122"/>
              </a:rPr>
              <a:t>Engineer</a:t>
            </a:r>
            <a:r>
              <a:rPr lang="zh-CN" altLang="en-US" sz="2800" b="1" dirty="0" smtClean="0">
                <a:solidFill>
                  <a:srgbClr val="002060"/>
                </a:solidFill>
                <a:latin typeface="宋体" panose="02010600030101010101" pitchFamily="2" charset="-122"/>
                <a:cs typeface="宋体" panose="02010600030101010101" pitchFamily="2" charset="-122"/>
              </a:rPr>
              <a:t>（</a:t>
            </a:r>
            <a:r>
              <a:rPr lang="en-US" altLang="zh-CN" sz="2800" b="1" dirty="0" smtClean="0">
                <a:solidFill>
                  <a:srgbClr val="002060"/>
                </a:solidFill>
                <a:latin typeface="宋体" panose="02010600030101010101" pitchFamily="2" charset="-122"/>
                <a:cs typeface="宋体" panose="02010600030101010101" pitchFamily="2" charset="-122"/>
              </a:rPr>
              <a:t>SMITH</a:t>
            </a:r>
            <a:r>
              <a:rPr lang="zh-CN" altLang="en-US" sz="2800" b="1" dirty="0" smtClean="0">
                <a:solidFill>
                  <a:srgbClr val="002060"/>
                </a:solidFill>
                <a:latin typeface="宋体" panose="02010600030101010101" pitchFamily="2" charset="-122"/>
                <a:cs typeface="宋体" panose="02010600030101010101" pitchFamily="2" charset="-122"/>
              </a:rPr>
              <a:t>）也是一个一阶谓词。</a:t>
            </a:r>
            <a:endParaRPr sz="2800"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435475" cy="613410"/>
          </a:xfrm>
          <a:prstGeom prst="rect">
            <a:avLst/>
          </a:prstGeom>
        </p:spPr>
        <p:txBody>
          <a:bodyPr vert="horz" wrap="square" lIns="0" tIns="13335" rIns="0" bIns="0" rtlCol="0">
            <a:spAutoFit/>
          </a:bodyPr>
          <a:lstStyle/>
          <a:p>
            <a:pPr marL="12700">
              <a:lnSpc>
                <a:spcPct val="100000"/>
              </a:lnSpc>
              <a:spcBef>
                <a:spcPts val="105"/>
              </a:spcBef>
            </a:pPr>
            <a:r>
              <a:rPr spc="5" dirty="0"/>
              <a:t>一阶谓词逻辑的优点</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95348"/>
            <a:ext cx="9232265" cy="3952875"/>
          </a:xfrm>
          <a:prstGeom prst="rect">
            <a:avLst/>
          </a:prstGeom>
        </p:spPr>
        <p:txBody>
          <a:bodyPr vert="horz" wrap="square" lIns="0" tIns="60960" rIns="0" bIns="0" rtlCol="0">
            <a:spAutoFit/>
          </a:bodyPr>
          <a:lstStyle/>
          <a:p>
            <a:pPr marL="313690" marR="5080" indent="-300990">
              <a:lnSpc>
                <a:spcPts val="3030"/>
              </a:lnSpc>
              <a:spcBef>
                <a:spcPts val="48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一阶谓词可以表达对客观世界的陈述、以及对象关系、逻 辑关系。</a:t>
            </a:r>
            <a:endParaRPr sz="2800">
              <a:latin typeface="黑体" panose="02010609060101010101" charset="-122"/>
              <a:cs typeface="黑体" panose="02010609060101010101" charset="-122"/>
            </a:endParaRPr>
          </a:p>
          <a:p>
            <a:pPr>
              <a:lnSpc>
                <a:spcPct val="100000"/>
              </a:lnSpc>
              <a:spcBef>
                <a:spcPts val="35"/>
              </a:spcBef>
              <a:buClr>
                <a:srgbClr val="002060"/>
              </a:buClr>
              <a:buFont typeface="Arial" panose="020B0604020202020204"/>
              <a:buChar char="•"/>
            </a:pPr>
            <a:endParaRPr sz="3450">
              <a:latin typeface="Times New Roman" panose="02020603050405020304"/>
              <a:cs typeface="Times New Roman" panose="02020603050405020304"/>
            </a:endParaRPr>
          </a:p>
          <a:p>
            <a:pPr marL="313690" indent="-300990">
              <a:lnSpc>
                <a:spcPct val="100000"/>
              </a:lnSpc>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有许多优点：</a:t>
            </a:r>
            <a:endParaRPr sz="2800">
              <a:latin typeface="黑体" panose="02010609060101010101" charset="-122"/>
              <a:cs typeface="黑体" panose="02010609060101010101" charset="-122"/>
            </a:endParaRPr>
          </a:p>
          <a:p>
            <a:pPr marL="664210" lvl="1" indent="-250825">
              <a:lnSpc>
                <a:spcPct val="100000"/>
              </a:lnSpc>
              <a:spcBef>
                <a:spcPts val="29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自然性、精确性、容易实现</a:t>
            </a:r>
            <a:endParaRPr sz="2450">
              <a:latin typeface="宋体" panose="02010600030101010101" pitchFamily="2" charset="-122"/>
              <a:cs typeface="宋体" panose="02010600030101010101" pitchFamily="2" charset="-122"/>
            </a:endParaRPr>
          </a:p>
          <a:p>
            <a:pPr lvl="1">
              <a:lnSpc>
                <a:spcPct val="100000"/>
              </a:lnSpc>
              <a:spcBef>
                <a:spcPts val="35"/>
              </a:spcBef>
              <a:buClr>
                <a:srgbClr val="002060"/>
              </a:buClr>
              <a:buFont typeface="Arial" panose="020B0604020202020204"/>
              <a:buChar char="–"/>
            </a:pPr>
            <a:endParaRPr sz="3500">
              <a:latin typeface="Times New Roman" panose="02020603050405020304"/>
              <a:cs typeface="Times New Roman" panose="02020603050405020304"/>
            </a:endParaRPr>
          </a:p>
          <a:p>
            <a:pPr marL="313690" indent="-300990">
              <a:lnSpc>
                <a:spcPct val="100000"/>
              </a:lnSpc>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也有许多缺点：</a:t>
            </a:r>
            <a:endParaRPr sz="2800">
              <a:latin typeface="黑体" panose="02010609060101010101" charset="-122"/>
              <a:cs typeface="黑体" panose="02010609060101010101" charset="-122"/>
            </a:endParaRPr>
          </a:p>
          <a:p>
            <a:pPr marL="664210" lvl="1" indent="-250825">
              <a:lnSpc>
                <a:spcPct val="100000"/>
              </a:lnSpc>
              <a:spcBef>
                <a:spcPts val="29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不能表示不确定性知识</a:t>
            </a:r>
            <a:endParaRPr sz="2450">
              <a:latin typeface="宋体" panose="02010600030101010101" pitchFamily="2" charset="-122"/>
              <a:cs typeface="宋体" panose="02010600030101010101" pitchFamily="2" charset="-122"/>
            </a:endParaRPr>
          </a:p>
          <a:p>
            <a:pPr marL="664210" lvl="1" indent="-250825">
              <a:lnSpc>
                <a:spcPct val="100000"/>
              </a:lnSpc>
              <a:spcBef>
                <a:spcPts val="30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形式过于自由，兼容性差</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5905500" cy="613410"/>
          </a:xfrm>
          <a:prstGeom prst="rect">
            <a:avLst/>
          </a:prstGeom>
        </p:spPr>
        <p:txBody>
          <a:bodyPr vert="horz" wrap="square" lIns="0" tIns="13335" rIns="0" bIns="0" rtlCol="0">
            <a:spAutoFit/>
          </a:bodyPr>
          <a:lstStyle/>
          <a:p>
            <a:pPr marL="12700">
              <a:lnSpc>
                <a:spcPct val="100000"/>
              </a:lnSpc>
              <a:spcBef>
                <a:spcPts val="105"/>
              </a:spcBef>
            </a:pPr>
            <a:r>
              <a:rPr spc="5" dirty="0"/>
              <a:t>一阶谓词逻辑设计制定过程</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53966"/>
            <a:ext cx="9441815" cy="2705735"/>
          </a:xfrm>
          <a:prstGeom prst="rect">
            <a:avLst/>
          </a:prstGeom>
        </p:spPr>
        <p:txBody>
          <a:bodyPr vert="horz" wrap="square" lIns="0" tIns="97790" rIns="0" bIns="0" rtlCol="0">
            <a:spAutoFit/>
          </a:bodyPr>
          <a:lstStyle/>
          <a:p>
            <a:pPr marL="313690" indent="-300990">
              <a:lnSpc>
                <a:spcPct val="100000"/>
              </a:lnSpc>
              <a:spcBef>
                <a:spcPts val="77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将一组命题知识表示为一阶谓词逻辑的过程可以描述为：</a:t>
            </a:r>
            <a:endParaRPr sz="2800">
              <a:latin typeface="黑体" panose="02010609060101010101" charset="-122"/>
              <a:cs typeface="黑体" panose="02010609060101010101" charset="-122"/>
            </a:endParaRPr>
          </a:p>
          <a:p>
            <a:pPr marL="664210" lvl="1" indent="-250825">
              <a:lnSpc>
                <a:spcPct val="100000"/>
              </a:lnSpc>
              <a:spcBef>
                <a:spcPts val="580"/>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正确理解命题。分析原子命题、以及原子命题之间的关系。</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为每个原子命题定义个体、谓词；</a:t>
            </a:r>
            <a:endParaRPr sz="2450">
              <a:latin typeface="宋体" panose="02010600030101010101" pitchFamily="2" charset="-122"/>
              <a:cs typeface="宋体" panose="02010600030101010101" pitchFamily="2" charset="-122"/>
            </a:endParaRPr>
          </a:p>
          <a:p>
            <a:pPr marL="664210" marR="5080" lvl="1" indent="-250825">
              <a:lnSpc>
                <a:spcPct val="100000"/>
              </a:lnSpc>
              <a:spcBef>
                <a:spcPts val="595"/>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使用恰当的量词。应注意全称量词后跟条件式，存在量词后跟合 </a:t>
            </a:r>
            <a:r>
              <a:rPr sz="2450" b="1" spc="-5" dirty="0">
                <a:solidFill>
                  <a:srgbClr val="002060"/>
                </a:solidFill>
                <a:latin typeface="宋体" panose="02010600030101010101" pitchFamily="2" charset="-122"/>
                <a:cs typeface="宋体" panose="02010600030101010101" pitchFamily="2" charset="-122"/>
              </a:rPr>
              <a:t>取式。</a:t>
            </a:r>
            <a:endParaRPr sz="2450">
              <a:latin typeface="宋体" panose="02010600030101010101" pitchFamily="2" charset="-122"/>
              <a:cs typeface="宋体" panose="02010600030101010101" pitchFamily="2" charset="-122"/>
            </a:endParaRPr>
          </a:p>
          <a:p>
            <a:pPr marL="664210" lvl="1" indent="-250825">
              <a:lnSpc>
                <a:spcPct val="100000"/>
              </a:lnSpc>
              <a:spcBef>
                <a:spcPts val="600"/>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使用恰当的连接符。用连接符连接谓词句子，表示给定的命题。</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399" y="982472"/>
            <a:ext cx="9484601" cy="1184940"/>
          </a:xfrm>
        </p:spPr>
        <p:txBody>
          <a:bodyPr/>
          <a:lstStyle/>
          <a:p>
            <a:r>
              <a:rPr lang="zh-CN" altLang="en-US" dirty="0" smtClean="0"/>
              <a:t>讨论：</a:t>
            </a:r>
            <a:br>
              <a:rPr lang="en-US" altLang="zh-CN" dirty="0" smtClean="0"/>
            </a:br>
            <a:endParaRPr lang="zh-CN" altLang="en-US" dirty="0"/>
          </a:p>
        </p:txBody>
      </p:sp>
      <p:sp>
        <p:nvSpPr>
          <p:cNvPr id="3" name="文本占位符 2"/>
          <p:cNvSpPr>
            <a:spLocks noGrp="1"/>
          </p:cNvSpPr>
          <p:nvPr>
            <p:ph type="body" idx="1"/>
          </p:nvPr>
        </p:nvSpPr>
        <p:spPr>
          <a:xfrm>
            <a:off x="604399" y="1938019"/>
            <a:ext cx="9232265" cy="861774"/>
          </a:xfrm>
        </p:spPr>
        <p:txBody>
          <a:bodyPr/>
          <a:lstStyle/>
          <a:p>
            <a:endParaRPr lang="en-US" altLang="zh-CN" dirty="0" smtClean="0"/>
          </a:p>
          <a:p>
            <a:r>
              <a:rPr lang="zh-CN" altLang="en-US" dirty="0" smtClean="0"/>
              <a:t>请根据谓词的定义，谈谈你对谓词与函数的区别的认识。</a:t>
            </a:r>
            <a:endParaRPr lang="zh-CN" altLang="en-US" dirty="0"/>
          </a:p>
        </p:txBody>
      </p:sp>
      <p:sp>
        <p:nvSpPr>
          <p:cNvPr id="4" name="矩形 3"/>
          <p:cNvSpPr/>
          <p:nvPr/>
        </p:nvSpPr>
        <p:spPr>
          <a:xfrm>
            <a:off x="927100" y="3629025"/>
            <a:ext cx="7315200" cy="1569660"/>
          </a:xfrm>
          <a:prstGeom prst="rect">
            <a:avLst/>
          </a:prstGeom>
        </p:spPr>
        <p:txBody>
          <a:bodyPr wrap="square">
            <a:spAutoFit/>
          </a:bodyPr>
          <a:lstStyle/>
          <a:p>
            <a:pPr>
              <a:lnSpc>
                <a:spcPct val="120000"/>
              </a:lnSpc>
              <a:defRPr/>
            </a:pPr>
            <a:r>
              <a:rPr lang="zh-CN" altLang="en-US" sz="2000" b="1" dirty="0" smtClean="0">
                <a:solidFill>
                  <a:srgbClr val="A50021"/>
                </a:solidFill>
                <a:latin typeface="Arial" panose="020B0604020202020204"/>
              </a:rPr>
              <a:t>谓词与</a:t>
            </a:r>
            <a:r>
              <a:rPr lang="zh-CN" altLang="en-US" sz="2000" b="1" dirty="0" smtClean="0">
                <a:solidFill>
                  <a:srgbClr val="B32844"/>
                </a:solidFill>
                <a:latin typeface="Arial" panose="020B0604020202020204"/>
              </a:rPr>
              <a:t>函数的</a:t>
            </a:r>
            <a:r>
              <a:rPr lang="zh-CN" altLang="en-US" sz="2000" b="1" dirty="0" smtClean="0">
                <a:solidFill>
                  <a:srgbClr val="A50021"/>
                </a:solidFill>
                <a:latin typeface="Arial" panose="020B0604020202020204"/>
              </a:rPr>
              <a:t>区别：</a:t>
            </a:r>
            <a:endParaRPr lang="zh-CN" altLang="en-US" sz="2000" b="1" dirty="0" smtClean="0">
              <a:solidFill>
                <a:srgbClr val="A50021"/>
              </a:solidFill>
              <a:latin typeface="Arial" panose="020B0604020202020204"/>
            </a:endParaRPr>
          </a:p>
          <a:p>
            <a:pPr>
              <a:lnSpc>
                <a:spcPct val="120000"/>
              </a:lnSpc>
              <a:defRPr/>
            </a:pPr>
            <a:r>
              <a:rPr lang="zh-CN" altLang="en-US" sz="2000" dirty="0" smtClean="0">
                <a:latin typeface="Arial" panose="020B0604020202020204"/>
              </a:rPr>
              <a:t>    谓词是</a:t>
            </a:r>
            <a:r>
              <a:rPr lang="en-US" altLang="zh-CN" sz="2000" dirty="0" smtClean="0">
                <a:latin typeface="Arial" panose="020B0604020202020204"/>
              </a:rPr>
              <a:t>D</a:t>
            </a:r>
            <a:r>
              <a:rPr lang="zh-CN" altLang="en-US" sz="2000" dirty="0" smtClean="0">
                <a:latin typeface="Arial" panose="020B0604020202020204"/>
              </a:rPr>
              <a:t>到</a:t>
            </a:r>
            <a:r>
              <a:rPr lang="en-US" altLang="zh-CN" sz="2000" dirty="0" smtClean="0">
                <a:latin typeface="Arial" panose="020B0604020202020204"/>
              </a:rPr>
              <a:t>{T</a:t>
            </a:r>
            <a:r>
              <a:rPr lang="zh-CN" altLang="en-US" sz="2000" dirty="0" smtClean="0">
                <a:latin typeface="Arial" panose="020B0604020202020204"/>
              </a:rPr>
              <a:t>，</a:t>
            </a:r>
            <a:r>
              <a:rPr lang="en-US" altLang="zh-CN" sz="2000" dirty="0" smtClean="0">
                <a:latin typeface="Arial" panose="020B0604020202020204"/>
              </a:rPr>
              <a:t>F}</a:t>
            </a:r>
            <a:r>
              <a:rPr lang="zh-CN" altLang="en-US" sz="2000" dirty="0" smtClean="0">
                <a:latin typeface="Arial" panose="020B0604020202020204"/>
              </a:rPr>
              <a:t>的映射，函数是</a:t>
            </a:r>
            <a:r>
              <a:rPr lang="en-US" altLang="zh-CN" sz="2000" dirty="0" smtClean="0">
                <a:latin typeface="Arial" panose="020B0604020202020204"/>
              </a:rPr>
              <a:t>D</a:t>
            </a:r>
            <a:r>
              <a:rPr lang="zh-CN" altLang="en-US" sz="2000" dirty="0" smtClean="0">
                <a:latin typeface="Arial" panose="020B0604020202020204"/>
              </a:rPr>
              <a:t>到</a:t>
            </a:r>
            <a:r>
              <a:rPr lang="en-US" altLang="zh-CN" sz="2000" dirty="0" smtClean="0">
                <a:latin typeface="Arial" panose="020B0604020202020204"/>
              </a:rPr>
              <a:t>D</a:t>
            </a:r>
            <a:r>
              <a:rPr lang="zh-CN" altLang="en-US" sz="2000" dirty="0" smtClean="0">
                <a:latin typeface="Arial" panose="020B0604020202020204"/>
              </a:rPr>
              <a:t>的映射；</a:t>
            </a:r>
            <a:endParaRPr lang="zh-CN" altLang="en-US" sz="2000" dirty="0" smtClean="0">
              <a:latin typeface="Arial" panose="020B0604020202020204"/>
            </a:endParaRPr>
          </a:p>
          <a:p>
            <a:pPr>
              <a:lnSpc>
                <a:spcPct val="120000"/>
              </a:lnSpc>
              <a:defRPr/>
            </a:pPr>
            <a:r>
              <a:rPr lang="zh-CN" altLang="en-US" sz="2000" dirty="0" smtClean="0">
                <a:latin typeface="Arial" panose="020B0604020202020204"/>
              </a:rPr>
              <a:t>    谓词的真值是</a:t>
            </a:r>
            <a:r>
              <a:rPr lang="en-US" altLang="zh-CN" sz="2000" dirty="0" smtClean="0">
                <a:latin typeface="Arial" panose="020B0604020202020204"/>
              </a:rPr>
              <a:t>T</a:t>
            </a:r>
            <a:r>
              <a:rPr lang="zh-CN" altLang="en-US" sz="2000" dirty="0" smtClean="0">
                <a:latin typeface="Arial" panose="020B0604020202020204"/>
              </a:rPr>
              <a:t>和</a:t>
            </a:r>
            <a:r>
              <a:rPr lang="en-US" altLang="zh-CN" sz="2000" dirty="0" smtClean="0">
                <a:latin typeface="Arial" panose="020B0604020202020204"/>
              </a:rPr>
              <a:t>F</a:t>
            </a:r>
            <a:r>
              <a:rPr lang="zh-CN" altLang="en-US" sz="2000" dirty="0" smtClean="0">
                <a:latin typeface="Arial" panose="020B0604020202020204"/>
              </a:rPr>
              <a:t>，函数的值（无真值）是</a:t>
            </a:r>
            <a:r>
              <a:rPr lang="en-US" altLang="zh-CN" sz="2000" dirty="0" smtClean="0">
                <a:latin typeface="Arial" panose="020B0604020202020204"/>
              </a:rPr>
              <a:t>D</a:t>
            </a:r>
            <a:r>
              <a:rPr lang="zh-CN" altLang="en-US" sz="2000" dirty="0" smtClean="0">
                <a:latin typeface="Arial" panose="020B0604020202020204"/>
              </a:rPr>
              <a:t>中的元素；</a:t>
            </a:r>
            <a:endParaRPr lang="en-US" altLang="zh-CN" sz="2000" dirty="0" smtClean="0">
              <a:latin typeface="Arial" panose="020B0604020202020204"/>
            </a:endParaRPr>
          </a:p>
          <a:p>
            <a:pPr>
              <a:lnSpc>
                <a:spcPct val="120000"/>
              </a:lnSpc>
              <a:defRPr/>
            </a:pPr>
            <a:r>
              <a:rPr lang="en-US" altLang="zh-CN" sz="2000" dirty="0" smtClean="0">
                <a:latin typeface="Arial" panose="020B0604020202020204"/>
              </a:rPr>
              <a:t>    </a:t>
            </a:r>
            <a:r>
              <a:rPr lang="zh-CN" altLang="en-US" sz="2000" dirty="0" smtClean="0">
                <a:latin typeface="Arial" panose="020B0604020202020204"/>
              </a:rPr>
              <a:t>谓词可独立存在，函数只能作为谓词的个体。</a:t>
            </a:r>
            <a:endParaRPr lang="en-US" altLang="zh-CN" sz="2000" dirty="0" smtClean="0">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1219717" y="1291987"/>
            <a:ext cx="4709922" cy="3177448"/>
          </a:xfrm>
          <a:prstGeom prst="rect">
            <a:avLst/>
          </a:prstGeom>
        </p:spPr>
        <p:txBody>
          <a:bodyPr lIns="104315" tIns="52157" rIns="104315" bIns="52157"/>
          <a:lstStyle/>
          <a:p>
            <a:pPr eaLnBrk="1" hangingPunct="1">
              <a:lnSpc>
                <a:spcPct val="150000"/>
              </a:lnSpc>
              <a:buFont typeface="Arial" panose="020B0604020202020204" pitchFamily="34" charset="0"/>
              <a:buChar char="•"/>
              <a:defRPr/>
            </a:pPr>
            <a:r>
              <a:rPr lang="zh-CN" altLang="en-US" sz="2700" dirty="0" smtClean="0"/>
              <a:t>机器人</a:t>
            </a:r>
            <a:r>
              <a:rPr lang="zh-CN" altLang="en-US" sz="2700" dirty="0"/>
              <a:t>移盒子</a:t>
            </a:r>
            <a:r>
              <a:rPr lang="zh-CN" altLang="en-US" sz="2700" dirty="0" smtClean="0"/>
              <a:t>问题</a:t>
            </a:r>
            <a:endParaRPr lang="en-US" altLang="zh-CN" sz="2700" dirty="0" smtClean="0"/>
          </a:p>
          <a:p>
            <a:pPr>
              <a:lnSpc>
                <a:spcPct val="150000"/>
              </a:lnSpc>
              <a:defRPr/>
            </a:pPr>
            <a:r>
              <a:rPr lang="zh-CN" altLang="en-US" sz="2700" dirty="0" smtClean="0"/>
              <a:t>设在一个房间里，</a:t>
            </a:r>
            <a:r>
              <a:rPr lang="en-US" altLang="zh-CN" sz="2700" dirty="0" smtClean="0"/>
              <a:t>c</a:t>
            </a:r>
            <a:r>
              <a:rPr lang="zh-CN" altLang="en-US" sz="2700" dirty="0" smtClean="0"/>
              <a:t>处有一个机器人，</a:t>
            </a:r>
            <a:r>
              <a:rPr lang="en-US" altLang="zh-CN" sz="2700" dirty="0" smtClean="0"/>
              <a:t>a</a:t>
            </a:r>
            <a:r>
              <a:rPr lang="zh-CN" altLang="en-US" sz="2700" dirty="0" smtClean="0"/>
              <a:t>和</a:t>
            </a:r>
            <a:r>
              <a:rPr lang="en-US" altLang="zh-CN" sz="2700" dirty="0" smtClean="0"/>
              <a:t>b</a:t>
            </a:r>
            <a:r>
              <a:rPr lang="zh-CN" altLang="en-US" sz="2700" dirty="0" smtClean="0"/>
              <a:t>处各有一张桌子，分别记为</a:t>
            </a:r>
            <a:r>
              <a:rPr lang="en-US" altLang="zh-CN" sz="2700" dirty="0" smtClean="0"/>
              <a:t>a</a:t>
            </a:r>
            <a:r>
              <a:rPr lang="zh-CN" altLang="en-US" sz="2700" dirty="0" smtClean="0"/>
              <a:t>桌和</a:t>
            </a:r>
            <a:r>
              <a:rPr lang="en-US" altLang="zh-CN" sz="2700" dirty="0" smtClean="0"/>
              <a:t>b</a:t>
            </a:r>
            <a:r>
              <a:rPr lang="zh-CN" altLang="en-US" sz="2700" dirty="0" smtClean="0"/>
              <a:t>桌，</a:t>
            </a:r>
            <a:r>
              <a:rPr lang="en-US" altLang="zh-CN" sz="2700" dirty="0" smtClean="0"/>
              <a:t>a</a:t>
            </a:r>
            <a:r>
              <a:rPr lang="zh-CN" altLang="en-US" sz="2700" dirty="0" smtClean="0"/>
              <a:t>桌上有一个盒子，如右图示。现在要求机器人走到</a:t>
            </a:r>
            <a:r>
              <a:rPr lang="en-US" altLang="zh-CN" sz="2700" dirty="0" smtClean="0"/>
              <a:t>a</a:t>
            </a:r>
            <a:r>
              <a:rPr lang="zh-CN" altLang="en-US" sz="2700" dirty="0" smtClean="0"/>
              <a:t>处将</a:t>
            </a:r>
            <a:r>
              <a:rPr lang="en-US" altLang="zh-CN" sz="2700" dirty="0" smtClean="0"/>
              <a:t>a</a:t>
            </a:r>
            <a:r>
              <a:rPr lang="zh-CN" altLang="en-US" sz="2700" dirty="0" smtClean="0"/>
              <a:t>桌上的盒子拿起放到</a:t>
            </a:r>
            <a:r>
              <a:rPr lang="en-US" altLang="zh-CN" sz="2700" dirty="0" smtClean="0"/>
              <a:t>b</a:t>
            </a:r>
            <a:r>
              <a:rPr lang="zh-CN" altLang="en-US" sz="2700" dirty="0" smtClean="0"/>
              <a:t>桌上，再回到</a:t>
            </a:r>
            <a:r>
              <a:rPr lang="en-US" altLang="zh-CN" sz="2700" dirty="0" smtClean="0"/>
              <a:t>c</a:t>
            </a:r>
            <a:r>
              <a:rPr lang="zh-CN" altLang="en-US" sz="2700" dirty="0" smtClean="0"/>
              <a:t>处。</a:t>
            </a:r>
            <a:endParaRPr lang="en-US" altLang="zh-CN" sz="2700" dirty="0"/>
          </a:p>
        </p:txBody>
      </p:sp>
      <p:grpSp>
        <p:nvGrpSpPr>
          <p:cNvPr id="2" name="组合 4"/>
          <p:cNvGrpSpPr/>
          <p:nvPr/>
        </p:nvGrpSpPr>
        <p:grpSpPr bwMode="auto">
          <a:xfrm>
            <a:off x="5929639" y="1927478"/>
            <a:ext cx="3622019" cy="3464414"/>
            <a:chOff x="5003800" y="1862138"/>
            <a:chExt cx="3600450" cy="3141534"/>
          </a:xfrm>
        </p:grpSpPr>
        <p:sp>
          <p:nvSpPr>
            <p:cNvPr id="18439" name="Rectangle 5"/>
            <p:cNvSpPr>
              <a:spLocks noChangeArrowheads="1"/>
            </p:cNvSpPr>
            <p:nvPr/>
          </p:nvSpPr>
          <p:spPr bwMode="auto">
            <a:xfrm>
              <a:off x="5003800" y="1862138"/>
              <a:ext cx="3600450" cy="3095625"/>
            </a:xfrm>
            <a:prstGeom prst="rect">
              <a:avLst/>
            </a:prstGeom>
            <a:solidFill>
              <a:schemeClr val="bg1"/>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40" name="AutoShape 6"/>
            <p:cNvSpPr>
              <a:spLocks noChangeArrowheads="1"/>
            </p:cNvSpPr>
            <p:nvPr/>
          </p:nvSpPr>
          <p:spPr bwMode="auto">
            <a:xfrm>
              <a:off x="6443663" y="1933576"/>
              <a:ext cx="503238" cy="504825"/>
            </a:xfrm>
            <a:prstGeom prst="smileyFace">
              <a:avLst>
                <a:gd name="adj" fmla="val 4653"/>
              </a:avLst>
            </a:prstGeom>
            <a:solidFill>
              <a:schemeClr val="accent1"/>
            </a:solidFill>
            <a:ln w="9525">
              <a:solidFill>
                <a:schemeClr val="tx1"/>
              </a:solidFill>
              <a:round/>
            </a:ln>
            <a:effectLst/>
          </p:spPr>
          <p:txBody>
            <a:bodyPr wrap="none" anchor="ctr"/>
            <a:lstStyle/>
            <a:p>
              <a:pPr eaLnBrk="1" hangingPunct="1"/>
              <a:endParaRPr lang="zh-CN" altLang="en-US">
                <a:latin typeface="Arial" panose="020B0604020202020204" pitchFamily="34" charset="0"/>
              </a:endParaRPr>
            </a:p>
          </p:txBody>
        </p:sp>
        <p:sp>
          <p:nvSpPr>
            <p:cNvPr id="18441" name="AutoShape 7"/>
            <p:cNvSpPr>
              <a:spLocks noChangeArrowheads="1"/>
            </p:cNvSpPr>
            <p:nvPr/>
          </p:nvSpPr>
          <p:spPr bwMode="auto">
            <a:xfrm rot="-137383">
              <a:off x="6078538" y="2435226"/>
              <a:ext cx="1225550" cy="650875"/>
            </a:xfrm>
            <a:custGeom>
              <a:avLst/>
              <a:gdLst>
                <a:gd name="T0" fmla="*/ 1242628 w 21600"/>
                <a:gd name="T1" fmla="*/ 0 h 21600"/>
                <a:gd name="T2" fmla="*/ 3234 w 21600"/>
                <a:gd name="T3" fmla="*/ 196136 h 21600"/>
                <a:gd name="T4" fmla="*/ 1242628 w 21600"/>
                <a:gd name="T5" fmla="*/ 0 h 21600"/>
                <a:gd name="T6" fmla="*/ 2482022 w 21600"/>
                <a:gd name="T7" fmla="*/ 196136 h 21600"/>
                <a:gd name="T8" fmla="*/ 0 60000 65536"/>
                <a:gd name="T9" fmla="*/ 0 60000 65536"/>
                <a:gd name="T10" fmla="*/ 0 60000 65536"/>
                <a:gd name="T11" fmla="*/ 0 60000 65536"/>
                <a:gd name="T12" fmla="*/ 0 w 21600"/>
                <a:gd name="T13" fmla="*/ 0 h 21600"/>
                <a:gd name="T14" fmla="*/ 21600 w 21600"/>
                <a:gd name="T15" fmla="*/ 8324 h 21600"/>
              </a:gdLst>
              <a:ahLst/>
              <a:cxnLst>
                <a:cxn ang="T8">
                  <a:pos x="T0" y="T1"/>
                </a:cxn>
                <a:cxn ang="T9">
                  <a:pos x="T2" y="T3"/>
                </a:cxn>
                <a:cxn ang="T10">
                  <a:pos x="T4" y="T5"/>
                </a:cxn>
                <a:cxn ang="T11">
                  <a:pos x="T6" y="T7"/>
                </a:cxn>
              </a:cxnLst>
              <a:rect l="T12" t="T13" r="T14" b="T15"/>
              <a:pathLst>
                <a:path w="21600" h="21600">
                  <a:moveTo>
                    <a:pt x="15" y="11375"/>
                  </a:moveTo>
                  <a:cubicBezTo>
                    <a:pt x="5" y="11183"/>
                    <a:pt x="0" y="10991"/>
                    <a:pt x="0" y="10800"/>
                  </a:cubicBezTo>
                  <a:cubicBezTo>
                    <a:pt x="0" y="4835"/>
                    <a:pt x="4835" y="0"/>
                    <a:pt x="10800" y="0"/>
                  </a:cubicBezTo>
                  <a:cubicBezTo>
                    <a:pt x="16764" y="0"/>
                    <a:pt x="21600" y="4835"/>
                    <a:pt x="21600" y="10800"/>
                  </a:cubicBezTo>
                  <a:cubicBezTo>
                    <a:pt x="21600" y="10991"/>
                    <a:pt x="21594" y="11183"/>
                    <a:pt x="21584" y="11375"/>
                  </a:cubicBezTo>
                  <a:cubicBezTo>
                    <a:pt x="21594" y="11183"/>
                    <a:pt x="21600" y="10991"/>
                    <a:pt x="21600" y="10800"/>
                  </a:cubicBezTo>
                  <a:cubicBezTo>
                    <a:pt x="21600" y="4835"/>
                    <a:pt x="16764" y="0"/>
                    <a:pt x="10800" y="0"/>
                  </a:cubicBezTo>
                  <a:cubicBezTo>
                    <a:pt x="4835" y="0"/>
                    <a:pt x="0" y="4835"/>
                    <a:pt x="0" y="10800"/>
                  </a:cubicBezTo>
                  <a:cubicBezTo>
                    <a:pt x="-1" y="10991"/>
                    <a:pt x="5" y="11183"/>
                    <a:pt x="15" y="11375"/>
                  </a:cubicBezTo>
                  <a:close/>
                </a:path>
              </a:pathLst>
            </a:custGeom>
            <a:solidFill>
              <a:schemeClr val="accent1"/>
            </a:solidFill>
            <a:ln w="9525">
              <a:solidFill>
                <a:schemeClr val="tx1"/>
              </a:solidFill>
              <a:miter lim="800000"/>
            </a:ln>
            <a:effectLst/>
          </p:spPr>
          <p:txBody>
            <a:bodyPr wrap="none" anchor="ctr"/>
            <a:lstStyle/>
            <a:p>
              <a:endParaRPr lang="zh-CN" altLang="en-US"/>
            </a:p>
          </p:txBody>
        </p:sp>
        <p:sp>
          <p:nvSpPr>
            <p:cNvPr id="18442" name="AutoShape 8"/>
            <p:cNvSpPr>
              <a:spLocks noChangeArrowheads="1"/>
            </p:cNvSpPr>
            <p:nvPr/>
          </p:nvSpPr>
          <p:spPr bwMode="auto">
            <a:xfrm>
              <a:off x="6372225" y="2438401"/>
              <a:ext cx="647700" cy="647700"/>
            </a:xfrm>
            <a:prstGeom prst="octagon">
              <a:avLst>
                <a:gd name="adj" fmla="val 29287"/>
              </a:avLst>
            </a:prstGeom>
            <a:solidFill>
              <a:schemeClr val="accent1"/>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43" name="AutoShape 9"/>
            <p:cNvSpPr>
              <a:spLocks noChangeArrowheads="1"/>
            </p:cNvSpPr>
            <p:nvPr/>
          </p:nvSpPr>
          <p:spPr bwMode="auto">
            <a:xfrm>
              <a:off x="6300788" y="3014663"/>
              <a:ext cx="288925" cy="431800"/>
            </a:xfrm>
            <a:prstGeom prst="parallelogram">
              <a:avLst>
                <a:gd name="adj" fmla="val 25000"/>
              </a:avLst>
            </a:prstGeom>
            <a:solidFill>
              <a:schemeClr val="accent1"/>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44" name="AutoShape 10"/>
            <p:cNvSpPr>
              <a:spLocks noChangeArrowheads="1"/>
            </p:cNvSpPr>
            <p:nvPr/>
          </p:nvSpPr>
          <p:spPr bwMode="auto">
            <a:xfrm>
              <a:off x="6732588" y="3014663"/>
              <a:ext cx="287338" cy="431800"/>
            </a:xfrm>
            <a:prstGeom prst="parallelogram">
              <a:avLst>
                <a:gd name="adj" fmla="val 25000"/>
              </a:avLst>
            </a:prstGeom>
            <a:solidFill>
              <a:schemeClr val="accent1"/>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45" name="AutoShape 11"/>
            <p:cNvSpPr>
              <a:spLocks noChangeArrowheads="1"/>
            </p:cNvSpPr>
            <p:nvPr/>
          </p:nvSpPr>
          <p:spPr bwMode="auto">
            <a:xfrm>
              <a:off x="5219700" y="3662363"/>
              <a:ext cx="1152525" cy="287338"/>
            </a:xfrm>
            <a:prstGeom prst="cube">
              <a:avLst>
                <a:gd name="adj" fmla="val 25000"/>
              </a:avLst>
            </a:prstGeom>
            <a:solidFill>
              <a:schemeClr val="accent1"/>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46" name="Rectangle 12"/>
            <p:cNvSpPr>
              <a:spLocks noChangeArrowheads="1"/>
            </p:cNvSpPr>
            <p:nvPr/>
          </p:nvSpPr>
          <p:spPr bwMode="auto">
            <a:xfrm>
              <a:off x="5364163" y="3949701"/>
              <a:ext cx="215900" cy="433388"/>
            </a:xfrm>
            <a:prstGeom prst="rect">
              <a:avLst/>
            </a:prstGeom>
            <a:solidFill>
              <a:schemeClr val="accent1"/>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47" name="Rectangle 13"/>
            <p:cNvSpPr>
              <a:spLocks noChangeArrowheads="1"/>
            </p:cNvSpPr>
            <p:nvPr/>
          </p:nvSpPr>
          <p:spPr bwMode="auto">
            <a:xfrm>
              <a:off x="6011863" y="3949701"/>
              <a:ext cx="215900" cy="433388"/>
            </a:xfrm>
            <a:prstGeom prst="rect">
              <a:avLst/>
            </a:prstGeom>
            <a:solidFill>
              <a:schemeClr val="accent1"/>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48" name="AutoShape 14"/>
            <p:cNvSpPr>
              <a:spLocks noChangeArrowheads="1"/>
            </p:cNvSpPr>
            <p:nvPr/>
          </p:nvSpPr>
          <p:spPr bwMode="auto">
            <a:xfrm>
              <a:off x="7235825" y="3662363"/>
              <a:ext cx="1081088" cy="287338"/>
            </a:xfrm>
            <a:prstGeom prst="cube">
              <a:avLst>
                <a:gd name="adj" fmla="val 25000"/>
              </a:avLst>
            </a:prstGeom>
            <a:solidFill>
              <a:schemeClr val="accent1"/>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49" name="Rectangle 15"/>
            <p:cNvSpPr>
              <a:spLocks noChangeArrowheads="1"/>
            </p:cNvSpPr>
            <p:nvPr/>
          </p:nvSpPr>
          <p:spPr bwMode="auto">
            <a:xfrm>
              <a:off x="7380288" y="3949701"/>
              <a:ext cx="215900" cy="433388"/>
            </a:xfrm>
            <a:prstGeom prst="rect">
              <a:avLst/>
            </a:prstGeom>
            <a:solidFill>
              <a:schemeClr val="accent1"/>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50" name="AutoShape 17"/>
            <p:cNvSpPr>
              <a:spLocks noChangeArrowheads="1"/>
            </p:cNvSpPr>
            <p:nvPr/>
          </p:nvSpPr>
          <p:spPr bwMode="auto">
            <a:xfrm>
              <a:off x="5651500" y="3446463"/>
              <a:ext cx="360363" cy="215900"/>
            </a:xfrm>
            <a:prstGeom prst="cube">
              <a:avLst>
                <a:gd name="adj" fmla="val 25000"/>
              </a:avLst>
            </a:prstGeom>
            <a:solidFill>
              <a:srgbClr val="FF00FF"/>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18451" name="Text Box 18"/>
            <p:cNvSpPr txBox="1">
              <a:spLocks noChangeArrowheads="1"/>
            </p:cNvSpPr>
            <p:nvPr/>
          </p:nvSpPr>
          <p:spPr bwMode="auto">
            <a:xfrm>
              <a:off x="5435600" y="4525963"/>
              <a:ext cx="360363" cy="404684"/>
            </a:xfrm>
            <a:prstGeom prst="rect">
              <a:avLst/>
            </a:prstGeom>
            <a:noFill/>
            <a:ln w="9525">
              <a:noFill/>
              <a:miter lim="800000"/>
            </a:ln>
            <a:effectLst/>
          </p:spPr>
          <p:txBody>
            <a:bodyPr>
              <a:spAutoFit/>
            </a:bodyPr>
            <a:lstStyle/>
            <a:p>
              <a:pPr eaLnBrk="1" hangingPunct="1">
                <a:spcBef>
                  <a:spcPct val="50000"/>
                </a:spcBef>
              </a:pPr>
              <a:r>
                <a:rPr lang="en-US" altLang="zh-CN" sz="2300" dirty="0">
                  <a:latin typeface="Arial" panose="020B0604020202020204" pitchFamily="34" charset="0"/>
                </a:rPr>
                <a:t>a</a:t>
              </a:r>
              <a:endParaRPr lang="en-US" altLang="zh-CN" sz="2300" dirty="0">
                <a:latin typeface="Arial" panose="020B0604020202020204" pitchFamily="34" charset="0"/>
              </a:endParaRPr>
            </a:p>
          </p:txBody>
        </p:sp>
        <p:sp>
          <p:nvSpPr>
            <p:cNvPr id="18452" name="Text Box 19"/>
            <p:cNvSpPr txBox="1">
              <a:spLocks noChangeArrowheads="1"/>
            </p:cNvSpPr>
            <p:nvPr/>
          </p:nvSpPr>
          <p:spPr bwMode="auto">
            <a:xfrm>
              <a:off x="7596188" y="4598988"/>
              <a:ext cx="360363" cy="404684"/>
            </a:xfrm>
            <a:prstGeom prst="rect">
              <a:avLst/>
            </a:prstGeom>
            <a:noFill/>
            <a:ln w="9525">
              <a:noFill/>
              <a:miter lim="800000"/>
            </a:ln>
            <a:effectLst/>
          </p:spPr>
          <p:txBody>
            <a:bodyPr>
              <a:spAutoFit/>
            </a:bodyPr>
            <a:lstStyle/>
            <a:p>
              <a:pPr eaLnBrk="1" hangingPunct="1">
                <a:spcBef>
                  <a:spcPct val="50000"/>
                </a:spcBef>
              </a:pPr>
              <a:r>
                <a:rPr lang="en-US" altLang="zh-CN" sz="2300" dirty="0">
                  <a:latin typeface="Arial" panose="020B0604020202020204" pitchFamily="34" charset="0"/>
                </a:rPr>
                <a:t>b</a:t>
              </a:r>
              <a:endParaRPr lang="en-US" altLang="zh-CN" sz="2300" dirty="0">
                <a:latin typeface="Arial" panose="020B0604020202020204" pitchFamily="34" charset="0"/>
              </a:endParaRPr>
            </a:p>
          </p:txBody>
        </p:sp>
        <p:sp>
          <p:nvSpPr>
            <p:cNvPr id="18453" name="Text Box 20"/>
            <p:cNvSpPr txBox="1">
              <a:spLocks noChangeArrowheads="1"/>
            </p:cNvSpPr>
            <p:nvPr/>
          </p:nvSpPr>
          <p:spPr bwMode="auto">
            <a:xfrm>
              <a:off x="6516688" y="4525963"/>
              <a:ext cx="360363" cy="404684"/>
            </a:xfrm>
            <a:prstGeom prst="rect">
              <a:avLst/>
            </a:prstGeom>
            <a:noFill/>
            <a:ln w="9525">
              <a:noFill/>
              <a:miter lim="800000"/>
            </a:ln>
            <a:effectLst/>
          </p:spPr>
          <p:txBody>
            <a:bodyPr>
              <a:spAutoFit/>
            </a:bodyPr>
            <a:lstStyle/>
            <a:p>
              <a:pPr eaLnBrk="1" hangingPunct="1">
                <a:spcBef>
                  <a:spcPct val="50000"/>
                </a:spcBef>
              </a:pPr>
              <a:r>
                <a:rPr lang="en-US" altLang="zh-CN" sz="2300" dirty="0">
                  <a:latin typeface="Arial" panose="020B0604020202020204" pitchFamily="34" charset="0"/>
                </a:rPr>
                <a:t>c</a:t>
              </a:r>
              <a:endParaRPr lang="en-US" altLang="zh-CN" sz="2300" dirty="0">
                <a:latin typeface="Arial" panose="020B0604020202020204" pitchFamily="34" charset="0"/>
              </a:endParaRPr>
            </a:p>
          </p:txBody>
        </p:sp>
      </p:grpSp>
      <p:sp>
        <p:nvSpPr>
          <p:cNvPr id="18436" name="Rectangle 15"/>
          <p:cNvSpPr>
            <a:spLocks noChangeArrowheads="1"/>
          </p:cNvSpPr>
          <p:nvPr/>
        </p:nvSpPr>
        <p:spPr bwMode="auto">
          <a:xfrm>
            <a:off x="8851900" y="4238625"/>
            <a:ext cx="252483" cy="479681"/>
          </a:xfrm>
          <a:prstGeom prst="rect">
            <a:avLst/>
          </a:prstGeom>
          <a:solidFill>
            <a:schemeClr val="accent1"/>
          </a:solidFill>
          <a:ln w="9525">
            <a:solidFill>
              <a:schemeClr val="tx1"/>
            </a:solidFill>
            <a:miter lim="800000"/>
          </a:ln>
          <a:effectLst/>
        </p:spPr>
        <p:txBody>
          <a:bodyPr wrap="none" lIns="104315" tIns="52157" rIns="104315" bIns="52157" anchor="ctr"/>
          <a:lstStyle/>
          <a:p>
            <a:pPr eaLnBrk="1" hangingPunct="1"/>
            <a:endParaRPr lang="zh-CN" altLang="en-US">
              <a:latin typeface="Arial" panose="020B0604020202020204" pitchFamily="34" charset="0"/>
            </a:endParaRPr>
          </a:p>
        </p:txBody>
      </p:sp>
      <p:sp>
        <p:nvSpPr>
          <p:cNvPr id="4" name="文本框 3"/>
          <p:cNvSpPr txBox="1"/>
          <p:nvPr/>
        </p:nvSpPr>
        <p:spPr>
          <a:xfrm>
            <a:off x="1106470" y="815808"/>
            <a:ext cx="5870231" cy="548531"/>
          </a:xfrm>
          <a:prstGeom prst="rect">
            <a:avLst/>
          </a:prstGeom>
          <a:noFill/>
        </p:spPr>
        <p:txBody>
          <a:bodyPr lIns="104315" tIns="52157" rIns="104315" bIns="52157">
            <a:spAutoFit/>
          </a:bodyPr>
          <a:lstStyle/>
          <a:p>
            <a:pPr marL="695325" indent="-695325">
              <a:lnSpc>
                <a:spcPct val="90000"/>
              </a:lnSpc>
              <a:spcBef>
                <a:spcPct val="20000"/>
              </a:spcBef>
              <a:defRPr/>
            </a:pPr>
            <a:r>
              <a:rPr lang="en-US" altLang="zh-CN" sz="3200" b="1" kern="0" dirty="0">
                <a:solidFill>
                  <a:srgbClr val="000000"/>
                </a:solidFill>
                <a:latin typeface="Comic Sans MS" panose="030F0702030302020204"/>
                <a:ea typeface="宋体" panose="02010600030101010101" pitchFamily="2" charset="-122"/>
              </a:rPr>
              <a:t>3. </a:t>
            </a:r>
            <a:r>
              <a:rPr lang="zh-CN" altLang="en-US" sz="3200" b="1" kern="0" dirty="0">
                <a:solidFill>
                  <a:srgbClr val="000000"/>
                </a:solidFill>
                <a:latin typeface="Comic Sans MS" panose="030F0702030302020204"/>
                <a:ea typeface="宋体" panose="02010600030101010101" pitchFamily="2" charset="-122"/>
              </a:rPr>
              <a:t>谓词逻辑表示法的经典应用</a:t>
            </a:r>
            <a:endParaRPr lang="en-US" altLang="zh-CN" sz="3200" b="1" kern="0" dirty="0">
              <a:solidFill>
                <a:srgbClr val="000000"/>
              </a:solidFill>
              <a:latin typeface="Comic Sans MS" panose="030F0702030302020204"/>
              <a:ea typeface="宋体" panose="02010600030101010101" pitchFamily="2" charset="-122"/>
            </a:endParaRPr>
          </a:p>
        </p:txBody>
      </p:sp>
      <p:sp>
        <p:nvSpPr>
          <p:cNvPr id="18438"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25655543-06E3-4C53-BAEF-D49F71D1668C}" type="slidenum">
              <a:rPr lang="en-US" altLang="zh-CN"/>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967233" y="684508"/>
            <a:ext cx="8421053" cy="5091313"/>
          </a:xfrm>
          <a:prstGeom prst="rect">
            <a:avLst/>
          </a:prstGeom>
        </p:spPr>
        <p:txBody>
          <a:bodyPr lIns="104315" tIns="52157" rIns="104315" bIns="52157"/>
          <a:lstStyle/>
          <a:p>
            <a:pPr eaLnBrk="1" hangingPunct="1">
              <a:lnSpc>
                <a:spcPct val="150000"/>
              </a:lnSpc>
              <a:buFont typeface="Arial" panose="020B0604020202020204" pitchFamily="34" charset="0"/>
              <a:buChar char="•"/>
              <a:defRPr/>
            </a:pPr>
            <a:r>
              <a:rPr lang="zh-CN" altLang="en-US" sz="2700" dirty="0" smtClean="0"/>
              <a:t>定义谓词如下：</a:t>
            </a:r>
            <a:endParaRPr lang="en-US" altLang="zh-CN" sz="2700" dirty="0" smtClean="0"/>
          </a:p>
          <a:p>
            <a:pPr>
              <a:lnSpc>
                <a:spcPct val="150000"/>
              </a:lnSpc>
              <a:defRPr/>
            </a:pPr>
            <a:r>
              <a:rPr lang="en-US" altLang="zh-CN" sz="2700" dirty="0" smtClean="0"/>
              <a:t>    TABLE(x</a:t>
            </a:r>
            <a:r>
              <a:rPr lang="en-US" altLang="zh-CN" sz="2700" dirty="0"/>
              <a:t>)</a:t>
            </a:r>
            <a:r>
              <a:rPr lang="zh-CN" altLang="en-US" sz="2700" dirty="0"/>
              <a:t>：</a:t>
            </a:r>
            <a:r>
              <a:rPr lang="en-US" altLang="zh-CN" sz="2700" dirty="0"/>
              <a:t>x</a:t>
            </a:r>
            <a:r>
              <a:rPr lang="zh-CN" altLang="en-US" sz="2700" dirty="0"/>
              <a:t>是桌子</a:t>
            </a:r>
            <a:endParaRPr lang="zh-CN" altLang="en-US" sz="2700" dirty="0"/>
          </a:p>
          <a:p>
            <a:pPr>
              <a:lnSpc>
                <a:spcPct val="150000"/>
              </a:lnSpc>
              <a:defRPr/>
            </a:pPr>
            <a:r>
              <a:rPr lang="en-US" altLang="zh-CN" sz="2700" dirty="0" smtClean="0"/>
              <a:t>    EMPTY(y</a:t>
            </a:r>
            <a:r>
              <a:rPr lang="en-US" altLang="zh-CN" sz="2700" dirty="0"/>
              <a:t>)</a:t>
            </a:r>
            <a:r>
              <a:rPr lang="zh-CN" altLang="en-US" sz="2700" dirty="0"/>
              <a:t>：</a:t>
            </a:r>
            <a:r>
              <a:rPr lang="en-US" altLang="zh-CN" sz="2700" dirty="0"/>
              <a:t>y</a:t>
            </a:r>
            <a:r>
              <a:rPr lang="zh-CN" altLang="en-US" sz="2700" dirty="0"/>
              <a:t>手中是</a:t>
            </a:r>
            <a:r>
              <a:rPr lang="zh-CN" altLang="en-US" sz="2700" dirty="0" smtClean="0"/>
              <a:t>空</a:t>
            </a:r>
            <a:endParaRPr lang="en-US" altLang="zh-CN" sz="2700" dirty="0"/>
          </a:p>
          <a:p>
            <a:pPr>
              <a:lnSpc>
                <a:spcPct val="150000"/>
              </a:lnSpc>
              <a:defRPr/>
            </a:pPr>
            <a:r>
              <a:rPr lang="en-US" altLang="zh-CN" sz="2700" dirty="0" smtClean="0"/>
              <a:t>    AT(y</a:t>
            </a:r>
            <a:r>
              <a:rPr lang="en-US" altLang="zh-CN" sz="2700" dirty="0"/>
              <a:t>, z)</a:t>
            </a:r>
            <a:r>
              <a:rPr lang="zh-CN" altLang="en-US" sz="2700" dirty="0"/>
              <a:t>：</a:t>
            </a:r>
            <a:r>
              <a:rPr lang="en-US" altLang="zh-CN" sz="2700" dirty="0"/>
              <a:t>y</a:t>
            </a:r>
            <a:r>
              <a:rPr lang="zh-CN" altLang="en-US" sz="2700" dirty="0"/>
              <a:t>在</a:t>
            </a:r>
            <a:r>
              <a:rPr lang="en-US" altLang="zh-CN" sz="2700" dirty="0"/>
              <a:t>z</a:t>
            </a:r>
            <a:r>
              <a:rPr lang="zh-CN" altLang="en-US" sz="2700" dirty="0"/>
              <a:t>处 </a:t>
            </a:r>
            <a:endParaRPr lang="en-US" altLang="zh-CN" sz="2700" dirty="0" smtClean="0"/>
          </a:p>
          <a:p>
            <a:pPr>
              <a:lnSpc>
                <a:spcPct val="150000"/>
              </a:lnSpc>
              <a:defRPr/>
            </a:pPr>
            <a:r>
              <a:rPr lang="en-US" altLang="zh-CN" sz="2700" dirty="0"/>
              <a:t> </a:t>
            </a:r>
            <a:r>
              <a:rPr lang="en-US" altLang="zh-CN" sz="2700" dirty="0" smtClean="0"/>
              <a:t>   HOLD(y</a:t>
            </a:r>
            <a:r>
              <a:rPr lang="en-US" altLang="zh-CN" sz="2700" dirty="0"/>
              <a:t>, w)</a:t>
            </a:r>
            <a:r>
              <a:rPr lang="zh-CN" altLang="en-US" sz="2700" dirty="0"/>
              <a:t>：</a:t>
            </a:r>
            <a:r>
              <a:rPr lang="en-US" altLang="zh-CN" sz="2700" dirty="0"/>
              <a:t>y</a:t>
            </a:r>
            <a:r>
              <a:rPr lang="zh-CN" altLang="en-US" sz="2700" dirty="0"/>
              <a:t>拿着</a:t>
            </a:r>
            <a:r>
              <a:rPr lang="en-US" altLang="zh-CN" sz="2700" dirty="0" smtClean="0"/>
              <a:t>w</a:t>
            </a:r>
            <a:endParaRPr lang="en-US" altLang="zh-CN" sz="2700" dirty="0" smtClean="0"/>
          </a:p>
          <a:p>
            <a:pPr>
              <a:lnSpc>
                <a:spcPct val="150000"/>
              </a:lnSpc>
              <a:defRPr/>
            </a:pPr>
            <a:r>
              <a:rPr lang="en-US" altLang="zh-CN" sz="2700" dirty="0"/>
              <a:t> </a:t>
            </a:r>
            <a:r>
              <a:rPr lang="en-US" altLang="zh-CN" sz="2700" dirty="0" smtClean="0"/>
              <a:t>   ON(w</a:t>
            </a:r>
            <a:r>
              <a:rPr lang="en-US" altLang="zh-CN" sz="2700" dirty="0"/>
              <a:t>, x)</a:t>
            </a:r>
            <a:r>
              <a:rPr lang="zh-CN" altLang="en-US" sz="2700" dirty="0"/>
              <a:t>：</a:t>
            </a:r>
            <a:r>
              <a:rPr lang="en-US" altLang="zh-CN" sz="2700" dirty="0"/>
              <a:t>w</a:t>
            </a:r>
            <a:r>
              <a:rPr lang="zh-CN" altLang="en-US" sz="2700" dirty="0"/>
              <a:t>在</a:t>
            </a:r>
            <a:r>
              <a:rPr lang="en-US" altLang="zh-CN" sz="2700" dirty="0"/>
              <a:t>x</a:t>
            </a:r>
            <a:r>
              <a:rPr lang="zh-CN" altLang="en-US" sz="2700" dirty="0"/>
              <a:t>桌面上</a:t>
            </a:r>
            <a:endParaRPr lang="zh-CN" altLang="en-US" sz="2700" dirty="0"/>
          </a:p>
          <a:p>
            <a:pPr>
              <a:lnSpc>
                <a:spcPct val="150000"/>
              </a:lnSpc>
              <a:defRPr/>
            </a:pPr>
            <a:r>
              <a:rPr lang="zh-CN" altLang="en-US" sz="2700" dirty="0" smtClean="0"/>
              <a:t>    其中</a:t>
            </a:r>
            <a:r>
              <a:rPr lang="en-US" altLang="zh-CN" sz="2700" dirty="0" smtClean="0"/>
              <a:t>x</a:t>
            </a:r>
            <a:r>
              <a:rPr lang="zh-CN" altLang="en-US" sz="2700" dirty="0"/>
              <a:t>的个体域是</a:t>
            </a:r>
            <a:r>
              <a:rPr lang="en-US" altLang="zh-CN" sz="2700" dirty="0"/>
              <a:t>{a, </a:t>
            </a:r>
            <a:r>
              <a:rPr lang="en-US" altLang="zh-CN" sz="2700" dirty="0" smtClean="0"/>
              <a:t>b}</a:t>
            </a:r>
            <a:r>
              <a:rPr lang="zh-CN" altLang="en-US" sz="2700" dirty="0" smtClean="0"/>
              <a:t>，</a:t>
            </a:r>
            <a:r>
              <a:rPr lang="en-US" altLang="zh-CN" sz="2700" dirty="0" smtClean="0"/>
              <a:t>y</a:t>
            </a:r>
            <a:r>
              <a:rPr lang="zh-CN" altLang="en-US" sz="2700" dirty="0"/>
              <a:t>的个体域是</a:t>
            </a:r>
            <a:r>
              <a:rPr lang="en-US" altLang="zh-CN" sz="2700" dirty="0"/>
              <a:t>{</a:t>
            </a:r>
            <a:r>
              <a:rPr lang="en-US" altLang="zh-CN" sz="2700" dirty="0" smtClean="0"/>
              <a:t>robot}</a:t>
            </a:r>
            <a:r>
              <a:rPr lang="zh-CN" altLang="en-US" sz="2700" dirty="0" smtClean="0"/>
              <a:t>，</a:t>
            </a:r>
            <a:endParaRPr lang="en-US" altLang="zh-CN" sz="2700" dirty="0" smtClean="0"/>
          </a:p>
          <a:p>
            <a:pPr>
              <a:lnSpc>
                <a:spcPct val="150000"/>
              </a:lnSpc>
              <a:defRPr/>
            </a:pPr>
            <a:r>
              <a:rPr lang="en-US" altLang="zh-CN" sz="2700" dirty="0"/>
              <a:t> </a:t>
            </a:r>
            <a:r>
              <a:rPr lang="en-US" altLang="zh-CN" sz="2700" dirty="0" smtClean="0"/>
              <a:t>   z</a:t>
            </a:r>
            <a:r>
              <a:rPr lang="zh-CN" altLang="en-US" sz="2700" dirty="0" smtClean="0"/>
              <a:t>的</a:t>
            </a:r>
            <a:r>
              <a:rPr lang="zh-CN" altLang="en-US" sz="2700" dirty="0"/>
              <a:t>个体域是</a:t>
            </a:r>
            <a:r>
              <a:rPr lang="en-US" altLang="zh-CN" sz="2700" dirty="0"/>
              <a:t>{a, b, </a:t>
            </a:r>
            <a:r>
              <a:rPr lang="en-US" altLang="zh-CN" sz="2700" dirty="0" smtClean="0"/>
              <a:t>c}</a:t>
            </a:r>
            <a:r>
              <a:rPr lang="zh-CN" altLang="en-US" sz="2700" dirty="0" smtClean="0"/>
              <a:t>，</a:t>
            </a:r>
            <a:r>
              <a:rPr lang="en-US" altLang="zh-CN" sz="2700" dirty="0" smtClean="0"/>
              <a:t>w</a:t>
            </a:r>
            <a:r>
              <a:rPr lang="zh-CN" altLang="en-US" sz="2700" dirty="0"/>
              <a:t>的个体域是</a:t>
            </a:r>
            <a:r>
              <a:rPr lang="en-US" altLang="zh-CN" sz="2700" dirty="0"/>
              <a:t>{box</a:t>
            </a:r>
            <a:r>
              <a:rPr lang="en-US" altLang="zh-CN" sz="2700" dirty="0" smtClean="0"/>
              <a:t>}</a:t>
            </a:r>
            <a:r>
              <a:rPr lang="zh-CN" altLang="en-US" sz="2700" dirty="0" smtClean="0"/>
              <a:t>。</a:t>
            </a:r>
            <a:endParaRPr lang="en-US" altLang="zh-CN" sz="2700" dirty="0"/>
          </a:p>
        </p:txBody>
      </p:sp>
      <p:sp>
        <p:nvSpPr>
          <p:cNvPr id="19459"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711E2349-FE43-4F63-902B-01B138CC918F}" type="slidenum">
              <a:rPr lang="en-US" altLang="zh-CN"/>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967814" y="684481"/>
            <a:ext cx="8420934" cy="31774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15" tIns="52157" rIns="104315" bIns="52157" numCol="2"/>
          <a:lstStyle/>
          <a:p>
            <a:pPr eaLnBrk="1" hangingPunct="1">
              <a:lnSpc>
                <a:spcPct val="150000"/>
              </a:lnSpc>
              <a:buFont typeface="Arial" panose="020B0604020202020204" pitchFamily="34" charset="0"/>
              <a:buChar char="•"/>
              <a:defRPr/>
            </a:pPr>
            <a:r>
              <a:rPr lang="zh-CN" altLang="en-US" sz="2700" dirty="0"/>
              <a:t>问题的初始状态：</a:t>
            </a:r>
            <a:endParaRPr lang="zh-CN" altLang="en-US" sz="2700" dirty="0"/>
          </a:p>
          <a:p>
            <a:pPr indent="521335">
              <a:lnSpc>
                <a:spcPct val="150000"/>
              </a:lnSpc>
              <a:defRPr/>
            </a:pPr>
            <a:r>
              <a:rPr lang="en-US" altLang="zh-CN" sz="2700" dirty="0"/>
              <a:t>TABLE(a)</a:t>
            </a:r>
            <a:endParaRPr lang="en-US" altLang="zh-CN" sz="2700" dirty="0"/>
          </a:p>
          <a:p>
            <a:pPr indent="521335">
              <a:lnSpc>
                <a:spcPct val="150000"/>
              </a:lnSpc>
              <a:defRPr/>
            </a:pPr>
            <a:r>
              <a:rPr lang="en-US" altLang="zh-CN" sz="2700" dirty="0"/>
              <a:t>TABLE(b) </a:t>
            </a:r>
            <a:endParaRPr lang="en-US" altLang="zh-CN" sz="2700" dirty="0"/>
          </a:p>
          <a:p>
            <a:pPr indent="521335">
              <a:lnSpc>
                <a:spcPct val="150000"/>
              </a:lnSpc>
              <a:defRPr/>
            </a:pPr>
            <a:r>
              <a:rPr lang="en-US" altLang="zh-CN" sz="2700" dirty="0" smtClean="0"/>
              <a:t>EMPTY(robot)</a:t>
            </a:r>
            <a:endParaRPr lang="en-US" altLang="zh-CN" sz="2700" dirty="0" smtClean="0"/>
          </a:p>
          <a:p>
            <a:pPr indent="521335">
              <a:lnSpc>
                <a:spcPct val="150000"/>
              </a:lnSpc>
              <a:defRPr/>
            </a:pPr>
            <a:r>
              <a:rPr lang="en-US" altLang="zh-CN" sz="2700" dirty="0" smtClean="0"/>
              <a:t>AT(robot, c)    </a:t>
            </a:r>
            <a:endParaRPr lang="en-US" altLang="zh-CN" sz="2700" dirty="0" smtClean="0"/>
          </a:p>
          <a:p>
            <a:pPr indent="521335">
              <a:lnSpc>
                <a:spcPct val="150000"/>
              </a:lnSpc>
              <a:defRPr/>
            </a:pPr>
            <a:r>
              <a:rPr lang="en-US" altLang="zh-CN" sz="2700" b="1" dirty="0" smtClean="0">
                <a:solidFill>
                  <a:srgbClr val="B32844"/>
                </a:solidFill>
              </a:rPr>
              <a:t>ON(box</a:t>
            </a:r>
            <a:r>
              <a:rPr lang="en-US" altLang="zh-CN" sz="2700" b="1" dirty="0">
                <a:solidFill>
                  <a:srgbClr val="B32844"/>
                </a:solidFill>
              </a:rPr>
              <a:t>, a)</a:t>
            </a:r>
            <a:endParaRPr lang="en-US" altLang="zh-CN" sz="2700" b="1" dirty="0">
              <a:solidFill>
                <a:srgbClr val="B32844"/>
              </a:solidFill>
            </a:endParaRPr>
          </a:p>
          <a:p>
            <a:pPr>
              <a:lnSpc>
                <a:spcPct val="150000"/>
              </a:lnSpc>
              <a:defRPr/>
            </a:pPr>
            <a:endParaRPr lang="en-US" altLang="zh-CN" sz="2700" dirty="0"/>
          </a:p>
          <a:p>
            <a:pPr eaLnBrk="1" hangingPunct="1">
              <a:lnSpc>
                <a:spcPct val="150000"/>
              </a:lnSpc>
              <a:buFont typeface="Arial" panose="020B0604020202020204" pitchFamily="34" charset="0"/>
              <a:buChar char="•"/>
              <a:defRPr/>
            </a:pPr>
            <a:r>
              <a:rPr lang="zh-CN" altLang="en-US" sz="2700" dirty="0" smtClean="0"/>
              <a:t>问题</a:t>
            </a:r>
            <a:r>
              <a:rPr lang="zh-CN" altLang="en-US" sz="2700" dirty="0"/>
              <a:t>的目标状态：</a:t>
            </a:r>
            <a:endParaRPr lang="zh-CN" altLang="en-US" sz="2700" dirty="0"/>
          </a:p>
          <a:p>
            <a:pPr indent="521335">
              <a:lnSpc>
                <a:spcPct val="150000"/>
              </a:lnSpc>
              <a:defRPr/>
            </a:pPr>
            <a:r>
              <a:rPr lang="en-US" altLang="zh-CN" sz="2700" dirty="0"/>
              <a:t>TABLE(a)</a:t>
            </a:r>
            <a:endParaRPr lang="en-US" altLang="zh-CN" sz="2700" dirty="0"/>
          </a:p>
          <a:p>
            <a:pPr indent="521335">
              <a:lnSpc>
                <a:spcPct val="150000"/>
              </a:lnSpc>
              <a:defRPr/>
            </a:pPr>
            <a:r>
              <a:rPr lang="en-US" altLang="zh-CN" sz="2700" dirty="0"/>
              <a:t>TABLE(b)</a:t>
            </a:r>
            <a:endParaRPr lang="en-US" altLang="zh-CN" sz="2700" dirty="0"/>
          </a:p>
          <a:p>
            <a:pPr indent="521335">
              <a:lnSpc>
                <a:spcPct val="150000"/>
              </a:lnSpc>
              <a:defRPr/>
            </a:pPr>
            <a:r>
              <a:rPr lang="en-US" altLang="zh-CN" sz="2700" dirty="0" smtClean="0"/>
              <a:t>EMPTY(robot)</a:t>
            </a:r>
            <a:endParaRPr lang="en-US" altLang="zh-CN" sz="2700" dirty="0" smtClean="0"/>
          </a:p>
          <a:p>
            <a:pPr indent="521335">
              <a:lnSpc>
                <a:spcPct val="150000"/>
              </a:lnSpc>
              <a:defRPr/>
            </a:pPr>
            <a:r>
              <a:rPr lang="en-US" altLang="zh-CN" sz="2700" dirty="0">
                <a:solidFill>
                  <a:srgbClr val="000000"/>
                </a:solidFill>
              </a:rPr>
              <a:t>AT(robot, c</a:t>
            </a:r>
            <a:r>
              <a:rPr lang="en-US" altLang="zh-CN" sz="2700" dirty="0" smtClean="0">
                <a:solidFill>
                  <a:srgbClr val="000000"/>
                </a:solidFill>
              </a:rPr>
              <a:t>)</a:t>
            </a:r>
            <a:endParaRPr lang="en-US" altLang="zh-CN" sz="2700" dirty="0"/>
          </a:p>
          <a:p>
            <a:pPr indent="521335">
              <a:lnSpc>
                <a:spcPct val="150000"/>
              </a:lnSpc>
              <a:defRPr/>
            </a:pPr>
            <a:r>
              <a:rPr lang="en-US" altLang="zh-CN" sz="2700" b="1" dirty="0" smtClean="0">
                <a:solidFill>
                  <a:srgbClr val="B32844"/>
                </a:solidFill>
              </a:rPr>
              <a:t>ON(box</a:t>
            </a:r>
            <a:r>
              <a:rPr lang="en-US" altLang="zh-CN" sz="2700" b="1" dirty="0">
                <a:solidFill>
                  <a:srgbClr val="B32844"/>
                </a:solidFill>
              </a:rPr>
              <a:t>, b</a:t>
            </a:r>
            <a:r>
              <a:rPr lang="en-US" altLang="zh-CN" sz="2700" b="1" dirty="0" smtClean="0">
                <a:solidFill>
                  <a:srgbClr val="B32844"/>
                </a:solidFill>
              </a:rPr>
              <a:t>)</a:t>
            </a:r>
            <a:endParaRPr lang="en-US" altLang="zh-CN" sz="2700" b="1" dirty="0">
              <a:solidFill>
                <a:srgbClr val="B32844"/>
              </a:solidFill>
            </a:endParaRPr>
          </a:p>
        </p:txBody>
      </p:sp>
      <p:sp>
        <p:nvSpPr>
          <p:cNvPr id="2" name="文本框 1"/>
          <p:cNvSpPr txBox="1"/>
          <p:nvPr/>
        </p:nvSpPr>
        <p:spPr>
          <a:xfrm>
            <a:off x="978373" y="4733784"/>
            <a:ext cx="9083820" cy="1351828"/>
          </a:xfrm>
          <a:prstGeom prst="rect">
            <a:avLst/>
          </a:prstGeom>
          <a:noFill/>
        </p:spPr>
        <p:txBody>
          <a:bodyPr lIns="104315" tIns="52157" rIns="104315" bIns="52157">
            <a:spAutoFit/>
          </a:bodyPr>
          <a:lstStyle/>
          <a:p>
            <a:pPr marL="391160" indent="-391160">
              <a:lnSpc>
                <a:spcPct val="150000"/>
              </a:lnSpc>
              <a:spcBef>
                <a:spcPct val="20000"/>
              </a:spcBef>
              <a:buFont typeface="Arial" panose="020B0604020202020204" pitchFamily="34" charset="0"/>
              <a:buChar char="•"/>
              <a:defRPr/>
            </a:pPr>
            <a:r>
              <a:rPr lang="zh-CN" altLang="en-US" sz="2700" kern="0" dirty="0">
                <a:solidFill>
                  <a:srgbClr val="000000"/>
                </a:solidFill>
                <a:latin typeface="Comic Sans MS" panose="030F0702030302020204"/>
                <a:ea typeface="宋体" panose="02010600030101010101" pitchFamily="2" charset="-122"/>
              </a:rPr>
              <a:t>机器人行动的目标把问题的初始状态转换为目标状态，而要实现问题状态的转换需要完成一系列的操作。</a:t>
            </a:r>
            <a:endParaRPr lang="zh-CN" altLang="en-US" sz="2700" kern="0" dirty="0">
              <a:solidFill>
                <a:srgbClr val="000000"/>
              </a:solidFill>
              <a:latin typeface="Comic Sans MS" panose="030F0702030302020204"/>
              <a:ea typeface="宋体" panose="02010600030101010101" pitchFamily="2" charset="-122"/>
            </a:endParaRPr>
          </a:p>
        </p:txBody>
      </p:sp>
      <p:sp>
        <p:nvSpPr>
          <p:cNvPr id="21508" name="灯片编号占位符 2"/>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DB34EED3-4BD6-4FF7-A5D8-FB4439278677}" type="slidenum">
              <a:rPr lang="en-US" altLang="zh-CN"/>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631208" y="446419"/>
            <a:ext cx="9094960" cy="5876964"/>
          </a:xfrm>
          <a:prstGeom prst="rect">
            <a:avLst/>
          </a:prstGeom>
        </p:spPr>
        <p:txBody>
          <a:bodyPr lIns="104315" tIns="52157" rIns="104315" bIns="52157"/>
          <a:lstStyle/>
          <a:p>
            <a:pPr eaLnBrk="1" hangingPunct="1">
              <a:lnSpc>
                <a:spcPct val="80000"/>
              </a:lnSpc>
              <a:buFontTx/>
              <a:buNone/>
              <a:defRPr/>
            </a:pPr>
            <a:r>
              <a:rPr lang="zh-CN" altLang="en-US" sz="2700" b="1" dirty="0" smtClean="0"/>
              <a:t>从不同角度，可以将知识分为不同的类型：</a:t>
            </a:r>
            <a:r>
              <a:rPr lang="zh-CN" altLang="en-US" sz="2700" dirty="0" smtClean="0"/>
              <a:t>    </a:t>
            </a:r>
            <a:endParaRPr lang="en-US" altLang="zh-CN" sz="2700" dirty="0" smtClean="0"/>
          </a:p>
          <a:p>
            <a:pPr eaLnBrk="1" hangingPunct="1">
              <a:lnSpc>
                <a:spcPct val="80000"/>
              </a:lnSpc>
              <a:buFontTx/>
              <a:buNone/>
              <a:defRPr/>
            </a:pPr>
            <a:endParaRPr lang="en-US" altLang="zh-CN" sz="2700" dirty="0" smtClean="0"/>
          </a:p>
          <a:p>
            <a:pPr eaLnBrk="1" hangingPunct="1">
              <a:lnSpc>
                <a:spcPct val="80000"/>
              </a:lnSpc>
              <a:buFont typeface="Arial" panose="020B0604020202020204" pitchFamily="34" charset="0"/>
              <a:buChar char="•"/>
              <a:defRPr/>
            </a:pPr>
            <a:r>
              <a:rPr lang="zh-CN" altLang="en-US" sz="2700" b="1" dirty="0" smtClean="0"/>
              <a:t>按知识性质</a:t>
            </a:r>
            <a:endParaRPr lang="zh-CN" altLang="en-US" sz="2700" b="1" dirty="0" smtClean="0"/>
          </a:p>
          <a:p>
            <a:pPr eaLnBrk="1" hangingPunct="1">
              <a:lnSpc>
                <a:spcPct val="80000"/>
              </a:lnSpc>
              <a:buFontTx/>
              <a:buNone/>
              <a:defRPr/>
            </a:pPr>
            <a:r>
              <a:rPr lang="zh-CN" altLang="en-US" sz="2700" dirty="0" smtClean="0"/>
              <a:t>     概念、命题、公理、定理、规则和方法等。</a:t>
            </a:r>
            <a:endParaRPr lang="en-US" altLang="zh-CN" sz="2700" dirty="0" smtClean="0"/>
          </a:p>
          <a:p>
            <a:pPr eaLnBrk="1" hangingPunct="1">
              <a:lnSpc>
                <a:spcPct val="80000"/>
              </a:lnSpc>
              <a:buFontTx/>
              <a:buNone/>
              <a:defRPr/>
            </a:pPr>
            <a:endParaRPr lang="zh-CN" altLang="en-US" sz="2700" dirty="0" smtClean="0"/>
          </a:p>
          <a:p>
            <a:pPr eaLnBrk="1" hangingPunct="1">
              <a:lnSpc>
                <a:spcPct val="80000"/>
              </a:lnSpc>
              <a:buFont typeface="Arial" panose="020B0604020202020204" pitchFamily="34" charset="0"/>
              <a:buChar char="•"/>
              <a:defRPr/>
            </a:pPr>
            <a:r>
              <a:rPr lang="zh-CN" altLang="en-US" sz="2700" b="1" dirty="0" smtClean="0"/>
              <a:t>按知识适应范围</a:t>
            </a:r>
            <a:endParaRPr lang="zh-CN" altLang="en-US" sz="2700" b="1" dirty="0" smtClean="0"/>
          </a:p>
          <a:p>
            <a:pPr marL="521335" indent="-521335">
              <a:lnSpc>
                <a:spcPct val="80000"/>
              </a:lnSpc>
              <a:buFont typeface="+mj-ea"/>
              <a:buAutoNum type="circleNumDbPlain"/>
              <a:defRPr/>
            </a:pPr>
            <a:r>
              <a:rPr lang="zh-CN" altLang="en-US" sz="2700" dirty="0" smtClean="0"/>
              <a:t>常识性知识：即通用知识。人们普遍知道的、适应所    </a:t>
            </a:r>
            <a:endParaRPr lang="en-US" altLang="zh-CN" sz="2700" dirty="0" smtClean="0"/>
          </a:p>
          <a:p>
            <a:pPr>
              <a:lnSpc>
                <a:spcPct val="80000"/>
              </a:lnSpc>
              <a:defRPr/>
            </a:pPr>
            <a:r>
              <a:rPr lang="en-US" altLang="zh-CN" sz="2700" dirty="0"/>
              <a:t> </a:t>
            </a:r>
            <a:r>
              <a:rPr lang="en-US" altLang="zh-CN" sz="2700" dirty="0" smtClean="0"/>
              <a:t>    </a:t>
            </a:r>
            <a:r>
              <a:rPr lang="zh-CN" altLang="en-US" sz="2700" dirty="0" smtClean="0"/>
              <a:t>有领域的知识。</a:t>
            </a:r>
            <a:endParaRPr lang="zh-CN" altLang="en-US" sz="2700" dirty="0" smtClean="0"/>
          </a:p>
          <a:p>
            <a:pPr marL="521335" indent="-521335">
              <a:lnSpc>
                <a:spcPct val="80000"/>
              </a:lnSpc>
              <a:buFont typeface="+mj-ea"/>
              <a:buAutoNum type="circleNumDbPlain" startAt="2"/>
              <a:defRPr/>
            </a:pPr>
            <a:r>
              <a:rPr lang="zh-CN" altLang="en-US" sz="2700" dirty="0" smtClean="0"/>
              <a:t>领域性知识：即专业性知识。面向某个具体专业领域  </a:t>
            </a:r>
            <a:endParaRPr lang="en-US" altLang="zh-CN" sz="2700" dirty="0" smtClean="0"/>
          </a:p>
          <a:p>
            <a:pPr>
              <a:lnSpc>
                <a:spcPct val="80000"/>
              </a:lnSpc>
              <a:defRPr/>
            </a:pPr>
            <a:r>
              <a:rPr lang="en-US" altLang="zh-CN" sz="2700" dirty="0"/>
              <a:t> </a:t>
            </a:r>
            <a:r>
              <a:rPr lang="en-US" altLang="zh-CN" sz="2700" dirty="0" smtClean="0"/>
              <a:t>    </a:t>
            </a:r>
            <a:r>
              <a:rPr lang="zh-CN" altLang="en-US" sz="2700" dirty="0" smtClean="0"/>
              <a:t>的知识。例如：专家经验。</a:t>
            </a:r>
            <a:endParaRPr lang="en-US" altLang="zh-CN" sz="2700" dirty="0" smtClean="0"/>
          </a:p>
          <a:p>
            <a:pPr>
              <a:lnSpc>
                <a:spcPct val="80000"/>
              </a:lnSpc>
              <a:defRPr/>
            </a:pPr>
            <a:endParaRPr lang="zh-CN" altLang="en-US" sz="2700" dirty="0" smtClean="0"/>
          </a:p>
          <a:p>
            <a:pPr eaLnBrk="1" hangingPunct="1">
              <a:lnSpc>
                <a:spcPct val="80000"/>
              </a:lnSpc>
              <a:buFont typeface="Arial" panose="020B0604020202020204" pitchFamily="34" charset="0"/>
              <a:buChar char="•"/>
              <a:defRPr/>
            </a:pPr>
            <a:r>
              <a:rPr lang="zh-CN" altLang="en-US" sz="2700" b="1" dirty="0" smtClean="0"/>
              <a:t>按知识的作用效果</a:t>
            </a:r>
            <a:endParaRPr lang="zh-CN" altLang="en-US" sz="2700" b="1" dirty="0" smtClean="0"/>
          </a:p>
          <a:p>
            <a:pPr marL="521335" indent="-521335">
              <a:lnSpc>
                <a:spcPct val="80000"/>
              </a:lnSpc>
              <a:buFont typeface="+mj-ea"/>
              <a:buAutoNum type="circleNumDbPlain"/>
              <a:defRPr/>
            </a:pPr>
            <a:r>
              <a:rPr lang="zh-CN" altLang="en-US" sz="2700" dirty="0" smtClean="0"/>
              <a:t>事实性知识：又称叙述性知识。用于描述问题或事物 </a:t>
            </a:r>
            <a:endParaRPr lang="en-US" altLang="zh-CN" sz="2700" dirty="0" smtClean="0"/>
          </a:p>
          <a:p>
            <a:pPr>
              <a:lnSpc>
                <a:spcPct val="80000"/>
              </a:lnSpc>
              <a:defRPr/>
            </a:pPr>
            <a:r>
              <a:rPr lang="en-US" altLang="zh-CN" sz="2700" dirty="0"/>
              <a:t> </a:t>
            </a:r>
            <a:r>
              <a:rPr lang="en-US" altLang="zh-CN" sz="2700" dirty="0" smtClean="0"/>
              <a:t>    </a:t>
            </a:r>
            <a:r>
              <a:rPr lang="zh-CN" altLang="en-US" sz="2700" dirty="0" smtClean="0"/>
              <a:t>的概念、属性、状态、环境及条件等情况的知识。</a:t>
            </a:r>
            <a:endParaRPr lang="zh-CN" altLang="en-US" sz="2700" dirty="0" smtClean="0"/>
          </a:p>
          <a:p>
            <a:pPr marL="521335" indent="-521335">
              <a:lnSpc>
                <a:spcPct val="80000"/>
              </a:lnSpc>
              <a:buFont typeface="+mj-ea"/>
              <a:buAutoNum type="circleNumDbPlain" startAt="2"/>
              <a:defRPr/>
            </a:pPr>
            <a:r>
              <a:rPr lang="zh-CN" altLang="en-US" sz="2700" dirty="0" smtClean="0"/>
              <a:t>过程性知识：用于描述问题求解过程所需要的操作、</a:t>
            </a:r>
            <a:endParaRPr lang="en-US" altLang="zh-CN" sz="2700" dirty="0" smtClean="0"/>
          </a:p>
          <a:p>
            <a:pPr>
              <a:lnSpc>
                <a:spcPct val="80000"/>
              </a:lnSpc>
              <a:defRPr/>
            </a:pPr>
            <a:r>
              <a:rPr lang="en-US" altLang="zh-CN" sz="2700" dirty="0"/>
              <a:t> </a:t>
            </a:r>
            <a:r>
              <a:rPr lang="en-US" altLang="zh-CN" sz="2700" dirty="0" smtClean="0"/>
              <a:t>    </a:t>
            </a:r>
            <a:r>
              <a:rPr lang="zh-CN" altLang="en-US" sz="2700" dirty="0" smtClean="0"/>
              <a:t>演算或行为等的规律性知识，一般由规则、定律、定   </a:t>
            </a:r>
            <a:endParaRPr lang="en-US" altLang="zh-CN" sz="2700" dirty="0" smtClean="0"/>
          </a:p>
          <a:p>
            <a:pPr>
              <a:lnSpc>
                <a:spcPct val="80000"/>
              </a:lnSpc>
              <a:defRPr/>
            </a:pPr>
            <a:r>
              <a:rPr lang="en-US" altLang="zh-CN" sz="2700" dirty="0"/>
              <a:t> </a:t>
            </a:r>
            <a:r>
              <a:rPr lang="en-US" altLang="zh-CN" sz="2700" dirty="0" smtClean="0"/>
              <a:t>    </a:t>
            </a:r>
            <a:r>
              <a:rPr lang="zh-CN" altLang="en-US" sz="2700" dirty="0" smtClean="0"/>
              <a:t>理及经验构成。</a:t>
            </a:r>
            <a:endParaRPr lang="en-US" altLang="zh-CN" sz="2700" dirty="0" smtClean="0"/>
          </a:p>
        </p:txBody>
      </p:sp>
      <p:sp>
        <p:nvSpPr>
          <p:cNvPr id="6147"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CA1D7B0C-3CE3-43B9-A223-6CF0BE9BBAFA}" type="slidenum">
              <a:rPr lang="en-US" altLang="zh-CN"/>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967233" y="684508"/>
            <a:ext cx="8421053" cy="3177447"/>
          </a:xfrm>
          <a:prstGeom prst="rect">
            <a:avLst/>
          </a:prstGeom>
        </p:spPr>
        <p:txBody>
          <a:bodyPr lIns="104315" tIns="52157" rIns="104315" bIns="52157"/>
          <a:lstStyle/>
          <a:p>
            <a:pPr eaLnBrk="1" hangingPunct="1">
              <a:lnSpc>
                <a:spcPct val="120000"/>
              </a:lnSpc>
              <a:defRPr/>
            </a:pPr>
            <a:r>
              <a:rPr lang="zh-CN" altLang="en-US" sz="2700" dirty="0" smtClean="0">
                <a:latin typeface="Times New Roman" panose="02020603050405020304" pitchFamily="18" charset="0"/>
              </a:rPr>
              <a:t>描述操作的谓词</a:t>
            </a:r>
            <a:endParaRPr lang="zh-CN" altLang="en-US" sz="2700" dirty="0" smtClean="0">
              <a:latin typeface="Times New Roman" panose="02020603050405020304" pitchFamily="18" charset="0"/>
            </a:endParaRPr>
          </a:p>
          <a:p>
            <a:pPr>
              <a:lnSpc>
                <a:spcPts val="3420"/>
              </a:lnSpc>
              <a:defRPr/>
            </a:pPr>
            <a:r>
              <a:rPr lang="zh-CN" altLang="en-US" sz="2700" dirty="0" smtClean="0">
                <a:solidFill>
                  <a:srgbClr val="00B050"/>
                </a:solidFill>
                <a:latin typeface="Times New Roman" panose="02020603050405020304" pitchFamily="18" charset="0"/>
              </a:rPr>
              <a:t>条件部分：</a:t>
            </a:r>
            <a:r>
              <a:rPr lang="zh-CN" altLang="en-US" sz="2700" dirty="0" smtClean="0">
                <a:latin typeface="Times New Roman" panose="02020603050405020304" pitchFamily="18" charset="0"/>
              </a:rPr>
              <a:t>用来说明执行该操作必须具备的先决条件，</a:t>
            </a:r>
            <a:endParaRPr lang="en-US" altLang="zh-CN" sz="2700" dirty="0" smtClean="0">
              <a:latin typeface="Times New Roman" panose="02020603050405020304" pitchFamily="18" charset="0"/>
            </a:endParaRPr>
          </a:p>
          <a:p>
            <a:pPr>
              <a:lnSpc>
                <a:spcPts val="3420"/>
              </a:lnSpc>
              <a:defRPr/>
            </a:pPr>
            <a:r>
              <a:rPr lang="en-US" altLang="zh-CN" sz="2700" dirty="0">
                <a:latin typeface="Times New Roman" panose="02020603050405020304" pitchFamily="18" charset="0"/>
              </a:rPr>
              <a:t> </a:t>
            </a:r>
            <a:r>
              <a:rPr lang="en-US" altLang="zh-CN" sz="2700" dirty="0" smtClean="0">
                <a:latin typeface="Times New Roman" panose="02020603050405020304" pitchFamily="18" charset="0"/>
              </a:rPr>
              <a:t>                   </a:t>
            </a:r>
            <a:r>
              <a:rPr lang="zh-CN" altLang="en-US" sz="2700" dirty="0" smtClean="0">
                <a:latin typeface="Times New Roman" panose="02020603050405020304" pitchFamily="18" charset="0"/>
              </a:rPr>
              <a:t>可用谓词公式来表示。</a:t>
            </a:r>
            <a:endParaRPr lang="zh-CN" altLang="en-US" sz="2700" dirty="0" smtClean="0">
              <a:latin typeface="Times New Roman" panose="02020603050405020304" pitchFamily="18" charset="0"/>
            </a:endParaRPr>
          </a:p>
          <a:p>
            <a:pPr>
              <a:lnSpc>
                <a:spcPts val="3420"/>
              </a:lnSpc>
              <a:defRPr/>
            </a:pPr>
            <a:r>
              <a:rPr lang="zh-CN" altLang="en-US" sz="2700" dirty="0" smtClean="0">
                <a:solidFill>
                  <a:srgbClr val="00B050"/>
                </a:solidFill>
                <a:latin typeface="Times New Roman" panose="02020603050405020304" pitchFamily="18" charset="0"/>
              </a:rPr>
              <a:t>动作部分：</a:t>
            </a:r>
            <a:r>
              <a:rPr lang="zh-CN" altLang="en-US" sz="2700" dirty="0" smtClean="0">
                <a:latin typeface="Times New Roman" panose="02020603050405020304" pitchFamily="18" charset="0"/>
              </a:rPr>
              <a:t>给出了该操作对问题状态的改变情况，通</a:t>
            </a:r>
            <a:endParaRPr lang="en-US" altLang="zh-CN" sz="2700" dirty="0" smtClean="0">
              <a:latin typeface="Times New Roman" panose="02020603050405020304" pitchFamily="18" charset="0"/>
            </a:endParaRPr>
          </a:p>
          <a:p>
            <a:pPr>
              <a:lnSpc>
                <a:spcPts val="3420"/>
              </a:lnSpc>
              <a:defRPr/>
            </a:pPr>
            <a:r>
              <a:rPr lang="en-US" altLang="zh-CN" sz="2700" dirty="0">
                <a:latin typeface="Times New Roman" panose="02020603050405020304" pitchFamily="18" charset="0"/>
              </a:rPr>
              <a:t> </a:t>
            </a:r>
            <a:r>
              <a:rPr lang="en-US" altLang="zh-CN" sz="2700" dirty="0" smtClean="0">
                <a:latin typeface="Times New Roman" panose="02020603050405020304" pitchFamily="18" charset="0"/>
              </a:rPr>
              <a:t>                   </a:t>
            </a:r>
            <a:r>
              <a:rPr lang="zh-CN" altLang="en-US" sz="2700" dirty="0" smtClean="0">
                <a:latin typeface="Times New Roman" panose="02020603050405020304" pitchFamily="18" charset="0"/>
              </a:rPr>
              <a:t>过在执行该操作前的问题状态中删去和增</a:t>
            </a:r>
            <a:endParaRPr lang="en-US" altLang="zh-CN" sz="2700" dirty="0" smtClean="0">
              <a:latin typeface="Times New Roman" panose="02020603050405020304" pitchFamily="18" charset="0"/>
            </a:endParaRPr>
          </a:p>
          <a:p>
            <a:pPr>
              <a:lnSpc>
                <a:spcPts val="3420"/>
              </a:lnSpc>
              <a:defRPr/>
            </a:pPr>
            <a:r>
              <a:rPr lang="en-US" altLang="zh-CN" sz="2700" dirty="0">
                <a:latin typeface="Times New Roman" panose="02020603050405020304" pitchFamily="18" charset="0"/>
              </a:rPr>
              <a:t> </a:t>
            </a:r>
            <a:r>
              <a:rPr lang="en-US" altLang="zh-CN" sz="2700" dirty="0" smtClean="0">
                <a:latin typeface="Times New Roman" panose="02020603050405020304" pitchFamily="18" charset="0"/>
              </a:rPr>
              <a:t>                   </a:t>
            </a:r>
            <a:r>
              <a:rPr lang="zh-CN" altLang="en-US" sz="2700" dirty="0" smtClean="0">
                <a:latin typeface="Times New Roman" panose="02020603050405020304" pitchFamily="18" charset="0"/>
              </a:rPr>
              <a:t>加相应的谓词来实现。</a:t>
            </a:r>
            <a:endParaRPr lang="zh-CN" altLang="en-US" sz="2700" dirty="0" smtClean="0">
              <a:latin typeface="Times New Roman" panose="02020603050405020304" pitchFamily="18" charset="0"/>
            </a:endParaRPr>
          </a:p>
          <a:p>
            <a:pPr>
              <a:lnSpc>
                <a:spcPct val="120000"/>
              </a:lnSpc>
              <a:defRPr/>
            </a:pPr>
            <a:r>
              <a:rPr lang="zh-CN" altLang="en-US" sz="2700" dirty="0" smtClean="0">
                <a:solidFill>
                  <a:srgbClr val="00B050"/>
                </a:solidFill>
                <a:latin typeface="Times New Roman" panose="02020603050405020304" pitchFamily="18" charset="0"/>
              </a:rPr>
              <a:t>需要定义的操作：</a:t>
            </a:r>
            <a:endParaRPr lang="zh-CN" altLang="en-US" sz="2700" dirty="0" smtClean="0">
              <a:solidFill>
                <a:srgbClr val="00B050"/>
              </a:solidFill>
              <a:latin typeface="Times New Roman" panose="02020603050405020304" pitchFamily="18" charset="0"/>
            </a:endParaRPr>
          </a:p>
          <a:p>
            <a:pPr>
              <a:lnSpc>
                <a:spcPts val="3420"/>
              </a:lnSpc>
              <a:defRPr/>
            </a:pPr>
            <a:r>
              <a:rPr lang="en-US" altLang="zh-CN" sz="2700" dirty="0" smtClean="0"/>
              <a:t>GOTO(x</a:t>
            </a:r>
            <a:r>
              <a:rPr lang="zh-CN" altLang="en-US" sz="2700" dirty="0" smtClean="0"/>
              <a:t>，</a:t>
            </a:r>
            <a:r>
              <a:rPr lang="en-US" altLang="zh-CN" sz="2700" dirty="0" smtClean="0"/>
              <a:t>y)</a:t>
            </a:r>
            <a:r>
              <a:rPr lang="zh-CN" altLang="en-US" sz="2700" dirty="0" smtClean="0">
                <a:latin typeface="Times New Roman" panose="02020603050405020304" pitchFamily="18" charset="0"/>
              </a:rPr>
              <a:t>：从</a:t>
            </a:r>
            <a:r>
              <a:rPr lang="en-US" altLang="zh-CN" sz="2700" dirty="0" smtClean="0"/>
              <a:t>x</a:t>
            </a:r>
            <a:r>
              <a:rPr lang="zh-CN" altLang="en-US" sz="2700" dirty="0" smtClean="0">
                <a:latin typeface="Times New Roman" panose="02020603050405020304" pitchFamily="18" charset="0"/>
              </a:rPr>
              <a:t>处移动到</a:t>
            </a:r>
            <a:r>
              <a:rPr lang="en-US" altLang="zh-CN" sz="2700" dirty="0" smtClean="0"/>
              <a:t>y</a:t>
            </a:r>
            <a:r>
              <a:rPr lang="zh-CN" altLang="en-US" sz="2700" dirty="0" smtClean="0">
                <a:latin typeface="Times New Roman" panose="02020603050405020304" pitchFamily="18" charset="0"/>
              </a:rPr>
              <a:t>处。</a:t>
            </a:r>
            <a:endParaRPr lang="zh-CN" altLang="en-US" sz="2700" dirty="0" smtClean="0">
              <a:latin typeface="Times New Roman" panose="02020603050405020304" pitchFamily="18" charset="0"/>
            </a:endParaRPr>
          </a:p>
          <a:p>
            <a:pPr>
              <a:lnSpc>
                <a:spcPts val="3420"/>
              </a:lnSpc>
              <a:defRPr/>
            </a:pPr>
            <a:r>
              <a:rPr lang="en-US" altLang="zh-CN" sz="2700" dirty="0" smtClean="0"/>
              <a:t>PICKUP(x)</a:t>
            </a:r>
            <a:r>
              <a:rPr lang="zh-CN" altLang="en-US" sz="2700" dirty="0" smtClean="0">
                <a:latin typeface="Comic Sans MS (正文)"/>
              </a:rPr>
              <a:t>：</a:t>
            </a:r>
            <a:r>
              <a:rPr lang="zh-CN" altLang="en-US" sz="2700" dirty="0" smtClean="0">
                <a:latin typeface="Times New Roman" panose="02020603050405020304" pitchFamily="18" charset="0"/>
              </a:rPr>
              <a:t>在</a:t>
            </a:r>
            <a:r>
              <a:rPr lang="en-US" altLang="zh-CN" sz="2700" dirty="0" smtClean="0"/>
              <a:t>x</a:t>
            </a:r>
            <a:r>
              <a:rPr lang="zh-CN" altLang="en-US" sz="2700" dirty="0" smtClean="0">
                <a:latin typeface="Times New Roman" panose="02020603050405020304" pitchFamily="18" charset="0"/>
              </a:rPr>
              <a:t>处拿起盒子。</a:t>
            </a:r>
            <a:endParaRPr lang="zh-CN" altLang="en-US" sz="2700" dirty="0" smtClean="0">
              <a:latin typeface="Times New Roman" panose="02020603050405020304" pitchFamily="18" charset="0"/>
            </a:endParaRPr>
          </a:p>
          <a:p>
            <a:pPr>
              <a:lnSpc>
                <a:spcPts val="3420"/>
              </a:lnSpc>
              <a:defRPr/>
            </a:pPr>
            <a:r>
              <a:rPr lang="en-US" altLang="zh-CN" sz="2700" dirty="0" smtClean="0"/>
              <a:t>SETDOWN(x)</a:t>
            </a:r>
            <a:r>
              <a:rPr lang="zh-CN" altLang="en-US" sz="2700" dirty="0" smtClean="0">
                <a:latin typeface="Times New Roman" panose="02020603050405020304" pitchFamily="18" charset="0"/>
              </a:rPr>
              <a:t>：在</a:t>
            </a:r>
            <a:r>
              <a:rPr lang="en-US" altLang="zh-CN" sz="2700" dirty="0" smtClean="0"/>
              <a:t>x</a:t>
            </a:r>
            <a:r>
              <a:rPr lang="zh-CN" altLang="en-US" sz="2700" dirty="0" smtClean="0">
                <a:latin typeface="Times New Roman" panose="02020603050405020304" pitchFamily="18" charset="0"/>
              </a:rPr>
              <a:t>处放下盒子。</a:t>
            </a:r>
            <a:endParaRPr lang="zh-CN" altLang="en-US" sz="2700" dirty="0" smtClean="0">
              <a:latin typeface="Times New Roman" panose="02020603050405020304" pitchFamily="18" charset="0"/>
            </a:endParaRPr>
          </a:p>
          <a:p>
            <a:pPr eaLnBrk="1" hangingPunct="1">
              <a:lnSpc>
                <a:spcPct val="150000"/>
              </a:lnSpc>
              <a:buFont typeface="Arial" panose="020B0604020202020204" pitchFamily="34" charset="0"/>
              <a:buChar char="•"/>
              <a:defRPr/>
            </a:pPr>
            <a:endParaRPr lang="en-US" altLang="zh-CN" sz="2700" dirty="0">
              <a:solidFill>
                <a:srgbClr val="B32844"/>
              </a:solidFill>
            </a:endParaRPr>
          </a:p>
        </p:txBody>
      </p:sp>
      <p:sp>
        <p:nvSpPr>
          <p:cNvPr id="23555"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4A127C11-FEC8-454E-98CC-2E4B5474FD6E}" type="slidenum">
              <a:rPr lang="en-US" altLang="zh-CN"/>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967233" y="1001378"/>
            <a:ext cx="9178502" cy="3177448"/>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a:t>各操作的条件和动作：</a:t>
            </a:r>
            <a:endParaRPr lang="zh-CN" altLang="en-US" sz="2700" dirty="0"/>
          </a:p>
          <a:p>
            <a:pPr indent="521335">
              <a:lnSpc>
                <a:spcPts val="3420"/>
              </a:lnSpc>
              <a:defRPr/>
            </a:pPr>
            <a:r>
              <a:rPr lang="en-US" altLang="zh-CN" sz="2700" dirty="0" smtClean="0"/>
              <a:t>GOTO(x</a:t>
            </a:r>
            <a:r>
              <a:rPr lang="zh-CN" altLang="en-US" sz="2700" dirty="0"/>
              <a:t>，</a:t>
            </a:r>
            <a:r>
              <a:rPr lang="en-US" altLang="zh-CN" sz="2700" dirty="0"/>
              <a:t>y</a:t>
            </a:r>
            <a:r>
              <a:rPr lang="en-US" altLang="zh-CN" sz="2700" dirty="0" smtClean="0"/>
              <a:t>)</a:t>
            </a:r>
            <a:endParaRPr lang="en-US" altLang="zh-CN" sz="2700" dirty="0" smtClean="0"/>
          </a:p>
          <a:p>
            <a:pPr indent="521335">
              <a:lnSpc>
                <a:spcPts val="3420"/>
              </a:lnSpc>
              <a:defRPr/>
            </a:pPr>
            <a:r>
              <a:rPr lang="zh-CN" altLang="en-US" sz="2700" dirty="0" smtClean="0"/>
              <a:t>条件</a:t>
            </a:r>
            <a:r>
              <a:rPr lang="zh-CN" altLang="en-US" sz="2700" dirty="0"/>
              <a:t>：</a:t>
            </a:r>
            <a:r>
              <a:rPr lang="en-US" altLang="zh-CN" sz="2700" dirty="0"/>
              <a:t>AT(robot</a:t>
            </a:r>
            <a:r>
              <a:rPr lang="zh-CN" altLang="en-US" sz="2700" dirty="0"/>
              <a:t>，</a:t>
            </a:r>
            <a:r>
              <a:rPr lang="en-US" altLang="zh-CN" sz="2700" dirty="0"/>
              <a:t>x)</a:t>
            </a:r>
            <a:endParaRPr lang="en-US" altLang="zh-CN" sz="2700" dirty="0"/>
          </a:p>
          <a:p>
            <a:pPr indent="521335">
              <a:lnSpc>
                <a:spcPts val="3420"/>
              </a:lnSpc>
              <a:defRPr/>
            </a:pPr>
            <a:r>
              <a:rPr lang="zh-CN" altLang="en-US" sz="2700" dirty="0" smtClean="0"/>
              <a:t>动作</a:t>
            </a:r>
            <a:r>
              <a:rPr lang="zh-CN" altLang="en-US" sz="2700" dirty="0"/>
              <a:t>：删除表：</a:t>
            </a:r>
            <a:r>
              <a:rPr lang="en-US" altLang="zh-CN" sz="2700" dirty="0"/>
              <a:t>AT(robot</a:t>
            </a:r>
            <a:r>
              <a:rPr lang="zh-CN" altLang="en-US" sz="2700" dirty="0"/>
              <a:t>，</a:t>
            </a:r>
            <a:r>
              <a:rPr lang="en-US" altLang="zh-CN" sz="2700" dirty="0"/>
              <a:t>x)</a:t>
            </a:r>
            <a:endParaRPr lang="en-US" altLang="zh-CN" sz="2700" dirty="0"/>
          </a:p>
          <a:p>
            <a:pPr indent="521335">
              <a:lnSpc>
                <a:spcPts val="3420"/>
              </a:lnSpc>
              <a:defRPr/>
            </a:pPr>
            <a:r>
              <a:rPr lang="zh-CN" altLang="en-US" sz="2700" dirty="0" smtClean="0"/>
              <a:t>          添加</a:t>
            </a:r>
            <a:r>
              <a:rPr lang="zh-CN" altLang="en-US" sz="2700" dirty="0"/>
              <a:t>表：</a:t>
            </a:r>
            <a:r>
              <a:rPr lang="en-US" altLang="zh-CN" sz="2700" dirty="0"/>
              <a:t>AT(robot</a:t>
            </a:r>
            <a:r>
              <a:rPr lang="zh-CN" altLang="en-US" sz="2700" dirty="0"/>
              <a:t>，</a:t>
            </a:r>
            <a:r>
              <a:rPr lang="en-US" altLang="zh-CN" sz="2700" dirty="0"/>
              <a:t>y)</a:t>
            </a:r>
            <a:endParaRPr lang="en-US" altLang="zh-CN" sz="2700" dirty="0"/>
          </a:p>
          <a:p>
            <a:pPr indent="521335">
              <a:lnSpc>
                <a:spcPts val="3420"/>
              </a:lnSpc>
              <a:defRPr/>
            </a:pPr>
            <a:r>
              <a:rPr lang="en-US" altLang="zh-CN" sz="2700" dirty="0" smtClean="0"/>
              <a:t>PICKUP(x</a:t>
            </a:r>
            <a:r>
              <a:rPr lang="en-US" altLang="zh-CN" sz="2700" dirty="0"/>
              <a:t>)</a:t>
            </a:r>
            <a:endParaRPr lang="en-US" altLang="zh-CN" sz="2700" dirty="0"/>
          </a:p>
          <a:p>
            <a:pPr indent="521335">
              <a:lnSpc>
                <a:spcPts val="3420"/>
              </a:lnSpc>
              <a:defRPr/>
            </a:pPr>
            <a:r>
              <a:rPr lang="zh-CN" altLang="en-US" sz="2700" dirty="0" smtClean="0"/>
              <a:t>条件</a:t>
            </a:r>
            <a:r>
              <a:rPr lang="zh-CN" altLang="en-US" sz="2700" dirty="0"/>
              <a:t>：</a:t>
            </a:r>
            <a:r>
              <a:rPr lang="en-US" altLang="zh-CN" sz="2700" dirty="0"/>
              <a:t>ON(box</a:t>
            </a:r>
            <a:r>
              <a:rPr lang="zh-CN" altLang="en-US" sz="2700" dirty="0"/>
              <a:t>，</a:t>
            </a:r>
            <a:r>
              <a:rPr lang="en-US" altLang="zh-CN" sz="2700" dirty="0"/>
              <a:t>x)</a:t>
            </a:r>
            <a:r>
              <a:rPr lang="zh-CN" altLang="en-US" sz="2700" dirty="0"/>
              <a:t>，</a:t>
            </a:r>
            <a:r>
              <a:rPr lang="en-US" altLang="zh-CN" sz="2700" dirty="0"/>
              <a:t>TABLE(x)</a:t>
            </a:r>
            <a:r>
              <a:rPr lang="zh-CN" altLang="en-US" sz="2700" dirty="0"/>
              <a:t>，</a:t>
            </a:r>
            <a:r>
              <a:rPr lang="en-US" altLang="zh-CN" sz="2700" dirty="0"/>
              <a:t>AT(robot</a:t>
            </a:r>
            <a:r>
              <a:rPr lang="zh-CN" altLang="en-US" sz="2700" dirty="0"/>
              <a:t>，</a:t>
            </a:r>
            <a:r>
              <a:rPr lang="en-US" altLang="zh-CN" sz="2700" dirty="0"/>
              <a:t>x)</a:t>
            </a:r>
            <a:r>
              <a:rPr lang="zh-CN" altLang="en-US" sz="2700" dirty="0" smtClean="0"/>
              <a:t>，         </a:t>
            </a:r>
            <a:endParaRPr lang="en-US" altLang="zh-CN" sz="2700" dirty="0" smtClean="0"/>
          </a:p>
          <a:p>
            <a:pPr indent="521335">
              <a:lnSpc>
                <a:spcPts val="3420"/>
              </a:lnSpc>
              <a:defRPr/>
            </a:pPr>
            <a:r>
              <a:rPr lang="en-US" altLang="zh-CN" sz="2700" dirty="0"/>
              <a:t> </a:t>
            </a:r>
            <a:r>
              <a:rPr lang="en-US" altLang="zh-CN" sz="2700" dirty="0" smtClean="0"/>
              <a:t>         EMPTY(robot</a:t>
            </a:r>
            <a:r>
              <a:rPr lang="en-US" altLang="zh-CN" sz="2700" dirty="0"/>
              <a:t>)</a:t>
            </a:r>
            <a:endParaRPr lang="en-US" altLang="zh-CN" sz="2700" dirty="0"/>
          </a:p>
          <a:p>
            <a:pPr indent="521335">
              <a:lnSpc>
                <a:spcPts val="3420"/>
              </a:lnSpc>
              <a:defRPr/>
            </a:pPr>
            <a:r>
              <a:rPr lang="zh-CN" altLang="en-US" sz="2700" dirty="0" smtClean="0"/>
              <a:t>动作</a:t>
            </a:r>
            <a:r>
              <a:rPr lang="zh-CN" altLang="en-US" sz="2700" dirty="0"/>
              <a:t>：删除表：</a:t>
            </a:r>
            <a:r>
              <a:rPr lang="en-US" altLang="zh-CN" sz="2700" dirty="0"/>
              <a:t>EMPTY(robot)</a:t>
            </a:r>
            <a:r>
              <a:rPr lang="zh-CN" altLang="en-US" sz="2700" dirty="0"/>
              <a:t>，</a:t>
            </a:r>
            <a:r>
              <a:rPr lang="en-US" altLang="zh-CN" sz="2700" dirty="0"/>
              <a:t>ON(box</a:t>
            </a:r>
            <a:r>
              <a:rPr lang="zh-CN" altLang="en-US" sz="2700" dirty="0"/>
              <a:t>，</a:t>
            </a:r>
            <a:r>
              <a:rPr lang="en-US" altLang="zh-CN" sz="2700" dirty="0"/>
              <a:t>x) </a:t>
            </a:r>
            <a:endParaRPr lang="en-US" altLang="zh-CN" sz="2700" dirty="0"/>
          </a:p>
          <a:p>
            <a:pPr indent="521335">
              <a:lnSpc>
                <a:spcPts val="3420"/>
              </a:lnSpc>
              <a:defRPr/>
            </a:pPr>
            <a:r>
              <a:rPr lang="zh-CN" altLang="en-US" sz="2700" dirty="0" smtClean="0"/>
              <a:t>          添加</a:t>
            </a:r>
            <a:r>
              <a:rPr lang="zh-CN" altLang="en-US" sz="2700" dirty="0"/>
              <a:t>表：</a:t>
            </a:r>
            <a:r>
              <a:rPr lang="en-US" altLang="zh-CN" sz="2700" dirty="0"/>
              <a:t>HOLDS(robot</a:t>
            </a:r>
            <a:r>
              <a:rPr lang="zh-CN" altLang="en-US" sz="2700" dirty="0"/>
              <a:t>，</a:t>
            </a:r>
            <a:r>
              <a:rPr lang="en-US" altLang="zh-CN" sz="2700" dirty="0"/>
              <a:t>box</a:t>
            </a:r>
            <a:r>
              <a:rPr lang="en-US" altLang="zh-CN" sz="2700" dirty="0" smtClean="0"/>
              <a:t>)</a:t>
            </a:r>
            <a:endParaRPr lang="en-US" altLang="zh-CN" sz="2700" dirty="0"/>
          </a:p>
        </p:txBody>
      </p:sp>
      <p:sp>
        <p:nvSpPr>
          <p:cNvPr id="25603"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6299D24F-F706-4A08-9022-5A5282560250}" type="slidenum">
              <a:rPr lang="en-US" altLang="zh-CN"/>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800149" y="1398778"/>
            <a:ext cx="8166712" cy="3177447"/>
          </a:xfrm>
          <a:prstGeom prst="rect">
            <a:avLst/>
          </a:prstGeom>
        </p:spPr>
        <p:txBody>
          <a:bodyPr lIns="104315" tIns="52157" rIns="104315" bIns="52157"/>
          <a:lstStyle/>
          <a:p>
            <a:pPr indent="521335">
              <a:lnSpc>
                <a:spcPts val="3420"/>
              </a:lnSpc>
              <a:defRPr/>
            </a:pPr>
            <a:r>
              <a:rPr lang="en-US" altLang="zh-CN" sz="2700" dirty="0" smtClean="0"/>
              <a:t>SETDOWN(x</a:t>
            </a:r>
            <a:r>
              <a:rPr lang="en-US" altLang="zh-CN" sz="2700" dirty="0"/>
              <a:t>)</a:t>
            </a:r>
            <a:endParaRPr lang="en-US" altLang="zh-CN" sz="2700" dirty="0"/>
          </a:p>
          <a:p>
            <a:pPr indent="521335">
              <a:lnSpc>
                <a:spcPts val="3420"/>
              </a:lnSpc>
              <a:defRPr/>
            </a:pPr>
            <a:r>
              <a:rPr lang="zh-CN" altLang="en-US" sz="2700" dirty="0" smtClean="0"/>
              <a:t>条件</a:t>
            </a:r>
            <a:r>
              <a:rPr lang="zh-CN" altLang="en-US" sz="2700" dirty="0"/>
              <a:t>：</a:t>
            </a:r>
            <a:r>
              <a:rPr lang="en-US" altLang="zh-CN" sz="2700" dirty="0"/>
              <a:t>AT(robot</a:t>
            </a:r>
            <a:r>
              <a:rPr lang="zh-CN" altLang="en-US" sz="2700" dirty="0"/>
              <a:t>，</a:t>
            </a:r>
            <a:r>
              <a:rPr lang="en-US" altLang="zh-CN" sz="2700" dirty="0"/>
              <a:t>x)</a:t>
            </a:r>
            <a:r>
              <a:rPr lang="zh-CN" altLang="en-US" sz="2700" dirty="0"/>
              <a:t>，</a:t>
            </a:r>
            <a:r>
              <a:rPr lang="en-US" altLang="zh-CN" sz="2700" dirty="0"/>
              <a:t>TABLE(x)</a:t>
            </a:r>
            <a:r>
              <a:rPr lang="zh-CN" altLang="en-US" sz="2700" dirty="0" smtClean="0"/>
              <a:t>，   </a:t>
            </a:r>
            <a:endParaRPr lang="en-US" altLang="zh-CN" sz="2700" dirty="0" smtClean="0"/>
          </a:p>
          <a:p>
            <a:pPr indent="521335">
              <a:lnSpc>
                <a:spcPts val="3420"/>
              </a:lnSpc>
              <a:defRPr/>
            </a:pPr>
            <a:r>
              <a:rPr lang="en-US" altLang="zh-CN" sz="2700" dirty="0"/>
              <a:t> </a:t>
            </a:r>
            <a:r>
              <a:rPr lang="en-US" altLang="zh-CN" sz="2700" dirty="0" smtClean="0"/>
              <a:t>         HOLD(robot</a:t>
            </a:r>
            <a:r>
              <a:rPr lang="zh-CN" altLang="en-US" sz="2700" dirty="0"/>
              <a:t>，</a:t>
            </a:r>
            <a:r>
              <a:rPr lang="en-US" altLang="zh-CN" sz="2700" dirty="0"/>
              <a:t>box)</a:t>
            </a:r>
            <a:endParaRPr lang="en-US" altLang="zh-CN" sz="2700" dirty="0"/>
          </a:p>
          <a:p>
            <a:pPr indent="521335">
              <a:lnSpc>
                <a:spcPts val="3420"/>
              </a:lnSpc>
              <a:defRPr/>
            </a:pPr>
            <a:r>
              <a:rPr lang="zh-CN" altLang="en-US" sz="2700" dirty="0" smtClean="0"/>
              <a:t>动作</a:t>
            </a:r>
            <a:r>
              <a:rPr lang="zh-CN" altLang="en-US" sz="2700" dirty="0"/>
              <a:t>：删除表：</a:t>
            </a:r>
            <a:r>
              <a:rPr lang="en-US" altLang="zh-CN" sz="2700" dirty="0" smtClean="0"/>
              <a:t>HOLD(robot</a:t>
            </a:r>
            <a:r>
              <a:rPr lang="zh-CN" altLang="en-US" sz="2700" dirty="0"/>
              <a:t>，</a:t>
            </a:r>
            <a:r>
              <a:rPr lang="en-US" altLang="zh-CN" sz="2700" dirty="0"/>
              <a:t>box)</a:t>
            </a:r>
            <a:endParaRPr lang="en-US" altLang="zh-CN" sz="2700" dirty="0"/>
          </a:p>
          <a:p>
            <a:pPr indent="521335">
              <a:lnSpc>
                <a:spcPts val="3420"/>
              </a:lnSpc>
              <a:defRPr/>
            </a:pPr>
            <a:r>
              <a:rPr lang="zh-CN" altLang="en-US" sz="2700" dirty="0" smtClean="0"/>
              <a:t>          添加</a:t>
            </a:r>
            <a:r>
              <a:rPr lang="zh-CN" altLang="en-US" sz="2700" dirty="0"/>
              <a:t>表：</a:t>
            </a:r>
            <a:r>
              <a:rPr lang="en-US" altLang="zh-CN" sz="2700" dirty="0"/>
              <a:t>EMPTY(robot)</a:t>
            </a:r>
            <a:r>
              <a:rPr lang="zh-CN" altLang="en-US" sz="2700" dirty="0"/>
              <a:t>，</a:t>
            </a:r>
            <a:r>
              <a:rPr lang="en-US" altLang="zh-CN" sz="2700" dirty="0"/>
              <a:t>ON(box</a:t>
            </a:r>
            <a:r>
              <a:rPr lang="zh-CN" altLang="en-US" sz="2700" dirty="0"/>
              <a:t>，</a:t>
            </a:r>
            <a:r>
              <a:rPr lang="en-US" altLang="zh-CN" sz="2700" dirty="0"/>
              <a:t>x)</a:t>
            </a:r>
            <a:endParaRPr lang="en-US" altLang="zh-CN" sz="2700" dirty="0"/>
          </a:p>
          <a:p>
            <a:pPr eaLnBrk="1" hangingPunct="1">
              <a:lnSpc>
                <a:spcPct val="150000"/>
              </a:lnSpc>
              <a:buFont typeface="Arial" panose="020B0604020202020204" pitchFamily="34" charset="0"/>
              <a:buChar char="•"/>
              <a:defRPr/>
            </a:pPr>
            <a:r>
              <a:rPr lang="zh-CN" altLang="en-US" sz="2700" dirty="0" smtClean="0"/>
              <a:t>机器人</a:t>
            </a:r>
            <a:r>
              <a:rPr lang="zh-CN" altLang="en-US" sz="2700" dirty="0"/>
              <a:t>每执行一操作前，都要检查该操作的先决条件是否可以满足。如果满足，就执行相应的操作；否则再检查下一个操作。 </a:t>
            </a:r>
            <a:endParaRPr lang="zh-CN" altLang="en-US" sz="2700" dirty="0"/>
          </a:p>
        </p:txBody>
      </p:sp>
      <p:sp>
        <p:nvSpPr>
          <p:cNvPr id="27651"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5F53BFA0-51E0-4A9D-A073-CE89C7AAB2F4}" type="slidenum">
              <a:rPr lang="en-US" altLang="zh-CN"/>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0150" y="922599"/>
            <a:ext cx="7494662" cy="541349"/>
          </a:xfrm>
          <a:prstGeom prst="rect">
            <a:avLst/>
          </a:prstGeom>
          <a:noFill/>
        </p:spPr>
        <p:txBody>
          <a:bodyPr lIns="104315" tIns="52157" rIns="104315" bIns="52157">
            <a:spAutoFit/>
          </a:bodyPr>
          <a:lstStyle/>
          <a:p>
            <a:pPr marL="391160" indent="-391160">
              <a:lnSpc>
                <a:spcPts val="3420"/>
              </a:lnSpc>
              <a:spcBef>
                <a:spcPct val="20000"/>
              </a:spcBef>
              <a:buFontTx/>
              <a:buChar char="•"/>
              <a:defRPr/>
            </a:pPr>
            <a:r>
              <a:rPr lang="zh-CN" altLang="en-US" sz="2700" kern="0" dirty="0">
                <a:solidFill>
                  <a:srgbClr val="000000"/>
                </a:solidFill>
                <a:latin typeface="Comic Sans MS" panose="030F0702030302020204"/>
                <a:ea typeface="宋体" panose="02010600030101010101" pitchFamily="2" charset="-122"/>
              </a:rPr>
              <a:t>这个机器人行动规划问题的求解过程如下：</a:t>
            </a:r>
            <a:endParaRPr lang="zh-CN" altLang="en-US" sz="2700" kern="0" dirty="0">
              <a:solidFill>
                <a:srgbClr val="000000"/>
              </a:solidFill>
              <a:latin typeface="Comic Sans MS" panose="030F0702030302020204"/>
              <a:ea typeface="宋体" panose="02010600030101010101" pitchFamily="2" charset="-122"/>
            </a:endParaRPr>
          </a:p>
        </p:txBody>
      </p:sp>
      <p:sp>
        <p:nvSpPr>
          <p:cNvPr id="29699" name="文本框 10"/>
          <p:cNvSpPr txBox="1">
            <a:spLocks noChangeArrowheads="1"/>
          </p:cNvSpPr>
          <p:nvPr/>
        </p:nvSpPr>
        <p:spPr bwMode="auto">
          <a:xfrm>
            <a:off x="-126242" y="3851452"/>
            <a:ext cx="6440175" cy="3054858"/>
          </a:xfrm>
          <a:prstGeom prst="rect">
            <a:avLst/>
          </a:prstGeom>
          <a:noFill/>
          <a:ln w="9525">
            <a:noFill/>
            <a:miter lim="800000"/>
          </a:ln>
        </p:spPr>
        <p:txBody>
          <a:bodyPr lIns="104315" tIns="52157" rIns="104315" bIns="52157">
            <a:spAutoFit/>
          </a:bodyPr>
          <a:lstStyle/>
          <a:p>
            <a:endParaRPr lang="en-US" altLang="zh-CN" sz="2700" dirty="0"/>
          </a:p>
          <a:p>
            <a:r>
              <a:rPr lang="en-US" altLang="zh-CN" sz="2700" dirty="0"/>
              <a:t>                         TABLE(a)</a:t>
            </a:r>
            <a:endParaRPr lang="en-US" altLang="zh-CN" sz="2700" dirty="0"/>
          </a:p>
          <a:p>
            <a:r>
              <a:rPr lang="en-US" altLang="zh-CN" sz="2700" dirty="0"/>
              <a:t> PICKUP( a)       TABLE(b</a:t>
            </a:r>
            <a:r>
              <a:rPr lang="en-US" altLang="zh-CN" sz="2700" dirty="0" smtClean="0"/>
              <a:t>)</a:t>
            </a:r>
            <a:endParaRPr lang="en-US" altLang="zh-CN" sz="2700" dirty="0" smtClean="0"/>
          </a:p>
          <a:p>
            <a:r>
              <a:rPr lang="en-US" altLang="zh-CN" sz="2700" dirty="0" smtClean="0"/>
              <a:t>  ====&gt;</a:t>
            </a:r>
            <a:r>
              <a:rPr lang="zh-CN" altLang="en-US" sz="2700" dirty="0" smtClean="0"/>
              <a:t>状态</a:t>
            </a:r>
            <a:r>
              <a:rPr lang="en-US" altLang="zh-CN" sz="2700" dirty="0" smtClean="0"/>
              <a:t>3 HOLD(</a:t>
            </a:r>
            <a:r>
              <a:rPr lang="en-US" altLang="zh-CN" sz="2700" dirty="0" err="1" smtClean="0"/>
              <a:t>robot,box</a:t>
            </a:r>
            <a:r>
              <a:rPr lang="en-US" altLang="zh-CN" sz="2700" dirty="0" smtClean="0"/>
              <a:t>) </a:t>
            </a:r>
            <a:endParaRPr lang="en-US" altLang="zh-CN" sz="2700" dirty="0" smtClean="0"/>
          </a:p>
          <a:p>
            <a:pPr>
              <a:lnSpc>
                <a:spcPts val="3420"/>
              </a:lnSpc>
            </a:pPr>
            <a:r>
              <a:rPr lang="en-US" altLang="zh-CN" sz="2700" dirty="0" smtClean="0"/>
              <a:t>                         </a:t>
            </a:r>
            <a:r>
              <a:rPr lang="en-US" altLang="zh-CN" sz="2700" dirty="0"/>
              <a:t>AT(robot , a)    </a:t>
            </a:r>
            <a:endParaRPr lang="en-US" altLang="zh-CN" sz="2700" dirty="0"/>
          </a:p>
          <a:p>
            <a:pPr>
              <a:lnSpc>
                <a:spcPts val="3420"/>
              </a:lnSpc>
            </a:pPr>
            <a:r>
              <a:rPr lang="en-US" altLang="zh-CN" sz="2700" dirty="0"/>
              <a:t>                            </a:t>
            </a:r>
            <a:endParaRPr lang="en-US" altLang="zh-CN" sz="2700" dirty="0"/>
          </a:p>
          <a:p>
            <a:r>
              <a:rPr lang="en-US" altLang="zh-CN" sz="2700" dirty="0"/>
              <a:t>                          </a:t>
            </a:r>
            <a:endParaRPr lang="en-US" altLang="zh-CN" sz="2700" dirty="0"/>
          </a:p>
        </p:txBody>
      </p:sp>
      <p:pic>
        <p:nvPicPr>
          <p:cNvPr id="29700" name="图片 12"/>
          <p:cNvPicPr>
            <a:picLocks noChangeAspect="1"/>
          </p:cNvPicPr>
          <p:nvPr/>
        </p:nvPicPr>
        <p:blipFill>
          <a:blip r:embed="rId1" cstate="print"/>
          <a:srcRect/>
          <a:stretch>
            <a:fillRect/>
          </a:stretch>
        </p:blipFill>
        <p:spPr bwMode="auto">
          <a:xfrm>
            <a:off x="12996" y="1185198"/>
            <a:ext cx="10693400" cy="3342009"/>
          </a:xfrm>
          <a:prstGeom prst="rect">
            <a:avLst/>
          </a:prstGeom>
          <a:noFill/>
          <a:ln w="9525">
            <a:noFill/>
            <a:miter lim="800000"/>
            <a:headEnd/>
            <a:tailEnd/>
          </a:ln>
        </p:spPr>
      </p:pic>
      <p:sp>
        <p:nvSpPr>
          <p:cNvPr id="15" name="左大括号 14"/>
          <p:cNvSpPr/>
          <p:nvPr/>
        </p:nvSpPr>
        <p:spPr>
          <a:xfrm>
            <a:off x="2736471" y="2034267"/>
            <a:ext cx="148519" cy="1551085"/>
          </a:xfrm>
          <a:prstGeom prst="leftBrace">
            <a:avLst/>
          </a:prstGeom>
        </p:spPr>
        <p:style>
          <a:lnRef idx="1">
            <a:schemeClr val="dk1"/>
          </a:lnRef>
          <a:fillRef idx="0">
            <a:schemeClr val="dk1"/>
          </a:fillRef>
          <a:effectRef idx="0">
            <a:schemeClr val="dk1"/>
          </a:effectRef>
          <a:fontRef idx="minor">
            <a:schemeClr val="tx1"/>
          </a:fontRef>
        </p:style>
        <p:txBody>
          <a:bodyPr lIns="104315" tIns="52157" rIns="104315" bIns="52157" anchor="ctr"/>
          <a:lstStyle/>
          <a:p>
            <a:pPr algn="ctr">
              <a:defRPr/>
            </a:pPr>
            <a:endParaRPr lang="zh-CN" altLang="en-US"/>
          </a:p>
        </p:txBody>
      </p:sp>
      <p:sp>
        <p:nvSpPr>
          <p:cNvPr id="17" name="左大括号 16"/>
          <p:cNvSpPr/>
          <p:nvPr/>
        </p:nvSpPr>
        <p:spPr>
          <a:xfrm>
            <a:off x="7787989" y="1987000"/>
            <a:ext cx="148519" cy="1551085"/>
          </a:xfrm>
          <a:prstGeom prst="leftBrace">
            <a:avLst/>
          </a:prstGeom>
        </p:spPr>
        <p:style>
          <a:lnRef idx="1">
            <a:schemeClr val="dk1"/>
          </a:lnRef>
          <a:fillRef idx="0">
            <a:schemeClr val="dk1"/>
          </a:fillRef>
          <a:effectRef idx="0">
            <a:schemeClr val="dk1"/>
          </a:effectRef>
          <a:fontRef idx="minor">
            <a:schemeClr val="tx1"/>
          </a:fontRef>
        </p:style>
        <p:txBody>
          <a:bodyPr lIns="104315" tIns="52157" rIns="104315" bIns="52157" anchor="ctr"/>
          <a:lstStyle/>
          <a:p>
            <a:pPr algn="ctr">
              <a:defRPr/>
            </a:pPr>
            <a:endParaRPr lang="zh-CN" altLang="en-US"/>
          </a:p>
        </p:txBody>
      </p:sp>
      <p:sp>
        <p:nvSpPr>
          <p:cNvPr id="18" name="左大括号 17"/>
          <p:cNvSpPr/>
          <p:nvPr/>
        </p:nvSpPr>
        <p:spPr>
          <a:xfrm>
            <a:off x="1841500" y="4314825"/>
            <a:ext cx="81686" cy="1479308"/>
          </a:xfrm>
          <a:prstGeom prst="leftBrace">
            <a:avLst/>
          </a:prstGeom>
        </p:spPr>
        <p:style>
          <a:lnRef idx="1">
            <a:schemeClr val="dk1"/>
          </a:lnRef>
          <a:fillRef idx="0">
            <a:schemeClr val="dk1"/>
          </a:fillRef>
          <a:effectRef idx="0">
            <a:schemeClr val="dk1"/>
          </a:effectRef>
          <a:fontRef idx="minor">
            <a:schemeClr val="tx1"/>
          </a:fontRef>
        </p:style>
        <p:txBody>
          <a:bodyPr lIns="104315" tIns="52157" rIns="104315" bIns="52157" anchor="ctr"/>
          <a:lstStyle/>
          <a:p>
            <a:pPr algn="ctr">
              <a:defRPr/>
            </a:pPr>
            <a:endParaRPr lang="zh-CN" altLang="en-US"/>
          </a:p>
        </p:txBody>
      </p:sp>
      <p:sp>
        <p:nvSpPr>
          <p:cNvPr id="29704" name="文本框 18"/>
          <p:cNvSpPr txBox="1">
            <a:spLocks noChangeArrowheads="1"/>
          </p:cNvSpPr>
          <p:nvPr/>
        </p:nvSpPr>
        <p:spPr bwMode="auto">
          <a:xfrm>
            <a:off x="5073797" y="4037022"/>
            <a:ext cx="6440174" cy="3054858"/>
          </a:xfrm>
          <a:prstGeom prst="rect">
            <a:avLst/>
          </a:prstGeom>
          <a:noFill/>
          <a:ln w="9525">
            <a:noFill/>
            <a:miter lim="800000"/>
          </a:ln>
        </p:spPr>
        <p:txBody>
          <a:bodyPr lIns="104315" tIns="52157" rIns="104315" bIns="52157">
            <a:spAutoFit/>
          </a:bodyPr>
          <a:lstStyle/>
          <a:p>
            <a:endParaRPr lang="en-US" altLang="zh-CN" sz="2700" dirty="0"/>
          </a:p>
          <a:p>
            <a:r>
              <a:rPr lang="en-US" altLang="zh-CN" sz="2700" dirty="0"/>
              <a:t>                       TABLE(a)</a:t>
            </a:r>
            <a:endParaRPr lang="en-US" altLang="zh-CN" sz="2700" dirty="0"/>
          </a:p>
          <a:p>
            <a:r>
              <a:rPr lang="en-US" altLang="zh-CN" sz="2700" dirty="0"/>
              <a:t> GOTO( </a:t>
            </a:r>
            <a:r>
              <a:rPr lang="en-US" altLang="zh-CN" sz="2700" dirty="0" err="1"/>
              <a:t>a,b</a:t>
            </a:r>
            <a:r>
              <a:rPr lang="en-US" altLang="zh-CN" sz="2700" dirty="0"/>
              <a:t>)    TABLE(b)</a:t>
            </a:r>
            <a:endParaRPr lang="en-US" altLang="zh-CN" sz="2700" dirty="0"/>
          </a:p>
          <a:p>
            <a:r>
              <a:rPr lang="en-US" altLang="zh-CN" sz="2700" dirty="0"/>
              <a:t> </a:t>
            </a:r>
            <a:r>
              <a:rPr lang="en-US" altLang="zh-CN" sz="2700" dirty="0" smtClean="0"/>
              <a:t> </a:t>
            </a:r>
            <a:r>
              <a:rPr lang="en-US" altLang="zh-CN" sz="2700" dirty="0"/>
              <a:t>===&gt;</a:t>
            </a:r>
            <a:r>
              <a:rPr lang="zh-CN" altLang="en-US" sz="2700" dirty="0"/>
              <a:t>状态</a:t>
            </a:r>
            <a:r>
              <a:rPr lang="en-US" altLang="zh-CN" sz="2700" dirty="0"/>
              <a:t>4 HOLD(</a:t>
            </a:r>
            <a:r>
              <a:rPr lang="en-US" altLang="zh-CN" sz="2700" dirty="0" err="1"/>
              <a:t>robot,box</a:t>
            </a:r>
            <a:r>
              <a:rPr lang="en-US" altLang="zh-CN" sz="2700" dirty="0"/>
              <a:t>) </a:t>
            </a:r>
            <a:endParaRPr lang="en-US" altLang="zh-CN" sz="2700" dirty="0"/>
          </a:p>
          <a:p>
            <a:pPr>
              <a:lnSpc>
                <a:spcPts val="3420"/>
              </a:lnSpc>
            </a:pPr>
            <a:r>
              <a:rPr lang="en-US" altLang="zh-CN" sz="2700" dirty="0"/>
              <a:t>                        AT(robot ,b)    </a:t>
            </a:r>
            <a:endParaRPr lang="en-US" altLang="zh-CN" sz="2700" dirty="0"/>
          </a:p>
          <a:p>
            <a:pPr>
              <a:lnSpc>
                <a:spcPts val="3420"/>
              </a:lnSpc>
            </a:pPr>
            <a:r>
              <a:rPr lang="en-US" altLang="zh-CN" sz="2700" dirty="0"/>
              <a:t>                            </a:t>
            </a:r>
            <a:endParaRPr lang="en-US" altLang="zh-CN" sz="2700" dirty="0"/>
          </a:p>
          <a:p>
            <a:r>
              <a:rPr lang="en-US" altLang="zh-CN" sz="2700" dirty="0"/>
              <a:t>                          </a:t>
            </a:r>
            <a:endParaRPr lang="en-US" altLang="zh-CN" sz="2700" dirty="0"/>
          </a:p>
        </p:txBody>
      </p:sp>
      <p:sp>
        <p:nvSpPr>
          <p:cNvPr id="20" name="左大括号 19"/>
          <p:cNvSpPr/>
          <p:nvPr/>
        </p:nvSpPr>
        <p:spPr>
          <a:xfrm>
            <a:off x="6794500" y="4543425"/>
            <a:ext cx="81686" cy="1481058"/>
          </a:xfrm>
          <a:prstGeom prst="leftBrace">
            <a:avLst/>
          </a:prstGeom>
        </p:spPr>
        <p:style>
          <a:lnRef idx="1">
            <a:schemeClr val="dk1"/>
          </a:lnRef>
          <a:fillRef idx="0">
            <a:schemeClr val="dk1"/>
          </a:fillRef>
          <a:effectRef idx="0">
            <a:schemeClr val="dk1"/>
          </a:effectRef>
          <a:fontRef idx="minor">
            <a:schemeClr val="tx1"/>
          </a:fontRef>
        </p:style>
        <p:txBody>
          <a:bodyPr lIns="104315" tIns="52157" rIns="104315" bIns="52157" anchor="ctr"/>
          <a:lstStyle/>
          <a:p>
            <a:pPr algn="ctr">
              <a:defRPr/>
            </a:pPr>
            <a:endParaRPr lang="zh-CN" altLang="en-US"/>
          </a:p>
        </p:txBody>
      </p:sp>
      <p:sp>
        <p:nvSpPr>
          <p:cNvPr id="29706"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E91F6BD4-02DD-47F5-A066-508B3D5B8683}" type="slidenum">
              <a:rPr lang="en-US" altLang="zh-CN"/>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0150" y="922599"/>
            <a:ext cx="7494662" cy="541349"/>
          </a:xfrm>
          <a:prstGeom prst="rect">
            <a:avLst/>
          </a:prstGeom>
          <a:noFill/>
        </p:spPr>
        <p:txBody>
          <a:bodyPr lIns="104315" tIns="52157" rIns="104315" bIns="52157">
            <a:spAutoFit/>
          </a:bodyPr>
          <a:lstStyle/>
          <a:p>
            <a:pPr marL="391160" indent="-391160">
              <a:lnSpc>
                <a:spcPts val="3420"/>
              </a:lnSpc>
              <a:spcBef>
                <a:spcPct val="20000"/>
              </a:spcBef>
              <a:buFontTx/>
              <a:buChar char="•"/>
              <a:defRPr/>
            </a:pPr>
            <a:r>
              <a:rPr lang="zh-CN" altLang="en-US" sz="2700" kern="0" dirty="0">
                <a:solidFill>
                  <a:srgbClr val="000000"/>
                </a:solidFill>
                <a:latin typeface="Comic Sans MS" panose="030F0702030302020204"/>
                <a:ea typeface="宋体" panose="02010600030101010101" pitchFamily="2" charset="-122"/>
              </a:rPr>
              <a:t>接上一页</a:t>
            </a:r>
            <a:endParaRPr lang="zh-CN" altLang="en-US" sz="2700" kern="0" dirty="0">
              <a:solidFill>
                <a:srgbClr val="000000"/>
              </a:solidFill>
              <a:latin typeface="Comic Sans MS" panose="030F0702030302020204"/>
              <a:ea typeface="宋体" panose="02010600030101010101" pitchFamily="2" charset="-122"/>
            </a:endParaRPr>
          </a:p>
        </p:txBody>
      </p:sp>
      <p:sp>
        <p:nvSpPr>
          <p:cNvPr id="31747" name="文本框 10"/>
          <p:cNvSpPr txBox="1">
            <a:spLocks noChangeArrowheads="1"/>
          </p:cNvSpPr>
          <p:nvPr/>
        </p:nvSpPr>
        <p:spPr bwMode="auto">
          <a:xfrm>
            <a:off x="1" y="1895965"/>
            <a:ext cx="6442031" cy="3470356"/>
          </a:xfrm>
          <a:prstGeom prst="rect">
            <a:avLst/>
          </a:prstGeom>
          <a:noFill/>
          <a:ln w="9525">
            <a:noFill/>
            <a:miter lim="800000"/>
          </a:ln>
        </p:spPr>
        <p:txBody>
          <a:bodyPr lIns="104315" tIns="52157" rIns="104315" bIns="52157">
            <a:spAutoFit/>
          </a:bodyPr>
          <a:lstStyle/>
          <a:p>
            <a:endParaRPr lang="en-US" altLang="zh-CN" sz="2700" dirty="0"/>
          </a:p>
          <a:p>
            <a:r>
              <a:rPr lang="en-US" altLang="zh-CN" sz="2700" dirty="0"/>
              <a:t>                         TABLE(a)</a:t>
            </a:r>
            <a:endParaRPr lang="en-US" altLang="zh-CN" sz="2700" dirty="0"/>
          </a:p>
          <a:p>
            <a:r>
              <a:rPr lang="en-US" altLang="zh-CN" sz="2700" dirty="0"/>
              <a:t> </a:t>
            </a:r>
            <a:r>
              <a:rPr lang="en-US" altLang="zh-CN" sz="2700" dirty="0" smtClean="0"/>
              <a:t>SETDOWN(b</a:t>
            </a:r>
            <a:r>
              <a:rPr lang="en-US" altLang="zh-CN" sz="2700" dirty="0"/>
              <a:t>)  TABLE(b)</a:t>
            </a:r>
            <a:endParaRPr lang="en-US" altLang="zh-CN" sz="2700" dirty="0"/>
          </a:p>
          <a:p>
            <a:r>
              <a:rPr lang="en-US" altLang="zh-CN" sz="2700" dirty="0"/>
              <a:t>  </a:t>
            </a:r>
            <a:r>
              <a:rPr lang="en-US" altLang="zh-CN" sz="2700" dirty="0" smtClean="0"/>
              <a:t>====&gt;</a:t>
            </a:r>
            <a:r>
              <a:rPr lang="zh-CN" altLang="en-US" sz="2700" dirty="0"/>
              <a:t>状态</a:t>
            </a:r>
            <a:r>
              <a:rPr lang="en-US" altLang="zh-CN" sz="2700" dirty="0"/>
              <a:t>5 ON(</a:t>
            </a:r>
            <a:r>
              <a:rPr lang="en-US" altLang="zh-CN" sz="2700" dirty="0" err="1"/>
              <a:t>box,b</a:t>
            </a:r>
            <a:r>
              <a:rPr lang="en-US" altLang="zh-CN" sz="2700" dirty="0"/>
              <a:t>) </a:t>
            </a:r>
            <a:endParaRPr lang="en-US" altLang="zh-CN" sz="2700" dirty="0"/>
          </a:p>
          <a:p>
            <a:r>
              <a:rPr lang="en-US" altLang="zh-CN" sz="2700" dirty="0"/>
              <a:t>                          EMPTY(robot)</a:t>
            </a:r>
            <a:endParaRPr lang="en-US" altLang="zh-CN" sz="2700" dirty="0"/>
          </a:p>
          <a:p>
            <a:pPr>
              <a:lnSpc>
                <a:spcPts val="3420"/>
              </a:lnSpc>
            </a:pPr>
            <a:r>
              <a:rPr lang="en-US" altLang="zh-CN" sz="2700" dirty="0"/>
              <a:t>                         AT(robot , </a:t>
            </a:r>
            <a:r>
              <a:rPr lang="en-US" altLang="zh-CN" sz="2700" dirty="0" smtClean="0"/>
              <a:t>b)    </a:t>
            </a:r>
            <a:endParaRPr lang="en-US" altLang="zh-CN" sz="2700" dirty="0"/>
          </a:p>
          <a:p>
            <a:pPr>
              <a:lnSpc>
                <a:spcPts val="3420"/>
              </a:lnSpc>
            </a:pPr>
            <a:r>
              <a:rPr lang="en-US" altLang="zh-CN" sz="2700" dirty="0"/>
              <a:t>                            </a:t>
            </a:r>
            <a:endParaRPr lang="en-US" altLang="zh-CN" sz="2700" dirty="0"/>
          </a:p>
          <a:p>
            <a:r>
              <a:rPr lang="en-US" altLang="zh-CN" sz="2700" dirty="0"/>
              <a:t>                          </a:t>
            </a:r>
            <a:endParaRPr lang="en-US" altLang="zh-CN" sz="2700" dirty="0"/>
          </a:p>
        </p:txBody>
      </p:sp>
      <p:sp>
        <p:nvSpPr>
          <p:cNvPr id="18" name="左大括号 17"/>
          <p:cNvSpPr/>
          <p:nvPr/>
        </p:nvSpPr>
        <p:spPr>
          <a:xfrm>
            <a:off x="1917700" y="2562225"/>
            <a:ext cx="79829" cy="1479308"/>
          </a:xfrm>
          <a:prstGeom prst="leftBrace">
            <a:avLst/>
          </a:prstGeom>
        </p:spPr>
        <p:style>
          <a:lnRef idx="1">
            <a:schemeClr val="dk1"/>
          </a:lnRef>
          <a:fillRef idx="0">
            <a:schemeClr val="dk1"/>
          </a:fillRef>
          <a:effectRef idx="0">
            <a:schemeClr val="dk1"/>
          </a:effectRef>
          <a:fontRef idx="minor">
            <a:schemeClr val="tx1"/>
          </a:fontRef>
        </p:style>
        <p:txBody>
          <a:bodyPr lIns="104315" tIns="52157" rIns="104315" bIns="52157" anchor="ctr"/>
          <a:lstStyle/>
          <a:p>
            <a:pPr algn="ctr">
              <a:defRPr/>
            </a:pPr>
            <a:endParaRPr lang="zh-CN" altLang="en-US"/>
          </a:p>
        </p:txBody>
      </p:sp>
      <p:sp>
        <p:nvSpPr>
          <p:cNvPr id="31749" name="文本框 18"/>
          <p:cNvSpPr txBox="1">
            <a:spLocks noChangeArrowheads="1"/>
          </p:cNvSpPr>
          <p:nvPr/>
        </p:nvSpPr>
        <p:spPr bwMode="auto">
          <a:xfrm>
            <a:off x="4841734" y="1895965"/>
            <a:ext cx="6442031" cy="3470356"/>
          </a:xfrm>
          <a:prstGeom prst="rect">
            <a:avLst/>
          </a:prstGeom>
          <a:noFill/>
          <a:ln w="9525">
            <a:noFill/>
            <a:miter lim="800000"/>
          </a:ln>
        </p:spPr>
        <p:txBody>
          <a:bodyPr lIns="104315" tIns="52157" rIns="104315" bIns="52157">
            <a:spAutoFit/>
          </a:bodyPr>
          <a:lstStyle/>
          <a:p>
            <a:endParaRPr lang="en-US" altLang="zh-CN" sz="2700" dirty="0"/>
          </a:p>
          <a:p>
            <a:r>
              <a:rPr lang="en-US" altLang="zh-CN" sz="2700" dirty="0"/>
              <a:t>                         TABLE(a)</a:t>
            </a:r>
            <a:endParaRPr lang="en-US" altLang="zh-CN" sz="2700" dirty="0"/>
          </a:p>
          <a:p>
            <a:r>
              <a:rPr lang="en-US" altLang="zh-CN" sz="2700" dirty="0"/>
              <a:t> GOTO( </a:t>
            </a:r>
            <a:r>
              <a:rPr lang="en-US" altLang="zh-CN" sz="2700" dirty="0" err="1"/>
              <a:t>b,c</a:t>
            </a:r>
            <a:r>
              <a:rPr lang="en-US" altLang="zh-CN" sz="2700" dirty="0"/>
              <a:t>)      TABLE(b)</a:t>
            </a:r>
            <a:endParaRPr lang="en-US" altLang="zh-CN" sz="2700" dirty="0"/>
          </a:p>
          <a:p>
            <a:r>
              <a:rPr lang="en-US" altLang="zh-CN" sz="2700" dirty="0"/>
              <a:t> </a:t>
            </a:r>
            <a:r>
              <a:rPr lang="en-US" altLang="zh-CN" sz="2700" dirty="0" smtClean="0"/>
              <a:t>====&gt;</a:t>
            </a:r>
            <a:r>
              <a:rPr lang="zh-CN" altLang="en-US" sz="2700" dirty="0"/>
              <a:t>状态</a:t>
            </a:r>
            <a:r>
              <a:rPr lang="en-US" altLang="zh-CN" sz="2700" dirty="0"/>
              <a:t>6  ON(</a:t>
            </a:r>
            <a:r>
              <a:rPr lang="en-US" altLang="zh-CN" sz="2700" dirty="0" err="1"/>
              <a:t>box,b</a:t>
            </a:r>
            <a:r>
              <a:rPr lang="en-US" altLang="zh-CN" sz="2700" dirty="0"/>
              <a:t>) </a:t>
            </a:r>
            <a:endParaRPr lang="en-US" altLang="zh-CN" sz="2700" dirty="0"/>
          </a:p>
          <a:p>
            <a:r>
              <a:rPr lang="en-US" altLang="zh-CN" sz="2700" dirty="0"/>
              <a:t>                          EMPTY(robot)</a:t>
            </a:r>
            <a:endParaRPr lang="en-US" altLang="zh-CN" sz="2700" dirty="0"/>
          </a:p>
          <a:p>
            <a:pPr>
              <a:lnSpc>
                <a:spcPts val="3420"/>
              </a:lnSpc>
            </a:pPr>
            <a:r>
              <a:rPr lang="en-US" altLang="zh-CN" sz="2700" dirty="0"/>
              <a:t>                          AT(robot </a:t>
            </a:r>
            <a:r>
              <a:rPr lang="en-US" altLang="zh-CN" sz="2700" dirty="0" smtClean="0"/>
              <a:t>,c)    </a:t>
            </a:r>
            <a:endParaRPr lang="en-US" altLang="zh-CN" sz="2700" dirty="0"/>
          </a:p>
          <a:p>
            <a:pPr>
              <a:lnSpc>
                <a:spcPts val="3420"/>
              </a:lnSpc>
            </a:pPr>
            <a:r>
              <a:rPr lang="en-US" altLang="zh-CN" sz="2700" dirty="0"/>
              <a:t>                            </a:t>
            </a:r>
            <a:endParaRPr lang="en-US" altLang="zh-CN" sz="2700" dirty="0"/>
          </a:p>
          <a:p>
            <a:r>
              <a:rPr lang="en-US" altLang="zh-CN" sz="2700" dirty="0"/>
              <a:t>                          </a:t>
            </a:r>
            <a:endParaRPr lang="en-US" altLang="zh-CN" sz="2700" dirty="0"/>
          </a:p>
        </p:txBody>
      </p:sp>
      <p:sp>
        <p:nvSpPr>
          <p:cNvPr id="20" name="左大括号 19"/>
          <p:cNvSpPr/>
          <p:nvPr/>
        </p:nvSpPr>
        <p:spPr>
          <a:xfrm>
            <a:off x="6718300" y="2562225"/>
            <a:ext cx="81686" cy="1481058"/>
          </a:xfrm>
          <a:prstGeom prst="leftBrace">
            <a:avLst/>
          </a:prstGeom>
        </p:spPr>
        <p:style>
          <a:lnRef idx="1">
            <a:schemeClr val="dk1"/>
          </a:lnRef>
          <a:fillRef idx="0">
            <a:schemeClr val="dk1"/>
          </a:fillRef>
          <a:effectRef idx="0">
            <a:schemeClr val="dk1"/>
          </a:effectRef>
          <a:fontRef idx="minor">
            <a:schemeClr val="tx1"/>
          </a:fontRef>
        </p:style>
        <p:txBody>
          <a:bodyPr lIns="104315" tIns="52157" rIns="104315" bIns="52157" anchor="ctr"/>
          <a:lstStyle/>
          <a:p>
            <a:pPr algn="ctr">
              <a:defRPr/>
            </a:pPr>
            <a:endParaRPr lang="zh-CN" altLang="en-US"/>
          </a:p>
        </p:txBody>
      </p:sp>
      <p:sp>
        <p:nvSpPr>
          <p:cNvPr id="31751"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DE15E7C3-0AC9-437A-BD6E-BAC1E731C8C6}" type="slidenum">
              <a:rPr lang="en-US" altLang="zh-CN"/>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0150" y="922599"/>
            <a:ext cx="7494662" cy="541349"/>
          </a:xfrm>
          <a:prstGeom prst="rect">
            <a:avLst/>
          </a:prstGeom>
          <a:noFill/>
        </p:spPr>
        <p:txBody>
          <a:bodyPr lIns="104315" tIns="52157" rIns="104315" bIns="52157">
            <a:spAutoFit/>
          </a:bodyPr>
          <a:lstStyle/>
          <a:p>
            <a:pPr marL="391160" indent="-391160">
              <a:lnSpc>
                <a:spcPts val="3420"/>
              </a:lnSpc>
              <a:spcBef>
                <a:spcPct val="20000"/>
              </a:spcBef>
              <a:buFontTx/>
              <a:buChar char="•"/>
              <a:defRPr/>
            </a:pPr>
            <a:r>
              <a:rPr lang="zh-CN" altLang="en-US" sz="2700" kern="0" dirty="0">
                <a:solidFill>
                  <a:srgbClr val="000000"/>
                </a:solidFill>
                <a:latin typeface="Comic Sans MS" panose="030F0702030302020204"/>
                <a:ea typeface="宋体" panose="02010600030101010101" pitchFamily="2" charset="-122"/>
              </a:rPr>
              <a:t>思考题（猴子摘香蕉问题）</a:t>
            </a:r>
            <a:endParaRPr lang="zh-CN" altLang="en-US" sz="2700" kern="0" dirty="0">
              <a:solidFill>
                <a:srgbClr val="000000"/>
              </a:solidFill>
              <a:latin typeface="Comic Sans MS" panose="030F0702030302020204"/>
              <a:ea typeface="宋体" panose="02010600030101010101" pitchFamily="2" charset="-122"/>
            </a:endParaRPr>
          </a:p>
        </p:txBody>
      </p:sp>
      <p:sp>
        <p:nvSpPr>
          <p:cNvPr id="7" name="Rectangle 3"/>
          <p:cNvSpPr txBox="1">
            <a:spLocks noChangeArrowheads="1"/>
          </p:cNvSpPr>
          <p:nvPr/>
        </p:nvSpPr>
        <p:spPr bwMode="auto">
          <a:xfrm>
            <a:off x="1219716" y="1291987"/>
            <a:ext cx="3777963" cy="317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15" tIns="52157" rIns="104315" bIns="52157"/>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50000"/>
              </a:lnSpc>
              <a:buNone/>
              <a:defRPr/>
            </a:pPr>
            <a:r>
              <a:rPr lang="zh-CN" altLang="en-US" sz="2700" kern="0" dirty="0" smtClean="0"/>
              <a:t>如右图示，设房间里有一只猴位于</a:t>
            </a:r>
            <a:r>
              <a:rPr lang="en-US" altLang="zh-CN" sz="2700" kern="0" dirty="0" smtClean="0"/>
              <a:t>a</a:t>
            </a:r>
            <a:r>
              <a:rPr lang="zh-CN" altLang="en-US" sz="2700" kern="0" dirty="0" smtClean="0"/>
              <a:t>处。在</a:t>
            </a:r>
            <a:r>
              <a:rPr lang="en-US" altLang="zh-CN" sz="2700" kern="0" dirty="0" smtClean="0"/>
              <a:t>c</a:t>
            </a:r>
            <a:r>
              <a:rPr lang="zh-CN" altLang="en-US" sz="2700" kern="0" dirty="0" smtClean="0"/>
              <a:t>处上方的天花板上有一串香蕉，猴子想吃，但摘不到。房间的</a:t>
            </a:r>
            <a:r>
              <a:rPr lang="en-US" altLang="zh-CN" sz="2700" kern="0" dirty="0" smtClean="0"/>
              <a:t>b</a:t>
            </a:r>
            <a:r>
              <a:rPr lang="zh-CN" altLang="en-US" sz="2700" kern="0" dirty="0" smtClean="0"/>
              <a:t>处还有一个箱子，如果猴子爬到箱子上，就可以拿到香蕉。</a:t>
            </a:r>
            <a:endParaRPr lang="en-US" altLang="zh-CN" sz="2700" kern="0" dirty="0"/>
          </a:p>
        </p:txBody>
      </p:sp>
      <p:grpSp>
        <p:nvGrpSpPr>
          <p:cNvPr id="2" name="组合 7"/>
          <p:cNvGrpSpPr/>
          <p:nvPr/>
        </p:nvGrpSpPr>
        <p:grpSpPr bwMode="auto">
          <a:xfrm>
            <a:off x="4993966" y="1428539"/>
            <a:ext cx="4479718" cy="4072262"/>
            <a:chOff x="4629944" y="1612521"/>
            <a:chExt cx="3960812" cy="3313113"/>
          </a:xfrm>
        </p:grpSpPr>
        <p:sp>
          <p:nvSpPr>
            <p:cNvPr id="33798" name="Rectangle 4"/>
            <p:cNvSpPr>
              <a:spLocks noChangeArrowheads="1"/>
            </p:cNvSpPr>
            <p:nvPr/>
          </p:nvSpPr>
          <p:spPr bwMode="auto">
            <a:xfrm>
              <a:off x="4629944" y="1612521"/>
              <a:ext cx="3960812" cy="3313113"/>
            </a:xfrm>
            <a:prstGeom prst="rect">
              <a:avLst/>
            </a:prstGeom>
            <a:solidFill>
              <a:srgbClr val="CCFFFF"/>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33799" name="AutoShape 5"/>
            <p:cNvSpPr>
              <a:spLocks noChangeArrowheads="1"/>
            </p:cNvSpPr>
            <p:nvPr/>
          </p:nvSpPr>
          <p:spPr bwMode="auto">
            <a:xfrm rot="-1971306">
              <a:off x="5076825" y="3284538"/>
              <a:ext cx="504825" cy="360362"/>
            </a:xfrm>
            <a:prstGeom prst="smileyFace">
              <a:avLst>
                <a:gd name="adj" fmla="val 4653"/>
              </a:avLst>
            </a:prstGeom>
            <a:solidFill>
              <a:srgbClr val="FFCCCC"/>
            </a:solidFill>
            <a:ln w="9525">
              <a:solidFill>
                <a:schemeClr val="tx1"/>
              </a:solidFill>
              <a:round/>
            </a:ln>
            <a:effectLst/>
          </p:spPr>
          <p:txBody>
            <a:bodyPr wrap="none" anchor="ctr"/>
            <a:lstStyle/>
            <a:p>
              <a:pPr eaLnBrk="1" hangingPunct="1"/>
              <a:endParaRPr lang="zh-CN" altLang="en-US">
                <a:latin typeface="Arial" panose="020B0604020202020204" pitchFamily="34" charset="0"/>
              </a:endParaRPr>
            </a:p>
          </p:txBody>
        </p:sp>
        <p:sp>
          <p:nvSpPr>
            <p:cNvPr id="33800" name="Freeform 7"/>
            <p:cNvSpPr/>
            <p:nvPr/>
          </p:nvSpPr>
          <p:spPr bwMode="auto">
            <a:xfrm>
              <a:off x="4787900" y="3860800"/>
              <a:ext cx="676275" cy="347663"/>
            </a:xfrm>
            <a:custGeom>
              <a:avLst/>
              <a:gdLst>
                <a:gd name="T0" fmla="*/ 2147483646 w 426"/>
                <a:gd name="T1" fmla="*/ 2147483646 h 219"/>
                <a:gd name="T2" fmla="*/ 2147483646 w 426"/>
                <a:gd name="T3" fmla="*/ 2147483646 h 219"/>
                <a:gd name="T4" fmla="*/ 2147483646 w 426"/>
                <a:gd name="T5" fmla="*/ 2147483646 h 219"/>
                <a:gd name="T6" fmla="*/ 2147483646 w 426"/>
                <a:gd name="T7" fmla="*/ 2147483646 h 219"/>
                <a:gd name="T8" fmla="*/ 2147483646 w 426"/>
                <a:gd name="T9" fmla="*/ 2147483646 h 219"/>
                <a:gd name="T10" fmla="*/ 2147483646 w 426"/>
                <a:gd name="T11" fmla="*/ 2147483646 h 219"/>
                <a:gd name="T12" fmla="*/ 0 w 426"/>
                <a:gd name="T13" fmla="*/ 2147483646 h 219"/>
                <a:gd name="T14" fmla="*/ 0 w 426"/>
                <a:gd name="T15" fmla="*/ 2147483646 h 219"/>
                <a:gd name="T16" fmla="*/ 2147483646 w 426"/>
                <a:gd name="T17" fmla="*/ 0 h 2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6" h="219">
                  <a:moveTo>
                    <a:pt x="426" y="173"/>
                  </a:moveTo>
                  <a:lnTo>
                    <a:pt x="334" y="219"/>
                  </a:lnTo>
                  <a:lnTo>
                    <a:pt x="242" y="219"/>
                  </a:lnTo>
                  <a:lnTo>
                    <a:pt x="150" y="207"/>
                  </a:lnTo>
                  <a:lnTo>
                    <a:pt x="69" y="184"/>
                  </a:lnTo>
                  <a:lnTo>
                    <a:pt x="12" y="150"/>
                  </a:lnTo>
                  <a:lnTo>
                    <a:pt x="0" y="104"/>
                  </a:lnTo>
                  <a:lnTo>
                    <a:pt x="0" y="23"/>
                  </a:lnTo>
                  <a:lnTo>
                    <a:pt x="35" y="0"/>
                  </a:lnTo>
                </a:path>
              </a:pathLst>
            </a:custGeom>
            <a:noFill/>
            <a:ln w="9525">
              <a:solidFill>
                <a:schemeClr val="tx1"/>
              </a:solidFill>
              <a:round/>
              <a:headEnd type="none" w="med" len="med"/>
              <a:tailEnd type="none" w="med" len="med"/>
            </a:ln>
            <a:effectLst/>
          </p:spPr>
          <p:txBody>
            <a:bodyPr/>
            <a:lstStyle/>
            <a:p>
              <a:endParaRPr lang="zh-CN" altLang="en-US"/>
            </a:p>
          </p:txBody>
        </p:sp>
        <p:sp>
          <p:nvSpPr>
            <p:cNvPr id="33801" name="Freeform 8"/>
            <p:cNvSpPr/>
            <p:nvPr/>
          </p:nvSpPr>
          <p:spPr bwMode="auto">
            <a:xfrm>
              <a:off x="5219700" y="4076700"/>
              <a:ext cx="288925" cy="549275"/>
            </a:xfrm>
            <a:custGeom>
              <a:avLst/>
              <a:gdLst>
                <a:gd name="T0" fmla="*/ 2147483646 w 184"/>
                <a:gd name="T1" fmla="*/ 0 h 346"/>
                <a:gd name="T2" fmla="*/ 2147483646 w 184"/>
                <a:gd name="T3" fmla="*/ 2147483646 h 346"/>
                <a:gd name="T4" fmla="*/ 2147483646 w 184"/>
                <a:gd name="T5" fmla="*/ 2147483646 h 346"/>
                <a:gd name="T6" fmla="*/ 2147483646 w 184"/>
                <a:gd name="T7" fmla="*/ 2147483646 h 346"/>
                <a:gd name="T8" fmla="*/ 0 w 184"/>
                <a:gd name="T9" fmla="*/ 2147483646 h 346"/>
                <a:gd name="T10" fmla="*/ 2147483646 w 184"/>
                <a:gd name="T11" fmla="*/ 2147483646 h 346"/>
                <a:gd name="T12" fmla="*/ 2147483646 w 184"/>
                <a:gd name="T13" fmla="*/ 2147483646 h 3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 h="346">
                  <a:moveTo>
                    <a:pt x="138" y="0"/>
                  </a:moveTo>
                  <a:lnTo>
                    <a:pt x="184" y="92"/>
                  </a:lnTo>
                  <a:lnTo>
                    <a:pt x="172" y="162"/>
                  </a:lnTo>
                  <a:lnTo>
                    <a:pt x="69" y="231"/>
                  </a:lnTo>
                  <a:lnTo>
                    <a:pt x="0" y="311"/>
                  </a:lnTo>
                  <a:lnTo>
                    <a:pt x="23" y="346"/>
                  </a:lnTo>
                  <a:lnTo>
                    <a:pt x="126" y="346"/>
                  </a:lnTo>
                </a:path>
              </a:pathLst>
            </a:custGeom>
            <a:noFill/>
            <a:ln w="9525">
              <a:solidFill>
                <a:schemeClr val="tx1"/>
              </a:solidFill>
              <a:round/>
              <a:headEnd type="none" w="med" len="med"/>
              <a:tailEnd type="none" w="med" len="med"/>
            </a:ln>
            <a:effectLst/>
          </p:spPr>
          <p:txBody>
            <a:bodyPr/>
            <a:lstStyle/>
            <a:p>
              <a:endParaRPr lang="zh-CN" altLang="en-US"/>
            </a:p>
          </p:txBody>
        </p:sp>
        <p:sp>
          <p:nvSpPr>
            <p:cNvPr id="33802" name="Freeform 9"/>
            <p:cNvSpPr/>
            <p:nvPr/>
          </p:nvSpPr>
          <p:spPr bwMode="auto">
            <a:xfrm>
              <a:off x="5795963" y="4149725"/>
              <a:ext cx="292100" cy="473075"/>
            </a:xfrm>
            <a:custGeom>
              <a:avLst/>
              <a:gdLst>
                <a:gd name="T0" fmla="*/ 0 w 139"/>
                <a:gd name="T1" fmla="*/ 0 h 298"/>
                <a:gd name="T2" fmla="*/ 2147483646 w 139"/>
                <a:gd name="T3" fmla="*/ 2147483646 h 298"/>
                <a:gd name="T4" fmla="*/ 2147483646 w 139"/>
                <a:gd name="T5" fmla="*/ 2147483646 h 298"/>
                <a:gd name="T6" fmla="*/ 2147483646 w 139"/>
                <a:gd name="T7" fmla="*/ 2147483646 h 298"/>
                <a:gd name="T8" fmla="*/ 2147483646 w 139"/>
                <a:gd name="T9" fmla="*/ 2147483646 h 298"/>
                <a:gd name="T10" fmla="*/ 2147483646 w 139"/>
                <a:gd name="T11" fmla="*/ 2147483646 h 298"/>
                <a:gd name="T12" fmla="*/ 2147483646 w 139"/>
                <a:gd name="T13" fmla="*/ 2147483646 h 2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 h="298">
                  <a:moveTo>
                    <a:pt x="0" y="0"/>
                  </a:moveTo>
                  <a:lnTo>
                    <a:pt x="93" y="79"/>
                  </a:lnTo>
                  <a:lnTo>
                    <a:pt x="47" y="195"/>
                  </a:lnTo>
                  <a:lnTo>
                    <a:pt x="47" y="287"/>
                  </a:lnTo>
                  <a:lnTo>
                    <a:pt x="139" y="287"/>
                  </a:lnTo>
                  <a:lnTo>
                    <a:pt x="47" y="287"/>
                  </a:lnTo>
                  <a:lnTo>
                    <a:pt x="116" y="298"/>
                  </a:lnTo>
                </a:path>
              </a:pathLst>
            </a:custGeom>
            <a:noFill/>
            <a:ln w="9525">
              <a:solidFill>
                <a:schemeClr val="tx1"/>
              </a:solidFill>
              <a:round/>
              <a:headEnd type="none" w="med" len="med"/>
              <a:tailEnd type="none" w="med" len="med"/>
            </a:ln>
            <a:effectLst/>
          </p:spPr>
          <p:txBody>
            <a:bodyPr/>
            <a:lstStyle/>
            <a:p>
              <a:endParaRPr lang="zh-CN" altLang="en-US"/>
            </a:p>
          </p:txBody>
        </p:sp>
        <p:sp>
          <p:nvSpPr>
            <p:cNvPr id="33803" name="Freeform 13"/>
            <p:cNvSpPr/>
            <p:nvPr/>
          </p:nvSpPr>
          <p:spPr bwMode="auto">
            <a:xfrm>
              <a:off x="6248400" y="1837377"/>
              <a:ext cx="420688" cy="717550"/>
            </a:xfrm>
            <a:custGeom>
              <a:avLst/>
              <a:gdLst>
                <a:gd name="T0" fmla="*/ 2147483646 w 265"/>
                <a:gd name="T1" fmla="*/ 0 h 452"/>
                <a:gd name="T2" fmla="*/ 2147483646 w 265"/>
                <a:gd name="T3" fmla="*/ 2147483646 h 452"/>
                <a:gd name="T4" fmla="*/ 2147483646 w 265"/>
                <a:gd name="T5" fmla="*/ 2147483646 h 452"/>
                <a:gd name="T6" fmla="*/ 2147483646 w 265"/>
                <a:gd name="T7" fmla="*/ 2147483646 h 452"/>
                <a:gd name="T8" fmla="*/ 2147483646 w 265"/>
                <a:gd name="T9" fmla="*/ 2147483646 h 452"/>
                <a:gd name="T10" fmla="*/ 2147483646 w 265"/>
                <a:gd name="T11" fmla="*/ 2147483646 h 452"/>
                <a:gd name="T12" fmla="*/ 2147483646 w 265"/>
                <a:gd name="T13" fmla="*/ 2147483646 h 452"/>
                <a:gd name="T14" fmla="*/ 2147483646 w 265"/>
                <a:gd name="T15" fmla="*/ 2147483646 h 452"/>
                <a:gd name="T16" fmla="*/ 2147483646 w 265"/>
                <a:gd name="T17" fmla="*/ 2147483646 h 452"/>
                <a:gd name="T18" fmla="*/ 2147483646 w 265"/>
                <a:gd name="T19" fmla="*/ 2147483646 h 452"/>
                <a:gd name="T20" fmla="*/ 2147483646 w 265"/>
                <a:gd name="T21" fmla="*/ 2147483646 h 452"/>
                <a:gd name="T22" fmla="*/ 2147483646 w 265"/>
                <a:gd name="T23" fmla="*/ 0 h 4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452">
                  <a:moveTo>
                    <a:pt x="214" y="0"/>
                  </a:moveTo>
                  <a:cubicBezTo>
                    <a:pt x="200" y="1"/>
                    <a:pt x="185" y="107"/>
                    <a:pt x="177" y="140"/>
                  </a:cubicBezTo>
                  <a:cubicBezTo>
                    <a:pt x="169" y="173"/>
                    <a:pt x="173" y="176"/>
                    <a:pt x="165" y="197"/>
                  </a:cubicBezTo>
                  <a:cubicBezTo>
                    <a:pt x="157" y="218"/>
                    <a:pt x="144" y="245"/>
                    <a:pt x="131" y="266"/>
                  </a:cubicBezTo>
                  <a:cubicBezTo>
                    <a:pt x="118" y="287"/>
                    <a:pt x="105" y="299"/>
                    <a:pt x="84" y="324"/>
                  </a:cubicBezTo>
                  <a:cubicBezTo>
                    <a:pt x="63" y="349"/>
                    <a:pt x="8" y="395"/>
                    <a:pt x="4" y="416"/>
                  </a:cubicBezTo>
                  <a:cubicBezTo>
                    <a:pt x="0" y="437"/>
                    <a:pt x="34" y="452"/>
                    <a:pt x="61" y="451"/>
                  </a:cubicBezTo>
                  <a:cubicBezTo>
                    <a:pt x="88" y="450"/>
                    <a:pt x="144" y="425"/>
                    <a:pt x="169" y="408"/>
                  </a:cubicBezTo>
                  <a:cubicBezTo>
                    <a:pt x="194" y="391"/>
                    <a:pt x="196" y="371"/>
                    <a:pt x="211" y="347"/>
                  </a:cubicBezTo>
                  <a:cubicBezTo>
                    <a:pt x="226" y="323"/>
                    <a:pt x="249" y="297"/>
                    <a:pt x="257" y="266"/>
                  </a:cubicBezTo>
                  <a:cubicBezTo>
                    <a:pt x="265" y="235"/>
                    <a:pt x="264" y="207"/>
                    <a:pt x="257" y="163"/>
                  </a:cubicBezTo>
                  <a:cubicBezTo>
                    <a:pt x="250" y="119"/>
                    <a:pt x="223" y="34"/>
                    <a:pt x="214" y="0"/>
                  </a:cubicBezTo>
                  <a:close/>
                </a:path>
              </a:pathLst>
            </a:custGeom>
            <a:solidFill>
              <a:srgbClr val="FFFFCC"/>
            </a:solidFill>
            <a:ln w="9525">
              <a:solidFill>
                <a:schemeClr val="tx1"/>
              </a:solidFill>
              <a:round/>
            </a:ln>
            <a:effectLst/>
          </p:spPr>
          <p:txBody>
            <a:bodyPr/>
            <a:lstStyle/>
            <a:p>
              <a:endParaRPr lang="zh-CN" altLang="en-US"/>
            </a:p>
          </p:txBody>
        </p:sp>
        <p:grpSp>
          <p:nvGrpSpPr>
            <p:cNvPr id="4" name="组合 15"/>
            <p:cNvGrpSpPr/>
            <p:nvPr/>
          </p:nvGrpSpPr>
          <p:grpSpPr bwMode="auto">
            <a:xfrm>
              <a:off x="5364163" y="1628775"/>
              <a:ext cx="2806700" cy="3253231"/>
              <a:chOff x="5364163" y="1628775"/>
              <a:chExt cx="2806700" cy="3253231"/>
            </a:xfrm>
          </p:grpSpPr>
          <p:sp>
            <p:nvSpPr>
              <p:cNvPr id="33805" name="Freeform 6"/>
              <p:cNvSpPr/>
              <p:nvPr/>
            </p:nvSpPr>
            <p:spPr bwMode="auto">
              <a:xfrm>
                <a:off x="5364163" y="3573463"/>
                <a:ext cx="576262" cy="588962"/>
              </a:xfrm>
              <a:custGeom>
                <a:avLst/>
                <a:gdLst>
                  <a:gd name="T0" fmla="*/ 2147483646 w 363"/>
                  <a:gd name="T1" fmla="*/ 2147483646 h 371"/>
                  <a:gd name="T2" fmla="*/ 2147483646 w 363"/>
                  <a:gd name="T3" fmla="*/ 2147483646 h 371"/>
                  <a:gd name="T4" fmla="*/ 2147483646 w 363"/>
                  <a:gd name="T5" fmla="*/ 2147483646 h 371"/>
                  <a:gd name="T6" fmla="*/ 2147483646 w 363"/>
                  <a:gd name="T7" fmla="*/ 2147483646 h 371"/>
                  <a:gd name="T8" fmla="*/ 2147483646 w 363"/>
                  <a:gd name="T9" fmla="*/ 2147483646 h 371"/>
                  <a:gd name="T10" fmla="*/ 2147483646 w 363"/>
                  <a:gd name="T11" fmla="*/ 2147483646 h 3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3" h="371">
                    <a:moveTo>
                      <a:pt x="53" y="15"/>
                    </a:moveTo>
                    <a:cubicBezTo>
                      <a:pt x="8" y="30"/>
                      <a:pt x="8" y="143"/>
                      <a:pt x="8" y="196"/>
                    </a:cubicBezTo>
                    <a:cubicBezTo>
                      <a:pt x="8" y="249"/>
                      <a:pt x="0" y="310"/>
                      <a:pt x="53" y="333"/>
                    </a:cubicBezTo>
                    <a:cubicBezTo>
                      <a:pt x="106" y="356"/>
                      <a:pt x="287" y="371"/>
                      <a:pt x="325" y="333"/>
                    </a:cubicBezTo>
                    <a:cubicBezTo>
                      <a:pt x="363" y="295"/>
                      <a:pt x="325" y="166"/>
                      <a:pt x="280" y="106"/>
                    </a:cubicBezTo>
                    <a:cubicBezTo>
                      <a:pt x="235" y="46"/>
                      <a:pt x="98" y="0"/>
                      <a:pt x="53" y="15"/>
                    </a:cubicBezTo>
                    <a:close/>
                  </a:path>
                </a:pathLst>
              </a:custGeom>
              <a:solidFill>
                <a:schemeClr val="folHlink"/>
              </a:solidFill>
              <a:ln w="9525">
                <a:solidFill>
                  <a:schemeClr val="tx1"/>
                </a:solidFill>
                <a:round/>
              </a:ln>
              <a:effectLst/>
            </p:spPr>
            <p:txBody>
              <a:bodyPr/>
              <a:lstStyle/>
              <a:p>
                <a:endParaRPr lang="zh-CN" altLang="en-US"/>
              </a:p>
            </p:txBody>
          </p:sp>
          <p:sp>
            <p:nvSpPr>
              <p:cNvPr id="33806" name="Freeform 10"/>
              <p:cNvSpPr/>
              <p:nvPr/>
            </p:nvSpPr>
            <p:spPr bwMode="auto">
              <a:xfrm>
                <a:off x="5508625" y="3141663"/>
                <a:ext cx="622300" cy="476250"/>
              </a:xfrm>
              <a:custGeom>
                <a:avLst/>
                <a:gdLst>
                  <a:gd name="T0" fmla="*/ 0 w 392"/>
                  <a:gd name="T1" fmla="*/ 2147483646 h 300"/>
                  <a:gd name="T2" fmla="*/ 2147483646 w 392"/>
                  <a:gd name="T3" fmla="*/ 2147483646 h 300"/>
                  <a:gd name="T4" fmla="*/ 2147483646 w 392"/>
                  <a:gd name="T5" fmla="*/ 2147483646 h 300"/>
                  <a:gd name="T6" fmla="*/ 2147483646 w 392"/>
                  <a:gd name="T7" fmla="*/ 2147483646 h 300"/>
                  <a:gd name="T8" fmla="*/ 2147483646 w 392"/>
                  <a:gd name="T9" fmla="*/ 2147483646 h 300"/>
                  <a:gd name="T10" fmla="*/ 2147483646 w 392"/>
                  <a:gd name="T11" fmla="*/ 2147483646 h 300"/>
                  <a:gd name="T12" fmla="*/ 2147483646 w 392"/>
                  <a:gd name="T13" fmla="*/ 2147483646 h 300"/>
                  <a:gd name="T14" fmla="*/ 2147483646 w 392"/>
                  <a:gd name="T15" fmla="*/ 2147483646 h 300"/>
                  <a:gd name="T16" fmla="*/ 2147483646 w 392"/>
                  <a:gd name="T17" fmla="*/ 0 h 300"/>
                  <a:gd name="T18" fmla="*/ 2147483646 w 392"/>
                  <a:gd name="T19" fmla="*/ 2147483646 h 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2" h="300">
                    <a:moveTo>
                      <a:pt x="0" y="290"/>
                    </a:moveTo>
                    <a:lnTo>
                      <a:pt x="86" y="300"/>
                    </a:lnTo>
                    <a:lnTo>
                      <a:pt x="165" y="300"/>
                    </a:lnTo>
                    <a:lnTo>
                      <a:pt x="234" y="270"/>
                    </a:lnTo>
                    <a:lnTo>
                      <a:pt x="294" y="243"/>
                    </a:lnTo>
                    <a:lnTo>
                      <a:pt x="328" y="205"/>
                    </a:lnTo>
                    <a:lnTo>
                      <a:pt x="357" y="161"/>
                    </a:lnTo>
                    <a:lnTo>
                      <a:pt x="380" y="81"/>
                    </a:lnTo>
                    <a:lnTo>
                      <a:pt x="357" y="0"/>
                    </a:lnTo>
                    <a:lnTo>
                      <a:pt x="392" y="35"/>
                    </a:lnTo>
                  </a:path>
                </a:pathLst>
              </a:custGeom>
              <a:noFill/>
              <a:ln w="9525">
                <a:solidFill>
                  <a:schemeClr val="tx1"/>
                </a:solidFill>
                <a:round/>
                <a:headEnd type="none" w="med" len="med"/>
                <a:tailEnd type="none" w="med" len="med"/>
              </a:ln>
              <a:effectLst/>
            </p:spPr>
            <p:txBody>
              <a:bodyPr/>
              <a:lstStyle/>
              <a:p>
                <a:endParaRPr lang="zh-CN" altLang="en-US"/>
              </a:p>
            </p:txBody>
          </p:sp>
          <p:sp>
            <p:nvSpPr>
              <p:cNvPr id="33807" name="Freeform 11"/>
              <p:cNvSpPr/>
              <p:nvPr/>
            </p:nvSpPr>
            <p:spPr bwMode="auto">
              <a:xfrm>
                <a:off x="6486525" y="1628775"/>
                <a:ext cx="258763" cy="168275"/>
              </a:xfrm>
              <a:custGeom>
                <a:avLst/>
                <a:gdLst>
                  <a:gd name="T0" fmla="*/ 2147483646 w 163"/>
                  <a:gd name="T1" fmla="*/ 0 h 106"/>
                  <a:gd name="T2" fmla="*/ 2147483646 w 163"/>
                  <a:gd name="T3" fmla="*/ 2147483646 h 106"/>
                  <a:gd name="T4" fmla="*/ 2147483646 w 163"/>
                  <a:gd name="T5" fmla="*/ 2147483646 h 106"/>
                  <a:gd name="T6" fmla="*/ 2147483646 w 163"/>
                  <a:gd name="T7" fmla="*/ 0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 h="106">
                    <a:moveTo>
                      <a:pt x="64" y="0"/>
                    </a:moveTo>
                    <a:cubicBezTo>
                      <a:pt x="41" y="0"/>
                      <a:pt x="0" y="76"/>
                      <a:pt x="15" y="91"/>
                    </a:cubicBezTo>
                    <a:cubicBezTo>
                      <a:pt x="30" y="106"/>
                      <a:pt x="147" y="106"/>
                      <a:pt x="155" y="91"/>
                    </a:cubicBezTo>
                    <a:cubicBezTo>
                      <a:pt x="163" y="76"/>
                      <a:pt x="79" y="0"/>
                      <a:pt x="64" y="0"/>
                    </a:cubicBezTo>
                    <a:close/>
                  </a:path>
                </a:pathLst>
              </a:custGeom>
              <a:solidFill>
                <a:schemeClr val="accent1"/>
              </a:solidFill>
              <a:ln w="9525">
                <a:solidFill>
                  <a:schemeClr val="tx1"/>
                </a:solidFill>
                <a:round/>
              </a:ln>
              <a:effectLst/>
            </p:spPr>
            <p:txBody>
              <a:bodyPr/>
              <a:lstStyle/>
              <a:p>
                <a:endParaRPr lang="zh-CN" altLang="en-US"/>
              </a:p>
            </p:txBody>
          </p:sp>
          <p:sp>
            <p:nvSpPr>
              <p:cNvPr id="33808" name="Freeform 12"/>
              <p:cNvSpPr/>
              <p:nvPr/>
            </p:nvSpPr>
            <p:spPr bwMode="auto">
              <a:xfrm>
                <a:off x="5930900" y="1773238"/>
                <a:ext cx="679450" cy="644525"/>
              </a:xfrm>
              <a:custGeom>
                <a:avLst/>
                <a:gdLst>
                  <a:gd name="T0" fmla="*/ 2147483646 w 428"/>
                  <a:gd name="T1" fmla="*/ 0 h 406"/>
                  <a:gd name="T2" fmla="*/ 2147483646 w 428"/>
                  <a:gd name="T3" fmla="*/ 2147483646 h 406"/>
                  <a:gd name="T4" fmla="*/ 2147483646 w 428"/>
                  <a:gd name="T5" fmla="*/ 2147483646 h 406"/>
                  <a:gd name="T6" fmla="*/ 2147483646 w 428"/>
                  <a:gd name="T7" fmla="*/ 2147483646 h 406"/>
                  <a:gd name="T8" fmla="*/ 2147483646 w 428"/>
                  <a:gd name="T9" fmla="*/ 2147483646 h 406"/>
                  <a:gd name="T10" fmla="*/ 2147483646 w 428"/>
                  <a:gd name="T11" fmla="*/ 2147483646 h 406"/>
                  <a:gd name="T12" fmla="*/ 2147483646 w 428"/>
                  <a:gd name="T13" fmla="*/ 2147483646 h 406"/>
                  <a:gd name="T14" fmla="*/ 2147483646 w 428"/>
                  <a:gd name="T15" fmla="*/ 2147483646 h 406"/>
                  <a:gd name="T16" fmla="*/ 2147483646 w 428"/>
                  <a:gd name="T17" fmla="*/ 2147483646 h 406"/>
                  <a:gd name="T18" fmla="*/ 2147483646 w 428"/>
                  <a:gd name="T19" fmla="*/ 2147483646 h 406"/>
                  <a:gd name="T20" fmla="*/ 2147483646 w 428"/>
                  <a:gd name="T21" fmla="*/ 2147483646 h 406"/>
                  <a:gd name="T22" fmla="*/ 2147483646 w 428"/>
                  <a:gd name="T23" fmla="*/ 2147483646 h 406"/>
                  <a:gd name="T24" fmla="*/ 2147483646 w 428"/>
                  <a:gd name="T25" fmla="*/ 2147483646 h 406"/>
                  <a:gd name="T26" fmla="*/ 2147483646 w 428"/>
                  <a:gd name="T27" fmla="*/ 0 h 40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8" h="406">
                    <a:moveTo>
                      <a:pt x="414" y="0"/>
                    </a:moveTo>
                    <a:cubicBezTo>
                      <a:pt x="407" y="0"/>
                      <a:pt x="389" y="57"/>
                      <a:pt x="369" y="90"/>
                    </a:cubicBezTo>
                    <a:cubicBezTo>
                      <a:pt x="349" y="123"/>
                      <a:pt x="320" y="171"/>
                      <a:pt x="296" y="196"/>
                    </a:cubicBezTo>
                    <a:cubicBezTo>
                      <a:pt x="272" y="221"/>
                      <a:pt x="254" y="225"/>
                      <a:pt x="227" y="242"/>
                    </a:cubicBezTo>
                    <a:cubicBezTo>
                      <a:pt x="200" y="259"/>
                      <a:pt x="171" y="279"/>
                      <a:pt x="135" y="300"/>
                    </a:cubicBezTo>
                    <a:cubicBezTo>
                      <a:pt x="99" y="321"/>
                      <a:pt x="16" y="354"/>
                      <a:pt x="8" y="369"/>
                    </a:cubicBezTo>
                    <a:cubicBezTo>
                      <a:pt x="0" y="384"/>
                      <a:pt x="78" y="388"/>
                      <a:pt x="89" y="392"/>
                    </a:cubicBezTo>
                    <a:cubicBezTo>
                      <a:pt x="100" y="396"/>
                      <a:pt x="68" y="390"/>
                      <a:pt x="77" y="392"/>
                    </a:cubicBezTo>
                    <a:cubicBezTo>
                      <a:pt x="86" y="394"/>
                      <a:pt x="125" y="406"/>
                      <a:pt x="146" y="404"/>
                    </a:cubicBezTo>
                    <a:cubicBezTo>
                      <a:pt x="167" y="402"/>
                      <a:pt x="183" y="391"/>
                      <a:pt x="204" y="381"/>
                    </a:cubicBezTo>
                    <a:cubicBezTo>
                      <a:pt x="225" y="371"/>
                      <a:pt x="252" y="358"/>
                      <a:pt x="273" y="346"/>
                    </a:cubicBezTo>
                    <a:cubicBezTo>
                      <a:pt x="294" y="334"/>
                      <a:pt x="308" y="354"/>
                      <a:pt x="331" y="311"/>
                    </a:cubicBezTo>
                    <a:cubicBezTo>
                      <a:pt x="354" y="268"/>
                      <a:pt x="400" y="142"/>
                      <a:pt x="414" y="90"/>
                    </a:cubicBezTo>
                    <a:cubicBezTo>
                      <a:pt x="428" y="38"/>
                      <a:pt x="421" y="0"/>
                      <a:pt x="414" y="0"/>
                    </a:cubicBezTo>
                    <a:close/>
                  </a:path>
                </a:pathLst>
              </a:custGeom>
              <a:solidFill>
                <a:srgbClr val="FFFFCC"/>
              </a:solidFill>
              <a:ln w="9525">
                <a:solidFill>
                  <a:schemeClr val="tx1"/>
                </a:solidFill>
                <a:round/>
              </a:ln>
              <a:effectLst/>
            </p:spPr>
            <p:txBody>
              <a:bodyPr/>
              <a:lstStyle/>
              <a:p>
                <a:endParaRPr lang="zh-CN" altLang="en-US"/>
              </a:p>
            </p:txBody>
          </p:sp>
          <p:sp>
            <p:nvSpPr>
              <p:cNvPr id="33809" name="Freeform 14"/>
              <p:cNvSpPr/>
              <p:nvPr/>
            </p:nvSpPr>
            <p:spPr bwMode="auto">
              <a:xfrm>
                <a:off x="6543675" y="1773238"/>
                <a:ext cx="350838" cy="833437"/>
              </a:xfrm>
              <a:custGeom>
                <a:avLst/>
                <a:gdLst>
                  <a:gd name="T0" fmla="*/ 2147483646 w 221"/>
                  <a:gd name="T1" fmla="*/ 0 h 525"/>
                  <a:gd name="T2" fmla="*/ 2147483646 w 221"/>
                  <a:gd name="T3" fmla="*/ 2147483646 h 525"/>
                  <a:gd name="T4" fmla="*/ 2147483646 w 221"/>
                  <a:gd name="T5" fmla="*/ 2147483646 h 525"/>
                  <a:gd name="T6" fmla="*/ 2147483646 w 221"/>
                  <a:gd name="T7" fmla="*/ 2147483646 h 525"/>
                  <a:gd name="T8" fmla="*/ 2147483646 w 221"/>
                  <a:gd name="T9" fmla="*/ 2147483646 h 525"/>
                  <a:gd name="T10" fmla="*/ 2147483646 w 221"/>
                  <a:gd name="T11" fmla="*/ 2147483646 h 525"/>
                  <a:gd name="T12" fmla="*/ 2147483646 w 221"/>
                  <a:gd name="T13" fmla="*/ 2147483646 h 525"/>
                  <a:gd name="T14" fmla="*/ 2147483646 w 221"/>
                  <a:gd name="T15" fmla="*/ 2147483646 h 525"/>
                  <a:gd name="T16" fmla="*/ 2147483646 w 221"/>
                  <a:gd name="T17" fmla="*/ 2147483646 h 525"/>
                  <a:gd name="T18" fmla="*/ 2147483646 w 221"/>
                  <a:gd name="T19" fmla="*/ 2147483646 h 525"/>
                  <a:gd name="T20" fmla="*/ 2147483646 w 221"/>
                  <a:gd name="T21" fmla="*/ 2147483646 h 525"/>
                  <a:gd name="T22" fmla="*/ 2147483646 w 221"/>
                  <a:gd name="T23" fmla="*/ 2147483646 h 525"/>
                  <a:gd name="T24" fmla="*/ 2147483646 w 221"/>
                  <a:gd name="T25" fmla="*/ 0 h 5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1" h="525">
                    <a:moveTo>
                      <a:pt x="28" y="0"/>
                    </a:moveTo>
                    <a:cubicBezTo>
                      <a:pt x="13" y="8"/>
                      <a:pt x="64" y="92"/>
                      <a:pt x="73" y="136"/>
                    </a:cubicBezTo>
                    <a:cubicBezTo>
                      <a:pt x="82" y="180"/>
                      <a:pt x="85" y="232"/>
                      <a:pt x="83" y="265"/>
                    </a:cubicBezTo>
                    <a:cubicBezTo>
                      <a:pt x="81" y="298"/>
                      <a:pt x="70" y="310"/>
                      <a:pt x="60" y="335"/>
                    </a:cubicBezTo>
                    <a:cubicBezTo>
                      <a:pt x="50" y="360"/>
                      <a:pt x="35" y="392"/>
                      <a:pt x="25" y="415"/>
                    </a:cubicBezTo>
                    <a:cubicBezTo>
                      <a:pt x="15" y="438"/>
                      <a:pt x="4" y="456"/>
                      <a:pt x="2" y="473"/>
                    </a:cubicBezTo>
                    <a:cubicBezTo>
                      <a:pt x="0" y="490"/>
                      <a:pt x="3" y="513"/>
                      <a:pt x="14" y="519"/>
                    </a:cubicBezTo>
                    <a:cubicBezTo>
                      <a:pt x="25" y="525"/>
                      <a:pt x="48" y="517"/>
                      <a:pt x="71" y="507"/>
                    </a:cubicBezTo>
                    <a:cubicBezTo>
                      <a:pt x="94" y="497"/>
                      <a:pt x="127" y="497"/>
                      <a:pt x="152" y="461"/>
                    </a:cubicBezTo>
                    <a:cubicBezTo>
                      <a:pt x="177" y="425"/>
                      <a:pt x="221" y="338"/>
                      <a:pt x="221" y="288"/>
                    </a:cubicBezTo>
                    <a:cubicBezTo>
                      <a:pt x="221" y="238"/>
                      <a:pt x="169" y="194"/>
                      <a:pt x="152" y="162"/>
                    </a:cubicBezTo>
                    <a:cubicBezTo>
                      <a:pt x="135" y="130"/>
                      <a:pt x="138" y="120"/>
                      <a:pt x="117" y="93"/>
                    </a:cubicBezTo>
                    <a:cubicBezTo>
                      <a:pt x="96" y="66"/>
                      <a:pt x="47" y="19"/>
                      <a:pt x="28" y="0"/>
                    </a:cubicBezTo>
                    <a:close/>
                  </a:path>
                </a:pathLst>
              </a:custGeom>
              <a:solidFill>
                <a:srgbClr val="FFFFCC"/>
              </a:solidFill>
              <a:ln w="9525">
                <a:solidFill>
                  <a:schemeClr val="tx1"/>
                </a:solidFill>
                <a:round/>
              </a:ln>
              <a:effectLst/>
            </p:spPr>
            <p:txBody>
              <a:bodyPr/>
              <a:lstStyle/>
              <a:p>
                <a:endParaRPr lang="zh-CN" altLang="en-US"/>
              </a:p>
            </p:txBody>
          </p:sp>
          <p:sp>
            <p:nvSpPr>
              <p:cNvPr id="33810" name="Freeform 15"/>
              <p:cNvSpPr/>
              <p:nvPr/>
            </p:nvSpPr>
            <p:spPr bwMode="auto">
              <a:xfrm>
                <a:off x="6635750" y="1736725"/>
                <a:ext cx="447675" cy="906463"/>
              </a:xfrm>
              <a:custGeom>
                <a:avLst/>
                <a:gdLst>
                  <a:gd name="T0" fmla="*/ 2147483646 w 282"/>
                  <a:gd name="T1" fmla="*/ 2147483646 h 571"/>
                  <a:gd name="T2" fmla="*/ 2147483646 w 282"/>
                  <a:gd name="T3" fmla="*/ 2147483646 h 571"/>
                  <a:gd name="T4" fmla="*/ 2147483646 w 282"/>
                  <a:gd name="T5" fmla="*/ 2147483646 h 571"/>
                  <a:gd name="T6" fmla="*/ 2147483646 w 282"/>
                  <a:gd name="T7" fmla="*/ 2147483646 h 571"/>
                  <a:gd name="T8" fmla="*/ 2147483646 w 282"/>
                  <a:gd name="T9" fmla="*/ 2147483646 h 571"/>
                  <a:gd name="T10" fmla="*/ 2147483646 w 282"/>
                  <a:gd name="T11" fmla="*/ 2147483646 h 571"/>
                  <a:gd name="T12" fmla="*/ 2147483646 w 282"/>
                  <a:gd name="T13" fmla="*/ 2147483646 h 571"/>
                  <a:gd name="T14" fmla="*/ 2147483646 w 282"/>
                  <a:gd name="T15" fmla="*/ 2147483646 h 571"/>
                  <a:gd name="T16" fmla="*/ 2147483646 w 282"/>
                  <a:gd name="T17" fmla="*/ 2147483646 h 571"/>
                  <a:gd name="T18" fmla="*/ 2147483646 w 282"/>
                  <a:gd name="T19" fmla="*/ 2147483646 h 571"/>
                  <a:gd name="T20" fmla="*/ 2147483646 w 282"/>
                  <a:gd name="T21" fmla="*/ 2147483646 h 571"/>
                  <a:gd name="T22" fmla="*/ 2147483646 w 282"/>
                  <a:gd name="T23" fmla="*/ 2147483646 h 571"/>
                  <a:gd name="T24" fmla="*/ 2147483646 w 282"/>
                  <a:gd name="T25" fmla="*/ 2147483646 h 5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2" h="571">
                    <a:moveTo>
                      <a:pt x="15" y="23"/>
                    </a:moveTo>
                    <a:cubicBezTo>
                      <a:pt x="15" y="40"/>
                      <a:pt x="82" y="117"/>
                      <a:pt x="105" y="173"/>
                    </a:cubicBezTo>
                    <a:cubicBezTo>
                      <a:pt x="128" y="229"/>
                      <a:pt x="148" y="297"/>
                      <a:pt x="152" y="358"/>
                    </a:cubicBezTo>
                    <a:cubicBezTo>
                      <a:pt x="156" y="419"/>
                      <a:pt x="120" y="513"/>
                      <a:pt x="128" y="542"/>
                    </a:cubicBezTo>
                    <a:cubicBezTo>
                      <a:pt x="136" y="571"/>
                      <a:pt x="177" y="542"/>
                      <a:pt x="198" y="530"/>
                    </a:cubicBezTo>
                    <a:cubicBezTo>
                      <a:pt x="219" y="518"/>
                      <a:pt x="242" y="492"/>
                      <a:pt x="255" y="473"/>
                    </a:cubicBezTo>
                    <a:cubicBezTo>
                      <a:pt x="268" y="454"/>
                      <a:pt x="274" y="434"/>
                      <a:pt x="278" y="415"/>
                    </a:cubicBezTo>
                    <a:cubicBezTo>
                      <a:pt x="282" y="396"/>
                      <a:pt x="280" y="379"/>
                      <a:pt x="278" y="358"/>
                    </a:cubicBezTo>
                    <a:cubicBezTo>
                      <a:pt x="276" y="337"/>
                      <a:pt x="273" y="311"/>
                      <a:pt x="267" y="288"/>
                    </a:cubicBezTo>
                    <a:cubicBezTo>
                      <a:pt x="261" y="265"/>
                      <a:pt x="261" y="248"/>
                      <a:pt x="244" y="219"/>
                    </a:cubicBezTo>
                    <a:cubicBezTo>
                      <a:pt x="227" y="190"/>
                      <a:pt x="186" y="141"/>
                      <a:pt x="163" y="116"/>
                    </a:cubicBezTo>
                    <a:cubicBezTo>
                      <a:pt x="140" y="91"/>
                      <a:pt x="131" y="83"/>
                      <a:pt x="106" y="68"/>
                    </a:cubicBezTo>
                    <a:cubicBezTo>
                      <a:pt x="81" y="53"/>
                      <a:pt x="0" y="0"/>
                      <a:pt x="15" y="23"/>
                    </a:cubicBezTo>
                    <a:close/>
                  </a:path>
                </a:pathLst>
              </a:custGeom>
              <a:solidFill>
                <a:srgbClr val="FFFFCC"/>
              </a:solidFill>
              <a:ln w="9525">
                <a:solidFill>
                  <a:schemeClr val="tx1"/>
                </a:solidFill>
                <a:round/>
              </a:ln>
              <a:effectLst/>
            </p:spPr>
            <p:txBody>
              <a:bodyPr/>
              <a:lstStyle/>
              <a:p>
                <a:endParaRPr lang="zh-CN" altLang="en-US"/>
              </a:p>
            </p:txBody>
          </p:sp>
          <p:sp>
            <p:nvSpPr>
              <p:cNvPr id="33811" name="AutoShape 16"/>
              <p:cNvSpPr>
                <a:spLocks noChangeArrowheads="1"/>
              </p:cNvSpPr>
              <p:nvPr/>
            </p:nvSpPr>
            <p:spPr bwMode="auto">
              <a:xfrm>
                <a:off x="7451725" y="3500438"/>
                <a:ext cx="719138" cy="1008062"/>
              </a:xfrm>
              <a:prstGeom prst="cube">
                <a:avLst>
                  <a:gd name="adj" fmla="val 25000"/>
                </a:avLst>
              </a:prstGeom>
              <a:solidFill>
                <a:schemeClr val="bg2"/>
              </a:solidFill>
              <a:ln w="9525">
                <a:solidFill>
                  <a:schemeClr val="tx1"/>
                </a:solidFill>
                <a:miter lim="800000"/>
              </a:ln>
              <a:effectLst/>
            </p:spPr>
            <p:txBody>
              <a:bodyPr wrap="none" anchor="ctr"/>
              <a:lstStyle/>
              <a:p>
                <a:pPr eaLnBrk="1" hangingPunct="1"/>
                <a:endParaRPr lang="zh-CN" altLang="en-US">
                  <a:latin typeface="Arial" panose="020B0604020202020204" pitchFamily="34" charset="0"/>
                </a:endParaRPr>
              </a:p>
            </p:txBody>
          </p:sp>
          <p:sp>
            <p:nvSpPr>
              <p:cNvPr id="33812" name="Text Box 17"/>
              <p:cNvSpPr txBox="1">
                <a:spLocks noChangeArrowheads="1"/>
              </p:cNvSpPr>
              <p:nvPr/>
            </p:nvSpPr>
            <p:spPr bwMode="auto">
              <a:xfrm>
                <a:off x="5435600" y="4581525"/>
                <a:ext cx="504825" cy="300481"/>
              </a:xfrm>
              <a:prstGeom prst="rect">
                <a:avLst/>
              </a:prstGeom>
              <a:noFill/>
              <a:ln w="9525">
                <a:noFill/>
                <a:miter lim="800000"/>
              </a:ln>
              <a:effectLst/>
            </p:spPr>
            <p:txBody>
              <a:bodyPr>
                <a:spAutoFit/>
              </a:bodyPr>
              <a:lstStyle/>
              <a:p>
                <a:pPr eaLnBrk="1" hangingPunct="1">
                  <a:spcBef>
                    <a:spcPct val="50000"/>
                  </a:spcBef>
                </a:pPr>
                <a:r>
                  <a:rPr lang="en-US" altLang="zh-CN" b="1">
                    <a:latin typeface="Arial" panose="020B0604020202020204" pitchFamily="34" charset="0"/>
                  </a:rPr>
                  <a:t>a</a:t>
                </a:r>
                <a:endParaRPr lang="en-US" altLang="zh-CN" b="1">
                  <a:latin typeface="Arial" panose="020B0604020202020204" pitchFamily="34" charset="0"/>
                </a:endParaRPr>
              </a:p>
            </p:txBody>
          </p:sp>
          <p:sp>
            <p:nvSpPr>
              <p:cNvPr id="33813" name="Text Box 18"/>
              <p:cNvSpPr txBox="1">
                <a:spLocks noChangeArrowheads="1"/>
              </p:cNvSpPr>
              <p:nvPr/>
            </p:nvSpPr>
            <p:spPr bwMode="auto">
              <a:xfrm>
                <a:off x="7667625" y="4581525"/>
                <a:ext cx="433388" cy="300481"/>
              </a:xfrm>
              <a:prstGeom prst="rect">
                <a:avLst/>
              </a:prstGeom>
              <a:noFill/>
              <a:ln w="9525">
                <a:noFill/>
                <a:miter lim="800000"/>
              </a:ln>
              <a:effectLst/>
            </p:spPr>
            <p:txBody>
              <a:bodyPr>
                <a:spAutoFit/>
              </a:bodyPr>
              <a:lstStyle/>
              <a:p>
                <a:pPr eaLnBrk="1" hangingPunct="1">
                  <a:spcBef>
                    <a:spcPct val="50000"/>
                  </a:spcBef>
                </a:pPr>
                <a:r>
                  <a:rPr lang="en-US" altLang="zh-CN" b="1">
                    <a:latin typeface="Arial" panose="020B0604020202020204" pitchFamily="34" charset="0"/>
                  </a:rPr>
                  <a:t>b</a:t>
                </a:r>
                <a:endParaRPr lang="en-US" altLang="zh-CN" b="1">
                  <a:latin typeface="Arial" panose="020B0604020202020204" pitchFamily="34" charset="0"/>
                </a:endParaRPr>
              </a:p>
            </p:txBody>
          </p:sp>
          <p:sp>
            <p:nvSpPr>
              <p:cNvPr id="33814" name="Text Box 19"/>
              <p:cNvSpPr txBox="1">
                <a:spLocks noChangeArrowheads="1"/>
              </p:cNvSpPr>
              <p:nvPr/>
            </p:nvSpPr>
            <p:spPr bwMode="auto">
              <a:xfrm>
                <a:off x="6443663" y="4581525"/>
                <a:ext cx="433387" cy="300481"/>
              </a:xfrm>
              <a:prstGeom prst="rect">
                <a:avLst/>
              </a:prstGeom>
              <a:noFill/>
              <a:ln w="9525">
                <a:noFill/>
                <a:miter lim="800000"/>
              </a:ln>
              <a:effectLst/>
            </p:spPr>
            <p:txBody>
              <a:bodyPr>
                <a:spAutoFit/>
              </a:bodyPr>
              <a:lstStyle/>
              <a:p>
                <a:pPr eaLnBrk="1" hangingPunct="1">
                  <a:spcBef>
                    <a:spcPct val="50000"/>
                  </a:spcBef>
                </a:pPr>
                <a:r>
                  <a:rPr lang="en-US" altLang="zh-CN" b="1">
                    <a:latin typeface="Arial" panose="020B0604020202020204" pitchFamily="34" charset="0"/>
                  </a:rPr>
                  <a:t>c</a:t>
                </a:r>
                <a:endParaRPr lang="en-US" altLang="zh-CN" b="1">
                  <a:latin typeface="Arial" panose="020B0604020202020204" pitchFamily="34" charset="0"/>
                </a:endParaRPr>
              </a:p>
            </p:txBody>
          </p:sp>
        </p:grpSp>
      </p:grpSp>
      <p:sp>
        <p:nvSpPr>
          <p:cNvPr id="33797"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A5907FB5-C1D3-4C79-B30B-5E8D405ADA40}" type="slidenum">
              <a:rPr lang="en-US" altLang="zh-CN"/>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399" y="982472"/>
            <a:ext cx="9484601" cy="1184940"/>
          </a:xfrm>
        </p:spPr>
        <p:txBody>
          <a:bodyPr/>
          <a:lstStyle/>
          <a:p>
            <a:r>
              <a:rPr lang="zh-CN" altLang="en-US" dirty="0" smtClean="0"/>
              <a:t>习题：</a:t>
            </a:r>
            <a:br>
              <a:rPr lang="en-US" altLang="zh-CN" dirty="0" smtClean="0"/>
            </a:br>
            <a:endParaRPr lang="zh-CN" altLang="en-US" dirty="0"/>
          </a:p>
        </p:txBody>
      </p:sp>
      <p:sp>
        <p:nvSpPr>
          <p:cNvPr id="3" name="文本占位符 2"/>
          <p:cNvSpPr>
            <a:spLocks noGrp="1"/>
          </p:cNvSpPr>
          <p:nvPr>
            <p:ph type="body" idx="1"/>
          </p:nvPr>
        </p:nvSpPr>
        <p:spPr>
          <a:xfrm>
            <a:off x="604399" y="1938019"/>
            <a:ext cx="9232265" cy="4308872"/>
          </a:xfrm>
        </p:spPr>
        <p:txBody>
          <a:bodyPr/>
          <a:lstStyle/>
          <a:p>
            <a:r>
              <a:rPr lang="en-US" altLang="zh-CN" b="1" dirty="0" smtClean="0"/>
              <a:t>1.</a:t>
            </a:r>
            <a:r>
              <a:rPr lang="zh-CN" altLang="en-US" b="1" dirty="0" smtClean="0"/>
              <a:t>设有下列语句，请用相应的谓词公式把它们表示出来。</a:t>
            </a:r>
            <a:endParaRPr lang="en-US" altLang="zh-CN" b="1" dirty="0" smtClean="0"/>
          </a:p>
          <a:p>
            <a:r>
              <a:rPr lang="en-US" altLang="zh-CN" dirty="0" smtClean="0"/>
              <a:t>1</a:t>
            </a:r>
            <a:r>
              <a:rPr lang="zh-CN" altLang="en-US" dirty="0" smtClean="0"/>
              <a:t>）有的人喜欢梅花，有的人喜欢菊花，有的人既喜欢梅花又喜欢菊花。</a:t>
            </a:r>
            <a:endParaRPr lang="en-US" altLang="zh-CN" dirty="0" smtClean="0"/>
          </a:p>
          <a:p>
            <a:r>
              <a:rPr lang="en-US" altLang="zh-CN" dirty="0" smtClean="0"/>
              <a:t>2</a:t>
            </a:r>
            <a:r>
              <a:rPr lang="zh-CN" altLang="en-US" dirty="0" smtClean="0"/>
              <a:t>）要想出国留学，必须通过外语考试。</a:t>
            </a:r>
            <a:endParaRPr lang="en-US" altLang="zh-CN" dirty="0" smtClean="0"/>
          </a:p>
          <a:p>
            <a:endParaRPr lang="en-US" altLang="zh-CN" dirty="0" smtClean="0"/>
          </a:p>
          <a:p>
            <a:r>
              <a:rPr lang="en-US" altLang="zh-CN" b="1" dirty="0" smtClean="0"/>
              <a:t>2.</a:t>
            </a:r>
            <a:r>
              <a:rPr lang="zh-CN" altLang="en-US" b="1" dirty="0" smtClean="0"/>
              <a:t>用谓词逻辑表示下列推理。</a:t>
            </a:r>
            <a:endParaRPr lang="en-US" altLang="zh-CN" b="1" dirty="0" smtClean="0"/>
          </a:p>
          <a:p>
            <a:r>
              <a:rPr lang="en-US" altLang="zh-CN" dirty="0" smtClean="0"/>
              <a:t>1</a:t>
            </a:r>
            <a:r>
              <a:rPr lang="zh-CN" altLang="en-US" dirty="0" smtClean="0"/>
              <a:t>）甲和乙结婚了，则或者甲为男，乙为女；或者甲为女，已为男。</a:t>
            </a:r>
            <a:endParaRPr lang="en-US" altLang="zh-CN" dirty="0" smtClean="0"/>
          </a:p>
          <a:p>
            <a:r>
              <a:rPr lang="en-US" altLang="zh-CN" dirty="0" smtClean="0"/>
              <a:t>2</a:t>
            </a:r>
            <a:r>
              <a:rPr lang="zh-CN" altLang="en-US" dirty="0" smtClean="0"/>
              <a:t>）如果一个人是老实人，他就不会说黄；张三说谎了，所以张三不是一个老实人。</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97059" y="2770632"/>
            <a:ext cx="4415028" cy="698780"/>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04400" y="1936495"/>
            <a:ext cx="9436100" cy="4124325"/>
          </a:xfrm>
          <a:prstGeom prst="rect">
            <a:avLst/>
          </a:prstGeom>
        </p:spPr>
        <p:txBody>
          <a:bodyPr vert="horz" wrap="square" lIns="0" tIns="12065" rIns="0" bIns="0" rtlCol="0">
            <a:spAutoFit/>
          </a:bodyPr>
          <a:lstStyle/>
          <a:p>
            <a:pPr marL="12700" marR="149860" indent="579120" algn="just">
              <a:lnSpc>
                <a:spcPct val="101000"/>
              </a:lnSpc>
              <a:spcBef>
                <a:spcPts val="95"/>
              </a:spcBef>
            </a:pPr>
            <a:r>
              <a:rPr sz="2250" spc="25" dirty="0">
                <a:solidFill>
                  <a:srgbClr val="002060"/>
                </a:solidFill>
                <a:latin typeface="黑体" panose="02010609060101010101" charset="-122"/>
                <a:cs typeface="黑体" panose="02010609060101010101" charset="-122"/>
              </a:rPr>
              <a:t>一阶谓词逻辑式有很强的表示能力，但也有许多缺点，如形式过于灵 活，不容易统一，无法表示不确定知识，等等。往往无法直接用于计算。</a:t>
            </a:r>
            <a:endParaRPr sz="2250">
              <a:latin typeface="黑体" panose="02010609060101010101" charset="-122"/>
              <a:cs typeface="黑体" panose="02010609060101010101" charset="-122"/>
            </a:endParaRPr>
          </a:p>
          <a:p>
            <a:pPr>
              <a:lnSpc>
                <a:spcPct val="100000"/>
              </a:lnSpc>
              <a:spcBef>
                <a:spcPts val="10"/>
              </a:spcBef>
            </a:pPr>
            <a:endParaRPr sz="3350">
              <a:latin typeface="Times New Roman" panose="02020603050405020304"/>
              <a:cs typeface="Times New Roman" panose="02020603050405020304"/>
            </a:endParaRPr>
          </a:p>
          <a:p>
            <a:pPr marL="591820">
              <a:lnSpc>
                <a:spcPct val="100000"/>
              </a:lnSpc>
            </a:pPr>
            <a:r>
              <a:rPr sz="2250" spc="30" dirty="0">
                <a:solidFill>
                  <a:srgbClr val="002060"/>
                </a:solidFill>
                <a:latin typeface="黑体" panose="02010609060101010101" charset="-122"/>
                <a:cs typeface="黑体" panose="02010609060101010101" charset="-122"/>
              </a:rPr>
              <a:t>因此，在人工智能学科中，更常用的一种知识表示形式，是“产生式</a:t>
            </a:r>
            <a:endParaRPr sz="2250">
              <a:latin typeface="黑体" panose="02010609060101010101" charset="-122"/>
              <a:cs typeface="黑体" panose="02010609060101010101" charset="-122"/>
            </a:endParaRPr>
          </a:p>
          <a:p>
            <a:pPr marL="12700" marR="5080">
              <a:lnSpc>
                <a:spcPct val="101000"/>
              </a:lnSpc>
              <a:spcBef>
                <a:spcPts val="5"/>
              </a:spcBef>
            </a:pPr>
            <a:r>
              <a:rPr sz="2250" spc="15" dirty="0">
                <a:solidFill>
                  <a:srgbClr val="002060"/>
                </a:solidFill>
                <a:latin typeface="黑体" panose="02010609060101010101" charset="-122"/>
                <a:cs typeface="黑体" panose="02010609060101010101" charset="-122"/>
              </a:rPr>
              <a:t>（production</a:t>
            </a:r>
            <a:r>
              <a:rPr sz="2250" spc="-60" dirty="0">
                <a:solidFill>
                  <a:srgbClr val="002060"/>
                </a:solidFill>
                <a:latin typeface="黑体" panose="02010609060101010101" charset="-122"/>
                <a:cs typeface="黑体" panose="02010609060101010101" charset="-122"/>
              </a:rPr>
              <a:t> </a:t>
            </a:r>
            <a:r>
              <a:rPr sz="2250" spc="20" dirty="0">
                <a:solidFill>
                  <a:srgbClr val="002060"/>
                </a:solidFill>
                <a:latin typeface="黑体" panose="02010609060101010101" charset="-122"/>
                <a:cs typeface="黑体" panose="02010609060101010101" charset="-122"/>
              </a:rPr>
              <a:t>rule）”，</a:t>
            </a:r>
            <a:r>
              <a:rPr sz="2250" spc="30" dirty="0">
                <a:solidFill>
                  <a:srgbClr val="002060"/>
                </a:solidFill>
                <a:latin typeface="黑体" panose="02010609060101010101" charset="-122"/>
                <a:cs typeface="黑体" panose="02010609060101010101" charset="-122"/>
              </a:rPr>
              <a:t>意思是能够根据已知条件产生新知识的式子。这 些式子往往以规则形式描述知识，因此也称作“产生式规则”。</a:t>
            </a:r>
            <a:endParaRPr sz="2250">
              <a:latin typeface="黑体" panose="02010609060101010101" charset="-122"/>
              <a:cs typeface="黑体" panose="02010609060101010101" charset="-122"/>
            </a:endParaRPr>
          </a:p>
          <a:p>
            <a:pPr>
              <a:lnSpc>
                <a:spcPct val="100000"/>
              </a:lnSpc>
              <a:spcBef>
                <a:spcPts val="40"/>
              </a:spcBef>
            </a:pPr>
            <a:endParaRPr sz="3300">
              <a:latin typeface="Times New Roman" panose="02020603050405020304"/>
              <a:cs typeface="Times New Roman" panose="02020603050405020304"/>
            </a:endParaRPr>
          </a:p>
          <a:p>
            <a:pPr marL="12700" marR="149860" indent="579120" algn="just">
              <a:lnSpc>
                <a:spcPct val="101000"/>
              </a:lnSpc>
            </a:pPr>
            <a:r>
              <a:rPr sz="2250" spc="25" dirty="0">
                <a:solidFill>
                  <a:srgbClr val="002060"/>
                </a:solidFill>
                <a:latin typeface="黑体" panose="02010609060101010101" charset="-122"/>
                <a:cs typeface="黑体" panose="02010609060101010101" charset="-122"/>
              </a:rPr>
              <a:t>产生式这个术语最早由美国数学家波斯特在1943年提出。在上世纪的 六十年代和七十年代，产生式系统成功应用于自动推理器和专家系统，是 当时人工智能学科的主流方法。随后，产生式系统被应用于更多领域，如 </a:t>
            </a:r>
            <a:r>
              <a:rPr sz="2250" spc="30" dirty="0">
                <a:solidFill>
                  <a:srgbClr val="002060"/>
                </a:solidFill>
                <a:latin typeface="黑体" panose="02010609060101010101" charset="-122"/>
                <a:cs typeface="黑体" panose="02010609060101010101" charset="-122"/>
              </a:rPr>
              <a:t>形式语言学、计算语言学中的句法分析器等等。</a:t>
            </a:r>
            <a:endParaRPr sz="2250">
              <a:latin typeface="黑体" panose="02010609060101010101" charset="-122"/>
              <a:cs typeface="黑体" panose="02010609060101010101" charset="-122"/>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2965450" cy="613410"/>
          </a:xfrm>
          <a:prstGeom prst="rect">
            <a:avLst/>
          </a:prstGeom>
        </p:spPr>
        <p:txBody>
          <a:bodyPr vert="horz" wrap="square" lIns="0" tIns="13335" rIns="0" bIns="0" rtlCol="0">
            <a:spAutoFit/>
          </a:bodyPr>
          <a:lstStyle/>
          <a:p>
            <a:pPr marL="12700">
              <a:lnSpc>
                <a:spcPct val="100000"/>
              </a:lnSpc>
              <a:spcBef>
                <a:spcPts val="105"/>
              </a:spcBef>
            </a:pPr>
            <a:r>
              <a:rPr spc="5" dirty="0"/>
              <a:t>产生式的形式</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53145"/>
            <a:ext cx="9232900" cy="3531870"/>
          </a:xfrm>
          <a:prstGeom prst="rect">
            <a:avLst/>
          </a:prstGeom>
        </p:spPr>
        <p:txBody>
          <a:bodyPr vert="horz" wrap="square" lIns="0" tIns="98425" rIns="0" bIns="0" rtlCol="0">
            <a:spAutoFit/>
          </a:bodyPr>
          <a:lstStyle/>
          <a:p>
            <a:pPr marL="313690" indent="-300990">
              <a:lnSpc>
                <a:spcPct val="100000"/>
              </a:lnSpc>
              <a:spcBef>
                <a:spcPts val="77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产生式可以用来描述规则性、事实性的知识。</a:t>
            </a:r>
            <a:endParaRPr sz="2800">
              <a:latin typeface="黑体" panose="02010609060101010101" charset="-122"/>
              <a:cs typeface="黑体" panose="02010609060101010101" charset="-122"/>
            </a:endParaRPr>
          </a:p>
          <a:p>
            <a:pPr marL="313690" indent="-300990">
              <a:lnSpc>
                <a:spcPct val="100000"/>
              </a:lnSpc>
              <a:spcBef>
                <a:spcPts val="68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我们首先来介绍规则性知识的产生式。</a:t>
            </a:r>
            <a:endParaRPr sz="2800">
              <a:latin typeface="黑体" panose="02010609060101010101" charset="-122"/>
              <a:cs typeface="黑体" panose="02010609060101010101" charset="-122"/>
            </a:endParaRPr>
          </a:p>
          <a:p>
            <a:pPr marL="313690" indent="-300990">
              <a:lnSpc>
                <a:spcPct val="100000"/>
              </a:lnSpc>
              <a:spcBef>
                <a:spcPts val="68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形式如下：</a:t>
            </a:r>
            <a:endParaRPr sz="2800">
              <a:latin typeface="黑体" panose="02010609060101010101" charset="-122"/>
              <a:cs typeface="黑体" panose="02010609060101010101" charset="-122"/>
            </a:endParaRPr>
          </a:p>
          <a:p>
            <a:pPr marL="3138170">
              <a:lnSpc>
                <a:spcPct val="100000"/>
              </a:lnSpc>
              <a:spcBef>
                <a:spcPts val="530"/>
              </a:spcBef>
              <a:tabLst>
                <a:tab pos="4029075" algn="l"/>
                <a:tab pos="4919345" algn="l"/>
                <a:tab pos="6166485" algn="l"/>
              </a:tabLst>
            </a:pPr>
            <a:r>
              <a:rPr sz="2800" dirty="0">
                <a:solidFill>
                  <a:srgbClr val="FF0000"/>
                </a:solidFill>
                <a:latin typeface="黑体" panose="02010609060101010101" charset="-122"/>
                <a:cs typeface="黑体" panose="02010609060101010101" charset="-122"/>
              </a:rPr>
              <a:t>IF	</a:t>
            </a:r>
            <a:r>
              <a:rPr sz="2950" i="1" spc="-75" dirty="0">
                <a:solidFill>
                  <a:srgbClr val="FF0000"/>
                </a:solidFill>
                <a:latin typeface="黑体" panose="02010609060101010101" charset="-122"/>
                <a:cs typeface="黑体" panose="02010609060101010101" charset="-122"/>
              </a:rPr>
              <a:t>P	</a:t>
            </a:r>
            <a:r>
              <a:rPr sz="2800" dirty="0">
                <a:solidFill>
                  <a:srgbClr val="FF0000"/>
                </a:solidFill>
                <a:latin typeface="黑体" panose="02010609060101010101" charset="-122"/>
                <a:cs typeface="黑体" panose="02010609060101010101" charset="-122"/>
              </a:rPr>
              <a:t>THEN	</a:t>
            </a:r>
            <a:r>
              <a:rPr sz="2950" i="1" spc="-75" dirty="0">
                <a:solidFill>
                  <a:srgbClr val="FF0000"/>
                </a:solidFill>
                <a:latin typeface="黑体" panose="02010609060101010101" charset="-122"/>
                <a:cs typeface="黑体" panose="02010609060101010101" charset="-122"/>
              </a:rPr>
              <a:t>Q</a:t>
            </a:r>
            <a:endParaRPr sz="2950">
              <a:latin typeface="黑体" panose="02010609060101010101" charset="-122"/>
              <a:cs typeface="黑体" panose="02010609060101010101" charset="-122"/>
            </a:endParaRPr>
          </a:p>
          <a:p>
            <a:pPr marL="2327910">
              <a:lnSpc>
                <a:spcPct val="100000"/>
              </a:lnSpc>
              <a:spcBef>
                <a:spcPts val="500"/>
              </a:spcBef>
              <a:tabLst>
                <a:tab pos="3930650" algn="l"/>
                <a:tab pos="4821555" algn="l"/>
              </a:tabLst>
            </a:pPr>
            <a:r>
              <a:rPr sz="2800" spc="-5" dirty="0">
                <a:solidFill>
                  <a:srgbClr val="002060"/>
                </a:solidFill>
                <a:latin typeface="黑体" panose="02010609060101010101" charset="-122"/>
                <a:cs typeface="黑体" panose="02010609060101010101" charset="-122"/>
              </a:rPr>
              <a:t>或</a:t>
            </a:r>
            <a:r>
              <a:rPr sz="2800" spc="5" dirty="0">
                <a:solidFill>
                  <a:srgbClr val="002060"/>
                </a:solidFill>
                <a:latin typeface="黑体" panose="02010609060101010101" charset="-122"/>
                <a:cs typeface="黑体" panose="02010609060101010101" charset="-122"/>
              </a:rPr>
              <a:t>者</a:t>
            </a:r>
            <a:r>
              <a:rPr sz="2800" dirty="0">
                <a:solidFill>
                  <a:srgbClr val="002060"/>
                </a:solidFill>
                <a:latin typeface="黑体" panose="02010609060101010101" charset="-122"/>
                <a:cs typeface="黑体" panose="02010609060101010101" charset="-122"/>
              </a:rPr>
              <a:t> </a:t>
            </a:r>
            <a:r>
              <a:rPr sz="2950" i="1" spc="-75" dirty="0">
                <a:solidFill>
                  <a:srgbClr val="FF0000"/>
                </a:solidFill>
                <a:latin typeface="黑体" panose="02010609060101010101" charset="-122"/>
                <a:cs typeface="黑体" panose="02010609060101010101" charset="-122"/>
              </a:rPr>
              <a:t>P	</a:t>
            </a:r>
            <a:r>
              <a:rPr sz="2800" spc="5" dirty="0">
                <a:solidFill>
                  <a:srgbClr val="FF0000"/>
                </a:solidFill>
                <a:latin typeface="黑体" panose="02010609060101010101" charset="-122"/>
                <a:cs typeface="黑体" panose="02010609060101010101" charset="-122"/>
              </a:rPr>
              <a:t>→	</a:t>
            </a:r>
            <a:r>
              <a:rPr sz="2950" i="1" spc="-75" dirty="0">
                <a:solidFill>
                  <a:srgbClr val="FF0000"/>
                </a:solidFill>
                <a:latin typeface="黑体" panose="02010609060101010101" charset="-122"/>
                <a:cs typeface="黑体" panose="02010609060101010101" charset="-122"/>
              </a:rPr>
              <a:t>Q</a:t>
            </a:r>
            <a:endParaRPr sz="2950">
              <a:latin typeface="黑体" panose="02010609060101010101" charset="-122"/>
              <a:cs typeface="黑体" panose="02010609060101010101" charset="-122"/>
            </a:endParaRPr>
          </a:p>
          <a:p>
            <a:pPr marL="313690" marR="5080" indent="-300990">
              <a:lnSpc>
                <a:spcPct val="100000"/>
              </a:lnSpc>
              <a:spcBef>
                <a:spcPts val="65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其中，P称为规则的前件，Q称为规则的后件。整个产生式 的含义为：如果前件</a:t>
            </a:r>
            <a:r>
              <a:rPr sz="2800" spc="-5" dirty="0">
                <a:solidFill>
                  <a:srgbClr val="002060"/>
                </a:solidFill>
                <a:latin typeface="黑体" panose="02010609060101010101" charset="-122"/>
                <a:cs typeface="黑体" panose="02010609060101010101" charset="-122"/>
              </a:rPr>
              <a:t>P</a:t>
            </a:r>
            <a:r>
              <a:rPr sz="2800" dirty="0">
                <a:solidFill>
                  <a:srgbClr val="002060"/>
                </a:solidFill>
                <a:latin typeface="黑体" panose="02010609060101010101" charset="-122"/>
                <a:cs typeface="黑体" panose="02010609060101010101" charset="-122"/>
              </a:rPr>
              <a:t>成立，那么对应的后件</a:t>
            </a:r>
            <a:r>
              <a:rPr sz="2800" spc="-5" dirty="0">
                <a:solidFill>
                  <a:srgbClr val="002060"/>
                </a:solidFill>
                <a:latin typeface="黑体" panose="02010609060101010101" charset="-122"/>
                <a:cs typeface="黑体" panose="02010609060101010101" charset="-122"/>
              </a:rPr>
              <a:t>Q</a:t>
            </a:r>
            <a:r>
              <a:rPr sz="2800" dirty="0">
                <a:solidFill>
                  <a:srgbClr val="002060"/>
                </a:solidFill>
                <a:latin typeface="黑体" panose="02010609060101010101" charset="-122"/>
                <a:cs typeface="黑体" panose="02010609060101010101" charset="-122"/>
              </a:rPr>
              <a:t>成立。</a:t>
            </a:r>
            <a:endParaRPr sz="280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547666" y="367639"/>
            <a:ext cx="9094959" cy="5876965"/>
          </a:xfrm>
          <a:prstGeom prst="rect">
            <a:avLst/>
          </a:prstGeom>
        </p:spPr>
        <p:txBody>
          <a:bodyPr lIns="104315" tIns="52157" rIns="104315" bIns="52157"/>
          <a:lstStyle/>
          <a:p>
            <a:pPr marL="521335" indent="-521335">
              <a:lnSpc>
                <a:spcPct val="80000"/>
              </a:lnSpc>
              <a:buFont typeface="+mj-ea"/>
              <a:buAutoNum type="circleNumDbPlain" startAt="3"/>
              <a:defRPr/>
            </a:pPr>
            <a:r>
              <a:rPr lang="zh-CN" altLang="en-US" sz="2700" dirty="0" smtClean="0"/>
              <a:t>控制性知识：又称元知识或超知识。是指有关如何选</a:t>
            </a:r>
            <a:endParaRPr lang="en-US" altLang="zh-CN" sz="2700" dirty="0" smtClean="0"/>
          </a:p>
          <a:p>
            <a:pPr>
              <a:lnSpc>
                <a:spcPct val="80000"/>
              </a:lnSpc>
              <a:defRPr/>
            </a:pPr>
            <a:r>
              <a:rPr lang="en-US" altLang="zh-CN" sz="2700" dirty="0"/>
              <a:t> </a:t>
            </a:r>
            <a:r>
              <a:rPr lang="en-US" altLang="zh-CN" sz="2700" dirty="0" smtClean="0"/>
              <a:t>    </a:t>
            </a:r>
            <a:r>
              <a:rPr lang="zh-CN" altLang="en-US" sz="2700" dirty="0" smtClean="0"/>
              <a:t>择相应的操作、演算和行动比较、判断、管理和决策</a:t>
            </a:r>
            <a:endParaRPr lang="en-US" altLang="zh-CN" sz="2700" dirty="0" smtClean="0"/>
          </a:p>
          <a:p>
            <a:pPr>
              <a:lnSpc>
                <a:spcPct val="80000"/>
              </a:lnSpc>
              <a:defRPr/>
            </a:pPr>
            <a:r>
              <a:rPr lang="en-US" altLang="zh-CN" sz="2700" dirty="0" smtClean="0"/>
              <a:t>     </a:t>
            </a:r>
            <a:r>
              <a:rPr lang="zh-CN" altLang="en-US" sz="2700" dirty="0" smtClean="0"/>
              <a:t>的知识。</a:t>
            </a:r>
            <a:endParaRPr lang="en-US" altLang="zh-CN" sz="2700" dirty="0" smtClean="0"/>
          </a:p>
          <a:p>
            <a:pPr>
              <a:lnSpc>
                <a:spcPct val="80000"/>
              </a:lnSpc>
              <a:defRPr/>
            </a:pPr>
            <a:endParaRPr lang="en-US" altLang="zh-CN" sz="2700" dirty="0" smtClean="0"/>
          </a:p>
          <a:p>
            <a:pPr eaLnBrk="1" hangingPunct="1">
              <a:lnSpc>
                <a:spcPct val="80000"/>
              </a:lnSpc>
              <a:buFont typeface="Arial" panose="020B0604020202020204" pitchFamily="34" charset="0"/>
              <a:buChar char="•"/>
              <a:defRPr/>
            </a:pPr>
            <a:r>
              <a:rPr lang="zh-CN" altLang="en-US" sz="2700" b="1" dirty="0" smtClean="0"/>
              <a:t>按知识的确定性</a:t>
            </a:r>
            <a:endParaRPr lang="zh-CN" altLang="en-US" sz="2700" b="1" dirty="0" smtClean="0"/>
          </a:p>
          <a:p>
            <a:pPr marL="521335" indent="-521335">
              <a:lnSpc>
                <a:spcPct val="80000"/>
              </a:lnSpc>
              <a:buFont typeface="+mj-ea"/>
              <a:buAutoNum type="circleNumDbPlain"/>
              <a:defRPr/>
            </a:pPr>
            <a:r>
              <a:rPr lang="zh-CN" altLang="en-US" sz="2700" dirty="0" smtClean="0"/>
              <a:t>确定性知识：可以说明其真值为真或为假的知识。</a:t>
            </a:r>
            <a:endParaRPr lang="zh-CN" altLang="en-US" sz="2700" dirty="0" smtClean="0"/>
          </a:p>
          <a:p>
            <a:pPr marL="521335" indent="-521335">
              <a:lnSpc>
                <a:spcPct val="80000"/>
              </a:lnSpc>
              <a:buFont typeface="+mj-ea"/>
              <a:buAutoNum type="circleNumDbPlain" startAt="2"/>
              <a:defRPr/>
            </a:pPr>
            <a:r>
              <a:rPr lang="zh-CN" altLang="en-US" sz="2700" dirty="0" smtClean="0"/>
              <a:t>不确定性知识：具有不确定特性（不精确、模糊、不</a:t>
            </a:r>
            <a:endParaRPr lang="en-US" altLang="zh-CN" sz="2700" dirty="0" smtClean="0"/>
          </a:p>
          <a:p>
            <a:pPr>
              <a:lnSpc>
                <a:spcPct val="80000"/>
              </a:lnSpc>
              <a:defRPr/>
            </a:pPr>
            <a:r>
              <a:rPr lang="en-US" altLang="zh-CN" sz="2700" dirty="0"/>
              <a:t> </a:t>
            </a:r>
            <a:r>
              <a:rPr lang="en-US" altLang="zh-CN" sz="2700" dirty="0" smtClean="0"/>
              <a:t>    </a:t>
            </a:r>
            <a:r>
              <a:rPr lang="zh-CN" altLang="en-US" sz="2700" dirty="0" smtClean="0"/>
              <a:t>完备）知识。例如：医生看病。</a:t>
            </a:r>
            <a:endParaRPr lang="en-US" altLang="zh-CN" sz="2700" dirty="0" smtClean="0"/>
          </a:p>
          <a:p>
            <a:pPr>
              <a:lnSpc>
                <a:spcPct val="80000"/>
              </a:lnSpc>
              <a:defRPr/>
            </a:pPr>
            <a:endParaRPr lang="zh-CN" altLang="en-US" sz="2700" dirty="0" smtClean="0"/>
          </a:p>
          <a:p>
            <a:pPr eaLnBrk="1" hangingPunct="1">
              <a:lnSpc>
                <a:spcPct val="80000"/>
              </a:lnSpc>
              <a:buFont typeface="Arial" panose="020B0604020202020204" pitchFamily="34" charset="0"/>
              <a:buChar char="•"/>
              <a:defRPr/>
            </a:pPr>
            <a:r>
              <a:rPr lang="zh-CN" altLang="en-US" sz="2700" b="1" dirty="0" smtClean="0"/>
              <a:t>按知识的等级</a:t>
            </a:r>
            <a:endParaRPr lang="zh-CN" altLang="en-US" sz="2700" b="1" dirty="0" smtClean="0"/>
          </a:p>
          <a:p>
            <a:pPr eaLnBrk="1" hangingPunct="1">
              <a:lnSpc>
                <a:spcPct val="80000"/>
              </a:lnSpc>
              <a:buFontTx/>
              <a:buNone/>
              <a:defRPr/>
            </a:pPr>
            <a:r>
              <a:rPr lang="zh-CN" altLang="en-US" sz="2700" dirty="0" smtClean="0"/>
              <a:t>     零级知识、 一级知识、二级知识等。</a:t>
            </a:r>
            <a:endParaRPr lang="en-US" altLang="zh-CN" sz="2700" dirty="0" smtClean="0"/>
          </a:p>
          <a:p>
            <a:pPr eaLnBrk="1" hangingPunct="1">
              <a:lnSpc>
                <a:spcPct val="80000"/>
              </a:lnSpc>
              <a:buFontTx/>
              <a:buNone/>
              <a:defRPr/>
            </a:pPr>
            <a:endParaRPr lang="en-US" altLang="zh-CN" sz="2700" dirty="0" smtClean="0"/>
          </a:p>
          <a:p>
            <a:pPr eaLnBrk="1" hangingPunct="1">
              <a:lnSpc>
                <a:spcPct val="80000"/>
              </a:lnSpc>
              <a:buFont typeface="Arial" panose="020B0604020202020204" pitchFamily="34" charset="0"/>
              <a:buChar char="•"/>
              <a:defRPr/>
            </a:pPr>
            <a:r>
              <a:rPr lang="zh-CN" altLang="en-US" sz="2700" b="1" dirty="0" smtClean="0"/>
              <a:t>按知识的结构</a:t>
            </a:r>
            <a:endParaRPr lang="en-US" altLang="zh-CN" sz="2700" b="1" dirty="0" smtClean="0"/>
          </a:p>
          <a:p>
            <a:pPr marL="521335" indent="-521335">
              <a:lnSpc>
                <a:spcPct val="80000"/>
              </a:lnSpc>
              <a:buFont typeface="+mj-ea"/>
              <a:buAutoNum type="circleNumDbPlain"/>
              <a:defRPr/>
            </a:pPr>
            <a:r>
              <a:rPr lang="zh-CN" altLang="en-US" sz="2700" dirty="0" smtClean="0"/>
              <a:t>逻辑性知识：反映人类逻辑思维过程的知识。例如：一个人的为人处事的经验和风格。</a:t>
            </a:r>
            <a:endParaRPr lang="en-US" altLang="zh-CN" sz="2700" dirty="0" smtClean="0"/>
          </a:p>
          <a:p>
            <a:pPr marL="521335" indent="-521335">
              <a:lnSpc>
                <a:spcPct val="80000"/>
              </a:lnSpc>
              <a:buFont typeface="+mj-ea"/>
              <a:buAutoNum type="circleNumDbPlain" startAt="2"/>
              <a:defRPr/>
            </a:pPr>
            <a:r>
              <a:rPr lang="zh-CN" altLang="en-US" sz="2700" dirty="0" smtClean="0"/>
              <a:t>形象性知识：通过事物的形象建立起来的知识。例如：</a:t>
            </a:r>
            <a:endParaRPr lang="en-US" altLang="zh-CN" sz="2700" dirty="0" smtClean="0"/>
          </a:p>
          <a:p>
            <a:pPr>
              <a:lnSpc>
                <a:spcPct val="80000"/>
              </a:lnSpc>
              <a:defRPr/>
            </a:pPr>
            <a:r>
              <a:rPr lang="en-US" altLang="zh-CN" sz="2700" dirty="0"/>
              <a:t> </a:t>
            </a:r>
            <a:r>
              <a:rPr lang="en-US" altLang="zh-CN" sz="2700" dirty="0" smtClean="0"/>
              <a:t>   </a:t>
            </a:r>
            <a:r>
              <a:rPr lang="zh-CN" altLang="en-US" sz="2700" dirty="0" smtClean="0"/>
              <a:t>一个人的相貌。</a:t>
            </a:r>
            <a:endParaRPr lang="en-US" altLang="zh-CN" sz="2700" dirty="0" smtClean="0"/>
          </a:p>
          <a:p>
            <a:pPr eaLnBrk="1" hangingPunct="1">
              <a:lnSpc>
                <a:spcPct val="80000"/>
              </a:lnSpc>
              <a:buFont typeface="Arial" panose="020B0604020202020204" pitchFamily="34" charset="0"/>
              <a:buChar char="•"/>
              <a:defRPr/>
            </a:pPr>
            <a:endParaRPr lang="zh-CN" altLang="en-US" sz="2700" dirty="0" smtClean="0"/>
          </a:p>
        </p:txBody>
      </p:sp>
      <p:sp>
        <p:nvSpPr>
          <p:cNvPr id="7171"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305C278E-8335-4C6B-B30E-4BEBE78CDB3F}" type="slidenum">
              <a:rPr lang="en-US" altLang="zh-CN"/>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5415280" cy="613410"/>
          </a:xfrm>
          <a:prstGeom prst="rect">
            <a:avLst/>
          </a:prstGeom>
        </p:spPr>
        <p:txBody>
          <a:bodyPr vert="horz" wrap="square" lIns="0" tIns="13335" rIns="0" bIns="0" rtlCol="0">
            <a:spAutoFit/>
          </a:bodyPr>
          <a:lstStyle/>
          <a:p>
            <a:pPr marL="12700">
              <a:lnSpc>
                <a:spcPct val="100000"/>
              </a:lnSpc>
              <a:spcBef>
                <a:spcPts val="105"/>
              </a:spcBef>
            </a:pPr>
            <a:r>
              <a:rPr spc="5" dirty="0"/>
              <a:t>确定性规则知识的产生式</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5593213" y="2386076"/>
            <a:ext cx="649605" cy="399415"/>
          </a:xfrm>
          <a:prstGeom prst="rect">
            <a:avLst/>
          </a:prstGeom>
        </p:spPr>
        <p:txBody>
          <a:bodyPr vert="horz" wrap="square" lIns="0" tIns="13335" rIns="0" bIns="0" rtlCol="0">
            <a:spAutoFit/>
          </a:bodyPr>
          <a:lstStyle/>
          <a:p>
            <a:pPr marL="12700">
              <a:lnSpc>
                <a:spcPct val="100000"/>
              </a:lnSpc>
              <a:spcBef>
                <a:spcPts val="105"/>
              </a:spcBef>
            </a:pPr>
            <a:r>
              <a:rPr sz="2450" dirty="0">
                <a:solidFill>
                  <a:srgbClr val="FF0000"/>
                </a:solidFill>
                <a:latin typeface="黑体" panose="02010609060101010101" charset="-122"/>
                <a:cs typeface="黑体" panose="02010609060101010101" charset="-122"/>
              </a:rPr>
              <a:t>THEN</a:t>
            </a:r>
            <a:endParaRPr sz="2450">
              <a:latin typeface="黑体" panose="02010609060101010101" charset="-122"/>
              <a:cs typeface="黑体" panose="02010609060101010101" charset="-122"/>
            </a:endParaRPr>
          </a:p>
        </p:txBody>
      </p:sp>
      <p:sp>
        <p:nvSpPr>
          <p:cNvPr id="4" name="object 4"/>
          <p:cNvSpPr txBox="1"/>
          <p:nvPr/>
        </p:nvSpPr>
        <p:spPr>
          <a:xfrm>
            <a:off x="604399" y="1883225"/>
            <a:ext cx="7507605" cy="906144"/>
          </a:xfrm>
          <a:prstGeom prst="rect">
            <a:avLst/>
          </a:prstGeom>
        </p:spPr>
        <p:txBody>
          <a:bodyPr vert="horz" wrap="square" lIns="0" tIns="67310" rIns="0" bIns="0" rtlCol="0">
            <a:spAutoFit/>
          </a:bodyPr>
          <a:lstStyle/>
          <a:p>
            <a:pPr marL="313690" indent="-300990">
              <a:lnSpc>
                <a:spcPct val="100000"/>
              </a:lnSpc>
              <a:spcBef>
                <a:spcPts val="530"/>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我们举个例子：</a:t>
            </a:r>
            <a:endParaRPr sz="2450">
              <a:latin typeface="黑体" panose="02010609060101010101" charset="-122"/>
              <a:cs typeface="黑体" panose="02010609060101010101" charset="-122"/>
            </a:endParaRPr>
          </a:p>
          <a:p>
            <a:pPr marL="636270">
              <a:lnSpc>
                <a:spcPct val="100000"/>
              </a:lnSpc>
              <a:spcBef>
                <a:spcPts val="440"/>
              </a:spcBef>
              <a:tabLst>
                <a:tab pos="1259840" algn="l"/>
                <a:tab pos="5935980" algn="l"/>
              </a:tabLst>
            </a:pPr>
            <a:r>
              <a:rPr sz="2450" dirty="0">
                <a:solidFill>
                  <a:srgbClr val="FF0000"/>
                </a:solidFill>
                <a:latin typeface="黑体" panose="02010609060101010101" charset="-122"/>
                <a:cs typeface="黑体" panose="02010609060101010101" charset="-122"/>
              </a:rPr>
              <a:t>IF	</a:t>
            </a:r>
            <a:r>
              <a:rPr sz="2600" i="1" spc="-150" dirty="0">
                <a:solidFill>
                  <a:srgbClr val="FF0000"/>
                </a:solidFill>
                <a:latin typeface="黑体" panose="02010609060101010101" charset="-122"/>
                <a:cs typeface="黑体" panose="02010609060101010101" charset="-122"/>
              </a:rPr>
              <a:t>动物</a:t>
            </a:r>
            <a:r>
              <a:rPr sz="2600" i="1" spc="-75" dirty="0">
                <a:solidFill>
                  <a:srgbClr val="FF0000"/>
                </a:solidFill>
                <a:latin typeface="黑体" panose="02010609060101010101" charset="-122"/>
                <a:cs typeface="黑体" panose="02010609060101010101" charset="-122"/>
              </a:rPr>
              <a:t> AND </a:t>
            </a:r>
            <a:r>
              <a:rPr sz="2600" i="1" spc="-150" dirty="0">
                <a:solidFill>
                  <a:srgbClr val="FF0000"/>
                </a:solidFill>
                <a:latin typeface="黑体" panose="02010609060101010101" charset="-122"/>
                <a:cs typeface="黑体" panose="02010609060101010101" charset="-122"/>
              </a:rPr>
              <a:t>会飞</a:t>
            </a:r>
            <a:r>
              <a:rPr sz="2600" i="1" spc="-75" dirty="0">
                <a:solidFill>
                  <a:srgbClr val="FF0000"/>
                </a:solidFill>
                <a:latin typeface="黑体" panose="02010609060101010101" charset="-122"/>
                <a:cs typeface="黑体" panose="02010609060101010101" charset="-122"/>
              </a:rPr>
              <a:t> AND </a:t>
            </a:r>
            <a:r>
              <a:rPr sz="2600" i="1" spc="-150" dirty="0">
                <a:solidFill>
                  <a:srgbClr val="FF0000"/>
                </a:solidFill>
                <a:latin typeface="黑体" panose="02010609060101010101" charset="-122"/>
                <a:cs typeface="黑体" panose="02010609060101010101" charset="-122"/>
              </a:rPr>
              <a:t>卵生</a:t>
            </a:r>
            <a:r>
              <a:rPr sz="2600" i="1" dirty="0">
                <a:solidFill>
                  <a:srgbClr val="FF0000"/>
                </a:solidFill>
                <a:latin typeface="黑体" panose="02010609060101010101" charset="-122"/>
                <a:cs typeface="黑体" panose="02010609060101010101" charset="-122"/>
              </a:rPr>
              <a:t>	</a:t>
            </a:r>
            <a:r>
              <a:rPr sz="2600" i="1" spc="-150" dirty="0">
                <a:solidFill>
                  <a:srgbClr val="FF0000"/>
                </a:solidFill>
                <a:latin typeface="黑体" panose="02010609060101010101" charset="-122"/>
                <a:cs typeface="黑体" panose="02010609060101010101" charset="-122"/>
              </a:rPr>
              <a:t>该动物是鸟</a:t>
            </a:r>
            <a:endParaRPr sz="2600">
              <a:latin typeface="黑体" panose="02010609060101010101" charset="-122"/>
              <a:cs typeface="黑体" panose="02010609060101010101" charset="-122"/>
            </a:endParaRPr>
          </a:p>
        </p:txBody>
      </p:sp>
      <p:sp>
        <p:nvSpPr>
          <p:cNvPr id="5" name="object 5"/>
          <p:cNvSpPr txBox="1"/>
          <p:nvPr/>
        </p:nvSpPr>
        <p:spPr>
          <a:xfrm>
            <a:off x="604399" y="3220321"/>
            <a:ext cx="9676765" cy="2633345"/>
          </a:xfrm>
          <a:prstGeom prst="rect">
            <a:avLst/>
          </a:prstGeom>
        </p:spPr>
        <p:txBody>
          <a:bodyPr vert="horz" wrap="square" lIns="0" tIns="76200" rIns="0" bIns="0" rtlCol="0">
            <a:spAutoFit/>
          </a:bodyPr>
          <a:lstStyle/>
          <a:p>
            <a:pPr marL="313690" indent="-300990">
              <a:lnSpc>
                <a:spcPct val="100000"/>
              </a:lnSpc>
              <a:spcBef>
                <a:spcPts val="600"/>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这种规则与一阶谓词逻辑中的蕴含式很像，如用谓词逻辑可以写成：</a:t>
            </a:r>
            <a:endParaRPr sz="2450">
              <a:latin typeface="黑体" panose="02010609060101010101" charset="-122"/>
              <a:cs typeface="黑体" panose="02010609060101010101" charset="-122"/>
            </a:endParaRPr>
          </a:p>
          <a:p>
            <a:pPr marL="1588770">
              <a:lnSpc>
                <a:spcPct val="100000"/>
              </a:lnSpc>
              <a:spcBef>
                <a:spcPts val="505"/>
              </a:spcBef>
            </a:pPr>
            <a:r>
              <a:rPr sz="2450" dirty="0">
                <a:solidFill>
                  <a:srgbClr val="FF0000"/>
                </a:solidFill>
                <a:latin typeface="Symbol" panose="05050102010706020507"/>
                <a:cs typeface="Symbol" panose="05050102010706020507"/>
              </a:rPr>
              <a:t></a:t>
            </a:r>
            <a:r>
              <a:rPr sz="2450" dirty="0">
                <a:solidFill>
                  <a:srgbClr val="FF0000"/>
                </a:solidFill>
                <a:latin typeface="黑体" panose="02010609060101010101" charset="-122"/>
                <a:cs typeface="黑体" panose="02010609060101010101" charset="-122"/>
              </a:rPr>
              <a:t>X 动物(X)</a:t>
            </a:r>
            <a:r>
              <a:rPr sz="2450" spc="-10" dirty="0">
                <a:solidFill>
                  <a:srgbClr val="FF0000"/>
                </a:solidFill>
                <a:latin typeface="黑体" panose="02010609060101010101" charset="-122"/>
                <a:cs typeface="黑体" panose="02010609060101010101" charset="-122"/>
              </a:rPr>
              <a:t> </a:t>
            </a:r>
            <a:r>
              <a:rPr sz="2450" dirty="0">
                <a:solidFill>
                  <a:srgbClr val="FF0000"/>
                </a:solidFill>
                <a:latin typeface="黑体" panose="02010609060101010101" charset="-122"/>
                <a:cs typeface="黑体" panose="02010609060101010101" charset="-122"/>
              </a:rPr>
              <a:t>∧ 会飞(X)</a:t>
            </a:r>
            <a:r>
              <a:rPr sz="2450" spc="-10" dirty="0">
                <a:solidFill>
                  <a:srgbClr val="FF0000"/>
                </a:solidFill>
                <a:latin typeface="黑体" panose="02010609060101010101" charset="-122"/>
                <a:cs typeface="黑体" panose="02010609060101010101" charset="-122"/>
              </a:rPr>
              <a:t> </a:t>
            </a:r>
            <a:r>
              <a:rPr sz="2450" dirty="0">
                <a:solidFill>
                  <a:srgbClr val="FF0000"/>
                </a:solidFill>
                <a:latin typeface="黑体" panose="02010609060101010101" charset="-122"/>
                <a:cs typeface="黑体" panose="02010609060101010101" charset="-122"/>
              </a:rPr>
              <a:t>∧</a:t>
            </a:r>
            <a:r>
              <a:rPr sz="2450" spc="5" dirty="0">
                <a:solidFill>
                  <a:srgbClr val="FF0000"/>
                </a:solidFill>
                <a:latin typeface="黑体" panose="02010609060101010101" charset="-122"/>
                <a:cs typeface="黑体" panose="02010609060101010101" charset="-122"/>
              </a:rPr>
              <a:t> </a:t>
            </a:r>
            <a:r>
              <a:rPr sz="2450" dirty="0">
                <a:solidFill>
                  <a:srgbClr val="FF0000"/>
                </a:solidFill>
                <a:latin typeface="黑体" panose="02010609060101010101" charset="-122"/>
                <a:cs typeface="黑体" panose="02010609060101010101" charset="-122"/>
              </a:rPr>
              <a:t>卵生(X)</a:t>
            </a:r>
            <a:r>
              <a:rPr sz="2450" spc="-15" dirty="0">
                <a:solidFill>
                  <a:srgbClr val="FF0000"/>
                </a:solidFill>
                <a:latin typeface="黑体" panose="02010609060101010101" charset="-122"/>
                <a:cs typeface="黑体" panose="02010609060101010101" charset="-122"/>
              </a:rPr>
              <a:t> </a:t>
            </a:r>
            <a:r>
              <a:rPr sz="2450" dirty="0">
                <a:solidFill>
                  <a:srgbClr val="FF0000"/>
                </a:solidFill>
                <a:latin typeface="黑体" panose="02010609060101010101" charset="-122"/>
                <a:cs typeface="黑体" panose="02010609060101010101" charset="-122"/>
              </a:rPr>
              <a:t>→鸟(X)</a:t>
            </a:r>
            <a:endParaRPr sz="2450">
              <a:latin typeface="黑体" panose="02010609060101010101" charset="-122"/>
              <a:cs typeface="黑体" panose="02010609060101010101" charset="-122"/>
            </a:endParaRPr>
          </a:p>
          <a:p>
            <a:pPr>
              <a:lnSpc>
                <a:spcPct val="100000"/>
              </a:lnSpc>
              <a:spcBef>
                <a:spcPts val="25"/>
              </a:spcBef>
            </a:pPr>
            <a:endParaRPr sz="3650">
              <a:latin typeface="Times New Roman" panose="02020603050405020304"/>
              <a:cs typeface="Times New Roman" panose="02020603050405020304"/>
            </a:endParaRPr>
          </a:p>
          <a:p>
            <a:pPr marL="313690" marR="5080" indent="-300990">
              <a:lnSpc>
                <a:spcPct val="100000"/>
              </a:lnSpc>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但蕴含式只能表示推理知识，无法表示类似于“如果室内温度过高，  则将空调打开”这种规则。而产生式就可以将这个规则写成：</a:t>
            </a:r>
            <a:endParaRPr sz="2450">
              <a:latin typeface="黑体" panose="02010609060101010101" charset="-122"/>
              <a:cs typeface="黑体" panose="02010609060101010101" charset="-122"/>
            </a:endParaRPr>
          </a:p>
          <a:p>
            <a:pPr marL="1571625">
              <a:lnSpc>
                <a:spcPct val="100000"/>
              </a:lnSpc>
              <a:spcBef>
                <a:spcPts val="600"/>
              </a:spcBef>
              <a:tabLst>
                <a:tab pos="2350770" algn="l"/>
                <a:tab pos="5468620" algn="l"/>
              </a:tabLst>
            </a:pPr>
            <a:r>
              <a:rPr sz="2450" dirty="0">
                <a:solidFill>
                  <a:srgbClr val="FF0000"/>
                </a:solidFill>
                <a:latin typeface="黑体" panose="02010609060101010101" charset="-122"/>
                <a:cs typeface="黑体" panose="02010609060101010101" charset="-122"/>
              </a:rPr>
              <a:t>IF	室内温度&gt;28度</a:t>
            </a:r>
            <a:r>
              <a:rPr sz="2450" spc="10" dirty="0">
                <a:solidFill>
                  <a:srgbClr val="FF0000"/>
                </a:solidFill>
                <a:latin typeface="黑体" panose="02010609060101010101" charset="-122"/>
                <a:cs typeface="黑体" panose="02010609060101010101" charset="-122"/>
              </a:rPr>
              <a:t> </a:t>
            </a:r>
            <a:r>
              <a:rPr sz="2450" dirty="0">
                <a:solidFill>
                  <a:srgbClr val="FF0000"/>
                </a:solidFill>
                <a:latin typeface="黑体" panose="02010609060101010101" charset="-122"/>
                <a:cs typeface="黑体" panose="02010609060101010101" charset="-122"/>
              </a:rPr>
              <a:t>THEN	打开空调</a:t>
            </a:r>
            <a:endParaRPr sz="245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5905500" cy="613410"/>
          </a:xfrm>
          <a:prstGeom prst="rect">
            <a:avLst/>
          </a:prstGeom>
        </p:spPr>
        <p:txBody>
          <a:bodyPr vert="horz" wrap="square" lIns="0" tIns="13335" rIns="0" bIns="0" rtlCol="0">
            <a:spAutoFit/>
          </a:bodyPr>
          <a:lstStyle/>
          <a:p>
            <a:pPr marL="12700">
              <a:lnSpc>
                <a:spcPct val="100000"/>
              </a:lnSpc>
              <a:spcBef>
                <a:spcPts val="105"/>
              </a:spcBef>
            </a:pPr>
            <a:r>
              <a:rPr spc="5" dirty="0"/>
              <a:t>不确定性规则知识的产生式</a:t>
            </a:r>
            <a:endParaRPr spc="5" dirty="0"/>
          </a:p>
        </p:txBody>
      </p:sp>
      <p:sp>
        <p:nvSpPr>
          <p:cNvPr id="3" name="object 3"/>
          <p:cNvSpPr txBox="1"/>
          <p:nvPr/>
        </p:nvSpPr>
        <p:spPr>
          <a:xfrm>
            <a:off x="604399" y="1862428"/>
            <a:ext cx="8741410" cy="1306830"/>
          </a:xfrm>
          <a:prstGeom prst="rect">
            <a:avLst/>
          </a:prstGeom>
        </p:spPr>
        <p:txBody>
          <a:bodyPr vert="horz" wrap="square" lIns="0" tIns="87630" rIns="0" bIns="0" rtlCol="0">
            <a:spAutoFit/>
          </a:bodyPr>
          <a:lstStyle/>
          <a:p>
            <a:pPr marL="313690" indent="-300990">
              <a:lnSpc>
                <a:spcPct val="100000"/>
              </a:lnSpc>
              <a:spcBef>
                <a:spcPts val="690"/>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此外，上述规则都是确定性的，即前件成立，后件一定成立。</a:t>
            </a:r>
            <a:endParaRPr sz="2450">
              <a:latin typeface="黑体" panose="02010609060101010101" charset="-122"/>
              <a:cs typeface="黑体" panose="02010609060101010101" charset="-122"/>
            </a:endParaRPr>
          </a:p>
          <a:p>
            <a:pPr marL="313690" indent="-300990">
              <a:lnSpc>
                <a:spcPct val="100000"/>
              </a:lnSpc>
              <a:spcBef>
                <a:spcPts val="595"/>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但并非所有知识都是确定性的，如下面的例子：</a:t>
            </a:r>
            <a:endParaRPr sz="2450">
              <a:latin typeface="黑体" panose="02010609060101010101" charset="-122"/>
              <a:cs typeface="黑体" panose="02010609060101010101" charset="-122"/>
            </a:endParaRPr>
          </a:p>
          <a:p>
            <a:pPr marL="146685">
              <a:lnSpc>
                <a:spcPct val="100000"/>
              </a:lnSpc>
              <a:spcBef>
                <a:spcPts val="500"/>
              </a:spcBef>
              <a:tabLst>
                <a:tab pos="680085" algn="l"/>
                <a:tab pos="4420870" algn="l"/>
              </a:tabLst>
            </a:pPr>
            <a:r>
              <a:rPr sz="2100" dirty="0">
                <a:solidFill>
                  <a:srgbClr val="002060"/>
                </a:solidFill>
                <a:latin typeface="楷体" panose="02010609060101010101" charset="-122"/>
                <a:cs typeface="楷体" panose="02010609060101010101" charset="-122"/>
              </a:rPr>
              <a:t>IF	微生物的染色斑是革兰氏阴</a:t>
            </a:r>
            <a:r>
              <a:rPr sz="2100" spc="5" dirty="0">
                <a:solidFill>
                  <a:srgbClr val="002060"/>
                </a:solidFill>
                <a:latin typeface="楷体" panose="02010609060101010101" charset="-122"/>
                <a:cs typeface="楷体" panose="02010609060101010101" charset="-122"/>
              </a:rPr>
              <a:t>性	</a:t>
            </a:r>
            <a:r>
              <a:rPr sz="2100" spc="-5" dirty="0">
                <a:solidFill>
                  <a:srgbClr val="002060"/>
                </a:solidFill>
                <a:latin typeface="楷体" panose="02010609060101010101" charset="-122"/>
                <a:cs typeface="楷体" panose="02010609060101010101" charset="-122"/>
              </a:rPr>
              <a:t>and</a:t>
            </a:r>
            <a:endParaRPr sz="2100">
              <a:latin typeface="楷体" panose="02010609060101010101" charset="-122"/>
              <a:cs typeface="楷体" panose="02010609060101010101" charset="-122"/>
            </a:endParaRPr>
          </a:p>
        </p:txBody>
      </p:sp>
      <p:sp>
        <p:nvSpPr>
          <p:cNvPr id="4" name="object 4"/>
          <p:cNvSpPr txBox="1"/>
          <p:nvPr/>
        </p:nvSpPr>
        <p:spPr>
          <a:xfrm>
            <a:off x="604379" y="3977094"/>
            <a:ext cx="560070" cy="346710"/>
          </a:xfrm>
          <a:prstGeom prst="rect">
            <a:avLst/>
          </a:prstGeom>
        </p:spPr>
        <p:txBody>
          <a:bodyPr vert="horz" wrap="square" lIns="0" tIns="13335" rIns="0" bIns="0" rtlCol="0">
            <a:spAutoFit/>
          </a:bodyPr>
          <a:lstStyle/>
          <a:p>
            <a:pPr marL="12700">
              <a:lnSpc>
                <a:spcPct val="100000"/>
              </a:lnSpc>
              <a:spcBef>
                <a:spcPts val="105"/>
              </a:spcBef>
            </a:pPr>
            <a:r>
              <a:rPr sz="2100" spc="-5" dirty="0">
                <a:solidFill>
                  <a:srgbClr val="002060"/>
                </a:solidFill>
                <a:latin typeface="楷体" panose="02010609060101010101" charset="-122"/>
                <a:cs typeface="楷体" panose="02010609060101010101" charset="-122"/>
              </a:rPr>
              <a:t>THEN</a:t>
            </a:r>
            <a:endParaRPr sz="2100">
              <a:latin typeface="楷体" panose="02010609060101010101" charset="-122"/>
              <a:cs typeface="楷体" panose="02010609060101010101" charset="-122"/>
            </a:endParaRPr>
          </a:p>
        </p:txBody>
      </p:sp>
      <p:sp>
        <p:nvSpPr>
          <p:cNvPr id="5" name="object 5"/>
          <p:cNvSpPr txBox="1"/>
          <p:nvPr/>
        </p:nvSpPr>
        <p:spPr>
          <a:xfrm>
            <a:off x="1405802" y="3143656"/>
            <a:ext cx="2966085" cy="1179830"/>
          </a:xfrm>
          <a:prstGeom prst="rect">
            <a:avLst/>
          </a:prstGeom>
        </p:spPr>
        <p:txBody>
          <a:bodyPr vert="horz" wrap="square" lIns="0" tIns="12700" rIns="0" bIns="0" rtlCol="0">
            <a:spAutoFit/>
          </a:bodyPr>
          <a:lstStyle/>
          <a:p>
            <a:pPr marL="12700" marR="5080">
              <a:lnSpc>
                <a:spcPct val="120000"/>
              </a:lnSpc>
              <a:spcBef>
                <a:spcPts val="100"/>
              </a:spcBef>
              <a:tabLst>
                <a:tab pos="2552065" algn="l"/>
              </a:tabLst>
            </a:pPr>
            <a:r>
              <a:rPr sz="2100" dirty="0">
                <a:solidFill>
                  <a:srgbClr val="002060"/>
                </a:solidFill>
                <a:latin typeface="楷体" panose="02010609060101010101" charset="-122"/>
                <a:cs typeface="楷体" panose="02010609060101010101" charset="-122"/>
              </a:rPr>
              <a:t>微生物外形为杆</a:t>
            </a:r>
            <a:r>
              <a:rPr sz="2100" spc="5" dirty="0">
                <a:solidFill>
                  <a:srgbClr val="002060"/>
                </a:solidFill>
                <a:latin typeface="楷体" panose="02010609060101010101" charset="-122"/>
                <a:cs typeface="楷体" panose="02010609060101010101" charset="-122"/>
              </a:rPr>
              <a:t>状</a:t>
            </a:r>
            <a:r>
              <a:rPr sz="2100" dirty="0">
                <a:solidFill>
                  <a:srgbClr val="002060"/>
                </a:solidFill>
                <a:latin typeface="楷体" panose="02010609060101010101" charset="-122"/>
                <a:cs typeface="楷体" panose="02010609060101010101" charset="-122"/>
              </a:rPr>
              <a:t>	</a:t>
            </a:r>
            <a:r>
              <a:rPr sz="2100" spc="-5" dirty="0">
                <a:solidFill>
                  <a:srgbClr val="002060"/>
                </a:solidFill>
                <a:latin typeface="楷体" panose="02010609060101010101" charset="-122"/>
                <a:cs typeface="楷体" panose="02010609060101010101" charset="-122"/>
              </a:rPr>
              <a:t>and </a:t>
            </a:r>
            <a:r>
              <a:rPr sz="2100" dirty="0">
                <a:solidFill>
                  <a:srgbClr val="002060"/>
                </a:solidFill>
                <a:latin typeface="楷体" panose="02010609060101010101" charset="-122"/>
                <a:cs typeface="楷体" panose="02010609060101010101" charset="-122"/>
              </a:rPr>
              <a:t>病人是中间宿主</a:t>
            </a:r>
            <a:endParaRPr sz="2100">
              <a:latin typeface="楷体" panose="02010609060101010101" charset="-122"/>
              <a:cs typeface="楷体" panose="02010609060101010101" charset="-122"/>
            </a:endParaRPr>
          </a:p>
          <a:p>
            <a:pPr marL="12700">
              <a:lnSpc>
                <a:spcPct val="100000"/>
              </a:lnSpc>
              <a:spcBef>
                <a:spcPts val="510"/>
              </a:spcBef>
            </a:pPr>
            <a:r>
              <a:rPr sz="2100" dirty="0">
                <a:solidFill>
                  <a:srgbClr val="002060"/>
                </a:solidFill>
                <a:latin typeface="楷体" panose="02010609060101010101" charset="-122"/>
                <a:cs typeface="楷体" panose="02010609060101010101" charset="-122"/>
              </a:rPr>
              <a:t>微生物为绿脓杆菌</a:t>
            </a:r>
            <a:endParaRPr sz="2100">
              <a:latin typeface="楷体" panose="02010609060101010101" charset="-122"/>
              <a:cs typeface="楷体" panose="02010609060101010101" charset="-122"/>
            </a:endParaRPr>
          </a:p>
        </p:txBody>
      </p:sp>
      <p:sp>
        <p:nvSpPr>
          <p:cNvPr id="6" name="object 6"/>
          <p:cNvSpPr txBox="1"/>
          <p:nvPr/>
        </p:nvSpPr>
        <p:spPr>
          <a:xfrm>
            <a:off x="4078523" y="3977094"/>
            <a:ext cx="960755" cy="346710"/>
          </a:xfrm>
          <a:prstGeom prst="rect">
            <a:avLst/>
          </a:prstGeom>
        </p:spPr>
        <p:txBody>
          <a:bodyPr vert="horz" wrap="square" lIns="0" tIns="13335" rIns="0" bIns="0" rtlCol="0">
            <a:spAutoFit/>
          </a:bodyPr>
          <a:lstStyle/>
          <a:p>
            <a:pPr marL="12700">
              <a:lnSpc>
                <a:spcPct val="100000"/>
              </a:lnSpc>
              <a:spcBef>
                <a:spcPts val="105"/>
              </a:spcBef>
            </a:pPr>
            <a:r>
              <a:rPr sz="2100" spc="-5" dirty="0">
                <a:solidFill>
                  <a:srgbClr val="002060"/>
                </a:solidFill>
                <a:latin typeface="楷体" panose="02010609060101010101" charset="-122"/>
                <a:cs typeface="楷体" panose="02010609060101010101" charset="-122"/>
              </a:rPr>
              <a:t>（0.6）</a:t>
            </a:r>
            <a:endParaRPr sz="2100">
              <a:latin typeface="楷体" panose="02010609060101010101" charset="-122"/>
              <a:cs typeface="楷体" panose="02010609060101010101" charset="-122"/>
            </a:endParaRPr>
          </a:p>
        </p:txBody>
      </p:sp>
      <p:sp>
        <p:nvSpPr>
          <p:cNvPr id="7" name="object 7"/>
          <p:cNvSpPr/>
          <p:nvPr/>
        </p:nvSpPr>
        <p:spPr>
          <a:xfrm>
            <a:off x="4976002" y="4853562"/>
            <a:ext cx="139700" cy="215900"/>
          </a:xfrm>
          <a:prstGeom prst="rect">
            <a:avLst/>
          </a:prstGeom>
          <a:blipFill>
            <a:blip r:embed="rId1" cstate="print"/>
            <a:stretch>
              <a:fillRect/>
            </a:stretch>
          </a:blipFill>
        </p:spPr>
        <p:txBody>
          <a:bodyPr wrap="square" lIns="0" tIns="0" rIns="0" bIns="0" rtlCol="0"/>
          <a:lstStyle/>
          <a:p/>
        </p:txBody>
      </p:sp>
      <p:sp>
        <p:nvSpPr>
          <p:cNvPr id="8" name="object 8"/>
          <p:cNvSpPr txBox="1"/>
          <p:nvPr/>
        </p:nvSpPr>
        <p:spPr>
          <a:xfrm>
            <a:off x="604399" y="4374134"/>
            <a:ext cx="9208770" cy="1600200"/>
          </a:xfrm>
          <a:prstGeom prst="rect">
            <a:avLst/>
          </a:prstGeom>
        </p:spPr>
        <p:txBody>
          <a:bodyPr vert="horz" wrap="square" lIns="0" tIns="13335" rIns="0" bIns="0" rtlCol="0">
            <a:spAutoFit/>
          </a:bodyPr>
          <a:lstStyle/>
          <a:p>
            <a:pPr marL="313690" marR="5080" indent="-300990" algn="just">
              <a:lnSpc>
                <a:spcPct val="100000"/>
              </a:lnSpc>
              <a:spcBef>
                <a:spcPts val="105"/>
              </a:spcBef>
              <a:buFont typeface="Arial" panose="020B0604020202020204"/>
              <a:buChar char="•"/>
              <a:tabLst>
                <a:tab pos="314325" algn="l"/>
              </a:tabLst>
            </a:pPr>
            <a:r>
              <a:rPr sz="2450" dirty="0">
                <a:solidFill>
                  <a:srgbClr val="002060"/>
                </a:solidFill>
                <a:latin typeface="黑体" panose="02010609060101010101" charset="-122"/>
                <a:cs typeface="黑体" panose="02010609060101010101" charset="-122"/>
              </a:rPr>
              <a:t>这条规则中，后件并非总成立，而是带有0.6的“置信度”，表示 前件成立的情况下，后件有60</a:t>
            </a:r>
            <a:r>
              <a:rPr sz="2450" spc="10" dirty="0">
                <a:solidFill>
                  <a:srgbClr val="002060"/>
                </a:solidFill>
                <a:latin typeface="黑体" panose="02010609060101010101" charset="-122"/>
                <a:cs typeface="黑体" panose="02010609060101010101" charset="-122"/>
              </a:rPr>
              <a:t> </a:t>
            </a:r>
            <a:r>
              <a:rPr sz="2450" dirty="0">
                <a:solidFill>
                  <a:srgbClr val="002060"/>
                </a:solidFill>
                <a:latin typeface="黑体" panose="02010609060101010101" charset="-122"/>
                <a:cs typeface="黑体" panose="02010609060101010101" charset="-122"/>
              </a:rPr>
              <a:t>可能性是成立的。这种知识我们称 之为</a:t>
            </a:r>
            <a:r>
              <a:rPr sz="2450" spc="5" dirty="0">
                <a:solidFill>
                  <a:srgbClr val="002060"/>
                </a:solidFill>
                <a:latin typeface="黑体" panose="02010609060101010101" charset="-122"/>
                <a:cs typeface="黑体" panose="02010609060101010101" charset="-122"/>
              </a:rPr>
              <a:t>“</a:t>
            </a:r>
            <a:r>
              <a:rPr sz="2450" b="1" dirty="0">
                <a:solidFill>
                  <a:srgbClr val="002060"/>
                </a:solidFill>
                <a:latin typeface="楷体" panose="02010609060101010101" charset="-122"/>
                <a:cs typeface="楷体" panose="02010609060101010101" charset="-122"/>
              </a:rPr>
              <a:t>不确定性知识</a:t>
            </a:r>
            <a:r>
              <a:rPr sz="2450" dirty="0">
                <a:solidFill>
                  <a:srgbClr val="002060"/>
                </a:solidFill>
                <a:latin typeface="黑体" panose="02010609060101010101" charset="-122"/>
                <a:cs typeface="黑体" panose="02010609060101010101" charset="-122"/>
              </a:rPr>
              <a:t>”。其产生式表示为：</a:t>
            </a:r>
            <a:endParaRPr sz="2450">
              <a:latin typeface="黑体" panose="02010609060101010101" charset="-122"/>
              <a:cs typeface="黑体" panose="02010609060101010101" charset="-122"/>
            </a:endParaRPr>
          </a:p>
          <a:p>
            <a:pPr marL="2195830">
              <a:lnSpc>
                <a:spcPct val="100000"/>
              </a:lnSpc>
              <a:spcBef>
                <a:spcPts val="455"/>
              </a:spcBef>
              <a:tabLst>
                <a:tab pos="2974975" algn="l"/>
                <a:tab pos="3754120" algn="l"/>
                <a:tab pos="4845685" algn="l"/>
                <a:tab pos="5469255" algn="l"/>
              </a:tabLst>
            </a:pPr>
            <a:r>
              <a:rPr sz="2450" dirty="0">
                <a:solidFill>
                  <a:srgbClr val="FF0000"/>
                </a:solidFill>
                <a:latin typeface="黑体" panose="02010609060101010101" charset="-122"/>
                <a:cs typeface="黑体" panose="02010609060101010101" charset="-122"/>
              </a:rPr>
              <a:t>IF	</a:t>
            </a:r>
            <a:r>
              <a:rPr sz="2600" i="1" spc="-75" dirty="0">
                <a:solidFill>
                  <a:srgbClr val="FF0000"/>
                </a:solidFill>
                <a:latin typeface="黑体" panose="02010609060101010101" charset="-122"/>
                <a:cs typeface="黑体" panose="02010609060101010101" charset="-122"/>
              </a:rPr>
              <a:t>P	</a:t>
            </a:r>
            <a:r>
              <a:rPr sz="2450" dirty="0">
                <a:solidFill>
                  <a:srgbClr val="FF0000"/>
                </a:solidFill>
                <a:latin typeface="黑体" panose="02010609060101010101" charset="-122"/>
                <a:cs typeface="黑体" panose="02010609060101010101" charset="-122"/>
              </a:rPr>
              <a:t>THEN	</a:t>
            </a:r>
            <a:r>
              <a:rPr sz="2600" i="1" spc="-75" dirty="0">
                <a:solidFill>
                  <a:srgbClr val="FF0000"/>
                </a:solidFill>
                <a:latin typeface="黑体" panose="02010609060101010101" charset="-122"/>
                <a:cs typeface="黑体" panose="02010609060101010101" charset="-122"/>
              </a:rPr>
              <a:t>Q	</a:t>
            </a:r>
            <a:r>
              <a:rPr sz="2450" dirty="0">
                <a:solidFill>
                  <a:srgbClr val="FF0000"/>
                </a:solidFill>
                <a:latin typeface="黑体" panose="02010609060101010101" charset="-122"/>
                <a:cs typeface="黑体" panose="02010609060101010101" charset="-122"/>
              </a:rPr>
              <a:t>（置信度）</a:t>
            </a:r>
            <a:endParaRPr sz="2450">
              <a:latin typeface="黑体" panose="02010609060101010101" charset="-122"/>
              <a:cs typeface="黑体" panose="02010609060101010101" charset="-122"/>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435475" cy="613410"/>
          </a:xfrm>
          <a:prstGeom prst="rect">
            <a:avLst/>
          </a:prstGeom>
        </p:spPr>
        <p:txBody>
          <a:bodyPr vert="horz" wrap="square" lIns="0" tIns="13335" rIns="0" bIns="0" rtlCol="0">
            <a:spAutoFit/>
          </a:bodyPr>
          <a:lstStyle/>
          <a:p>
            <a:pPr marL="12700">
              <a:lnSpc>
                <a:spcPct val="100000"/>
              </a:lnSpc>
              <a:spcBef>
                <a:spcPts val="105"/>
              </a:spcBef>
            </a:pPr>
            <a:r>
              <a:rPr spc="5" dirty="0"/>
              <a:t>事实性知识的产生式</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9232265" cy="3190240"/>
          </a:xfrm>
          <a:prstGeom prst="rect">
            <a:avLst/>
          </a:prstGeom>
        </p:spPr>
        <p:txBody>
          <a:bodyPr vert="horz" wrap="square" lIns="0" tIns="13335" rIns="0" bIns="0" rtlCol="0">
            <a:spAutoFit/>
          </a:bodyPr>
          <a:lstStyle/>
          <a:p>
            <a:pPr marL="313690" marR="508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除了规则性知识外，有许多知识本身就是事实描述性的，  比如：</a:t>
            </a:r>
            <a:endParaRPr sz="2800">
              <a:latin typeface="黑体" panose="02010609060101010101" charset="-122"/>
              <a:cs typeface="黑体" panose="02010609060101010101" charset="-122"/>
            </a:endParaRPr>
          </a:p>
          <a:p>
            <a:pPr marL="664210" lvl="1" indent="-250825">
              <a:lnSpc>
                <a:spcPct val="100000"/>
              </a:lnSpc>
              <a:spcBef>
                <a:spcPts val="590"/>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“篮球是圆的”，</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“北京是中国的首都”，</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“明天很可能会下雨”，</a:t>
            </a:r>
            <a:endParaRPr sz="2450">
              <a:latin typeface="宋体" panose="02010600030101010101" pitchFamily="2" charset="-122"/>
              <a:cs typeface="宋体" panose="02010600030101010101" pitchFamily="2" charset="-122"/>
            </a:endParaRPr>
          </a:p>
          <a:p>
            <a:pPr marL="413385">
              <a:lnSpc>
                <a:spcPct val="100000"/>
              </a:lnSpc>
              <a:spcBef>
                <a:spcPts val="600"/>
              </a:spcBef>
            </a:pPr>
            <a:r>
              <a:rPr sz="2450" dirty="0">
                <a:solidFill>
                  <a:srgbClr val="002060"/>
                </a:solidFill>
                <a:latin typeface="Arial" panose="020B0604020202020204"/>
                <a:cs typeface="Arial" panose="020B0604020202020204"/>
              </a:rPr>
              <a:t>–</a:t>
            </a:r>
            <a:r>
              <a:rPr sz="2450" spc="-80" dirty="0">
                <a:solidFill>
                  <a:srgbClr val="002060"/>
                </a:solidFill>
                <a:latin typeface="Arial" panose="020B0604020202020204"/>
                <a:cs typeface="Arial" panose="020B0604020202020204"/>
              </a:rPr>
              <a:t> </a:t>
            </a:r>
            <a:r>
              <a:rPr sz="2450" b="1" spc="-5" dirty="0">
                <a:solidFill>
                  <a:srgbClr val="002060"/>
                </a:solidFill>
                <a:latin typeface="宋体" panose="02010600030101010101" pitchFamily="2" charset="-122"/>
                <a:cs typeface="宋体" panose="02010600030101010101" pitchFamily="2" charset="-122"/>
              </a:rPr>
              <a:t>“π=3.14159”</a:t>
            </a:r>
            <a:endParaRPr sz="2450">
              <a:latin typeface="宋体" panose="02010600030101010101" pitchFamily="2" charset="-122"/>
              <a:cs typeface="宋体" panose="02010600030101010101" pitchFamily="2" charset="-122"/>
            </a:endParaRPr>
          </a:p>
          <a:p>
            <a:pPr marL="313690" indent="-300990">
              <a:lnSpc>
                <a:spcPct val="100000"/>
              </a:lnSpc>
              <a:spcBef>
                <a:spcPts val="69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这些知识可以用事实性产生式表示。</a:t>
            </a:r>
            <a:endParaRPr sz="280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435475" cy="613410"/>
          </a:xfrm>
          <a:prstGeom prst="rect">
            <a:avLst/>
          </a:prstGeom>
        </p:spPr>
        <p:txBody>
          <a:bodyPr vert="horz" wrap="square" lIns="0" tIns="13335" rIns="0" bIns="0" rtlCol="0">
            <a:spAutoFit/>
          </a:bodyPr>
          <a:lstStyle/>
          <a:p>
            <a:pPr marL="12700">
              <a:lnSpc>
                <a:spcPct val="100000"/>
              </a:lnSpc>
              <a:spcBef>
                <a:spcPts val="105"/>
              </a:spcBef>
            </a:pPr>
            <a:r>
              <a:rPr spc="5" dirty="0"/>
              <a:t>事实性知识的产生式</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9589135" cy="4151629"/>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事实性知识的产生式，一般形式是多元组，有两种形式：</a:t>
            </a:r>
            <a:endParaRPr sz="2800">
              <a:latin typeface="黑体" panose="02010609060101010101" charset="-122"/>
              <a:cs typeface="黑体" panose="02010609060101010101" charset="-122"/>
            </a:endParaRPr>
          </a:p>
          <a:p>
            <a:pPr>
              <a:lnSpc>
                <a:spcPct val="100000"/>
              </a:lnSpc>
              <a:spcBef>
                <a:spcPts val="25"/>
              </a:spcBef>
              <a:buClr>
                <a:srgbClr val="002060"/>
              </a:buClr>
              <a:buFont typeface="Arial" panose="020B0604020202020204"/>
              <a:buChar char="•"/>
            </a:pPr>
            <a:endParaRPr sz="4000">
              <a:latin typeface="Times New Roman" panose="02020603050405020304"/>
              <a:cs typeface="Times New Roman" panose="02020603050405020304"/>
            </a:endParaRPr>
          </a:p>
          <a:p>
            <a:pPr marL="664210" lvl="1" indent="-250825">
              <a:lnSpc>
                <a:spcPct val="100000"/>
              </a:lnSpc>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关系型知识：描述</a:t>
            </a:r>
            <a:r>
              <a:rPr sz="2450" b="1" spc="5" dirty="0">
                <a:solidFill>
                  <a:srgbClr val="002060"/>
                </a:solidFill>
                <a:latin typeface="宋体" panose="02010600030101010101" pitchFamily="2" charset="-122"/>
                <a:cs typeface="宋体" panose="02010600030101010101" pitchFamily="2" charset="-122"/>
              </a:rPr>
              <a:t>2</a:t>
            </a:r>
            <a:r>
              <a:rPr sz="2450" b="1" dirty="0">
                <a:solidFill>
                  <a:srgbClr val="002060"/>
                </a:solidFill>
                <a:latin typeface="宋体" panose="02010600030101010101" pitchFamily="2" charset="-122"/>
                <a:cs typeface="宋体" panose="02010600030101010101" pitchFamily="2" charset="-122"/>
              </a:rPr>
              <a:t>个对象的关系，形式为</a:t>
            </a:r>
            <a:endParaRPr sz="2450">
              <a:latin typeface="宋体" panose="02010600030101010101" pitchFamily="2" charset="-122"/>
              <a:cs typeface="宋体" panose="02010600030101010101" pitchFamily="2" charset="-122"/>
            </a:endParaRPr>
          </a:p>
          <a:p>
            <a:pPr marL="3558540">
              <a:lnSpc>
                <a:spcPct val="100000"/>
              </a:lnSpc>
              <a:spcBef>
                <a:spcPts val="600"/>
              </a:spcBef>
            </a:pPr>
            <a:r>
              <a:rPr sz="2450" b="1" spc="-5" dirty="0">
                <a:solidFill>
                  <a:srgbClr val="FF0000"/>
                </a:solidFill>
                <a:latin typeface="宋体" panose="02010600030101010101" pitchFamily="2" charset="-122"/>
                <a:cs typeface="宋体" panose="02010600030101010101" pitchFamily="2" charset="-122"/>
              </a:rPr>
              <a:t>（对象</a:t>
            </a:r>
            <a:r>
              <a:rPr sz="2450" b="1" dirty="0">
                <a:solidFill>
                  <a:srgbClr val="FF0000"/>
                </a:solidFill>
                <a:latin typeface="宋体" panose="02010600030101010101" pitchFamily="2" charset="-122"/>
                <a:cs typeface="宋体" panose="02010600030101010101" pitchFamily="2" charset="-122"/>
              </a:rPr>
              <a:t>1，</a:t>
            </a:r>
            <a:r>
              <a:rPr sz="2450" b="1" spc="-5" dirty="0">
                <a:solidFill>
                  <a:srgbClr val="FF0000"/>
                </a:solidFill>
                <a:latin typeface="宋体" panose="02010600030101010101" pitchFamily="2" charset="-122"/>
                <a:cs typeface="宋体" panose="02010600030101010101" pitchFamily="2" charset="-122"/>
              </a:rPr>
              <a:t>对象</a:t>
            </a:r>
            <a:r>
              <a:rPr sz="2450" b="1" dirty="0">
                <a:solidFill>
                  <a:srgbClr val="FF0000"/>
                </a:solidFill>
                <a:latin typeface="宋体" panose="02010600030101010101" pitchFamily="2" charset="-122"/>
                <a:cs typeface="宋体" panose="02010600030101010101" pitchFamily="2" charset="-122"/>
              </a:rPr>
              <a:t>2，</a:t>
            </a:r>
            <a:r>
              <a:rPr sz="2450" b="1" spc="-5" dirty="0">
                <a:solidFill>
                  <a:srgbClr val="FF0000"/>
                </a:solidFill>
                <a:latin typeface="宋体" panose="02010600030101010101" pitchFamily="2" charset="-122"/>
                <a:cs typeface="宋体" panose="02010600030101010101" pitchFamily="2" charset="-122"/>
              </a:rPr>
              <a:t>关系）</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属性型知识：描述</a:t>
            </a:r>
            <a:r>
              <a:rPr sz="2450" b="1" spc="5" dirty="0">
                <a:solidFill>
                  <a:srgbClr val="002060"/>
                </a:solidFill>
                <a:latin typeface="宋体" panose="02010600030101010101" pitchFamily="2" charset="-122"/>
                <a:cs typeface="宋体" panose="02010600030101010101" pitchFamily="2" charset="-122"/>
              </a:rPr>
              <a:t>1</a:t>
            </a:r>
            <a:r>
              <a:rPr sz="2450" b="1" dirty="0">
                <a:solidFill>
                  <a:srgbClr val="002060"/>
                </a:solidFill>
                <a:latin typeface="宋体" panose="02010600030101010101" pitchFamily="2" charset="-122"/>
                <a:cs typeface="宋体" panose="02010600030101010101" pitchFamily="2" charset="-122"/>
              </a:rPr>
              <a:t>个对象的某种属性，形式为</a:t>
            </a:r>
            <a:endParaRPr sz="2450">
              <a:latin typeface="宋体" panose="02010600030101010101" pitchFamily="2" charset="-122"/>
              <a:cs typeface="宋体" panose="02010600030101010101" pitchFamily="2" charset="-122"/>
            </a:endParaRPr>
          </a:p>
          <a:p>
            <a:pPr marL="343535" algn="ctr">
              <a:lnSpc>
                <a:spcPct val="100000"/>
              </a:lnSpc>
              <a:spcBef>
                <a:spcPts val="590"/>
              </a:spcBef>
            </a:pPr>
            <a:r>
              <a:rPr sz="2450" b="1" spc="-5" dirty="0">
                <a:solidFill>
                  <a:srgbClr val="FF0000"/>
                </a:solidFill>
                <a:latin typeface="宋体" panose="02010600030101010101" pitchFamily="2" charset="-122"/>
                <a:cs typeface="宋体" panose="02010600030101010101" pitchFamily="2" charset="-122"/>
              </a:rPr>
              <a:t>（对象，属性，值）</a:t>
            </a:r>
            <a:endParaRPr sz="2450">
              <a:latin typeface="宋体" panose="02010600030101010101" pitchFamily="2" charset="-122"/>
              <a:cs typeface="宋体" panose="02010600030101010101" pitchFamily="2" charset="-122"/>
            </a:endParaRPr>
          </a:p>
          <a:p>
            <a:pPr>
              <a:lnSpc>
                <a:spcPct val="100000"/>
              </a:lnSpc>
            </a:pPr>
            <a:endParaRPr sz="2400">
              <a:latin typeface="Times New Roman" panose="02020603050405020304"/>
              <a:cs typeface="Times New Roman" panose="02020603050405020304"/>
            </a:endParaRPr>
          </a:p>
          <a:p>
            <a:pPr marL="313690" marR="5080" indent="-300990">
              <a:lnSpc>
                <a:spcPct val="100000"/>
              </a:lnSpc>
              <a:spcBef>
                <a:spcPts val="146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与规则性知识类似，事实性知识同样可以是不确定的，可以 具有置信度。</a:t>
            </a:r>
            <a:endParaRPr sz="280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435475" cy="613410"/>
          </a:xfrm>
          <a:prstGeom prst="rect">
            <a:avLst/>
          </a:prstGeom>
        </p:spPr>
        <p:txBody>
          <a:bodyPr vert="horz" wrap="square" lIns="0" tIns="13335" rIns="0" bIns="0" rtlCol="0">
            <a:spAutoFit/>
          </a:bodyPr>
          <a:lstStyle/>
          <a:p>
            <a:pPr marL="12700">
              <a:lnSpc>
                <a:spcPct val="100000"/>
              </a:lnSpc>
              <a:spcBef>
                <a:spcPts val="105"/>
              </a:spcBef>
            </a:pPr>
            <a:r>
              <a:rPr spc="5" dirty="0"/>
              <a:t>事实性知识的产生式</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53966"/>
            <a:ext cx="9759315" cy="4053204"/>
          </a:xfrm>
          <a:prstGeom prst="rect">
            <a:avLst/>
          </a:prstGeom>
        </p:spPr>
        <p:txBody>
          <a:bodyPr vert="horz" wrap="square" lIns="0" tIns="97790" rIns="0" bIns="0" rtlCol="0">
            <a:spAutoFit/>
          </a:bodyPr>
          <a:lstStyle/>
          <a:p>
            <a:pPr marL="313690" indent="-300990">
              <a:lnSpc>
                <a:spcPct val="100000"/>
              </a:lnSpc>
              <a:spcBef>
                <a:spcPts val="77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我们分析一下刚才的例子：</a:t>
            </a:r>
            <a:endParaRPr sz="2800">
              <a:latin typeface="黑体" panose="02010609060101010101" charset="-122"/>
              <a:cs typeface="黑体" panose="02010609060101010101" charset="-122"/>
            </a:endParaRPr>
          </a:p>
          <a:p>
            <a:pPr marL="664210" lvl="1" indent="-250825">
              <a:lnSpc>
                <a:spcPct val="100000"/>
              </a:lnSpc>
              <a:spcBef>
                <a:spcPts val="580"/>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“篮球是圆的”是属性知识，表示为（篮球，形状，圆形）</a:t>
            </a:r>
            <a:endParaRPr sz="2450">
              <a:latin typeface="宋体" panose="02010600030101010101" pitchFamily="2" charset="-122"/>
              <a:cs typeface="宋体" panose="02010600030101010101" pitchFamily="2" charset="-122"/>
            </a:endParaRPr>
          </a:p>
          <a:p>
            <a:pPr lvl="1">
              <a:lnSpc>
                <a:spcPct val="100000"/>
              </a:lnSpc>
              <a:spcBef>
                <a:spcPts val="45"/>
              </a:spcBef>
              <a:buClr>
                <a:srgbClr val="002060"/>
              </a:buClr>
              <a:buFont typeface="Arial" panose="020B0604020202020204"/>
              <a:buChar char="–"/>
            </a:pPr>
            <a:endParaRPr sz="3550">
              <a:latin typeface="Times New Roman" panose="02020603050405020304"/>
              <a:cs typeface="Times New Roman" panose="02020603050405020304"/>
            </a:endParaRPr>
          </a:p>
          <a:p>
            <a:pPr marL="664210" lvl="1" indent="-250825">
              <a:lnSpc>
                <a:spcPct val="100000"/>
              </a:lnSpc>
              <a:spcBef>
                <a:spcPts val="5"/>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“北京是中国的首都”是关系知识，表示为（中国，北京，首都）</a:t>
            </a:r>
            <a:endParaRPr sz="2450">
              <a:latin typeface="宋体" panose="02010600030101010101" pitchFamily="2" charset="-122"/>
              <a:cs typeface="宋体" panose="02010600030101010101" pitchFamily="2" charset="-122"/>
            </a:endParaRPr>
          </a:p>
          <a:p>
            <a:pPr lvl="1">
              <a:lnSpc>
                <a:spcPct val="100000"/>
              </a:lnSpc>
              <a:spcBef>
                <a:spcPts val="50"/>
              </a:spcBef>
              <a:buClr>
                <a:srgbClr val="002060"/>
              </a:buClr>
              <a:buFont typeface="Arial" panose="020B0604020202020204"/>
              <a:buChar char="–"/>
            </a:pPr>
            <a:endParaRPr sz="3550">
              <a:latin typeface="Times New Roman" panose="02020603050405020304"/>
              <a:cs typeface="Times New Roman" panose="02020603050405020304"/>
            </a:endParaRPr>
          </a:p>
          <a:p>
            <a:pPr marL="664210" marR="322580" lvl="1" indent="-250825">
              <a:lnSpc>
                <a:spcPct val="100000"/>
              </a:lnSpc>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“明天很可能会下雨”是不确定的属性知识，表示为（明天，天 </a:t>
            </a:r>
            <a:r>
              <a:rPr sz="2450" b="1" spc="-5" dirty="0">
                <a:solidFill>
                  <a:srgbClr val="002060"/>
                </a:solidFill>
                <a:latin typeface="宋体" panose="02010600030101010101" pitchFamily="2" charset="-122"/>
                <a:cs typeface="宋体" panose="02010600030101010101" pitchFamily="2" charset="-122"/>
              </a:rPr>
              <a:t>气，下雨，0.8）</a:t>
            </a:r>
            <a:endParaRPr sz="2450">
              <a:latin typeface="宋体" panose="02010600030101010101" pitchFamily="2" charset="-122"/>
              <a:cs typeface="宋体" panose="02010600030101010101" pitchFamily="2" charset="-122"/>
            </a:endParaRPr>
          </a:p>
          <a:p>
            <a:pPr>
              <a:lnSpc>
                <a:spcPct val="100000"/>
              </a:lnSpc>
              <a:spcBef>
                <a:spcPts val="50"/>
              </a:spcBef>
            </a:pPr>
            <a:endParaRPr sz="3550">
              <a:latin typeface="Times New Roman" panose="02020603050405020304"/>
              <a:cs typeface="Times New Roman" panose="02020603050405020304"/>
            </a:endParaRPr>
          </a:p>
          <a:p>
            <a:pPr marL="413385">
              <a:lnSpc>
                <a:spcPct val="100000"/>
              </a:lnSpc>
            </a:pPr>
            <a:r>
              <a:rPr sz="2450" dirty="0">
                <a:solidFill>
                  <a:srgbClr val="002060"/>
                </a:solidFill>
                <a:latin typeface="Arial" panose="020B0604020202020204"/>
                <a:cs typeface="Arial" panose="020B0604020202020204"/>
              </a:rPr>
              <a:t>–</a:t>
            </a:r>
            <a:r>
              <a:rPr sz="2450" spc="-80" dirty="0">
                <a:solidFill>
                  <a:srgbClr val="002060"/>
                </a:solidFill>
                <a:latin typeface="Arial" panose="020B0604020202020204"/>
                <a:cs typeface="Arial" panose="020B0604020202020204"/>
              </a:rPr>
              <a:t> </a:t>
            </a:r>
            <a:r>
              <a:rPr sz="2450" b="1" dirty="0">
                <a:solidFill>
                  <a:srgbClr val="002060"/>
                </a:solidFill>
                <a:latin typeface="宋体" panose="02010600030101010101" pitchFamily="2" charset="-122"/>
                <a:cs typeface="宋体" panose="02010600030101010101" pitchFamily="2" charset="-122"/>
              </a:rPr>
              <a:t>“π=3.14159”</a:t>
            </a:r>
            <a:r>
              <a:rPr sz="2450" b="1" spc="-5" dirty="0">
                <a:solidFill>
                  <a:srgbClr val="002060"/>
                </a:solidFill>
                <a:latin typeface="宋体" panose="02010600030101010101" pitchFamily="2" charset="-122"/>
                <a:cs typeface="宋体" panose="02010600030101010101" pitchFamily="2" charset="-122"/>
              </a:rPr>
              <a:t>是属性知识，表示为</a:t>
            </a:r>
            <a:r>
              <a:rPr sz="2450" b="1" spc="-10" dirty="0">
                <a:solidFill>
                  <a:srgbClr val="002060"/>
                </a:solidFill>
                <a:latin typeface="宋体" panose="02010600030101010101" pitchFamily="2" charset="-122"/>
                <a:cs typeface="宋体" panose="02010600030101010101" pitchFamily="2" charset="-122"/>
              </a:rPr>
              <a:t>（</a:t>
            </a:r>
            <a:r>
              <a:rPr sz="2450" b="1" spc="35" dirty="0">
                <a:solidFill>
                  <a:srgbClr val="002060"/>
                </a:solidFill>
                <a:latin typeface="宋体" panose="02010600030101010101" pitchFamily="2" charset="-122"/>
                <a:cs typeface="宋体" panose="02010600030101010101" pitchFamily="2" charset="-122"/>
              </a:rPr>
              <a:t> </a:t>
            </a:r>
            <a:r>
              <a:rPr sz="2450" b="1" spc="-5" dirty="0">
                <a:solidFill>
                  <a:srgbClr val="002060"/>
                </a:solidFill>
                <a:latin typeface="宋体" panose="02010600030101010101" pitchFamily="2" charset="-122"/>
                <a:cs typeface="宋体" panose="02010600030101010101" pitchFamily="2" charset="-122"/>
              </a:rPr>
              <a:t>π，数值，3.14159</a:t>
            </a:r>
            <a:r>
              <a:rPr sz="2450" b="1" spc="20" dirty="0">
                <a:solidFill>
                  <a:srgbClr val="002060"/>
                </a:solidFill>
                <a:latin typeface="宋体" panose="02010600030101010101" pitchFamily="2" charset="-122"/>
                <a:cs typeface="宋体" panose="02010600030101010101" pitchFamily="2" charset="-122"/>
              </a:rPr>
              <a:t> </a:t>
            </a:r>
            <a:r>
              <a:rPr sz="2450" b="1" spc="-10" dirty="0">
                <a:solidFill>
                  <a:srgbClr val="002060"/>
                </a:solidFill>
                <a:latin typeface="宋体" panose="02010600030101010101" pitchFamily="2" charset="-122"/>
                <a:cs typeface="宋体" panose="02010600030101010101" pitchFamily="2" charset="-122"/>
              </a:rPr>
              <a:t>）</a:t>
            </a:r>
            <a:endParaRPr sz="24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2965450" cy="613410"/>
          </a:xfrm>
          <a:prstGeom prst="rect">
            <a:avLst/>
          </a:prstGeom>
        </p:spPr>
        <p:txBody>
          <a:bodyPr vert="horz" wrap="square" lIns="0" tIns="13335" rIns="0" bIns="0" rtlCol="0">
            <a:spAutoFit/>
          </a:bodyPr>
          <a:lstStyle/>
          <a:p>
            <a:pPr marL="12700">
              <a:lnSpc>
                <a:spcPct val="100000"/>
              </a:lnSpc>
              <a:spcBef>
                <a:spcPts val="105"/>
              </a:spcBef>
            </a:pPr>
            <a:r>
              <a:rPr spc="5" dirty="0"/>
              <a:t>产生式的特点</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95348"/>
            <a:ext cx="9589135" cy="4109085"/>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至此，我们介绍了产生式的基本形式，我们总结一下特点：</a:t>
            </a:r>
            <a:endParaRPr sz="2800">
              <a:latin typeface="黑体" panose="02010609060101010101" charset="-122"/>
              <a:cs typeface="黑体" panose="02010609060101010101" charset="-122"/>
            </a:endParaRPr>
          </a:p>
          <a:p>
            <a:pPr>
              <a:lnSpc>
                <a:spcPct val="100000"/>
              </a:lnSpc>
              <a:spcBef>
                <a:spcPts val="10"/>
              </a:spcBef>
              <a:buClr>
                <a:srgbClr val="002060"/>
              </a:buClr>
              <a:buFont typeface="Arial" panose="020B0604020202020204"/>
              <a:buChar char="•"/>
            </a:pPr>
            <a:endParaRPr sz="3750">
              <a:latin typeface="Times New Roman" panose="02020603050405020304"/>
              <a:cs typeface="Times New Roman" panose="02020603050405020304"/>
            </a:endParaRPr>
          </a:p>
          <a:p>
            <a:pPr marL="664210" marR="152400" lvl="1" indent="-250825">
              <a:lnSpc>
                <a:spcPts val="2650"/>
              </a:lnSpc>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（1）</a:t>
            </a:r>
            <a:r>
              <a:rPr sz="2450" b="1" dirty="0">
                <a:solidFill>
                  <a:srgbClr val="002060"/>
                </a:solidFill>
                <a:latin typeface="宋体" panose="02010600030101010101" pitchFamily="2" charset="-122"/>
                <a:cs typeface="宋体" panose="02010600030101010101" pitchFamily="2" charset="-122"/>
              </a:rPr>
              <a:t>产生式以规则形式描述了事物之间的对应关系，这种对应 关系包括了因果、蕴含，也包括了动作、方法，因此表达的知识 类型和范畴都超过了一阶谓词逻辑。</a:t>
            </a:r>
            <a:endParaRPr sz="2450">
              <a:latin typeface="宋体" panose="02010600030101010101" pitchFamily="2" charset="-122"/>
              <a:cs typeface="宋体" panose="02010600030101010101" pitchFamily="2" charset="-122"/>
            </a:endParaRPr>
          </a:p>
          <a:p>
            <a:pPr lvl="1">
              <a:lnSpc>
                <a:spcPct val="100000"/>
              </a:lnSpc>
              <a:spcBef>
                <a:spcPts val="40"/>
              </a:spcBef>
              <a:buClr>
                <a:srgbClr val="002060"/>
              </a:buClr>
              <a:buFont typeface="Arial" panose="020B0604020202020204"/>
              <a:buChar char="–"/>
            </a:pPr>
            <a:endParaRPr sz="3300">
              <a:latin typeface="Times New Roman" panose="02020603050405020304"/>
              <a:cs typeface="Times New Roman" panose="02020603050405020304"/>
            </a:endParaRPr>
          </a:p>
          <a:p>
            <a:pPr marL="664210" marR="307975" lvl="1" indent="-250825">
              <a:lnSpc>
                <a:spcPts val="2650"/>
              </a:lnSpc>
              <a:buFont typeface="Arial" panose="020B0604020202020204"/>
              <a:buChar char="–"/>
              <a:tabLst>
                <a:tab pos="664210" algn="l"/>
              </a:tabLst>
            </a:pPr>
            <a:r>
              <a:rPr sz="2450" b="1" spc="5" dirty="0">
                <a:solidFill>
                  <a:srgbClr val="002060"/>
                </a:solidFill>
                <a:latin typeface="宋体" panose="02010600030101010101" pitchFamily="2" charset="-122"/>
                <a:cs typeface="宋体" panose="02010600030101010101" pitchFamily="2" charset="-122"/>
              </a:rPr>
              <a:t>（2）</a:t>
            </a:r>
            <a:r>
              <a:rPr sz="2450" b="1" dirty="0">
                <a:solidFill>
                  <a:srgbClr val="002060"/>
                </a:solidFill>
                <a:latin typeface="宋体" panose="02010600030101010101" pitchFamily="2" charset="-122"/>
                <a:cs typeface="宋体" panose="02010600030101010101" pitchFamily="2" charset="-122"/>
              </a:rPr>
              <a:t>产生式可以描述不确定性知识，如不确定规则、不确定性 的事实等，这也是对一阶谓词逻辑的扩展。</a:t>
            </a:r>
            <a:endParaRPr sz="2450">
              <a:latin typeface="宋体" panose="02010600030101010101" pitchFamily="2" charset="-122"/>
              <a:cs typeface="宋体" panose="02010600030101010101" pitchFamily="2" charset="-122"/>
            </a:endParaRPr>
          </a:p>
          <a:p>
            <a:pPr lvl="1">
              <a:lnSpc>
                <a:spcPct val="100000"/>
              </a:lnSpc>
              <a:spcBef>
                <a:spcPts val="50"/>
              </a:spcBef>
              <a:buClr>
                <a:srgbClr val="002060"/>
              </a:buClr>
              <a:buFont typeface="Arial" panose="020B0604020202020204"/>
              <a:buChar char="–"/>
            </a:pPr>
            <a:endParaRPr sz="3450">
              <a:latin typeface="Times New Roman" panose="02020603050405020304"/>
              <a:cs typeface="Times New Roman" panose="02020603050405020304"/>
            </a:endParaRPr>
          </a:p>
          <a:p>
            <a:pPr marL="313690" indent="-300990">
              <a:lnSpc>
                <a:spcPct val="100000"/>
              </a:lnSpc>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因此，一阶谓词逻辑可以看作产生式的一种特例。</a:t>
            </a:r>
            <a:endParaRPr sz="280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2475230" cy="613410"/>
          </a:xfrm>
          <a:prstGeom prst="rect">
            <a:avLst/>
          </a:prstGeom>
        </p:spPr>
        <p:txBody>
          <a:bodyPr vert="horz" wrap="square" lIns="0" tIns="13335" rIns="0" bIns="0" rtlCol="0">
            <a:spAutoFit/>
          </a:bodyPr>
          <a:lstStyle/>
          <a:p>
            <a:pPr marL="12700">
              <a:lnSpc>
                <a:spcPct val="100000"/>
              </a:lnSpc>
              <a:spcBef>
                <a:spcPts val="105"/>
              </a:spcBef>
            </a:pPr>
            <a:r>
              <a:rPr spc="5" dirty="0"/>
              <a:t>产生式系统</a:t>
            </a:r>
            <a:endParaRPr spc="5" dirty="0"/>
          </a:p>
        </p:txBody>
      </p:sp>
      <p:sp>
        <p:nvSpPr>
          <p:cNvPr id="3" name="object 3"/>
          <p:cNvSpPr txBox="1"/>
          <p:nvPr/>
        </p:nvSpPr>
        <p:spPr>
          <a:xfrm>
            <a:off x="604399" y="1938019"/>
            <a:ext cx="9232265" cy="1394460"/>
          </a:xfrm>
          <a:prstGeom prst="rect">
            <a:avLst/>
          </a:prstGeom>
        </p:spPr>
        <p:txBody>
          <a:bodyPr vert="horz" wrap="square" lIns="0" tIns="13335" rIns="0" bIns="0" rtlCol="0">
            <a:spAutoFit/>
          </a:bodyPr>
          <a:lstStyle/>
          <a:p>
            <a:pPr marL="313690" marR="508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当专家根据具体知识，设计好一组产生式知识库之后，需 要进一步设计产生式系统，利用知识库进行问题求解。</a:t>
            </a:r>
            <a:endParaRPr sz="2800">
              <a:latin typeface="黑体" panose="02010609060101010101" charset="-122"/>
              <a:cs typeface="黑体" panose="02010609060101010101" charset="-122"/>
            </a:endParaRPr>
          </a:p>
          <a:p>
            <a:pPr marL="313690" indent="-300990">
              <a:lnSpc>
                <a:spcPct val="100000"/>
              </a:lnSpc>
              <a:spcBef>
                <a:spcPts val="69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一般来说，产生式系统包括如下几个部分：</a:t>
            </a:r>
            <a:endParaRPr sz="2800">
              <a:latin typeface="黑体" panose="02010609060101010101" charset="-122"/>
              <a:cs typeface="黑体" panose="02010609060101010101" charset="-122"/>
            </a:endParaRPr>
          </a:p>
        </p:txBody>
      </p:sp>
      <p:sp>
        <p:nvSpPr>
          <p:cNvPr id="4" name="object 4"/>
          <p:cNvSpPr/>
          <p:nvPr/>
        </p:nvSpPr>
        <p:spPr>
          <a:xfrm>
            <a:off x="4214507" y="3589782"/>
            <a:ext cx="1957705" cy="947419"/>
          </a:xfrm>
          <a:custGeom>
            <a:avLst/>
            <a:gdLst/>
            <a:ahLst/>
            <a:cxnLst/>
            <a:rect l="l" t="t" r="r" b="b"/>
            <a:pathLst>
              <a:path w="1957704" h="947420">
                <a:moveTo>
                  <a:pt x="1957577" y="789432"/>
                </a:moveTo>
                <a:lnTo>
                  <a:pt x="1957577" y="157734"/>
                </a:lnTo>
                <a:lnTo>
                  <a:pt x="1949512" y="107972"/>
                </a:lnTo>
                <a:lnTo>
                  <a:pt x="1927073" y="64684"/>
                </a:lnTo>
                <a:lnTo>
                  <a:pt x="1892893" y="30504"/>
                </a:lnTo>
                <a:lnTo>
                  <a:pt x="1849605" y="8065"/>
                </a:lnTo>
                <a:lnTo>
                  <a:pt x="1799844" y="0"/>
                </a:lnTo>
                <a:lnTo>
                  <a:pt x="157734" y="0"/>
                </a:lnTo>
                <a:lnTo>
                  <a:pt x="107679" y="8065"/>
                </a:lnTo>
                <a:lnTo>
                  <a:pt x="64355" y="30504"/>
                </a:lnTo>
                <a:lnTo>
                  <a:pt x="30284" y="64684"/>
                </a:lnTo>
                <a:lnTo>
                  <a:pt x="7991" y="107972"/>
                </a:lnTo>
                <a:lnTo>
                  <a:pt x="0" y="157734"/>
                </a:lnTo>
                <a:lnTo>
                  <a:pt x="0" y="789432"/>
                </a:lnTo>
                <a:lnTo>
                  <a:pt x="7991" y="839193"/>
                </a:lnTo>
                <a:lnTo>
                  <a:pt x="30284" y="882481"/>
                </a:lnTo>
                <a:lnTo>
                  <a:pt x="64355" y="916661"/>
                </a:lnTo>
                <a:lnTo>
                  <a:pt x="107679" y="939100"/>
                </a:lnTo>
                <a:lnTo>
                  <a:pt x="157734" y="947166"/>
                </a:lnTo>
                <a:lnTo>
                  <a:pt x="1799844" y="947166"/>
                </a:lnTo>
                <a:lnTo>
                  <a:pt x="1849605" y="939100"/>
                </a:lnTo>
                <a:lnTo>
                  <a:pt x="1892893" y="916661"/>
                </a:lnTo>
                <a:lnTo>
                  <a:pt x="1927073" y="882481"/>
                </a:lnTo>
                <a:lnTo>
                  <a:pt x="1949512" y="839193"/>
                </a:lnTo>
                <a:lnTo>
                  <a:pt x="1957577" y="789432"/>
                </a:lnTo>
                <a:close/>
              </a:path>
            </a:pathLst>
          </a:custGeom>
          <a:solidFill>
            <a:srgbClr val="4F81BD"/>
          </a:solidFill>
        </p:spPr>
        <p:txBody>
          <a:bodyPr wrap="square" lIns="0" tIns="0" rIns="0" bIns="0" rtlCol="0"/>
          <a:lstStyle/>
          <a:p/>
        </p:txBody>
      </p:sp>
      <p:sp>
        <p:nvSpPr>
          <p:cNvPr id="5" name="object 5"/>
          <p:cNvSpPr/>
          <p:nvPr/>
        </p:nvSpPr>
        <p:spPr>
          <a:xfrm>
            <a:off x="4203077" y="3579114"/>
            <a:ext cx="1979930" cy="969644"/>
          </a:xfrm>
          <a:custGeom>
            <a:avLst/>
            <a:gdLst/>
            <a:ahLst/>
            <a:cxnLst/>
            <a:rect l="l" t="t" r="r" b="b"/>
            <a:pathLst>
              <a:path w="1979929" h="969645">
                <a:moveTo>
                  <a:pt x="1979676" y="808481"/>
                </a:moveTo>
                <a:lnTo>
                  <a:pt x="1979676" y="160019"/>
                </a:lnTo>
                <a:lnTo>
                  <a:pt x="1978914" y="150875"/>
                </a:lnTo>
                <a:lnTo>
                  <a:pt x="1967110" y="104113"/>
                </a:lnTo>
                <a:lnTo>
                  <a:pt x="1943068" y="63395"/>
                </a:lnTo>
                <a:lnTo>
                  <a:pt x="1909002" y="30970"/>
                </a:lnTo>
                <a:lnTo>
                  <a:pt x="1867126" y="9089"/>
                </a:lnTo>
                <a:lnTo>
                  <a:pt x="1819656" y="0"/>
                </a:lnTo>
                <a:lnTo>
                  <a:pt x="169164" y="0"/>
                </a:lnTo>
                <a:lnTo>
                  <a:pt x="121468" y="6426"/>
                </a:lnTo>
                <a:lnTo>
                  <a:pt x="78208" y="26381"/>
                </a:lnTo>
                <a:lnTo>
                  <a:pt x="42108" y="57448"/>
                </a:lnTo>
                <a:lnTo>
                  <a:pt x="15892" y="97211"/>
                </a:lnTo>
                <a:lnTo>
                  <a:pt x="2285" y="143255"/>
                </a:lnTo>
                <a:lnTo>
                  <a:pt x="0" y="160019"/>
                </a:lnTo>
                <a:lnTo>
                  <a:pt x="0" y="809243"/>
                </a:lnTo>
                <a:lnTo>
                  <a:pt x="762" y="817626"/>
                </a:lnTo>
                <a:lnTo>
                  <a:pt x="3810" y="834389"/>
                </a:lnTo>
                <a:lnTo>
                  <a:pt x="11683" y="861916"/>
                </a:lnTo>
                <a:lnTo>
                  <a:pt x="22098" y="883099"/>
                </a:lnTo>
                <a:lnTo>
                  <a:pt x="22098" y="168401"/>
                </a:lnTo>
                <a:lnTo>
                  <a:pt x="22860" y="160781"/>
                </a:lnTo>
                <a:lnTo>
                  <a:pt x="22860" y="153161"/>
                </a:lnTo>
                <a:lnTo>
                  <a:pt x="24384" y="146303"/>
                </a:lnTo>
                <a:lnTo>
                  <a:pt x="25145" y="138683"/>
                </a:lnTo>
                <a:lnTo>
                  <a:pt x="43495" y="92568"/>
                </a:lnTo>
                <a:lnTo>
                  <a:pt x="76199" y="54863"/>
                </a:lnTo>
                <a:lnTo>
                  <a:pt x="81533" y="51053"/>
                </a:lnTo>
                <a:lnTo>
                  <a:pt x="87630" y="46481"/>
                </a:lnTo>
                <a:lnTo>
                  <a:pt x="106518" y="35858"/>
                </a:lnTo>
                <a:lnTo>
                  <a:pt x="126553" y="28208"/>
                </a:lnTo>
                <a:lnTo>
                  <a:pt x="147510" y="23598"/>
                </a:lnTo>
                <a:lnTo>
                  <a:pt x="169164" y="22097"/>
                </a:lnTo>
                <a:lnTo>
                  <a:pt x="1819656" y="22174"/>
                </a:lnTo>
                <a:lnTo>
                  <a:pt x="1876858" y="37582"/>
                </a:lnTo>
                <a:lnTo>
                  <a:pt x="1917673" y="67998"/>
                </a:lnTo>
                <a:lnTo>
                  <a:pt x="1945673" y="110517"/>
                </a:lnTo>
                <a:lnTo>
                  <a:pt x="1957577" y="161543"/>
                </a:lnTo>
                <a:lnTo>
                  <a:pt x="1957577" y="881013"/>
                </a:lnTo>
                <a:lnTo>
                  <a:pt x="1970300" y="856385"/>
                </a:lnTo>
                <a:lnTo>
                  <a:pt x="1979676" y="808481"/>
                </a:lnTo>
                <a:close/>
              </a:path>
              <a:path w="1979929" h="969645">
                <a:moveTo>
                  <a:pt x="1957577" y="881013"/>
                </a:moveTo>
                <a:lnTo>
                  <a:pt x="1957577" y="807719"/>
                </a:lnTo>
                <a:lnTo>
                  <a:pt x="1956816" y="815339"/>
                </a:lnTo>
                <a:lnTo>
                  <a:pt x="1942431" y="865456"/>
                </a:lnTo>
                <a:lnTo>
                  <a:pt x="1911777" y="906765"/>
                </a:lnTo>
                <a:lnTo>
                  <a:pt x="1868971" y="935128"/>
                </a:lnTo>
                <a:lnTo>
                  <a:pt x="1818132" y="946403"/>
                </a:lnTo>
                <a:lnTo>
                  <a:pt x="1810512" y="947165"/>
                </a:lnTo>
                <a:lnTo>
                  <a:pt x="169164" y="947165"/>
                </a:lnTo>
                <a:lnTo>
                  <a:pt x="117165" y="937337"/>
                </a:lnTo>
                <a:lnTo>
                  <a:pt x="73418" y="911513"/>
                </a:lnTo>
                <a:lnTo>
                  <a:pt x="41158" y="872274"/>
                </a:lnTo>
                <a:lnTo>
                  <a:pt x="23622" y="822197"/>
                </a:lnTo>
                <a:lnTo>
                  <a:pt x="22860" y="814577"/>
                </a:lnTo>
                <a:lnTo>
                  <a:pt x="22860" y="807719"/>
                </a:lnTo>
                <a:lnTo>
                  <a:pt x="22098" y="800099"/>
                </a:lnTo>
                <a:lnTo>
                  <a:pt x="22098" y="883099"/>
                </a:lnTo>
                <a:lnTo>
                  <a:pt x="61722" y="930401"/>
                </a:lnTo>
                <a:lnTo>
                  <a:pt x="96422" y="952706"/>
                </a:lnTo>
                <a:lnTo>
                  <a:pt x="144202" y="967259"/>
                </a:lnTo>
                <a:lnTo>
                  <a:pt x="169164" y="969263"/>
                </a:lnTo>
                <a:lnTo>
                  <a:pt x="1819656" y="969263"/>
                </a:lnTo>
                <a:lnTo>
                  <a:pt x="1828800" y="968501"/>
                </a:lnTo>
                <a:lnTo>
                  <a:pt x="1876080" y="956205"/>
                </a:lnTo>
                <a:lnTo>
                  <a:pt x="1916655" y="932150"/>
                </a:lnTo>
                <a:lnTo>
                  <a:pt x="1948677" y="898243"/>
                </a:lnTo>
                <a:lnTo>
                  <a:pt x="1957577" y="881013"/>
                </a:lnTo>
                <a:close/>
              </a:path>
            </a:pathLst>
          </a:custGeom>
          <a:solidFill>
            <a:srgbClr val="385D8A"/>
          </a:solidFill>
        </p:spPr>
        <p:txBody>
          <a:bodyPr wrap="square" lIns="0" tIns="0" rIns="0" bIns="0" rtlCol="0"/>
          <a:lstStyle/>
          <a:p/>
        </p:txBody>
      </p:sp>
      <p:sp>
        <p:nvSpPr>
          <p:cNvPr id="6" name="object 6"/>
          <p:cNvSpPr txBox="1"/>
          <p:nvPr/>
        </p:nvSpPr>
        <p:spPr>
          <a:xfrm>
            <a:off x="4713103" y="3873500"/>
            <a:ext cx="960755" cy="399415"/>
          </a:xfrm>
          <a:prstGeom prst="rect">
            <a:avLst/>
          </a:prstGeom>
        </p:spPr>
        <p:txBody>
          <a:bodyPr vert="horz" wrap="square" lIns="0" tIns="13335" rIns="0" bIns="0" rtlCol="0">
            <a:spAutoFit/>
          </a:bodyPr>
          <a:lstStyle/>
          <a:p>
            <a:pPr marL="12700">
              <a:lnSpc>
                <a:spcPct val="100000"/>
              </a:lnSpc>
              <a:spcBef>
                <a:spcPts val="105"/>
              </a:spcBef>
            </a:pPr>
            <a:r>
              <a:rPr sz="2450" dirty="0">
                <a:solidFill>
                  <a:srgbClr val="FFFFFF"/>
                </a:solidFill>
                <a:latin typeface="楷体" panose="02010609060101010101" charset="-122"/>
                <a:cs typeface="楷体" panose="02010609060101010101" charset="-122"/>
              </a:rPr>
              <a:t>控制器</a:t>
            </a:r>
            <a:endParaRPr sz="2450">
              <a:latin typeface="楷体" panose="02010609060101010101" charset="-122"/>
              <a:cs typeface="楷体" panose="02010609060101010101" charset="-122"/>
            </a:endParaRPr>
          </a:p>
        </p:txBody>
      </p:sp>
      <p:sp>
        <p:nvSpPr>
          <p:cNvPr id="7" name="object 7"/>
          <p:cNvSpPr/>
          <p:nvPr/>
        </p:nvSpPr>
        <p:spPr>
          <a:xfrm>
            <a:off x="1471307" y="4858511"/>
            <a:ext cx="1965960" cy="951738"/>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1471307" y="4858511"/>
            <a:ext cx="1965960" cy="955675"/>
          </a:xfrm>
          <a:custGeom>
            <a:avLst/>
            <a:gdLst/>
            <a:ahLst/>
            <a:cxnLst/>
            <a:rect l="l" t="t" r="r" b="b"/>
            <a:pathLst>
              <a:path w="1965960" h="955675">
                <a:moveTo>
                  <a:pt x="1965960" y="794004"/>
                </a:moveTo>
                <a:lnTo>
                  <a:pt x="1965960" y="162306"/>
                </a:lnTo>
                <a:lnTo>
                  <a:pt x="1965198" y="153924"/>
                </a:lnTo>
                <a:lnTo>
                  <a:pt x="1965198" y="145542"/>
                </a:lnTo>
                <a:lnTo>
                  <a:pt x="1953257" y="99990"/>
                </a:lnTo>
                <a:lnTo>
                  <a:pt x="1930344" y="61147"/>
                </a:lnTo>
                <a:lnTo>
                  <a:pt x="1898086" y="30526"/>
                </a:lnTo>
                <a:lnTo>
                  <a:pt x="1858108" y="9640"/>
                </a:lnTo>
                <a:lnTo>
                  <a:pt x="1812036" y="0"/>
                </a:lnTo>
                <a:lnTo>
                  <a:pt x="161544" y="0"/>
                </a:lnTo>
                <a:lnTo>
                  <a:pt x="115241" y="7050"/>
                </a:lnTo>
                <a:lnTo>
                  <a:pt x="74061" y="26083"/>
                </a:lnTo>
                <a:lnTo>
                  <a:pt x="40031" y="55383"/>
                </a:lnTo>
                <a:lnTo>
                  <a:pt x="15176" y="93234"/>
                </a:lnTo>
                <a:lnTo>
                  <a:pt x="1523" y="137922"/>
                </a:lnTo>
                <a:lnTo>
                  <a:pt x="0" y="153924"/>
                </a:lnTo>
                <a:lnTo>
                  <a:pt x="0" y="802386"/>
                </a:lnTo>
                <a:lnTo>
                  <a:pt x="1524" y="818388"/>
                </a:lnTo>
                <a:lnTo>
                  <a:pt x="3048" y="826770"/>
                </a:lnTo>
                <a:lnTo>
                  <a:pt x="8382" y="844377"/>
                </a:lnTo>
                <a:lnTo>
                  <a:pt x="8382" y="153924"/>
                </a:lnTo>
                <a:lnTo>
                  <a:pt x="9905" y="138684"/>
                </a:lnTo>
                <a:lnTo>
                  <a:pt x="30256" y="82867"/>
                </a:lnTo>
                <a:lnTo>
                  <a:pt x="64007" y="43434"/>
                </a:lnTo>
                <a:lnTo>
                  <a:pt x="117047" y="14982"/>
                </a:lnTo>
                <a:lnTo>
                  <a:pt x="161544" y="8428"/>
                </a:lnTo>
                <a:lnTo>
                  <a:pt x="1812036" y="8382"/>
                </a:lnTo>
                <a:lnTo>
                  <a:pt x="1819656" y="9144"/>
                </a:lnTo>
                <a:lnTo>
                  <a:pt x="1862929" y="20281"/>
                </a:lnTo>
                <a:lnTo>
                  <a:pt x="1899798" y="42068"/>
                </a:lnTo>
                <a:lnTo>
                  <a:pt x="1928824" y="72841"/>
                </a:lnTo>
                <a:lnTo>
                  <a:pt x="1948564" y="110935"/>
                </a:lnTo>
                <a:lnTo>
                  <a:pt x="1957577" y="154686"/>
                </a:lnTo>
                <a:lnTo>
                  <a:pt x="1957577" y="843041"/>
                </a:lnTo>
                <a:lnTo>
                  <a:pt x="1965198" y="801624"/>
                </a:lnTo>
                <a:lnTo>
                  <a:pt x="1965960" y="794004"/>
                </a:lnTo>
                <a:close/>
              </a:path>
              <a:path w="1965960" h="955675">
                <a:moveTo>
                  <a:pt x="1957577" y="843041"/>
                </a:moveTo>
                <a:lnTo>
                  <a:pt x="1957577" y="794004"/>
                </a:lnTo>
                <a:lnTo>
                  <a:pt x="1956816" y="801624"/>
                </a:lnTo>
                <a:lnTo>
                  <a:pt x="1956816" y="809244"/>
                </a:lnTo>
                <a:lnTo>
                  <a:pt x="1945809" y="852172"/>
                </a:lnTo>
                <a:lnTo>
                  <a:pt x="1923917" y="889275"/>
                </a:lnTo>
                <a:lnTo>
                  <a:pt x="1892974" y="918706"/>
                </a:lnTo>
                <a:lnTo>
                  <a:pt x="1854815" y="938619"/>
                </a:lnTo>
                <a:lnTo>
                  <a:pt x="1811274" y="947166"/>
                </a:lnTo>
                <a:lnTo>
                  <a:pt x="161544" y="947166"/>
                </a:lnTo>
                <a:lnTo>
                  <a:pt x="118010" y="941000"/>
                </a:lnTo>
                <a:lnTo>
                  <a:pt x="78945" y="922936"/>
                </a:lnTo>
                <a:lnTo>
                  <a:pt x="46483" y="894924"/>
                </a:lnTo>
                <a:lnTo>
                  <a:pt x="22758" y="858916"/>
                </a:lnTo>
                <a:lnTo>
                  <a:pt x="9906" y="816864"/>
                </a:lnTo>
                <a:lnTo>
                  <a:pt x="8382" y="801624"/>
                </a:lnTo>
                <a:lnTo>
                  <a:pt x="8382" y="844377"/>
                </a:lnTo>
                <a:lnTo>
                  <a:pt x="39134" y="899748"/>
                </a:lnTo>
                <a:lnTo>
                  <a:pt x="71628" y="928116"/>
                </a:lnTo>
                <a:lnTo>
                  <a:pt x="114385" y="948790"/>
                </a:lnTo>
                <a:lnTo>
                  <a:pt x="161544" y="955548"/>
                </a:lnTo>
                <a:lnTo>
                  <a:pt x="1812036" y="955548"/>
                </a:lnTo>
                <a:lnTo>
                  <a:pt x="1865252" y="943805"/>
                </a:lnTo>
                <a:lnTo>
                  <a:pt x="1904505" y="920583"/>
                </a:lnTo>
                <a:lnTo>
                  <a:pt x="1935818" y="887535"/>
                </a:lnTo>
                <a:lnTo>
                  <a:pt x="1956835" y="847076"/>
                </a:lnTo>
                <a:lnTo>
                  <a:pt x="1957577" y="843041"/>
                </a:lnTo>
                <a:close/>
              </a:path>
            </a:pathLst>
          </a:custGeom>
          <a:solidFill>
            <a:srgbClr val="98B954"/>
          </a:solidFill>
        </p:spPr>
        <p:txBody>
          <a:bodyPr wrap="square" lIns="0" tIns="0" rIns="0" bIns="0" rtlCol="0"/>
          <a:lstStyle/>
          <a:p/>
        </p:txBody>
      </p:sp>
      <p:sp>
        <p:nvSpPr>
          <p:cNvPr id="9" name="object 9"/>
          <p:cNvSpPr txBox="1"/>
          <p:nvPr/>
        </p:nvSpPr>
        <p:spPr>
          <a:xfrm>
            <a:off x="1973713" y="5146802"/>
            <a:ext cx="960755" cy="399415"/>
          </a:xfrm>
          <a:prstGeom prst="rect">
            <a:avLst/>
          </a:prstGeom>
        </p:spPr>
        <p:txBody>
          <a:bodyPr vert="horz" wrap="square" lIns="0" tIns="13335" rIns="0" bIns="0" rtlCol="0">
            <a:spAutoFit/>
          </a:bodyPr>
          <a:lstStyle/>
          <a:p>
            <a:pPr marL="12700">
              <a:lnSpc>
                <a:spcPct val="100000"/>
              </a:lnSpc>
              <a:spcBef>
                <a:spcPts val="105"/>
              </a:spcBef>
            </a:pPr>
            <a:r>
              <a:rPr sz="2450" dirty="0">
                <a:latin typeface="楷体" panose="02010609060101010101" charset="-122"/>
                <a:cs typeface="楷体" panose="02010609060101010101" charset="-122"/>
              </a:rPr>
              <a:t>规则库</a:t>
            </a:r>
            <a:endParaRPr sz="2450">
              <a:latin typeface="楷体" panose="02010609060101010101" charset="-122"/>
              <a:cs typeface="楷体" panose="02010609060101010101" charset="-122"/>
            </a:endParaRPr>
          </a:p>
        </p:txBody>
      </p:sp>
      <p:sp>
        <p:nvSpPr>
          <p:cNvPr id="10" name="object 10"/>
          <p:cNvSpPr/>
          <p:nvPr/>
        </p:nvSpPr>
        <p:spPr>
          <a:xfrm>
            <a:off x="6907415" y="4858511"/>
            <a:ext cx="1965960" cy="951738"/>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6907415" y="4858511"/>
            <a:ext cx="1965960" cy="955675"/>
          </a:xfrm>
          <a:custGeom>
            <a:avLst/>
            <a:gdLst/>
            <a:ahLst/>
            <a:cxnLst/>
            <a:rect l="l" t="t" r="r" b="b"/>
            <a:pathLst>
              <a:path w="1965959" h="955675">
                <a:moveTo>
                  <a:pt x="1965960" y="801623"/>
                </a:moveTo>
                <a:lnTo>
                  <a:pt x="1965960" y="153923"/>
                </a:lnTo>
                <a:lnTo>
                  <a:pt x="1965198" y="145541"/>
                </a:lnTo>
                <a:lnTo>
                  <a:pt x="1953472" y="99890"/>
                </a:lnTo>
                <a:lnTo>
                  <a:pt x="1930662" y="60994"/>
                </a:lnTo>
                <a:lnTo>
                  <a:pt x="1898399" y="30369"/>
                </a:lnTo>
                <a:lnTo>
                  <a:pt x="1858313" y="9532"/>
                </a:lnTo>
                <a:lnTo>
                  <a:pt x="1812036" y="0"/>
                </a:lnTo>
                <a:lnTo>
                  <a:pt x="162306" y="0"/>
                </a:lnTo>
                <a:lnTo>
                  <a:pt x="116457" y="6711"/>
                </a:lnTo>
                <a:lnTo>
                  <a:pt x="74980" y="25862"/>
                </a:lnTo>
                <a:lnTo>
                  <a:pt x="40425" y="55449"/>
                </a:lnTo>
                <a:lnTo>
                  <a:pt x="15343" y="93469"/>
                </a:lnTo>
                <a:lnTo>
                  <a:pt x="2285" y="137921"/>
                </a:lnTo>
                <a:lnTo>
                  <a:pt x="0" y="153923"/>
                </a:lnTo>
                <a:lnTo>
                  <a:pt x="0" y="802385"/>
                </a:lnTo>
                <a:lnTo>
                  <a:pt x="762" y="810767"/>
                </a:lnTo>
                <a:lnTo>
                  <a:pt x="2286" y="818387"/>
                </a:lnTo>
                <a:lnTo>
                  <a:pt x="3048" y="826769"/>
                </a:lnTo>
                <a:lnTo>
                  <a:pt x="8382" y="843506"/>
                </a:lnTo>
                <a:lnTo>
                  <a:pt x="8382" y="153923"/>
                </a:lnTo>
                <a:lnTo>
                  <a:pt x="9905" y="138683"/>
                </a:lnTo>
                <a:lnTo>
                  <a:pt x="30713" y="82638"/>
                </a:lnTo>
                <a:lnTo>
                  <a:pt x="64769" y="43433"/>
                </a:lnTo>
                <a:lnTo>
                  <a:pt x="117133" y="15063"/>
                </a:lnTo>
                <a:lnTo>
                  <a:pt x="162306" y="8381"/>
                </a:lnTo>
                <a:lnTo>
                  <a:pt x="1812798" y="8458"/>
                </a:lnTo>
                <a:lnTo>
                  <a:pt x="1862796" y="20126"/>
                </a:lnTo>
                <a:lnTo>
                  <a:pt x="1899820" y="41969"/>
                </a:lnTo>
                <a:lnTo>
                  <a:pt x="1929067" y="72875"/>
                </a:lnTo>
                <a:lnTo>
                  <a:pt x="1948874" y="111047"/>
                </a:lnTo>
                <a:lnTo>
                  <a:pt x="1957577" y="154685"/>
                </a:lnTo>
                <a:lnTo>
                  <a:pt x="1957577" y="844730"/>
                </a:lnTo>
                <a:lnTo>
                  <a:pt x="1965960" y="801623"/>
                </a:lnTo>
                <a:close/>
              </a:path>
              <a:path w="1965959" h="955675">
                <a:moveTo>
                  <a:pt x="1957577" y="844730"/>
                </a:moveTo>
                <a:lnTo>
                  <a:pt x="1957577" y="801623"/>
                </a:lnTo>
                <a:lnTo>
                  <a:pt x="1956816" y="809243"/>
                </a:lnTo>
                <a:lnTo>
                  <a:pt x="1946263" y="852050"/>
                </a:lnTo>
                <a:lnTo>
                  <a:pt x="1924479" y="889138"/>
                </a:lnTo>
                <a:lnTo>
                  <a:pt x="1893493" y="918615"/>
                </a:lnTo>
                <a:lnTo>
                  <a:pt x="1855335" y="938588"/>
                </a:lnTo>
                <a:lnTo>
                  <a:pt x="1812036" y="947165"/>
                </a:lnTo>
                <a:lnTo>
                  <a:pt x="162306" y="947165"/>
                </a:lnTo>
                <a:lnTo>
                  <a:pt x="118568" y="941095"/>
                </a:lnTo>
                <a:lnTo>
                  <a:pt x="79321" y="923130"/>
                </a:lnTo>
                <a:lnTo>
                  <a:pt x="46703" y="895169"/>
                </a:lnTo>
                <a:lnTo>
                  <a:pt x="22852" y="859114"/>
                </a:lnTo>
                <a:lnTo>
                  <a:pt x="9906" y="816863"/>
                </a:lnTo>
                <a:lnTo>
                  <a:pt x="8382" y="801623"/>
                </a:lnTo>
                <a:lnTo>
                  <a:pt x="8382" y="843506"/>
                </a:lnTo>
                <a:lnTo>
                  <a:pt x="39075" y="898720"/>
                </a:lnTo>
                <a:lnTo>
                  <a:pt x="71628" y="928115"/>
                </a:lnTo>
                <a:lnTo>
                  <a:pt x="114857" y="948780"/>
                </a:lnTo>
                <a:lnTo>
                  <a:pt x="162306" y="955547"/>
                </a:lnTo>
                <a:lnTo>
                  <a:pt x="1812798" y="955547"/>
                </a:lnTo>
                <a:lnTo>
                  <a:pt x="1865596" y="943786"/>
                </a:lnTo>
                <a:lnTo>
                  <a:pt x="1904808" y="920726"/>
                </a:lnTo>
                <a:lnTo>
                  <a:pt x="1935985" y="887850"/>
                </a:lnTo>
                <a:lnTo>
                  <a:pt x="1957058" y="847401"/>
                </a:lnTo>
                <a:lnTo>
                  <a:pt x="1957577" y="844730"/>
                </a:lnTo>
                <a:close/>
              </a:path>
            </a:pathLst>
          </a:custGeom>
          <a:solidFill>
            <a:srgbClr val="98B954"/>
          </a:solidFill>
        </p:spPr>
        <p:txBody>
          <a:bodyPr wrap="square" lIns="0" tIns="0" rIns="0" bIns="0" rtlCol="0"/>
          <a:lstStyle/>
          <a:p/>
        </p:txBody>
      </p:sp>
      <p:sp>
        <p:nvSpPr>
          <p:cNvPr id="12" name="object 12"/>
          <p:cNvSpPr txBox="1"/>
          <p:nvPr/>
        </p:nvSpPr>
        <p:spPr>
          <a:xfrm>
            <a:off x="7409821" y="5146802"/>
            <a:ext cx="960755" cy="399415"/>
          </a:xfrm>
          <a:prstGeom prst="rect">
            <a:avLst/>
          </a:prstGeom>
        </p:spPr>
        <p:txBody>
          <a:bodyPr vert="horz" wrap="square" lIns="0" tIns="13335" rIns="0" bIns="0" rtlCol="0">
            <a:spAutoFit/>
          </a:bodyPr>
          <a:lstStyle/>
          <a:p>
            <a:pPr marL="12700">
              <a:lnSpc>
                <a:spcPct val="100000"/>
              </a:lnSpc>
              <a:spcBef>
                <a:spcPts val="105"/>
              </a:spcBef>
            </a:pPr>
            <a:r>
              <a:rPr sz="2450" dirty="0">
                <a:latin typeface="楷体" panose="02010609060101010101" charset="-122"/>
                <a:cs typeface="楷体" panose="02010609060101010101" charset="-122"/>
              </a:rPr>
              <a:t>事实库</a:t>
            </a:r>
            <a:endParaRPr sz="2450">
              <a:latin typeface="楷体" panose="02010609060101010101" charset="-122"/>
              <a:cs typeface="楷体" panose="02010609060101010101" charset="-122"/>
            </a:endParaRPr>
          </a:p>
        </p:txBody>
      </p:sp>
      <p:sp>
        <p:nvSpPr>
          <p:cNvPr id="13" name="object 13"/>
          <p:cNvSpPr/>
          <p:nvPr/>
        </p:nvSpPr>
        <p:spPr>
          <a:xfrm>
            <a:off x="4214507" y="4864608"/>
            <a:ext cx="1957705" cy="947419"/>
          </a:xfrm>
          <a:custGeom>
            <a:avLst/>
            <a:gdLst/>
            <a:ahLst/>
            <a:cxnLst/>
            <a:rect l="l" t="t" r="r" b="b"/>
            <a:pathLst>
              <a:path w="1957704" h="947420">
                <a:moveTo>
                  <a:pt x="1957577" y="789432"/>
                </a:moveTo>
                <a:lnTo>
                  <a:pt x="1957577" y="157734"/>
                </a:lnTo>
                <a:lnTo>
                  <a:pt x="1949512" y="107972"/>
                </a:lnTo>
                <a:lnTo>
                  <a:pt x="1927073" y="64684"/>
                </a:lnTo>
                <a:lnTo>
                  <a:pt x="1892893" y="30504"/>
                </a:lnTo>
                <a:lnTo>
                  <a:pt x="1849605" y="8065"/>
                </a:lnTo>
                <a:lnTo>
                  <a:pt x="1799844" y="0"/>
                </a:lnTo>
                <a:lnTo>
                  <a:pt x="157734" y="0"/>
                </a:lnTo>
                <a:lnTo>
                  <a:pt x="107679" y="8065"/>
                </a:lnTo>
                <a:lnTo>
                  <a:pt x="64355" y="30504"/>
                </a:lnTo>
                <a:lnTo>
                  <a:pt x="30284" y="64684"/>
                </a:lnTo>
                <a:lnTo>
                  <a:pt x="7991" y="107972"/>
                </a:lnTo>
                <a:lnTo>
                  <a:pt x="0" y="157734"/>
                </a:lnTo>
                <a:lnTo>
                  <a:pt x="0" y="789432"/>
                </a:lnTo>
                <a:lnTo>
                  <a:pt x="7991" y="839193"/>
                </a:lnTo>
                <a:lnTo>
                  <a:pt x="30284" y="882481"/>
                </a:lnTo>
                <a:lnTo>
                  <a:pt x="64355" y="916661"/>
                </a:lnTo>
                <a:lnTo>
                  <a:pt x="107679" y="939100"/>
                </a:lnTo>
                <a:lnTo>
                  <a:pt x="157734" y="947166"/>
                </a:lnTo>
                <a:lnTo>
                  <a:pt x="1799844" y="947166"/>
                </a:lnTo>
                <a:lnTo>
                  <a:pt x="1849605" y="939100"/>
                </a:lnTo>
                <a:lnTo>
                  <a:pt x="1892893" y="916661"/>
                </a:lnTo>
                <a:lnTo>
                  <a:pt x="1927073" y="882481"/>
                </a:lnTo>
                <a:lnTo>
                  <a:pt x="1949512" y="839193"/>
                </a:lnTo>
                <a:lnTo>
                  <a:pt x="1957577" y="789432"/>
                </a:lnTo>
                <a:close/>
              </a:path>
            </a:pathLst>
          </a:custGeom>
          <a:solidFill>
            <a:srgbClr val="4F81BD"/>
          </a:solidFill>
        </p:spPr>
        <p:txBody>
          <a:bodyPr wrap="square" lIns="0" tIns="0" rIns="0" bIns="0" rtlCol="0"/>
          <a:lstStyle/>
          <a:p/>
        </p:txBody>
      </p:sp>
      <p:sp>
        <p:nvSpPr>
          <p:cNvPr id="14" name="object 14"/>
          <p:cNvSpPr/>
          <p:nvPr/>
        </p:nvSpPr>
        <p:spPr>
          <a:xfrm>
            <a:off x="4203077" y="4853178"/>
            <a:ext cx="1979930" cy="970280"/>
          </a:xfrm>
          <a:custGeom>
            <a:avLst/>
            <a:gdLst/>
            <a:ahLst/>
            <a:cxnLst/>
            <a:rect l="l" t="t" r="r" b="b"/>
            <a:pathLst>
              <a:path w="1979929" h="970279">
                <a:moveTo>
                  <a:pt x="1979676" y="809243"/>
                </a:moveTo>
                <a:lnTo>
                  <a:pt x="1979676" y="160019"/>
                </a:lnTo>
                <a:lnTo>
                  <a:pt x="1978914" y="151637"/>
                </a:lnTo>
                <a:lnTo>
                  <a:pt x="1967426" y="105180"/>
                </a:lnTo>
                <a:lnTo>
                  <a:pt x="1943165" y="64321"/>
                </a:lnTo>
                <a:lnTo>
                  <a:pt x="1908722" y="31604"/>
                </a:lnTo>
                <a:lnTo>
                  <a:pt x="1866689" y="9570"/>
                </a:lnTo>
                <a:lnTo>
                  <a:pt x="1819656" y="761"/>
                </a:lnTo>
                <a:lnTo>
                  <a:pt x="1811274" y="0"/>
                </a:lnTo>
                <a:lnTo>
                  <a:pt x="169164" y="0"/>
                </a:lnTo>
                <a:lnTo>
                  <a:pt x="121149" y="7022"/>
                </a:lnTo>
                <a:lnTo>
                  <a:pt x="77890" y="27029"/>
                </a:lnTo>
                <a:lnTo>
                  <a:pt x="41950" y="57927"/>
                </a:lnTo>
                <a:lnTo>
                  <a:pt x="15894" y="97621"/>
                </a:lnTo>
                <a:lnTo>
                  <a:pt x="2285" y="144017"/>
                </a:lnTo>
                <a:lnTo>
                  <a:pt x="0" y="160781"/>
                </a:lnTo>
                <a:lnTo>
                  <a:pt x="0" y="810005"/>
                </a:lnTo>
                <a:lnTo>
                  <a:pt x="762" y="818388"/>
                </a:lnTo>
                <a:lnTo>
                  <a:pt x="3810" y="835151"/>
                </a:lnTo>
                <a:lnTo>
                  <a:pt x="11796" y="862564"/>
                </a:lnTo>
                <a:lnTo>
                  <a:pt x="22098" y="883482"/>
                </a:lnTo>
                <a:lnTo>
                  <a:pt x="22098" y="169163"/>
                </a:lnTo>
                <a:lnTo>
                  <a:pt x="22860" y="161543"/>
                </a:lnTo>
                <a:lnTo>
                  <a:pt x="22860" y="153923"/>
                </a:lnTo>
                <a:lnTo>
                  <a:pt x="24384" y="146303"/>
                </a:lnTo>
                <a:lnTo>
                  <a:pt x="25145" y="139445"/>
                </a:lnTo>
                <a:lnTo>
                  <a:pt x="43553" y="93183"/>
                </a:lnTo>
                <a:lnTo>
                  <a:pt x="76199" y="55625"/>
                </a:lnTo>
                <a:lnTo>
                  <a:pt x="81533" y="51815"/>
                </a:lnTo>
                <a:lnTo>
                  <a:pt x="87630" y="47243"/>
                </a:lnTo>
                <a:lnTo>
                  <a:pt x="126534" y="28636"/>
                </a:lnTo>
                <a:lnTo>
                  <a:pt x="169164" y="22097"/>
                </a:lnTo>
                <a:lnTo>
                  <a:pt x="1811274" y="22097"/>
                </a:lnTo>
                <a:lnTo>
                  <a:pt x="1826514" y="23621"/>
                </a:lnTo>
                <a:lnTo>
                  <a:pt x="1876278" y="37778"/>
                </a:lnTo>
                <a:lnTo>
                  <a:pt x="1917287" y="68389"/>
                </a:lnTo>
                <a:lnTo>
                  <a:pt x="1945675" y="111097"/>
                </a:lnTo>
                <a:lnTo>
                  <a:pt x="1957577" y="161543"/>
                </a:lnTo>
                <a:lnTo>
                  <a:pt x="1957577" y="881527"/>
                </a:lnTo>
                <a:lnTo>
                  <a:pt x="1970340" y="856940"/>
                </a:lnTo>
                <a:lnTo>
                  <a:pt x="1979676" y="809243"/>
                </a:lnTo>
                <a:close/>
              </a:path>
              <a:path w="1979929" h="970279">
                <a:moveTo>
                  <a:pt x="1957577" y="881527"/>
                </a:moveTo>
                <a:lnTo>
                  <a:pt x="1957577" y="808481"/>
                </a:lnTo>
                <a:lnTo>
                  <a:pt x="1956816" y="816101"/>
                </a:lnTo>
                <a:lnTo>
                  <a:pt x="1942186" y="866366"/>
                </a:lnTo>
                <a:lnTo>
                  <a:pt x="1911677" y="907303"/>
                </a:lnTo>
                <a:lnTo>
                  <a:pt x="1869065" y="935406"/>
                </a:lnTo>
                <a:lnTo>
                  <a:pt x="1818132" y="947165"/>
                </a:lnTo>
                <a:lnTo>
                  <a:pt x="169164" y="947165"/>
                </a:lnTo>
                <a:lnTo>
                  <a:pt x="117617" y="938186"/>
                </a:lnTo>
                <a:lnTo>
                  <a:pt x="73594" y="912033"/>
                </a:lnTo>
                <a:lnTo>
                  <a:pt x="40971" y="872394"/>
                </a:lnTo>
                <a:lnTo>
                  <a:pt x="23622" y="822959"/>
                </a:lnTo>
                <a:lnTo>
                  <a:pt x="22860" y="815339"/>
                </a:lnTo>
                <a:lnTo>
                  <a:pt x="22860" y="807719"/>
                </a:lnTo>
                <a:lnTo>
                  <a:pt x="22098" y="800099"/>
                </a:lnTo>
                <a:lnTo>
                  <a:pt x="22098" y="883482"/>
                </a:lnTo>
                <a:lnTo>
                  <a:pt x="61722" y="931163"/>
                </a:lnTo>
                <a:lnTo>
                  <a:pt x="97447" y="953829"/>
                </a:lnTo>
                <a:lnTo>
                  <a:pt x="143220" y="967546"/>
                </a:lnTo>
                <a:lnTo>
                  <a:pt x="169164" y="970026"/>
                </a:lnTo>
                <a:lnTo>
                  <a:pt x="1811274" y="970026"/>
                </a:lnTo>
                <a:lnTo>
                  <a:pt x="1819656" y="969263"/>
                </a:lnTo>
                <a:lnTo>
                  <a:pt x="1828800" y="968501"/>
                </a:lnTo>
                <a:lnTo>
                  <a:pt x="1875839" y="956723"/>
                </a:lnTo>
                <a:lnTo>
                  <a:pt x="1916434" y="932794"/>
                </a:lnTo>
                <a:lnTo>
                  <a:pt x="1948597" y="898828"/>
                </a:lnTo>
                <a:lnTo>
                  <a:pt x="1957577" y="881527"/>
                </a:lnTo>
                <a:close/>
              </a:path>
            </a:pathLst>
          </a:custGeom>
          <a:solidFill>
            <a:srgbClr val="385D8A"/>
          </a:solidFill>
        </p:spPr>
        <p:txBody>
          <a:bodyPr wrap="square" lIns="0" tIns="0" rIns="0" bIns="0" rtlCol="0"/>
          <a:lstStyle/>
          <a:p/>
        </p:txBody>
      </p:sp>
      <p:sp>
        <p:nvSpPr>
          <p:cNvPr id="15" name="object 15"/>
          <p:cNvSpPr txBox="1"/>
          <p:nvPr/>
        </p:nvSpPr>
        <p:spPr>
          <a:xfrm>
            <a:off x="4713103" y="5148326"/>
            <a:ext cx="960755" cy="399415"/>
          </a:xfrm>
          <a:prstGeom prst="rect">
            <a:avLst/>
          </a:prstGeom>
        </p:spPr>
        <p:txBody>
          <a:bodyPr vert="horz" wrap="square" lIns="0" tIns="13335" rIns="0" bIns="0" rtlCol="0">
            <a:spAutoFit/>
          </a:bodyPr>
          <a:lstStyle/>
          <a:p>
            <a:pPr marL="12700">
              <a:lnSpc>
                <a:spcPct val="100000"/>
              </a:lnSpc>
              <a:spcBef>
                <a:spcPts val="105"/>
              </a:spcBef>
            </a:pPr>
            <a:r>
              <a:rPr sz="2450" dirty="0">
                <a:solidFill>
                  <a:srgbClr val="FFFFFF"/>
                </a:solidFill>
                <a:latin typeface="楷体" panose="02010609060101010101" charset="-122"/>
                <a:cs typeface="楷体" panose="02010609060101010101" charset="-122"/>
              </a:rPr>
              <a:t>推理机</a:t>
            </a:r>
            <a:endParaRPr sz="2450">
              <a:latin typeface="楷体" panose="02010609060101010101" charset="-122"/>
              <a:cs typeface="楷体" panose="02010609060101010101" charset="-122"/>
            </a:endParaRPr>
          </a:p>
        </p:txBody>
      </p:sp>
      <p:sp>
        <p:nvSpPr>
          <p:cNvPr id="16" name="object 16"/>
          <p:cNvSpPr/>
          <p:nvPr/>
        </p:nvSpPr>
        <p:spPr>
          <a:xfrm>
            <a:off x="5142623" y="4536947"/>
            <a:ext cx="100965" cy="327660"/>
          </a:xfrm>
          <a:custGeom>
            <a:avLst/>
            <a:gdLst/>
            <a:ahLst/>
            <a:cxnLst/>
            <a:rect l="l" t="t" r="r" b="b"/>
            <a:pathLst>
              <a:path w="100964" h="327660">
                <a:moveTo>
                  <a:pt x="100584" y="227075"/>
                </a:moveTo>
                <a:lnTo>
                  <a:pt x="0" y="227075"/>
                </a:lnTo>
                <a:lnTo>
                  <a:pt x="33528" y="294132"/>
                </a:lnTo>
                <a:lnTo>
                  <a:pt x="33528" y="243839"/>
                </a:lnTo>
                <a:lnTo>
                  <a:pt x="67056" y="243839"/>
                </a:lnTo>
                <a:lnTo>
                  <a:pt x="67056" y="294132"/>
                </a:lnTo>
                <a:lnTo>
                  <a:pt x="100584" y="227075"/>
                </a:lnTo>
                <a:close/>
              </a:path>
              <a:path w="100964" h="327660">
                <a:moveTo>
                  <a:pt x="67056" y="227075"/>
                </a:moveTo>
                <a:lnTo>
                  <a:pt x="67056" y="0"/>
                </a:lnTo>
                <a:lnTo>
                  <a:pt x="33528" y="0"/>
                </a:lnTo>
                <a:lnTo>
                  <a:pt x="33528" y="227075"/>
                </a:lnTo>
                <a:lnTo>
                  <a:pt x="67056" y="227075"/>
                </a:lnTo>
                <a:close/>
              </a:path>
              <a:path w="100964" h="327660">
                <a:moveTo>
                  <a:pt x="67056" y="294132"/>
                </a:moveTo>
                <a:lnTo>
                  <a:pt x="67056" y="243839"/>
                </a:lnTo>
                <a:lnTo>
                  <a:pt x="33528" y="243839"/>
                </a:lnTo>
                <a:lnTo>
                  <a:pt x="33528" y="294132"/>
                </a:lnTo>
                <a:lnTo>
                  <a:pt x="50292" y="327660"/>
                </a:lnTo>
                <a:lnTo>
                  <a:pt x="67056" y="294132"/>
                </a:lnTo>
                <a:close/>
              </a:path>
            </a:pathLst>
          </a:custGeom>
          <a:solidFill>
            <a:srgbClr val="4F81BD"/>
          </a:solidFill>
        </p:spPr>
        <p:txBody>
          <a:bodyPr wrap="square" lIns="0" tIns="0" rIns="0" bIns="0" rtlCol="0"/>
          <a:lstStyle/>
          <a:p/>
        </p:txBody>
      </p:sp>
      <p:sp>
        <p:nvSpPr>
          <p:cNvPr id="17" name="object 17"/>
          <p:cNvSpPr/>
          <p:nvPr/>
        </p:nvSpPr>
        <p:spPr>
          <a:xfrm>
            <a:off x="5142623" y="4536947"/>
            <a:ext cx="100965" cy="327660"/>
          </a:xfrm>
          <a:custGeom>
            <a:avLst/>
            <a:gdLst/>
            <a:ahLst/>
            <a:cxnLst/>
            <a:rect l="l" t="t" r="r" b="b"/>
            <a:pathLst>
              <a:path w="100964" h="327660">
                <a:moveTo>
                  <a:pt x="100584" y="227075"/>
                </a:moveTo>
                <a:lnTo>
                  <a:pt x="0" y="227075"/>
                </a:lnTo>
                <a:lnTo>
                  <a:pt x="33528" y="294132"/>
                </a:lnTo>
                <a:lnTo>
                  <a:pt x="33528" y="243839"/>
                </a:lnTo>
                <a:lnTo>
                  <a:pt x="67056" y="243839"/>
                </a:lnTo>
                <a:lnTo>
                  <a:pt x="67056" y="294132"/>
                </a:lnTo>
                <a:lnTo>
                  <a:pt x="100584" y="227075"/>
                </a:lnTo>
                <a:close/>
              </a:path>
              <a:path w="100964" h="327660">
                <a:moveTo>
                  <a:pt x="67056" y="227075"/>
                </a:moveTo>
                <a:lnTo>
                  <a:pt x="67056" y="0"/>
                </a:lnTo>
                <a:lnTo>
                  <a:pt x="33528" y="0"/>
                </a:lnTo>
                <a:lnTo>
                  <a:pt x="33528" y="227075"/>
                </a:lnTo>
                <a:lnTo>
                  <a:pt x="67056" y="227075"/>
                </a:lnTo>
                <a:close/>
              </a:path>
              <a:path w="100964" h="327660">
                <a:moveTo>
                  <a:pt x="67056" y="294132"/>
                </a:moveTo>
                <a:lnTo>
                  <a:pt x="67056" y="243839"/>
                </a:lnTo>
                <a:lnTo>
                  <a:pt x="33528" y="243839"/>
                </a:lnTo>
                <a:lnTo>
                  <a:pt x="33528" y="294132"/>
                </a:lnTo>
                <a:lnTo>
                  <a:pt x="50292" y="327660"/>
                </a:lnTo>
                <a:lnTo>
                  <a:pt x="67056" y="294132"/>
                </a:lnTo>
                <a:close/>
              </a:path>
            </a:pathLst>
          </a:custGeom>
          <a:solidFill>
            <a:srgbClr val="4F81BD"/>
          </a:solidFill>
        </p:spPr>
        <p:txBody>
          <a:bodyPr wrap="square" lIns="0" tIns="0" rIns="0" bIns="0" rtlCol="0"/>
          <a:lstStyle/>
          <a:p/>
        </p:txBody>
      </p:sp>
      <p:sp>
        <p:nvSpPr>
          <p:cNvPr id="18" name="object 18"/>
          <p:cNvSpPr/>
          <p:nvPr/>
        </p:nvSpPr>
        <p:spPr>
          <a:xfrm>
            <a:off x="2454287" y="4048505"/>
            <a:ext cx="1767205" cy="818515"/>
          </a:xfrm>
          <a:custGeom>
            <a:avLst/>
            <a:gdLst/>
            <a:ahLst/>
            <a:cxnLst/>
            <a:rect l="l" t="t" r="r" b="b"/>
            <a:pathLst>
              <a:path w="1767204" h="818514">
                <a:moveTo>
                  <a:pt x="84009" y="757286"/>
                </a:moveTo>
                <a:lnTo>
                  <a:pt x="70104" y="726948"/>
                </a:lnTo>
                <a:lnTo>
                  <a:pt x="0" y="814578"/>
                </a:lnTo>
                <a:lnTo>
                  <a:pt x="68580" y="816910"/>
                </a:lnTo>
                <a:lnTo>
                  <a:pt x="68580" y="764286"/>
                </a:lnTo>
                <a:lnTo>
                  <a:pt x="84009" y="757286"/>
                </a:lnTo>
                <a:close/>
              </a:path>
              <a:path w="1767204" h="818514">
                <a:moveTo>
                  <a:pt x="98065" y="787954"/>
                </a:moveTo>
                <a:lnTo>
                  <a:pt x="84009" y="757286"/>
                </a:lnTo>
                <a:lnTo>
                  <a:pt x="68580" y="764286"/>
                </a:lnTo>
                <a:lnTo>
                  <a:pt x="83057" y="794766"/>
                </a:lnTo>
                <a:lnTo>
                  <a:pt x="98065" y="787954"/>
                </a:lnTo>
                <a:close/>
              </a:path>
              <a:path w="1767204" h="818514">
                <a:moveTo>
                  <a:pt x="112013" y="818388"/>
                </a:moveTo>
                <a:lnTo>
                  <a:pt x="98065" y="787954"/>
                </a:lnTo>
                <a:lnTo>
                  <a:pt x="83057" y="794766"/>
                </a:lnTo>
                <a:lnTo>
                  <a:pt x="68580" y="764286"/>
                </a:lnTo>
                <a:lnTo>
                  <a:pt x="68580" y="816910"/>
                </a:lnTo>
                <a:lnTo>
                  <a:pt x="112013" y="818388"/>
                </a:lnTo>
                <a:close/>
              </a:path>
              <a:path w="1767204" h="818514">
                <a:moveTo>
                  <a:pt x="1767078" y="30479"/>
                </a:moveTo>
                <a:lnTo>
                  <a:pt x="1753362" y="0"/>
                </a:lnTo>
                <a:lnTo>
                  <a:pt x="84009" y="757286"/>
                </a:lnTo>
                <a:lnTo>
                  <a:pt x="98065" y="787954"/>
                </a:lnTo>
                <a:lnTo>
                  <a:pt x="1767078" y="30479"/>
                </a:lnTo>
                <a:close/>
              </a:path>
            </a:pathLst>
          </a:custGeom>
          <a:solidFill>
            <a:srgbClr val="4F81BD"/>
          </a:solidFill>
        </p:spPr>
        <p:txBody>
          <a:bodyPr wrap="square" lIns="0" tIns="0" rIns="0" bIns="0" rtlCol="0"/>
          <a:lstStyle/>
          <a:p/>
        </p:txBody>
      </p:sp>
      <p:sp>
        <p:nvSpPr>
          <p:cNvPr id="19" name="object 19"/>
          <p:cNvSpPr/>
          <p:nvPr/>
        </p:nvSpPr>
        <p:spPr>
          <a:xfrm>
            <a:off x="2454287" y="4048505"/>
            <a:ext cx="1767205" cy="818515"/>
          </a:xfrm>
          <a:custGeom>
            <a:avLst/>
            <a:gdLst/>
            <a:ahLst/>
            <a:cxnLst/>
            <a:rect l="l" t="t" r="r" b="b"/>
            <a:pathLst>
              <a:path w="1767204" h="818514">
                <a:moveTo>
                  <a:pt x="84009" y="757286"/>
                </a:moveTo>
                <a:lnTo>
                  <a:pt x="70104" y="726948"/>
                </a:lnTo>
                <a:lnTo>
                  <a:pt x="0" y="814578"/>
                </a:lnTo>
                <a:lnTo>
                  <a:pt x="68580" y="816910"/>
                </a:lnTo>
                <a:lnTo>
                  <a:pt x="68580" y="764286"/>
                </a:lnTo>
                <a:lnTo>
                  <a:pt x="84009" y="757286"/>
                </a:lnTo>
                <a:close/>
              </a:path>
              <a:path w="1767204" h="818514">
                <a:moveTo>
                  <a:pt x="98065" y="787954"/>
                </a:moveTo>
                <a:lnTo>
                  <a:pt x="84009" y="757286"/>
                </a:lnTo>
                <a:lnTo>
                  <a:pt x="68580" y="764286"/>
                </a:lnTo>
                <a:lnTo>
                  <a:pt x="83057" y="794766"/>
                </a:lnTo>
                <a:lnTo>
                  <a:pt x="98065" y="787954"/>
                </a:lnTo>
                <a:close/>
              </a:path>
              <a:path w="1767204" h="818514">
                <a:moveTo>
                  <a:pt x="112013" y="818388"/>
                </a:moveTo>
                <a:lnTo>
                  <a:pt x="98065" y="787954"/>
                </a:lnTo>
                <a:lnTo>
                  <a:pt x="83057" y="794766"/>
                </a:lnTo>
                <a:lnTo>
                  <a:pt x="68580" y="764286"/>
                </a:lnTo>
                <a:lnTo>
                  <a:pt x="68580" y="816910"/>
                </a:lnTo>
                <a:lnTo>
                  <a:pt x="112013" y="818388"/>
                </a:lnTo>
                <a:close/>
              </a:path>
              <a:path w="1767204" h="818514">
                <a:moveTo>
                  <a:pt x="1767078" y="30479"/>
                </a:moveTo>
                <a:lnTo>
                  <a:pt x="1753362" y="0"/>
                </a:lnTo>
                <a:lnTo>
                  <a:pt x="84009" y="757286"/>
                </a:lnTo>
                <a:lnTo>
                  <a:pt x="98065" y="787954"/>
                </a:lnTo>
                <a:lnTo>
                  <a:pt x="1767078" y="30479"/>
                </a:lnTo>
                <a:close/>
              </a:path>
            </a:pathLst>
          </a:custGeom>
          <a:solidFill>
            <a:srgbClr val="4F81BD"/>
          </a:solidFill>
        </p:spPr>
        <p:txBody>
          <a:bodyPr wrap="square" lIns="0" tIns="0" rIns="0" bIns="0" rtlCol="0"/>
          <a:lstStyle/>
          <a:p/>
        </p:txBody>
      </p:sp>
      <p:sp>
        <p:nvSpPr>
          <p:cNvPr id="20" name="object 20"/>
          <p:cNvSpPr/>
          <p:nvPr/>
        </p:nvSpPr>
        <p:spPr>
          <a:xfrm>
            <a:off x="6164465" y="4048505"/>
            <a:ext cx="1725930" cy="817880"/>
          </a:xfrm>
          <a:custGeom>
            <a:avLst/>
            <a:gdLst/>
            <a:ahLst/>
            <a:cxnLst/>
            <a:rect l="l" t="t" r="r" b="b"/>
            <a:pathLst>
              <a:path w="1725929" h="817879">
                <a:moveTo>
                  <a:pt x="1642309" y="757289"/>
                </a:moveTo>
                <a:lnTo>
                  <a:pt x="14477" y="0"/>
                </a:lnTo>
                <a:lnTo>
                  <a:pt x="0" y="30480"/>
                </a:lnTo>
                <a:lnTo>
                  <a:pt x="1628369" y="786912"/>
                </a:lnTo>
                <a:lnTo>
                  <a:pt x="1642309" y="757289"/>
                </a:lnTo>
                <a:close/>
              </a:path>
              <a:path w="1725929" h="817879">
                <a:moveTo>
                  <a:pt x="1657350" y="816444"/>
                </a:moveTo>
                <a:lnTo>
                  <a:pt x="1657350" y="764285"/>
                </a:lnTo>
                <a:lnTo>
                  <a:pt x="1643633" y="794004"/>
                </a:lnTo>
                <a:lnTo>
                  <a:pt x="1628369" y="786912"/>
                </a:lnTo>
                <a:lnTo>
                  <a:pt x="1613915" y="817625"/>
                </a:lnTo>
                <a:lnTo>
                  <a:pt x="1657350" y="816444"/>
                </a:lnTo>
                <a:close/>
              </a:path>
              <a:path w="1725929" h="817879">
                <a:moveTo>
                  <a:pt x="1657350" y="764285"/>
                </a:moveTo>
                <a:lnTo>
                  <a:pt x="1642309" y="757289"/>
                </a:lnTo>
                <a:lnTo>
                  <a:pt x="1628369" y="786912"/>
                </a:lnTo>
                <a:lnTo>
                  <a:pt x="1643633" y="794004"/>
                </a:lnTo>
                <a:lnTo>
                  <a:pt x="1657350" y="764285"/>
                </a:lnTo>
                <a:close/>
              </a:path>
              <a:path w="1725929" h="817879">
                <a:moveTo>
                  <a:pt x="1725929" y="814577"/>
                </a:moveTo>
                <a:lnTo>
                  <a:pt x="1656588" y="726947"/>
                </a:lnTo>
                <a:lnTo>
                  <a:pt x="1642309" y="757289"/>
                </a:lnTo>
                <a:lnTo>
                  <a:pt x="1657350" y="764285"/>
                </a:lnTo>
                <a:lnTo>
                  <a:pt x="1657350" y="816444"/>
                </a:lnTo>
                <a:lnTo>
                  <a:pt x="1725929" y="814577"/>
                </a:lnTo>
                <a:close/>
              </a:path>
            </a:pathLst>
          </a:custGeom>
          <a:solidFill>
            <a:srgbClr val="4F81BD"/>
          </a:solidFill>
        </p:spPr>
        <p:txBody>
          <a:bodyPr wrap="square" lIns="0" tIns="0" rIns="0" bIns="0" rtlCol="0"/>
          <a:lstStyle/>
          <a:p/>
        </p:txBody>
      </p:sp>
      <p:sp>
        <p:nvSpPr>
          <p:cNvPr id="21" name="object 21"/>
          <p:cNvSpPr/>
          <p:nvPr/>
        </p:nvSpPr>
        <p:spPr>
          <a:xfrm>
            <a:off x="6164465" y="4048505"/>
            <a:ext cx="1725930" cy="817880"/>
          </a:xfrm>
          <a:custGeom>
            <a:avLst/>
            <a:gdLst/>
            <a:ahLst/>
            <a:cxnLst/>
            <a:rect l="l" t="t" r="r" b="b"/>
            <a:pathLst>
              <a:path w="1725929" h="817879">
                <a:moveTo>
                  <a:pt x="1642309" y="757289"/>
                </a:moveTo>
                <a:lnTo>
                  <a:pt x="14477" y="0"/>
                </a:lnTo>
                <a:lnTo>
                  <a:pt x="0" y="30480"/>
                </a:lnTo>
                <a:lnTo>
                  <a:pt x="1628369" y="786912"/>
                </a:lnTo>
                <a:lnTo>
                  <a:pt x="1642309" y="757289"/>
                </a:lnTo>
                <a:close/>
              </a:path>
              <a:path w="1725929" h="817879">
                <a:moveTo>
                  <a:pt x="1657350" y="816444"/>
                </a:moveTo>
                <a:lnTo>
                  <a:pt x="1657350" y="764285"/>
                </a:lnTo>
                <a:lnTo>
                  <a:pt x="1643633" y="794004"/>
                </a:lnTo>
                <a:lnTo>
                  <a:pt x="1628369" y="786912"/>
                </a:lnTo>
                <a:lnTo>
                  <a:pt x="1613915" y="817625"/>
                </a:lnTo>
                <a:lnTo>
                  <a:pt x="1657350" y="816444"/>
                </a:lnTo>
                <a:close/>
              </a:path>
              <a:path w="1725929" h="817879">
                <a:moveTo>
                  <a:pt x="1657350" y="764285"/>
                </a:moveTo>
                <a:lnTo>
                  <a:pt x="1642309" y="757289"/>
                </a:lnTo>
                <a:lnTo>
                  <a:pt x="1628369" y="786912"/>
                </a:lnTo>
                <a:lnTo>
                  <a:pt x="1643633" y="794004"/>
                </a:lnTo>
                <a:lnTo>
                  <a:pt x="1657350" y="764285"/>
                </a:lnTo>
                <a:close/>
              </a:path>
              <a:path w="1725929" h="817879">
                <a:moveTo>
                  <a:pt x="1725929" y="814577"/>
                </a:moveTo>
                <a:lnTo>
                  <a:pt x="1656588" y="726947"/>
                </a:lnTo>
                <a:lnTo>
                  <a:pt x="1642309" y="757289"/>
                </a:lnTo>
                <a:lnTo>
                  <a:pt x="1657350" y="764285"/>
                </a:lnTo>
                <a:lnTo>
                  <a:pt x="1657350" y="816444"/>
                </a:lnTo>
                <a:lnTo>
                  <a:pt x="1725929" y="814577"/>
                </a:lnTo>
                <a:close/>
              </a:path>
            </a:pathLst>
          </a:custGeom>
          <a:solidFill>
            <a:srgbClr val="4F81BD"/>
          </a:solidFill>
        </p:spPr>
        <p:txBody>
          <a:bodyPr wrap="square" lIns="0" tIns="0" rIns="0" bIns="0" rtlCol="0"/>
          <a:lstStyle/>
          <a:p/>
        </p:txBody>
      </p:sp>
      <p:sp>
        <p:nvSpPr>
          <p:cNvPr id="22" name="object 22"/>
          <p:cNvSpPr/>
          <p:nvPr/>
        </p:nvSpPr>
        <p:spPr>
          <a:xfrm>
            <a:off x="3432695" y="5287517"/>
            <a:ext cx="782320" cy="100965"/>
          </a:xfrm>
          <a:custGeom>
            <a:avLst/>
            <a:gdLst/>
            <a:ahLst/>
            <a:cxnLst/>
            <a:rect l="l" t="t" r="r" b="b"/>
            <a:pathLst>
              <a:path w="782320" h="100964">
                <a:moveTo>
                  <a:pt x="697992" y="67055"/>
                </a:moveTo>
                <a:lnTo>
                  <a:pt x="697992" y="33527"/>
                </a:lnTo>
                <a:lnTo>
                  <a:pt x="0" y="32003"/>
                </a:lnTo>
                <a:lnTo>
                  <a:pt x="0" y="65531"/>
                </a:lnTo>
                <a:lnTo>
                  <a:pt x="697992" y="67055"/>
                </a:lnTo>
                <a:close/>
              </a:path>
              <a:path w="782320" h="100964">
                <a:moveTo>
                  <a:pt x="781812" y="50291"/>
                </a:moveTo>
                <a:lnTo>
                  <a:pt x="681228" y="0"/>
                </a:lnTo>
                <a:lnTo>
                  <a:pt x="681228" y="33491"/>
                </a:lnTo>
                <a:lnTo>
                  <a:pt x="697992" y="33527"/>
                </a:lnTo>
                <a:lnTo>
                  <a:pt x="697992" y="92201"/>
                </a:lnTo>
                <a:lnTo>
                  <a:pt x="781812" y="50291"/>
                </a:lnTo>
                <a:close/>
              </a:path>
              <a:path w="782320" h="100964">
                <a:moveTo>
                  <a:pt x="697992" y="92201"/>
                </a:moveTo>
                <a:lnTo>
                  <a:pt x="697992" y="67055"/>
                </a:lnTo>
                <a:lnTo>
                  <a:pt x="681228" y="67019"/>
                </a:lnTo>
                <a:lnTo>
                  <a:pt x="681228" y="100583"/>
                </a:lnTo>
                <a:lnTo>
                  <a:pt x="697992" y="92201"/>
                </a:lnTo>
                <a:close/>
              </a:path>
            </a:pathLst>
          </a:custGeom>
          <a:solidFill>
            <a:srgbClr val="4F81BD"/>
          </a:solidFill>
        </p:spPr>
        <p:txBody>
          <a:bodyPr wrap="square" lIns="0" tIns="0" rIns="0" bIns="0" rtlCol="0"/>
          <a:lstStyle/>
          <a:p/>
        </p:txBody>
      </p:sp>
      <p:sp>
        <p:nvSpPr>
          <p:cNvPr id="23" name="object 23"/>
          <p:cNvSpPr/>
          <p:nvPr/>
        </p:nvSpPr>
        <p:spPr>
          <a:xfrm>
            <a:off x="3432695" y="5287517"/>
            <a:ext cx="782320" cy="100965"/>
          </a:xfrm>
          <a:custGeom>
            <a:avLst/>
            <a:gdLst/>
            <a:ahLst/>
            <a:cxnLst/>
            <a:rect l="l" t="t" r="r" b="b"/>
            <a:pathLst>
              <a:path w="782320" h="100964">
                <a:moveTo>
                  <a:pt x="697992" y="67055"/>
                </a:moveTo>
                <a:lnTo>
                  <a:pt x="697992" y="33527"/>
                </a:lnTo>
                <a:lnTo>
                  <a:pt x="0" y="32003"/>
                </a:lnTo>
                <a:lnTo>
                  <a:pt x="0" y="65531"/>
                </a:lnTo>
                <a:lnTo>
                  <a:pt x="697992" y="67055"/>
                </a:lnTo>
                <a:close/>
              </a:path>
              <a:path w="782320" h="100964">
                <a:moveTo>
                  <a:pt x="781812" y="50291"/>
                </a:moveTo>
                <a:lnTo>
                  <a:pt x="681228" y="0"/>
                </a:lnTo>
                <a:lnTo>
                  <a:pt x="681228" y="33491"/>
                </a:lnTo>
                <a:lnTo>
                  <a:pt x="697992" y="33527"/>
                </a:lnTo>
                <a:lnTo>
                  <a:pt x="697992" y="92201"/>
                </a:lnTo>
                <a:lnTo>
                  <a:pt x="781812" y="50291"/>
                </a:lnTo>
                <a:close/>
              </a:path>
              <a:path w="782320" h="100964">
                <a:moveTo>
                  <a:pt x="697992" y="92201"/>
                </a:moveTo>
                <a:lnTo>
                  <a:pt x="697992" y="67055"/>
                </a:lnTo>
                <a:lnTo>
                  <a:pt x="681228" y="67019"/>
                </a:lnTo>
                <a:lnTo>
                  <a:pt x="681228" y="100583"/>
                </a:lnTo>
                <a:lnTo>
                  <a:pt x="697992" y="92201"/>
                </a:lnTo>
                <a:close/>
              </a:path>
            </a:pathLst>
          </a:custGeom>
          <a:solidFill>
            <a:srgbClr val="4F81BD"/>
          </a:solidFill>
        </p:spPr>
        <p:txBody>
          <a:bodyPr wrap="square" lIns="0" tIns="0" rIns="0" bIns="0" rtlCol="0"/>
          <a:lstStyle/>
          <a:p/>
        </p:txBody>
      </p:sp>
      <p:sp>
        <p:nvSpPr>
          <p:cNvPr id="24" name="object 24"/>
          <p:cNvSpPr/>
          <p:nvPr/>
        </p:nvSpPr>
        <p:spPr>
          <a:xfrm>
            <a:off x="6172072" y="5287517"/>
            <a:ext cx="740410" cy="100965"/>
          </a:xfrm>
          <a:custGeom>
            <a:avLst/>
            <a:gdLst/>
            <a:ahLst/>
            <a:cxnLst/>
            <a:rect l="l" t="t" r="r" b="b"/>
            <a:pathLst>
              <a:path w="740409" h="100964">
                <a:moveTo>
                  <a:pt x="99821" y="33489"/>
                </a:moveTo>
                <a:lnTo>
                  <a:pt x="99821" y="0"/>
                </a:lnTo>
                <a:lnTo>
                  <a:pt x="0" y="50291"/>
                </a:lnTo>
                <a:lnTo>
                  <a:pt x="83057" y="92138"/>
                </a:lnTo>
                <a:lnTo>
                  <a:pt x="83057" y="33527"/>
                </a:lnTo>
                <a:lnTo>
                  <a:pt x="99821" y="33489"/>
                </a:lnTo>
                <a:close/>
              </a:path>
              <a:path w="740409" h="100964">
                <a:moveTo>
                  <a:pt x="739901" y="65531"/>
                </a:moveTo>
                <a:lnTo>
                  <a:pt x="739901" y="32003"/>
                </a:lnTo>
                <a:lnTo>
                  <a:pt x="83057" y="33527"/>
                </a:lnTo>
                <a:lnTo>
                  <a:pt x="83057" y="67055"/>
                </a:lnTo>
                <a:lnTo>
                  <a:pt x="739901" y="65531"/>
                </a:lnTo>
                <a:close/>
              </a:path>
              <a:path w="740409" h="100964">
                <a:moveTo>
                  <a:pt x="99821" y="100583"/>
                </a:moveTo>
                <a:lnTo>
                  <a:pt x="99821" y="67017"/>
                </a:lnTo>
                <a:lnTo>
                  <a:pt x="83057" y="67055"/>
                </a:lnTo>
                <a:lnTo>
                  <a:pt x="83057" y="92138"/>
                </a:lnTo>
                <a:lnTo>
                  <a:pt x="99821" y="100583"/>
                </a:lnTo>
                <a:close/>
              </a:path>
            </a:pathLst>
          </a:custGeom>
          <a:solidFill>
            <a:srgbClr val="4F81BD"/>
          </a:solidFill>
        </p:spPr>
        <p:txBody>
          <a:bodyPr wrap="square" lIns="0" tIns="0" rIns="0" bIns="0" rtlCol="0"/>
          <a:lstStyle/>
          <a:p/>
        </p:txBody>
      </p:sp>
      <p:sp>
        <p:nvSpPr>
          <p:cNvPr id="25" name="object 25"/>
          <p:cNvSpPr/>
          <p:nvPr/>
        </p:nvSpPr>
        <p:spPr>
          <a:xfrm>
            <a:off x="6172072" y="5287517"/>
            <a:ext cx="740410" cy="100965"/>
          </a:xfrm>
          <a:custGeom>
            <a:avLst/>
            <a:gdLst/>
            <a:ahLst/>
            <a:cxnLst/>
            <a:rect l="l" t="t" r="r" b="b"/>
            <a:pathLst>
              <a:path w="740409" h="100964">
                <a:moveTo>
                  <a:pt x="99821" y="33489"/>
                </a:moveTo>
                <a:lnTo>
                  <a:pt x="99821" y="0"/>
                </a:lnTo>
                <a:lnTo>
                  <a:pt x="0" y="50291"/>
                </a:lnTo>
                <a:lnTo>
                  <a:pt x="83057" y="92138"/>
                </a:lnTo>
                <a:lnTo>
                  <a:pt x="83057" y="33527"/>
                </a:lnTo>
                <a:lnTo>
                  <a:pt x="99821" y="33489"/>
                </a:lnTo>
                <a:close/>
              </a:path>
              <a:path w="740409" h="100964">
                <a:moveTo>
                  <a:pt x="739901" y="65531"/>
                </a:moveTo>
                <a:lnTo>
                  <a:pt x="739901" y="32003"/>
                </a:lnTo>
                <a:lnTo>
                  <a:pt x="83057" y="33527"/>
                </a:lnTo>
                <a:lnTo>
                  <a:pt x="83057" y="67055"/>
                </a:lnTo>
                <a:lnTo>
                  <a:pt x="739901" y="65531"/>
                </a:lnTo>
                <a:close/>
              </a:path>
              <a:path w="740409" h="100964">
                <a:moveTo>
                  <a:pt x="99821" y="100583"/>
                </a:moveTo>
                <a:lnTo>
                  <a:pt x="99821" y="67017"/>
                </a:lnTo>
                <a:lnTo>
                  <a:pt x="83057" y="67055"/>
                </a:lnTo>
                <a:lnTo>
                  <a:pt x="83057" y="92138"/>
                </a:lnTo>
                <a:lnTo>
                  <a:pt x="99821" y="100583"/>
                </a:lnTo>
                <a:close/>
              </a:path>
            </a:pathLst>
          </a:custGeom>
          <a:solidFill>
            <a:srgbClr val="4F81BD"/>
          </a:solidFill>
        </p:spPr>
        <p:txBody>
          <a:bodyPr wrap="square" lIns="0" tIns="0" rIns="0" bIns="0" rtlCol="0"/>
          <a:lstStyle/>
          <a:p/>
        </p:txBody>
      </p:sp>
      <p:sp>
        <p:nvSpPr>
          <p:cNvPr id="26" name="object 26"/>
          <p:cNvSpPr/>
          <p:nvPr/>
        </p:nvSpPr>
        <p:spPr>
          <a:xfrm>
            <a:off x="5176151" y="5810250"/>
            <a:ext cx="2764790" cy="219075"/>
          </a:xfrm>
          <a:custGeom>
            <a:avLst/>
            <a:gdLst/>
            <a:ahLst/>
            <a:cxnLst/>
            <a:rect l="l" t="t" r="r" b="b"/>
            <a:pathLst>
              <a:path w="2764790" h="219075">
                <a:moveTo>
                  <a:pt x="33527" y="185166"/>
                </a:moveTo>
                <a:lnTo>
                  <a:pt x="33527" y="1524"/>
                </a:lnTo>
                <a:lnTo>
                  <a:pt x="0" y="1524"/>
                </a:lnTo>
                <a:lnTo>
                  <a:pt x="0" y="211074"/>
                </a:lnTo>
                <a:lnTo>
                  <a:pt x="7619" y="218694"/>
                </a:lnTo>
                <a:lnTo>
                  <a:pt x="16763" y="218694"/>
                </a:lnTo>
                <a:lnTo>
                  <a:pt x="16763" y="185166"/>
                </a:lnTo>
                <a:lnTo>
                  <a:pt x="33527" y="185166"/>
                </a:lnTo>
                <a:close/>
              </a:path>
              <a:path w="2764790" h="219075">
                <a:moveTo>
                  <a:pt x="2714244" y="185165"/>
                </a:moveTo>
                <a:lnTo>
                  <a:pt x="16763" y="185166"/>
                </a:lnTo>
                <a:lnTo>
                  <a:pt x="33527" y="201930"/>
                </a:lnTo>
                <a:lnTo>
                  <a:pt x="33527" y="218694"/>
                </a:lnTo>
                <a:lnTo>
                  <a:pt x="2697479" y="218693"/>
                </a:lnTo>
                <a:lnTo>
                  <a:pt x="2697479" y="201929"/>
                </a:lnTo>
                <a:lnTo>
                  <a:pt x="2714244" y="185165"/>
                </a:lnTo>
                <a:close/>
              </a:path>
              <a:path w="2764790" h="219075">
                <a:moveTo>
                  <a:pt x="33527" y="218694"/>
                </a:moveTo>
                <a:lnTo>
                  <a:pt x="33527" y="201930"/>
                </a:lnTo>
                <a:lnTo>
                  <a:pt x="16763" y="185166"/>
                </a:lnTo>
                <a:lnTo>
                  <a:pt x="16763" y="218694"/>
                </a:lnTo>
                <a:lnTo>
                  <a:pt x="33527" y="218694"/>
                </a:lnTo>
                <a:close/>
              </a:path>
              <a:path w="2764790" h="219075">
                <a:moveTo>
                  <a:pt x="2764535" y="99821"/>
                </a:moveTo>
                <a:lnTo>
                  <a:pt x="2714244" y="0"/>
                </a:lnTo>
                <a:lnTo>
                  <a:pt x="2663952" y="99821"/>
                </a:lnTo>
                <a:lnTo>
                  <a:pt x="2697479" y="99821"/>
                </a:lnTo>
                <a:lnTo>
                  <a:pt x="2697479" y="83057"/>
                </a:lnTo>
                <a:lnTo>
                  <a:pt x="2731008" y="83057"/>
                </a:lnTo>
                <a:lnTo>
                  <a:pt x="2731008" y="99821"/>
                </a:lnTo>
                <a:lnTo>
                  <a:pt x="2764535" y="99821"/>
                </a:lnTo>
                <a:close/>
              </a:path>
              <a:path w="2764790" h="219075">
                <a:moveTo>
                  <a:pt x="2731008" y="99821"/>
                </a:moveTo>
                <a:lnTo>
                  <a:pt x="2731008" y="83057"/>
                </a:lnTo>
                <a:lnTo>
                  <a:pt x="2697479" y="83057"/>
                </a:lnTo>
                <a:lnTo>
                  <a:pt x="2697479" y="99821"/>
                </a:lnTo>
                <a:lnTo>
                  <a:pt x="2731008" y="99821"/>
                </a:lnTo>
                <a:close/>
              </a:path>
              <a:path w="2764790" h="219075">
                <a:moveTo>
                  <a:pt x="2731008" y="211073"/>
                </a:moveTo>
                <a:lnTo>
                  <a:pt x="2731008" y="99821"/>
                </a:lnTo>
                <a:lnTo>
                  <a:pt x="2697479" y="99821"/>
                </a:lnTo>
                <a:lnTo>
                  <a:pt x="2697479" y="185165"/>
                </a:lnTo>
                <a:lnTo>
                  <a:pt x="2714244" y="185165"/>
                </a:lnTo>
                <a:lnTo>
                  <a:pt x="2714244" y="218693"/>
                </a:lnTo>
                <a:lnTo>
                  <a:pt x="2723388" y="218693"/>
                </a:lnTo>
                <a:lnTo>
                  <a:pt x="2731008" y="211073"/>
                </a:lnTo>
                <a:close/>
              </a:path>
              <a:path w="2764790" h="219075">
                <a:moveTo>
                  <a:pt x="2714244" y="218693"/>
                </a:moveTo>
                <a:lnTo>
                  <a:pt x="2714244" y="185165"/>
                </a:lnTo>
                <a:lnTo>
                  <a:pt x="2697479" y="201929"/>
                </a:lnTo>
                <a:lnTo>
                  <a:pt x="2697479" y="218693"/>
                </a:lnTo>
                <a:lnTo>
                  <a:pt x="2714244" y="218693"/>
                </a:lnTo>
                <a:close/>
              </a:path>
            </a:pathLst>
          </a:custGeom>
          <a:solidFill>
            <a:srgbClr val="4F81BD"/>
          </a:solidFill>
        </p:spPr>
        <p:txBody>
          <a:bodyPr wrap="square" lIns="0" tIns="0" rIns="0" bIns="0" rtlCol="0"/>
          <a:lstStyle/>
          <a:p/>
        </p:txBody>
      </p:sp>
      <p:sp>
        <p:nvSpPr>
          <p:cNvPr id="27" name="object 27"/>
          <p:cNvSpPr/>
          <p:nvPr/>
        </p:nvSpPr>
        <p:spPr>
          <a:xfrm>
            <a:off x="5176151" y="5810250"/>
            <a:ext cx="2764790" cy="219075"/>
          </a:xfrm>
          <a:custGeom>
            <a:avLst/>
            <a:gdLst/>
            <a:ahLst/>
            <a:cxnLst/>
            <a:rect l="l" t="t" r="r" b="b"/>
            <a:pathLst>
              <a:path w="2764790" h="219075">
                <a:moveTo>
                  <a:pt x="33527" y="185166"/>
                </a:moveTo>
                <a:lnTo>
                  <a:pt x="33527" y="1524"/>
                </a:lnTo>
                <a:lnTo>
                  <a:pt x="0" y="1524"/>
                </a:lnTo>
                <a:lnTo>
                  <a:pt x="0" y="211074"/>
                </a:lnTo>
                <a:lnTo>
                  <a:pt x="7619" y="218694"/>
                </a:lnTo>
                <a:lnTo>
                  <a:pt x="16763" y="218694"/>
                </a:lnTo>
                <a:lnTo>
                  <a:pt x="16763" y="185166"/>
                </a:lnTo>
                <a:lnTo>
                  <a:pt x="33527" y="185166"/>
                </a:lnTo>
                <a:close/>
              </a:path>
              <a:path w="2764790" h="219075">
                <a:moveTo>
                  <a:pt x="2714244" y="185165"/>
                </a:moveTo>
                <a:lnTo>
                  <a:pt x="16763" y="185166"/>
                </a:lnTo>
                <a:lnTo>
                  <a:pt x="33527" y="201930"/>
                </a:lnTo>
                <a:lnTo>
                  <a:pt x="33527" y="218694"/>
                </a:lnTo>
                <a:lnTo>
                  <a:pt x="2697479" y="218693"/>
                </a:lnTo>
                <a:lnTo>
                  <a:pt x="2697479" y="201929"/>
                </a:lnTo>
                <a:lnTo>
                  <a:pt x="2714244" y="185165"/>
                </a:lnTo>
                <a:close/>
              </a:path>
              <a:path w="2764790" h="219075">
                <a:moveTo>
                  <a:pt x="33527" y="218694"/>
                </a:moveTo>
                <a:lnTo>
                  <a:pt x="33527" y="201930"/>
                </a:lnTo>
                <a:lnTo>
                  <a:pt x="16763" y="185166"/>
                </a:lnTo>
                <a:lnTo>
                  <a:pt x="16763" y="218694"/>
                </a:lnTo>
                <a:lnTo>
                  <a:pt x="33527" y="218694"/>
                </a:lnTo>
                <a:close/>
              </a:path>
              <a:path w="2764790" h="219075">
                <a:moveTo>
                  <a:pt x="2764535" y="99821"/>
                </a:moveTo>
                <a:lnTo>
                  <a:pt x="2714244" y="0"/>
                </a:lnTo>
                <a:lnTo>
                  <a:pt x="2663952" y="99821"/>
                </a:lnTo>
                <a:lnTo>
                  <a:pt x="2697479" y="99821"/>
                </a:lnTo>
                <a:lnTo>
                  <a:pt x="2697479" y="83057"/>
                </a:lnTo>
                <a:lnTo>
                  <a:pt x="2731008" y="83057"/>
                </a:lnTo>
                <a:lnTo>
                  <a:pt x="2731008" y="99821"/>
                </a:lnTo>
                <a:lnTo>
                  <a:pt x="2764535" y="99821"/>
                </a:lnTo>
                <a:close/>
              </a:path>
              <a:path w="2764790" h="219075">
                <a:moveTo>
                  <a:pt x="2731008" y="99821"/>
                </a:moveTo>
                <a:lnTo>
                  <a:pt x="2731008" y="83057"/>
                </a:lnTo>
                <a:lnTo>
                  <a:pt x="2697479" y="83057"/>
                </a:lnTo>
                <a:lnTo>
                  <a:pt x="2697479" y="99821"/>
                </a:lnTo>
                <a:lnTo>
                  <a:pt x="2731008" y="99821"/>
                </a:lnTo>
                <a:close/>
              </a:path>
              <a:path w="2764790" h="219075">
                <a:moveTo>
                  <a:pt x="2731008" y="211073"/>
                </a:moveTo>
                <a:lnTo>
                  <a:pt x="2731008" y="99821"/>
                </a:lnTo>
                <a:lnTo>
                  <a:pt x="2697479" y="99821"/>
                </a:lnTo>
                <a:lnTo>
                  <a:pt x="2697479" y="185165"/>
                </a:lnTo>
                <a:lnTo>
                  <a:pt x="2714244" y="185165"/>
                </a:lnTo>
                <a:lnTo>
                  <a:pt x="2714244" y="218693"/>
                </a:lnTo>
                <a:lnTo>
                  <a:pt x="2723388" y="218693"/>
                </a:lnTo>
                <a:lnTo>
                  <a:pt x="2731008" y="211073"/>
                </a:lnTo>
                <a:close/>
              </a:path>
              <a:path w="2764790" h="219075">
                <a:moveTo>
                  <a:pt x="2714244" y="218693"/>
                </a:moveTo>
                <a:lnTo>
                  <a:pt x="2714244" y="185165"/>
                </a:lnTo>
                <a:lnTo>
                  <a:pt x="2697479" y="201929"/>
                </a:lnTo>
                <a:lnTo>
                  <a:pt x="2697479" y="218693"/>
                </a:lnTo>
                <a:lnTo>
                  <a:pt x="2714244" y="218693"/>
                </a:lnTo>
                <a:close/>
              </a:path>
            </a:pathLst>
          </a:custGeom>
          <a:solidFill>
            <a:srgbClr val="4F81BD"/>
          </a:solidFill>
        </p:spPr>
        <p:txBody>
          <a:bodyPr wrap="square" lIns="0" tIns="0" rIns="0" bIns="0" rtlCol="0"/>
          <a:lstStyle/>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2475230" cy="613410"/>
          </a:xfrm>
          <a:prstGeom prst="rect">
            <a:avLst/>
          </a:prstGeom>
        </p:spPr>
        <p:txBody>
          <a:bodyPr vert="horz" wrap="square" lIns="0" tIns="13335" rIns="0" bIns="0" rtlCol="0">
            <a:spAutoFit/>
          </a:bodyPr>
          <a:lstStyle/>
          <a:p>
            <a:pPr marL="12700">
              <a:lnSpc>
                <a:spcPct val="100000"/>
              </a:lnSpc>
              <a:spcBef>
                <a:spcPts val="105"/>
              </a:spcBef>
            </a:pPr>
            <a:r>
              <a:rPr spc="5" dirty="0"/>
              <a:t>产生式系统</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56949"/>
            <a:ext cx="9349105" cy="4119879"/>
          </a:xfrm>
          <a:prstGeom prst="rect">
            <a:avLst/>
          </a:prstGeom>
        </p:spPr>
        <p:txBody>
          <a:bodyPr vert="horz" wrap="square" lIns="0" tIns="56515" rIns="0" bIns="0" rtlCol="0">
            <a:spAutoFit/>
          </a:bodyPr>
          <a:lstStyle/>
          <a:p>
            <a:pPr marL="313055" indent="-300355">
              <a:lnSpc>
                <a:spcPct val="100000"/>
              </a:lnSpc>
              <a:spcBef>
                <a:spcPts val="445"/>
              </a:spcBef>
              <a:buFont typeface="Arial" panose="020B0604020202020204"/>
              <a:buChar char="•"/>
              <a:tabLst>
                <a:tab pos="313055" algn="l"/>
                <a:tab pos="313690" algn="l"/>
              </a:tabLst>
            </a:pPr>
            <a:r>
              <a:rPr sz="2600" spc="25" dirty="0">
                <a:solidFill>
                  <a:srgbClr val="002060"/>
                </a:solidFill>
                <a:latin typeface="黑体" panose="02010609060101010101" charset="-122"/>
                <a:cs typeface="黑体" panose="02010609060101010101" charset="-122"/>
              </a:rPr>
              <a:t>其中，规则库中存放规则性产生式</a:t>
            </a:r>
            <a:endParaRPr sz="2600">
              <a:latin typeface="黑体" panose="02010609060101010101" charset="-122"/>
              <a:cs typeface="黑体" panose="02010609060101010101" charset="-122"/>
            </a:endParaRPr>
          </a:p>
          <a:p>
            <a:pPr marL="313055" indent="-300355">
              <a:lnSpc>
                <a:spcPct val="100000"/>
              </a:lnSpc>
              <a:spcBef>
                <a:spcPts val="355"/>
              </a:spcBef>
              <a:buFont typeface="Arial" panose="020B0604020202020204"/>
              <a:buChar char="•"/>
              <a:tabLst>
                <a:tab pos="313055" algn="l"/>
                <a:tab pos="313690" algn="l"/>
              </a:tabLst>
            </a:pPr>
            <a:r>
              <a:rPr sz="2600" spc="25" dirty="0">
                <a:solidFill>
                  <a:srgbClr val="002060"/>
                </a:solidFill>
                <a:latin typeface="黑体" panose="02010609060101010101" charset="-122"/>
                <a:cs typeface="黑体" panose="02010609060101010101" charset="-122"/>
              </a:rPr>
              <a:t>事实库中存放已有的事实，以及通过推理得到的新的事实</a:t>
            </a:r>
            <a:endParaRPr sz="2600">
              <a:latin typeface="黑体" panose="02010609060101010101" charset="-122"/>
              <a:cs typeface="黑体" panose="02010609060101010101" charset="-122"/>
            </a:endParaRPr>
          </a:p>
          <a:p>
            <a:pPr>
              <a:lnSpc>
                <a:spcPct val="100000"/>
              </a:lnSpc>
              <a:spcBef>
                <a:spcPts val="25"/>
              </a:spcBef>
              <a:buClr>
                <a:srgbClr val="002060"/>
              </a:buClr>
              <a:buFont typeface="Arial" panose="020B0604020202020204"/>
              <a:buChar char="•"/>
            </a:pPr>
            <a:endParaRPr sz="3300">
              <a:latin typeface="Times New Roman" panose="02020603050405020304"/>
              <a:cs typeface="Times New Roman" panose="02020603050405020304"/>
            </a:endParaRPr>
          </a:p>
          <a:p>
            <a:pPr marL="313055" indent="-300355">
              <a:lnSpc>
                <a:spcPct val="100000"/>
              </a:lnSpc>
              <a:spcBef>
                <a:spcPts val="5"/>
              </a:spcBef>
              <a:buFont typeface="Arial" panose="020B0604020202020204"/>
              <a:buChar char="•"/>
              <a:tabLst>
                <a:tab pos="313055" algn="l"/>
                <a:tab pos="313690" algn="l"/>
              </a:tabLst>
            </a:pPr>
            <a:r>
              <a:rPr sz="2600" spc="25" dirty="0">
                <a:solidFill>
                  <a:srgbClr val="002060"/>
                </a:solidFill>
                <a:latin typeface="黑体" panose="02010609060101010101" charset="-122"/>
                <a:cs typeface="黑体" panose="02010609060101010101" charset="-122"/>
              </a:rPr>
              <a:t>假设我们有一个断言，要计算其真伪。则：</a:t>
            </a:r>
            <a:endParaRPr sz="2600">
              <a:latin typeface="黑体" panose="02010609060101010101" charset="-122"/>
              <a:cs typeface="黑体" panose="02010609060101010101" charset="-122"/>
            </a:endParaRPr>
          </a:p>
          <a:p>
            <a:pPr marL="664210" lvl="1" indent="-250825">
              <a:lnSpc>
                <a:spcPct val="100000"/>
              </a:lnSpc>
              <a:spcBef>
                <a:spcPts val="300"/>
              </a:spcBef>
              <a:buFont typeface="Arial" panose="020B0604020202020204"/>
              <a:buChar char="–"/>
              <a:tabLst>
                <a:tab pos="664210" algn="l"/>
              </a:tabLst>
            </a:pPr>
            <a:r>
              <a:rPr sz="2250" b="1" spc="25" dirty="0">
                <a:solidFill>
                  <a:srgbClr val="002060"/>
                </a:solidFill>
                <a:latin typeface="宋体" panose="02010600030101010101" pitchFamily="2" charset="-122"/>
                <a:cs typeface="宋体" panose="02010600030101010101" pitchFamily="2" charset="-122"/>
              </a:rPr>
              <a:t>推理机读取事实库和规则库。</a:t>
            </a:r>
            <a:endParaRPr sz="2250">
              <a:latin typeface="宋体" panose="02010600030101010101" pitchFamily="2" charset="-122"/>
              <a:cs typeface="宋体" panose="02010600030101010101" pitchFamily="2" charset="-122"/>
            </a:endParaRPr>
          </a:p>
          <a:p>
            <a:pPr marL="664210" lvl="1" indent="-250825">
              <a:lnSpc>
                <a:spcPct val="100000"/>
              </a:lnSpc>
              <a:spcBef>
                <a:spcPts val="305"/>
              </a:spcBef>
              <a:buFont typeface="Arial" panose="020B0604020202020204"/>
              <a:buChar char="–"/>
              <a:tabLst>
                <a:tab pos="664210" algn="l"/>
              </a:tabLst>
            </a:pPr>
            <a:r>
              <a:rPr sz="2250" b="1" spc="25" dirty="0">
                <a:solidFill>
                  <a:srgbClr val="002060"/>
                </a:solidFill>
                <a:latin typeface="宋体" panose="02010600030101010101" pitchFamily="2" charset="-122"/>
                <a:cs typeface="宋体" panose="02010600030101010101" pitchFamily="2" charset="-122"/>
              </a:rPr>
              <a:t>将事实与规则的前件进行匹配，以产生新的事实。</a:t>
            </a:r>
            <a:endParaRPr sz="2250">
              <a:latin typeface="宋体" panose="02010600030101010101" pitchFamily="2" charset="-122"/>
              <a:cs typeface="宋体" panose="02010600030101010101" pitchFamily="2" charset="-122"/>
            </a:endParaRPr>
          </a:p>
          <a:p>
            <a:pPr marL="664210" lvl="1" indent="-250825">
              <a:lnSpc>
                <a:spcPct val="100000"/>
              </a:lnSpc>
              <a:spcBef>
                <a:spcPts val="305"/>
              </a:spcBef>
              <a:buFont typeface="Arial" panose="020B0604020202020204"/>
              <a:buChar char="–"/>
              <a:tabLst>
                <a:tab pos="664210" algn="l"/>
              </a:tabLst>
            </a:pPr>
            <a:r>
              <a:rPr sz="2250" b="1" spc="25" dirty="0">
                <a:solidFill>
                  <a:srgbClr val="002060"/>
                </a:solidFill>
                <a:latin typeface="宋体" panose="02010600030101010101" pitchFamily="2" charset="-122"/>
                <a:cs typeface="宋体" panose="02010600030101010101" pitchFamily="2" charset="-122"/>
              </a:rPr>
              <a:t>如果新的事实中包含了待证明的断言，则计算结束。</a:t>
            </a:r>
            <a:endParaRPr sz="2250">
              <a:latin typeface="宋体" panose="02010600030101010101" pitchFamily="2" charset="-122"/>
              <a:cs typeface="宋体" panose="02010600030101010101" pitchFamily="2" charset="-122"/>
            </a:endParaRPr>
          </a:p>
          <a:p>
            <a:pPr marL="664210" lvl="1" indent="-250825">
              <a:lnSpc>
                <a:spcPct val="100000"/>
              </a:lnSpc>
              <a:spcBef>
                <a:spcPts val="315"/>
              </a:spcBef>
              <a:buFont typeface="Arial" panose="020B0604020202020204"/>
              <a:buChar char="–"/>
              <a:tabLst>
                <a:tab pos="664210" algn="l"/>
              </a:tabLst>
            </a:pPr>
            <a:r>
              <a:rPr sz="2250" b="1" spc="25" dirty="0">
                <a:solidFill>
                  <a:srgbClr val="002060"/>
                </a:solidFill>
                <a:latin typeface="宋体" panose="02010600030101010101" pitchFamily="2" charset="-122"/>
                <a:cs typeface="宋体" panose="02010600030101010101" pitchFamily="2" charset="-122"/>
              </a:rPr>
              <a:t>控制器负责整个推理过程。</a:t>
            </a:r>
            <a:endParaRPr sz="2250">
              <a:latin typeface="宋体" panose="02010600030101010101" pitchFamily="2" charset="-122"/>
              <a:cs typeface="宋体" panose="02010600030101010101" pitchFamily="2" charset="-122"/>
            </a:endParaRPr>
          </a:p>
          <a:p>
            <a:pPr marL="313055" marR="5080" indent="-300355">
              <a:lnSpc>
                <a:spcPts val="2840"/>
              </a:lnSpc>
              <a:spcBef>
                <a:spcPts val="690"/>
              </a:spcBef>
              <a:buFont typeface="Arial" panose="020B0604020202020204"/>
              <a:buChar char="•"/>
              <a:tabLst>
                <a:tab pos="313055" algn="l"/>
                <a:tab pos="313690" algn="l"/>
              </a:tabLst>
            </a:pPr>
            <a:r>
              <a:rPr sz="2600" spc="25" dirty="0">
                <a:solidFill>
                  <a:srgbClr val="002060"/>
                </a:solidFill>
                <a:latin typeface="黑体" panose="02010609060101010101" charset="-122"/>
                <a:cs typeface="黑体" panose="02010609060101010101" charset="-122"/>
              </a:rPr>
              <a:t>我们通过具体例子来介绍产生式系统的工作方法。重点是知识 的表示方法。</a:t>
            </a:r>
            <a:endParaRPr sz="260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8" y="982472"/>
            <a:ext cx="3980301" cy="605935"/>
          </a:xfrm>
          <a:prstGeom prst="rect">
            <a:avLst/>
          </a:prstGeom>
        </p:spPr>
        <p:txBody>
          <a:bodyPr vert="horz" wrap="square" lIns="0" tIns="13335" rIns="0" bIns="0" rtlCol="0">
            <a:spAutoFit/>
          </a:bodyPr>
          <a:lstStyle/>
          <a:p>
            <a:pPr marL="12700">
              <a:lnSpc>
                <a:spcPct val="100000"/>
              </a:lnSpc>
              <a:spcBef>
                <a:spcPts val="105"/>
              </a:spcBef>
            </a:pPr>
            <a:r>
              <a:rPr dirty="0" smtClean="0"/>
              <a:t>例</a:t>
            </a:r>
            <a:r>
              <a:rPr lang="zh-CN" altLang="en-US" dirty="0" smtClean="0"/>
              <a:t>题：</a:t>
            </a:r>
            <a:r>
              <a:rPr spc="-80" dirty="0" smtClean="0"/>
              <a:t> </a:t>
            </a:r>
            <a:r>
              <a:rPr dirty="0"/>
              <a:t>动物识别</a:t>
            </a:r>
            <a:endParaRPr dirty="0"/>
          </a:p>
        </p:txBody>
      </p:sp>
      <p:sp>
        <p:nvSpPr>
          <p:cNvPr id="3" name="object 3"/>
          <p:cNvSpPr txBox="1"/>
          <p:nvPr/>
        </p:nvSpPr>
        <p:spPr>
          <a:xfrm>
            <a:off x="426853" y="1749044"/>
            <a:ext cx="4333240" cy="4065904"/>
          </a:xfrm>
          <a:prstGeom prst="rect">
            <a:avLst/>
          </a:prstGeom>
        </p:spPr>
        <p:txBody>
          <a:bodyPr vert="horz" wrap="square" lIns="0" tIns="13335" rIns="0" bIns="0" rtlCol="0">
            <a:spAutoFit/>
          </a:bodyPr>
          <a:lstStyle/>
          <a:p>
            <a:pPr marL="313690" marR="5080" indent="-300990">
              <a:lnSpc>
                <a:spcPct val="100000"/>
              </a:lnSpc>
              <a:spcBef>
                <a:spcPts val="105"/>
              </a:spcBef>
              <a:buFont typeface="Arial" panose="020B0604020202020204"/>
              <a:buChar char="•"/>
              <a:tabLst>
                <a:tab pos="313055" algn="l"/>
                <a:tab pos="314325" algn="l"/>
              </a:tabLst>
            </a:pPr>
            <a:r>
              <a:rPr sz="2100" dirty="0" err="1" smtClean="0">
                <a:solidFill>
                  <a:srgbClr val="002060"/>
                </a:solidFill>
                <a:latin typeface="黑体" panose="02010609060101010101" charset="-122"/>
                <a:cs typeface="黑体" panose="02010609060101010101" charset="-122"/>
              </a:rPr>
              <a:t>动物识别问题</a:t>
            </a:r>
            <a:r>
              <a:rPr sz="2100" dirty="0">
                <a:solidFill>
                  <a:srgbClr val="002060"/>
                </a:solidFill>
                <a:latin typeface="黑体" panose="02010609060101010101" charset="-122"/>
                <a:cs typeface="黑体" panose="02010609060101010101" charset="-122"/>
              </a:rPr>
              <a:t>。</a:t>
            </a:r>
            <a:r>
              <a:rPr sz="2100" dirty="0" err="1" smtClean="0">
                <a:solidFill>
                  <a:srgbClr val="002060"/>
                </a:solidFill>
                <a:latin typeface="黑体" panose="02010609060101010101" charset="-122"/>
                <a:cs typeface="黑体" panose="02010609060101010101" charset="-122"/>
              </a:rPr>
              <a:t>这个例子中</a:t>
            </a:r>
            <a:r>
              <a:rPr sz="2100" dirty="0" err="1">
                <a:solidFill>
                  <a:srgbClr val="002060"/>
                </a:solidFill>
                <a:latin typeface="黑体" panose="02010609060101010101" charset="-122"/>
                <a:cs typeface="黑体" panose="02010609060101010101" charset="-122"/>
              </a:rPr>
              <a:t>，</a:t>
            </a:r>
            <a:r>
              <a:rPr sz="2100" dirty="0" err="1" smtClean="0">
                <a:solidFill>
                  <a:srgbClr val="002060"/>
                </a:solidFill>
                <a:latin typeface="黑体" panose="02010609060101010101" charset="-122"/>
                <a:cs typeface="黑体" panose="02010609060101010101" charset="-122"/>
              </a:rPr>
              <a:t>首先由专家根据掌握的知识建立关于虎</a:t>
            </a:r>
            <a:r>
              <a:rPr sz="2100" dirty="0" err="1">
                <a:solidFill>
                  <a:srgbClr val="002060"/>
                </a:solidFill>
                <a:latin typeface="黑体" panose="02010609060101010101" charset="-122"/>
                <a:cs typeface="黑体" panose="02010609060101010101" charset="-122"/>
              </a:rPr>
              <a:t>、豹、斑马</a:t>
            </a:r>
            <a:r>
              <a:rPr sz="2100" dirty="0">
                <a:solidFill>
                  <a:srgbClr val="002060"/>
                </a:solidFill>
                <a:latin typeface="黑体" panose="02010609060101010101" charset="-122"/>
                <a:cs typeface="黑体" panose="02010609060101010101" charset="-122"/>
              </a:rPr>
              <a:t>、 长颈鹿、鸵鸟等动物的分类规则， 形成产生式。然后根据一定的事 实，求解动物的分类。</a:t>
            </a:r>
            <a:endParaRPr sz="2100" dirty="0">
              <a:latin typeface="黑体" panose="02010609060101010101" charset="-122"/>
              <a:cs typeface="黑体" panose="02010609060101010101" charset="-122"/>
            </a:endParaRPr>
          </a:p>
          <a:p>
            <a:pPr marL="313690" marR="271145" indent="-300990">
              <a:lnSpc>
                <a:spcPct val="100000"/>
              </a:lnSpc>
              <a:spcBef>
                <a:spcPts val="535"/>
              </a:spcBef>
              <a:buFont typeface="Arial" panose="020B0604020202020204"/>
              <a:buChar char="•"/>
              <a:tabLst>
                <a:tab pos="313055" algn="l"/>
                <a:tab pos="314325" algn="l"/>
              </a:tabLst>
            </a:pPr>
            <a:r>
              <a:rPr sz="2100" dirty="0">
                <a:solidFill>
                  <a:srgbClr val="002060"/>
                </a:solidFill>
                <a:latin typeface="黑体" panose="02010609060101010101" charset="-122"/>
                <a:cs typeface="黑体" panose="02010609060101010101" charset="-122"/>
              </a:rPr>
              <a:t>比如，我们建立如下的规则知识 产生式。</a:t>
            </a:r>
            <a:endParaRPr sz="2100" dirty="0">
              <a:latin typeface="黑体" panose="02010609060101010101" charset="-122"/>
              <a:cs typeface="黑体" panose="02010609060101010101" charset="-122"/>
            </a:endParaRPr>
          </a:p>
          <a:p>
            <a:pPr marL="313690" marR="271145" indent="-300990" algn="just">
              <a:lnSpc>
                <a:spcPct val="100000"/>
              </a:lnSpc>
              <a:spcBef>
                <a:spcPts val="510"/>
              </a:spcBef>
              <a:buFont typeface="Arial" panose="020B0604020202020204"/>
              <a:buChar char="•"/>
              <a:tabLst>
                <a:tab pos="314325" algn="l"/>
              </a:tabLst>
            </a:pPr>
            <a:r>
              <a:rPr sz="2100" dirty="0">
                <a:solidFill>
                  <a:srgbClr val="002060"/>
                </a:solidFill>
                <a:latin typeface="黑体" panose="02010609060101010101" charset="-122"/>
                <a:cs typeface="黑体" panose="02010609060101010101" charset="-122"/>
              </a:rPr>
              <a:t>其中包括了14条关于动物分类的 规则，这些规则均以产生式形式 存放，形成规则库。</a:t>
            </a:r>
            <a:endParaRPr sz="2100" dirty="0">
              <a:latin typeface="黑体" panose="02010609060101010101" charset="-122"/>
              <a:cs typeface="黑体" panose="02010609060101010101" charset="-122"/>
            </a:endParaRPr>
          </a:p>
          <a:p>
            <a:pPr marL="313690" indent="-300990">
              <a:lnSpc>
                <a:spcPct val="100000"/>
              </a:lnSpc>
              <a:spcBef>
                <a:spcPts val="520"/>
              </a:spcBef>
              <a:buFont typeface="Arial" panose="020B0604020202020204"/>
              <a:buChar char="•"/>
              <a:tabLst>
                <a:tab pos="313055" algn="l"/>
                <a:tab pos="314325" algn="l"/>
              </a:tabLst>
            </a:pPr>
            <a:r>
              <a:rPr sz="2100" dirty="0">
                <a:solidFill>
                  <a:srgbClr val="002060"/>
                </a:solidFill>
                <a:latin typeface="黑体" panose="02010609060101010101" charset="-122"/>
                <a:cs typeface="黑体" panose="02010609060101010101" charset="-122"/>
              </a:rPr>
              <a:t>每条规则均设计编号保存。</a:t>
            </a:r>
            <a:endParaRPr sz="2100" dirty="0">
              <a:latin typeface="黑体" panose="02010609060101010101" charset="-122"/>
              <a:cs typeface="黑体" panose="02010609060101010101" charset="-122"/>
            </a:endParaRPr>
          </a:p>
        </p:txBody>
      </p:sp>
      <p:sp>
        <p:nvSpPr>
          <p:cNvPr id="4" name="object 4"/>
          <p:cNvSpPr/>
          <p:nvPr/>
        </p:nvSpPr>
        <p:spPr>
          <a:xfrm>
            <a:off x="4894211" y="989838"/>
            <a:ext cx="5579745" cy="4961890"/>
          </a:xfrm>
          <a:custGeom>
            <a:avLst/>
            <a:gdLst/>
            <a:ahLst/>
            <a:cxnLst/>
            <a:rect l="l" t="t" r="r" b="b"/>
            <a:pathLst>
              <a:path w="5579745" h="4961890">
                <a:moveTo>
                  <a:pt x="5579364" y="4956048"/>
                </a:moveTo>
                <a:lnTo>
                  <a:pt x="5579364" y="4572"/>
                </a:lnTo>
                <a:lnTo>
                  <a:pt x="5574792" y="0"/>
                </a:lnTo>
                <a:lnTo>
                  <a:pt x="5333" y="0"/>
                </a:lnTo>
                <a:lnTo>
                  <a:pt x="0" y="4572"/>
                </a:lnTo>
                <a:lnTo>
                  <a:pt x="0" y="4956048"/>
                </a:lnTo>
                <a:lnTo>
                  <a:pt x="5334" y="4961382"/>
                </a:lnTo>
                <a:lnTo>
                  <a:pt x="11429" y="4961382"/>
                </a:lnTo>
                <a:lnTo>
                  <a:pt x="11430" y="22098"/>
                </a:lnTo>
                <a:lnTo>
                  <a:pt x="22859" y="10668"/>
                </a:lnTo>
                <a:lnTo>
                  <a:pt x="22859" y="22098"/>
                </a:lnTo>
                <a:lnTo>
                  <a:pt x="5557266" y="22098"/>
                </a:lnTo>
                <a:lnTo>
                  <a:pt x="5557266" y="10668"/>
                </a:lnTo>
                <a:lnTo>
                  <a:pt x="5568696" y="22098"/>
                </a:lnTo>
                <a:lnTo>
                  <a:pt x="5568696" y="4961382"/>
                </a:lnTo>
                <a:lnTo>
                  <a:pt x="5574792" y="4961382"/>
                </a:lnTo>
                <a:lnTo>
                  <a:pt x="5579364" y="4956048"/>
                </a:lnTo>
                <a:close/>
              </a:path>
              <a:path w="5579745" h="4961890">
                <a:moveTo>
                  <a:pt x="22859" y="22098"/>
                </a:moveTo>
                <a:lnTo>
                  <a:pt x="22859" y="10668"/>
                </a:lnTo>
                <a:lnTo>
                  <a:pt x="11430" y="22098"/>
                </a:lnTo>
                <a:lnTo>
                  <a:pt x="22859" y="22098"/>
                </a:lnTo>
                <a:close/>
              </a:path>
              <a:path w="5579745" h="4961890">
                <a:moveTo>
                  <a:pt x="22859" y="4939284"/>
                </a:moveTo>
                <a:lnTo>
                  <a:pt x="22859" y="22098"/>
                </a:lnTo>
                <a:lnTo>
                  <a:pt x="11430" y="22098"/>
                </a:lnTo>
                <a:lnTo>
                  <a:pt x="11430" y="4939284"/>
                </a:lnTo>
                <a:lnTo>
                  <a:pt x="22859" y="4939284"/>
                </a:lnTo>
                <a:close/>
              </a:path>
              <a:path w="5579745" h="4961890">
                <a:moveTo>
                  <a:pt x="5568696" y="4939284"/>
                </a:moveTo>
                <a:lnTo>
                  <a:pt x="11430" y="4939284"/>
                </a:lnTo>
                <a:lnTo>
                  <a:pt x="22859" y="4949952"/>
                </a:lnTo>
                <a:lnTo>
                  <a:pt x="22859" y="4961382"/>
                </a:lnTo>
                <a:lnTo>
                  <a:pt x="5557266" y="4961382"/>
                </a:lnTo>
                <a:lnTo>
                  <a:pt x="5557266" y="4949952"/>
                </a:lnTo>
                <a:lnTo>
                  <a:pt x="5568696" y="4939284"/>
                </a:lnTo>
                <a:close/>
              </a:path>
              <a:path w="5579745" h="4961890">
                <a:moveTo>
                  <a:pt x="22859" y="4961382"/>
                </a:moveTo>
                <a:lnTo>
                  <a:pt x="22859" y="4949952"/>
                </a:lnTo>
                <a:lnTo>
                  <a:pt x="11430" y="4939284"/>
                </a:lnTo>
                <a:lnTo>
                  <a:pt x="11429" y="4961382"/>
                </a:lnTo>
                <a:lnTo>
                  <a:pt x="22859" y="4961382"/>
                </a:lnTo>
                <a:close/>
              </a:path>
              <a:path w="5579745" h="4961890">
                <a:moveTo>
                  <a:pt x="5568696" y="22098"/>
                </a:moveTo>
                <a:lnTo>
                  <a:pt x="5557266" y="10668"/>
                </a:lnTo>
                <a:lnTo>
                  <a:pt x="5557266" y="22098"/>
                </a:lnTo>
                <a:lnTo>
                  <a:pt x="5568696" y="22098"/>
                </a:lnTo>
                <a:close/>
              </a:path>
              <a:path w="5579745" h="4961890">
                <a:moveTo>
                  <a:pt x="5568696" y="4939284"/>
                </a:moveTo>
                <a:lnTo>
                  <a:pt x="5568696" y="22098"/>
                </a:lnTo>
                <a:lnTo>
                  <a:pt x="5557266" y="22098"/>
                </a:lnTo>
                <a:lnTo>
                  <a:pt x="5557266" y="4939284"/>
                </a:lnTo>
                <a:lnTo>
                  <a:pt x="5568696" y="4939284"/>
                </a:lnTo>
                <a:close/>
              </a:path>
              <a:path w="5579745" h="4961890">
                <a:moveTo>
                  <a:pt x="5568696" y="4961382"/>
                </a:moveTo>
                <a:lnTo>
                  <a:pt x="5568696" y="4939284"/>
                </a:lnTo>
                <a:lnTo>
                  <a:pt x="5557266" y="4949952"/>
                </a:lnTo>
                <a:lnTo>
                  <a:pt x="5557266" y="4961382"/>
                </a:lnTo>
                <a:lnTo>
                  <a:pt x="5568696" y="4961382"/>
                </a:lnTo>
                <a:close/>
              </a:path>
            </a:pathLst>
          </a:custGeom>
          <a:solidFill>
            <a:srgbClr val="4F81BD"/>
          </a:solidFill>
        </p:spPr>
        <p:txBody>
          <a:bodyPr wrap="square" lIns="0" tIns="0" rIns="0" bIns="0" rtlCol="0"/>
          <a:lstStyle/>
          <a:p/>
        </p:txBody>
      </p:sp>
      <p:sp>
        <p:nvSpPr>
          <p:cNvPr id="5" name="object 5"/>
          <p:cNvSpPr txBox="1"/>
          <p:nvPr/>
        </p:nvSpPr>
        <p:spPr>
          <a:xfrm>
            <a:off x="6228719" y="1018286"/>
            <a:ext cx="523875" cy="560070"/>
          </a:xfrm>
          <a:prstGeom prst="rect">
            <a:avLst/>
          </a:prstGeom>
        </p:spPr>
        <p:txBody>
          <a:bodyPr vert="horz" wrap="square" lIns="0" tIns="12700" rIns="0" bIns="0" rtlCol="0">
            <a:spAutoFit/>
          </a:bodyPr>
          <a:lstStyle/>
          <a:p>
            <a:pPr marL="12700" marR="5080">
              <a:lnSpc>
                <a:spcPct val="100000"/>
              </a:lnSpc>
              <a:spcBef>
                <a:spcPts val="100"/>
              </a:spcBef>
            </a:pPr>
            <a:r>
              <a:rPr sz="1750" spc="-5" dirty="0">
                <a:latin typeface="Calibri" panose="020F0502020204030204"/>
                <a:cs typeface="Calibri" panose="020F0502020204030204"/>
              </a:rPr>
              <a:t>THEN  THEN</a:t>
            </a:r>
            <a:endParaRPr sz="1750">
              <a:latin typeface="Calibri" panose="020F0502020204030204"/>
              <a:cs typeface="Calibri" panose="020F0502020204030204"/>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6" name="object 6"/>
          <p:cNvSpPr txBox="1"/>
          <p:nvPr/>
        </p:nvSpPr>
        <p:spPr>
          <a:xfrm>
            <a:off x="6929005" y="1018286"/>
            <a:ext cx="915669" cy="560070"/>
          </a:xfrm>
          <a:prstGeom prst="rect">
            <a:avLst/>
          </a:prstGeom>
        </p:spPr>
        <p:txBody>
          <a:bodyPr vert="horz" wrap="square" lIns="0" tIns="12700" rIns="0" bIns="0" rtlCol="0">
            <a:spAutoFit/>
          </a:bodyPr>
          <a:lstStyle/>
          <a:p>
            <a:pPr marL="12700" marR="5080">
              <a:lnSpc>
                <a:spcPct val="100000"/>
              </a:lnSpc>
              <a:spcBef>
                <a:spcPts val="100"/>
              </a:spcBef>
            </a:pPr>
            <a:r>
              <a:rPr sz="1750" dirty="0">
                <a:latin typeface="宋体" panose="02010600030101010101" pitchFamily="2" charset="-122"/>
                <a:cs typeface="宋体" panose="02010600030101010101" pitchFamily="2" charset="-122"/>
              </a:rPr>
              <a:t>哺乳动物 哺乳动物</a:t>
            </a:r>
            <a:endParaRPr sz="1750">
              <a:latin typeface="宋体" panose="02010600030101010101" pitchFamily="2" charset="-122"/>
              <a:cs typeface="宋体" panose="02010600030101010101" pitchFamily="2" charset="-122"/>
            </a:endParaRPr>
          </a:p>
        </p:txBody>
      </p:sp>
      <p:sp>
        <p:nvSpPr>
          <p:cNvPr id="7" name="object 7"/>
          <p:cNvSpPr txBox="1"/>
          <p:nvPr/>
        </p:nvSpPr>
        <p:spPr>
          <a:xfrm>
            <a:off x="4973707" y="1018286"/>
            <a:ext cx="1080135" cy="827405"/>
          </a:xfrm>
          <a:prstGeom prst="rect">
            <a:avLst/>
          </a:prstGeom>
        </p:spPr>
        <p:txBody>
          <a:bodyPr vert="horz" wrap="square" lIns="0" tIns="12700" rIns="0" bIns="0" rtlCol="0">
            <a:spAutoFit/>
          </a:bodyPr>
          <a:lstStyle/>
          <a:p>
            <a:pPr marL="12700" marR="5080" algn="just">
              <a:lnSpc>
                <a:spcPct val="100000"/>
              </a:lnSpc>
              <a:spcBef>
                <a:spcPts val="100"/>
              </a:spcBef>
            </a:pPr>
            <a:r>
              <a:rPr sz="1750" dirty="0">
                <a:latin typeface="Calibri" panose="020F0502020204030204"/>
                <a:cs typeface="Calibri" panose="020F0502020204030204"/>
              </a:rPr>
              <a:t>r1:</a:t>
            </a:r>
            <a:r>
              <a:rPr sz="1750" spc="345" dirty="0">
                <a:latin typeface="Calibri" panose="020F0502020204030204"/>
                <a:cs typeface="Calibri" panose="020F0502020204030204"/>
              </a:rPr>
              <a:t> </a:t>
            </a:r>
            <a:r>
              <a:rPr sz="1750" dirty="0">
                <a:latin typeface="Calibri" panose="020F0502020204030204"/>
                <a:cs typeface="Calibri" panose="020F0502020204030204"/>
              </a:rPr>
              <a:t>IF</a:t>
            </a:r>
            <a:r>
              <a:rPr sz="1750" spc="350"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有毛 </a:t>
            </a:r>
            <a:r>
              <a:rPr sz="1750" dirty="0">
                <a:latin typeface="Calibri" panose="020F0502020204030204"/>
                <a:cs typeface="Calibri" panose="020F0502020204030204"/>
              </a:rPr>
              <a:t>r2:</a:t>
            </a:r>
            <a:r>
              <a:rPr sz="1750" spc="345" dirty="0">
                <a:latin typeface="Calibri" panose="020F0502020204030204"/>
                <a:cs typeface="Calibri" panose="020F0502020204030204"/>
              </a:rPr>
              <a:t> </a:t>
            </a:r>
            <a:r>
              <a:rPr sz="1750" dirty="0">
                <a:latin typeface="Calibri" panose="020F0502020204030204"/>
                <a:cs typeface="Calibri" panose="020F0502020204030204"/>
              </a:rPr>
              <a:t>IF</a:t>
            </a:r>
            <a:r>
              <a:rPr sz="1750" spc="350"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喂奶 </a:t>
            </a:r>
            <a:r>
              <a:rPr sz="1750" dirty="0">
                <a:latin typeface="Calibri" panose="020F0502020204030204"/>
                <a:cs typeface="Calibri" panose="020F0502020204030204"/>
              </a:rPr>
              <a:t>r3:</a:t>
            </a:r>
            <a:r>
              <a:rPr sz="1750" spc="345" dirty="0">
                <a:latin typeface="Calibri" panose="020F0502020204030204"/>
                <a:cs typeface="Calibri" panose="020F0502020204030204"/>
              </a:rPr>
              <a:t> </a:t>
            </a:r>
            <a:r>
              <a:rPr sz="1750" dirty="0">
                <a:latin typeface="Calibri" panose="020F0502020204030204"/>
                <a:cs typeface="Calibri" panose="020F0502020204030204"/>
              </a:rPr>
              <a:t>IF</a:t>
            </a:r>
            <a:r>
              <a:rPr sz="1750" spc="350"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吃肉</a:t>
            </a:r>
            <a:endParaRPr sz="1750">
              <a:latin typeface="宋体" panose="02010600030101010101" pitchFamily="2" charset="-122"/>
              <a:cs typeface="宋体" panose="02010600030101010101" pitchFamily="2" charset="-122"/>
            </a:endParaRPr>
          </a:p>
        </p:txBody>
      </p:sp>
      <p:sp>
        <p:nvSpPr>
          <p:cNvPr id="8" name="object 8"/>
          <p:cNvSpPr txBox="1"/>
          <p:nvPr/>
        </p:nvSpPr>
        <p:spPr>
          <a:xfrm>
            <a:off x="6179189" y="1553230"/>
            <a:ext cx="3265804" cy="292735"/>
          </a:xfrm>
          <a:prstGeom prst="rect">
            <a:avLst/>
          </a:prstGeom>
        </p:spPr>
        <p:txBody>
          <a:bodyPr vert="horz" wrap="square" lIns="0" tIns="12700" rIns="0" bIns="0" rtlCol="0">
            <a:spAutoFit/>
          </a:bodyPr>
          <a:lstStyle/>
          <a:p>
            <a:pPr marL="12700">
              <a:lnSpc>
                <a:spcPct val="100000"/>
              </a:lnSpc>
              <a:spcBef>
                <a:spcPts val="100"/>
              </a:spcBef>
              <a:tabLst>
                <a:tab pos="571500" algn="l"/>
                <a:tab pos="1662430" algn="l"/>
                <a:tab pos="2362200" algn="l"/>
              </a:tabLst>
            </a:pP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哺乳动物	</a:t>
            </a:r>
            <a:r>
              <a:rPr sz="1750" spc="-5" dirty="0">
                <a:latin typeface="Calibri" panose="020F0502020204030204"/>
                <a:cs typeface="Calibri" panose="020F0502020204030204"/>
              </a:rPr>
              <a:t>THE</a:t>
            </a:r>
            <a:r>
              <a:rPr sz="1750" dirty="0">
                <a:latin typeface="Calibri" panose="020F0502020204030204"/>
                <a:cs typeface="Calibri" panose="020F0502020204030204"/>
              </a:rPr>
              <a:t>N	</a:t>
            </a:r>
            <a:r>
              <a:rPr sz="1750" dirty="0">
                <a:latin typeface="宋体" panose="02010600030101010101" pitchFamily="2" charset="-122"/>
                <a:cs typeface="宋体" panose="02010600030101010101" pitchFamily="2" charset="-122"/>
              </a:rPr>
              <a:t>食肉动物</a:t>
            </a:r>
            <a:endParaRPr sz="1750">
              <a:latin typeface="宋体" panose="02010600030101010101" pitchFamily="2" charset="-122"/>
              <a:cs typeface="宋体" panose="02010600030101010101" pitchFamily="2" charset="-122"/>
            </a:endParaRPr>
          </a:p>
        </p:txBody>
      </p:sp>
      <p:sp>
        <p:nvSpPr>
          <p:cNvPr id="9" name="object 9"/>
          <p:cNvSpPr txBox="1"/>
          <p:nvPr/>
        </p:nvSpPr>
        <p:spPr>
          <a:xfrm>
            <a:off x="4973685" y="1819923"/>
            <a:ext cx="1303020" cy="292735"/>
          </a:xfrm>
          <a:prstGeom prst="rect">
            <a:avLst/>
          </a:prstGeom>
        </p:spPr>
        <p:txBody>
          <a:bodyPr vert="horz" wrap="square" lIns="0" tIns="12700" rIns="0" bIns="0" rtlCol="0">
            <a:spAutoFit/>
          </a:bodyPr>
          <a:lstStyle/>
          <a:p>
            <a:pPr marL="12700">
              <a:lnSpc>
                <a:spcPct val="100000"/>
              </a:lnSpc>
              <a:spcBef>
                <a:spcPts val="100"/>
              </a:spcBef>
            </a:pPr>
            <a:r>
              <a:rPr sz="1750" dirty="0">
                <a:latin typeface="Calibri" panose="020F0502020204030204"/>
                <a:cs typeface="Calibri" panose="020F0502020204030204"/>
              </a:rPr>
              <a:t>r4:</a:t>
            </a:r>
            <a:r>
              <a:rPr sz="1750" spc="350" dirty="0">
                <a:latin typeface="Calibri" panose="020F0502020204030204"/>
                <a:cs typeface="Calibri" panose="020F0502020204030204"/>
              </a:rPr>
              <a:t> </a:t>
            </a:r>
            <a:r>
              <a:rPr sz="1750" dirty="0">
                <a:latin typeface="Calibri" panose="020F0502020204030204"/>
                <a:cs typeface="Calibri" panose="020F0502020204030204"/>
              </a:rPr>
              <a:t>IF</a:t>
            </a:r>
            <a:r>
              <a:rPr sz="1750" spc="350"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有利齿</a:t>
            </a:r>
            <a:endParaRPr sz="1750">
              <a:latin typeface="宋体" panose="02010600030101010101" pitchFamily="2" charset="-122"/>
              <a:cs typeface="宋体" panose="02010600030101010101" pitchFamily="2" charset="-122"/>
            </a:endParaRPr>
          </a:p>
        </p:txBody>
      </p:sp>
      <p:sp>
        <p:nvSpPr>
          <p:cNvPr id="10" name="object 10"/>
          <p:cNvSpPr txBox="1"/>
          <p:nvPr/>
        </p:nvSpPr>
        <p:spPr>
          <a:xfrm>
            <a:off x="4973685" y="2087395"/>
            <a:ext cx="1169670" cy="292735"/>
          </a:xfrm>
          <a:prstGeom prst="rect">
            <a:avLst/>
          </a:prstGeom>
        </p:spPr>
        <p:txBody>
          <a:bodyPr vert="horz" wrap="square" lIns="0" tIns="12700" rIns="0" bIns="0" rtlCol="0">
            <a:spAutoFit/>
          </a:bodyPr>
          <a:lstStyle/>
          <a:p>
            <a:pPr marL="12700">
              <a:lnSpc>
                <a:spcPct val="100000"/>
              </a:lnSpc>
              <a:spcBef>
                <a:spcPts val="100"/>
              </a:spcBef>
              <a:tabLst>
                <a:tab pos="657860" algn="l"/>
              </a:tabLst>
            </a:pPr>
            <a:r>
              <a:rPr sz="1750" dirty="0">
                <a:latin typeface="宋体" panose="02010600030101010101" pitchFamily="2" charset="-122"/>
                <a:cs typeface="宋体" panose="02010600030101010101" pitchFamily="2" charset="-122"/>
              </a:rPr>
              <a:t>动物	</a:t>
            </a:r>
            <a:r>
              <a:rPr sz="1750" spc="-5" dirty="0">
                <a:latin typeface="Calibri" panose="020F0502020204030204"/>
                <a:cs typeface="Calibri" panose="020F0502020204030204"/>
              </a:rPr>
              <a:t>THEN</a:t>
            </a:r>
            <a:endParaRPr sz="1750">
              <a:latin typeface="Calibri" panose="020F0502020204030204"/>
              <a:cs typeface="Calibri" panose="020F0502020204030204"/>
            </a:endParaRPr>
          </a:p>
        </p:txBody>
      </p:sp>
      <p:sp>
        <p:nvSpPr>
          <p:cNvPr id="11" name="object 11"/>
          <p:cNvSpPr txBox="1"/>
          <p:nvPr/>
        </p:nvSpPr>
        <p:spPr>
          <a:xfrm>
            <a:off x="6319389" y="1819923"/>
            <a:ext cx="3867785" cy="560070"/>
          </a:xfrm>
          <a:prstGeom prst="rect">
            <a:avLst/>
          </a:prstGeom>
        </p:spPr>
        <p:txBody>
          <a:bodyPr vert="horz" wrap="square" lIns="0" tIns="12700" rIns="0" bIns="0" rtlCol="0">
            <a:spAutoFit/>
          </a:bodyPr>
          <a:lstStyle/>
          <a:p>
            <a:pPr marL="12700" marR="5080" indent="81915">
              <a:lnSpc>
                <a:spcPct val="100000"/>
              </a:lnSpc>
              <a:spcBef>
                <a:spcPts val="100"/>
              </a:spcBef>
              <a:tabLst>
                <a:tab pos="654050" algn="l"/>
                <a:tab pos="1808480" algn="l"/>
                <a:tab pos="3409315" algn="l"/>
              </a:tabLst>
            </a:pPr>
            <a:r>
              <a:rPr sz="1750" spc="-5" dirty="0">
                <a:latin typeface="Calibri" panose="020F0502020204030204"/>
                <a:cs typeface="Calibri" panose="020F0502020204030204"/>
              </a:rPr>
              <a:t>AN</a:t>
            </a:r>
            <a:r>
              <a:rPr sz="1750" dirty="0">
                <a:latin typeface="Calibri" panose="020F0502020204030204"/>
                <a:cs typeface="Calibri" panose="020F0502020204030204"/>
              </a:rPr>
              <a:t>D	</a:t>
            </a:r>
            <a:r>
              <a:rPr sz="1750" dirty="0">
                <a:latin typeface="宋体" panose="02010600030101010101" pitchFamily="2" charset="-122"/>
                <a:cs typeface="宋体" panose="02010600030101010101" pitchFamily="2" charset="-122"/>
              </a:rPr>
              <a:t>有爪</a:t>
            </a:r>
            <a:r>
              <a:rPr sz="1750" spc="310" dirty="0">
                <a:latin typeface="宋体" panose="02010600030101010101" pitchFamily="2" charset="-122"/>
                <a:cs typeface="宋体" panose="02010600030101010101" pitchFamily="2" charset="-122"/>
              </a:rPr>
              <a:t> </a:t>
            </a: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眼睛前视</a:t>
            </a:r>
            <a:r>
              <a:rPr sz="1750" spc="310" dirty="0">
                <a:latin typeface="宋体" panose="02010600030101010101" pitchFamily="2" charset="-122"/>
                <a:cs typeface="宋体" panose="02010600030101010101" pitchFamily="2" charset="-122"/>
              </a:rPr>
              <a:t> </a:t>
            </a: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哺乳 食肉动物</a:t>
            </a:r>
            <a:endParaRPr sz="1750">
              <a:latin typeface="宋体" panose="02010600030101010101" pitchFamily="2" charset="-122"/>
              <a:cs typeface="宋体" panose="02010600030101010101" pitchFamily="2" charset="-122"/>
            </a:endParaRPr>
          </a:p>
        </p:txBody>
      </p:sp>
      <p:sp>
        <p:nvSpPr>
          <p:cNvPr id="12" name="object 12"/>
          <p:cNvSpPr txBox="1"/>
          <p:nvPr/>
        </p:nvSpPr>
        <p:spPr>
          <a:xfrm>
            <a:off x="8001897" y="2354867"/>
            <a:ext cx="2376805" cy="292735"/>
          </a:xfrm>
          <a:prstGeom prst="rect">
            <a:avLst/>
          </a:prstGeom>
        </p:spPr>
        <p:txBody>
          <a:bodyPr vert="horz" wrap="square" lIns="0" tIns="12700" rIns="0" bIns="0" rtlCol="0">
            <a:spAutoFit/>
          </a:bodyPr>
          <a:lstStyle/>
          <a:p>
            <a:pPr marL="12700">
              <a:lnSpc>
                <a:spcPct val="100000"/>
              </a:lnSpc>
              <a:spcBef>
                <a:spcPts val="100"/>
              </a:spcBef>
              <a:tabLst>
                <a:tab pos="571500" algn="l"/>
                <a:tab pos="1440180" algn="l"/>
                <a:tab pos="2140585" algn="l"/>
              </a:tabLst>
            </a:pP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黄褐色	</a:t>
            </a:r>
            <a:r>
              <a:rPr sz="1750" spc="-5" dirty="0">
                <a:latin typeface="Calibri" panose="020F0502020204030204"/>
                <a:cs typeface="Calibri" panose="020F0502020204030204"/>
              </a:rPr>
              <a:t>THE</a:t>
            </a:r>
            <a:r>
              <a:rPr sz="1750" dirty="0">
                <a:latin typeface="Calibri" panose="020F0502020204030204"/>
                <a:cs typeface="Calibri" panose="020F0502020204030204"/>
              </a:rPr>
              <a:t>N	</a:t>
            </a:r>
            <a:r>
              <a:rPr sz="1750" dirty="0">
                <a:latin typeface="宋体" panose="02010600030101010101" pitchFamily="2" charset="-122"/>
                <a:cs typeface="宋体" panose="02010600030101010101" pitchFamily="2" charset="-122"/>
              </a:rPr>
              <a:t>虎</a:t>
            </a:r>
            <a:endParaRPr sz="1750">
              <a:latin typeface="宋体" panose="02010600030101010101" pitchFamily="2" charset="-122"/>
              <a:cs typeface="宋体" panose="02010600030101010101" pitchFamily="2" charset="-122"/>
            </a:endParaRPr>
          </a:p>
        </p:txBody>
      </p:sp>
      <p:sp>
        <p:nvSpPr>
          <p:cNvPr id="13" name="object 13"/>
          <p:cNvSpPr txBox="1"/>
          <p:nvPr/>
        </p:nvSpPr>
        <p:spPr>
          <a:xfrm>
            <a:off x="4973707" y="2354867"/>
            <a:ext cx="1525270" cy="559435"/>
          </a:xfrm>
          <a:prstGeom prst="rect">
            <a:avLst/>
          </a:prstGeom>
        </p:spPr>
        <p:txBody>
          <a:bodyPr vert="horz" wrap="square" lIns="0" tIns="12700" rIns="0" bIns="0" rtlCol="0">
            <a:spAutoFit/>
          </a:bodyPr>
          <a:lstStyle/>
          <a:p>
            <a:pPr marL="12700">
              <a:lnSpc>
                <a:spcPct val="100000"/>
              </a:lnSpc>
              <a:spcBef>
                <a:spcPts val="100"/>
              </a:spcBef>
            </a:pPr>
            <a:r>
              <a:rPr sz="1750" dirty="0">
                <a:latin typeface="Calibri" panose="020F0502020204030204"/>
                <a:cs typeface="Calibri" panose="020F0502020204030204"/>
              </a:rPr>
              <a:t>r5:</a:t>
            </a:r>
            <a:r>
              <a:rPr sz="1750" spc="350" dirty="0">
                <a:latin typeface="Calibri" panose="020F0502020204030204"/>
                <a:cs typeface="Calibri" panose="020F0502020204030204"/>
              </a:rPr>
              <a:t> </a:t>
            </a:r>
            <a:r>
              <a:rPr sz="1750" dirty="0">
                <a:latin typeface="Calibri" panose="020F0502020204030204"/>
                <a:cs typeface="Calibri" panose="020F0502020204030204"/>
              </a:rPr>
              <a:t>IF</a:t>
            </a:r>
            <a:r>
              <a:rPr sz="1750" spc="34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食肉动物</a:t>
            </a:r>
            <a:endParaRPr sz="1750">
              <a:latin typeface="宋体" panose="02010600030101010101" pitchFamily="2" charset="-122"/>
              <a:cs typeface="宋体" panose="02010600030101010101" pitchFamily="2" charset="-122"/>
            </a:endParaRPr>
          </a:p>
          <a:p>
            <a:pPr marL="12700">
              <a:lnSpc>
                <a:spcPct val="100000"/>
              </a:lnSpc>
            </a:pPr>
            <a:r>
              <a:rPr sz="1750" dirty="0">
                <a:latin typeface="Calibri" panose="020F0502020204030204"/>
                <a:cs typeface="Calibri" panose="020F0502020204030204"/>
              </a:rPr>
              <a:t>r6:</a:t>
            </a:r>
            <a:r>
              <a:rPr sz="1750" spc="350" dirty="0">
                <a:latin typeface="Calibri" panose="020F0502020204030204"/>
                <a:cs typeface="Calibri" panose="020F0502020204030204"/>
              </a:rPr>
              <a:t> </a:t>
            </a:r>
            <a:r>
              <a:rPr sz="1750" dirty="0">
                <a:latin typeface="Calibri" panose="020F0502020204030204"/>
                <a:cs typeface="Calibri" panose="020F0502020204030204"/>
              </a:rPr>
              <a:t>IF</a:t>
            </a:r>
            <a:r>
              <a:rPr sz="1750" spc="34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食肉动物</a:t>
            </a:r>
            <a:endParaRPr sz="1750">
              <a:latin typeface="宋体" panose="02010600030101010101" pitchFamily="2" charset="-122"/>
              <a:cs typeface="宋体" panose="02010600030101010101" pitchFamily="2" charset="-122"/>
            </a:endParaRPr>
          </a:p>
        </p:txBody>
      </p:sp>
      <p:sp>
        <p:nvSpPr>
          <p:cNvPr id="14" name="object 14"/>
          <p:cNvSpPr txBox="1"/>
          <p:nvPr/>
        </p:nvSpPr>
        <p:spPr>
          <a:xfrm>
            <a:off x="6624197" y="2354867"/>
            <a:ext cx="1252220" cy="559435"/>
          </a:xfrm>
          <a:prstGeom prst="rect">
            <a:avLst/>
          </a:prstGeom>
        </p:spPr>
        <p:txBody>
          <a:bodyPr vert="horz" wrap="square" lIns="0" tIns="12700" rIns="0" bIns="0" rtlCol="0">
            <a:spAutoFit/>
          </a:bodyPr>
          <a:lstStyle/>
          <a:p>
            <a:pPr marL="12700">
              <a:lnSpc>
                <a:spcPct val="100000"/>
              </a:lnSpc>
              <a:spcBef>
                <a:spcPts val="100"/>
              </a:spcBef>
              <a:tabLst>
                <a:tab pos="571500" algn="l"/>
              </a:tabLst>
            </a:pP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黑条纹</a:t>
            </a:r>
            <a:endParaRPr sz="1750">
              <a:latin typeface="宋体" panose="02010600030101010101" pitchFamily="2" charset="-122"/>
              <a:cs typeface="宋体" panose="02010600030101010101" pitchFamily="2" charset="-122"/>
            </a:endParaRPr>
          </a:p>
          <a:p>
            <a:pPr marL="12700">
              <a:lnSpc>
                <a:spcPct val="100000"/>
              </a:lnSpc>
            </a:pPr>
            <a:r>
              <a:rPr sz="1750" dirty="0">
                <a:latin typeface="Calibri" panose="020F0502020204030204"/>
                <a:cs typeface="Calibri" panose="020F0502020204030204"/>
              </a:rPr>
              <a:t>AND</a:t>
            </a:r>
            <a:endParaRPr sz="1750">
              <a:latin typeface="Calibri" panose="020F0502020204030204"/>
              <a:cs typeface="Calibri" panose="020F0502020204030204"/>
            </a:endParaRPr>
          </a:p>
        </p:txBody>
      </p:sp>
      <p:sp>
        <p:nvSpPr>
          <p:cNvPr id="15" name="object 15"/>
          <p:cNvSpPr txBox="1"/>
          <p:nvPr/>
        </p:nvSpPr>
        <p:spPr>
          <a:xfrm>
            <a:off x="7183505" y="2621560"/>
            <a:ext cx="2972435" cy="292735"/>
          </a:xfrm>
          <a:prstGeom prst="rect">
            <a:avLst/>
          </a:prstGeom>
        </p:spPr>
        <p:txBody>
          <a:bodyPr vert="horz" wrap="square" lIns="0" tIns="12700" rIns="0" bIns="0" rtlCol="0">
            <a:spAutoFit/>
          </a:bodyPr>
          <a:lstStyle/>
          <a:p>
            <a:pPr marL="12700">
              <a:lnSpc>
                <a:spcPct val="100000"/>
              </a:lnSpc>
              <a:spcBef>
                <a:spcPts val="100"/>
              </a:spcBef>
              <a:tabLst>
                <a:tab pos="1167765" algn="l"/>
                <a:tab pos="2036445" algn="l"/>
                <a:tab pos="2736215" algn="l"/>
              </a:tabLst>
            </a:pPr>
            <a:r>
              <a:rPr sz="1750" dirty="0">
                <a:latin typeface="宋体" panose="02010600030101010101" pitchFamily="2" charset="-122"/>
                <a:cs typeface="宋体" panose="02010600030101010101" pitchFamily="2" charset="-122"/>
              </a:rPr>
              <a:t>黑斑</a:t>
            </a:r>
            <a:r>
              <a:rPr sz="1750" spc="310" dirty="0">
                <a:latin typeface="宋体" panose="02010600030101010101" pitchFamily="2" charset="-122"/>
                <a:cs typeface="宋体" panose="02010600030101010101" pitchFamily="2" charset="-122"/>
              </a:rPr>
              <a:t> </a:t>
            </a:r>
            <a:r>
              <a:rPr sz="1750" spc="-5" dirty="0">
                <a:latin typeface="Calibri" panose="020F0502020204030204"/>
                <a:cs typeface="Calibri" panose="020F0502020204030204"/>
              </a:rPr>
              <a:t>AN</a:t>
            </a:r>
            <a:r>
              <a:rPr sz="1750" dirty="0">
                <a:latin typeface="Calibri" panose="020F0502020204030204"/>
                <a:cs typeface="Calibri" panose="020F0502020204030204"/>
              </a:rPr>
              <a:t>D	</a:t>
            </a:r>
            <a:r>
              <a:rPr sz="1750" dirty="0">
                <a:latin typeface="宋体" panose="02010600030101010101" pitchFamily="2" charset="-122"/>
                <a:cs typeface="宋体" panose="02010600030101010101" pitchFamily="2" charset="-122"/>
              </a:rPr>
              <a:t>黄褐色	</a:t>
            </a:r>
            <a:r>
              <a:rPr sz="1750" spc="-5" dirty="0">
                <a:latin typeface="Calibri" panose="020F0502020204030204"/>
                <a:cs typeface="Calibri" panose="020F0502020204030204"/>
              </a:rPr>
              <a:t>THE</a:t>
            </a:r>
            <a:r>
              <a:rPr sz="1750" dirty="0">
                <a:latin typeface="Calibri" panose="020F0502020204030204"/>
                <a:cs typeface="Calibri" panose="020F0502020204030204"/>
              </a:rPr>
              <a:t>N	</a:t>
            </a:r>
            <a:r>
              <a:rPr sz="1750" dirty="0">
                <a:latin typeface="宋体" panose="02010600030101010101" pitchFamily="2" charset="-122"/>
                <a:cs typeface="宋体" panose="02010600030101010101" pitchFamily="2" charset="-122"/>
              </a:rPr>
              <a:t>豹</a:t>
            </a:r>
            <a:endParaRPr sz="1750">
              <a:latin typeface="宋体" panose="02010600030101010101" pitchFamily="2" charset="-122"/>
              <a:cs typeface="宋体" panose="02010600030101010101" pitchFamily="2" charset="-122"/>
            </a:endParaRPr>
          </a:p>
        </p:txBody>
      </p:sp>
      <p:graphicFrame>
        <p:nvGraphicFramePr>
          <p:cNvPr id="16" name="object 16"/>
          <p:cNvGraphicFramePr>
            <a:graphicFrameLocks noGrp="1"/>
          </p:cNvGraphicFramePr>
          <p:nvPr/>
        </p:nvGraphicFramePr>
        <p:xfrm>
          <a:off x="4954635" y="2933022"/>
          <a:ext cx="4512944" cy="513080"/>
        </p:xfrm>
        <a:graphic>
          <a:graphicData uri="http://schemas.openxmlformats.org/drawingml/2006/table">
            <a:tbl>
              <a:tblPr firstRow="1" bandRow="1">
                <a:tableStyleId>{2D5ABB26-0587-4C30-8999-92F81FD0307C}</a:tableStyleId>
              </a:tblPr>
              <a:tblGrid>
                <a:gridCol w="332740"/>
                <a:gridCol w="259079"/>
                <a:gridCol w="1016000"/>
                <a:gridCol w="560705"/>
                <a:gridCol w="621030"/>
                <a:gridCol w="700405"/>
                <a:gridCol w="1022985"/>
              </a:tblGrid>
              <a:tr h="256540">
                <a:tc>
                  <a:txBody>
                    <a:bodyPr/>
                    <a:lstStyle/>
                    <a:p>
                      <a:pPr marL="31750">
                        <a:lnSpc>
                          <a:spcPts val="1855"/>
                        </a:lnSpc>
                      </a:pPr>
                      <a:r>
                        <a:rPr sz="1750" dirty="0">
                          <a:latin typeface="Calibri" panose="020F0502020204030204"/>
                          <a:cs typeface="Calibri" panose="020F0502020204030204"/>
                        </a:rPr>
                        <a:t>r7:</a:t>
                      </a:r>
                      <a:endParaRPr sz="1750">
                        <a:latin typeface="Calibri" panose="020F0502020204030204"/>
                        <a:cs typeface="Calibri" panose="020F0502020204030204"/>
                      </a:endParaRPr>
                    </a:p>
                  </a:txBody>
                  <a:tcPr marL="0" marR="0" marT="0" marB="0"/>
                </a:tc>
                <a:tc>
                  <a:txBody>
                    <a:bodyPr/>
                    <a:lstStyle/>
                    <a:p>
                      <a:pPr algn="ctr">
                        <a:lnSpc>
                          <a:spcPts val="1855"/>
                        </a:lnSpc>
                      </a:pPr>
                      <a:r>
                        <a:rPr sz="1750" dirty="0">
                          <a:latin typeface="Calibri" panose="020F0502020204030204"/>
                          <a:cs typeface="Calibri" panose="020F0502020204030204"/>
                        </a:rPr>
                        <a:t>IF</a:t>
                      </a:r>
                      <a:endParaRPr sz="1750">
                        <a:latin typeface="Calibri" panose="020F0502020204030204"/>
                        <a:cs typeface="Calibri" panose="020F0502020204030204"/>
                      </a:endParaRPr>
                    </a:p>
                  </a:txBody>
                  <a:tcPr marL="0" marR="0" marT="0" marB="0"/>
                </a:tc>
                <a:tc>
                  <a:txBody>
                    <a:bodyPr/>
                    <a:lstStyle/>
                    <a:p>
                      <a:pPr marR="19050" algn="ctr">
                        <a:lnSpc>
                          <a:spcPts val="1855"/>
                        </a:lnSpc>
                      </a:pPr>
                      <a:r>
                        <a:rPr sz="1750" dirty="0">
                          <a:latin typeface="宋体" panose="02010600030101010101" pitchFamily="2" charset="-122"/>
                          <a:cs typeface="宋体" panose="02010600030101010101" pitchFamily="2" charset="-122"/>
                        </a:rPr>
                        <a:t>哺乳动物</a:t>
                      </a:r>
                      <a:endParaRPr sz="1750">
                        <a:latin typeface="宋体" panose="02010600030101010101" pitchFamily="2" charset="-122"/>
                        <a:cs typeface="宋体" panose="02010600030101010101" pitchFamily="2" charset="-122"/>
                      </a:endParaRPr>
                    </a:p>
                  </a:txBody>
                  <a:tcPr marL="0" marR="0" marT="0" marB="0"/>
                </a:tc>
                <a:tc>
                  <a:txBody>
                    <a:bodyPr/>
                    <a:lstStyle/>
                    <a:p>
                      <a:pPr marR="68580" algn="r">
                        <a:lnSpc>
                          <a:spcPts val="1855"/>
                        </a:lnSpc>
                      </a:pPr>
                      <a:r>
                        <a:rPr sz="1750" dirty="0">
                          <a:latin typeface="Calibri" panose="020F0502020204030204"/>
                          <a:cs typeface="Calibri" panose="020F0502020204030204"/>
                        </a:rPr>
                        <a:t>AND</a:t>
                      </a:r>
                      <a:endParaRPr sz="1750">
                        <a:latin typeface="Calibri" panose="020F0502020204030204"/>
                        <a:cs typeface="Calibri" panose="020F0502020204030204"/>
                      </a:endParaRPr>
                    </a:p>
                  </a:txBody>
                  <a:tcPr marL="0" marR="0" marT="0" marB="0"/>
                </a:tc>
                <a:tc>
                  <a:txBody>
                    <a:bodyPr/>
                    <a:lstStyle/>
                    <a:p>
                      <a:pPr marR="22225" algn="ctr">
                        <a:lnSpc>
                          <a:spcPts val="1855"/>
                        </a:lnSpc>
                      </a:pPr>
                      <a:r>
                        <a:rPr sz="1750" dirty="0">
                          <a:latin typeface="宋体" panose="02010600030101010101" pitchFamily="2" charset="-122"/>
                          <a:cs typeface="宋体" panose="02010600030101010101" pitchFamily="2" charset="-122"/>
                        </a:rPr>
                        <a:t>有蹄</a:t>
                      </a:r>
                      <a:endParaRPr sz="1750">
                        <a:latin typeface="宋体" panose="02010600030101010101" pitchFamily="2" charset="-122"/>
                        <a:cs typeface="宋体" panose="02010600030101010101" pitchFamily="2" charset="-122"/>
                      </a:endParaRPr>
                    </a:p>
                  </a:txBody>
                  <a:tcPr marL="0" marR="0" marT="0" marB="0"/>
                </a:tc>
                <a:tc>
                  <a:txBody>
                    <a:bodyPr/>
                    <a:lstStyle/>
                    <a:p>
                      <a:pPr algn="ctr">
                        <a:lnSpc>
                          <a:spcPts val="1855"/>
                        </a:lnSpc>
                      </a:pPr>
                      <a:r>
                        <a:rPr sz="1750" spc="-5" dirty="0">
                          <a:latin typeface="Calibri" panose="020F0502020204030204"/>
                          <a:cs typeface="Calibri" panose="020F0502020204030204"/>
                        </a:rPr>
                        <a:t>THEN</a:t>
                      </a:r>
                      <a:endParaRPr sz="1750">
                        <a:latin typeface="Calibri" panose="020F0502020204030204"/>
                        <a:cs typeface="Calibri" panose="020F0502020204030204"/>
                      </a:endParaRPr>
                    </a:p>
                  </a:txBody>
                  <a:tcPr marL="0" marR="0" marT="0" marB="0"/>
                </a:tc>
                <a:tc>
                  <a:txBody>
                    <a:bodyPr/>
                    <a:lstStyle/>
                    <a:p>
                      <a:pPr marR="27940" algn="r">
                        <a:lnSpc>
                          <a:spcPts val="1855"/>
                        </a:lnSpc>
                      </a:pPr>
                      <a:r>
                        <a:rPr sz="1750" dirty="0">
                          <a:latin typeface="宋体" panose="02010600030101010101" pitchFamily="2" charset="-122"/>
                          <a:cs typeface="宋体" panose="02010600030101010101" pitchFamily="2" charset="-122"/>
                        </a:rPr>
                        <a:t>有蹄动物</a:t>
                      </a:r>
                      <a:endParaRPr sz="1750">
                        <a:latin typeface="宋体" panose="02010600030101010101" pitchFamily="2" charset="-122"/>
                        <a:cs typeface="宋体" panose="02010600030101010101" pitchFamily="2" charset="-122"/>
                      </a:endParaRPr>
                    </a:p>
                  </a:txBody>
                  <a:tcPr marL="0" marR="0" marT="0" marB="0"/>
                </a:tc>
              </a:tr>
              <a:tr h="256540">
                <a:tc>
                  <a:txBody>
                    <a:bodyPr/>
                    <a:lstStyle/>
                    <a:p>
                      <a:pPr marL="31750">
                        <a:lnSpc>
                          <a:spcPts val="1925"/>
                        </a:lnSpc>
                      </a:pPr>
                      <a:r>
                        <a:rPr sz="1750" dirty="0">
                          <a:latin typeface="Calibri" panose="020F0502020204030204"/>
                          <a:cs typeface="Calibri" panose="020F0502020204030204"/>
                        </a:rPr>
                        <a:t>r8:</a:t>
                      </a:r>
                      <a:endParaRPr sz="1750">
                        <a:latin typeface="Calibri" panose="020F0502020204030204"/>
                        <a:cs typeface="Calibri" panose="020F0502020204030204"/>
                      </a:endParaRPr>
                    </a:p>
                  </a:txBody>
                  <a:tcPr marL="0" marR="0" marT="0" marB="0"/>
                </a:tc>
                <a:tc>
                  <a:txBody>
                    <a:bodyPr/>
                    <a:lstStyle/>
                    <a:p>
                      <a:pPr algn="ctr">
                        <a:lnSpc>
                          <a:spcPts val="1925"/>
                        </a:lnSpc>
                      </a:pPr>
                      <a:r>
                        <a:rPr sz="1750" dirty="0">
                          <a:latin typeface="Calibri" panose="020F0502020204030204"/>
                          <a:cs typeface="Calibri" panose="020F0502020204030204"/>
                        </a:rPr>
                        <a:t>IF</a:t>
                      </a:r>
                      <a:endParaRPr sz="1750">
                        <a:latin typeface="Calibri" panose="020F0502020204030204"/>
                        <a:cs typeface="Calibri" panose="020F0502020204030204"/>
                      </a:endParaRPr>
                    </a:p>
                  </a:txBody>
                  <a:tcPr marL="0" marR="0" marT="0" marB="0"/>
                </a:tc>
                <a:tc>
                  <a:txBody>
                    <a:bodyPr/>
                    <a:lstStyle/>
                    <a:p>
                      <a:pPr marR="19050" algn="ctr">
                        <a:lnSpc>
                          <a:spcPts val="1925"/>
                        </a:lnSpc>
                      </a:pPr>
                      <a:r>
                        <a:rPr sz="1750" dirty="0">
                          <a:latin typeface="宋体" panose="02010600030101010101" pitchFamily="2" charset="-122"/>
                          <a:cs typeface="宋体" panose="02010600030101010101" pitchFamily="2" charset="-122"/>
                        </a:rPr>
                        <a:t>哺乳动物</a:t>
                      </a:r>
                      <a:endParaRPr sz="1750">
                        <a:latin typeface="宋体" panose="02010600030101010101" pitchFamily="2" charset="-122"/>
                        <a:cs typeface="宋体" panose="02010600030101010101" pitchFamily="2" charset="-122"/>
                      </a:endParaRPr>
                    </a:p>
                  </a:txBody>
                  <a:tcPr marL="0" marR="0" marT="0" marB="0"/>
                </a:tc>
                <a:tc>
                  <a:txBody>
                    <a:bodyPr/>
                    <a:lstStyle/>
                    <a:p>
                      <a:pPr marR="68580" algn="r">
                        <a:lnSpc>
                          <a:spcPts val="1925"/>
                        </a:lnSpc>
                      </a:pPr>
                      <a:r>
                        <a:rPr sz="1750" dirty="0">
                          <a:latin typeface="Calibri" panose="020F0502020204030204"/>
                          <a:cs typeface="Calibri" panose="020F0502020204030204"/>
                        </a:rPr>
                        <a:t>AND</a:t>
                      </a:r>
                      <a:endParaRPr sz="1750">
                        <a:latin typeface="Calibri" panose="020F0502020204030204"/>
                        <a:cs typeface="Calibri" panose="020F0502020204030204"/>
                      </a:endParaRPr>
                    </a:p>
                  </a:txBody>
                  <a:tcPr marL="0" marR="0" marT="0" marB="0"/>
                </a:tc>
                <a:tc>
                  <a:txBody>
                    <a:bodyPr/>
                    <a:lstStyle/>
                    <a:p>
                      <a:pPr marR="22225" algn="ctr">
                        <a:lnSpc>
                          <a:spcPts val="1925"/>
                        </a:lnSpc>
                      </a:pPr>
                      <a:r>
                        <a:rPr sz="1750" dirty="0">
                          <a:latin typeface="宋体" panose="02010600030101010101" pitchFamily="2" charset="-122"/>
                          <a:cs typeface="宋体" panose="02010600030101010101" pitchFamily="2" charset="-122"/>
                        </a:rPr>
                        <a:t>反刍</a:t>
                      </a:r>
                      <a:endParaRPr sz="1750">
                        <a:latin typeface="宋体" panose="02010600030101010101" pitchFamily="2" charset="-122"/>
                        <a:cs typeface="宋体" panose="02010600030101010101" pitchFamily="2" charset="-122"/>
                      </a:endParaRPr>
                    </a:p>
                  </a:txBody>
                  <a:tcPr marL="0" marR="0" marT="0" marB="0"/>
                </a:tc>
                <a:tc>
                  <a:txBody>
                    <a:bodyPr/>
                    <a:lstStyle/>
                    <a:p>
                      <a:pPr algn="ctr">
                        <a:lnSpc>
                          <a:spcPts val="1925"/>
                        </a:lnSpc>
                      </a:pPr>
                      <a:r>
                        <a:rPr sz="1750" spc="-5" dirty="0">
                          <a:latin typeface="Calibri" panose="020F0502020204030204"/>
                          <a:cs typeface="Calibri" panose="020F0502020204030204"/>
                        </a:rPr>
                        <a:t>THEN</a:t>
                      </a:r>
                      <a:endParaRPr sz="1750">
                        <a:latin typeface="Calibri" panose="020F0502020204030204"/>
                        <a:cs typeface="Calibri" panose="020F0502020204030204"/>
                      </a:endParaRPr>
                    </a:p>
                  </a:txBody>
                  <a:tcPr marL="0" marR="0" marT="0" marB="0"/>
                </a:tc>
                <a:tc>
                  <a:txBody>
                    <a:bodyPr/>
                    <a:lstStyle/>
                    <a:p>
                      <a:pPr marR="27940" algn="r">
                        <a:lnSpc>
                          <a:spcPts val="1925"/>
                        </a:lnSpc>
                      </a:pPr>
                      <a:r>
                        <a:rPr sz="1750" dirty="0">
                          <a:latin typeface="宋体" panose="02010600030101010101" pitchFamily="2" charset="-122"/>
                          <a:cs typeface="宋体" panose="02010600030101010101" pitchFamily="2" charset="-122"/>
                        </a:rPr>
                        <a:t>有蹄动物</a:t>
                      </a:r>
                      <a:endParaRPr sz="1750">
                        <a:latin typeface="宋体" panose="02010600030101010101" pitchFamily="2" charset="-122"/>
                        <a:cs typeface="宋体" panose="02010600030101010101" pitchFamily="2" charset="-122"/>
                      </a:endParaRPr>
                    </a:p>
                  </a:txBody>
                  <a:tcPr marL="0" marR="0" marT="0" marB="0"/>
                </a:tc>
              </a:tr>
            </a:tbl>
          </a:graphicData>
        </a:graphic>
      </p:graphicFrame>
      <p:sp>
        <p:nvSpPr>
          <p:cNvPr id="17" name="object 17"/>
          <p:cNvSpPr txBox="1"/>
          <p:nvPr/>
        </p:nvSpPr>
        <p:spPr>
          <a:xfrm>
            <a:off x="7183461" y="3423198"/>
            <a:ext cx="1848485" cy="292735"/>
          </a:xfrm>
          <a:prstGeom prst="rect">
            <a:avLst/>
          </a:prstGeom>
        </p:spPr>
        <p:txBody>
          <a:bodyPr vert="horz" wrap="square" lIns="0" tIns="12700" rIns="0" bIns="0" rtlCol="0">
            <a:spAutoFit/>
          </a:bodyPr>
          <a:lstStyle/>
          <a:p>
            <a:pPr marL="12700">
              <a:lnSpc>
                <a:spcPct val="100000"/>
              </a:lnSpc>
              <a:spcBef>
                <a:spcPts val="100"/>
              </a:spcBef>
              <a:tabLst>
                <a:tab pos="1390015" algn="l"/>
              </a:tabLst>
            </a:pPr>
            <a:r>
              <a:rPr sz="1750" dirty="0">
                <a:latin typeface="宋体" panose="02010600030101010101" pitchFamily="2" charset="-122"/>
                <a:cs typeface="宋体" panose="02010600030101010101" pitchFamily="2" charset="-122"/>
              </a:rPr>
              <a:t>黑条纹</a:t>
            </a:r>
            <a:r>
              <a:rPr sz="1750" spc="310" dirty="0">
                <a:latin typeface="宋体" panose="02010600030101010101" pitchFamily="2" charset="-122"/>
                <a:cs typeface="宋体" panose="02010600030101010101" pitchFamily="2" charset="-122"/>
              </a:rPr>
              <a:t> </a:t>
            </a: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白色</a:t>
            </a:r>
            <a:endParaRPr sz="1750">
              <a:latin typeface="宋体" panose="02010600030101010101" pitchFamily="2" charset="-122"/>
              <a:cs typeface="宋体" panose="02010600030101010101" pitchFamily="2" charset="-122"/>
            </a:endParaRPr>
          </a:p>
        </p:txBody>
      </p:sp>
      <p:sp>
        <p:nvSpPr>
          <p:cNvPr id="18" name="object 18"/>
          <p:cNvSpPr txBox="1"/>
          <p:nvPr/>
        </p:nvSpPr>
        <p:spPr>
          <a:xfrm>
            <a:off x="4973662" y="3423198"/>
            <a:ext cx="2085975" cy="560070"/>
          </a:xfrm>
          <a:prstGeom prst="rect">
            <a:avLst/>
          </a:prstGeom>
        </p:spPr>
        <p:txBody>
          <a:bodyPr vert="horz" wrap="square" lIns="0" tIns="12700" rIns="0" bIns="0" rtlCol="0">
            <a:spAutoFit/>
          </a:bodyPr>
          <a:lstStyle/>
          <a:p>
            <a:pPr marL="12700" marR="5080">
              <a:lnSpc>
                <a:spcPct val="100000"/>
              </a:lnSpc>
              <a:spcBef>
                <a:spcPts val="100"/>
              </a:spcBef>
            </a:pPr>
            <a:r>
              <a:rPr sz="1750" dirty="0">
                <a:latin typeface="Calibri" panose="020F0502020204030204"/>
                <a:cs typeface="Calibri" panose="020F0502020204030204"/>
              </a:rPr>
              <a:t>r9:</a:t>
            </a:r>
            <a:r>
              <a:rPr sz="1750" spc="370" dirty="0">
                <a:latin typeface="Calibri" panose="020F0502020204030204"/>
                <a:cs typeface="Calibri" panose="020F0502020204030204"/>
              </a:rPr>
              <a:t> </a:t>
            </a:r>
            <a:r>
              <a:rPr sz="1750" dirty="0">
                <a:latin typeface="Calibri" panose="020F0502020204030204"/>
                <a:cs typeface="Calibri" panose="020F0502020204030204"/>
              </a:rPr>
              <a:t>IF</a:t>
            </a:r>
            <a:r>
              <a:rPr sz="1750" spc="36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有蹄动物</a:t>
            </a:r>
            <a:r>
              <a:rPr sz="1750" spc="275" dirty="0">
                <a:latin typeface="宋体" panose="02010600030101010101" pitchFamily="2" charset="-122"/>
                <a:cs typeface="宋体" panose="02010600030101010101" pitchFamily="2" charset="-122"/>
              </a:rPr>
              <a:t> </a:t>
            </a:r>
            <a:r>
              <a:rPr sz="1750" dirty="0">
                <a:latin typeface="Calibri" panose="020F0502020204030204"/>
                <a:cs typeface="Calibri" panose="020F0502020204030204"/>
              </a:rPr>
              <a:t>AND  r10:</a:t>
            </a:r>
            <a:r>
              <a:rPr sz="1750" spc="380" dirty="0">
                <a:latin typeface="Calibri" panose="020F0502020204030204"/>
                <a:cs typeface="Calibri" panose="020F0502020204030204"/>
              </a:rPr>
              <a:t> </a:t>
            </a:r>
            <a:r>
              <a:rPr sz="1750" dirty="0">
                <a:latin typeface="Calibri" panose="020F0502020204030204"/>
                <a:cs typeface="Calibri" panose="020F0502020204030204"/>
              </a:rPr>
              <a:t>IF</a:t>
            </a:r>
            <a:r>
              <a:rPr sz="1750" spc="37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有蹄动物</a:t>
            </a:r>
            <a:endParaRPr sz="1750">
              <a:latin typeface="宋体" panose="02010600030101010101" pitchFamily="2" charset="-122"/>
              <a:cs typeface="宋体" panose="02010600030101010101" pitchFamily="2" charset="-122"/>
            </a:endParaRPr>
          </a:p>
        </p:txBody>
      </p:sp>
      <p:sp>
        <p:nvSpPr>
          <p:cNvPr id="19" name="object 19"/>
          <p:cNvSpPr txBox="1"/>
          <p:nvPr/>
        </p:nvSpPr>
        <p:spPr>
          <a:xfrm>
            <a:off x="9207335" y="3423198"/>
            <a:ext cx="1170940" cy="560070"/>
          </a:xfrm>
          <a:prstGeom prst="rect">
            <a:avLst/>
          </a:prstGeom>
        </p:spPr>
        <p:txBody>
          <a:bodyPr vert="horz" wrap="square" lIns="0" tIns="12700" rIns="0" bIns="0" rtlCol="0">
            <a:spAutoFit/>
          </a:bodyPr>
          <a:lstStyle/>
          <a:p>
            <a:pPr marL="12700">
              <a:lnSpc>
                <a:spcPct val="100000"/>
              </a:lnSpc>
              <a:spcBef>
                <a:spcPts val="100"/>
              </a:spcBef>
              <a:tabLst>
                <a:tab pos="712470" algn="l"/>
              </a:tabLst>
            </a:pPr>
            <a:r>
              <a:rPr sz="1750" spc="-5" dirty="0">
                <a:latin typeface="Calibri" panose="020F0502020204030204"/>
                <a:cs typeface="Calibri" panose="020F0502020204030204"/>
              </a:rPr>
              <a:t>THE</a:t>
            </a:r>
            <a:r>
              <a:rPr sz="1750" dirty="0">
                <a:latin typeface="Calibri" panose="020F0502020204030204"/>
                <a:cs typeface="Calibri" panose="020F0502020204030204"/>
              </a:rPr>
              <a:t>N	</a:t>
            </a:r>
            <a:r>
              <a:rPr sz="1750" dirty="0">
                <a:latin typeface="宋体" panose="02010600030101010101" pitchFamily="2" charset="-122"/>
                <a:cs typeface="宋体" panose="02010600030101010101" pitchFamily="2" charset="-122"/>
              </a:rPr>
              <a:t>斑马</a:t>
            </a:r>
            <a:endParaRPr sz="1750">
              <a:latin typeface="宋体" panose="02010600030101010101" pitchFamily="2" charset="-122"/>
              <a:cs typeface="宋体" panose="02010600030101010101" pitchFamily="2" charset="-122"/>
            </a:endParaRPr>
          </a:p>
          <a:p>
            <a:pPr marL="74930">
              <a:lnSpc>
                <a:spcPct val="100000"/>
              </a:lnSpc>
              <a:spcBef>
                <a:spcPts val="5"/>
              </a:spcBef>
              <a:tabLst>
                <a:tab pos="634365" algn="l"/>
              </a:tabLst>
            </a:pP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长颈</a:t>
            </a:r>
            <a:endParaRPr sz="1750">
              <a:latin typeface="宋体" panose="02010600030101010101" pitchFamily="2" charset="-122"/>
              <a:cs typeface="宋体" panose="02010600030101010101" pitchFamily="2" charset="-122"/>
            </a:endParaRPr>
          </a:p>
        </p:txBody>
      </p:sp>
      <p:sp>
        <p:nvSpPr>
          <p:cNvPr id="20" name="object 20"/>
          <p:cNvSpPr txBox="1"/>
          <p:nvPr/>
        </p:nvSpPr>
        <p:spPr>
          <a:xfrm>
            <a:off x="4973685" y="3958142"/>
            <a:ext cx="1729739" cy="292735"/>
          </a:xfrm>
          <a:prstGeom prst="rect">
            <a:avLst/>
          </a:prstGeom>
        </p:spPr>
        <p:txBody>
          <a:bodyPr vert="horz" wrap="square" lIns="0" tIns="12700" rIns="0" bIns="0" rtlCol="0">
            <a:spAutoFit/>
          </a:bodyPr>
          <a:lstStyle/>
          <a:p>
            <a:pPr marL="12700">
              <a:lnSpc>
                <a:spcPct val="100000"/>
              </a:lnSpc>
              <a:spcBef>
                <a:spcPts val="100"/>
              </a:spcBef>
              <a:tabLst>
                <a:tab pos="571500" algn="l"/>
                <a:tab pos="1217930" algn="l"/>
              </a:tabLst>
            </a:pPr>
            <a:r>
              <a:rPr sz="1750" spc="-5" dirty="0">
                <a:latin typeface="Calibri" panose="020F0502020204030204"/>
                <a:cs typeface="Calibri" panose="020F0502020204030204"/>
              </a:rPr>
              <a:t>AN</a:t>
            </a:r>
            <a:r>
              <a:rPr sz="1750" dirty="0">
                <a:latin typeface="Calibri" panose="020F0502020204030204"/>
                <a:cs typeface="Calibri" panose="020F0502020204030204"/>
              </a:rPr>
              <a:t>D	</a:t>
            </a:r>
            <a:r>
              <a:rPr sz="1750" dirty="0">
                <a:latin typeface="宋体" panose="02010600030101010101" pitchFamily="2" charset="-122"/>
                <a:cs typeface="宋体" panose="02010600030101010101" pitchFamily="2" charset="-122"/>
              </a:rPr>
              <a:t>长腿	</a:t>
            </a:r>
            <a:r>
              <a:rPr sz="1750" spc="-5" dirty="0">
                <a:latin typeface="Calibri" panose="020F0502020204030204"/>
                <a:cs typeface="Calibri" panose="020F0502020204030204"/>
              </a:rPr>
              <a:t>THEN</a:t>
            </a:r>
            <a:endParaRPr sz="1750">
              <a:latin typeface="Calibri" panose="020F0502020204030204"/>
              <a:cs typeface="Calibri" panose="020F0502020204030204"/>
            </a:endParaRPr>
          </a:p>
        </p:txBody>
      </p:sp>
      <p:sp>
        <p:nvSpPr>
          <p:cNvPr id="21" name="object 21"/>
          <p:cNvSpPr txBox="1"/>
          <p:nvPr/>
        </p:nvSpPr>
        <p:spPr>
          <a:xfrm>
            <a:off x="6736939" y="3690670"/>
            <a:ext cx="2407920" cy="560070"/>
          </a:xfrm>
          <a:prstGeom prst="rect">
            <a:avLst/>
          </a:prstGeom>
        </p:spPr>
        <p:txBody>
          <a:bodyPr vert="horz" wrap="square" lIns="0" tIns="12700" rIns="0" bIns="0" rtlCol="0">
            <a:spAutoFit/>
          </a:bodyPr>
          <a:lstStyle/>
          <a:p>
            <a:pPr marL="154305" marR="5080" indent="-142240">
              <a:lnSpc>
                <a:spcPct val="100000"/>
              </a:lnSpc>
              <a:spcBef>
                <a:spcPts val="100"/>
              </a:spcBef>
              <a:tabLst>
                <a:tab pos="571500" algn="l"/>
                <a:tab pos="1949450" algn="l"/>
              </a:tabLst>
            </a:pPr>
            <a:r>
              <a:rPr sz="1750" spc="-5" dirty="0">
                <a:latin typeface="Calibri" panose="020F0502020204030204"/>
                <a:cs typeface="Calibri" panose="020F0502020204030204"/>
              </a:rPr>
              <a:t>AN</a:t>
            </a:r>
            <a:r>
              <a:rPr sz="1750" dirty="0">
                <a:latin typeface="Calibri" panose="020F0502020204030204"/>
                <a:cs typeface="Calibri" panose="020F0502020204030204"/>
              </a:rPr>
              <a:t>D	</a:t>
            </a:r>
            <a:r>
              <a:rPr sz="1750" dirty="0">
                <a:latin typeface="宋体" panose="02010600030101010101" pitchFamily="2" charset="-122"/>
                <a:cs typeface="宋体" panose="02010600030101010101" pitchFamily="2" charset="-122"/>
              </a:rPr>
              <a:t>黄褐色</a:t>
            </a:r>
            <a:r>
              <a:rPr sz="1750" spc="310" dirty="0">
                <a:latin typeface="宋体" panose="02010600030101010101" pitchFamily="2" charset="-122"/>
                <a:cs typeface="宋体" panose="02010600030101010101" pitchFamily="2" charset="-122"/>
              </a:rPr>
              <a:t> </a:t>
            </a: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黑斑 长颈鹿</a:t>
            </a:r>
            <a:endParaRPr sz="1750">
              <a:latin typeface="宋体" panose="02010600030101010101" pitchFamily="2" charset="-122"/>
              <a:cs typeface="宋体" panose="02010600030101010101" pitchFamily="2" charset="-122"/>
            </a:endParaRPr>
          </a:p>
        </p:txBody>
      </p:sp>
      <p:sp>
        <p:nvSpPr>
          <p:cNvPr id="22" name="object 22"/>
          <p:cNvSpPr txBox="1"/>
          <p:nvPr/>
        </p:nvSpPr>
        <p:spPr>
          <a:xfrm>
            <a:off x="4973685" y="4224835"/>
            <a:ext cx="2538730" cy="292735"/>
          </a:xfrm>
          <a:prstGeom prst="rect">
            <a:avLst/>
          </a:prstGeom>
        </p:spPr>
        <p:txBody>
          <a:bodyPr vert="horz" wrap="square" lIns="0" tIns="12700" rIns="0" bIns="0" rtlCol="0">
            <a:spAutoFit/>
          </a:bodyPr>
          <a:lstStyle/>
          <a:p>
            <a:pPr marL="12700">
              <a:lnSpc>
                <a:spcPct val="100000"/>
              </a:lnSpc>
              <a:spcBef>
                <a:spcPts val="100"/>
              </a:spcBef>
              <a:tabLst>
                <a:tab pos="1603375" algn="l"/>
                <a:tab pos="2303145" algn="l"/>
              </a:tabLst>
            </a:pPr>
            <a:r>
              <a:rPr sz="1750" dirty="0">
                <a:latin typeface="Calibri" panose="020F0502020204030204"/>
                <a:cs typeface="Calibri" panose="020F0502020204030204"/>
              </a:rPr>
              <a:t>r11:  IF </a:t>
            </a:r>
            <a:r>
              <a:rPr sz="1750" spc="-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有羽毛	</a:t>
            </a:r>
            <a:r>
              <a:rPr sz="1750" spc="-5" dirty="0">
                <a:latin typeface="Calibri" panose="020F0502020204030204"/>
                <a:cs typeface="Calibri" panose="020F0502020204030204"/>
              </a:rPr>
              <a:t>THE</a:t>
            </a:r>
            <a:r>
              <a:rPr sz="1750" dirty="0">
                <a:latin typeface="Calibri" panose="020F0502020204030204"/>
                <a:cs typeface="Calibri" panose="020F0502020204030204"/>
              </a:rPr>
              <a:t>N	</a:t>
            </a:r>
            <a:r>
              <a:rPr sz="1750" dirty="0">
                <a:latin typeface="宋体" panose="02010600030101010101" pitchFamily="2" charset="-122"/>
                <a:cs typeface="宋体" panose="02010600030101010101" pitchFamily="2" charset="-122"/>
              </a:rPr>
              <a:t>鸟</a:t>
            </a:r>
            <a:endParaRPr sz="1750">
              <a:latin typeface="宋体" panose="02010600030101010101" pitchFamily="2" charset="-122"/>
              <a:cs typeface="宋体" panose="02010600030101010101" pitchFamily="2" charset="-122"/>
            </a:endParaRPr>
          </a:p>
        </p:txBody>
      </p:sp>
      <p:sp>
        <p:nvSpPr>
          <p:cNvPr id="23" name="object 23"/>
          <p:cNvSpPr txBox="1"/>
          <p:nvPr/>
        </p:nvSpPr>
        <p:spPr>
          <a:xfrm>
            <a:off x="7446416" y="4492307"/>
            <a:ext cx="1697989" cy="560070"/>
          </a:xfrm>
          <a:prstGeom prst="rect">
            <a:avLst/>
          </a:prstGeom>
        </p:spPr>
        <p:txBody>
          <a:bodyPr vert="horz" wrap="square" lIns="0" tIns="12700" rIns="0" bIns="0" rtlCol="0">
            <a:spAutoFit/>
          </a:bodyPr>
          <a:lstStyle/>
          <a:p>
            <a:pPr marL="62865">
              <a:lnSpc>
                <a:spcPct val="100000"/>
              </a:lnSpc>
              <a:spcBef>
                <a:spcPts val="100"/>
              </a:spcBef>
              <a:tabLst>
                <a:tab pos="762635" algn="l"/>
              </a:tabLst>
            </a:pPr>
            <a:r>
              <a:rPr sz="1750" spc="-5" dirty="0">
                <a:latin typeface="Calibri" panose="020F0502020204030204"/>
                <a:cs typeface="Calibri" panose="020F0502020204030204"/>
              </a:rPr>
              <a:t>THEN	</a:t>
            </a:r>
            <a:r>
              <a:rPr sz="1750" dirty="0">
                <a:latin typeface="宋体" panose="02010600030101010101" pitchFamily="2" charset="-122"/>
                <a:cs typeface="宋体" panose="02010600030101010101" pitchFamily="2" charset="-122"/>
              </a:rPr>
              <a:t>鸟</a:t>
            </a:r>
            <a:endParaRPr sz="1750">
              <a:latin typeface="宋体" panose="02010600030101010101" pitchFamily="2" charset="-122"/>
              <a:cs typeface="宋体" panose="02010600030101010101" pitchFamily="2" charset="-122"/>
            </a:endParaRPr>
          </a:p>
          <a:p>
            <a:pPr marL="12700">
              <a:lnSpc>
                <a:spcPct val="100000"/>
              </a:lnSpc>
              <a:spcBef>
                <a:spcPts val="5"/>
              </a:spcBef>
              <a:tabLst>
                <a:tab pos="572135" algn="l"/>
              </a:tabLst>
            </a:pP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黑色或白色</a:t>
            </a:r>
            <a:endParaRPr sz="1750">
              <a:latin typeface="宋体" panose="02010600030101010101" pitchFamily="2" charset="-122"/>
              <a:cs typeface="宋体" panose="02010600030101010101" pitchFamily="2" charset="-122"/>
            </a:endParaRPr>
          </a:p>
        </p:txBody>
      </p:sp>
      <p:sp>
        <p:nvSpPr>
          <p:cNvPr id="24" name="object 24"/>
          <p:cNvSpPr txBox="1"/>
          <p:nvPr/>
        </p:nvSpPr>
        <p:spPr>
          <a:xfrm>
            <a:off x="9269881" y="4759779"/>
            <a:ext cx="1029969" cy="292735"/>
          </a:xfrm>
          <a:prstGeom prst="rect">
            <a:avLst/>
          </a:prstGeom>
        </p:spPr>
        <p:txBody>
          <a:bodyPr vert="horz" wrap="square" lIns="0" tIns="12700" rIns="0" bIns="0" rtlCol="0">
            <a:spAutoFit/>
          </a:bodyPr>
          <a:lstStyle/>
          <a:p>
            <a:pPr marL="12700">
              <a:lnSpc>
                <a:spcPct val="100000"/>
              </a:lnSpc>
              <a:spcBef>
                <a:spcPts val="100"/>
              </a:spcBef>
              <a:tabLst>
                <a:tab pos="571500" algn="l"/>
              </a:tabLst>
            </a:pP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长腿</a:t>
            </a:r>
            <a:endParaRPr sz="1750">
              <a:latin typeface="宋体" panose="02010600030101010101" pitchFamily="2" charset="-122"/>
              <a:cs typeface="宋体" panose="02010600030101010101" pitchFamily="2" charset="-122"/>
            </a:endParaRPr>
          </a:p>
        </p:txBody>
      </p:sp>
      <p:sp>
        <p:nvSpPr>
          <p:cNvPr id="25" name="object 25"/>
          <p:cNvSpPr txBox="1"/>
          <p:nvPr/>
        </p:nvSpPr>
        <p:spPr>
          <a:xfrm>
            <a:off x="4973685" y="4492307"/>
            <a:ext cx="2348230" cy="826769"/>
          </a:xfrm>
          <a:prstGeom prst="rect">
            <a:avLst/>
          </a:prstGeom>
        </p:spPr>
        <p:txBody>
          <a:bodyPr vert="horz" wrap="square" lIns="0" tIns="12700" rIns="0" bIns="0" rtlCol="0">
            <a:spAutoFit/>
          </a:bodyPr>
          <a:lstStyle/>
          <a:p>
            <a:pPr marL="12700" marR="5080" indent="-635" algn="just">
              <a:lnSpc>
                <a:spcPct val="100000"/>
              </a:lnSpc>
              <a:spcBef>
                <a:spcPts val="100"/>
              </a:spcBef>
            </a:pPr>
            <a:r>
              <a:rPr sz="1750" dirty="0">
                <a:latin typeface="Calibri" panose="020F0502020204030204"/>
                <a:cs typeface="Calibri" panose="020F0502020204030204"/>
              </a:rPr>
              <a:t>r12:</a:t>
            </a:r>
            <a:r>
              <a:rPr sz="1750" spc="375" dirty="0">
                <a:latin typeface="Calibri" panose="020F0502020204030204"/>
                <a:cs typeface="Calibri" panose="020F0502020204030204"/>
              </a:rPr>
              <a:t> </a:t>
            </a:r>
            <a:r>
              <a:rPr sz="1750" dirty="0">
                <a:latin typeface="Calibri" panose="020F0502020204030204"/>
                <a:cs typeface="Calibri" panose="020F0502020204030204"/>
              </a:rPr>
              <a:t>IF</a:t>
            </a:r>
            <a:r>
              <a:rPr sz="1750" spc="37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会飞</a:t>
            </a:r>
            <a:r>
              <a:rPr sz="1750" spc="285" dirty="0">
                <a:latin typeface="宋体" panose="02010600030101010101" pitchFamily="2" charset="-122"/>
                <a:cs typeface="宋体" panose="02010600030101010101" pitchFamily="2" charset="-122"/>
              </a:rPr>
              <a:t> </a:t>
            </a:r>
            <a:r>
              <a:rPr sz="1750" dirty="0">
                <a:latin typeface="Calibri" panose="020F0502020204030204"/>
                <a:cs typeface="Calibri" panose="020F0502020204030204"/>
              </a:rPr>
              <a:t>AND</a:t>
            </a:r>
            <a:r>
              <a:rPr sz="1750" spc="360"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生蛋 </a:t>
            </a:r>
            <a:r>
              <a:rPr sz="1750" dirty="0">
                <a:latin typeface="Calibri" panose="020F0502020204030204"/>
                <a:cs typeface="Calibri" panose="020F0502020204030204"/>
              </a:rPr>
              <a:t>r13:</a:t>
            </a:r>
            <a:r>
              <a:rPr sz="1750" spc="375" dirty="0">
                <a:latin typeface="Calibri" panose="020F0502020204030204"/>
                <a:cs typeface="Calibri" panose="020F0502020204030204"/>
              </a:rPr>
              <a:t> </a:t>
            </a:r>
            <a:r>
              <a:rPr sz="1750" dirty="0">
                <a:latin typeface="Calibri" panose="020F0502020204030204"/>
                <a:cs typeface="Calibri" panose="020F0502020204030204"/>
              </a:rPr>
              <a:t>IF</a:t>
            </a:r>
            <a:r>
              <a:rPr sz="1750" spc="37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鸟</a:t>
            </a:r>
            <a:r>
              <a:rPr sz="1750" spc="280" dirty="0">
                <a:latin typeface="宋体" panose="02010600030101010101" pitchFamily="2" charset="-122"/>
                <a:cs typeface="宋体" panose="02010600030101010101" pitchFamily="2" charset="-122"/>
              </a:rPr>
              <a:t> </a:t>
            </a:r>
            <a:r>
              <a:rPr sz="1750" dirty="0">
                <a:latin typeface="Calibri" panose="020F0502020204030204"/>
                <a:cs typeface="Calibri" panose="020F0502020204030204"/>
              </a:rPr>
              <a:t>AND</a:t>
            </a:r>
            <a:r>
              <a:rPr sz="1750" spc="36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不会飞 </a:t>
            </a:r>
            <a:r>
              <a:rPr sz="1750" spc="-5" dirty="0">
                <a:latin typeface="Calibri" panose="020F0502020204030204"/>
                <a:cs typeface="Calibri" panose="020F0502020204030204"/>
              </a:rPr>
              <a:t>THEN</a:t>
            </a:r>
            <a:r>
              <a:rPr sz="1750" spc="29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鸵 鸟</a:t>
            </a:r>
            <a:endParaRPr sz="1750">
              <a:latin typeface="宋体" panose="02010600030101010101" pitchFamily="2" charset="-122"/>
              <a:cs typeface="宋体" panose="02010600030101010101" pitchFamily="2" charset="-122"/>
            </a:endParaRPr>
          </a:p>
        </p:txBody>
      </p:sp>
      <p:sp>
        <p:nvSpPr>
          <p:cNvPr id="26" name="object 26"/>
          <p:cNvSpPr txBox="1"/>
          <p:nvPr/>
        </p:nvSpPr>
        <p:spPr>
          <a:xfrm>
            <a:off x="7446438" y="5293945"/>
            <a:ext cx="1697989" cy="292735"/>
          </a:xfrm>
          <a:prstGeom prst="rect">
            <a:avLst/>
          </a:prstGeom>
        </p:spPr>
        <p:txBody>
          <a:bodyPr vert="horz" wrap="square" lIns="0" tIns="12700" rIns="0" bIns="0" rtlCol="0">
            <a:spAutoFit/>
          </a:bodyPr>
          <a:lstStyle/>
          <a:p>
            <a:pPr marL="12700">
              <a:lnSpc>
                <a:spcPct val="100000"/>
              </a:lnSpc>
              <a:spcBef>
                <a:spcPts val="100"/>
              </a:spcBef>
              <a:tabLst>
                <a:tab pos="572135" algn="l"/>
              </a:tabLst>
            </a:pP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黑色或白色</a:t>
            </a:r>
            <a:endParaRPr sz="1750">
              <a:latin typeface="宋体" panose="02010600030101010101" pitchFamily="2" charset="-122"/>
              <a:cs typeface="宋体" panose="02010600030101010101" pitchFamily="2" charset="-122"/>
            </a:endParaRPr>
          </a:p>
        </p:txBody>
      </p:sp>
      <p:sp>
        <p:nvSpPr>
          <p:cNvPr id="27" name="object 27"/>
          <p:cNvSpPr txBox="1"/>
          <p:nvPr/>
        </p:nvSpPr>
        <p:spPr>
          <a:xfrm>
            <a:off x="9269903" y="5293945"/>
            <a:ext cx="1029969" cy="292735"/>
          </a:xfrm>
          <a:prstGeom prst="rect">
            <a:avLst/>
          </a:prstGeom>
        </p:spPr>
        <p:txBody>
          <a:bodyPr vert="horz" wrap="square" lIns="0" tIns="12700" rIns="0" bIns="0" rtlCol="0">
            <a:spAutoFit/>
          </a:bodyPr>
          <a:lstStyle/>
          <a:p>
            <a:pPr marL="12700">
              <a:lnSpc>
                <a:spcPct val="100000"/>
              </a:lnSpc>
              <a:spcBef>
                <a:spcPts val="100"/>
              </a:spcBef>
              <a:tabLst>
                <a:tab pos="571500" algn="l"/>
              </a:tabLst>
            </a:pP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会游</a:t>
            </a:r>
            <a:endParaRPr sz="1750">
              <a:latin typeface="宋体" panose="02010600030101010101" pitchFamily="2" charset="-122"/>
              <a:cs typeface="宋体" panose="02010600030101010101" pitchFamily="2" charset="-122"/>
            </a:endParaRPr>
          </a:p>
        </p:txBody>
      </p:sp>
      <p:sp>
        <p:nvSpPr>
          <p:cNvPr id="28" name="object 28"/>
          <p:cNvSpPr txBox="1"/>
          <p:nvPr/>
        </p:nvSpPr>
        <p:spPr>
          <a:xfrm>
            <a:off x="4973707" y="5293945"/>
            <a:ext cx="970915" cy="560070"/>
          </a:xfrm>
          <a:prstGeom prst="rect">
            <a:avLst/>
          </a:prstGeom>
        </p:spPr>
        <p:txBody>
          <a:bodyPr vert="horz" wrap="square" lIns="0" tIns="12700" rIns="0" bIns="0" rtlCol="0">
            <a:spAutoFit/>
          </a:bodyPr>
          <a:lstStyle/>
          <a:p>
            <a:pPr marL="12700" marR="5080">
              <a:lnSpc>
                <a:spcPct val="100000"/>
              </a:lnSpc>
              <a:spcBef>
                <a:spcPts val="100"/>
              </a:spcBef>
              <a:tabLst>
                <a:tab pos="434975" algn="l"/>
              </a:tabLst>
            </a:pPr>
            <a:r>
              <a:rPr sz="1750" dirty="0">
                <a:latin typeface="Calibri" panose="020F0502020204030204"/>
                <a:cs typeface="Calibri" panose="020F0502020204030204"/>
              </a:rPr>
              <a:t>r14: IF</a:t>
            </a:r>
            <a:r>
              <a:rPr sz="1750" spc="295" dirty="0">
                <a:latin typeface="Calibri" panose="020F0502020204030204"/>
                <a:cs typeface="Calibri" panose="020F0502020204030204"/>
              </a:rPr>
              <a:t> </a:t>
            </a:r>
            <a:r>
              <a:rPr sz="1750" dirty="0">
                <a:latin typeface="宋体" panose="02010600030101010101" pitchFamily="2" charset="-122"/>
                <a:cs typeface="宋体" panose="02010600030101010101" pitchFamily="2" charset="-122"/>
              </a:rPr>
              <a:t>鸟 泳	</a:t>
            </a:r>
            <a:r>
              <a:rPr sz="1750" spc="-5" dirty="0">
                <a:latin typeface="Calibri" panose="020F0502020204030204"/>
                <a:cs typeface="Calibri" panose="020F0502020204030204"/>
              </a:rPr>
              <a:t>THEN</a:t>
            </a:r>
            <a:endParaRPr sz="1750">
              <a:latin typeface="Calibri" panose="020F0502020204030204"/>
              <a:cs typeface="Calibri" panose="020F0502020204030204"/>
            </a:endParaRPr>
          </a:p>
        </p:txBody>
      </p:sp>
      <p:sp>
        <p:nvSpPr>
          <p:cNvPr id="29" name="object 29"/>
          <p:cNvSpPr txBox="1"/>
          <p:nvPr/>
        </p:nvSpPr>
        <p:spPr>
          <a:xfrm>
            <a:off x="6068738" y="5293945"/>
            <a:ext cx="1253490" cy="560070"/>
          </a:xfrm>
          <a:prstGeom prst="rect">
            <a:avLst/>
          </a:prstGeom>
        </p:spPr>
        <p:txBody>
          <a:bodyPr vert="horz" wrap="square" lIns="0" tIns="12700" rIns="0" bIns="0" rtlCol="0">
            <a:spAutoFit/>
          </a:bodyPr>
          <a:lstStyle/>
          <a:p>
            <a:pPr marL="40640" marR="5080" indent="-28575">
              <a:lnSpc>
                <a:spcPct val="100000"/>
              </a:lnSpc>
              <a:spcBef>
                <a:spcPts val="100"/>
              </a:spcBef>
              <a:tabLst>
                <a:tab pos="572135" algn="l"/>
              </a:tabLst>
            </a:pPr>
            <a:r>
              <a:rPr sz="1750" dirty="0">
                <a:latin typeface="Calibri" panose="020F0502020204030204"/>
                <a:cs typeface="Calibri" panose="020F0502020204030204"/>
              </a:rPr>
              <a:t>AND	</a:t>
            </a:r>
            <a:r>
              <a:rPr sz="1750" dirty="0">
                <a:latin typeface="宋体" panose="02010600030101010101" pitchFamily="2" charset="-122"/>
                <a:cs typeface="宋体" panose="02010600030101010101" pitchFamily="2" charset="-122"/>
              </a:rPr>
              <a:t>不会飞 企鹅</a:t>
            </a:r>
            <a:endParaRPr sz="175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399" y="1862428"/>
            <a:ext cx="5936615" cy="1372235"/>
          </a:xfrm>
          <a:prstGeom prst="rect">
            <a:avLst/>
          </a:prstGeom>
        </p:spPr>
        <p:txBody>
          <a:bodyPr vert="horz" wrap="square" lIns="0" tIns="87630" rIns="0" bIns="0" rtlCol="0">
            <a:spAutoFit/>
          </a:bodyPr>
          <a:lstStyle/>
          <a:p>
            <a:pPr marL="313690" indent="-300990">
              <a:lnSpc>
                <a:spcPct val="100000"/>
              </a:lnSpc>
              <a:spcBef>
                <a:spcPts val="690"/>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然后我们给出当前的已知事实：</a:t>
            </a:r>
            <a:endParaRPr sz="2450">
              <a:latin typeface="黑体" panose="02010609060101010101" charset="-122"/>
              <a:cs typeface="黑体" panose="02010609060101010101" charset="-122"/>
            </a:endParaRPr>
          </a:p>
          <a:p>
            <a:pPr marL="313690" indent="-300990">
              <a:lnSpc>
                <a:spcPct val="100000"/>
              </a:lnSpc>
              <a:spcBef>
                <a:spcPts val="595"/>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这些事实同样也编号，形成事实库。</a:t>
            </a:r>
            <a:endParaRPr sz="2450">
              <a:latin typeface="黑体" panose="02010609060101010101" charset="-122"/>
              <a:cs typeface="黑体" panose="02010609060101010101" charset="-122"/>
            </a:endParaRPr>
          </a:p>
          <a:p>
            <a:pPr marL="313690" indent="-300990">
              <a:lnSpc>
                <a:spcPct val="100000"/>
              </a:lnSpc>
              <a:spcBef>
                <a:spcPts val="595"/>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我们要根据事实库判断当前动物的类型。</a:t>
            </a:r>
            <a:endParaRPr sz="2450">
              <a:latin typeface="黑体" panose="02010609060101010101" charset="-122"/>
              <a:cs typeface="黑体" panose="02010609060101010101" charset="-122"/>
            </a:endParaRPr>
          </a:p>
        </p:txBody>
      </p:sp>
      <p:sp>
        <p:nvSpPr>
          <p:cNvPr id="3" name="object 3"/>
          <p:cNvSpPr txBox="1"/>
          <p:nvPr/>
        </p:nvSpPr>
        <p:spPr>
          <a:xfrm>
            <a:off x="604399" y="3732532"/>
            <a:ext cx="9364980" cy="2045335"/>
          </a:xfrm>
          <a:prstGeom prst="rect">
            <a:avLst/>
          </a:prstGeom>
        </p:spPr>
        <p:txBody>
          <a:bodyPr vert="horz" wrap="square" lIns="0" tIns="13335" rIns="0" bIns="0" rtlCol="0">
            <a:spAutoFit/>
          </a:bodyPr>
          <a:lstStyle/>
          <a:p>
            <a:pPr marL="313690" marR="5080" indent="-300990" algn="just">
              <a:lnSpc>
                <a:spcPct val="100000"/>
              </a:lnSpc>
              <a:spcBef>
                <a:spcPts val="105"/>
              </a:spcBef>
              <a:buFont typeface="Arial" panose="020B0604020202020204"/>
              <a:buChar char="•"/>
              <a:tabLst>
                <a:tab pos="314325" algn="l"/>
              </a:tabLst>
            </a:pPr>
            <a:r>
              <a:rPr sz="2450" dirty="0">
                <a:solidFill>
                  <a:srgbClr val="002060"/>
                </a:solidFill>
                <a:latin typeface="黑体" panose="02010609060101010101" charset="-122"/>
                <a:cs typeface="黑体" panose="02010609060101010101" charset="-122"/>
              </a:rPr>
              <a:t>判断的过程，也即推理过程。简单来说，就是将规则集与事实集逐 条匹配，根据产生式，产生新的事实，扩充到事实集中，直到产生 结论。</a:t>
            </a:r>
            <a:endParaRPr sz="2450">
              <a:latin typeface="黑体" panose="02010609060101010101" charset="-122"/>
              <a:cs typeface="黑体" panose="02010609060101010101" charset="-122"/>
            </a:endParaRPr>
          </a:p>
          <a:p>
            <a:pPr>
              <a:lnSpc>
                <a:spcPct val="100000"/>
              </a:lnSpc>
              <a:spcBef>
                <a:spcPts val="55"/>
              </a:spcBef>
              <a:buClr>
                <a:srgbClr val="002060"/>
              </a:buClr>
              <a:buFont typeface="Arial" panose="020B0604020202020204"/>
              <a:buChar char="•"/>
            </a:pPr>
            <a:endParaRPr sz="3550">
              <a:latin typeface="Times New Roman" panose="02020603050405020304"/>
              <a:cs typeface="Times New Roman" panose="02020603050405020304"/>
            </a:endParaRPr>
          </a:p>
          <a:p>
            <a:pPr marL="313690" indent="-300990">
              <a:lnSpc>
                <a:spcPct val="100000"/>
              </a:lnSpc>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比如我们当前的例子：</a:t>
            </a:r>
            <a:endParaRPr sz="2450">
              <a:latin typeface="黑体" panose="02010609060101010101" charset="-122"/>
              <a:cs typeface="黑体" panose="02010609060101010101" charset="-122"/>
            </a:endParaRPr>
          </a:p>
        </p:txBody>
      </p:sp>
      <p:sp>
        <p:nvSpPr>
          <p:cNvPr id="4" name="object 4"/>
          <p:cNvSpPr txBox="1">
            <a:spLocks noGrp="1"/>
          </p:cNvSpPr>
          <p:nvPr>
            <p:ph type="title"/>
          </p:nvPr>
        </p:nvSpPr>
        <p:spPr>
          <a:xfrm>
            <a:off x="604399" y="982472"/>
            <a:ext cx="3454400" cy="613410"/>
          </a:xfrm>
          <a:prstGeom prst="rect">
            <a:avLst/>
          </a:prstGeom>
        </p:spPr>
        <p:txBody>
          <a:bodyPr vert="horz" wrap="square" lIns="0" tIns="13335" rIns="0" bIns="0" rtlCol="0">
            <a:spAutoFit/>
          </a:bodyPr>
          <a:lstStyle/>
          <a:p>
            <a:pPr marL="12700">
              <a:lnSpc>
                <a:spcPct val="100000"/>
              </a:lnSpc>
              <a:spcBef>
                <a:spcPts val="105"/>
              </a:spcBef>
            </a:pPr>
            <a:r>
              <a:rPr dirty="0"/>
              <a:t>例2.6</a:t>
            </a:r>
            <a:r>
              <a:rPr spc="-80" dirty="0"/>
              <a:t> </a:t>
            </a:r>
            <a:r>
              <a:rPr dirty="0"/>
              <a:t>动物识别</a:t>
            </a:r>
            <a:endParaRPr dirty="0"/>
          </a:p>
        </p:txBody>
      </p:sp>
      <p:sp>
        <p:nvSpPr>
          <p:cNvPr id="5" name="object 5"/>
          <p:cNvSpPr/>
          <p:nvPr/>
        </p:nvSpPr>
        <p:spPr>
          <a:xfrm>
            <a:off x="6851777" y="1368552"/>
            <a:ext cx="1980564" cy="2047239"/>
          </a:xfrm>
          <a:custGeom>
            <a:avLst/>
            <a:gdLst/>
            <a:ahLst/>
            <a:cxnLst/>
            <a:rect l="l" t="t" r="r" b="b"/>
            <a:pathLst>
              <a:path w="1980565" h="2047239">
                <a:moveTo>
                  <a:pt x="1980438" y="2041398"/>
                </a:moveTo>
                <a:lnTo>
                  <a:pt x="1980438" y="5334"/>
                </a:lnTo>
                <a:lnTo>
                  <a:pt x="1975104" y="0"/>
                </a:lnTo>
                <a:lnTo>
                  <a:pt x="5333" y="0"/>
                </a:lnTo>
                <a:lnTo>
                  <a:pt x="0" y="5334"/>
                </a:lnTo>
                <a:lnTo>
                  <a:pt x="0" y="2041398"/>
                </a:lnTo>
                <a:lnTo>
                  <a:pt x="5334" y="2046732"/>
                </a:lnTo>
                <a:lnTo>
                  <a:pt x="11430" y="2046732"/>
                </a:lnTo>
                <a:lnTo>
                  <a:pt x="11430" y="22098"/>
                </a:lnTo>
                <a:lnTo>
                  <a:pt x="22859" y="11430"/>
                </a:lnTo>
                <a:lnTo>
                  <a:pt x="22860" y="22098"/>
                </a:lnTo>
                <a:lnTo>
                  <a:pt x="1957577" y="22098"/>
                </a:lnTo>
                <a:lnTo>
                  <a:pt x="1957577" y="11430"/>
                </a:lnTo>
                <a:lnTo>
                  <a:pt x="1969008" y="22098"/>
                </a:lnTo>
                <a:lnTo>
                  <a:pt x="1969008" y="2046732"/>
                </a:lnTo>
                <a:lnTo>
                  <a:pt x="1975104" y="2046732"/>
                </a:lnTo>
                <a:lnTo>
                  <a:pt x="1980438" y="2041398"/>
                </a:lnTo>
                <a:close/>
              </a:path>
              <a:path w="1980565" h="2047239">
                <a:moveTo>
                  <a:pt x="22859" y="22098"/>
                </a:moveTo>
                <a:lnTo>
                  <a:pt x="22859" y="11430"/>
                </a:lnTo>
                <a:lnTo>
                  <a:pt x="11430" y="22098"/>
                </a:lnTo>
                <a:lnTo>
                  <a:pt x="22859" y="22098"/>
                </a:lnTo>
                <a:close/>
              </a:path>
              <a:path w="1980565" h="2047239">
                <a:moveTo>
                  <a:pt x="22860" y="2024634"/>
                </a:moveTo>
                <a:lnTo>
                  <a:pt x="22859" y="22098"/>
                </a:lnTo>
                <a:lnTo>
                  <a:pt x="11430" y="22098"/>
                </a:lnTo>
                <a:lnTo>
                  <a:pt x="11430" y="2024634"/>
                </a:lnTo>
                <a:lnTo>
                  <a:pt x="22860" y="2024634"/>
                </a:lnTo>
                <a:close/>
              </a:path>
              <a:path w="1980565" h="2047239">
                <a:moveTo>
                  <a:pt x="1969008" y="2024634"/>
                </a:moveTo>
                <a:lnTo>
                  <a:pt x="11430" y="2024634"/>
                </a:lnTo>
                <a:lnTo>
                  <a:pt x="22860" y="2035302"/>
                </a:lnTo>
                <a:lnTo>
                  <a:pt x="22860" y="2046732"/>
                </a:lnTo>
                <a:lnTo>
                  <a:pt x="1957577" y="2046732"/>
                </a:lnTo>
                <a:lnTo>
                  <a:pt x="1957577" y="2035302"/>
                </a:lnTo>
                <a:lnTo>
                  <a:pt x="1969008" y="2024634"/>
                </a:lnTo>
                <a:close/>
              </a:path>
              <a:path w="1980565" h="2047239">
                <a:moveTo>
                  <a:pt x="22860" y="2046732"/>
                </a:moveTo>
                <a:lnTo>
                  <a:pt x="22860" y="2035302"/>
                </a:lnTo>
                <a:lnTo>
                  <a:pt x="11430" y="2024634"/>
                </a:lnTo>
                <a:lnTo>
                  <a:pt x="11430" y="2046732"/>
                </a:lnTo>
                <a:lnTo>
                  <a:pt x="22860" y="2046732"/>
                </a:lnTo>
                <a:close/>
              </a:path>
              <a:path w="1980565" h="2047239">
                <a:moveTo>
                  <a:pt x="1969008" y="22098"/>
                </a:moveTo>
                <a:lnTo>
                  <a:pt x="1957577" y="11430"/>
                </a:lnTo>
                <a:lnTo>
                  <a:pt x="1957577" y="22098"/>
                </a:lnTo>
                <a:lnTo>
                  <a:pt x="1969008" y="22098"/>
                </a:lnTo>
                <a:close/>
              </a:path>
              <a:path w="1980565" h="2047239">
                <a:moveTo>
                  <a:pt x="1969008" y="2024634"/>
                </a:moveTo>
                <a:lnTo>
                  <a:pt x="1969008" y="22098"/>
                </a:lnTo>
                <a:lnTo>
                  <a:pt x="1957577" y="22098"/>
                </a:lnTo>
                <a:lnTo>
                  <a:pt x="1957577" y="2024634"/>
                </a:lnTo>
                <a:lnTo>
                  <a:pt x="1969008" y="2024634"/>
                </a:lnTo>
                <a:close/>
              </a:path>
              <a:path w="1980565" h="2047239">
                <a:moveTo>
                  <a:pt x="1969008" y="2046732"/>
                </a:moveTo>
                <a:lnTo>
                  <a:pt x="1969008" y="2024634"/>
                </a:lnTo>
                <a:lnTo>
                  <a:pt x="1957577" y="2035302"/>
                </a:lnTo>
                <a:lnTo>
                  <a:pt x="1957577" y="2046732"/>
                </a:lnTo>
                <a:lnTo>
                  <a:pt x="1969008" y="2046732"/>
                </a:lnTo>
                <a:close/>
              </a:path>
            </a:pathLst>
          </a:custGeom>
          <a:solidFill>
            <a:srgbClr val="4F81BD"/>
          </a:solidFill>
        </p:spPr>
        <p:txBody>
          <a:bodyPr wrap="square" lIns="0" tIns="0" rIns="0" bIns="0" rtlCol="0"/>
          <a:lstStyle/>
          <a:p/>
        </p:txBody>
      </p:sp>
      <p:sp>
        <p:nvSpPr>
          <p:cNvPr id="6" name="object 6"/>
          <p:cNvSpPr txBox="1"/>
          <p:nvPr/>
        </p:nvSpPr>
        <p:spPr>
          <a:xfrm>
            <a:off x="6931285" y="1395476"/>
            <a:ext cx="1531620" cy="1950085"/>
          </a:xfrm>
          <a:prstGeom prst="rect">
            <a:avLst/>
          </a:prstGeom>
        </p:spPr>
        <p:txBody>
          <a:bodyPr vert="horz" wrap="square" lIns="0" tIns="13335" rIns="0" bIns="0" rtlCol="0">
            <a:spAutoFit/>
          </a:bodyPr>
          <a:lstStyle/>
          <a:p>
            <a:pPr marL="12700">
              <a:lnSpc>
                <a:spcPct val="100000"/>
              </a:lnSpc>
              <a:spcBef>
                <a:spcPts val="105"/>
              </a:spcBef>
            </a:pPr>
            <a:r>
              <a:rPr sz="2100" dirty="0">
                <a:latin typeface="Calibri" panose="020F0502020204030204"/>
                <a:cs typeface="Calibri" panose="020F0502020204030204"/>
              </a:rPr>
              <a:t>r15:</a:t>
            </a:r>
            <a:r>
              <a:rPr sz="2100" spc="5" dirty="0">
                <a:latin typeface="宋体" panose="02010600030101010101" pitchFamily="2" charset="-122"/>
                <a:cs typeface="宋体" panose="02010600030101010101" pitchFamily="2" charset="-122"/>
              </a:rPr>
              <a:t>有毛</a:t>
            </a:r>
            <a:endParaRPr sz="2100">
              <a:latin typeface="宋体" panose="02010600030101010101" pitchFamily="2" charset="-122"/>
              <a:cs typeface="宋体" panose="02010600030101010101" pitchFamily="2" charset="-122"/>
            </a:endParaRPr>
          </a:p>
          <a:p>
            <a:pPr marL="12700">
              <a:lnSpc>
                <a:spcPct val="100000"/>
              </a:lnSpc>
              <a:spcBef>
                <a:spcPts val="5"/>
              </a:spcBef>
            </a:pPr>
            <a:r>
              <a:rPr sz="2100" dirty="0">
                <a:latin typeface="Calibri" panose="020F0502020204030204"/>
                <a:cs typeface="Calibri" panose="020F0502020204030204"/>
              </a:rPr>
              <a:t>r16:</a:t>
            </a:r>
            <a:r>
              <a:rPr sz="2100" spc="5" dirty="0">
                <a:latin typeface="宋体" panose="02010600030101010101" pitchFamily="2" charset="-122"/>
                <a:cs typeface="宋体" panose="02010600030101010101" pitchFamily="2" charset="-122"/>
              </a:rPr>
              <a:t>有利齿</a:t>
            </a:r>
            <a:endParaRPr sz="2100">
              <a:latin typeface="宋体" panose="02010600030101010101" pitchFamily="2" charset="-122"/>
              <a:cs typeface="宋体" panose="02010600030101010101" pitchFamily="2" charset="-122"/>
            </a:endParaRPr>
          </a:p>
          <a:p>
            <a:pPr marL="12700">
              <a:lnSpc>
                <a:spcPct val="100000"/>
              </a:lnSpc>
              <a:spcBef>
                <a:spcPts val="5"/>
              </a:spcBef>
            </a:pPr>
            <a:r>
              <a:rPr sz="2100" dirty="0">
                <a:latin typeface="Calibri" panose="020F0502020204030204"/>
                <a:cs typeface="Calibri" panose="020F0502020204030204"/>
              </a:rPr>
              <a:t>r17:</a:t>
            </a:r>
            <a:r>
              <a:rPr sz="2100" spc="5" dirty="0">
                <a:latin typeface="宋体" panose="02010600030101010101" pitchFamily="2" charset="-122"/>
                <a:cs typeface="宋体" panose="02010600030101010101" pitchFamily="2" charset="-122"/>
              </a:rPr>
              <a:t>有爪</a:t>
            </a:r>
            <a:endParaRPr sz="2100">
              <a:latin typeface="宋体" panose="02010600030101010101" pitchFamily="2" charset="-122"/>
              <a:cs typeface="宋体" panose="02010600030101010101" pitchFamily="2" charset="-122"/>
            </a:endParaRPr>
          </a:p>
          <a:p>
            <a:pPr marL="12700">
              <a:lnSpc>
                <a:spcPct val="100000"/>
              </a:lnSpc>
            </a:pPr>
            <a:r>
              <a:rPr sz="2100" dirty="0">
                <a:latin typeface="Calibri" panose="020F0502020204030204"/>
                <a:cs typeface="Calibri" panose="020F0502020204030204"/>
              </a:rPr>
              <a:t>r18</a:t>
            </a:r>
            <a:r>
              <a:rPr sz="2100" spc="-5" dirty="0">
                <a:latin typeface="Calibri" panose="020F0502020204030204"/>
                <a:cs typeface="Calibri" panose="020F0502020204030204"/>
              </a:rPr>
              <a:t>:</a:t>
            </a:r>
            <a:r>
              <a:rPr sz="2100" spc="5" dirty="0">
                <a:latin typeface="宋体" panose="02010600030101010101" pitchFamily="2" charset="-122"/>
                <a:cs typeface="宋体" panose="02010600030101010101" pitchFamily="2" charset="-122"/>
              </a:rPr>
              <a:t>眼睛前视</a:t>
            </a:r>
            <a:endParaRPr sz="2100">
              <a:latin typeface="宋体" panose="02010600030101010101" pitchFamily="2" charset="-122"/>
              <a:cs typeface="宋体" panose="02010600030101010101" pitchFamily="2" charset="-122"/>
            </a:endParaRPr>
          </a:p>
          <a:p>
            <a:pPr marL="12700">
              <a:lnSpc>
                <a:spcPct val="100000"/>
              </a:lnSpc>
              <a:spcBef>
                <a:spcPts val="5"/>
              </a:spcBef>
            </a:pPr>
            <a:r>
              <a:rPr sz="2100" dirty="0">
                <a:latin typeface="Calibri" panose="020F0502020204030204"/>
                <a:cs typeface="Calibri" panose="020F0502020204030204"/>
              </a:rPr>
              <a:t>r19:</a:t>
            </a:r>
            <a:r>
              <a:rPr sz="2100" spc="5" dirty="0">
                <a:latin typeface="宋体" panose="02010600030101010101" pitchFamily="2" charset="-122"/>
                <a:cs typeface="宋体" panose="02010600030101010101" pitchFamily="2" charset="-122"/>
              </a:rPr>
              <a:t>黑斑</a:t>
            </a:r>
            <a:endParaRPr sz="2100">
              <a:latin typeface="宋体" panose="02010600030101010101" pitchFamily="2" charset="-122"/>
              <a:cs typeface="宋体" panose="02010600030101010101" pitchFamily="2" charset="-122"/>
            </a:endParaRPr>
          </a:p>
          <a:p>
            <a:pPr marL="12700">
              <a:lnSpc>
                <a:spcPct val="100000"/>
              </a:lnSpc>
              <a:spcBef>
                <a:spcPts val="10"/>
              </a:spcBef>
            </a:pPr>
            <a:r>
              <a:rPr sz="2100" dirty="0">
                <a:latin typeface="Calibri" panose="020F0502020204030204"/>
                <a:cs typeface="Calibri" panose="020F0502020204030204"/>
              </a:rPr>
              <a:t>r20:</a:t>
            </a:r>
            <a:r>
              <a:rPr sz="2100" spc="5" dirty="0">
                <a:latin typeface="宋体" panose="02010600030101010101" pitchFamily="2" charset="-122"/>
                <a:cs typeface="宋体" panose="02010600030101010101" pitchFamily="2" charset="-122"/>
              </a:rPr>
              <a:t>黄褐色</a:t>
            </a:r>
            <a:endParaRPr sz="2100">
              <a:latin typeface="宋体" panose="02010600030101010101" pitchFamily="2" charset="-122"/>
              <a:cs typeface="宋体" panose="02010600030101010101" pitchFamily="2"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8" y="982472"/>
            <a:ext cx="4589901" cy="605935"/>
          </a:xfrm>
          <a:prstGeom prst="rect">
            <a:avLst/>
          </a:prstGeom>
        </p:spPr>
        <p:txBody>
          <a:bodyPr vert="horz" wrap="square" lIns="0" tIns="13335" rIns="0" bIns="0" rtlCol="0">
            <a:spAutoFit/>
          </a:bodyPr>
          <a:lstStyle/>
          <a:p>
            <a:pPr marL="12700">
              <a:lnSpc>
                <a:spcPct val="100000"/>
              </a:lnSpc>
              <a:spcBef>
                <a:spcPts val="105"/>
              </a:spcBef>
            </a:pPr>
            <a:r>
              <a:rPr lang="en-US" spc="5" dirty="0" smtClean="0"/>
              <a:t>2.</a:t>
            </a:r>
            <a:r>
              <a:rPr spc="5" dirty="0" smtClean="0"/>
              <a:t>知识表示的概念</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6495"/>
            <a:ext cx="9303385" cy="4571636"/>
          </a:xfrm>
          <a:prstGeom prst="rect">
            <a:avLst/>
          </a:prstGeom>
        </p:spPr>
        <p:txBody>
          <a:bodyPr vert="horz" wrap="square" lIns="0" tIns="12065" rIns="0" bIns="0" rtlCol="0">
            <a:spAutoFit/>
          </a:bodyPr>
          <a:lstStyle/>
          <a:p>
            <a:pPr marL="313690" marR="5080" indent="-300990" algn="just">
              <a:lnSpc>
                <a:spcPct val="101000"/>
              </a:lnSpc>
              <a:spcBef>
                <a:spcPts val="95"/>
              </a:spcBef>
              <a:buFont typeface="Arial" panose="020B0604020202020204"/>
              <a:buChar char="•"/>
              <a:tabLst>
                <a:tab pos="314325" algn="l"/>
              </a:tabLst>
            </a:pPr>
            <a:r>
              <a:rPr sz="2250" spc="25" dirty="0">
                <a:solidFill>
                  <a:srgbClr val="002060"/>
                </a:solidFill>
                <a:latin typeface="黑体" panose="02010609060101010101" charset="-122"/>
                <a:cs typeface="黑体" panose="02010609060101010101" charset="-122"/>
              </a:rPr>
              <a:t>人工智能研究问题的方法，就是模拟人类的智能活动。人类智能活动的 主要方式，就是获得和运用知识。可以说，知识是智能的基础。计算机 要想具有智能，就必须能像人类一样具有知识。但知识需要用适当的方 式来描述，以便于计算机访问和处理。这就是知识表示要解决的问题。</a:t>
            </a:r>
            <a:endParaRPr sz="2250" dirty="0">
              <a:latin typeface="黑体" panose="02010609060101010101" charset="-122"/>
              <a:cs typeface="黑体" panose="02010609060101010101" charset="-122"/>
            </a:endParaRPr>
          </a:p>
          <a:p>
            <a:pPr>
              <a:lnSpc>
                <a:spcPct val="100000"/>
              </a:lnSpc>
              <a:spcBef>
                <a:spcPts val="30"/>
              </a:spcBef>
              <a:buChar char="•"/>
            </a:pPr>
            <a:endParaRPr sz="3300" dirty="0">
              <a:latin typeface="Times New Roman" panose="02020603050405020304"/>
              <a:cs typeface="Times New Roman" panose="02020603050405020304"/>
            </a:endParaRPr>
          </a:p>
          <a:p>
            <a:pPr marL="313690" marR="5080" indent="-300990" algn="just">
              <a:lnSpc>
                <a:spcPct val="101000"/>
              </a:lnSpc>
              <a:spcBef>
                <a:spcPts val="5"/>
              </a:spcBef>
              <a:buFont typeface="Arial" panose="020B0604020202020204"/>
              <a:buChar char="•"/>
              <a:tabLst>
                <a:tab pos="314325" algn="l"/>
              </a:tabLst>
            </a:pPr>
            <a:r>
              <a:rPr sz="2250" spc="30" dirty="0">
                <a:solidFill>
                  <a:srgbClr val="FF0000"/>
                </a:solidFill>
                <a:latin typeface="黑体" panose="02010609060101010101" charset="-122"/>
                <a:cs typeface="黑体" panose="02010609060101010101" charset="-122"/>
              </a:rPr>
              <a:t>知识表示，就是将人类知识形式化或者模型化。</a:t>
            </a:r>
            <a:r>
              <a:rPr sz="2250" spc="25" dirty="0">
                <a:solidFill>
                  <a:srgbClr val="002060"/>
                </a:solidFill>
                <a:latin typeface="黑体" panose="02010609060101010101" charset="-122"/>
                <a:cs typeface="黑体" panose="02010609060101010101" charset="-122"/>
              </a:rPr>
              <a:t>知识表示有许多方式， </a:t>
            </a:r>
            <a:r>
              <a:rPr sz="2250" spc="30" dirty="0">
                <a:solidFill>
                  <a:srgbClr val="002060"/>
                </a:solidFill>
                <a:latin typeface="黑体" panose="02010609060101010101" charset="-122"/>
                <a:cs typeface="黑体" panose="02010609060101010101" charset="-122"/>
              </a:rPr>
              <a:t>可以是一种符号描述、也可以是某种约定，也可以是某种数据结构</a:t>
            </a:r>
            <a:r>
              <a:rPr sz="2250" spc="30" dirty="0" smtClean="0">
                <a:solidFill>
                  <a:srgbClr val="002060"/>
                </a:solidFill>
                <a:latin typeface="黑体" panose="02010609060101010101" charset="-122"/>
                <a:cs typeface="黑体" panose="02010609060101010101" charset="-122"/>
              </a:rPr>
              <a:t>。</a:t>
            </a:r>
            <a:r>
              <a:rPr lang="zh-CN" altLang="en-US" sz="2250" spc="30" dirty="0" smtClean="0">
                <a:solidFill>
                  <a:srgbClr val="002060"/>
                </a:solidFill>
                <a:latin typeface="黑体" panose="02010609060101010101" charset="-122"/>
                <a:cs typeface="黑体" panose="02010609060101010101" charset="-122"/>
              </a:rPr>
              <a:t>常用的知识表示方法有一阶谓词表示法、产生式表示法、语义网络表示法、框架表示法、过程表示法、脚本表示法、本体表示法等。</a:t>
            </a:r>
            <a:endParaRPr sz="2250" spc="30" dirty="0">
              <a:solidFill>
                <a:srgbClr val="002060"/>
              </a:solidFill>
              <a:latin typeface="黑体" panose="02010609060101010101" charset="-122"/>
              <a:cs typeface="黑体" panose="02010609060101010101" charset="-122"/>
            </a:endParaRPr>
          </a:p>
          <a:p>
            <a:pPr>
              <a:lnSpc>
                <a:spcPct val="100000"/>
              </a:lnSpc>
              <a:spcBef>
                <a:spcPts val="30"/>
              </a:spcBef>
              <a:buChar char="•"/>
            </a:pPr>
            <a:endParaRPr sz="3300" dirty="0">
              <a:latin typeface="Times New Roman" panose="02020603050405020304"/>
              <a:cs typeface="Times New Roman" panose="02020603050405020304"/>
            </a:endParaRPr>
          </a:p>
          <a:p>
            <a:pPr marL="313690" marR="5080" indent="-300990" algn="just">
              <a:lnSpc>
                <a:spcPct val="101000"/>
              </a:lnSpc>
              <a:buFont typeface="Arial" panose="020B0604020202020204"/>
              <a:buChar char="•"/>
              <a:tabLst>
                <a:tab pos="314325" algn="l"/>
              </a:tabLst>
            </a:pPr>
            <a:r>
              <a:rPr sz="2250" spc="25" dirty="0">
                <a:solidFill>
                  <a:srgbClr val="002060"/>
                </a:solidFill>
                <a:latin typeface="黑体" panose="02010609060101010101" charset="-122"/>
                <a:cs typeface="黑体" panose="02010609060101010101" charset="-122"/>
              </a:rPr>
              <a:t>知识表示问题贯穿了人工智能发展历程。广义上来说，知识表示问题甚 </a:t>
            </a:r>
            <a:r>
              <a:rPr sz="2250" spc="30" dirty="0">
                <a:solidFill>
                  <a:srgbClr val="002060"/>
                </a:solidFill>
                <a:latin typeface="黑体" panose="02010609060101010101" charset="-122"/>
                <a:cs typeface="黑体" panose="02010609060101010101" charset="-122"/>
              </a:rPr>
              <a:t>至可以说贯穿了哲学和科学的发展历史。</a:t>
            </a:r>
            <a:endParaRPr sz="2250" dirty="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73870" y="972730"/>
            <a:ext cx="5926455" cy="795020"/>
          </a:xfrm>
          <a:prstGeom prst="rect">
            <a:avLst/>
          </a:prstGeom>
        </p:spPr>
        <p:txBody>
          <a:bodyPr vert="horz" wrap="square" lIns="0" tIns="76835" rIns="0" bIns="0" rtlCol="0">
            <a:spAutoFit/>
          </a:bodyPr>
          <a:lstStyle/>
          <a:p>
            <a:pPr marL="313690" indent="-300990">
              <a:lnSpc>
                <a:spcPct val="100000"/>
              </a:lnSpc>
              <a:spcBef>
                <a:spcPts val="605"/>
              </a:spcBef>
              <a:buFont typeface="Arial" panose="020B0604020202020204"/>
              <a:buChar char="•"/>
              <a:tabLst>
                <a:tab pos="313055" algn="l"/>
                <a:tab pos="314325" algn="l"/>
              </a:tabLst>
            </a:pPr>
            <a:r>
              <a:rPr sz="2100" spc="-5" dirty="0">
                <a:solidFill>
                  <a:srgbClr val="002060"/>
                </a:solidFill>
                <a:latin typeface="黑体" panose="02010609060101010101" charset="-122"/>
                <a:cs typeface="黑体" panose="02010609060101010101" charset="-122"/>
              </a:rPr>
              <a:t>Step1：</a:t>
            </a:r>
            <a:endParaRPr sz="2100">
              <a:latin typeface="黑体" panose="02010609060101010101" charset="-122"/>
              <a:cs typeface="黑体" panose="02010609060101010101" charset="-122"/>
            </a:endParaRPr>
          </a:p>
          <a:p>
            <a:pPr marL="413385">
              <a:lnSpc>
                <a:spcPct val="100000"/>
              </a:lnSpc>
              <a:spcBef>
                <a:spcPts val="510"/>
              </a:spcBef>
              <a:tabLst>
                <a:tab pos="3492500" algn="l"/>
              </a:tabLst>
            </a:pPr>
            <a:r>
              <a:rPr sz="2100" dirty="0">
                <a:solidFill>
                  <a:srgbClr val="002060"/>
                </a:solidFill>
                <a:latin typeface="Arial" panose="020B0604020202020204"/>
                <a:cs typeface="Arial" panose="020B0604020202020204"/>
              </a:rPr>
              <a:t>–  </a:t>
            </a:r>
            <a:r>
              <a:rPr sz="2100" b="1" dirty="0">
                <a:solidFill>
                  <a:srgbClr val="002060"/>
                </a:solidFill>
                <a:latin typeface="宋体" panose="02010600030101010101" pitchFamily="2" charset="-122"/>
                <a:cs typeface="宋体" panose="02010600030101010101" pitchFamily="2" charset="-122"/>
              </a:rPr>
              <a:t>检 </a:t>
            </a:r>
            <a:r>
              <a:rPr sz="2100" b="1" spc="-5" dirty="0">
                <a:solidFill>
                  <a:srgbClr val="002060"/>
                </a:solidFill>
                <a:latin typeface="宋体" panose="02010600030101010101" pitchFamily="2" charset="-122"/>
                <a:cs typeface="宋体" panose="02010600030101010101" pitchFamily="2" charset="-122"/>
              </a:rPr>
              <a:t>测 </a:t>
            </a:r>
            <a:r>
              <a:rPr sz="2100" b="1" dirty="0">
                <a:solidFill>
                  <a:srgbClr val="FF0000"/>
                </a:solidFill>
                <a:latin typeface="宋体" panose="02010600030101010101" pitchFamily="2" charset="-122"/>
                <a:cs typeface="宋体" panose="02010600030101010101" pitchFamily="2" charset="-122"/>
              </a:rPr>
              <a:t>r1: IF</a:t>
            </a:r>
            <a:r>
              <a:rPr sz="2100" b="1" spc="-33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有</a:t>
            </a:r>
            <a:r>
              <a:rPr sz="2100" b="1" spc="-10" dirty="0">
                <a:solidFill>
                  <a:srgbClr val="FF0000"/>
                </a:solidFill>
                <a:latin typeface="宋体" panose="02010600030101010101" pitchFamily="2" charset="-122"/>
                <a:cs typeface="宋体" panose="02010600030101010101" pitchFamily="2" charset="-122"/>
              </a:rPr>
              <a:t>毛	</a:t>
            </a:r>
            <a:r>
              <a:rPr sz="2100" b="1" dirty="0">
                <a:solidFill>
                  <a:srgbClr val="FF0000"/>
                </a:solidFill>
                <a:latin typeface="宋体" panose="02010600030101010101" pitchFamily="2" charset="-122"/>
                <a:cs typeface="宋体" panose="02010600030101010101" pitchFamily="2" charset="-122"/>
              </a:rPr>
              <a:t>THEN</a:t>
            </a:r>
            <a:r>
              <a:rPr sz="2100" b="1" spc="99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哺乳动物</a:t>
            </a:r>
            <a:r>
              <a:rPr sz="2100" b="1" spc="-5" dirty="0">
                <a:solidFill>
                  <a:srgbClr val="002060"/>
                </a:solidFill>
                <a:latin typeface="宋体" panose="02010600030101010101" pitchFamily="2" charset="-122"/>
                <a:cs typeface="宋体" panose="02010600030101010101" pitchFamily="2" charset="-122"/>
              </a:rPr>
              <a:t>。</a:t>
            </a:r>
            <a:endParaRPr sz="2100">
              <a:latin typeface="宋体" panose="02010600030101010101" pitchFamily="2" charset="-122"/>
              <a:cs typeface="宋体" panose="02010600030101010101" pitchFamily="2" charset="-122"/>
            </a:endParaRPr>
          </a:p>
        </p:txBody>
      </p:sp>
      <p:sp>
        <p:nvSpPr>
          <p:cNvPr id="4" name="object 4"/>
          <p:cNvSpPr txBox="1"/>
          <p:nvPr/>
        </p:nvSpPr>
        <p:spPr>
          <a:xfrm>
            <a:off x="574689" y="1806169"/>
            <a:ext cx="7661275" cy="666750"/>
          </a:xfrm>
          <a:prstGeom prst="rect">
            <a:avLst/>
          </a:prstGeom>
        </p:spPr>
        <p:txBody>
          <a:bodyPr vert="horz" wrap="square" lIns="0" tIns="13335" rIns="0" bIns="0" rtlCol="0">
            <a:spAutoFit/>
          </a:bodyPr>
          <a:lstStyle/>
          <a:p>
            <a:pPr marL="262890" marR="5080" indent="-250825">
              <a:lnSpc>
                <a:spcPct val="100000"/>
              </a:lnSpc>
              <a:spcBef>
                <a:spcPts val="105"/>
              </a:spcBef>
            </a:pPr>
            <a:r>
              <a:rPr sz="2100" dirty="0">
                <a:solidFill>
                  <a:srgbClr val="002060"/>
                </a:solidFill>
                <a:latin typeface="Arial" panose="020B0604020202020204"/>
                <a:cs typeface="Arial" panose="020B0604020202020204"/>
              </a:rPr>
              <a:t>–</a:t>
            </a:r>
            <a:r>
              <a:rPr sz="2100" spc="190" dirty="0">
                <a:solidFill>
                  <a:srgbClr val="002060"/>
                </a:solidFill>
                <a:latin typeface="Arial" panose="020B0604020202020204"/>
                <a:cs typeface="Arial" panose="020B0604020202020204"/>
              </a:rPr>
              <a:t> </a:t>
            </a:r>
            <a:r>
              <a:rPr sz="2100" b="1" dirty="0">
                <a:solidFill>
                  <a:srgbClr val="002060"/>
                </a:solidFill>
                <a:latin typeface="宋体" panose="02010600030101010101" pitchFamily="2" charset="-122"/>
                <a:cs typeface="宋体" panose="02010600030101010101" pitchFamily="2" charset="-122"/>
              </a:rPr>
              <a:t>其前件可以与事实库中的r15匹配，执行该产生式，产生“哺乳 动物”的新事实</a:t>
            </a:r>
            <a:endParaRPr sz="2100">
              <a:latin typeface="宋体" panose="02010600030101010101" pitchFamily="2" charset="-122"/>
              <a:cs typeface="宋体" panose="02010600030101010101" pitchFamily="2" charset="-122"/>
            </a:endParaRPr>
          </a:p>
        </p:txBody>
      </p:sp>
      <p:sp>
        <p:nvSpPr>
          <p:cNvPr id="5" name="object 5"/>
          <p:cNvSpPr txBox="1"/>
          <p:nvPr/>
        </p:nvSpPr>
        <p:spPr>
          <a:xfrm>
            <a:off x="2975748" y="2511011"/>
            <a:ext cx="1771650" cy="346710"/>
          </a:xfrm>
          <a:prstGeom prst="rect">
            <a:avLst/>
          </a:prstGeom>
        </p:spPr>
        <p:txBody>
          <a:bodyPr vert="horz" wrap="square" lIns="0" tIns="13335" rIns="0" bIns="0" rtlCol="0">
            <a:spAutoFit/>
          </a:bodyPr>
          <a:lstStyle/>
          <a:p>
            <a:pPr marL="12700">
              <a:lnSpc>
                <a:spcPct val="100000"/>
              </a:lnSpc>
              <a:spcBef>
                <a:spcPts val="105"/>
              </a:spcBef>
            </a:pPr>
            <a:r>
              <a:rPr sz="2100" b="1" dirty="0">
                <a:solidFill>
                  <a:srgbClr val="FF0000"/>
                </a:solidFill>
                <a:latin typeface="宋体" panose="02010600030101010101" pitchFamily="2" charset="-122"/>
                <a:cs typeface="宋体" panose="02010600030101010101" pitchFamily="2" charset="-122"/>
              </a:rPr>
              <a:t>r21：哺乳动物</a:t>
            </a:r>
            <a:endParaRPr sz="2100">
              <a:latin typeface="宋体" panose="02010600030101010101" pitchFamily="2" charset="-122"/>
              <a:cs typeface="宋体" panose="02010600030101010101" pitchFamily="2" charset="-122"/>
            </a:endParaRPr>
          </a:p>
        </p:txBody>
      </p:sp>
      <p:sp>
        <p:nvSpPr>
          <p:cNvPr id="6" name="object 6"/>
          <p:cNvSpPr txBox="1"/>
          <p:nvPr/>
        </p:nvSpPr>
        <p:spPr>
          <a:xfrm>
            <a:off x="173870" y="2447168"/>
            <a:ext cx="4846320" cy="1179830"/>
          </a:xfrm>
          <a:prstGeom prst="rect">
            <a:avLst/>
          </a:prstGeom>
        </p:spPr>
        <p:txBody>
          <a:bodyPr vert="horz" wrap="square" lIns="0" tIns="76835" rIns="0" bIns="0" rtlCol="0">
            <a:spAutoFit/>
          </a:bodyPr>
          <a:lstStyle/>
          <a:p>
            <a:pPr marL="413385">
              <a:lnSpc>
                <a:spcPct val="100000"/>
              </a:lnSpc>
              <a:spcBef>
                <a:spcPts val="605"/>
              </a:spcBef>
            </a:pPr>
            <a:r>
              <a:rPr sz="2100" dirty="0">
                <a:solidFill>
                  <a:srgbClr val="002060"/>
                </a:solidFill>
                <a:latin typeface="Arial" panose="020B0604020202020204"/>
                <a:cs typeface="Arial" panose="020B0604020202020204"/>
              </a:rPr>
              <a:t>–</a:t>
            </a:r>
            <a:r>
              <a:rPr sz="2100" spc="210" dirty="0">
                <a:solidFill>
                  <a:srgbClr val="002060"/>
                </a:solidFill>
                <a:latin typeface="Arial" panose="020B0604020202020204"/>
                <a:cs typeface="Arial" panose="020B0604020202020204"/>
              </a:rPr>
              <a:t> </a:t>
            </a:r>
            <a:r>
              <a:rPr sz="2100" b="1" dirty="0">
                <a:solidFill>
                  <a:srgbClr val="002060"/>
                </a:solidFill>
                <a:latin typeface="宋体" panose="02010600030101010101" pitchFamily="2" charset="-122"/>
                <a:cs typeface="宋体" panose="02010600030101010101" pitchFamily="2" charset="-122"/>
              </a:rPr>
              <a:t>向事实库中添加</a:t>
            </a:r>
            <a:endParaRPr sz="2100">
              <a:latin typeface="宋体" panose="02010600030101010101" pitchFamily="2" charset="-122"/>
              <a:cs typeface="宋体" panose="02010600030101010101" pitchFamily="2" charset="-122"/>
            </a:endParaRPr>
          </a:p>
          <a:p>
            <a:pPr marL="313690" indent="-300990">
              <a:lnSpc>
                <a:spcPct val="100000"/>
              </a:lnSpc>
              <a:spcBef>
                <a:spcPts val="510"/>
              </a:spcBef>
              <a:buFont typeface="Arial" panose="020B0604020202020204"/>
              <a:buChar char="•"/>
              <a:tabLst>
                <a:tab pos="313055" algn="l"/>
                <a:tab pos="314325" algn="l"/>
              </a:tabLst>
            </a:pPr>
            <a:r>
              <a:rPr sz="2100" spc="-5" dirty="0">
                <a:solidFill>
                  <a:srgbClr val="002060"/>
                </a:solidFill>
                <a:latin typeface="黑体" panose="02010609060101010101" charset="-122"/>
                <a:cs typeface="黑体" panose="02010609060101010101" charset="-122"/>
              </a:rPr>
              <a:t>Step2：</a:t>
            </a:r>
            <a:endParaRPr sz="2100">
              <a:latin typeface="黑体" panose="02010609060101010101" charset="-122"/>
              <a:cs typeface="黑体" panose="02010609060101010101" charset="-122"/>
            </a:endParaRPr>
          </a:p>
          <a:p>
            <a:pPr marL="413385">
              <a:lnSpc>
                <a:spcPct val="100000"/>
              </a:lnSpc>
              <a:spcBef>
                <a:spcPts val="510"/>
              </a:spcBef>
            </a:pPr>
            <a:r>
              <a:rPr sz="2100" dirty="0">
                <a:solidFill>
                  <a:srgbClr val="002060"/>
                </a:solidFill>
                <a:latin typeface="Arial" panose="020B0604020202020204"/>
                <a:cs typeface="Arial" panose="020B0604020202020204"/>
              </a:rPr>
              <a:t>–</a:t>
            </a:r>
            <a:r>
              <a:rPr sz="2100" spc="204" dirty="0">
                <a:solidFill>
                  <a:srgbClr val="002060"/>
                </a:solidFill>
                <a:latin typeface="Arial" panose="020B0604020202020204"/>
                <a:cs typeface="Arial" panose="020B0604020202020204"/>
              </a:rPr>
              <a:t> </a:t>
            </a:r>
            <a:r>
              <a:rPr sz="2100" b="1" dirty="0">
                <a:solidFill>
                  <a:srgbClr val="002060"/>
                </a:solidFill>
                <a:latin typeface="宋体" panose="02010600030101010101" pitchFamily="2" charset="-122"/>
                <a:cs typeface="宋体" panose="02010600030101010101" pitchFamily="2" charset="-122"/>
              </a:rPr>
              <a:t>再次检测规则库，</a:t>
            </a:r>
            <a:r>
              <a:rPr sz="2100" b="1" dirty="0">
                <a:solidFill>
                  <a:srgbClr val="FF0000"/>
                </a:solidFill>
                <a:latin typeface="宋体" panose="02010600030101010101" pitchFamily="2" charset="-122"/>
                <a:cs typeface="宋体" panose="02010600030101010101" pitchFamily="2" charset="-122"/>
              </a:rPr>
              <a:t>r4:</a:t>
            </a:r>
            <a:r>
              <a:rPr sz="2100" b="1" spc="5" dirty="0">
                <a:solidFill>
                  <a:srgbClr val="FF0000"/>
                </a:solidFill>
                <a:latin typeface="宋体" panose="02010600030101010101" pitchFamily="2" charset="-122"/>
                <a:cs typeface="宋体" panose="02010600030101010101" pitchFamily="2" charset="-122"/>
              </a:rPr>
              <a:t> </a:t>
            </a:r>
            <a:r>
              <a:rPr sz="2100" b="1" dirty="0">
                <a:solidFill>
                  <a:srgbClr val="FF0000"/>
                </a:solidFill>
                <a:latin typeface="宋体" panose="02010600030101010101" pitchFamily="2" charset="-122"/>
                <a:cs typeface="宋体" panose="02010600030101010101" pitchFamily="2" charset="-122"/>
              </a:rPr>
              <a:t>IF</a:t>
            </a:r>
            <a:r>
              <a:rPr sz="2100" b="1" spc="104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有利齿</a:t>
            </a:r>
            <a:endParaRPr sz="2100">
              <a:latin typeface="宋体" panose="02010600030101010101" pitchFamily="2" charset="-122"/>
              <a:cs typeface="宋体" panose="02010600030101010101" pitchFamily="2" charset="-122"/>
            </a:endParaRPr>
          </a:p>
        </p:txBody>
      </p:sp>
      <p:sp>
        <p:nvSpPr>
          <p:cNvPr id="7" name="object 7"/>
          <p:cNvSpPr txBox="1"/>
          <p:nvPr/>
        </p:nvSpPr>
        <p:spPr>
          <a:xfrm>
            <a:off x="5400506" y="3280607"/>
            <a:ext cx="1372235" cy="346710"/>
          </a:xfrm>
          <a:prstGeom prst="rect">
            <a:avLst/>
          </a:prstGeom>
        </p:spPr>
        <p:txBody>
          <a:bodyPr vert="horz" wrap="square" lIns="0" tIns="13335" rIns="0" bIns="0" rtlCol="0">
            <a:spAutoFit/>
          </a:bodyPr>
          <a:lstStyle/>
          <a:p>
            <a:pPr marL="12700">
              <a:lnSpc>
                <a:spcPct val="100000"/>
              </a:lnSpc>
              <a:spcBef>
                <a:spcPts val="105"/>
              </a:spcBef>
            </a:pPr>
            <a:r>
              <a:rPr sz="2100" b="1" dirty="0">
                <a:solidFill>
                  <a:srgbClr val="FF0000"/>
                </a:solidFill>
                <a:latin typeface="宋体" panose="02010600030101010101" pitchFamily="2" charset="-122"/>
                <a:cs typeface="宋体" panose="02010600030101010101" pitchFamily="2" charset="-122"/>
              </a:rPr>
              <a:t>AND</a:t>
            </a:r>
            <a:r>
              <a:rPr sz="2100" b="1" spc="98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有 爪</a:t>
            </a:r>
            <a:endParaRPr sz="2100">
              <a:latin typeface="宋体" panose="02010600030101010101" pitchFamily="2" charset="-122"/>
              <a:cs typeface="宋体" panose="02010600030101010101" pitchFamily="2" charset="-122"/>
            </a:endParaRPr>
          </a:p>
        </p:txBody>
      </p:sp>
      <p:sp>
        <p:nvSpPr>
          <p:cNvPr id="8" name="object 8"/>
          <p:cNvSpPr txBox="1"/>
          <p:nvPr/>
        </p:nvSpPr>
        <p:spPr>
          <a:xfrm>
            <a:off x="7152783" y="3280607"/>
            <a:ext cx="835025" cy="346710"/>
          </a:xfrm>
          <a:prstGeom prst="rect">
            <a:avLst/>
          </a:prstGeom>
        </p:spPr>
        <p:txBody>
          <a:bodyPr vert="horz" wrap="square" lIns="0" tIns="13335" rIns="0" bIns="0" rtlCol="0">
            <a:spAutoFit/>
          </a:bodyPr>
          <a:lstStyle/>
          <a:p>
            <a:pPr marL="12700">
              <a:lnSpc>
                <a:spcPct val="100000"/>
              </a:lnSpc>
              <a:spcBef>
                <a:spcPts val="105"/>
              </a:spcBef>
            </a:pPr>
            <a:r>
              <a:rPr sz="2100" b="1" spc="-5" dirty="0">
                <a:solidFill>
                  <a:srgbClr val="FF0000"/>
                </a:solidFill>
                <a:latin typeface="宋体" panose="02010600030101010101" pitchFamily="2" charset="-122"/>
                <a:cs typeface="宋体" panose="02010600030101010101" pitchFamily="2" charset="-122"/>
              </a:rPr>
              <a:t>AND   </a:t>
            </a:r>
            <a:endParaRPr sz="2100">
              <a:latin typeface="宋体" panose="02010600030101010101" pitchFamily="2" charset="-122"/>
              <a:cs typeface="宋体" panose="02010600030101010101" pitchFamily="2" charset="-122"/>
            </a:endParaRPr>
          </a:p>
        </p:txBody>
      </p:sp>
      <p:sp>
        <p:nvSpPr>
          <p:cNvPr id="9" name="object 9"/>
          <p:cNvSpPr txBox="1"/>
          <p:nvPr/>
        </p:nvSpPr>
        <p:spPr>
          <a:xfrm>
            <a:off x="825381" y="3601400"/>
            <a:ext cx="6082030" cy="346710"/>
          </a:xfrm>
          <a:prstGeom prst="rect">
            <a:avLst/>
          </a:prstGeom>
        </p:spPr>
        <p:txBody>
          <a:bodyPr vert="horz" wrap="square" lIns="0" tIns="13335" rIns="0" bIns="0" rtlCol="0">
            <a:spAutoFit/>
          </a:bodyPr>
          <a:lstStyle/>
          <a:p>
            <a:pPr marL="12700">
              <a:lnSpc>
                <a:spcPct val="100000"/>
              </a:lnSpc>
              <a:spcBef>
                <a:spcPts val="105"/>
              </a:spcBef>
              <a:tabLst>
                <a:tab pos="1492250" algn="l"/>
                <a:tab pos="3916045" algn="l"/>
              </a:tabLst>
            </a:pPr>
            <a:r>
              <a:rPr sz="2100" b="1" dirty="0">
                <a:solidFill>
                  <a:srgbClr val="FF0000"/>
                </a:solidFill>
                <a:latin typeface="宋体" panose="02010600030101010101" pitchFamily="2" charset="-122"/>
                <a:cs typeface="宋体" panose="02010600030101010101" pitchFamily="2" charset="-122"/>
              </a:rPr>
              <a:t>眼睛前</a:t>
            </a:r>
            <a:r>
              <a:rPr sz="2100" b="1" spc="-5" dirty="0">
                <a:solidFill>
                  <a:srgbClr val="FF0000"/>
                </a:solidFill>
                <a:latin typeface="宋体" panose="02010600030101010101" pitchFamily="2" charset="-122"/>
                <a:cs typeface="宋体" panose="02010600030101010101" pitchFamily="2" charset="-122"/>
              </a:rPr>
              <a:t>视	</a:t>
            </a:r>
            <a:r>
              <a:rPr sz="2100" b="1" dirty="0">
                <a:solidFill>
                  <a:srgbClr val="FF0000"/>
                </a:solidFill>
                <a:latin typeface="宋体" panose="02010600030101010101" pitchFamily="2" charset="-122"/>
                <a:cs typeface="宋体" panose="02010600030101010101" pitchFamily="2" charset="-122"/>
              </a:rPr>
              <a:t>AND</a:t>
            </a:r>
            <a:r>
              <a:rPr sz="2100" b="1" spc="3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哺 乳 动</a:t>
            </a:r>
            <a:r>
              <a:rPr sz="2100" b="1" spc="-10" dirty="0">
                <a:solidFill>
                  <a:srgbClr val="FF0000"/>
                </a:solidFill>
                <a:latin typeface="宋体" panose="02010600030101010101" pitchFamily="2" charset="-122"/>
                <a:cs typeface="宋体" panose="02010600030101010101" pitchFamily="2" charset="-122"/>
              </a:rPr>
              <a:t>物	</a:t>
            </a:r>
            <a:r>
              <a:rPr sz="2100" b="1" dirty="0">
                <a:solidFill>
                  <a:srgbClr val="FF0000"/>
                </a:solidFill>
                <a:latin typeface="宋体" panose="02010600030101010101" pitchFamily="2" charset="-122"/>
                <a:cs typeface="宋体" panose="02010600030101010101" pitchFamily="2" charset="-122"/>
              </a:rPr>
              <a:t>THEN</a:t>
            </a:r>
            <a:r>
              <a:rPr sz="2100" b="1" spc="99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食肉动物</a:t>
            </a:r>
            <a:endParaRPr sz="2100">
              <a:latin typeface="宋体" panose="02010600030101010101" pitchFamily="2" charset="-122"/>
              <a:cs typeface="宋体" panose="02010600030101010101" pitchFamily="2" charset="-122"/>
            </a:endParaRPr>
          </a:p>
        </p:txBody>
      </p:sp>
      <p:sp>
        <p:nvSpPr>
          <p:cNvPr id="10" name="object 10"/>
          <p:cNvSpPr txBox="1"/>
          <p:nvPr/>
        </p:nvSpPr>
        <p:spPr>
          <a:xfrm>
            <a:off x="6736211" y="3986198"/>
            <a:ext cx="1504950" cy="346710"/>
          </a:xfrm>
          <a:prstGeom prst="rect">
            <a:avLst/>
          </a:prstGeom>
        </p:spPr>
        <p:txBody>
          <a:bodyPr vert="horz" wrap="square" lIns="0" tIns="13335" rIns="0" bIns="0" rtlCol="0">
            <a:spAutoFit/>
          </a:bodyPr>
          <a:lstStyle/>
          <a:p>
            <a:pPr marL="12700">
              <a:lnSpc>
                <a:spcPct val="100000"/>
              </a:lnSpc>
              <a:spcBef>
                <a:spcPts val="105"/>
              </a:spcBef>
            </a:pPr>
            <a:r>
              <a:rPr sz="2100" b="1" dirty="0">
                <a:solidFill>
                  <a:srgbClr val="FF0000"/>
                </a:solidFill>
                <a:latin typeface="宋体" panose="02010600030101010101" pitchFamily="2" charset="-122"/>
                <a:cs typeface="宋体" panose="02010600030101010101" pitchFamily="2" charset="-122"/>
              </a:rPr>
              <a:t>r22:</a:t>
            </a:r>
            <a:r>
              <a:rPr sz="2100" b="1" spc="-7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食肉动</a:t>
            </a:r>
            <a:endParaRPr sz="2100">
              <a:latin typeface="宋体" panose="02010600030101010101" pitchFamily="2" charset="-122"/>
              <a:cs typeface="宋体" panose="02010600030101010101" pitchFamily="2" charset="-122"/>
            </a:endParaRPr>
          </a:p>
        </p:txBody>
      </p:sp>
      <p:sp>
        <p:nvSpPr>
          <p:cNvPr id="11" name="object 11"/>
          <p:cNvSpPr txBox="1"/>
          <p:nvPr/>
        </p:nvSpPr>
        <p:spPr>
          <a:xfrm>
            <a:off x="173870" y="3986198"/>
            <a:ext cx="6313805" cy="1052195"/>
          </a:xfrm>
          <a:prstGeom prst="rect">
            <a:avLst/>
          </a:prstGeom>
        </p:spPr>
        <p:txBody>
          <a:bodyPr vert="horz" wrap="square" lIns="0" tIns="13335" rIns="0" bIns="0" rtlCol="0">
            <a:spAutoFit/>
          </a:bodyPr>
          <a:lstStyle/>
          <a:p>
            <a:pPr marL="664210" marR="5080" indent="-250825">
              <a:lnSpc>
                <a:spcPct val="100000"/>
              </a:lnSpc>
              <a:spcBef>
                <a:spcPts val="105"/>
              </a:spcBef>
            </a:pPr>
            <a:r>
              <a:rPr sz="2100" dirty="0">
                <a:solidFill>
                  <a:srgbClr val="002060"/>
                </a:solidFill>
                <a:latin typeface="Arial" panose="020B0604020202020204"/>
                <a:cs typeface="Arial" panose="020B0604020202020204"/>
              </a:rPr>
              <a:t>–</a:t>
            </a:r>
            <a:r>
              <a:rPr sz="2100" spc="175" dirty="0">
                <a:solidFill>
                  <a:srgbClr val="002060"/>
                </a:solidFill>
                <a:latin typeface="Arial" panose="020B0604020202020204"/>
                <a:cs typeface="Arial" panose="020B0604020202020204"/>
              </a:rPr>
              <a:t> </a:t>
            </a:r>
            <a:r>
              <a:rPr sz="2100" b="1" dirty="0">
                <a:solidFill>
                  <a:srgbClr val="002060"/>
                </a:solidFill>
                <a:latin typeface="宋体" panose="02010600030101010101" pitchFamily="2" charset="-122"/>
                <a:cs typeface="宋体" panose="02010600030101010101" pitchFamily="2" charset="-122"/>
              </a:rPr>
              <a:t>前件均为已知事实，执行该产生式，得到新事实 </a:t>
            </a:r>
            <a:r>
              <a:rPr sz="2100" b="1" spc="-5" dirty="0">
                <a:solidFill>
                  <a:srgbClr val="FF0000"/>
                </a:solidFill>
                <a:latin typeface="宋体" panose="02010600030101010101" pitchFamily="2" charset="-122"/>
                <a:cs typeface="宋体" panose="02010600030101010101" pitchFamily="2" charset="-122"/>
              </a:rPr>
              <a:t>物</a:t>
            </a:r>
            <a:endParaRPr sz="2100">
              <a:latin typeface="宋体" panose="02010600030101010101" pitchFamily="2" charset="-122"/>
              <a:cs typeface="宋体" panose="02010600030101010101" pitchFamily="2" charset="-122"/>
            </a:endParaRPr>
          </a:p>
          <a:p>
            <a:pPr marL="313690" indent="-300990">
              <a:lnSpc>
                <a:spcPct val="100000"/>
              </a:lnSpc>
              <a:spcBef>
                <a:spcPts val="515"/>
              </a:spcBef>
              <a:buFont typeface="Arial" panose="020B0604020202020204"/>
              <a:buChar char="•"/>
              <a:tabLst>
                <a:tab pos="313055" algn="l"/>
                <a:tab pos="314325" algn="l"/>
              </a:tabLst>
            </a:pPr>
            <a:r>
              <a:rPr sz="2100" dirty="0">
                <a:solidFill>
                  <a:srgbClr val="002060"/>
                </a:solidFill>
                <a:latin typeface="黑体" panose="02010609060101010101" charset="-122"/>
                <a:cs typeface="黑体" panose="02010609060101010101" charset="-122"/>
              </a:rPr>
              <a:t>Step3:</a:t>
            </a:r>
            <a:endParaRPr sz="2100">
              <a:latin typeface="黑体" panose="02010609060101010101" charset="-122"/>
              <a:cs typeface="黑体" panose="02010609060101010101" charset="-122"/>
            </a:endParaRPr>
          </a:p>
        </p:txBody>
      </p:sp>
      <p:sp>
        <p:nvSpPr>
          <p:cNvPr id="12" name="object 12"/>
          <p:cNvSpPr txBox="1"/>
          <p:nvPr/>
        </p:nvSpPr>
        <p:spPr>
          <a:xfrm>
            <a:off x="574689" y="5076587"/>
            <a:ext cx="6466840" cy="346710"/>
          </a:xfrm>
          <a:prstGeom prst="rect">
            <a:avLst/>
          </a:prstGeom>
        </p:spPr>
        <p:txBody>
          <a:bodyPr vert="horz" wrap="square" lIns="0" tIns="13335" rIns="0" bIns="0" rtlCol="0">
            <a:spAutoFit/>
          </a:bodyPr>
          <a:lstStyle/>
          <a:p>
            <a:pPr marL="12700">
              <a:lnSpc>
                <a:spcPct val="100000"/>
              </a:lnSpc>
              <a:spcBef>
                <a:spcPts val="105"/>
              </a:spcBef>
              <a:tabLst>
                <a:tab pos="5107305" algn="l"/>
              </a:tabLst>
            </a:pPr>
            <a:r>
              <a:rPr sz="2100" dirty="0">
                <a:solidFill>
                  <a:srgbClr val="002060"/>
                </a:solidFill>
                <a:latin typeface="Arial" panose="020B0604020202020204"/>
                <a:cs typeface="Arial" panose="020B0604020202020204"/>
              </a:rPr>
              <a:t>–</a:t>
            </a:r>
            <a:r>
              <a:rPr sz="2100" spc="220" dirty="0">
                <a:solidFill>
                  <a:srgbClr val="002060"/>
                </a:solidFill>
                <a:latin typeface="Arial" panose="020B0604020202020204"/>
                <a:cs typeface="Arial" panose="020B0604020202020204"/>
              </a:rPr>
              <a:t> </a:t>
            </a:r>
            <a:r>
              <a:rPr sz="2100" b="1" dirty="0">
                <a:solidFill>
                  <a:srgbClr val="002060"/>
                </a:solidFill>
                <a:latin typeface="宋体" panose="02010600030101010101" pitchFamily="2" charset="-122"/>
                <a:cs typeface="宋体" panose="02010600030101010101" pitchFamily="2" charset="-122"/>
              </a:rPr>
              <a:t>再次检测规则库，</a:t>
            </a:r>
            <a:r>
              <a:rPr sz="2100" b="1" dirty="0">
                <a:solidFill>
                  <a:srgbClr val="FF0000"/>
                </a:solidFill>
                <a:latin typeface="宋体" panose="02010600030101010101" pitchFamily="2" charset="-122"/>
                <a:cs typeface="宋体" panose="02010600030101010101" pitchFamily="2" charset="-122"/>
              </a:rPr>
              <a:t>r6: </a:t>
            </a:r>
            <a:r>
              <a:rPr sz="2100" b="1" spc="45" dirty="0">
                <a:solidFill>
                  <a:srgbClr val="FF0000"/>
                </a:solidFill>
                <a:latin typeface="宋体" panose="02010600030101010101" pitchFamily="2" charset="-122"/>
                <a:cs typeface="宋体" panose="02010600030101010101" pitchFamily="2" charset="-122"/>
              </a:rPr>
              <a:t> </a:t>
            </a:r>
            <a:r>
              <a:rPr sz="2100" b="1" dirty="0">
                <a:solidFill>
                  <a:srgbClr val="FF0000"/>
                </a:solidFill>
                <a:latin typeface="宋体" panose="02010600030101010101" pitchFamily="2" charset="-122"/>
                <a:cs typeface="宋体" panose="02010600030101010101" pitchFamily="2" charset="-122"/>
              </a:rPr>
              <a:t>IF </a:t>
            </a:r>
            <a:r>
              <a:rPr sz="2100" b="1" spc="2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食肉动</a:t>
            </a:r>
            <a:r>
              <a:rPr sz="2100" b="1" spc="-10" dirty="0">
                <a:solidFill>
                  <a:srgbClr val="FF0000"/>
                </a:solidFill>
                <a:latin typeface="宋体" panose="02010600030101010101" pitchFamily="2" charset="-122"/>
                <a:cs typeface="宋体" panose="02010600030101010101" pitchFamily="2" charset="-122"/>
              </a:rPr>
              <a:t>物	</a:t>
            </a:r>
            <a:r>
              <a:rPr sz="2100" b="1" dirty="0">
                <a:solidFill>
                  <a:srgbClr val="FF0000"/>
                </a:solidFill>
                <a:latin typeface="宋体" panose="02010600030101010101" pitchFamily="2" charset="-122"/>
                <a:cs typeface="宋体" panose="02010600030101010101" pitchFamily="2" charset="-122"/>
              </a:rPr>
              <a:t>AND</a:t>
            </a:r>
            <a:r>
              <a:rPr sz="2100" b="1" spc="985"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黑 斑</a:t>
            </a:r>
            <a:endParaRPr sz="2100">
              <a:latin typeface="宋体" panose="02010600030101010101" pitchFamily="2" charset="-122"/>
              <a:cs typeface="宋体" panose="02010600030101010101" pitchFamily="2" charset="-122"/>
            </a:endParaRPr>
          </a:p>
        </p:txBody>
      </p:sp>
      <p:sp>
        <p:nvSpPr>
          <p:cNvPr id="13" name="object 13"/>
          <p:cNvSpPr txBox="1"/>
          <p:nvPr/>
        </p:nvSpPr>
        <p:spPr>
          <a:xfrm>
            <a:off x="7420887" y="5076587"/>
            <a:ext cx="835025" cy="346710"/>
          </a:xfrm>
          <a:prstGeom prst="rect">
            <a:avLst/>
          </a:prstGeom>
        </p:spPr>
        <p:txBody>
          <a:bodyPr vert="horz" wrap="square" lIns="0" tIns="13335" rIns="0" bIns="0" rtlCol="0">
            <a:spAutoFit/>
          </a:bodyPr>
          <a:lstStyle/>
          <a:p>
            <a:pPr marL="12700">
              <a:lnSpc>
                <a:spcPct val="100000"/>
              </a:lnSpc>
              <a:spcBef>
                <a:spcPts val="105"/>
              </a:spcBef>
            </a:pPr>
            <a:r>
              <a:rPr sz="2100" b="1" spc="-5" dirty="0">
                <a:solidFill>
                  <a:srgbClr val="FF0000"/>
                </a:solidFill>
                <a:latin typeface="宋体" panose="02010600030101010101" pitchFamily="2" charset="-122"/>
                <a:cs typeface="宋体" panose="02010600030101010101" pitchFamily="2" charset="-122"/>
              </a:rPr>
              <a:t>AND   </a:t>
            </a:r>
            <a:endParaRPr sz="2100">
              <a:latin typeface="宋体" panose="02010600030101010101" pitchFamily="2" charset="-122"/>
              <a:cs typeface="宋体" panose="02010600030101010101" pitchFamily="2" charset="-122"/>
            </a:endParaRPr>
          </a:p>
        </p:txBody>
      </p:sp>
      <p:sp>
        <p:nvSpPr>
          <p:cNvPr id="14" name="object 14"/>
          <p:cNvSpPr txBox="1"/>
          <p:nvPr/>
        </p:nvSpPr>
        <p:spPr>
          <a:xfrm>
            <a:off x="574689" y="5334287"/>
            <a:ext cx="1617345" cy="793750"/>
          </a:xfrm>
          <a:prstGeom prst="rect">
            <a:avLst/>
          </a:prstGeom>
        </p:spPr>
        <p:txBody>
          <a:bodyPr vert="horz" wrap="square" lIns="0" tIns="76200" rIns="0" bIns="0" rtlCol="0">
            <a:spAutoFit/>
          </a:bodyPr>
          <a:lstStyle/>
          <a:p>
            <a:pPr marL="262890">
              <a:lnSpc>
                <a:spcPct val="100000"/>
              </a:lnSpc>
              <a:spcBef>
                <a:spcPts val="600"/>
              </a:spcBef>
            </a:pPr>
            <a:r>
              <a:rPr sz="2100" b="1" dirty="0">
                <a:solidFill>
                  <a:srgbClr val="FF0000"/>
                </a:solidFill>
                <a:latin typeface="宋体" panose="02010600030101010101" pitchFamily="2" charset="-122"/>
                <a:cs typeface="宋体" panose="02010600030101010101" pitchFamily="2" charset="-122"/>
              </a:rPr>
              <a:t>黄褐色</a:t>
            </a:r>
            <a:endParaRPr sz="2100">
              <a:latin typeface="宋体" panose="02010600030101010101" pitchFamily="2" charset="-122"/>
              <a:cs typeface="宋体" panose="02010600030101010101" pitchFamily="2" charset="-122"/>
            </a:endParaRPr>
          </a:p>
          <a:p>
            <a:pPr marL="12700">
              <a:lnSpc>
                <a:spcPct val="100000"/>
              </a:lnSpc>
              <a:spcBef>
                <a:spcPts val="505"/>
              </a:spcBef>
            </a:pPr>
            <a:r>
              <a:rPr sz="2100" dirty="0">
                <a:solidFill>
                  <a:srgbClr val="002060"/>
                </a:solidFill>
                <a:latin typeface="Arial" panose="020B0604020202020204"/>
                <a:cs typeface="Arial" panose="020B0604020202020204"/>
              </a:rPr>
              <a:t>–</a:t>
            </a:r>
            <a:r>
              <a:rPr sz="2100" spc="140" dirty="0">
                <a:solidFill>
                  <a:srgbClr val="002060"/>
                </a:solidFill>
                <a:latin typeface="Arial" panose="020B0604020202020204"/>
                <a:cs typeface="Arial" panose="020B0604020202020204"/>
              </a:rPr>
              <a:t> </a:t>
            </a:r>
            <a:r>
              <a:rPr sz="2100" b="1" dirty="0">
                <a:solidFill>
                  <a:srgbClr val="002060"/>
                </a:solidFill>
                <a:latin typeface="宋体" panose="02010600030101010101" pitchFamily="2" charset="-122"/>
                <a:cs typeface="宋体" panose="02010600030101010101" pitchFamily="2" charset="-122"/>
              </a:rPr>
              <a:t>匹配后得到</a:t>
            </a:r>
            <a:endParaRPr sz="2100">
              <a:latin typeface="宋体" panose="02010600030101010101" pitchFamily="2" charset="-122"/>
              <a:cs typeface="宋体" panose="02010600030101010101" pitchFamily="2" charset="-122"/>
            </a:endParaRPr>
          </a:p>
        </p:txBody>
      </p:sp>
      <p:sp>
        <p:nvSpPr>
          <p:cNvPr id="15" name="object 15"/>
          <p:cNvSpPr txBox="1"/>
          <p:nvPr/>
        </p:nvSpPr>
        <p:spPr>
          <a:xfrm>
            <a:off x="2171785" y="5334287"/>
            <a:ext cx="1506220" cy="793750"/>
          </a:xfrm>
          <a:prstGeom prst="rect">
            <a:avLst/>
          </a:prstGeom>
        </p:spPr>
        <p:txBody>
          <a:bodyPr vert="horz" wrap="square" lIns="0" tIns="12065" rIns="0" bIns="0" rtlCol="0">
            <a:spAutoFit/>
          </a:bodyPr>
          <a:lstStyle/>
          <a:p>
            <a:pPr marL="414020" marR="5080" indent="-401955">
              <a:lnSpc>
                <a:spcPct val="120000"/>
              </a:lnSpc>
              <a:spcBef>
                <a:spcPts val="95"/>
              </a:spcBef>
            </a:pPr>
            <a:r>
              <a:rPr sz="2100" b="1" dirty="0">
                <a:solidFill>
                  <a:srgbClr val="FF0000"/>
                </a:solidFill>
                <a:latin typeface="宋体" panose="02010600030101010101" pitchFamily="2" charset="-122"/>
                <a:cs typeface="宋体" panose="02010600030101010101" pitchFamily="2" charset="-122"/>
              </a:rPr>
              <a:t>THEN</a:t>
            </a:r>
            <a:r>
              <a:rPr sz="2100" b="1" spc="980"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豹 </a:t>
            </a:r>
            <a:r>
              <a:rPr sz="2100" b="1" dirty="0">
                <a:solidFill>
                  <a:srgbClr val="FF0000"/>
                </a:solidFill>
                <a:latin typeface="宋体" panose="02010600030101010101" pitchFamily="2" charset="-122"/>
                <a:cs typeface="宋体" panose="02010600030101010101" pitchFamily="2" charset="-122"/>
              </a:rPr>
              <a:t>r23 :</a:t>
            </a:r>
            <a:r>
              <a:rPr sz="2100" b="1" spc="-95" dirty="0">
                <a:solidFill>
                  <a:srgbClr val="FF0000"/>
                </a:solidFill>
                <a:latin typeface="宋体" panose="02010600030101010101" pitchFamily="2" charset="-122"/>
                <a:cs typeface="宋体" panose="02010600030101010101" pitchFamily="2" charset="-122"/>
              </a:rPr>
              <a:t> </a:t>
            </a:r>
            <a:r>
              <a:rPr sz="2100" b="1" spc="-5" dirty="0">
                <a:solidFill>
                  <a:srgbClr val="FF0000"/>
                </a:solidFill>
                <a:latin typeface="宋体" panose="02010600030101010101" pitchFamily="2" charset="-122"/>
                <a:cs typeface="宋体" panose="02010600030101010101" pitchFamily="2" charset="-122"/>
              </a:rPr>
              <a:t>豹</a:t>
            </a:r>
            <a:endParaRPr sz="2100">
              <a:latin typeface="宋体" panose="02010600030101010101" pitchFamily="2" charset="-122"/>
              <a:cs typeface="宋体" panose="02010600030101010101" pitchFamily="2" charset="-122"/>
            </a:endParaRPr>
          </a:p>
        </p:txBody>
      </p:sp>
      <p:sp>
        <p:nvSpPr>
          <p:cNvPr id="16" name="object 16"/>
          <p:cNvSpPr txBox="1"/>
          <p:nvPr/>
        </p:nvSpPr>
        <p:spPr>
          <a:xfrm>
            <a:off x="574689" y="6166227"/>
            <a:ext cx="4570095" cy="346710"/>
          </a:xfrm>
          <a:prstGeom prst="rect">
            <a:avLst/>
          </a:prstGeom>
        </p:spPr>
        <p:txBody>
          <a:bodyPr vert="horz" wrap="square" lIns="0" tIns="13335" rIns="0" bIns="0" rtlCol="0">
            <a:spAutoFit/>
          </a:bodyPr>
          <a:lstStyle/>
          <a:p>
            <a:pPr marL="12700">
              <a:lnSpc>
                <a:spcPct val="100000"/>
              </a:lnSpc>
              <a:spcBef>
                <a:spcPts val="105"/>
              </a:spcBef>
            </a:pPr>
            <a:r>
              <a:rPr sz="2100" dirty="0">
                <a:solidFill>
                  <a:srgbClr val="002060"/>
                </a:solidFill>
                <a:latin typeface="Arial" panose="020B0604020202020204"/>
                <a:cs typeface="Arial" panose="020B0604020202020204"/>
              </a:rPr>
              <a:t>–</a:t>
            </a:r>
            <a:r>
              <a:rPr sz="2100" spc="170" dirty="0">
                <a:solidFill>
                  <a:srgbClr val="002060"/>
                </a:solidFill>
                <a:latin typeface="Arial" panose="020B0604020202020204"/>
                <a:cs typeface="Arial" panose="020B0604020202020204"/>
              </a:rPr>
              <a:t> </a:t>
            </a:r>
            <a:r>
              <a:rPr sz="2100" b="1" dirty="0">
                <a:solidFill>
                  <a:srgbClr val="002060"/>
                </a:solidFill>
                <a:latin typeface="宋体" panose="02010600030101010101" pitchFamily="2" charset="-122"/>
                <a:cs typeface="宋体" panose="02010600030101010101" pitchFamily="2" charset="-122"/>
              </a:rPr>
              <a:t>至此，得到明确分类结论，推理结束</a:t>
            </a:r>
            <a:endParaRPr sz="2100">
              <a:latin typeface="宋体" panose="02010600030101010101" pitchFamily="2" charset="-122"/>
              <a:cs typeface="宋体" panose="02010600030101010101" pitchFamily="2" charset="-122"/>
            </a:endParaRPr>
          </a:p>
        </p:txBody>
      </p:sp>
      <p:sp>
        <p:nvSpPr>
          <p:cNvPr id="17" name="object 17"/>
          <p:cNvSpPr/>
          <p:nvPr/>
        </p:nvSpPr>
        <p:spPr>
          <a:xfrm>
            <a:off x="8493886" y="1242060"/>
            <a:ext cx="1979930" cy="3018790"/>
          </a:xfrm>
          <a:custGeom>
            <a:avLst/>
            <a:gdLst/>
            <a:ahLst/>
            <a:cxnLst/>
            <a:rect l="l" t="t" r="r" b="b"/>
            <a:pathLst>
              <a:path w="1979929" h="3018790">
                <a:moveTo>
                  <a:pt x="1979676" y="3013710"/>
                </a:moveTo>
                <a:lnTo>
                  <a:pt x="1979676" y="5334"/>
                </a:lnTo>
                <a:lnTo>
                  <a:pt x="1975104" y="0"/>
                </a:lnTo>
                <a:lnTo>
                  <a:pt x="5333" y="0"/>
                </a:lnTo>
                <a:lnTo>
                  <a:pt x="0" y="5334"/>
                </a:lnTo>
                <a:lnTo>
                  <a:pt x="0" y="3013710"/>
                </a:lnTo>
                <a:lnTo>
                  <a:pt x="5334" y="3018282"/>
                </a:lnTo>
                <a:lnTo>
                  <a:pt x="11429" y="3018282"/>
                </a:lnTo>
                <a:lnTo>
                  <a:pt x="11430" y="22860"/>
                </a:lnTo>
                <a:lnTo>
                  <a:pt x="22098" y="11430"/>
                </a:lnTo>
                <a:lnTo>
                  <a:pt x="22098" y="22860"/>
                </a:lnTo>
                <a:lnTo>
                  <a:pt x="1957577" y="22860"/>
                </a:lnTo>
                <a:lnTo>
                  <a:pt x="1957577" y="11430"/>
                </a:lnTo>
                <a:lnTo>
                  <a:pt x="1969008" y="22860"/>
                </a:lnTo>
                <a:lnTo>
                  <a:pt x="1969008" y="3018282"/>
                </a:lnTo>
                <a:lnTo>
                  <a:pt x="1975104" y="3018282"/>
                </a:lnTo>
                <a:lnTo>
                  <a:pt x="1979676" y="3013710"/>
                </a:lnTo>
                <a:close/>
              </a:path>
              <a:path w="1979929" h="3018790">
                <a:moveTo>
                  <a:pt x="22098" y="22860"/>
                </a:moveTo>
                <a:lnTo>
                  <a:pt x="22098" y="11430"/>
                </a:lnTo>
                <a:lnTo>
                  <a:pt x="11430" y="22860"/>
                </a:lnTo>
                <a:lnTo>
                  <a:pt x="22098" y="22860"/>
                </a:lnTo>
                <a:close/>
              </a:path>
              <a:path w="1979929" h="3018790">
                <a:moveTo>
                  <a:pt x="22098" y="2996184"/>
                </a:moveTo>
                <a:lnTo>
                  <a:pt x="22098" y="22860"/>
                </a:lnTo>
                <a:lnTo>
                  <a:pt x="11430" y="22860"/>
                </a:lnTo>
                <a:lnTo>
                  <a:pt x="11430" y="2996184"/>
                </a:lnTo>
                <a:lnTo>
                  <a:pt x="22098" y="2996184"/>
                </a:lnTo>
                <a:close/>
              </a:path>
              <a:path w="1979929" h="3018790">
                <a:moveTo>
                  <a:pt x="1969008" y="2996184"/>
                </a:moveTo>
                <a:lnTo>
                  <a:pt x="11430" y="2996184"/>
                </a:lnTo>
                <a:lnTo>
                  <a:pt x="22098" y="3007614"/>
                </a:lnTo>
                <a:lnTo>
                  <a:pt x="22097" y="3018282"/>
                </a:lnTo>
                <a:lnTo>
                  <a:pt x="1957578" y="3018282"/>
                </a:lnTo>
                <a:lnTo>
                  <a:pt x="1957578" y="3007614"/>
                </a:lnTo>
                <a:lnTo>
                  <a:pt x="1969008" y="2996184"/>
                </a:lnTo>
                <a:close/>
              </a:path>
              <a:path w="1979929" h="3018790">
                <a:moveTo>
                  <a:pt x="22097" y="3018282"/>
                </a:moveTo>
                <a:lnTo>
                  <a:pt x="22098" y="3007614"/>
                </a:lnTo>
                <a:lnTo>
                  <a:pt x="11430" y="2996184"/>
                </a:lnTo>
                <a:lnTo>
                  <a:pt x="11429" y="3018282"/>
                </a:lnTo>
                <a:lnTo>
                  <a:pt x="22097" y="3018282"/>
                </a:lnTo>
                <a:close/>
              </a:path>
              <a:path w="1979929" h="3018790">
                <a:moveTo>
                  <a:pt x="1969008" y="22860"/>
                </a:moveTo>
                <a:lnTo>
                  <a:pt x="1957577" y="11430"/>
                </a:lnTo>
                <a:lnTo>
                  <a:pt x="1957577" y="22860"/>
                </a:lnTo>
                <a:lnTo>
                  <a:pt x="1969008" y="22860"/>
                </a:lnTo>
                <a:close/>
              </a:path>
              <a:path w="1979929" h="3018790">
                <a:moveTo>
                  <a:pt x="1969008" y="2996184"/>
                </a:moveTo>
                <a:lnTo>
                  <a:pt x="1969008" y="22860"/>
                </a:lnTo>
                <a:lnTo>
                  <a:pt x="1957577" y="22860"/>
                </a:lnTo>
                <a:lnTo>
                  <a:pt x="1957578" y="2996184"/>
                </a:lnTo>
                <a:lnTo>
                  <a:pt x="1969008" y="2996184"/>
                </a:lnTo>
                <a:close/>
              </a:path>
              <a:path w="1979929" h="3018790">
                <a:moveTo>
                  <a:pt x="1969008" y="3018282"/>
                </a:moveTo>
                <a:lnTo>
                  <a:pt x="1969008" y="2996184"/>
                </a:lnTo>
                <a:lnTo>
                  <a:pt x="1957578" y="3007614"/>
                </a:lnTo>
                <a:lnTo>
                  <a:pt x="1957578" y="3018282"/>
                </a:lnTo>
                <a:lnTo>
                  <a:pt x="1969008" y="3018282"/>
                </a:lnTo>
                <a:close/>
              </a:path>
            </a:pathLst>
          </a:custGeom>
          <a:solidFill>
            <a:srgbClr val="4F81BD"/>
          </a:solidFill>
        </p:spPr>
        <p:txBody>
          <a:bodyPr wrap="square" lIns="0" tIns="0" rIns="0" bIns="0" rtlCol="0"/>
          <a:lstStyle/>
          <a:p/>
        </p:txBody>
      </p:sp>
      <p:sp>
        <p:nvSpPr>
          <p:cNvPr id="18" name="object 18"/>
          <p:cNvSpPr txBox="1"/>
          <p:nvPr/>
        </p:nvSpPr>
        <p:spPr>
          <a:xfrm>
            <a:off x="8572633" y="1268984"/>
            <a:ext cx="1531620" cy="2911475"/>
          </a:xfrm>
          <a:prstGeom prst="rect">
            <a:avLst/>
          </a:prstGeom>
        </p:spPr>
        <p:txBody>
          <a:bodyPr vert="horz" wrap="square" lIns="0" tIns="13335" rIns="0" bIns="0" rtlCol="0">
            <a:spAutoFit/>
          </a:bodyPr>
          <a:lstStyle/>
          <a:p>
            <a:pPr marL="12700">
              <a:lnSpc>
                <a:spcPct val="100000"/>
              </a:lnSpc>
              <a:spcBef>
                <a:spcPts val="105"/>
              </a:spcBef>
            </a:pPr>
            <a:r>
              <a:rPr sz="2100" dirty="0">
                <a:latin typeface="Calibri" panose="020F0502020204030204"/>
                <a:cs typeface="Calibri" panose="020F0502020204030204"/>
              </a:rPr>
              <a:t>r15:</a:t>
            </a:r>
            <a:r>
              <a:rPr sz="2100" spc="5" dirty="0">
                <a:latin typeface="宋体" panose="02010600030101010101" pitchFamily="2" charset="-122"/>
                <a:cs typeface="宋体" panose="02010600030101010101" pitchFamily="2" charset="-122"/>
              </a:rPr>
              <a:t>有毛</a:t>
            </a:r>
            <a:endParaRPr sz="2100">
              <a:latin typeface="宋体" panose="02010600030101010101" pitchFamily="2" charset="-122"/>
              <a:cs typeface="宋体" panose="02010600030101010101" pitchFamily="2" charset="-122"/>
            </a:endParaRPr>
          </a:p>
          <a:p>
            <a:pPr marL="12700">
              <a:lnSpc>
                <a:spcPct val="100000"/>
              </a:lnSpc>
              <a:spcBef>
                <a:spcPts val="5"/>
              </a:spcBef>
            </a:pPr>
            <a:r>
              <a:rPr sz="2100" dirty="0">
                <a:latin typeface="Calibri" panose="020F0502020204030204"/>
                <a:cs typeface="Calibri" panose="020F0502020204030204"/>
              </a:rPr>
              <a:t>r16:</a:t>
            </a:r>
            <a:r>
              <a:rPr sz="2100" spc="5" dirty="0">
                <a:latin typeface="宋体" panose="02010600030101010101" pitchFamily="2" charset="-122"/>
                <a:cs typeface="宋体" panose="02010600030101010101" pitchFamily="2" charset="-122"/>
              </a:rPr>
              <a:t>有利齿</a:t>
            </a:r>
            <a:endParaRPr sz="2100">
              <a:latin typeface="宋体" panose="02010600030101010101" pitchFamily="2" charset="-122"/>
              <a:cs typeface="宋体" panose="02010600030101010101" pitchFamily="2" charset="-122"/>
            </a:endParaRPr>
          </a:p>
          <a:p>
            <a:pPr marL="12700">
              <a:lnSpc>
                <a:spcPct val="100000"/>
              </a:lnSpc>
              <a:spcBef>
                <a:spcPts val="5"/>
              </a:spcBef>
            </a:pPr>
            <a:r>
              <a:rPr sz="2100" dirty="0">
                <a:latin typeface="Calibri" panose="020F0502020204030204"/>
                <a:cs typeface="Calibri" panose="020F0502020204030204"/>
              </a:rPr>
              <a:t>r17:</a:t>
            </a:r>
            <a:r>
              <a:rPr sz="2100" spc="5" dirty="0">
                <a:latin typeface="宋体" panose="02010600030101010101" pitchFamily="2" charset="-122"/>
                <a:cs typeface="宋体" panose="02010600030101010101" pitchFamily="2" charset="-122"/>
              </a:rPr>
              <a:t>有爪</a:t>
            </a:r>
            <a:endParaRPr sz="2100">
              <a:latin typeface="宋体" panose="02010600030101010101" pitchFamily="2" charset="-122"/>
              <a:cs typeface="宋体" panose="02010600030101010101" pitchFamily="2" charset="-122"/>
            </a:endParaRPr>
          </a:p>
          <a:p>
            <a:pPr marL="12700">
              <a:lnSpc>
                <a:spcPct val="100000"/>
              </a:lnSpc>
            </a:pPr>
            <a:r>
              <a:rPr sz="2100" dirty="0">
                <a:latin typeface="Calibri" panose="020F0502020204030204"/>
                <a:cs typeface="Calibri" panose="020F0502020204030204"/>
              </a:rPr>
              <a:t>r18</a:t>
            </a:r>
            <a:r>
              <a:rPr sz="2100" spc="-5" dirty="0">
                <a:latin typeface="Calibri" panose="020F0502020204030204"/>
                <a:cs typeface="Calibri" panose="020F0502020204030204"/>
              </a:rPr>
              <a:t>:</a:t>
            </a:r>
            <a:r>
              <a:rPr sz="2100" spc="5" dirty="0">
                <a:latin typeface="宋体" panose="02010600030101010101" pitchFamily="2" charset="-122"/>
                <a:cs typeface="宋体" panose="02010600030101010101" pitchFamily="2" charset="-122"/>
              </a:rPr>
              <a:t>眼睛前视</a:t>
            </a:r>
            <a:endParaRPr sz="2100">
              <a:latin typeface="宋体" panose="02010600030101010101" pitchFamily="2" charset="-122"/>
              <a:cs typeface="宋体" panose="02010600030101010101" pitchFamily="2" charset="-122"/>
            </a:endParaRPr>
          </a:p>
          <a:p>
            <a:pPr marL="12700">
              <a:lnSpc>
                <a:spcPct val="100000"/>
              </a:lnSpc>
              <a:spcBef>
                <a:spcPts val="5"/>
              </a:spcBef>
            </a:pPr>
            <a:r>
              <a:rPr sz="2100" dirty="0">
                <a:latin typeface="Calibri" panose="020F0502020204030204"/>
                <a:cs typeface="Calibri" panose="020F0502020204030204"/>
              </a:rPr>
              <a:t>r19:</a:t>
            </a:r>
            <a:r>
              <a:rPr sz="2100" spc="5" dirty="0">
                <a:latin typeface="宋体" panose="02010600030101010101" pitchFamily="2" charset="-122"/>
                <a:cs typeface="宋体" panose="02010600030101010101" pitchFamily="2" charset="-122"/>
              </a:rPr>
              <a:t>黑斑</a:t>
            </a:r>
            <a:endParaRPr sz="2100">
              <a:latin typeface="宋体" panose="02010600030101010101" pitchFamily="2" charset="-122"/>
              <a:cs typeface="宋体" panose="02010600030101010101" pitchFamily="2" charset="-122"/>
            </a:endParaRPr>
          </a:p>
          <a:p>
            <a:pPr marL="12700">
              <a:lnSpc>
                <a:spcPct val="100000"/>
              </a:lnSpc>
              <a:spcBef>
                <a:spcPts val="10"/>
              </a:spcBef>
            </a:pPr>
            <a:r>
              <a:rPr sz="2100" dirty="0">
                <a:latin typeface="Calibri" panose="020F0502020204030204"/>
                <a:cs typeface="Calibri" panose="020F0502020204030204"/>
              </a:rPr>
              <a:t>r20:</a:t>
            </a:r>
            <a:r>
              <a:rPr sz="2100" spc="5" dirty="0">
                <a:latin typeface="宋体" panose="02010600030101010101" pitchFamily="2" charset="-122"/>
                <a:cs typeface="宋体" panose="02010600030101010101" pitchFamily="2" charset="-122"/>
              </a:rPr>
              <a:t>黄褐色</a:t>
            </a:r>
            <a:endParaRPr sz="2100">
              <a:latin typeface="宋体" panose="02010600030101010101" pitchFamily="2" charset="-122"/>
              <a:cs typeface="宋体" panose="02010600030101010101" pitchFamily="2" charset="-122"/>
            </a:endParaRPr>
          </a:p>
          <a:p>
            <a:pPr marL="12700">
              <a:lnSpc>
                <a:spcPct val="100000"/>
              </a:lnSpc>
              <a:spcBef>
                <a:spcPts val="5"/>
              </a:spcBef>
            </a:pPr>
            <a:r>
              <a:rPr sz="2100" dirty="0">
                <a:solidFill>
                  <a:srgbClr val="FF0000"/>
                </a:solidFill>
                <a:latin typeface="Calibri" panose="020F0502020204030204"/>
                <a:cs typeface="Calibri" panose="020F0502020204030204"/>
              </a:rPr>
              <a:t>r21</a:t>
            </a:r>
            <a:r>
              <a:rPr sz="2100" spc="-5" dirty="0">
                <a:solidFill>
                  <a:srgbClr val="FF0000"/>
                </a:solidFill>
                <a:latin typeface="Calibri" panose="020F0502020204030204"/>
                <a:cs typeface="Calibri" panose="020F0502020204030204"/>
              </a:rPr>
              <a:t>:</a:t>
            </a:r>
            <a:r>
              <a:rPr sz="2100" spc="5" dirty="0">
                <a:solidFill>
                  <a:srgbClr val="FF0000"/>
                </a:solidFill>
                <a:latin typeface="宋体" panose="02010600030101010101" pitchFamily="2" charset="-122"/>
                <a:cs typeface="宋体" panose="02010600030101010101" pitchFamily="2" charset="-122"/>
              </a:rPr>
              <a:t>哺乳动物</a:t>
            </a:r>
            <a:endParaRPr sz="2100">
              <a:latin typeface="宋体" panose="02010600030101010101" pitchFamily="2" charset="-122"/>
              <a:cs typeface="宋体" panose="02010600030101010101" pitchFamily="2" charset="-122"/>
            </a:endParaRPr>
          </a:p>
          <a:p>
            <a:pPr marL="12700">
              <a:lnSpc>
                <a:spcPct val="100000"/>
              </a:lnSpc>
              <a:spcBef>
                <a:spcPts val="5"/>
              </a:spcBef>
            </a:pPr>
            <a:r>
              <a:rPr sz="2100" dirty="0">
                <a:solidFill>
                  <a:srgbClr val="FF0000"/>
                </a:solidFill>
                <a:latin typeface="Calibri" panose="020F0502020204030204"/>
                <a:cs typeface="Calibri" panose="020F0502020204030204"/>
              </a:rPr>
              <a:t>r22</a:t>
            </a:r>
            <a:r>
              <a:rPr sz="2100" spc="-5" dirty="0">
                <a:solidFill>
                  <a:srgbClr val="FF0000"/>
                </a:solidFill>
                <a:latin typeface="Calibri" panose="020F0502020204030204"/>
                <a:cs typeface="Calibri" panose="020F0502020204030204"/>
              </a:rPr>
              <a:t>:</a:t>
            </a:r>
            <a:r>
              <a:rPr sz="2100" spc="5" dirty="0">
                <a:solidFill>
                  <a:srgbClr val="FF0000"/>
                </a:solidFill>
                <a:latin typeface="宋体" panose="02010600030101010101" pitchFamily="2" charset="-122"/>
                <a:cs typeface="宋体" panose="02010600030101010101" pitchFamily="2" charset="-122"/>
              </a:rPr>
              <a:t>食肉动物</a:t>
            </a:r>
            <a:endParaRPr sz="2100">
              <a:latin typeface="宋体" panose="02010600030101010101" pitchFamily="2" charset="-122"/>
              <a:cs typeface="宋体" panose="02010600030101010101" pitchFamily="2" charset="-122"/>
            </a:endParaRPr>
          </a:p>
          <a:p>
            <a:pPr marL="12700">
              <a:lnSpc>
                <a:spcPct val="100000"/>
              </a:lnSpc>
            </a:pPr>
            <a:r>
              <a:rPr sz="2100" dirty="0">
                <a:solidFill>
                  <a:srgbClr val="FF0000"/>
                </a:solidFill>
                <a:latin typeface="Calibri" panose="020F0502020204030204"/>
                <a:cs typeface="Calibri" panose="020F0502020204030204"/>
              </a:rPr>
              <a:t>r23:</a:t>
            </a:r>
            <a:r>
              <a:rPr sz="2100" spc="5" dirty="0">
                <a:solidFill>
                  <a:srgbClr val="FF0000"/>
                </a:solidFill>
                <a:latin typeface="宋体" panose="02010600030101010101" pitchFamily="2" charset="-122"/>
                <a:cs typeface="宋体" panose="02010600030101010101" pitchFamily="2" charset="-122"/>
              </a:rPr>
              <a:t>豹</a:t>
            </a:r>
            <a:endParaRPr sz="2100">
              <a:latin typeface="宋体" panose="02010600030101010101" pitchFamily="2" charset="-122"/>
              <a:cs typeface="宋体" panose="02010600030101010101" pitchFamily="2" charset="-122"/>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5415280" cy="613410"/>
          </a:xfrm>
          <a:prstGeom prst="rect">
            <a:avLst/>
          </a:prstGeom>
        </p:spPr>
        <p:txBody>
          <a:bodyPr vert="horz" wrap="square" lIns="0" tIns="13335" rIns="0" bIns="0" rtlCol="0">
            <a:spAutoFit/>
          </a:bodyPr>
          <a:lstStyle/>
          <a:p>
            <a:pPr marL="12700">
              <a:lnSpc>
                <a:spcPct val="100000"/>
              </a:lnSpc>
              <a:spcBef>
                <a:spcPts val="105"/>
              </a:spcBef>
            </a:pPr>
            <a:r>
              <a:rPr spc="5" dirty="0"/>
              <a:t>产生式与人工智能的发展</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97634"/>
            <a:ext cx="9681845" cy="4054828"/>
          </a:xfrm>
          <a:prstGeom prst="rect">
            <a:avLst/>
          </a:prstGeom>
        </p:spPr>
        <p:txBody>
          <a:bodyPr vert="horz" wrap="square" lIns="0" tIns="51435" rIns="0" bIns="0" rtlCol="0">
            <a:spAutoFit/>
          </a:bodyPr>
          <a:lstStyle/>
          <a:p>
            <a:pPr marL="313055" marR="337185" indent="-300355" algn="just">
              <a:lnSpc>
                <a:spcPct val="91000"/>
              </a:lnSpc>
              <a:spcBef>
                <a:spcPts val="405"/>
              </a:spcBef>
              <a:buFont typeface="Arial" panose="020B0604020202020204"/>
              <a:buChar char="•"/>
              <a:tabLst>
                <a:tab pos="313690" algn="l"/>
              </a:tabLst>
            </a:pPr>
            <a:r>
              <a:rPr sz="2600" spc="25" dirty="0">
                <a:solidFill>
                  <a:srgbClr val="002060"/>
                </a:solidFill>
                <a:latin typeface="黑体" panose="02010609060101010101" charset="-122"/>
                <a:cs typeface="黑体" panose="02010609060101010101" charset="-122"/>
              </a:rPr>
              <a:t>在人工智能学科发展的早期，产生式类型的知识表示方法，配 合推理器，成为</a:t>
            </a:r>
            <a:r>
              <a:rPr sz="2600" spc="10" dirty="0">
                <a:solidFill>
                  <a:srgbClr val="002060"/>
                </a:solidFill>
                <a:latin typeface="黑体" panose="02010609060101010101" charset="-122"/>
                <a:cs typeface="黑体" panose="02010609060101010101" charset="-122"/>
              </a:rPr>
              <a:t>AI</a:t>
            </a:r>
            <a:r>
              <a:rPr sz="2600" spc="25" dirty="0">
                <a:solidFill>
                  <a:srgbClr val="002060"/>
                </a:solidFill>
                <a:latin typeface="黑体" panose="02010609060101010101" charset="-122"/>
                <a:cs typeface="黑体" panose="02010609060101010101" charset="-122"/>
              </a:rPr>
              <a:t>的主流，推动了定理证明、自动推理、专家 系统等方法的发展。我们将在第三章详细介绍。</a:t>
            </a:r>
            <a:endParaRPr sz="2600" dirty="0">
              <a:latin typeface="黑体" panose="02010609060101010101" charset="-122"/>
              <a:cs typeface="黑体" panose="02010609060101010101" charset="-122"/>
            </a:endParaRPr>
          </a:p>
          <a:p>
            <a:pPr>
              <a:lnSpc>
                <a:spcPct val="100000"/>
              </a:lnSpc>
              <a:spcBef>
                <a:spcPts val="15"/>
              </a:spcBef>
              <a:buClr>
                <a:srgbClr val="002060"/>
              </a:buClr>
              <a:buFont typeface="Arial" panose="020B0604020202020204"/>
              <a:buChar char="•"/>
            </a:pPr>
            <a:endParaRPr sz="3550" dirty="0">
              <a:latin typeface="Times New Roman" panose="02020603050405020304"/>
              <a:cs typeface="Times New Roman" panose="02020603050405020304"/>
            </a:endParaRPr>
          </a:p>
          <a:p>
            <a:pPr marL="313055" marR="337185" indent="-300355" algn="just">
              <a:lnSpc>
                <a:spcPct val="91000"/>
              </a:lnSpc>
              <a:buFont typeface="Arial" panose="020B0604020202020204"/>
              <a:buChar char="•"/>
              <a:tabLst>
                <a:tab pos="313690" algn="l"/>
              </a:tabLst>
            </a:pPr>
            <a:r>
              <a:rPr sz="2600" spc="25" dirty="0">
                <a:solidFill>
                  <a:srgbClr val="002060"/>
                </a:solidFill>
                <a:latin typeface="黑体" panose="02010609060101010101" charset="-122"/>
                <a:cs typeface="黑体" panose="02010609060101010101" charset="-122"/>
              </a:rPr>
              <a:t>不仅如此，产生式作为一种通用的人类知识的表示形式，也成 功应用于许多领域，如早期的基于规则的句法分析器、机器翻 译器等等。</a:t>
            </a:r>
            <a:endParaRPr sz="2600" dirty="0">
              <a:latin typeface="黑体" panose="02010609060101010101" charset="-122"/>
              <a:cs typeface="黑体" panose="02010609060101010101" charset="-122"/>
            </a:endParaRPr>
          </a:p>
          <a:p>
            <a:pPr>
              <a:lnSpc>
                <a:spcPct val="100000"/>
              </a:lnSpc>
              <a:spcBef>
                <a:spcPts val="10"/>
              </a:spcBef>
              <a:buClr>
                <a:srgbClr val="002060"/>
              </a:buClr>
              <a:buFont typeface="Arial" panose="020B0604020202020204"/>
              <a:buChar char="•"/>
            </a:pPr>
            <a:endParaRPr sz="3600" dirty="0">
              <a:latin typeface="Times New Roman" panose="02020603050405020304"/>
              <a:cs typeface="Times New Roman" panose="02020603050405020304"/>
            </a:endParaRPr>
          </a:p>
          <a:p>
            <a:pPr marL="313055" marR="5080" indent="-300355">
              <a:lnSpc>
                <a:spcPts val="2840"/>
              </a:lnSpc>
              <a:buFont typeface="Arial" panose="020B0604020202020204"/>
              <a:buChar char="•"/>
              <a:tabLst>
                <a:tab pos="313055" algn="l"/>
                <a:tab pos="313690" algn="l"/>
              </a:tabLst>
            </a:pPr>
            <a:r>
              <a:rPr sz="2600" spc="25" dirty="0">
                <a:solidFill>
                  <a:srgbClr val="002060"/>
                </a:solidFill>
                <a:latin typeface="黑体" panose="02010609060101010101" charset="-122"/>
                <a:cs typeface="黑体" panose="02010609060101010101" charset="-122"/>
              </a:rPr>
              <a:t>目前，事实性知识的产生式表示方法，发展为知识图谱，成为 近几年</a:t>
            </a:r>
            <a:r>
              <a:rPr sz="2600" spc="10" dirty="0">
                <a:solidFill>
                  <a:srgbClr val="002060"/>
                </a:solidFill>
                <a:latin typeface="黑体" panose="02010609060101010101" charset="-122"/>
                <a:cs typeface="黑体" panose="02010609060101010101" charset="-122"/>
              </a:rPr>
              <a:t>AI</a:t>
            </a:r>
            <a:r>
              <a:rPr sz="2600" spc="25" dirty="0">
                <a:solidFill>
                  <a:srgbClr val="002060"/>
                </a:solidFill>
                <a:latin typeface="黑体" panose="02010609060101010101" charset="-122"/>
                <a:cs typeface="黑体" panose="02010609060101010101" charset="-122"/>
              </a:rPr>
              <a:t>领域知识表示的核心方法</a:t>
            </a:r>
            <a:r>
              <a:rPr sz="2600" spc="25" dirty="0" smtClean="0">
                <a:solidFill>
                  <a:srgbClr val="002060"/>
                </a:solidFill>
                <a:latin typeface="黑体" panose="02010609060101010101" charset="-122"/>
                <a:cs typeface="黑体" panose="02010609060101010101" charset="-122"/>
              </a:rPr>
              <a:t>。</a:t>
            </a:r>
            <a:endParaRPr sz="2600" dirty="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文本占位符 2"/>
          <p:cNvSpPr>
            <a:spLocks noGrp="1"/>
          </p:cNvSpPr>
          <p:nvPr>
            <p:ph type="body" idx="1"/>
          </p:nvPr>
        </p:nvSpPr>
        <p:spPr>
          <a:xfrm>
            <a:off x="604399" y="1938019"/>
            <a:ext cx="9232265" cy="430887"/>
          </a:xfrm>
        </p:spPr>
        <p:txBody>
          <a:bodyPr/>
          <a:lstStyle/>
          <a:p>
            <a:r>
              <a:rPr lang="zh-CN" altLang="en-US" dirty="0" smtClean="0"/>
              <a:t>尝试设计几条产生式，描述“感冒”的诊断知识。</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42423" y="2770632"/>
            <a:ext cx="3919728" cy="698780"/>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455670" cy="613410"/>
          </a:xfrm>
          <a:prstGeom prst="rect">
            <a:avLst/>
          </a:prstGeom>
        </p:spPr>
        <p:txBody>
          <a:bodyPr vert="horz" wrap="square" lIns="0" tIns="13335" rIns="0" bIns="0" rtlCol="0">
            <a:spAutoFit/>
          </a:bodyPr>
          <a:lstStyle/>
          <a:p>
            <a:pPr marL="12700">
              <a:lnSpc>
                <a:spcPct val="100000"/>
              </a:lnSpc>
              <a:spcBef>
                <a:spcPts val="105"/>
              </a:spcBef>
            </a:pPr>
            <a:r>
              <a:rPr spc="5" dirty="0"/>
              <a:t>什么是“框架”</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9441815" cy="3168650"/>
          </a:xfrm>
          <a:prstGeom prst="rect">
            <a:avLst/>
          </a:prstGeom>
        </p:spPr>
        <p:txBody>
          <a:bodyPr vert="horz" wrap="square" lIns="0" tIns="13335" rIns="0" bIns="0" rtlCol="0">
            <a:spAutoFit/>
          </a:bodyPr>
          <a:lstStyle/>
          <a:p>
            <a:pPr marL="313690" marR="21463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比如我们要描述关于“上课”的知识。我们上过许多课，  在这些课中，我们可抽象出许多上课的要素：</a:t>
            </a:r>
            <a:endParaRPr sz="2800">
              <a:latin typeface="黑体" panose="02010609060101010101" charset="-122"/>
              <a:cs typeface="黑体" panose="02010609060101010101" charset="-122"/>
            </a:endParaRPr>
          </a:p>
          <a:p>
            <a:pPr marL="664210" lvl="1" indent="-250825">
              <a:lnSpc>
                <a:spcPct val="100000"/>
              </a:lnSpc>
              <a:spcBef>
                <a:spcPts val="590"/>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首先是上课的时间、地点、班级、科目、教师。</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然后还能想到，上课还涉及到讲台、课桌、投影仪、音响设备。</a:t>
            </a:r>
            <a:endParaRPr sz="2450">
              <a:latin typeface="宋体" panose="02010600030101010101" pitchFamily="2" charset="-122"/>
              <a:cs typeface="宋体" panose="02010600030101010101" pitchFamily="2" charset="-122"/>
            </a:endParaRPr>
          </a:p>
          <a:p>
            <a:pPr marL="664210" lvl="1" indent="-250825">
              <a:lnSpc>
                <a:spcPct val="100000"/>
              </a:lnSpc>
              <a:spcBef>
                <a:spcPts val="595"/>
              </a:spcBef>
              <a:buFont typeface="Arial" panose="020B0604020202020204"/>
              <a:buChar char="–"/>
              <a:tabLst>
                <a:tab pos="664210" algn="l"/>
              </a:tabLst>
            </a:pPr>
            <a:r>
              <a:rPr sz="2450" b="1" dirty="0">
                <a:solidFill>
                  <a:srgbClr val="002060"/>
                </a:solidFill>
                <a:latin typeface="宋体" panose="02010600030101010101" pitchFamily="2" charset="-122"/>
                <a:cs typeface="宋体" panose="02010600030101010101" pitchFamily="2" charset="-122"/>
              </a:rPr>
              <a:t>还有可能涉及到教学活动，比如回答问题、交作业等等。</a:t>
            </a:r>
            <a:endParaRPr sz="2450">
              <a:latin typeface="宋体" panose="02010600030101010101" pitchFamily="2" charset="-122"/>
              <a:cs typeface="宋体" panose="02010600030101010101" pitchFamily="2" charset="-122"/>
            </a:endParaRPr>
          </a:p>
          <a:p>
            <a:pPr marL="313690" marR="214630" indent="-300990">
              <a:lnSpc>
                <a:spcPct val="100000"/>
              </a:lnSpc>
              <a:spcBef>
                <a:spcPts val="69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最终这些知识相互关联，形成对上课的“整体认识”，这 就是框架。</a:t>
            </a:r>
            <a:endParaRPr sz="280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455670" cy="613410"/>
          </a:xfrm>
          <a:prstGeom prst="rect">
            <a:avLst/>
          </a:prstGeom>
        </p:spPr>
        <p:txBody>
          <a:bodyPr vert="horz" wrap="square" lIns="0" tIns="13335" rIns="0" bIns="0" rtlCol="0">
            <a:spAutoFit/>
          </a:bodyPr>
          <a:lstStyle/>
          <a:p>
            <a:pPr marL="12700">
              <a:lnSpc>
                <a:spcPct val="100000"/>
              </a:lnSpc>
              <a:spcBef>
                <a:spcPts val="105"/>
              </a:spcBef>
            </a:pPr>
            <a:r>
              <a:rPr spc="5" dirty="0"/>
              <a:t>什么是“框架”</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7257"/>
            <a:ext cx="3754754" cy="3168015"/>
          </a:xfrm>
          <a:prstGeom prst="rect">
            <a:avLst/>
          </a:prstGeom>
        </p:spPr>
        <p:txBody>
          <a:bodyPr vert="horz" wrap="square" lIns="0" tIns="13335" rIns="0" bIns="0" rtlCol="0">
            <a:spAutoFit/>
          </a:bodyPr>
          <a:lstStyle/>
          <a:p>
            <a:pPr marL="313690" marR="5080" indent="-300990" algn="just">
              <a:lnSpc>
                <a:spcPct val="100000"/>
              </a:lnSpc>
              <a:spcBef>
                <a:spcPts val="105"/>
              </a:spcBef>
              <a:buFont typeface="Arial" panose="020B0604020202020204"/>
              <a:buChar char="•"/>
              <a:tabLst>
                <a:tab pos="314325" algn="l"/>
              </a:tabLst>
            </a:pPr>
            <a:r>
              <a:rPr sz="2450" dirty="0">
                <a:solidFill>
                  <a:srgbClr val="002060"/>
                </a:solidFill>
                <a:latin typeface="黑体" panose="02010609060101010101" charset="-122"/>
                <a:cs typeface="黑体" panose="02010609060101010101" charset="-122"/>
              </a:rPr>
              <a:t>有了关于上课的框架，我 们可以写一张表，如：</a:t>
            </a:r>
            <a:endParaRPr sz="2450">
              <a:latin typeface="黑体" panose="02010609060101010101" charset="-122"/>
              <a:cs typeface="黑体" panose="02010609060101010101" charset="-122"/>
            </a:endParaRPr>
          </a:p>
          <a:p>
            <a:pPr>
              <a:lnSpc>
                <a:spcPct val="100000"/>
              </a:lnSpc>
              <a:spcBef>
                <a:spcPts val="50"/>
              </a:spcBef>
              <a:buClr>
                <a:srgbClr val="002060"/>
              </a:buClr>
              <a:buFont typeface="Arial" panose="020B0604020202020204"/>
              <a:buChar char="•"/>
            </a:pPr>
            <a:endParaRPr sz="3550">
              <a:latin typeface="Times New Roman" panose="02020603050405020304"/>
              <a:cs typeface="Times New Roman" panose="02020603050405020304"/>
            </a:endParaRPr>
          </a:p>
          <a:p>
            <a:pPr marL="313690" marR="5080" indent="-300990" algn="just">
              <a:lnSpc>
                <a:spcPct val="100000"/>
              </a:lnSpc>
              <a:buFont typeface="Arial" panose="020B0604020202020204"/>
              <a:buChar char="•"/>
              <a:tabLst>
                <a:tab pos="314325" algn="l"/>
              </a:tabLst>
            </a:pPr>
            <a:r>
              <a:rPr sz="2450" dirty="0">
                <a:solidFill>
                  <a:srgbClr val="002060"/>
                </a:solidFill>
                <a:latin typeface="黑体" panose="02010609060101010101" charset="-122"/>
                <a:cs typeface="黑体" panose="02010609060101010101" charset="-122"/>
              </a:rPr>
              <a:t>当我们面临一门新的课程 时候，我们就可以直接调 用这个框架，将新课程的 要素填充到框架中，就形 成对新课程的认知。</a:t>
            </a:r>
            <a:endParaRPr sz="2450">
              <a:latin typeface="黑体" panose="02010609060101010101" charset="-122"/>
              <a:cs typeface="黑体" panose="02010609060101010101" charset="-122"/>
            </a:endParaRPr>
          </a:p>
        </p:txBody>
      </p:sp>
      <p:graphicFrame>
        <p:nvGraphicFramePr>
          <p:cNvPr id="4" name="object 4"/>
          <p:cNvGraphicFramePr>
            <a:graphicFrameLocks noGrp="1"/>
          </p:cNvGraphicFramePr>
          <p:nvPr/>
        </p:nvGraphicFramePr>
        <p:xfrm>
          <a:off x="4900072" y="1894096"/>
          <a:ext cx="5177154" cy="3527425"/>
        </p:xfrm>
        <a:graphic>
          <a:graphicData uri="http://schemas.openxmlformats.org/drawingml/2006/table">
            <a:tbl>
              <a:tblPr firstRow="1" bandRow="1">
                <a:tableStyleId>{2D5ABB26-0587-4C30-8999-92F81FD0307C}</a:tableStyleId>
              </a:tblPr>
              <a:tblGrid>
                <a:gridCol w="2576195"/>
                <a:gridCol w="1468755"/>
                <a:gridCol w="1132204"/>
              </a:tblGrid>
              <a:tr h="320675">
                <a:tc>
                  <a:txBody>
                    <a:bodyPr/>
                    <a:lstStyle/>
                    <a:p>
                      <a:pPr marL="65405">
                        <a:lnSpc>
                          <a:spcPts val="2390"/>
                        </a:lnSpc>
                      </a:pPr>
                      <a:r>
                        <a:rPr sz="2100" b="1" spc="-50" dirty="0">
                          <a:solidFill>
                            <a:srgbClr val="FFFFFF"/>
                          </a:solidFill>
                          <a:latin typeface="Microsoft JhengHei" panose="020B0604030504040204" charset="-120"/>
                          <a:cs typeface="Microsoft JhengHei" panose="020B0604030504040204" charset="-120"/>
                        </a:rPr>
                        <a:t>XXX</a:t>
                      </a:r>
                      <a:r>
                        <a:rPr sz="2100" b="1" spc="-70" dirty="0">
                          <a:solidFill>
                            <a:srgbClr val="FFFFFF"/>
                          </a:solidFill>
                          <a:latin typeface="Microsoft JhengHei" panose="020B0604030504040204" charset="-120"/>
                          <a:cs typeface="Microsoft JhengHei" panose="020B0604030504040204" charset="-120"/>
                        </a:rPr>
                        <a:t>课程</a:t>
                      </a:r>
                      <a:endParaRPr sz="2100">
                        <a:latin typeface="Microsoft JhengHei" panose="020B0604030504040204" charset="-120"/>
                        <a:cs typeface="Microsoft JhengHei" panose="020B0604030504040204" charset="-12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r>
              <a:tr h="320675">
                <a:tc rowSpan="4">
                  <a:txBody>
                    <a:bodyPr/>
                    <a:lstStyle/>
                    <a:p>
                      <a:pPr marL="65405">
                        <a:lnSpc>
                          <a:spcPts val="2430"/>
                        </a:lnSpc>
                      </a:pPr>
                      <a:r>
                        <a:rPr sz="2100" b="1" dirty="0">
                          <a:solidFill>
                            <a:srgbClr val="FFFFFF"/>
                          </a:solidFill>
                          <a:latin typeface="宋体" panose="02010600030101010101" pitchFamily="2" charset="-122"/>
                          <a:cs typeface="宋体" panose="02010600030101010101" pitchFamily="2" charset="-122"/>
                        </a:rPr>
                        <a:t>课程属性</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D"/>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时间：</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r>
              <a:tr h="320675">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D"/>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教室</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320675">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D"/>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科目</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320675">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D"/>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教师</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320675">
                <a:tc rowSpan="3">
                  <a:txBody>
                    <a:bodyPr/>
                    <a:lstStyle/>
                    <a:p>
                      <a:pPr marL="65405">
                        <a:lnSpc>
                          <a:spcPts val="2425"/>
                        </a:lnSpc>
                      </a:pPr>
                      <a:r>
                        <a:rPr sz="2100" b="1" dirty="0">
                          <a:solidFill>
                            <a:srgbClr val="FFFFFF"/>
                          </a:solidFill>
                          <a:latin typeface="宋体" panose="02010600030101010101" pitchFamily="2" charset="-122"/>
                          <a:cs typeface="宋体" panose="02010600030101010101" pitchFamily="2" charset="-122"/>
                        </a:rPr>
                        <a:t>设备要求</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话筒</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320675">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投影</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320675">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计算机</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320675">
                <a:tc rowSpan="3">
                  <a:txBody>
                    <a:bodyPr/>
                    <a:lstStyle/>
                    <a:p>
                      <a:pPr marL="65405">
                        <a:lnSpc>
                          <a:spcPts val="2425"/>
                        </a:lnSpc>
                      </a:pPr>
                      <a:r>
                        <a:rPr sz="2100" b="1" dirty="0">
                          <a:solidFill>
                            <a:srgbClr val="FFFFFF"/>
                          </a:solidFill>
                          <a:latin typeface="宋体" panose="02010600030101010101" pitchFamily="2" charset="-122"/>
                          <a:cs typeface="宋体" panose="02010600030101010101" pitchFamily="2" charset="-122"/>
                        </a:rPr>
                        <a:t>教学活动</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提问</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320675">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交作业</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320675">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20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2475230" cy="613410"/>
          </a:xfrm>
          <a:prstGeom prst="rect">
            <a:avLst/>
          </a:prstGeom>
        </p:spPr>
        <p:txBody>
          <a:bodyPr vert="horz" wrap="square" lIns="0" tIns="13335" rIns="0" bIns="0" rtlCol="0">
            <a:spAutoFit/>
          </a:bodyPr>
          <a:lstStyle/>
          <a:p>
            <a:pPr marL="12700">
              <a:lnSpc>
                <a:spcPct val="100000"/>
              </a:lnSpc>
              <a:spcBef>
                <a:spcPts val="105"/>
              </a:spcBef>
            </a:pPr>
            <a:r>
              <a:rPr spc="5" dirty="0"/>
              <a:t>框架的概念</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99920"/>
            <a:ext cx="9364980" cy="3898265"/>
          </a:xfrm>
          <a:prstGeom prst="rect">
            <a:avLst/>
          </a:prstGeom>
        </p:spPr>
        <p:txBody>
          <a:bodyPr vert="horz" wrap="square" lIns="0" tIns="55244" rIns="0" bIns="0" rtlCol="0">
            <a:spAutoFit/>
          </a:bodyPr>
          <a:lstStyle/>
          <a:p>
            <a:pPr marL="313690" marR="5080" indent="-300990">
              <a:lnSpc>
                <a:spcPts val="2650"/>
              </a:lnSpc>
              <a:spcBef>
                <a:spcPts val="435"/>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可以看出，框架理论是一种结构化的知识表示方法，可以描述关于 实体、概念、事件的属性。</a:t>
            </a:r>
            <a:endParaRPr sz="2450">
              <a:latin typeface="黑体" panose="02010609060101010101" charset="-122"/>
              <a:cs typeface="黑体" panose="02010609060101010101" charset="-122"/>
            </a:endParaRPr>
          </a:p>
          <a:p>
            <a:pPr>
              <a:lnSpc>
                <a:spcPct val="100000"/>
              </a:lnSpc>
              <a:spcBef>
                <a:spcPts val="50"/>
              </a:spcBef>
              <a:buClr>
                <a:srgbClr val="002060"/>
              </a:buClr>
              <a:buFont typeface="Arial" panose="020B0604020202020204"/>
              <a:buChar char="•"/>
            </a:pPr>
            <a:endParaRPr sz="3000">
              <a:latin typeface="Times New Roman" panose="02020603050405020304"/>
              <a:cs typeface="Times New Roman" panose="02020603050405020304"/>
            </a:endParaRPr>
          </a:p>
          <a:p>
            <a:pPr marL="313690" indent="-300990">
              <a:lnSpc>
                <a:spcPct val="100000"/>
              </a:lnSpc>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框架理论使用层次化结构表达知识：</a:t>
            </a:r>
            <a:endParaRPr sz="2450">
              <a:latin typeface="黑体" panose="02010609060101010101" charset="-122"/>
              <a:cs typeface="黑体" panose="02010609060101010101" charset="-122"/>
            </a:endParaRPr>
          </a:p>
          <a:p>
            <a:pPr marL="664210" lvl="1" indent="-250825">
              <a:lnSpc>
                <a:spcPct val="100000"/>
              </a:lnSpc>
              <a:spcBef>
                <a:spcPts val="240"/>
              </a:spcBef>
              <a:buFont typeface="Arial" panose="020B0604020202020204"/>
              <a:buChar char="–"/>
              <a:tabLst>
                <a:tab pos="664210" algn="l"/>
              </a:tabLst>
            </a:pPr>
            <a:r>
              <a:rPr sz="2100" b="1" dirty="0">
                <a:solidFill>
                  <a:srgbClr val="002060"/>
                </a:solidFill>
                <a:latin typeface="宋体" panose="02010600030101010101" pitchFamily="2" charset="-122"/>
                <a:cs typeface="宋体" panose="02010600030101010101" pitchFamily="2" charset="-122"/>
              </a:rPr>
              <a:t>框架（frame）的顶层是固定的，表示固定的概念、对象或事件。</a:t>
            </a:r>
            <a:endParaRPr sz="2100">
              <a:latin typeface="宋体" panose="02010600030101010101" pitchFamily="2" charset="-122"/>
              <a:cs typeface="宋体" panose="02010600030101010101" pitchFamily="2" charset="-122"/>
            </a:endParaRPr>
          </a:p>
          <a:p>
            <a:pPr marL="664210" marR="97790" lvl="1" indent="-250825">
              <a:lnSpc>
                <a:spcPts val="2270"/>
              </a:lnSpc>
              <a:spcBef>
                <a:spcPts val="545"/>
              </a:spcBef>
              <a:buFont typeface="Arial" panose="020B0604020202020204"/>
              <a:buChar char="–"/>
              <a:tabLst>
                <a:tab pos="664210" algn="l"/>
              </a:tabLst>
            </a:pPr>
            <a:r>
              <a:rPr sz="2100" b="1" dirty="0">
                <a:solidFill>
                  <a:srgbClr val="002060"/>
                </a:solidFill>
                <a:latin typeface="宋体" panose="02010600030101010101" pitchFamily="2" charset="-122"/>
                <a:cs typeface="宋体" panose="02010600030101010101" pitchFamily="2" charset="-122"/>
              </a:rPr>
              <a:t>每个框架由若干槽（slot）组成，其中可填入具体值，以描述具体事物特 征。</a:t>
            </a:r>
            <a:endParaRPr sz="2100">
              <a:latin typeface="宋体" panose="02010600030101010101" pitchFamily="2" charset="-122"/>
              <a:cs typeface="宋体" panose="02010600030101010101" pitchFamily="2" charset="-122"/>
            </a:endParaRPr>
          </a:p>
          <a:p>
            <a:pPr marL="664210" lvl="1" indent="-250825">
              <a:lnSpc>
                <a:spcPct val="100000"/>
              </a:lnSpc>
              <a:spcBef>
                <a:spcPts val="225"/>
              </a:spcBef>
              <a:buFont typeface="Arial" panose="020B0604020202020204"/>
              <a:buChar char="–"/>
              <a:tabLst>
                <a:tab pos="664210" algn="l"/>
              </a:tabLst>
            </a:pPr>
            <a:r>
              <a:rPr sz="2100" b="1" dirty="0">
                <a:solidFill>
                  <a:srgbClr val="002060"/>
                </a:solidFill>
                <a:latin typeface="宋体" panose="02010600030101010101" pitchFamily="2" charset="-122"/>
                <a:cs typeface="宋体" panose="02010600030101010101" pitchFamily="2" charset="-122"/>
              </a:rPr>
              <a:t>每个槽可有若干侧面（faces），对槽补充说明。</a:t>
            </a:r>
            <a:endParaRPr sz="2100">
              <a:latin typeface="宋体" panose="02010600030101010101" pitchFamily="2" charset="-122"/>
              <a:cs typeface="宋体" panose="02010600030101010101" pitchFamily="2" charset="-122"/>
            </a:endParaRPr>
          </a:p>
          <a:p>
            <a:pPr marL="664210" lvl="1" indent="-250825">
              <a:lnSpc>
                <a:spcPct val="100000"/>
              </a:lnSpc>
              <a:spcBef>
                <a:spcPts val="260"/>
              </a:spcBef>
              <a:buFont typeface="Arial" panose="020B0604020202020204"/>
              <a:buChar char="–"/>
              <a:tabLst>
                <a:tab pos="664210" algn="l"/>
              </a:tabLst>
            </a:pPr>
            <a:r>
              <a:rPr sz="2100" b="1" dirty="0">
                <a:solidFill>
                  <a:srgbClr val="002060"/>
                </a:solidFill>
                <a:latin typeface="宋体" panose="02010600030101010101" pitchFamily="2" charset="-122"/>
                <a:cs typeface="宋体" panose="02010600030101010101" pitchFamily="2" charset="-122"/>
              </a:rPr>
              <a:t>约束条件：对每个槽、侧面的属性值做约束说明</a:t>
            </a:r>
            <a:endParaRPr sz="2100">
              <a:latin typeface="宋体" panose="02010600030101010101" pitchFamily="2" charset="-122"/>
              <a:cs typeface="宋体" panose="02010600030101010101" pitchFamily="2" charset="-122"/>
            </a:endParaRPr>
          </a:p>
          <a:p>
            <a:pPr marL="664210" marR="100330" lvl="1" indent="-250825">
              <a:lnSpc>
                <a:spcPts val="2270"/>
              </a:lnSpc>
              <a:spcBef>
                <a:spcPts val="540"/>
              </a:spcBef>
              <a:buFont typeface="Arial" panose="020B0604020202020204"/>
              <a:buChar char="–"/>
              <a:tabLst>
                <a:tab pos="664210" algn="l"/>
              </a:tabLst>
            </a:pPr>
            <a:r>
              <a:rPr sz="2100" b="1" dirty="0">
                <a:solidFill>
                  <a:srgbClr val="002060"/>
                </a:solidFill>
                <a:latin typeface="宋体" panose="02010600030101010101" pitchFamily="2" charset="-122"/>
                <a:cs typeface="宋体" panose="02010600030101010101" pitchFamily="2" charset="-122"/>
              </a:rPr>
              <a:t>框架间关联：当前框架与知识库中其他框架的</a:t>
            </a:r>
            <a:r>
              <a:rPr sz="2100" b="1" spc="5" dirty="0">
                <a:solidFill>
                  <a:srgbClr val="002060"/>
                </a:solidFill>
                <a:latin typeface="宋体" panose="02010600030101010101" pitchFamily="2" charset="-122"/>
                <a:cs typeface="宋体" panose="02010600030101010101" pitchFamily="2" charset="-122"/>
              </a:rPr>
              <a:t>关</a:t>
            </a:r>
            <a:r>
              <a:rPr sz="2100" b="1" dirty="0">
                <a:solidFill>
                  <a:srgbClr val="002060"/>
                </a:solidFill>
                <a:latin typeface="宋体" panose="02010600030101010101" pitchFamily="2" charset="-122"/>
                <a:cs typeface="宋体" panose="02010600030101010101" pitchFamily="2" charset="-122"/>
              </a:rPr>
              <a:t>联，如“自行车”框架是 属于“交通工具”框架的。</a:t>
            </a:r>
            <a:endParaRPr sz="210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2475230" cy="613410"/>
          </a:xfrm>
          <a:prstGeom prst="rect">
            <a:avLst/>
          </a:prstGeom>
        </p:spPr>
        <p:txBody>
          <a:bodyPr vert="horz" wrap="square" lIns="0" tIns="13335" rIns="0" bIns="0" rtlCol="0">
            <a:spAutoFit/>
          </a:bodyPr>
          <a:lstStyle/>
          <a:p>
            <a:pPr marL="12700">
              <a:lnSpc>
                <a:spcPct val="100000"/>
              </a:lnSpc>
              <a:spcBef>
                <a:spcPts val="105"/>
              </a:spcBef>
            </a:pPr>
            <a:r>
              <a:rPr spc="5" dirty="0"/>
              <a:t>框架的结构</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6027420" cy="453390"/>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我们把框架的结构一般化，如下图：</a:t>
            </a:r>
            <a:endParaRPr sz="2800">
              <a:latin typeface="黑体" panose="02010609060101010101" charset="-122"/>
              <a:cs typeface="黑体" panose="02010609060101010101" charset="-122"/>
            </a:endParaRPr>
          </a:p>
        </p:txBody>
      </p:sp>
      <p:graphicFrame>
        <p:nvGraphicFramePr>
          <p:cNvPr id="4" name="object 4"/>
          <p:cNvGraphicFramePr>
            <a:graphicFrameLocks noGrp="1"/>
          </p:cNvGraphicFramePr>
          <p:nvPr/>
        </p:nvGraphicFramePr>
        <p:xfrm>
          <a:off x="1282858" y="2573801"/>
          <a:ext cx="7974330" cy="3402965"/>
        </p:xfrm>
        <a:graphic>
          <a:graphicData uri="http://schemas.openxmlformats.org/drawingml/2006/table">
            <a:tbl>
              <a:tblPr firstRow="1" bandRow="1">
                <a:tableStyleId>{2D5ABB26-0587-4C30-8999-92F81FD0307C}</a:tableStyleId>
              </a:tblPr>
              <a:tblGrid>
                <a:gridCol w="1892935"/>
                <a:gridCol w="2027555"/>
                <a:gridCol w="2026920"/>
                <a:gridCol w="2026920"/>
              </a:tblGrid>
              <a:tr h="261620">
                <a:tc gridSpan="3">
                  <a:txBody>
                    <a:bodyPr/>
                    <a:lstStyle/>
                    <a:p>
                      <a:pPr marL="66040">
                        <a:lnSpc>
                          <a:spcPts val="1820"/>
                        </a:lnSpc>
                      </a:pPr>
                      <a:r>
                        <a:rPr sz="1550" b="1" spc="10" dirty="0">
                          <a:solidFill>
                            <a:srgbClr val="FFFFFF"/>
                          </a:solidFill>
                          <a:latin typeface="Calibri" panose="020F0502020204030204"/>
                          <a:cs typeface="Calibri" panose="020F0502020204030204"/>
                        </a:rPr>
                        <a:t>&lt;</a:t>
                      </a:r>
                      <a:r>
                        <a:rPr sz="1550" b="1" spc="25" dirty="0">
                          <a:solidFill>
                            <a:srgbClr val="FFFFFF"/>
                          </a:solidFill>
                          <a:latin typeface="宋体" panose="02010600030101010101" pitchFamily="2" charset="-122"/>
                          <a:cs typeface="宋体" panose="02010600030101010101" pitchFamily="2" charset="-122"/>
                        </a:rPr>
                        <a:t>框架名</a:t>
                      </a:r>
                      <a:r>
                        <a:rPr sz="1550" b="1" spc="10" dirty="0">
                          <a:solidFill>
                            <a:srgbClr val="FFFFFF"/>
                          </a:solidFill>
                          <a:latin typeface="Calibri" panose="020F0502020204030204"/>
                          <a:cs typeface="Calibri" panose="020F0502020204030204"/>
                        </a:rPr>
                        <a:t>&gt;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hMerge="1">
                  <a:tcPr marL="0" marR="0" marT="0" marB="0"/>
                </a:tc>
                <a:tc hMerge="1">
                  <a:tcPr marL="0" marR="0" marT="0" marB="0"/>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r>
              <a:tr h="262255">
                <a:tc rowSpan="4">
                  <a:txBody>
                    <a:bodyPr/>
                    <a:lstStyle/>
                    <a:p>
                      <a:pPr marL="66040">
                        <a:lnSpc>
                          <a:spcPts val="1820"/>
                        </a:lnSpc>
                      </a:pPr>
                      <a:r>
                        <a:rPr sz="1550" b="1" spc="25" dirty="0">
                          <a:solidFill>
                            <a:srgbClr val="FFFFFF"/>
                          </a:solidFill>
                          <a:latin typeface="宋体" panose="02010600030101010101" pitchFamily="2" charset="-122"/>
                          <a:cs typeface="宋体" panose="02010600030101010101" pitchFamily="2" charset="-122"/>
                        </a:rPr>
                        <a:t>槽</a:t>
                      </a:r>
                      <a:r>
                        <a:rPr sz="1550" b="1" spc="20" dirty="0">
                          <a:solidFill>
                            <a:srgbClr val="FFFFFF"/>
                          </a:solidFill>
                          <a:latin typeface="宋体" panose="02010600030101010101" pitchFamily="2" charset="-122"/>
                          <a:cs typeface="宋体" panose="02010600030101010101" pitchFamily="2" charset="-122"/>
                        </a:rPr>
                        <a:t>名</a:t>
                      </a:r>
                      <a:r>
                        <a:rPr sz="1550" b="1" spc="-409" dirty="0">
                          <a:solidFill>
                            <a:srgbClr val="FFFFFF"/>
                          </a:solidFill>
                          <a:latin typeface="宋体" panose="02010600030101010101" pitchFamily="2" charset="-122"/>
                          <a:cs typeface="宋体" panose="02010600030101010101" pitchFamily="2" charset="-122"/>
                        </a:rPr>
                        <a:t> </a:t>
                      </a:r>
                      <a:r>
                        <a:rPr sz="1550" b="1" spc="15" dirty="0">
                          <a:solidFill>
                            <a:srgbClr val="FFFFFF"/>
                          </a:solidFill>
                          <a:latin typeface="Calibri" panose="020F0502020204030204"/>
                          <a:cs typeface="Calibri" panose="020F0502020204030204"/>
                        </a:rPr>
                        <a:t>1</a:t>
                      </a:r>
                      <a:r>
                        <a:rPr sz="1550" b="1" spc="15" dirty="0">
                          <a:solidFill>
                            <a:srgbClr val="FFFFFF"/>
                          </a:solidFill>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D"/>
                    </a:solidFill>
                  </a:tcPr>
                </a:tc>
                <a:tc>
                  <a:txBody>
                    <a:bodyPr/>
                    <a:lstStyle/>
                    <a:p>
                      <a:pPr marL="66040">
                        <a:lnSpc>
                          <a:spcPts val="1820"/>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11</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65405">
                        <a:lnSpc>
                          <a:spcPts val="1820"/>
                        </a:lnSpc>
                      </a:pPr>
                      <a:r>
                        <a:rPr sz="1550" spc="25" dirty="0">
                          <a:latin typeface="宋体" panose="02010600030101010101" pitchFamily="2" charset="-122"/>
                          <a:cs typeface="宋体" panose="02010600030101010101" pitchFamily="2" charset="-122"/>
                        </a:rPr>
                        <a:t>值</a:t>
                      </a:r>
                      <a:r>
                        <a:rPr sz="1550" spc="10" dirty="0">
                          <a:latin typeface="Calibri" panose="020F0502020204030204"/>
                          <a:cs typeface="Calibri" panose="020F0502020204030204"/>
                        </a:rPr>
                        <a:t>111</a:t>
                      </a:r>
                      <a:r>
                        <a:rPr sz="1550" spc="10" dirty="0">
                          <a:latin typeface="宋体" panose="02010600030101010101" pitchFamily="2" charset="-122"/>
                          <a:cs typeface="宋体" panose="02010600030101010101" pitchFamily="2" charset="-122"/>
                        </a:rPr>
                        <a:t>，</a:t>
                      </a:r>
                      <a:r>
                        <a:rPr sz="1550" spc="25" dirty="0">
                          <a:latin typeface="宋体" panose="02010600030101010101" pitchFamily="2" charset="-122"/>
                          <a:cs typeface="宋体" panose="02010600030101010101" pitchFamily="2" charset="-122"/>
                        </a:rPr>
                        <a:t>值</a:t>
                      </a:r>
                      <a:r>
                        <a:rPr sz="1550" spc="5" dirty="0">
                          <a:latin typeface="Calibri" panose="020F0502020204030204"/>
                          <a:cs typeface="Calibri" panose="020F0502020204030204"/>
                        </a:rPr>
                        <a:t>112</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65405">
                        <a:lnSpc>
                          <a:spcPts val="1820"/>
                        </a:lnSpc>
                      </a:pPr>
                      <a:r>
                        <a:rPr sz="1550" spc="25" dirty="0">
                          <a:latin typeface="宋体" panose="02010600030101010101" pitchFamily="2" charset="-122"/>
                          <a:cs typeface="宋体" panose="02010600030101010101" pitchFamily="2" charset="-122"/>
                        </a:rPr>
                        <a:t>约束条件</a:t>
                      </a:r>
                      <a:r>
                        <a:rPr sz="1550" spc="15" dirty="0">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r>
              <a:tr h="261620">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D"/>
                    </a:solidFill>
                  </a:tcPr>
                </a:tc>
                <a:tc>
                  <a:txBody>
                    <a:bodyPr/>
                    <a:lstStyle/>
                    <a:p>
                      <a:pPr marL="66040">
                        <a:lnSpc>
                          <a:spcPts val="1815"/>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12</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5405">
                        <a:lnSpc>
                          <a:spcPts val="1815"/>
                        </a:lnSpc>
                      </a:pPr>
                      <a:r>
                        <a:rPr sz="1550" spc="25" dirty="0">
                          <a:latin typeface="宋体" panose="02010600030101010101" pitchFamily="2" charset="-122"/>
                          <a:cs typeface="宋体" panose="02010600030101010101" pitchFamily="2" charset="-122"/>
                        </a:rPr>
                        <a:t>值</a:t>
                      </a:r>
                      <a:r>
                        <a:rPr sz="1550" spc="10" dirty="0">
                          <a:latin typeface="Calibri" panose="020F0502020204030204"/>
                          <a:cs typeface="Calibri" panose="020F0502020204030204"/>
                        </a:rPr>
                        <a:t>121</a:t>
                      </a:r>
                      <a:r>
                        <a:rPr sz="1550" spc="10" dirty="0">
                          <a:latin typeface="宋体" panose="02010600030101010101" pitchFamily="2" charset="-122"/>
                          <a:cs typeface="宋体" panose="02010600030101010101" pitchFamily="2" charset="-122"/>
                        </a:rPr>
                        <a:t>，</a:t>
                      </a:r>
                      <a:r>
                        <a:rPr sz="1550" spc="25" dirty="0">
                          <a:latin typeface="宋体" panose="02010600030101010101" pitchFamily="2" charset="-122"/>
                          <a:cs typeface="宋体" panose="02010600030101010101" pitchFamily="2" charset="-122"/>
                        </a:rPr>
                        <a:t>值</a:t>
                      </a:r>
                      <a:r>
                        <a:rPr sz="1550" spc="5" dirty="0">
                          <a:latin typeface="Calibri" panose="020F0502020204030204"/>
                          <a:cs typeface="Calibri" panose="020F0502020204030204"/>
                        </a:rPr>
                        <a:t>122</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261620">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D"/>
                    </a:solidFill>
                  </a:tcPr>
                </a:tc>
                <a:tc>
                  <a:txBody>
                    <a:bodyPr/>
                    <a:lstStyle/>
                    <a:p>
                      <a:pPr marL="66040">
                        <a:lnSpc>
                          <a:spcPts val="1815"/>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13</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65405">
                        <a:lnSpc>
                          <a:spcPts val="1815"/>
                        </a:lnSpc>
                      </a:pPr>
                      <a:r>
                        <a:rPr sz="1550" spc="25" dirty="0">
                          <a:latin typeface="宋体" panose="02010600030101010101" pitchFamily="2" charset="-122"/>
                          <a:cs typeface="宋体" panose="02010600030101010101" pitchFamily="2" charset="-122"/>
                        </a:rPr>
                        <a:t>值</a:t>
                      </a:r>
                      <a:r>
                        <a:rPr sz="1550" spc="10" dirty="0">
                          <a:latin typeface="Calibri" panose="020F0502020204030204"/>
                          <a:cs typeface="Calibri" panose="020F0502020204030204"/>
                        </a:rPr>
                        <a:t>131</a:t>
                      </a:r>
                      <a:r>
                        <a:rPr sz="1550" spc="10" dirty="0">
                          <a:latin typeface="宋体" panose="02010600030101010101" pitchFamily="2" charset="-122"/>
                          <a:cs typeface="宋体" panose="02010600030101010101" pitchFamily="2" charset="-122"/>
                        </a:rPr>
                        <a:t>，</a:t>
                      </a:r>
                      <a:r>
                        <a:rPr sz="1550" spc="25" dirty="0">
                          <a:latin typeface="宋体" panose="02010600030101010101" pitchFamily="2" charset="-122"/>
                          <a:cs typeface="宋体" panose="02010600030101010101" pitchFamily="2" charset="-122"/>
                        </a:rPr>
                        <a:t>值</a:t>
                      </a:r>
                      <a:r>
                        <a:rPr sz="1550" spc="5" dirty="0">
                          <a:latin typeface="Calibri" panose="020F0502020204030204"/>
                          <a:cs typeface="Calibri" panose="020F0502020204030204"/>
                        </a:rPr>
                        <a:t>132</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261620">
                <a:tc vMerge="1">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D"/>
                    </a:solidFill>
                  </a:tcPr>
                </a:tc>
                <a:tc>
                  <a:txBody>
                    <a:bodyPr/>
                    <a:lstStyle/>
                    <a:p>
                      <a:pPr marL="66040">
                        <a:lnSpc>
                          <a:spcPts val="1815"/>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14</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5405">
                        <a:lnSpc>
                          <a:spcPts val="1785"/>
                        </a:lnSpc>
                      </a:pPr>
                      <a:r>
                        <a:rPr sz="1550" dirty="0">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262255">
                <a:tc rowSpan="3">
                  <a:txBody>
                    <a:bodyPr/>
                    <a:lstStyle/>
                    <a:p>
                      <a:pPr marL="66040">
                        <a:lnSpc>
                          <a:spcPts val="1820"/>
                        </a:lnSpc>
                      </a:pPr>
                      <a:r>
                        <a:rPr sz="1550" b="1" spc="25" dirty="0">
                          <a:solidFill>
                            <a:srgbClr val="FFFFFF"/>
                          </a:solidFill>
                          <a:latin typeface="宋体" panose="02010600030101010101" pitchFamily="2" charset="-122"/>
                          <a:cs typeface="宋体" panose="02010600030101010101" pitchFamily="2" charset="-122"/>
                        </a:rPr>
                        <a:t>槽</a:t>
                      </a:r>
                      <a:r>
                        <a:rPr sz="1550" b="1" spc="20" dirty="0">
                          <a:solidFill>
                            <a:srgbClr val="FFFFFF"/>
                          </a:solidFill>
                          <a:latin typeface="宋体" panose="02010600030101010101" pitchFamily="2" charset="-122"/>
                          <a:cs typeface="宋体" panose="02010600030101010101" pitchFamily="2" charset="-122"/>
                        </a:rPr>
                        <a:t>名</a:t>
                      </a:r>
                      <a:r>
                        <a:rPr sz="1550" b="1" spc="-409" dirty="0">
                          <a:solidFill>
                            <a:srgbClr val="FFFFFF"/>
                          </a:solidFill>
                          <a:latin typeface="宋体" panose="02010600030101010101" pitchFamily="2" charset="-122"/>
                          <a:cs typeface="宋体" panose="02010600030101010101" pitchFamily="2" charset="-122"/>
                        </a:rPr>
                        <a:t> </a:t>
                      </a:r>
                      <a:r>
                        <a:rPr sz="1550" b="1" spc="15" dirty="0">
                          <a:solidFill>
                            <a:srgbClr val="FFFFFF"/>
                          </a:solidFill>
                          <a:latin typeface="Calibri" panose="020F0502020204030204"/>
                          <a:cs typeface="Calibri" panose="020F0502020204030204"/>
                        </a:rPr>
                        <a:t>2</a:t>
                      </a:r>
                      <a:r>
                        <a:rPr sz="1550" b="1" spc="15" dirty="0">
                          <a:solidFill>
                            <a:srgbClr val="FFFFFF"/>
                          </a:solidFill>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1820"/>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21</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65405">
                        <a:lnSpc>
                          <a:spcPts val="1820"/>
                        </a:lnSpc>
                      </a:pPr>
                      <a:r>
                        <a:rPr sz="1550" spc="25" dirty="0">
                          <a:latin typeface="宋体" panose="02010600030101010101" pitchFamily="2" charset="-122"/>
                          <a:cs typeface="宋体" panose="02010600030101010101" pitchFamily="2" charset="-122"/>
                        </a:rPr>
                        <a:t>值</a:t>
                      </a:r>
                      <a:r>
                        <a:rPr sz="1550" spc="10" dirty="0">
                          <a:latin typeface="Calibri" panose="020F0502020204030204"/>
                          <a:cs typeface="Calibri" panose="020F0502020204030204"/>
                        </a:rPr>
                        <a:t>211</a:t>
                      </a:r>
                      <a:r>
                        <a:rPr sz="1550" spc="10" dirty="0">
                          <a:latin typeface="宋体" panose="02010600030101010101" pitchFamily="2" charset="-122"/>
                          <a:cs typeface="宋体" panose="02010600030101010101" pitchFamily="2" charset="-122"/>
                        </a:rPr>
                        <a:t>，</a:t>
                      </a:r>
                      <a:r>
                        <a:rPr sz="1550" spc="25" dirty="0">
                          <a:latin typeface="宋体" panose="02010600030101010101" pitchFamily="2" charset="-122"/>
                          <a:cs typeface="宋体" panose="02010600030101010101" pitchFamily="2" charset="-122"/>
                        </a:rPr>
                        <a:t>值</a:t>
                      </a:r>
                      <a:r>
                        <a:rPr sz="1550" spc="5" dirty="0">
                          <a:latin typeface="Calibri" panose="020F0502020204030204"/>
                          <a:cs typeface="Calibri" panose="020F0502020204030204"/>
                        </a:rPr>
                        <a:t>212</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261620">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1815"/>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22</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5405">
                        <a:lnSpc>
                          <a:spcPts val="1785"/>
                        </a:lnSpc>
                      </a:pPr>
                      <a:r>
                        <a:rPr sz="1550" dirty="0">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261620">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1815"/>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23</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65405">
                        <a:lnSpc>
                          <a:spcPts val="1785"/>
                        </a:lnSpc>
                      </a:pPr>
                      <a:r>
                        <a:rPr sz="1550" dirty="0">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261620">
                <a:tc rowSpan="3">
                  <a:txBody>
                    <a:bodyPr/>
                    <a:lstStyle/>
                    <a:p>
                      <a:pPr marL="66040">
                        <a:lnSpc>
                          <a:spcPts val="1815"/>
                        </a:lnSpc>
                      </a:pPr>
                      <a:r>
                        <a:rPr sz="1550" b="1" spc="25" dirty="0">
                          <a:solidFill>
                            <a:srgbClr val="FFFFFF"/>
                          </a:solidFill>
                          <a:latin typeface="宋体" panose="02010600030101010101" pitchFamily="2" charset="-122"/>
                          <a:cs typeface="宋体" panose="02010600030101010101" pitchFamily="2" charset="-122"/>
                        </a:rPr>
                        <a:t>槽</a:t>
                      </a:r>
                      <a:r>
                        <a:rPr sz="1550" b="1" spc="20" dirty="0">
                          <a:solidFill>
                            <a:srgbClr val="FFFFFF"/>
                          </a:solidFill>
                          <a:latin typeface="宋体" panose="02010600030101010101" pitchFamily="2" charset="-122"/>
                          <a:cs typeface="宋体" panose="02010600030101010101" pitchFamily="2" charset="-122"/>
                        </a:rPr>
                        <a:t>名</a:t>
                      </a:r>
                      <a:r>
                        <a:rPr sz="1550" b="1" spc="-409" dirty="0">
                          <a:solidFill>
                            <a:srgbClr val="FFFFFF"/>
                          </a:solidFill>
                          <a:latin typeface="宋体" panose="02010600030101010101" pitchFamily="2" charset="-122"/>
                          <a:cs typeface="宋体" panose="02010600030101010101" pitchFamily="2" charset="-122"/>
                        </a:rPr>
                        <a:t> </a:t>
                      </a:r>
                      <a:r>
                        <a:rPr sz="1550" b="1" spc="15" dirty="0">
                          <a:solidFill>
                            <a:srgbClr val="FFFFFF"/>
                          </a:solidFill>
                          <a:latin typeface="Calibri" panose="020F0502020204030204"/>
                          <a:cs typeface="Calibri" panose="020F0502020204030204"/>
                        </a:rPr>
                        <a:t>3</a:t>
                      </a:r>
                      <a:r>
                        <a:rPr sz="1550" b="1" spc="15" dirty="0">
                          <a:solidFill>
                            <a:srgbClr val="FFFFFF"/>
                          </a:solidFill>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1815"/>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31</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5405">
                        <a:lnSpc>
                          <a:spcPts val="1815"/>
                        </a:lnSpc>
                      </a:pPr>
                      <a:r>
                        <a:rPr sz="1550" spc="25" dirty="0">
                          <a:latin typeface="宋体" panose="02010600030101010101" pitchFamily="2" charset="-122"/>
                          <a:cs typeface="宋体" panose="02010600030101010101" pitchFamily="2" charset="-122"/>
                        </a:rPr>
                        <a:t>值</a:t>
                      </a:r>
                      <a:r>
                        <a:rPr sz="1550" spc="10" dirty="0">
                          <a:latin typeface="Calibri" panose="020F0502020204030204"/>
                          <a:cs typeface="Calibri" panose="020F0502020204030204"/>
                        </a:rPr>
                        <a:t>311</a:t>
                      </a:r>
                      <a:r>
                        <a:rPr sz="1550" spc="10" dirty="0">
                          <a:latin typeface="宋体" panose="02010600030101010101" pitchFamily="2" charset="-122"/>
                          <a:cs typeface="宋体" panose="02010600030101010101" pitchFamily="2" charset="-122"/>
                        </a:rPr>
                        <a:t>，</a:t>
                      </a:r>
                      <a:r>
                        <a:rPr sz="1550" spc="25" dirty="0">
                          <a:latin typeface="宋体" panose="02010600030101010101" pitchFamily="2" charset="-122"/>
                          <a:cs typeface="宋体" panose="02010600030101010101" pitchFamily="2" charset="-122"/>
                        </a:rPr>
                        <a:t>值</a:t>
                      </a:r>
                      <a:r>
                        <a:rPr sz="1550" spc="5" dirty="0">
                          <a:latin typeface="Calibri" panose="020F0502020204030204"/>
                          <a:cs typeface="Calibri" panose="020F0502020204030204"/>
                        </a:rPr>
                        <a:t>312</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262255">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1820"/>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32</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65405">
                        <a:lnSpc>
                          <a:spcPts val="1790"/>
                        </a:lnSpc>
                      </a:pPr>
                      <a:r>
                        <a:rPr sz="1550" dirty="0">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261620">
                <a:tc vMerge="1">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1815"/>
                        </a:lnSpc>
                      </a:pPr>
                      <a:r>
                        <a:rPr sz="1550" spc="25" dirty="0">
                          <a:latin typeface="宋体" panose="02010600030101010101" pitchFamily="2" charset="-122"/>
                          <a:cs typeface="宋体" panose="02010600030101010101" pitchFamily="2" charset="-122"/>
                        </a:rPr>
                        <a:t>侧面名</a:t>
                      </a:r>
                      <a:r>
                        <a:rPr sz="1550" spc="-425" dirty="0">
                          <a:latin typeface="宋体" panose="02010600030101010101" pitchFamily="2" charset="-122"/>
                          <a:cs typeface="宋体" panose="02010600030101010101" pitchFamily="2" charset="-122"/>
                        </a:rPr>
                        <a:t> </a:t>
                      </a:r>
                      <a:r>
                        <a:rPr sz="1550" spc="15" dirty="0">
                          <a:latin typeface="Calibri" panose="020F0502020204030204"/>
                          <a:cs typeface="Calibri" panose="020F0502020204030204"/>
                        </a:rPr>
                        <a:t>33</a:t>
                      </a:r>
                      <a:r>
                        <a:rPr sz="1550" spc="15" dirty="0">
                          <a:latin typeface="宋体" panose="02010600030101010101" pitchFamily="2" charset="-122"/>
                          <a:cs typeface="宋体" panose="02010600030101010101" pitchFamily="2" charset="-122"/>
                        </a:rPr>
                        <a:t>：</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5405">
                        <a:lnSpc>
                          <a:spcPts val="1785"/>
                        </a:lnSpc>
                      </a:pPr>
                      <a:r>
                        <a:rPr sz="1550" dirty="0">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261620">
                <a:tc>
                  <a:txBody>
                    <a:bodyPr/>
                    <a:lstStyle/>
                    <a:p>
                      <a:pPr marL="66040">
                        <a:lnSpc>
                          <a:spcPts val="1785"/>
                        </a:lnSpc>
                      </a:pPr>
                      <a:r>
                        <a:rPr sz="1550" b="1" dirty="0">
                          <a:solidFill>
                            <a:srgbClr val="FFFFFF"/>
                          </a:solidFill>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6040">
                        <a:lnSpc>
                          <a:spcPts val="1785"/>
                        </a:lnSpc>
                      </a:pPr>
                      <a:r>
                        <a:rPr sz="1550" dirty="0">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65405">
                        <a:lnSpc>
                          <a:spcPts val="1785"/>
                        </a:lnSpc>
                      </a:pPr>
                      <a:r>
                        <a:rPr sz="1550" dirty="0">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261620">
                <a:tc>
                  <a:txBody>
                    <a:bodyPr/>
                    <a:lstStyle/>
                    <a:p>
                      <a:pPr marL="66040">
                        <a:lnSpc>
                          <a:spcPts val="1815"/>
                        </a:lnSpc>
                      </a:pPr>
                      <a:r>
                        <a:rPr sz="1550" b="1" spc="25" dirty="0">
                          <a:solidFill>
                            <a:srgbClr val="FFFFFF"/>
                          </a:solidFill>
                          <a:latin typeface="宋体" panose="02010600030101010101" pitchFamily="2" charset="-122"/>
                          <a:cs typeface="宋体" panose="02010600030101010101" pitchFamily="2" charset="-122"/>
                        </a:rPr>
                        <a:t>关联框架：</a:t>
                      </a:r>
                      <a:endParaRPr sz="155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gridSpan="3">
                  <a:txBody>
                    <a:bodyPr/>
                    <a:lstStyle/>
                    <a:p>
                      <a:pPr marL="66040">
                        <a:lnSpc>
                          <a:spcPts val="1815"/>
                        </a:lnSpc>
                        <a:tabLst>
                          <a:tab pos="3157855" algn="l"/>
                        </a:tabLst>
                      </a:pPr>
                      <a:r>
                        <a:rPr sz="1550" spc="10" dirty="0">
                          <a:latin typeface="Calibri" panose="020F0502020204030204"/>
                          <a:cs typeface="Calibri" panose="020F0502020204030204"/>
                        </a:rPr>
                        <a:t>&lt;</a:t>
                      </a:r>
                      <a:r>
                        <a:rPr sz="1550" spc="25" dirty="0">
                          <a:latin typeface="宋体" panose="02010600030101010101" pitchFamily="2" charset="-122"/>
                          <a:cs typeface="宋体" panose="02010600030101010101" pitchFamily="2" charset="-122"/>
                        </a:rPr>
                        <a:t>框架名</a:t>
                      </a:r>
                      <a:r>
                        <a:rPr sz="1550" spc="5" dirty="0">
                          <a:latin typeface="Calibri" panose="020F0502020204030204"/>
                          <a:cs typeface="Calibri" panose="020F0502020204030204"/>
                        </a:rPr>
                        <a:t>1,</a:t>
                      </a:r>
                      <a:r>
                        <a:rPr sz="1550" spc="25" dirty="0">
                          <a:latin typeface="Calibri" panose="020F0502020204030204"/>
                          <a:cs typeface="Calibri" panose="020F0502020204030204"/>
                        </a:rPr>
                        <a:t> </a:t>
                      </a:r>
                      <a:r>
                        <a:rPr sz="1550" spc="25" dirty="0">
                          <a:latin typeface="宋体" panose="02010600030101010101" pitchFamily="2" charset="-122"/>
                          <a:cs typeface="宋体" panose="02010600030101010101" pitchFamily="2" charset="-122"/>
                        </a:rPr>
                        <a:t>关系</a:t>
                      </a:r>
                      <a:r>
                        <a:rPr sz="1550" spc="10" dirty="0">
                          <a:latin typeface="Calibri" panose="020F0502020204030204"/>
                          <a:cs typeface="Calibri" panose="020F0502020204030204"/>
                        </a:rPr>
                        <a:t>&gt;,&lt;</a:t>
                      </a:r>
                      <a:r>
                        <a:rPr sz="1550" spc="25" dirty="0">
                          <a:latin typeface="宋体" panose="02010600030101010101" pitchFamily="2" charset="-122"/>
                          <a:cs typeface="宋体" panose="02010600030101010101" pitchFamily="2" charset="-122"/>
                        </a:rPr>
                        <a:t>框架名</a:t>
                      </a:r>
                      <a:r>
                        <a:rPr sz="1550" spc="15" dirty="0">
                          <a:latin typeface="Calibri" panose="020F0502020204030204"/>
                          <a:cs typeface="Calibri" panose="020F0502020204030204"/>
                        </a:rPr>
                        <a:t>2</a:t>
                      </a:r>
                      <a:r>
                        <a:rPr sz="1550" spc="15" dirty="0">
                          <a:latin typeface="宋体" panose="02010600030101010101" pitchFamily="2" charset="-122"/>
                          <a:cs typeface="宋体" panose="02010600030101010101" pitchFamily="2" charset="-122"/>
                        </a:rPr>
                        <a:t>，</a:t>
                      </a:r>
                      <a:r>
                        <a:rPr sz="1550" spc="25" dirty="0">
                          <a:latin typeface="宋体" panose="02010600030101010101" pitchFamily="2" charset="-122"/>
                          <a:cs typeface="宋体" panose="02010600030101010101" pitchFamily="2" charset="-122"/>
                        </a:rPr>
                        <a:t>关系</a:t>
                      </a:r>
                      <a:r>
                        <a:rPr sz="1550" spc="10" dirty="0">
                          <a:latin typeface="Calibri" panose="020F0502020204030204"/>
                          <a:cs typeface="Calibri" panose="020F0502020204030204"/>
                        </a:rPr>
                        <a:t>&gt;	</a:t>
                      </a:r>
                      <a:r>
                        <a:rPr sz="1550" spc="15" dirty="0">
                          <a:latin typeface="Calibri" panose="020F0502020204030204"/>
                          <a:cs typeface="Calibri" panose="020F0502020204030204"/>
                        </a:rPr>
                        <a:t>…</a:t>
                      </a:r>
                      <a:endParaRPr sz="155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hMerge="1">
                  <a:tcPr marL="0" marR="0" marT="0" marB="0"/>
                </a:tc>
                <a:tc hMerge="1">
                  <a:tcPr marL="0" marR="0" marT="0" marB="0"/>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434840" cy="613410"/>
          </a:xfrm>
          <a:prstGeom prst="rect">
            <a:avLst/>
          </a:prstGeom>
        </p:spPr>
        <p:txBody>
          <a:bodyPr vert="horz" wrap="square" lIns="0" tIns="13335" rIns="0" bIns="0" rtlCol="0">
            <a:spAutoFit/>
          </a:bodyPr>
          <a:lstStyle/>
          <a:p>
            <a:pPr marL="12700">
              <a:lnSpc>
                <a:spcPct val="100000"/>
              </a:lnSpc>
              <a:spcBef>
                <a:spcPts val="105"/>
              </a:spcBef>
            </a:pPr>
            <a:r>
              <a:rPr dirty="0"/>
              <a:t>例2.7</a:t>
            </a:r>
            <a:r>
              <a:rPr spc="-75" dirty="0"/>
              <a:t> </a:t>
            </a:r>
            <a:r>
              <a:rPr dirty="0"/>
              <a:t>建立教师框架</a:t>
            </a:r>
            <a:endParaRPr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853145"/>
            <a:ext cx="9232265" cy="3531870"/>
          </a:xfrm>
          <a:prstGeom prst="rect">
            <a:avLst/>
          </a:prstGeom>
        </p:spPr>
        <p:txBody>
          <a:bodyPr vert="horz" wrap="square" lIns="0" tIns="98425" rIns="0" bIns="0" rtlCol="0">
            <a:spAutoFit/>
          </a:bodyPr>
          <a:lstStyle/>
          <a:p>
            <a:pPr marL="313690" indent="-300990">
              <a:lnSpc>
                <a:spcPct val="100000"/>
              </a:lnSpc>
              <a:spcBef>
                <a:spcPts val="77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下面我们通过一些例子来说明框架表示知识的过程。</a:t>
            </a:r>
            <a:endParaRPr sz="2800">
              <a:latin typeface="黑体" panose="02010609060101010101" charset="-122"/>
              <a:cs typeface="黑体" panose="02010609060101010101" charset="-122"/>
            </a:endParaRPr>
          </a:p>
          <a:p>
            <a:pPr marL="313690" marR="5080" indent="-300990">
              <a:lnSpc>
                <a:spcPct val="100000"/>
              </a:lnSpc>
              <a:spcBef>
                <a:spcPts val="66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比如我们要建立关于教师的框架，首先设计描述教师的属 性，如姓名、年龄、单位等</a:t>
            </a:r>
            <a:endParaRPr sz="2800">
              <a:latin typeface="黑体" panose="02010609060101010101" charset="-122"/>
              <a:cs typeface="黑体" panose="02010609060101010101" charset="-122"/>
            </a:endParaRPr>
          </a:p>
          <a:p>
            <a:pPr marL="313690" indent="-300990">
              <a:lnSpc>
                <a:spcPct val="100000"/>
              </a:lnSpc>
              <a:spcBef>
                <a:spcPts val="67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然后设计各个属性的约束条件</a:t>
            </a:r>
            <a:endParaRPr sz="2800">
              <a:latin typeface="黑体" panose="02010609060101010101" charset="-122"/>
              <a:cs typeface="黑体" panose="02010609060101010101" charset="-122"/>
            </a:endParaRPr>
          </a:p>
          <a:p>
            <a:pPr marL="313690" indent="-300990">
              <a:lnSpc>
                <a:spcPct val="100000"/>
              </a:lnSpc>
              <a:spcBef>
                <a:spcPts val="68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然后设计教师与其他框架之间的关联，</a:t>
            </a:r>
            <a:endParaRPr sz="2800">
              <a:latin typeface="黑体" panose="02010609060101010101" charset="-122"/>
              <a:cs typeface="黑体" panose="02010609060101010101" charset="-122"/>
            </a:endParaRPr>
          </a:p>
          <a:p>
            <a:pPr>
              <a:lnSpc>
                <a:spcPct val="100000"/>
              </a:lnSpc>
              <a:spcBef>
                <a:spcPts val="5"/>
              </a:spcBef>
              <a:buClr>
                <a:srgbClr val="002060"/>
              </a:buClr>
              <a:buFont typeface="Arial" panose="020B0604020202020204"/>
              <a:buChar char="•"/>
            </a:pPr>
            <a:endParaRPr sz="4100">
              <a:latin typeface="Times New Roman" panose="02020603050405020304"/>
              <a:cs typeface="Times New Roman" panose="02020603050405020304"/>
            </a:endParaRPr>
          </a:p>
          <a:p>
            <a:pPr marL="313690" indent="-300990">
              <a:lnSpc>
                <a:spcPct val="100000"/>
              </a:lnSpc>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最后可以得到如下框架：</a:t>
            </a:r>
            <a:endParaRPr sz="280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434840" cy="613410"/>
          </a:xfrm>
          <a:prstGeom prst="rect">
            <a:avLst/>
          </a:prstGeom>
        </p:spPr>
        <p:txBody>
          <a:bodyPr vert="horz" wrap="square" lIns="0" tIns="13335" rIns="0" bIns="0" rtlCol="0">
            <a:spAutoFit/>
          </a:bodyPr>
          <a:lstStyle/>
          <a:p>
            <a:pPr marL="12700">
              <a:lnSpc>
                <a:spcPct val="100000"/>
              </a:lnSpc>
              <a:spcBef>
                <a:spcPts val="105"/>
              </a:spcBef>
            </a:pPr>
            <a:r>
              <a:rPr dirty="0"/>
              <a:t>例2.7</a:t>
            </a:r>
            <a:r>
              <a:rPr spc="-75" dirty="0"/>
              <a:t> </a:t>
            </a:r>
            <a:r>
              <a:rPr dirty="0"/>
              <a:t>建立教师框架</a:t>
            </a:r>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38019"/>
            <a:ext cx="4244975" cy="453390"/>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最后可以得到如下框架：</a:t>
            </a:r>
            <a:endParaRPr sz="2800">
              <a:latin typeface="黑体" panose="02010609060101010101" charset="-122"/>
              <a:cs typeface="黑体" panose="02010609060101010101" charset="-122"/>
            </a:endParaRPr>
          </a:p>
        </p:txBody>
      </p:sp>
      <p:graphicFrame>
        <p:nvGraphicFramePr>
          <p:cNvPr id="4" name="object 4"/>
          <p:cNvGraphicFramePr>
            <a:graphicFrameLocks noGrp="1"/>
          </p:cNvGraphicFramePr>
          <p:nvPr/>
        </p:nvGraphicFramePr>
        <p:xfrm>
          <a:off x="1426876" y="2510555"/>
          <a:ext cx="7766684" cy="3028950"/>
        </p:xfrm>
        <a:graphic>
          <a:graphicData uri="http://schemas.openxmlformats.org/drawingml/2006/table">
            <a:tbl>
              <a:tblPr firstRow="1" bandRow="1">
                <a:tableStyleId>{2D5ABB26-0587-4C30-8999-92F81FD0307C}</a:tableStyleId>
              </a:tblPr>
              <a:tblGrid>
                <a:gridCol w="1699895"/>
                <a:gridCol w="2085339"/>
                <a:gridCol w="3981450"/>
              </a:tblGrid>
              <a:tr h="379095">
                <a:tc gridSpan="2">
                  <a:txBody>
                    <a:bodyPr/>
                    <a:lstStyle/>
                    <a:p>
                      <a:pPr marL="65405">
                        <a:lnSpc>
                          <a:spcPts val="2430"/>
                        </a:lnSpc>
                      </a:pPr>
                      <a:r>
                        <a:rPr sz="2100" b="1" dirty="0">
                          <a:solidFill>
                            <a:srgbClr val="FFFFFF"/>
                          </a:solidFill>
                          <a:latin typeface="Calibri" panose="020F0502020204030204"/>
                          <a:cs typeface="Calibri" panose="020F0502020204030204"/>
                        </a:rPr>
                        <a:t>&lt;</a:t>
                      </a:r>
                      <a:r>
                        <a:rPr sz="2100" b="1" dirty="0">
                          <a:solidFill>
                            <a:srgbClr val="FFFFFF"/>
                          </a:solidFill>
                          <a:latin typeface="宋体" panose="02010600030101010101" pitchFamily="2" charset="-122"/>
                          <a:cs typeface="宋体" panose="02010600030101010101" pitchFamily="2" charset="-122"/>
                        </a:rPr>
                        <a:t>教师</a:t>
                      </a:r>
                      <a:r>
                        <a:rPr sz="2100" b="1" dirty="0">
                          <a:solidFill>
                            <a:srgbClr val="FFFFFF"/>
                          </a:solidFill>
                          <a:latin typeface="Calibri" panose="020F0502020204030204"/>
                          <a:cs typeface="Calibri" panose="020F0502020204030204"/>
                        </a:rPr>
                        <a:t>&gt;</a:t>
                      </a:r>
                      <a:endParaRPr sz="210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hMerge="1">
                  <a:tcPr marL="0" marR="0" marT="0" marB="0"/>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r>
              <a:tr h="378460">
                <a:tc>
                  <a:txBody>
                    <a:bodyPr/>
                    <a:lstStyle/>
                    <a:p>
                      <a:pPr marL="65405">
                        <a:lnSpc>
                          <a:spcPts val="2425"/>
                        </a:lnSpc>
                      </a:pPr>
                      <a:r>
                        <a:rPr sz="2100" b="1" dirty="0">
                          <a:solidFill>
                            <a:srgbClr val="FFFFFF"/>
                          </a:solidFill>
                          <a:latin typeface="宋体" panose="02010600030101010101" pitchFamily="2" charset="-122"/>
                          <a:cs typeface="宋体" panose="02010600030101010101" pitchFamily="2" charset="-122"/>
                        </a:rPr>
                        <a:t>姓名：</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4F81BD"/>
                    </a:solidFill>
                  </a:tcPr>
                </a:tc>
                <a:tc>
                  <a:txBody>
                    <a:bodyPr/>
                    <a:lstStyle/>
                    <a:p>
                      <a:pPr marL="65405">
                        <a:lnSpc>
                          <a:spcPts val="2425"/>
                        </a:lnSpc>
                      </a:pPr>
                      <a:r>
                        <a:rPr sz="2100" spc="5" dirty="0">
                          <a:latin typeface="宋体" panose="02010600030101010101" pitchFamily="2" charset="-122"/>
                          <a:cs typeface="宋体" panose="02010600030101010101" pitchFamily="2" charset="-122"/>
                        </a:rPr>
                        <a:t>王兵</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字符串</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r>
              <a:tr h="378460">
                <a:tc>
                  <a:txBody>
                    <a:bodyPr/>
                    <a:lstStyle/>
                    <a:p>
                      <a:pPr marL="65405">
                        <a:lnSpc>
                          <a:spcPts val="2425"/>
                        </a:lnSpc>
                      </a:pPr>
                      <a:r>
                        <a:rPr sz="2100" b="1" dirty="0">
                          <a:solidFill>
                            <a:srgbClr val="FFFFFF"/>
                          </a:solidFill>
                          <a:latin typeface="宋体" panose="02010600030101010101" pitchFamily="2" charset="-122"/>
                          <a:cs typeface="宋体" panose="02010600030101010101" pitchFamily="2" charset="-122"/>
                        </a:rPr>
                        <a:t>年龄：</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5405">
                        <a:lnSpc>
                          <a:spcPts val="2380"/>
                        </a:lnSpc>
                      </a:pPr>
                      <a:r>
                        <a:rPr sz="2100" dirty="0">
                          <a:latin typeface="Calibri" panose="020F0502020204030204"/>
                          <a:cs typeface="Calibri" panose="020F0502020204030204"/>
                        </a:rPr>
                        <a:t>34</a:t>
                      </a:r>
                      <a:endParaRPr sz="210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数字</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378460">
                <a:tc>
                  <a:txBody>
                    <a:bodyPr/>
                    <a:lstStyle/>
                    <a:p>
                      <a:pPr marL="65405">
                        <a:lnSpc>
                          <a:spcPts val="2425"/>
                        </a:lnSpc>
                      </a:pPr>
                      <a:r>
                        <a:rPr sz="2100" b="1" dirty="0">
                          <a:solidFill>
                            <a:srgbClr val="FFFFFF"/>
                          </a:solidFill>
                          <a:latin typeface="宋体" panose="02010600030101010101" pitchFamily="2" charset="-122"/>
                          <a:cs typeface="宋体" panose="02010600030101010101" pitchFamily="2" charset="-122"/>
                        </a:rPr>
                        <a:t>性别：</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5405">
                        <a:lnSpc>
                          <a:spcPts val="2425"/>
                        </a:lnSpc>
                      </a:pPr>
                      <a:r>
                        <a:rPr sz="2100" dirty="0">
                          <a:latin typeface="宋体" panose="02010600030101010101" pitchFamily="2" charset="-122"/>
                          <a:cs typeface="宋体" panose="02010600030101010101" pitchFamily="2" charset="-122"/>
                        </a:rPr>
                        <a:t>男</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男</a:t>
                      </a:r>
                      <a:r>
                        <a:rPr sz="2100" dirty="0">
                          <a:latin typeface="Calibri" panose="020F0502020204030204"/>
                          <a:cs typeface="Calibri" panose="020F0502020204030204"/>
                        </a:rPr>
                        <a:t>/</a:t>
                      </a:r>
                      <a:r>
                        <a:rPr sz="2100" spc="5" dirty="0">
                          <a:latin typeface="宋体" panose="02010600030101010101" pitchFamily="2" charset="-122"/>
                          <a:cs typeface="宋体" panose="02010600030101010101" pitchFamily="2" charset="-122"/>
                        </a:rPr>
                        <a:t>女</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378460">
                <a:tc>
                  <a:txBody>
                    <a:bodyPr/>
                    <a:lstStyle/>
                    <a:p>
                      <a:pPr marL="65405">
                        <a:lnSpc>
                          <a:spcPts val="2430"/>
                        </a:lnSpc>
                      </a:pPr>
                      <a:r>
                        <a:rPr sz="2100" b="1" dirty="0">
                          <a:solidFill>
                            <a:srgbClr val="FFFFFF"/>
                          </a:solidFill>
                          <a:latin typeface="宋体" panose="02010600030101010101" pitchFamily="2" charset="-122"/>
                          <a:cs typeface="宋体" panose="02010600030101010101" pitchFamily="2" charset="-122"/>
                        </a:rPr>
                        <a:t>工作单位：</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5405">
                        <a:lnSpc>
                          <a:spcPts val="2430"/>
                        </a:lnSpc>
                      </a:pPr>
                      <a:r>
                        <a:rPr sz="2100" spc="5" dirty="0">
                          <a:latin typeface="宋体" panose="02010600030101010101" pitchFamily="2" charset="-122"/>
                          <a:cs typeface="宋体" panose="02010600030101010101" pitchFamily="2" charset="-122"/>
                        </a:rPr>
                        <a:t>计算机系</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6040">
                        <a:lnSpc>
                          <a:spcPts val="2430"/>
                        </a:lnSpc>
                      </a:pPr>
                      <a:r>
                        <a:rPr sz="2100" spc="5" dirty="0">
                          <a:latin typeface="宋体" panose="02010600030101010101" pitchFamily="2" charset="-122"/>
                          <a:cs typeface="宋体" panose="02010600030101010101" pitchFamily="2" charset="-122"/>
                        </a:rPr>
                        <a:t>字符串</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379095">
                <a:tc>
                  <a:txBody>
                    <a:bodyPr/>
                    <a:lstStyle/>
                    <a:p>
                      <a:pPr marL="65405">
                        <a:lnSpc>
                          <a:spcPts val="2430"/>
                        </a:lnSpc>
                      </a:pPr>
                      <a:r>
                        <a:rPr sz="2100" b="1" dirty="0">
                          <a:solidFill>
                            <a:srgbClr val="FFFFFF"/>
                          </a:solidFill>
                          <a:latin typeface="宋体" panose="02010600030101010101" pitchFamily="2" charset="-122"/>
                          <a:cs typeface="宋体" panose="02010600030101010101" pitchFamily="2" charset="-122"/>
                        </a:rPr>
                        <a:t>职称</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5405">
                        <a:lnSpc>
                          <a:spcPts val="2430"/>
                        </a:lnSpc>
                      </a:pPr>
                      <a:r>
                        <a:rPr sz="2100" spc="5" dirty="0">
                          <a:latin typeface="宋体" panose="02010600030101010101" pitchFamily="2" charset="-122"/>
                          <a:cs typeface="宋体" panose="02010600030101010101" pitchFamily="2" charset="-122"/>
                        </a:rPr>
                        <a:t>讲师</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66040">
                        <a:lnSpc>
                          <a:spcPts val="2430"/>
                        </a:lnSpc>
                      </a:pPr>
                      <a:r>
                        <a:rPr sz="2100" spc="5" dirty="0">
                          <a:latin typeface="宋体" panose="02010600030101010101" pitchFamily="2" charset="-122"/>
                          <a:cs typeface="宋体" panose="02010600030101010101" pitchFamily="2" charset="-122"/>
                        </a:rPr>
                        <a:t>助教</a:t>
                      </a:r>
                      <a:r>
                        <a:rPr sz="2100" dirty="0">
                          <a:latin typeface="Calibri" panose="020F0502020204030204"/>
                          <a:cs typeface="Calibri" panose="020F0502020204030204"/>
                        </a:rPr>
                        <a:t>/</a:t>
                      </a:r>
                      <a:r>
                        <a:rPr sz="2100" spc="5" dirty="0">
                          <a:latin typeface="宋体" panose="02010600030101010101" pitchFamily="2" charset="-122"/>
                          <a:cs typeface="宋体" panose="02010600030101010101" pitchFamily="2" charset="-122"/>
                        </a:rPr>
                        <a:t>讲师</a:t>
                      </a:r>
                      <a:r>
                        <a:rPr sz="2100" dirty="0">
                          <a:latin typeface="Calibri" panose="020F0502020204030204"/>
                          <a:cs typeface="Calibri" panose="020F0502020204030204"/>
                        </a:rPr>
                        <a:t>/</a:t>
                      </a:r>
                      <a:r>
                        <a:rPr sz="2100" dirty="0">
                          <a:latin typeface="宋体" panose="02010600030101010101" pitchFamily="2" charset="-122"/>
                          <a:cs typeface="宋体" panose="02010600030101010101" pitchFamily="2" charset="-122"/>
                        </a:rPr>
                        <a:t>副教</a:t>
                      </a:r>
                      <a:r>
                        <a:rPr sz="2100" spc="5" dirty="0">
                          <a:latin typeface="宋体" panose="02010600030101010101" pitchFamily="2" charset="-122"/>
                          <a:cs typeface="宋体" panose="02010600030101010101" pitchFamily="2" charset="-122"/>
                        </a:rPr>
                        <a:t>授</a:t>
                      </a:r>
                      <a:r>
                        <a:rPr sz="2100" spc="-5" dirty="0">
                          <a:latin typeface="Calibri" panose="020F0502020204030204"/>
                          <a:cs typeface="Calibri" panose="020F0502020204030204"/>
                        </a:rPr>
                        <a:t>/</a:t>
                      </a:r>
                      <a:r>
                        <a:rPr sz="2100" spc="5" dirty="0">
                          <a:latin typeface="宋体" panose="02010600030101010101" pitchFamily="2" charset="-122"/>
                          <a:cs typeface="宋体" panose="02010600030101010101" pitchFamily="2" charset="-122"/>
                        </a:rPr>
                        <a:t>教授</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r>
              <a:tr h="378460">
                <a:tc>
                  <a:txBody>
                    <a:bodyPr/>
                    <a:lstStyle/>
                    <a:p>
                      <a:pPr marL="65405">
                        <a:lnSpc>
                          <a:spcPts val="2425"/>
                        </a:lnSpc>
                      </a:pPr>
                      <a:r>
                        <a:rPr sz="2100" b="1" dirty="0">
                          <a:solidFill>
                            <a:srgbClr val="FFFFFF"/>
                          </a:solidFill>
                          <a:latin typeface="宋体" panose="02010600030101010101" pitchFamily="2" charset="-122"/>
                          <a:cs typeface="宋体" panose="02010600030101010101" pitchFamily="2" charset="-122"/>
                        </a:rPr>
                        <a:t>学历</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a:txBody>
                    <a:bodyPr/>
                    <a:lstStyle/>
                    <a:p>
                      <a:pPr marL="65405">
                        <a:lnSpc>
                          <a:spcPts val="2425"/>
                        </a:lnSpc>
                      </a:pPr>
                      <a:r>
                        <a:rPr sz="2100" spc="5" dirty="0">
                          <a:latin typeface="宋体" panose="02010600030101010101" pitchFamily="2" charset="-122"/>
                          <a:cs typeface="宋体" panose="02010600030101010101" pitchFamily="2" charset="-122"/>
                        </a:rPr>
                        <a:t>博士</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6040">
                        <a:lnSpc>
                          <a:spcPts val="2425"/>
                        </a:lnSpc>
                      </a:pPr>
                      <a:r>
                        <a:rPr sz="2100" spc="5" dirty="0">
                          <a:latin typeface="宋体" panose="02010600030101010101" pitchFamily="2" charset="-122"/>
                          <a:cs typeface="宋体" panose="02010600030101010101" pitchFamily="2" charset="-122"/>
                        </a:rPr>
                        <a:t>本科</a:t>
                      </a:r>
                      <a:r>
                        <a:rPr sz="2100" dirty="0">
                          <a:latin typeface="Calibri" panose="020F0502020204030204"/>
                          <a:cs typeface="Calibri" panose="020F0502020204030204"/>
                        </a:rPr>
                        <a:t>/</a:t>
                      </a:r>
                      <a:r>
                        <a:rPr sz="2100" spc="5" dirty="0">
                          <a:latin typeface="宋体" panose="02010600030101010101" pitchFamily="2" charset="-122"/>
                          <a:cs typeface="宋体" panose="02010600030101010101" pitchFamily="2" charset="-122"/>
                        </a:rPr>
                        <a:t>硕士</a:t>
                      </a:r>
                      <a:r>
                        <a:rPr sz="2100" dirty="0">
                          <a:latin typeface="Calibri" panose="020F0502020204030204"/>
                          <a:cs typeface="Calibri" panose="020F0502020204030204"/>
                        </a:rPr>
                        <a:t>/</a:t>
                      </a:r>
                      <a:r>
                        <a:rPr sz="2100" spc="5" dirty="0">
                          <a:latin typeface="宋体" panose="02010600030101010101" pitchFamily="2" charset="-122"/>
                          <a:cs typeface="宋体" panose="02010600030101010101" pitchFamily="2" charset="-122"/>
                        </a:rPr>
                        <a:t>博士</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r>
              <a:tr h="378460">
                <a:tc>
                  <a:txBody>
                    <a:bodyPr/>
                    <a:lstStyle/>
                    <a:p>
                      <a:pPr marL="65405">
                        <a:lnSpc>
                          <a:spcPts val="2425"/>
                        </a:lnSpc>
                      </a:pPr>
                      <a:r>
                        <a:rPr sz="2100" b="1" dirty="0">
                          <a:solidFill>
                            <a:srgbClr val="FFFFFF"/>
                          </a:solidFill>
                          <a:latin typeface="宋体" panose="02010600030101010101" pitchFamily="2" charset="-122"/>
                          <a:cs typeface="宋体" panose="02010600030101010101" pitchFamily="2" charset="-122"/>
                        </a:rPr>
                        <a:t>关联框架：</a:t>
                      </a:r>
                      <a:endParaRPr sz="2100">
                        <a:latin typeface="宋体" panose="02010600030101010101" pitchFamily="2" charset="-122"/>
                        <a:cs typeface="宋体" panose="02010600030101010101" pitchFamily="2" charset="-122"/>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4F81BD"/>
                    </a:solidFill>
                  </a:tcPr>
                </a:tc>
                <a:tc gridSpan="2">
                  <a:txBody>
                    <a:bodyPr/>
                    <a:lstStyle/>
                    <a:p>
                      <a:pPr marL="65405">
                        <a:lnSpc>
                          <a:spcPts val="2425"/>
                        </a:lnSpc>
                      </a:pPr>
                      <a:r>
                        <a:rPr sz="2100" dirty="0">
                          <a:latin typeface="Calibri" panose="020F0502020204030204"/>
                          <a:cs typeface="Calibri" panose="020F0502020204030204"/>
                        </a:rPr>
                        <a:t>&lt;</a:t>
                      </a:r>
                      <a:r>
                        <a:rPr sz="2100" spc="5" dirty="0">
                          <a:latin typeface="宋体" panose="02010600030101010101" pitchFamily="2" charset="-122"/>
                          <a:cs typeface="宋体" panose="02010600030101010101" pitchFamily="2" charset="-122"/>
                        </a:rPr>
                        <a:t>教职工，属于</a:t>
                      </a:r>
                      <a:r>
                        <a:rPr sz="2100" dirty="0">
                          <a:latin typeface="Calibri" panose="020F0502020204030204"/>
                          <a:cs typeface="Calibri" panose="020F0502020204030204"/>
                        </a:rPr>
                        <a:t>&gt;</a:t>
                      </a:r>
                      <a:endParaRPr sz="2100">
                        <a:latin typeface="Calibri" panose="020F0502020204030204"/>
                        <a:cs typeface="Calibri" panose="020F050202020403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hMerge="1">
                  <a:tcPr marL="0" marR="0"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4925060" cy="613410"/>
          </a:xfrm>
          <a:prstGeom prst="rect">
            <a:avLst/>
          </a:prstGeom>
        </p:spPr>
        <p:txBody>
          <a:bodyPr vert="horz" wrap="square" lIns="0" tIns="13335" rIns="0" bIns="0" rtlCol="0">
            <a:spAutoFit/>
          </a:bodyPr>
          <a:lstStyle/>
          <a:p>
            <a:pPr marL="12700">
              <a:lnSpc>
                <a:spcPct val="100000"/>
              </a:lnSpc>
              <a:spcBef>
                <a:spcPts val="105"/>
              </a:spcBef>
            </a:pPr>
            <a:r>
              <a:rPr spc="5" dirty="0"/>
              <a:t>哲学研究中的知识表示</a:t>
            </a:r>
            <a:endParaRPr spc="5" dirty="0"/>
          </a:p>
        </p:txBody>
      </p:sp>
      <p:sp>
        <p:nvSpPr>
          <p:cNvPr id="3" name="object 3"/>
          <p:cNvSpPr txBox="1"/>
          <p:nvPr/>
        </p:nvSpPr>
        <p:spPr>
          <a:xfrm>
            <a:off x="604399" y="2450845"/>
            <a:ext cx="9232265" cy="882015"/>
          </a:xfrm>
          <a:prstGeom prst="rect">
            <a:avLst/>
          </a:prstGeom>
        </p:spPr>
        <p:txBody>
          <a:bodyPr vert="horz" wrap="square" lIns="0" tIns="12065" rIns="0" bIns="0" rtlCol="0">
            <a:spAutoFit/>
          </a:bodyPr>
          <a:lstStyle/>
          <a:p>
            <a:pPr marL="313690" marR="5080" indent="-300990">
              <a:lnSpc>
                <a:spcPct val="100000"/>
              </a:lnSpc>
              <a:spcBef>
                <a:spcPts val="95"/>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比如，古典哲学中的三段论，实际上就是哲学家对“推理 知识”的一种表示。</a:t>
            </a:r>
            <a:endParaRPr sz="2800">
              <a:latin typeface="黑体" panose="02010609060101010101" charset="-122"/>
              <a:cs typeface="黑体" panose="02010609060101010101" charset="-122"/>
            </a:endParaRPr>
          </a:p>
        </p:txBody>
      </p:sp>
      <p:sp>
        <p:nvSpPr>
          <p:cNvPr id="4" name="object 4"/>
          <p:cNvSpPr/>
          <p:nvPr/>
        </p:nvSpPr>
        <p:spPr>
          <a:xfrm>
            <a:off x="950099" y="4018026"/>
            <a:ext cx="3797046" cy="813816"/>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950099" y="4018026"/>
            <a:ext cx="3797300" cy="818515"/>
          </a:xfrm>
          <a:custGeom>
            <a:avLst/>
            <a:gdLst/>
            <a:ahLst/>
            <a:cxnLst/>
            <a:rect l="l" t="t" r="r" b="b"/>
            <a:pathLst>
              <a:path w="3797300" h="818514">
                <a:moveTo>
                  <a:pt x="3797046" y="816101"/>
                </a:moveTo>
                <a:lnTo>
                  <a:pt x="3797046" y="2285"/>
                </a:lnTo>
                <a:lnTo>
                  <a:pt x="3795522" y="0"/>
                </a:lnTo>
                <a:lnTo>
                  <a:pt x="1523" y="0"/>
                </a:lnTo>
                <a:lnTo>
                  <a:pt x="0" y="2286"/>
                </a:lnTo>
                <a:lnTo>
                  <a:pt x="0" y="816102"/>
                </a:lnTo>
                <a:lnTo>
                  <a:pt x="1524" y="818388"/>
                </a:lnTo>
                <a:lnTo>
                  <a:pt x="3810" y="818388"/>
                </a:lnTo>
                <a:lnTo>
                  <a:pt x="3810" y="8382"/>
                </a:lnTo>
                <a:lnTo>
                  <a:pt x="8382" y="4572"/>
                </a:lnTo>
                <a:lnTo>
                  <a:pt x="8382" y="8382"/>
                </a:lnTo>
                <a:lnTo>
                  <a:pt x="3788664" y="8381"/>
                </a:lnTo>
                <a:lnTo>
                  <a:pt x="3788664" y="4571"/>
                </a:lnTo>
                <a:lnTo>
                  <a:pt x="3793236" y="8381"/>
                </a:lnTo>
                <a:lnTo>
                  <a:pt x="3793236" y="818388"/>
                </a:lnTo>
                <a:lnTo>
                  <a:pt x="3795522" y="818388"/>
                </a:lnTo>
                <a:lnTo>
                  <a:pt x="3797046" y="816101"/>
                </a:lnTo>
                <a:close/>
              </a:path>
              <a:path w="3797300" h="818514">
                <a:moveTo>
                  <a:pt x="8382" y="8382"/>
                </a:moveTo>
                <a:lnTo>
                  <a:pt x="8382" y="4572"/>
                </a:lnTo>
                <a:lnTo>
                  <a:pt x="3810" y="8382"/>
                </a:lnTo>
                <a:lnTo>
                  <a:pt x="8382" y="8382"/>
                </a:lnTo>
                <a:close/>
              </a:path>
              <a:path w="3797300" h="818514">
                <a:moveTo>
                  <a:pt x="8382" y="810006"/>
                </a:moveTo>
                <a:lnTo>
                  <a:pt x="8382" y="8382"/>
                </a:lnTo>
                <a:lnTo>
                  <a:pt x="3810" y="8382"/>
                </a:lnTo>
                <a:lnTo>
                  <a:pt x="3810" y="810006"/>
                </a:lnTo>
                <a:lnTo>
                  <a:pt x="8382" y="810006"/>
                </a:lnTo>
                <a:close/>
              </a:path>
              <a:path w="3797300" h="818514">
                <a:moveTo>
                  <a:pt x="3793236" y="810005"/>
                </a:moveTo>
                <a:lnTo>
                  <a:pt x="3810" y="810006"/>
                </a:lnTo>
                <a:lnTo>
                  <a:pt x="8382" y="813816"/>
                </a:lnTo>
                <a:lnTo>
                  <a:pt x="8382" y="818388"/>
                </a:lnTo>
                <a:lnTo>
                  <a:pt x="3788664" y="818388"/>
                </a:lnTo>
                <a:lnTo>
                  <a:pt x="3788664" y="813815"/>
                </a:lnTo>
                <a:lnTo>
                  <a:pt x="3793236" y="810005"/>
                </a:lnTo>
                <a:close/>
              </a:path>
              <a:path w="3797300" h="818514">
                <a:moveTo>
                  <a:pt x="8382" y="818388"/>
                </a:moveTo>
                <a:lnTo>
                  <a:pt x="8382" y="813816"/>
                </a:lnTo>
                <a:lnTo>
                  <a:pt x="3810" y="810006"/>
                </a:lnTo>
                <a:lnTo>
                  <a:pt x="3810" y="818388"/>
                </a:lnTo>
                <a:lnTo>
                  <a:pt x="8382" y="818388"/>
                </a:lnTo>
                <a:close/>
              </a:path>
              <a:path w="3797300" h="818514">
                <a:moveTo>
                  <a:pt x="3793236" y="8381"/>
                </a:moveTo>
                <a:lnTo>
                  <a:pt x="3788664" y="4571"/>
                </a:lnTo>
                <a:lnTo>
                  <a:pt x="3788664" y="8381"/>
                </a:lnTo>
                <a:lnTo>
                  <a:pt x="3793236" y="8381"/>
                </a:lnTo>
                <a:close/>
              </a:path>
              <a:path w="3797300" h="818514">
                <a:moveTo>
                  <a:pt x="3793236" y="810005"/>
                </a:moveTo>
                <a:lnTo>
                  <a:pt x="3793236" y="8381"/>
                </a:lnTo>
                <a:lnTo>
                  <a:pt x="3788664" y="8381"/>
                </a:lnTo>
                <a:lnTo>
                  <a:pt x="3788664" y="810005"/>
                </a:lnTo>
                <a:lnTo>
                  <a:pt x="3793236" y="810005"/>
                </a:lnTo>
                <a:close/>
              </a:path>
              <a:path w="3797300" h="818514">
                <a:moveTo>
                  <a:pt x="3793236" y="818388"/>
                </a:moveTo>
                <a:lnTo>
                  <a:pt x="3793236" y="810005"/>
                </a:lnTo>
                <a:lnTo>
                  <a:pt x="3788664" y="813815"/>
                </a:lnTo>
                <a:lnTo>
                  <a:pt x="3788664" y="818388"/>
                </a:lnTo>
                <a:lnTo>
                  <a:pt x="3793236" y="818388"/>
                </a:lnTo>
                <a:close/>
              </a:path>
            </a:pathLst>
          </a:custGeom>
          <a:solidFill>
            <a:srgbClr val="4A7EBB"/>
          </a:solidFill>
        </p:spPr>
        <p:txBody>
          <a:bodyPr wrap="square" lIns="0" tIns="0" rIns="0" bIns="0" rtlCol="0"/>
          <a:lstStyle/>
          <a:p/>
        </p:txBody>
      </p:sp>
      <p:sp>
        <p:nvSpPr>
          <p:cNvPr id="6" name="object 6"/>
          <p:cNvSpPr txBox="1"/>
          <p:nvPr/>
        </p:nvSpPr>
        <p:spPr>
          <a:xfrm>
            <a:off x="1021976" y="4041140"/>
            <a:ext cx="3632835" cy="748030"/>
          </a:xfrm>
          <a:prstGeom prst="rect">
            <a:avLst/>
          </a:prstGeom>
        </p:spPr>
        <p:txBody>
          <a:bodyPr vert="horz" wrap="square" lIns="0" tIns="11430" rIns="0" bIns="0" rtlCol="0">
            <a:spAutoFit/>
          </a:bodyPr>
          <a:lstStyle/>
          <a:p>
            <a:pPr marL="12700" marR="5080">
              <a:lnSpc>
                <a:spcPct val="102000"/>
              </a:lnSpc>
              <a:spcBef>
                <a:spcPts val="90"/>
              </a:spcBef>
              <a:tabLst>
                <a:tab pos="2292350" algn="l"/>
              </a:tabLst>
            </a:pPr>
            <a:r>
              <a:rPr sz="1550" spc="25" dirty="0">
                <a:latin typeface="宋体" panose="02010600030101010101" pitchFamily="2" charset="-122"/>
                <a:cs typeface="宋体" panose="02010600030101010101" pitchFamily="2" charset="-122"/>
              </a:rPr>
              <a:t>如果：所有的人都是会死的，【大前提】 并且：苏格拉底是人，	【小前提】</a:t>
            </a:r>
            <a:endParaRPr sz="1550">
              <a:latin typeface="宋体" panose="02010600030101010101" pitchFamily="2" charset="-122"/>
              <a:cs typeface="宋体" panose="02010600030101010101" pitchFamily="2" charset="-122"/>
            </a:endParaRPr>
          </a:p>
          <a:p>
            <a:pPr marL="12700">
              <a:lnSpc>
                <a:spcPct val="100000"/>
              </a:lnSpc>
              <a:spcBef>
                <a:spcPts val="35"/>
              </a:spcBef>
            </a:pPr>
            <a:r>
              <a:rPr sz="1550" spc="25" dirty="0">
                <a:latin typeface="宋体" panose="02010600030101010101" pitchFamily="2" charset="-122"/>
                <a:cs typeface="宋体" panose="02010600030101010101" pitchFamily="2" charset="-122"/>
              </a:rPr>
              <a:t>则：</a:t>
            </a:r>
            <a:r>
              <a:rPr sz="1550" spc="-60" dirty="0">
                <a:latin typeface="宋体" panose="02010600030101010101" pitchFamily="2" charset="-122"/>
                <a:cs typeface="宋体" panose="02010600030101010101" pitchFamily="2" charset="-122"/>
              </a:rPr>
              <a:t> </a:t>
            </a:r>
            <a:r>
              <a:rPr sz="1550" spc="25" dirty="0">
                <a:latin typeface="宋体" panose="02010600030101010101" pitchFamily="2" charset="-122"/>
                <a:cs typeface="宋体" panose="02010600030101010101" pitchFamily="2" charset="-122"/>
              </a:rPr>
              <a:t>苏格拉底是会死的。</a:t>
            </a:r>
            <a:r>
              <a:rPr sz="1550" spc="-65" dirty="0">
                <a:latin typeface="宋体" panose="02010600030101010101" pitchFamily="2" charset="-122"/>
                <a:cs typeface="宋体" panose="02010600030101010101" pitchFamily="2" charset="-122"/>
              </a:rPr>
              <a:t> </a:t>
            </a:r>
            <a:r>
              <a:rPr sz="1550" spc="25" dirty="0">
                <a:latin typeface="宋体" panose="02010600030101010101" pitchFamily="2" charset="-122"/>
                <a:cs typeface="宋体" panose="02010600030101010101" pitchFamily="2" charset="-122"/>
              </a:rPr>
              <a:t>【结论】</a:t>
            </a:r>
            <a:endParaRPr sz="1550">
              <a:latin typeface="宋体" panose="02010600030101010101" pitchFamily="2" charset="-122"/>
              <a:cs typeface="宋体" panose="02010600030101010101" pitchFamily="2" charset="-122"/>
            </a:endParaRPr>
          </a:p>
        </p:txBody>
      </p:sp>
      <p:sp>
        <p:nvSpPr>
          <p:cNvPr id="7" name="object 7"/>
          <p:cNvSpPr/>
          <p:nvPr/>
        </p:nvSpPr>
        <p:spPr>
          <a:xfrm>
            <a:off x="6380873" y="4018026"/>
            <a:ext cx="3364229" cy="813816"/>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6380873" y="4018026"/>
            <a:ext cx="3364229" cy="818515"/>
          </a:xfrm>
          <a:custGeom>
            <a:avLst/>
            <a:gdLst/>
            <a:ahLst/>
            <a:cxnLst/>
            <a:rect l="l" t="t" r="r" b="b"/>
            <a:pathLst>
              <a:path w="3364229" h="818514">
                <a:moveTo>
                  <a:pt x="3364229" y="816101"/>
                </a:moveTo>
                <a:lnTo>
                  <a:pt x="3364229" y="2285"/>
                </a:lnTo>
                <a:lnTo>
                  <a:pt x="3362705" y="0"/>
                </a:lnTo>
                <a:lnTo>
                  <a:pt x="1523" y="0"/>
                </a:lnTo>
                <a:lnTo>
                  <a:pt x="0" y="2286"/>
                </a:lnTo>
                <a:lnTo>
                  <a:pt x="0" y="816102"/>
                </a:lnTo>
                <a:lnTo>
                  <a:pt x="1524" y="818388"/>
                </a:lnTo>
                <a:lnTo>
                  <a:pt x="3810" y="818388"/>
                </a:lnTo>
                <a:lnTo>
                  <a:pt x="3810" y="8382"/>
                </a:lnTo>
                <a:lnTo>
                  <a:pt x="8382" y="4572"/>
                </a:lnTo>
                <a:lnTo>
                  <a:pt x="8382" y="8382"/>
                </a:lnTo>
                <a:lnTo>
                  <a:pt x="3355848" y="8381"/>
                </a:lnTo>
                <a:lnTo>
                  <a:pt x="3355848" y="4571"/>
                </a:lnTo>
                <a:lnTo>
                  <a:pt x="3360420" y="8381"/>
                </a:lnTo>
                <a:lnTo>
                  <a:pt x="3360420" y="818388"/>
                </a:lnTo>
                <a:lnTo>
                  <a:pt x="3362705" y="818388"/>
                </a:lnTo>
                <a:lnTo>
                  <a:pt x="3364229" y="816101"/>
                </a:lnTo>
                <a:close/>
              </a:path>
              <a:path w="3364229" h="818514">
                <a:moveTo>
                  <a:pt x="8382" y="8382"/>
                </a:moveTo>
                <a:lnTo>
                  <a:pt x="8382" y="4572"/>
                </a:lnTo>
                <a:lnTo>
                  <a:pt x="3810" y="8382"/>
                </a:lnTo>
                <a:lnTo>
                  <a:pt x="8382" y="8382"/>
                </a:lnTo>
                <a:close/>
              </a:path>
              <a:path w="3364229" h="818514">
                <a:moveTo>
                  <a:pt x="8382" y="810006"/>
                </a:moveTo>
                <a:lnTo>
                  <a:pt x="8382" y="8382"/>
                </a:lnTo>
                <a:lnTo>
                  <a:pt x="3810" y="8382"/>
                </a:lnTo>
                <a:lnTo>
                  <a:pt x="3810" y="810006"/>
                </a:lnTo>
                <a:lnTo>
                  <a:pt x="8382" y="810006"/>
                </a:lnTo>
                <a:close/>
              </a:path>
              <a:path w="3364229" h="818514">
                <a:moveTo>
                  <a:pt x="3360420" y="810006"/>
                </a:moveTo>
                <a:lnTo>
                  <a:pt x="3810" y="810006"/>
                </a:lnTo>
                <a:lnTo>
                  <a:pt x="8382" y="813816"/>
                </a:lnTo>
                <a:lnTo>
                  <a:pt x="8382" y="818388"/>
                </a:lnTo>
                <a:lnTo>
                  <a:pt x="3355848" y="818388"/>
                </a:lnTo>
                <a:lnTo>
                  <a:pt x="3355848" y="813816"/>
                </a:lnTo>
                <a:lnTo>
                  <a:pt x="3360420" y="810006"/>
                </a:lnTo>
                <a:close/>
              </a:path>
              <a:path w="3364229" h="818514">
                <a:moveTo>
                  <a:pt x="8382" y="818388"/>
                </a:moveTo>
                <a:lnTo>
                  <a:pt x="8382" y="813816"/>
                </a:lnTo>
                <a:lnTo>
                  <a:pt x="3810" y="810006"/>
                </a:lnTo>
                <a:lnTo>
                  <a:pt x="3810" y="818388"/>
                </a:lnTo>
                <a:lnTo>
                  <a:pt x="8382" y="818388"/>
                </a:lnTo>
                <a:close/>
              </a:path>
              <a:path w="3364229" h="818514">
                <a:moveTo>
                  <a:pt x="3360420" y="8381"/>
                </a:moveTo>
                <a:lnTo>
                  <a:pt x="3355848" y="4571"/>
                </a:lnTo>
                <a:lnTo>
                  <a:pt x="3355848" y="8381"/>
                </a:lnTo>
                <a:lnTo>
                  <a:pt x="3360420" y="8381"/>
                </a:lnTo>
                <a:close/>
              </a:path>
              <a:path w="3364229" h="818514">
                <a:moveTo>
                  <a:pt x="3360420" y="810006"/>
                </a:moveTo>
                <a:lnTo>
                  <a:pt x="3360420" y="8381"/>
                </a:lnTo>
                <a:lnTo>
                  <a:pt x="3355848" y="8381"/>
                </a:lnTo>
                <a:lnTo>
                  <a:pt x="3355848" y="810006"/>
                </a:lnTo>
                <a:lnTo>
                  <a:pt x="3360420" y="810006"/>
                </a:lnTo>
                <a:close/>
              </a:path>
              <a:path w="3364229" h="818514">
                <a:moveTo>
                  <a:pt x="3360420" y="818388"/>
                </a:moveTo>
                <a:lnTo>
                  <a:pt x="3360420" y="810006"/>
                </a:lnTo>
                <a:lnTo>
                  <a:pt x="3355848" y="813816"/>
                </a:lnTo>
                <a:lnTo>
                  <a:pt x="3355848" y="818388"/>
                </a:lnTo>
                <a:lnTo>
                  <a:pt x="3360420" y="818388"/>
                </a:lnTo>
                <a:close/>
              </a:path>
            </a:pathLst>
          </a:custGeom>
          <a:solidFill>
            <a:srgbClr val="4A7EBB"/>
          </a:solidFill>
        </p:spPr>
        <p:txBody>
          <a:bodyPr wrap="square" lIns="0" tIns="0" rIns="0" bIns="0" rtlCol="0"/>
          <a:lstStyle/>
          <a:p/>
        </p:txBody>
      </p:sp>
      <p:sp>
        <p:nvSpPr>
          <p:cNvPr id="9" name="object 9"/>
          <p:cNvSpPr txBox="1"/>
          <p:nvPr/>
        </p:nvSpPr>
        <p:spPr>
          <a:xfrm>
            <a:off x="6452749" y="4041140"/>
            <a:ext cx="2930525" cy="266065"/>
          </a:xfrm>
          <a:prstGeom prst="rect">
            <a:avLst/>
          </a:prstGeom>
        </p:spPr>
        <p:txBody>
          <a:bodyPr vert="horz" wrap="square" lIns="0" tIns="15875" rIns="0" bIns="0" rtlCol="0">
            <a:spAutoFit/>
          </a:bodyPr>
          <a:lstStyle/>
          <a:p>
            <a:pPr marL="12700">
              <a:lnSpc>
                <a:spcPct val="100000"/>
              </a:lnSpc>
              <a:spcBef>
                <a:spcPts val="125"/>
              </a:spcBef>
              <a:tabLst>
                <a:tab pos="1915160" algn="l"/>
              </a:tabLst>
            </a:pPr>
            <a:r>
              <a:rPr sz="1550" spc="25" dirty="0">
                <a:latin typeface="宋体" panose="02010600030101010101" pitchFamily="2" charset="-122"/>
                <a:cs typeface="宋体" panose="02010600030101010101" pitchFamily="2" charset="-122"/>
              </a:rPr>
              <a:t>如果：所</a:t>
            </a:r>
            <a:r>
              <a:rPr sz="1550" spc="380" dirty="0">
                <a:latin typeface="宋体" panose="02010600030101010101" pitchFamily="2" charset="-122"/>
                <a:cs typeface="宋体" panose="02010600030101010101" pitchFamily="2" charset="-122"/>
              </a:rPr>
              <a:t>有</a:t>
            </a:r>
            <a:r>
              <a:rPr sz="1550" spc="15" dirty="0">
                <a:solidFill>
                  <a:srgbClr val="FF0000"/>
                </a:solidFill>
                <a:latin typeface="Calibri" panose="020F0502020204030204"/>
                <a:cs typeface="Calibri" panose="020F0502020204030204"/>
              </a:rPr>
              <a:t>B</a:t>
            </a:r>
            <a:r>
              <a:rPr sz="1550" spc="5" dirty="0">
                <a:solidFill>
                  <a:srgbClr val="FF0000"/>
                </a:solidFill>
                <a:latin typeface="Calibri" panose="020F0502020204030204"/>
                <a:cs typeface="Calibri" panose="020F0502020204030204"/>
              </a:rPr>
              <a:t> </a:t>
            </a:r>
            <a:r>
              <a:rPr sz="1550" spc="25" dirty="0">
                <a:latin typeface="宋体" panose="02010600030101010101" pitchFamily="2" charset="-122"/>
                <a:cs typeface="宋体" panose="02010600030101010101" pitchFamily="2" charset="-122"/>
              </a:rPr>
              <a:t>满</a:t>
            </a:r>
            <a:r>
              <a:rPr sz="1550" spc="380" dirty="0">
                <a:latin typeface="宋体" panose="02010600030101010101" pitchFamily="2" charset="-122"/>
                <a:cs typeface="宋体" panose="02010600030101010101" pitchFamily="2" charset="-122"/>
              </a:rPr>
              <a:t>足</a:t>
            </a:r>
            <a:r>
              <a:rPr sz="1550" spc="15" dirty="0">
                <a:latin typeface="Calibri" panose="020F0502020204030204"/>
                <a:cs typeface="Calibri" panose="020F0502020204030204"/>
              </a:rPr>
              <a:t>A</a:t>
            </a:r>
            <a:r>
              <a:rPr sz="1550" dirty="0">
                <a:latin typeface="Calibri" panose="020F0502020204030204"/>
                <a:cs typeface="Calibri" panose="020F0502020204030204"/>
              </a:rPr>
              <a:t>	</a:t>
            </a:r>
            <a:r>
              <a:rPr sz="1550" spc="25" dirty="0">
                <a:latin typeface="宋体" panose="02010600030101010101" pitchFamily="2" charset="-122"/>
                <a:cs typeface="宋体" panose="02010600030101010101" pitchFamily="2" charset="-122"/>
              </a:rPr>
              <a:t>【大前提】</a:t>
            </a:r>
            <a:endParaRPr sz="1550">
              <a:latin typeface="宋体" panose="02010600030101010101" pitchFamily="2" charset="-122"/>
              <a:cs typeface="宋体" panose="02010600030101010101" pitchFamily="2" charset="-122"/>
            </a:endParaRPr>
          </a:p>
        </p:txBody>
      </p:sp>
      <p:sp>
        <p:nvSpPr>
          <p:cNvPr id="10" name="object 10"/>
          <p:cNvSpPr txBox="1"/>
          <p:nvPr/>
        </p:nvSpPr>
        <p:spPr>
          <a:xfrm>
            <a:off x="6452749" y="4281927"/>
            <a:ext cx="1234440" cy="506730"/>
          </a:xfrm>
          <a:prstGeom prst="rect">
            <a:avLst/>
          </a:prstGeom>
        </p:spPr>
        <p:txBody>
          <a:bodyPr vert="horz" wrap="square" lIns="0" tIns="15875" rIns="0" bIns="0" rtlCol="0">
            <a:spAutoFit/>
          </a:bodyPr>
          <a:lstStyle/>
          <a:p>
            <a:pPr marL="12700">
              <a:lnSpc>
                <a:spcPct val="100000"/>
              </a:lnSpc>
              <a:spcBef>
                <a:spcPts val="125"/>
              </a:spcBef>
            </a:pPr>
            <a:r>
              <a:rPr sz="1550" spc="25" dirty="0">
                <a:latin typeface="宋体" panose="02010600030101010101" pitchFamily="2" charset="-122"/>
                <a:cs typeface="宋体" panose="02010600030101010101" pitchFamily="2" charset="-122"/>
              </a:rPr>
              <a:t>并且</a:t>
            </a:r>
            <a:r>
              <a:rPr sz="1550" spc="20" dirty="0">
                <a:latin typeface="宋体" panose="02010600030101010101" pitchFamily="2" charset="-122"/>
                <a:cs typeface="宋体" panose="02010600030101010101" pitchFamily="2" charset="-122"/>
              </a:rPr>
              <a:t>：</a:t>
            </a:r>
            <a:r>
              <a:rPr sz="1550" spc="20" dirty="0">
                <a:latin typeface="Calibri" panose="020F0502020204030204"/>
                <a:cs typeface="Calibri" panose="020F0502020204030204"/>
              </a:rPr>
              <a:t>C</a:t>
            </a:r>
            <a:r>
              <a:rPr sz="1550" spc="-20" dirty="0">
                <a:latin typeface="Calibri" panose="020F0502020204030204"/>
                <a:cs typeface="Calibri" panose="020F0502020204030204"/>
              </a:rPr>
              <a:t> </a:t>
            </a:r>
            <a:r>
              <a:rPr sz="1550" spc="380" dirty="0">
                <a:latin typeface="宋体" panose="02010600030101010101" pitchFamily="2" charset="-122"/>
                <a:cs typeface="宋体" panose="02010600030101010101" pitchFamily="2" charset="-122"/>
              </a:rPr>
              <a:t>是</a:t>
            </a:r>
            <a:r>
              <a:rPr sz="1550" spc="15" dirty="0">
                <a:solidFill>
                  <a:srgbClr val="FF0000"/>
                </a:solidFill>
                <a:latin typeface="Calibri" panose="020F0502020204030204"/>
                <a:cs typeface="Calibri" panose="020F0502020204030204"/>
              </a:rPr>
              <a:t>B</a:t>
            </a:r>
            <a:endParaRPr sz="1550">
              <a:latin typeface="Calibri" panose="020F0502020204030204"/>
              <a:cs typeface="Calibri" panose="020F0502020204030204"/>
            </a:endParaRPr>
          </a:p>
          <a:p>
            <a:pPr marL="12700">
              <a:lnSpc>
                <a:spcPct val="100000"/>
              </a:lnSpc>
              <a:spcBef>
                <a:spcPts val="35"/>
              </a:spcBef>
            </a:pPr>
            <a:r>
              <a:rPr sz="1550" spc="25" dirty="0">
                <a:latin typeface="宋体" panose="02010600030101010101" pitchFamily="2" charset="-122"/>
                <a:cs typeface="宋体" panose="02010600030101010101" pitchFamily="2" charset="-122"/>
              </a:rPr>
              <a:t>则：</a:t>
            </a:r>
            <a:r>
              <a:rPr sz="1550" spc="-100" dirty="0">
                <a:latin typeface="宋体" panose="02010600030101010101" pitchFamily="2" charset="-122"/>
                <a:cs typeface="宋体" panose="02010600030101010101" pitchFamily="2" charset="-122"/>
              </a:rPr>
              <a:t> </a:t>
            </a:r>
            <a:r>
              <a:rPr sz="1550" spc="10" dirty="0">
                <a:latin typeface="Calibri" panose="020F0502020204030204"/>
                <a:cs typeface="Calibri" panose="020F0502020204030204"/>
              </a:rPr>
              <a:t>C</a:t>
            </a:r>
            <a:r>
              <a:rPr sz="1550" spc="-20" dirty="0">
                <a:latin typeface="Calibri" panose="020F0502020204030204"/>
                <a:cs typeface="Calibri" panose="020F0502020204030204"/>
              </a:rPr>
              <a:t> </a:t>
            </a:r>
            <a:r>
              <a:rPr sz="1550" spc="25" dirty="0">
                <a:latin typeface="宋体" panose="02010600030101010101" pitchFamily="2" charset="-122"/>
                <a:cs typeface="宋体" panose="02010600030101010101" pitchFamily="2" charset="-122"/>
              </a:rPr>
              <a:t>满</a:t>
            </a:r>
            <a:r>
              <a:rPr sz="1550" spc="390" dirty="0">
                <a:latin typeface="宋体" panose="02010600030101010101" pitchFamily="2" charset="-122"/>
                <a:cs typeface="宋体" panose="02010600030101010101" pitchFamily="2" charset="-122"/>
              </a:rPr>
              <a:t>足</a:t>
            </a:r>
            <a:r>
              <a:rPr sz="1550" spc="15" dirty="0">
                <a:latin typeface="Calibri" panose="020F0502020204030204"/>
                <a:cs typeface="Calibri" panose="020F0502020204030204"/>
              </a:rPr>
              <a:t>A</a:t>
            </a:r>
            <a:endParaRPr sz="1550">
              <a:latin typeface="Calibri" panose="020F0502020204030204"/>
              <a:cs typeface="Calibri" panose="020F0502020204030204"/>
            </a:endParaRPr>
          </a:p>
        </p:txBody>
      </p:sp>
      <p:sp>
        <p:nvSpPr>
          <p:cNvPr id="11" name="object 11"/>
          <p:cNvSpPr txBox="1"/>
          <p:nvPr/>
        </p:nvSpPr>
        <p:spPr>
          <a:xfrm>
            <a:off x="8020946" y="4281927"/>
            <a:ext cx="1027430" cy="506730"/>
          </a:xfrm>
          <a:prstGeom prst="rect">
            <a:avLst/>
          </a:prstGeom>
        </p:spPr>
        <p:txBody>
          <a:bodyPr vert="horz" wrap="square" lIns="0" tIns="15875" rIns="0" bIns="0" rtlCol="0">
            <a:spAutoFit/>
          </a:bodyPr>
          <a:lstStyle/>
          <a:p>
            <a:pPr marL="12700">
              <a:lnSpc>
                <a:spcPct val="100000"/>
              </a:lnSpc>
              <a:spcBef>
                <a:spcPts val="125"/>
              </a:spcBef>
            </a:pPr>
            <a:r>
              <a:rPr sz="1550" spc="25" dirty="0">
                <a:latin typeface="宋体" panose="02010600030101010101" pitchFamily="2" charset="-122"/>
                <a:cs typeface="宋体" panose="02010600030101010101" pitchFamily="2" charset="-122"/>
              </a:rPr>
              <a:t>【小前提】</a:t>
            </a:r>
            <a:endParaRPr sz="1550">
              <a:latin typeface="宋体" panose="02010600030101010101" pitchFamily="2" charset="-122"/>
              <a:cs typeface="宋体" panose="02010600030101010101" pitchFamily="2" charset="-122"/>
            </a:endParaRPr>
          </a:p>
          <a:p>
            <a:pPr marL="19050">
              <a:lnSpc>
                <a:spcPct val="100000"/>
              </a:lnSpc>
              <a:spcBef>
                <a:spcPts val="35"/>
              </a:spcBef>
            </a:pPr>
            <a:r>
              <a:rPr sz="1550" spc="25" dirty="0">
                <a:latin typeface="宋体" panose="02010600030101010101" pitchFamily="2" charset="-122"/>
                <a:cs typeface="宋体" panose="02010600030101010101" pitchFamily="2" charset="-122"/>
              </a:rPr>
              <a:t>【结论】</a:t>
            </a:r>
            <a:endParaRPr sz="1550">
              <a:latin typeface="宋体" panose="02010600030101010101" pitchFamily="2" charset="-122"/>
              <a:cs typeface="宋体" panose="02010600030101010101" pitchFamily="2" charset="-122"/>
            </a:endParaRPr>
          </a:p>
        </p:txBody>
      </p:sp>
      <p:sp>
        <p:nvSpPr>
          <p:cNvPr id="12" name="object 12"/>
          <p:cNvSpPr/>
          <p:nvPr/>
        </p:nvSpPr>
        <p:spPr>
          <a:xfrm>
            <a:off x="4928501" y="4201667"/>
            <a:ext cx="1146810" cy="515111"/>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4928501" y="4201667"/>
            <a:ext cx="1146810" cy="525145"/>
          </a:xfrm>
          <a:custGeom>
            <a:avLst/>
            <a:gdLst/>
            <a:ahLst/>
            <a:cxnLst/>
            <a:rect l="l" t="t" r="r" b="b"/>
            <a:pathLst>
              <a:path w="1146810" h="525145">
                <a:moveTo>
                  <a:pt x="887730" y="131825"/>
                </a:moveTo>
                <a:lnTo>
                  <a:pt x="0" y="131825"/>
                </a:lnTo>
                <a:lnTo>
                  <a:pt x="0" y="393191"/>
                </a:lnTo>
                <a:lnTo>
                  <a:pt x="3809" y="393191"/>
                </a:lnTo>
                <a:lnTo>
                  <a:pt x="3810" y="140207"/>
                </a:lnTo>
                <a:lnTo>
                  <a:pt x="8381" y="136397"/>
                </a:lnTo>
                <a:lnTo>
                  <a:pt x="8381" y="140207"/>
                </a:lnTo>
                <a:lnTo>
                  <a:pt x="883919" y="140207"/>
                </a:lnTo>
                <a:lnTo>
                  <a:pt x="883919" y="136398"/>
                </a:lnTo>
                <a:lnTo>
                  <a:pt x="887730" y="131825"/>
                </a:lnTo>
                <a:close/>
              </a:path>
              <a:path w="1146810" h="525145">
                <a:moveTo>
                  <a:pt x="8381" y="140207"/>
                </a:moveTo>
                <a:lnTo>
                  <a:pt x="8381" y="136397"/>
                </a:lnTo>
                <a:lnTo>
                  <a:pt x="3810" y="140207"/>
                </a:lnTo>
                <a:lnTo>
                  <a:pt x="8381" y="140207"/>
                </a:lnTo>
                <a:close/>
              </a:path>
              <a:path w="1146810" h="525145">
                <a:moveTo>
                  <a:pt x="8381" y="384809"/>
                </a:moveTo>
                <a:lnTo>
                  <a:pt x="8381" y="140207"/>
                </a:lnTo>
                <a:lnTo>
                  <a:pt x="3810" y="140207"/>
                </a:lnTo>
                <a:lnTo>
                  <a:pt x="3810" y="384809"/>
                </a:lnTo>
                <a:lnTo>
                  <a:pt x="8381" y="384809"/>
                </a:lnTo>
                <a:close/>
              </a:path>
              <a:path w="1146810" h="525145">
                <a:moveTo>
                  <a:pt x="892302" y="505205"/>
                </a:moveTo>
                <a:lnTo>
                  <a:pt x="892302" y="384809"/>
                </a:lnTo>
                <a:lnTo>
                  <a:pt x="3810" y="384809"/>
                </a:lnTo>
                <a:lnTo>
                  <a:pt x="8381" y="388619"/>
                </a:lnTo>
                <a:lnTo>
                  <a:pt x="8381" y="393191"/>
                </a:lnTo>
                <a:lnTo>
                  <a:pt x="883919" y="393191"/>
                </a:lnTo>
                <a:lnTo>
                  <a:pt x="883919" y="388619"/>
                </a:lnTo>
                <a:lnTo>
                  <a:pt x="887730" y="393191"/>
                </a:lnTo>
                <a:lnTo>
                  <a:pt x="887730" y="509777"/>
                </a:lnTo>
                <a:lnTo>
                  <a:pt x="892302" y="505205"/>
                </a:lnTo>
                <a:close/>
              </a:path>
              <a:path w="1146810" h="525145">
                <a:moveTo>
                  <a:pt x="8381" y="393191"/>
                </a:moveTo>
                <a:lnTo>
                  <a:pt x="8381" y="388619"/>
                </a:lnTo>
                <a:lnTo>
                  <a:pt x="3810" y="384809"/>
                </a:lnTo>
                <a:lnTo>
                  <a:pt x="3809" y="393191"/>
                </a:lnTo>
                <a:lnTo>
                  <a:pt x="8381" y="393191"/>
                </a:lnTo>
                <a:close/>
              </a:path>
              <a:path w="1146810" h="525145">
                <a:moveTo>
                  <a:pt x="1146810" y="262889"/>
                </a:moveTo>
                <a:lnTo>
                  <a:pt x="883919" y="0"/>
                </a:lnTo>
                <a:lnTo>
                  <a:pt x="883919" y="131825"/>
                </a:lnTo>
                <a:lnTo>
                  <a:pt x="885444" y="131825"/>
                </a:lnTo>
                <a:lnTo>
                  <a:pt x="885444" y="12953"/>
                </a:lnTo>
                <a:lnTo>
                  <a:pt x="892302" y="9905"/>
                </a:lnTo>
                <a:lnTo>
                  <a:pt x="892302" y="19832"/>
                </a:lnTo>
                <a:lnTo>
                  <a:pt x="1134622" y="262885"/>
                </a:lnTo>
                <a:lnTo>
                  <a:pt x="1137666" y="259841"/>
                </a:lnTo>
                <a:lnTo>
                  <a:pt x="1137666" y="272007"/>
                </a:lnTo>
                <a:lnTo>
                  <a:pt x="1146810" y="262889"/>
                </a:lnTo>
                <a:close/>
              </a:path>
              <a:path w="1146810" h="525145">
                <a:moveTo>
                  <a:pt x="887730" y="140207"/>
                </a:moveTo>
                <a:lnTo>
                  <a:pt x="887730" y="131825"/>
                </a:lnTo>
                <a:lnTo>
                  <a:pt x="883919" y="136398"/>
                </a:lnTo>
                <a:lnTo>
                  <a:pt x="883919" y="140207"/>
                </a:lnTo>
                <a:lnTo>
                  <a:pt x="887730" y="140207"/>
                </a:lnTo>
                <a:close/>
              </a:path>
              <a:path w="1146810" h="525145">
                <a:moveTo>
                  <a:pt x="887730" y="393191"/>
                </a:moveTo>
                <a:lnTo>
                  <a:pt x="883919" y="388619"/>
                </a:lnTo>
                <a:lnTo>
                  <a:pt x="883919" y="393191"/>
                </a:lnTo>
                <a:lnTo>
                  <a:pt x="887730" y="393191"/>
                </a:lnTo>
                <a:close/>
              </a:path>
              <a:path w="1146810" h="525145">
                <a:moveTo>
                  <a:pt x="887730" y="509777"/>
                </a:moveTo>
                <a:lnTo>
                  <a:pt x="887730" y="393191"/>
                </a:lnTo>
                <a:lnTo>
                  <a:pt x="883919" y="393191"/>
                </a:lnTo>
                <a:lnTo>
                  <a:pt x="883919" y="525018"/>
                </a:lnTo>
                <a:lnTo>
                  <a:pt x="885444" y="523498"/>
                </a:lnTo>
                <a:lnTo>
                  <a:pt x="885444" y="512063"/>
                </a:lnTo>
                <a:lnTo>
                  <a:pt x="887730" y="509777"/>
                </a:lnTo>
                <a:close/>
              </a:path>
              <a:path w="1146810" h="525145">
                <a:moveTo>
                  <a:pt x="892302" y="19832"/>
                </a:moveTo>
                <a:lnTo>
                  <a:pt x="892302" y="9905"/>
                </a:lnTo>
                <a:lnTo>
                  <a:pt x="885444" y="12953"/>
                </a:lnTo>
                <a:lnTo>
                  <a:pt x="892302" y="19832"/>
                </a:lnTo>
                <a:close/>
              </a:path>
              <a:path w="1146810" h="525145">
                <a:moveTo>
                  <a:pt x="892302" y="140207"/>
                </a:moveTo>
                <a:lnTo>
                  <a:pt x="892302" y="19832"/>
                </a:lnTo>
                <a:lnTo>
                  <a:pt x="885444" y="12953"/>
                </a:lnTo>
                <a:lnTo>
                  <a:pt x="885444" y="131825"/>
                </a:lnTo>
                <a:lnTo>
                  <a:pt x="887730" y="131825"/>
                </a:lnTo>
                <a:lnTo>
                  <a:pt x="887730" y="140207"/>
                </a:lnTo>
                <a:lnTo>
                  <a:pt x="892302" y="140207"/>
                </a:lnTo>
                <a:close/>
              </a:path>
              <a:path w="1146810" h="525145">
                <a:moveTo>
                  <a:pt x="1137666" y="272007"/>
                </a:moveTo>
                <a:lnTo>
                  <a:pt x="1137666" y="265937"/>
                </a:lnTo>
                <a:lnTo>
                  <a:pt x="1134622" y="262885"/>
                </a:lnTo>
                <a:lnTo>
                  <a:pt x="885444" y="512063"/>
                </a:lnTo>
                <a:lnTo>
                  <a:pt x="892302" y="515111"/>
                </a:lnTo>
                <a:lnTo>
                  <a:pt x="892302" y="516660"/>
                </a:lnTo>
                <a:lnTo>
                  <a:pt x="1137666" y="272007"/>
                </a:lnTo>
                <a:close/>
              </a:path>
              <a:path w="1146810" h="525145">
                <a:moveTo>
                  <a:pt x="892302" y="516660"/>
                </a:moveTo>
                <a:lnTo>
                  <a:pt x="892302" y="515111"/>
                </a:lnTo>
                <a:lnTo>
                  <a:pt x="885444" y="512063"/>
                </a:lnTo>
                <a:lnTo>
                  <a:pt x="885444" y="523498"/>
                </a:lnTo>
                <a:lnTo>
                  <a:pt x="892302" y="516660"/>
                </a:lnTo>
                <a:close/>
              </a:path>
              <a:path w="1146810" h="525145">
                <a:moveTo>
                  <a:pt x="1137666" y="265937"/>
                </a:moveTo>
                <a:lnTo>
                  <a:pt x="1137666" y="259841"/>
                </a:lnTo>
                <a:lnTo>
                  <a:pt x="1134622" y="262885"/>
                </a:lnTo>
                <a:lnTo>
                  <a:pt x="1137666" y="265937"/>
                </a:lnTo>
                <a:close/>
              </a:path>
            </a:pathLst>
          </a:custGeom>
          <a:solidFill>
            <a:srgbClr val="4A7EBB"/>
          </a:solidFill>
        </p:spPr>
        <p:txBody>
          <a:bodyPr wrap="square" lIns="0" tIns="0" rIns="0" bIns="0" rtlCol="0"/>
          <a:lstStyle/>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944620" cy="613410"/>
          </a:xfrm>
          <a:prstGeom prst="rect">
            <a:avLst/>
          </a:prstGeom>
        </p:spPr>
        <p:txBody>
          <a:bodyPr vert="horz" wrap="square" lIns="0" tIns="13335" rIns="0" bIns="0" rtlCol="0">
            <a:spAutoFit/>
          </a:bodyPr>
          <a:lstStyle/>
          <a:p>
            <a:pPr marL="12700">
              <a:lnSpc>
                <a:spcPct val="100000"/>
              </a:lnSpc>
              <a:spcBef>
                <a:spcPts val="105"/>
              </a:spcBef>
            </a:pPr>
            <a:r>
              <a:rPr dirty="0"/>
              <a:t>例2.8</a:t>
            </a:r>
            <a:r>
              <a:rPr spc="-75" dirty="0"/>
              <a:t> </a:t>
            </a:r>
            <a:r>
              <a:rPr dirty="0"/>
              <a:t>建立框架库</a:t>
            </a:r>
            <a:endParaRPr dirty="0"/>
          </a:p>
        </p:txBody>
      </p:sp>
      <p:sp>
        <p:nvSpPr>
          <p:cNvPr id="3" name="object 3"/>
          <p:cNvSpPr txBox="1"/>
          <p:nvPr/>
        </p:nvSpPr>
        <p:spPr>
          <a:xfrm>
            <a:off x="604399" y="1895348"/>
            <a:ext cx="9232265" cy="838200"/>
          </a:xfrm>
          <a:prstGeom prst="rect">
            <a:avLst/>
          </a:prstGeom>
        </p:spPr>
        <p:txBody>
          <a:bodyPr vert="horz" wrap="square" lIns="0" tIns="60960" rIns="0" bIns="0" rtlCol="0">
            <a:spAutoFit/>
          </a:bodyPr>
          <a:lstStyle/>
          <a:p>
            <a:pPr marL="313690" marR="5080" indent="-300990">
              <a:lnSpc>
                <a:spcPts val="3030"/>
              </a:lnSpc>
              <a:spcBef>
                <a:spcPts val="480"/>
              </a:spcBef>
              <a:buFont typeface="Arial" panose="020B0604020202020204"/>
              <a:buChar char="•"/>
              <a:tabLst>
                <a:tab pos="313055" algn="l"/>
                <a:tab pos="313690" algn="l"/>
              </a:tabLst>
            </a:pPr>
            <a:r>
              <a:rPr sz="2800" dirty="0">
                <a:solidFill>
                  <a:srgbClr val="002060"/>
                </a:solidFill>
                <a:latin typeface="黑体" panose="02010609060101010101" charset="-122"/>
                <a:cs typeface="黑体" panose="02010609060101010101" charset="-122"/>
              </a:rPr>
              <a:t>一个完整的框架库，往往包含许多框架，框架之间存在从 属关系，如下面的自然灾害框架库：</a:t>
            </a:r>
            <a:endParaRPr sz="2800">
              <a:latin typeface="黑体" panose="02010609060101010101" charset="-122"/>
              <a:cs typeface="黑体" panose="02010609060101010101" charset="-122"/>
            </a:endParaRPr>
          </a:p>
        </p:txBody>
      </p:sp>
      <p:sp>
        <p:nvSpPr>
          <p:cNvPr id="4" name="object 4"/>
          <p:cNvSpPr/>
          <p:nvPr/>
        </p:nvSpPr>
        <p:spPr>
          <a:xfrm>
            <a:off x="863993" y="2958083"/>
            <a:ext cx="1073785" cy="758190"/>
          </a:xfrm>
          <a:custGeom>
            <a:avLst/>
            <a:gdLst/>
            <a:ahLst/>
            <a:cxnLst/>
            <a:rect l="l" t="t" r="r" b="b"/>
            <a:pathLst>
              <a:path w="1073785" h="758189">
                <a:moveTo>
                  <a:pt x="0" y="0"/>
                </a:moveTo>
                <a:lnTo>
                  <a:pt x="0" y="758190"/>
                </a:lnTo>
                <a:lnTo>
                  <a:pt x="1073658" y="758190"/>
                </a:lnTo>
                <a:lnTo>
                  <a:pt x="1073658" y="0"/>
                </a:lnTo>
                <a:lnTo>
                  <a:pt x="0" y="0"/>
                </a:lnTo>
                <a:close/>
              </a:path>
            </a:pathLst>
          </a:custGeom>
          <a:solidFill>
            <a:srgbClr val="4F81BD"/>
          </a:solidFill>
        </p:spPr>
        <p:txBody>
          <a:bodyPr wrap="square" lIns="0" tIns="0" rIns="0" bIns="0" rtlCol="0"/>
          <a:lstStyle/>
          <a:p/>
        </p:txBody>
      </p:sp>
      <p:sp>
        <p:nvSpPr>
          <p:cNvPr id="5" name="object 5"/>
          <p:cNvSpPr/>
          <p:nvPr/>
        </p:nvSpPr>
        <p:spPr>
          <a:xfrm>
            <a:off x="853325" y="2947416"/>
            <a:ext cx="1096010" cy="780415"/>
          </a:xfrm>
          <a:custGeom>
            <a:avLst/>
            <a:gdLst/>
            <a:ahLst/>
            <a:cxnLst/>
            <a:rect l="l" t="t" r="r" b="b"/>
            <a:pathLst>
              <a:path w="1096010" h="780414">
                <a:moveTo>
                  <a:pt x="1095756" y="774954"/>
                </a:moveTo>
                <a:lnTo>
                  <a:pt x="1095756" y="4572"/>
                </a:lnTo>
                <a:lnTo>
                  <a:pt x="1090422" y="0"/>
                </a:lnTo>
                <a:lnTo>
                  <a:pt x="4571" y="0"/>
                </a:lnTo>
                <a:lnTo>
                  <a:pt x="0" y="4572"/>
                </a:lnTo>
                <a:lnTo>
                  <a:pt x="0" y="774954"/>
                </a:lnTo>
                <a:lnTo>
                  <a:pt x="4572" y="780288"/>
                </a:lnTo>
                <a:lnTo>
                  <a:pt x="10668" y="780288"/>
                </a:lnTo>
                <a:lnTo>
                  <a:pt x="10668" y="22098"/>
                </a:lnTo>
                <a:lnTo>
                  <a:pt x="22097" y="10668"/>
                </a:lnTo>
                <a:lnTo>
                  <a:pt x="22097" y="22098"/>
                </a:lnTo>
                <a:lnTo>
                  <a:pt x="1072896" y="22098"/>
                </a:lnTo>
                <a:lnTo>
                  <a:pt x="1072896" y="10668"/>
                </a:lnTo>
                <a:lnTo>
                  <a:pt x="1084326" y="22098"/>
                </a:lnTo>
                <a:lnTo>
                  <a:pt x="1084326" y="780288"/>
                </a:lnTo>
                <a:lnTo>
                  <a:pt x="1090422" y="780288"/>
                </a:lnTo>
                <a:lnTo>
                  <a:pt x="1095756" y="774954"/>
                </a:lnTo>
                <a:close/>
              </a:path>
              <a:path w="1096010" h="780414">
                <a:moveTo>
                  <a:pt x="22097" y="22098"/>
                </a:moveTo>
                <a:lnTo>
                  <a:pt x="22097" y="10668"/>
                </a:lnTo>
                <a:lnTo>
                  <a:pt x="10668" y="22098"/>
                </a:lnTo>
                <a:lnTo>
                  <a:pt x="22097" y="22098"/>
                </a:lnTo>
                <a:close/>
              </a:path>
              <a:path w="1096010" h="780414">
                <a:moveTo>
                  <a:pt x="22097" y="757428"/>
                </a:moveTo>
                <a:lnTo>
                  <a:pt x="22097" y="22098"/>
                </a:lnTo>
                <a:lnTo>
                  <a:pt x="10668" y="22098"/>
                </a:lnTo>
                <a:lnTo>
                  <a:pt x="10668" y="757428"/>
                </a:lnTo>
                <a:lnTo>
                  <a:pt x="22097" y="757428"/>
                </a:lnTo>
                <a:close/>
              </a:path>
              <a:path w="1096010" h="780414">
                <a:moveTo>
                  <a:pt x="1084326" y="757428"/>
                </a:moveTo>
                <a:lnTo>
                  <a:pt x="10668" y="757428"/>
                </a:lnTo>
                <a:lnTo>
                  <a:pt x="22097" y="768858"/>
                </a:lnTo>
                <a:lnTo>
                  <a:pt x="22097" y="780288"/>
                </a:lnTo>
                <a:lnTo>
                  <a:pt x="1072896" y="780288"/>
                </a:lnTo>
                <a:lnTo>
                  <a:pt x="1072896" y="768858"/>
                </a:lnTo>
                <a:lnTo>
                  <a:pt x="1084326" y="757428"/>
                </a:lnTo>
                <a:close/>
              </a:path>
              <a:path w="1096010" h="780414">
                <a:moveTo>
                  <a:pt x="22097" y="780288"/>
                </a:moveTo>
                <a:lnTo>
                  <a:pt x="22097" y="768858"/>
                </a:lnTo>
                <a:lnTo>
                  <a:pt x="10668" y="757428"/>
                </a:lnTo>
                <a:lnTo>
                  <a:pt x="10668" y="780288"/>
                </a:lnTo>
                <a:lnTo>
                  <a:pt x="22097" y="780288"/>
                </a:lnTo>
                <a:close/>
              </a:path>
              <a:path w="1096010" h="780414">
                <a:moveTo>
                  <a:pt x="1084326" y="22098"/>
                </a:moveTo>
                <a:lnTo>
                  <a:pt x="1072896" y="10668"/>
                </a:lnTo>
                <a:lnTo>
                  <a:pt x="1072896" y="22098"/>
                </a:lnTo>
                <a:lnTo>
                  <a:pt x="1084326" y="22098"/>
                </a:lnTo>
                <a:close/>
              </a:path>
              <a:path w="1096010" h="780414">
                <a:moveTo>
                  <a:pt x="1084326" y="757428"/>
                </a:moveTo>
                <a:lnTo>
                  <a:pt x="1084326" y="22098"/>
                </a:lnTo>
                <a:lnTo>
                  <a:pt x="1072896" y="22098"/>
                </a:lnTo>
                <a:lnTo>
                  <a:pt x="1072896" y="757428"/>
                </a:lnTo>
                <a:lnTo>
                  <a:pt x="1084326" y="757428"/>
                </a:lnTo>
                <a:close/>
              </a:path>
              <a:path w="1096010" h="780414">
                <a:moveTo>
                  <a:pt x="1084326" y="780288"/>
                </a:moveTo>
                <a:lnTo>
                  <a:pt x="1084326" y="757428"/>
                </a:lnTo>
                <a:lnTo>
                  <a:pt x="1072896" y="768858"/>
                </a:lnTo>
                <a:lnTo>
                  <a:pt x="1072896" y="780288"/>
                </a:lnTo>
                <a:lnTo>
                  <a:pt x="1084326" y="780288"/>
                </a:lnTo>
                <a:close/>
              </a:path>
            </a:pathLst>
          </a:custGeom>
          <a:solidFill>
            <a:srgbClr val="385D8A"/>
          </a:solidFill>
        </p:spPr>
        <p:txBody>
          <a:bodyPr wrap="square" lIns="0" tIns="0" rIns="0" bIns="0" rtlCol="0"/>
          <a:lstStyle/>
          <a:p/>
        </p:txBody>
      </p:sp>
      <p:sp>
        <p:nvSpPr>
          <p:cNvPr id="6" name="object 6"/>
          <p:cNvSpPr txBox="1"/>
          <p:nvPr/>
        </p:nvSpPr>
        <p:spPr>
          <a:xfrm>
            <a:off x="863993" y="3195320"/>
            <a:ext cx="1073785" cy="266065"/>
          </a:xfrm>
          <a:prstGeom prst="rect">
            <a:avLst/>
          </a:prstGeom>
        </p:spPr>
        <p:txBody>
          <a:bodyPr vert="horz" wrap="square" lIns="0" tIns="15875" rIns="0" bIns="0" rtlCol="0">
            <a:spAutoFit/>
          </a:bodyPr>
          <a:lstStyle/>
          <a:p>
            <a:pPr marL="135890">
              <a:lnSpc>
                <a:spcPct val="100000"/>
              </a:lnSpc>
              <a:spcBef>
                <a:spcPts val="125"/>
              </a:spcBef>
            </a:pPr>
            <a:r>
              <a:rPr sz="1550" spc="25" dirty="0">
                <a:solidFill>
                  <a:srgbClr val="FFFFFF"/>
                </a:solidFill>
                <a:latin typeface="宋体" panose="02010600030101010101" pitchFamily="2" charset="-122"/>
                <a:cs typeface="宋体" panose="02010600030101010101" pitchFamily="2" charset="-122"/>
              </a:rPr>
              <a:t>自然现象</a:t>
            </a:r>
            <a:endParaRPr sz="1550">
              <a:latin typeface="宋体" panose="02010600030101010101" pitchFamily="2" charset="-122"/>
              <a:cs typeface="宋体" panose="02010600030101010101" pitchFamily="2" charset="-122"/>
            </a:endParaRPr>
          </a:p>
        </p:txBody>
      </p:sp>
      <p:sp>
        <p:nvSpPr>
          <p:cNvPr id="7" name="object 7"/>
          <p:cNvSpPr/>
          <p:nvPr/>
        </p:nvSpPr>
        <p:spPr>
          <a:xfrm>
            <a:off x="5284355" y="2965704"/>
            <a:ext cx="2437130" cy="495300"/>
          </a:xfrm>
          <a:custGeom>
            <a:avLst/>
            <a:gdLst/>
            <a:ahLst/>
            <a:cxnLst/>
            <a:rect l="l" t="t" r="r" b="b"/>
            <a:pathLst>
              <a:path w="2437129" h="495300">
                <a:moveTo>
                  <a:pt x="0" y="495299"/>
                </a:moveTo>
                <a:lnTo>
                  <a:pt x="2436876" y="495299"/>
                </a:lnTo>
                <a:lnTo>
                  <a:pt x="2436876" y="0"/>
                </a:lnTo>
                <a:lnTo>
                  <a:pt x="0" y="0"/>
                </a:lnTo>
                <a:lnTo>
                  <a:pt x="0" y="495299"/>
                </a:lnTo>
                <a:close/>
              </a:path>
            </a:pathLst>
          </a:custGeom>
          <a:solidFill>
            <a:srgbClr val="4F81BD"/>
          </a:solidFill>
        </p:spPr>
        <p:txBody>
          <a:bodyPr wrap="square" lIns="0" tIns="0" rIns="0" bIns="0" rtlCol="0"/>
          <a:lstStyle/>
          <a:p/>
        </p:txBody>
      </p:sp>
      <p:sp>
        <p:nvSpPr>
          <p:cNvPr id="8" name="object 8"/>
          <p:cNvSpPr/>
          <p:nvPr/>
        </p:nvSpPr>
        <p:spPr>
          <a:xfrm>
            <a:off x="5273687" y="2954273"/>
            <a:ext cx="2458720" cy="528320"/>
          </a:xfrm>
          <a:custGeom>
            <a:avLst/>
            <a:gdLst/>
            <a:ahLst/>
            <a:cxnLst/>
            <a:rect l="l" t="t" r="r" b="b"/>
            <a:pathLst>
              <a:path w="2458720" h="528320">
                <a:moveTo>
                  <a:pt x="2458212" y="522732"/>
                </a:moveTo>
                <a:lnTo>
                  <a:pt x="2458212" y="5334"/>
                </a:lnTo>
                <a:lnTo>
                  <a:pt x="2453640" y="0"/>
                </a:lnTo>
                <a:lnTo>
                  <a:pt x="4571" y="0"/>
                </a:lnTo>
                <a:lnTo>
                  <a:pt x="0" y="5334"/>
                </a:lnTo>
                <a:lnTo>
                  <a:pt x="0" y="522732"/>
                </a:lnTo>
                <a:lnTo>
                  <a:pt x="4572" y="528066"/>
                </a:lnTo>
                <a:lnTo>
                  <a:pt x="10668" y="528066"/>
                </a:lnTo>
                <a:lnTo>
                  <a:pt x="10668" y="22860"/>
                </a:lnTo>
                <a:lnTo>
                  <a:pt x="22097" y="11430"/>
                </a:lnTo>
                <a:lnTo>
                  <a:pt x="22097" y="22860"/>
                </a:lnTo>
                <a:lnTo>
                  <a:pt x="2436114" y="22860"/>
                </a:lnTo>
                <a:lnTo>
                  <a:pt x="2436114" y="11430"/>
                </a:lnTo>
                <a:lnTo>
                  <a:pt x="2447544" y="22860"/>
                </a:lnTo>
                <a:lnTo>
                  <a:pt x="2447544" y="528066"/>
                </a:lnTo>
                <a:lnTo>
                  <a:pt x="2453640" y="528066"/>
                </a:lnTo>
                <a:lnTo>
                  <a:pt x="2458212" y="522732"/>
                </a:lnTo>
                <a:close/>
              </a:path>
              <a:path w="2458720" h="528320">
                <a:moveTo>
                  <a:pt x="22097" y="22860"/>
                </a:moveTo>
                <a:lnTo>
                  <a:pt x="22097" y="11430"/>
                </a:lnTo>
                <a:lnTo>
                  <a:pt x="10668" y="22860"/>
                </a:lnTo>
                <a:lnTo>
                  <a:pt x="22097" y="22860"/>
                </a:lnTo>
                <a:close/>
              </a:path>
              <a:path w="2458720" h="528320">
                <a:moveTo>
                  <a:pt x="22097" y="505206"/>
                </a:moveTo>
                <a:lnTo>
                  <a:pt x="22097" y="22860"/>
                </a:lnTo>
                <a:lnTo>
                  <a:pt x="10668" y="22860"/>
                </a:lnTo>
                <a:lnTo>
                  <a:pt x="10668" y="505206"/>
                </a:lnTo>
                <a:lnTo>
                  <a:pt x="22097" y="505206"/>
                </a:lnTo>
                <a:close/>
              </a:path>
              <a:path w="2458720" h="528320">
                <a:moveTo>
                  <a:pt x="2447544" y="505206"/>
                </a:moveTo>
                <a:lnTo>
                  <a:pt x="10668" y="505206"/>
                </a:lnTo>
                <a:lnTo>
                  <a:pt x="22097" y="516636"/>
                </a:lnTo>
                <a:lnTo>
                  <a:pt x="22097" y="528066"/>
                </a:lnTo>
                <a:lnTo>
                  <a:pt x="2436114" y="528066"/>
                </a:lnTo>
                <a:lnTo>
                  <a:pt x="2436114" y="516636"/>
                </a:lnTo>
                <a:lnTo>
                  <a:pt x="2447544" y="505206"/>
                </a:lnTo>
                <a:close/>
              </a:path>
              <a:path w="2458720" h="528320">
                <a:moveTo>
                  <a:pt x="22097" y="528066"/>
                </a:moveTo>
                <a:lnTo>
                  <a:pt x="22097" y="516636"/>
                </a:lnTo>
                <a:lnTo>
                  <a:pt x="10668" y="505206"/>
                </a:lnTo>
                <a:lnTo>
                  <a:pt x="10668" y="528066"/>
                </a:lnTo>
                <a:lnTo>
                  <a:pt x="22097" y="528066"/>
                </a:lnTo>
                <a:close/>
              </a:path>
              <a:path w="2458720" h="528320">
                <a:moveTo>
                  <a:pt x="2447544" y="22860"/>
                </a:moveTo>
                <a:lnTo>
                  <a:pt x="2436114" y="11430"/>
                </a:lnTo>
                <a:lnTo>
                  <a:pt x="2436114" y="22860"/>
                </a:lnTo>
                <a:lnTo>
                  <a:pt x="2447544" y="22860"/>
                </a:lnTo>
                <a:close/>
              </a:path>
              <a:path w="2458720" h="528320">
                <a:moveTo>
                  <a:pt x="2447544" y="505206"/>
                </a:moveTo>
                <a:lnTo>
                  <a:pt x="2447544" y="22860"/>
                </a:lnTo>
                <a:lnTo>
                  <a:pt x="2436114" y="22860"/>
                </a:lnTo>
                <a:lnTo>
                  <a:pt x="2436114" y="505206"/>
                </a:lnTo>
                <a:lnTo>
                  <a:pt x="2447544" y="505206"/>
                </a:lnTo>
                <a:close/>
              </a:path>
              <a:path w="2458720" h="528320">
                <a:moveTo>
                  <a:pt x="2447544" y="528066"/>
                </a:moveTo>
                <a:lnTo>
                  <a:pt x="2447544" y="505206"/>
                </a:lnTo>
                <a:lnTo>
                  <a:pt x="2436114" y="516636"/>
                </a:lnTo>
                <a:lnTo>
                  <a:pt x="2436114" y="528066"/>
                </a:lnTo>
                <a:lnTo>
                  <a:pt x="2447544" y="528066"/>
                </a:lnTo>
                <a:close/>
              </a:path>
            </a:pathLst>
          </a:custGeom>
          <a:solidFill>
            <a:srgbClr val="385D8A"/>
          </a:solidFill>
        </p:spPr>
        <p:txBody>
          <a:bodyPr wrap="square" lIns="0" tIns="0" rIns="0" bIns="0" rtlCol="0"/>
          <a:lstStyle/>
          <a:p/>
        </p:txBody>
      </p:sp>
      <p:sp>
        <p:nvSpPr>
          <p:cNvPr id="9" name="object 9"/>
          <p:cNvSpPr txBox="1"/>
          <p:nvPr/>
        </p:nvSpPr>
        <p:spPr>
          <a:xfrm>
            <a:off x="5284355" y="3076447"/>
            <a:ext cx="2437130" cy="266065"/>
          </a:xfrm>
          <a:prstGeom prst="rect">
            <a:avLst/>
          </a:prstGeom>
        </p:spPr>
        <p:txBody>
          <a:bodyPr vert="horz" wrap="square" lIns="0" tIns="15875" rIns="0" bIns="0" rtlCol="0">
            <a:spAutoFit/>
          </a:bodyPr>
          <a:lstStyle/>
          <a:p>
            <a:pPr algn="ctr">
              <a:lnSpc>
                <a:spcPct val="100000"/>
              </a:lnSpc>
              <a:spcBef>
                <a:spcPts val="125"/>
              </a:spcBef>
            </a:pPr>
            <a:r>
              <a:rPr sz="1550" spc="25" dirty="0">
                <a:solidFill>
                  <a:srgbClr val="FFFFFF"/>
                </a:solidFill>
                <a:latin typeface="宋体" panose="02010600030101010101" pitchFamily="2" charset="-122"/>
                <a:cs typeface="宋体" panose="02010600030101010101" pitchFamily="2" charset="-122"/>
              </a:rPr>
              <a:t>地震</a:t>
            </a:r>
            <a:endParaRPr sz="1550">
              <a:latin typeface="宋体" panose="02010600030101010101" pitchFamily="2" charset="-122"/>
              <a:cs typeface="宋体" panose="02010600030101010101" pitchFamily="2" charset="-122"/>
            </a:endParaRPr>
          </a:p>
        </p:txBody>
      </p:sp>
      <p:sp>
        <p:nvSpPr>
          <p:cNvPr id="10" name="object 10"/>
          <p:cNvSpPr/>
          <p:nvPr/>
        </p:nvSpPr>
        <p:spPr>
          <a:xfrm>
            <a:off x="2916821" y="2965704"/>
            <a:ext cx="1073150" cy="740410"/>
          </a:xfrm>
          <a:custGeom>
            <a:avLst/>
            <a:gdLst/>
            <a:ahLst/>
            <a:cxnLst/>
            <a:rect l="l" t="t" r="r" b="b"/>
            <a:pathLst>
              <a:path w="1073150" h="740410">
                <a:moveTo>
                  <a:pt x="0" y="0"/>
                </a:moveTo>
                <a:lnTo>
                  <a:pt x="0" y="739902"/>
                </a:lnTo>
                <a:lnTo>
                  <a:pt x="1072895" y="739902"/>
                </a:lnTo>
                <a:lnTo>
                  <a:pt x="1072895" y="0"/>
                </a:lnTo>
                <a:lnTo>
                  <a:pt x="0" y="0"/>
                </a:lnTo>
                <a:close/>
              </a:path>
            </a:pathLst>
          </a:custGeom>
          <a:solidFill>
            <a:srgbClr val="4F81BD"/>
          </a:solidFill>
        </p:spPr>
        <p:txBody>
          <a:bodyPr wrap="square" lIns="0" tIns="0" rIns="0" bIns="0" rtlCol="0"/>
          <a:lstStyle/>
          <a:p/>
        </p:txBody>
      </p:sp>
      <p:sp>
        <p:nvSpPr>
          <p:cNvPr id="11" name="object 11"/>
          <p:cNvSpPr/>
          <p:nvPr/>
        </p:nvSpPr>
        <p:spPr>
          <a:xfrm>
            <a:off x="2905391" y="2954273"/>
            <a:ext cx="1096010" cy="763270"/>
          </a:xfrm>
          <a:custGeom>
            <a:avLst/>
            <a:gdLst/>
            <a:ahLst/>
            <a:cxnLst/>
            <a:rect l="l" t="t" r="r" b="b"/>
            <a:pathLst>
              <a:path w="1096010" h="763270">
                <a:moveTo>
                  <a:pt x="1095756" y="757427"/>
                </a:moveTo>
                <a:lnTo>
                  <a:pt x="1095756" y="5333"/>
                </a:lnTo>
                <a:lnTo>
                  <a:pt x="1090422" y="0"/>
                </a:lnTo>
                <a:lnTo>
                  <a:pt x="4571" y="0"/>
                </a:lnTo>
                <a:lnTo>
                  <a:pt x="0" y="5333"/>
                </a:lnTo>
                <a:lnTo>
                  <a:pt x="0" y="757427"/>
                </a:lnTo>
                <a:lnTo>
                  <a:pt x="4572" y="762761"/>
                </a:lnTo>
                <a:lnTo>
                  <a:pt x="11430" y="762761"/>
                </a:lnTo>
                <a:lnTo>
                  <a:pt x="11430" y="22859"/>
                </a:lnTo>
                <a:lnTo>
                  <a:pt x="22097" y="11429"/>
                </a:lnTo>
                <a:lnTo>
                  <a:pt x="22097" y="22859"/>
                </a:lnTo>
                <a:lnTo>
                  <a:pt x="1073658" y="22859"/>
                </a:lnTo>
                <a:lnTo>
                  <a:pt x="1073658" y="11429"/>
                </a:lnTo>
                <a:lnTo>
                  <a:pt x="1084326" y="22859"/>
                </a:lnTo>
                <a:lnTo>
                  <a:pt x="1084326" y="762761"/>
                </a:lnTo>
                <a:lnTo>
                  <a:pt x="1090422" y="762761"/>
                </a:lnTo>
                <a:lnTo>
                  <a:pt x="1095756" y="757427"/>
                </a:lnTo>
                <a:close/>
              </a:path>
              <a:path w="1096010" h="763270">
                <a:moveTo>
                  <a:pt x="22097" y="22859"/>
                </a:moveTo>
                <a:lnTo>
                  <a:pt x="22097" y="11429"/>
                </a:lnTo>
                <a:lnTo>
                  <a:pt x="11430" y="22859"/>
                </a:lnTo>
                <a:lnTo>
                  <a:pt x="22097" y="22859"/>
                </a:lnTo>
                <a:close/>
              </a:path>
              <a:path w="1096010" h="763270">
                <a:moveTo>
                  <a:pt x="22097" y="740663"/>
                </a:moveTo>
                <a:lnTo>
                  <a:pt x="22097" y="22859"/>
                </a:lnTo>
                <a:lnTo>
                  <a:pt x="11430" y="22859"/>
                </a:lnTo>
                <a:lnTo>
                  <a:pt x="11430" y="740663"/>
                </a:lnTo>
                <a:lnTo>
                  <a:pt x="22097" y="740663"/>
                </a:lnTo>
                <a:close/>
              </a:path>
              <a:path w="1096010" h="763270">
                <a:moveTo>
                  <a:pt x="1084326" y="740663"/>
                </a:moveTo>
                <a:lnTo>
                  <a:pt x="11430" y="740663"/>
                </a:lnTo>
                <a:lnTo>
                  <a:pt x="22097" y="751331"/>
                </a:lnTo>
                <a:lnTo>
                  <a:pt x="22097" y="762761"/>
                </a:lnTo>
                <a:lnTo>
                  <a:pt x="1073658" y="762761"/>
                </a:lnTo>
                <a:lnTo>
                  <a:pt x="1073658" y="751331"/>
                </a:lnTo>
                <a:lnTo>
                  <a:pt x="1084326" y="740663"/>
                </a:lnTo>
                <a:close/>
              </a:path>
              <a:path w="1096010" h="763270">
                <a:moveTo>
                  <a:pt x="22097" y="762761"/>
                </a:moveTo>
                <a:lnTo>
                  <a:pt x="22097" y="751331"/>
                </a:lnTo>
                <a:lnTo>
                  <a:pt x="11430" y="740663"/>
                </a:lnTo>
                <a:lnTo>
                  <a:pt x="11430" y="762761"/>
                </a:lnTo>
                <a:lnTo>
                  <a:pt x="22097" y="762761"/>
                </a:lnTo>
                <a:close/>
              </a:path>
              <a:path w="1096010" h="763270">
                <a:moveTo>
                  <a:pt x="1084326" y="22859"/>
                </a:moveTo>
                <a:lnTo>
                  <a:pt x="1073658" y="11429"/>
                </a:lnTo>
                <a:lnTo>
                  <a:pt x="1073658" y="22859"/>
                </a:lnTo>
                <a:lnTo>
                  <a:pt x="1084326" y="22859"/>
                </a:lnTo>
                <a:close/>
              </a:path>
              <a:path w="1096010" h="763270">
                <a:moveTo>
                  <a:pt x="1084326" y="740663"/>
                </a:moveTo>
                <a:lnTo>
                  <a:pt x="1084326" y="22859"/>
                </a:lnTo>
                <a:lnTo>
                  <a:pt x="1073658" y="22859"/>
                </a:lnTo>
                <a:lnTo>
                  <a:pt x="1073658" y="740663"/>
                </a:lnTo>
                <a:lnTo>
                  <a:pt x="1084326" y="740663"/>
                </a:lnTo>
                <a:close/>
              </a:path>
              <a:path w="1096010" h="763270">
                <a:moveTo>
                  <a:pt x="1084326" y="762761"/>
                </a:moveTo>
                <a:lnTo>
                  <a:pt x="1084326" y="740663"/>
                </a:lnTo>
                <a:lnTo>
                  <a:pt x="1073658" y="751331"/>
                </a:lnTo>
                <a:lnTo>
                  <a:pt x="1073658" y="762761"/>
                </a:lnTo>
                <a:lnTo>
                  <a:pt x="1084326" y="762761"/>
                </a:lnTo>
                <a:close/>
              </a:path>
            </a:pathLst>
          </a:custGeom>
          <a:solidFill>
            <a:srgbClr val="385D8A"/>
          </a:solidFill>
        </p:spPr>
        <p:txBody>
          <a:bodyPr wrap="square" lIns="0" tIns="0" rIns="0" bIns="0" rtlCol="0"/>
          <a:lstStyle/>
          <a:p/>
        </p:txBody>
      </p:sp>
      <p:sp>
        <p:nvSpPr>
          <p:cNvPr id="12" name="object 12"/>
          <p:cNvSpPr txBox="1"/>
          <p:nvPr/>
        </p:nvSpPr>
        <p:spPr>
          <a:xfrm>
            <a:off x="2916821" y="3193796"/>
            <a:ext cx="1073150" cy="266065"/>
          </a:xfrm>
          <a:prstGeom prst="rect">
            <a:avLst/>
          </a:prstGeom>
        </p:spPr>
        <p:txBody>
          <a:bodyPr vert="horz" wrap="square" lIns="0" tIns="15875" rIns="0" bIns="0" rtlCol="0">
            <a:spAutoFit/>
          </a:bodyPr>
          <a:lstStyle/>
          <a:p>
            <a:pPr marL="135255">
              <a:lnSpc>
                <a:spcPct val="100000"/>
              </a:lnSpc>
              <a:spcBef>
                <a:spcPts val="125"/>
              </a:spcBef>
            </a:pPr>
            <a:r>
              <a:rPr sz="1550" spc="25" dirty="0">
                <a:solidFill>
                  <a:srgbClr val="FFFFFF"/>
                </a:solidFill>
                <a:latin typeface="宋体" panose="02010600030101010101" pitchFamily="2" charset="-122"/>
                <a:cs typeface="宋体" panose="02010600030101010101" pitchFamily="2" charset="-122"/>
              </a:rPr>
              <a:t>自然灾害</a:t>
            </a:r>
            <a:endParaRPr sz="1550">
              <a:latin typeface="宋体" panose="02010600030101010101" pitchFamily="2" charset="-122"/>
              <a:cs typeface="宋体" panose="02010600030101010101" pitchFamily="2" charset="-122"/>
            </a:endParaRPr>
          </a:p>
        </p:txBody>
      </p:sp>
      <p:sp>
        <p:nvSpPr>
          <p:cNvPr id="13" name="object 13"/>
          <p:cNvSpPr/>
          <p:nvPr/>
        </p:nvSpPr>
        <p:spPr>
          <a:xfrm>
            <a:off x="5284355" y="3461003"/>
            <a:ext cx="2437130" cy="1525905"/>
          </a:xfrm>
          <a:custGeom>
            <a:avLst/>
            <a:gdLst/>
            <a:ahLst/>
            <a:cxnLst/>
            <a:rect l="l" t="t" r="r" b="b"/>
            <a:pathLst>
              <a:path w="2437129" h="1525904">
                <a:moveTo>
                  <a:pt x="0" y="0"/>
                </a:moveTo>
                <a:lnTo>
                  <a:pt x="0" y="1525524"/>
                </a:lnTo>
                <a:lnTo>
                  <a:pt x="2436876" y="1525524"/>
                </a:lnTo>
                <a:lnTo>
                  <a:pt x="2436876" y="0"/>
                </a:lnTo>
                <a:lnTo>
                  <a:pt x="0" y="0"/>
                </a:lnTo>
                <a:close/>
              </a:path>
            </a:pathLst>
          </a:custGeom>
          <a:solidFill>
            <a:srgbClr val="FFFFFF"/>
          </a:solidFill>
        </p:spPr>
        <p:txBody>
          <a:bodyPr wrap="square" lIns="0" tIns="0" rIns="0" bIns="0" rtlCol="0"/>
          <a:lstStyle/>
          <a:p/>
        </p:txBody>
      </p:sp>
      <p:sp>
        <p:nvSpPr>
          <p:cNvPr id="14" name="object 14"/>
          <p:cNvSpPr/>
          <p:nvPr/>
        </p:nvSpPr>
        <p:spPr>
          <a:xfrm>
            <a:off x="5273687" y="3449573"/>
            <a:ext cx="2458720" cy="1548765"/>
          </a:xfrm>
          <a:custGeom>
            <a:avLst/>
            <a:gdLst/>
            <a:ahLst/>
            <a:cxnLst/>
            <a:rect l="l" t="t" r="r" b="b"/>
            <a:pathLst>
              <a:path w="2458720" h="1548764">
                <a:moveTo>
                  <a:pt x="2458212" y="1543050"/>
                </a:moveTo>
                <a:lnTo>
                  <a:pt x="2458212" y="5334"/>
                </a:lnTo>
                <a:lnTo>
                  <a:pt x="2453640" y="0"/>
                </a:lnTo>
                <a:lnTo>
                  <a:pt x="4571" y="0"/>
                </a:lnTo>
                <a:lnTo>
                  <a:pt x="0" y="5334"/>
                </a:lnTo>
                <a:lnTo>
                  <a:pt x="0" y="1543050"/>
                </a:lnTo>
                <a:lnTo>
                  <a:pt x="4572" y="1548384"/>
                </a:lnTo>
                <a:lnTo>
                  <a:pt x="10668" y="1548384"/>
                </a:lnTo>
                <a:lnTo>
                  <a:pt x="10668" y="22098"/>
                </a:lnTo>
                <a:lnTo>
                  <a:pt x="22098" y="11430"/>
                </a:lnTo>
                <a:lnTo>
                  <a:pt x="22098" y="22098"/>
                </a:lnTo>
                <a:lnTo>
                  <a:pt x="2436114" y="22098"/>
                </a:lnTo>
                <a:lnTo>
                  <a:pt x="2436114" y="11430"/>
                </a:lnTo>
                <a:lnTo>
                  <a:pt x="2447544" y="22098"/>
                </a:lnTo>
                <a:lnTo>
                  <a:pt x="2447544" y="1548384"/>
                </a:lnTo>
                <a:lnTo>
                  <a:pt x="2453640" y="1548384"/>
                </a:lnTo>
                <a:lnTo>
                  <a:pt x="2458212" y="1543050"/>
                </a:lnTo>
                <a:close/>
              </a:path>
              <a:path w="2458720" h="1548764">
                <a:moveTo>
                  <a:pt x="22098" y="22098"/>
                </a:moveTo>
                <a:lnTo>
                  <a:pt x="22098" y="11430"/>
                </a:lnTo>
                <a:lnTo>
                  <a:pt x="10668" y="22098"/>
                </a:lnTo>
                <a:lnTo>
                  <a:pt x="22098" y="22098"/>
                </a:lnTo>
                <a:close/>
              </a:path>
              <a:path w="2458720" h="1548764">
                <a:moveTo>
                  <a:pt x="22098" y="1525524"/>
                </a:moveTo>
                <a:lnTo>
                  <a:pt x="22098" y="22098"/>
                </a:lnTo>
                <a:lnTo>
                  <a:pt x="10668" y="22098"/>
                </a:lnTo>
                <a:lnTo>
                  <a:pt x="10668" y="1525524"/>
                </a:lnTo>
                <a:lnTo>
                  <a:pt x="22098" y="1525524"/>
                </a:lnTo>
                <a:close/>
              </a:path>
              <a:path w="2458720" h="1548764">
                <a:moveTo>
                  <a:pt x="2447544" y="1525524"/>
                </a:moveTo>
                <a:lnTo>
                  <a:pt x="10668" y="1525524"/>
                </a:lnTo>
                <a:lnTo>
                  <a:pt x="22098" y="1536954"/>
                </a:lnTo>
                <a:lnTo>
                  <a:pt x="22098" y="1548384"/>
                </a:lnTo>
                <a:lnTo>
                  <a:pt x="2436114" y="1548384"/>
                </a:lnTo>
                <a:lnTo>
                  <a:pt x="2436114" y="1536954"/>
                </a:lnTo>
                <a:lnTo>
                  <a:pt x="2447544" y="1525524"/>
                </a:lnTo>
                <a:close/>
              </a:path>
              <a:path w="2458720" h="1548764">
                <a:moveTo>
                  <a:pt x="22098" y="1548384"/>
                </a:moveTo>
                <a:lnTo>
                  <a:pt x="22098" y="1536954"/>
                </a:lnTo>
                <a:lnTo>
                  <a:pt x="10668" y="1525524"/>
                </a:lnTo>
                <a:lnTo>
                  <a:pt x="10668" y="1548384"/>
                </a:lnTo>
                <a:lnTo>
                  <a:pt x="22098" y="1548384"/>
                </a:lnTo>
                <a:close/>
              </a:path>
              <a:path w="2458720" h="1548764">
                <a:moveTo>
                  <a:pt x="2447544" y="22098"/>
                </a:moveTo>
                <a:lnTo>
                  <a:pt x="2436114" y="11430"/>
                </a:lnTo>
                <a:lnTo>
                  <a:pt x="2436114" y="22098"/>
                </a:lnTo>
                <a:lnTo>
                  <a:pt x="2447544" y="22098"/>
                </a:lnTo>
                <a:close/>
              </a:path>
              <a:path w="2458720" h="1548764">
                <a:moveTo>
                  <a:pt x="2447544" y="1525524"/>
                </a:moveTo>
                <a:lnTo>
                  <a:pt x="2447544" y="22098"/>
                </a:lnTo>
                <a:lnTo>
                  <a:pt x="2436114" y="22098"/>
                </a:lnTo>
                <a:lnTo>
                  <a:pt x="2436114" y="1525524"/>
                </a:lnTo>
                <a:lnTo>
                  <a:pt x="2447544" y="1525524"/>
                </a:lnTo>
                <a:close/>
              </a:path>
              <a:path w="2458720" h="1548764">
                <a:moveTo>
                  <a:pt x="2447544" y="1548384"/>
                </a:moveTo>
                <a:lnTo>
                  <a:pt x="2447544" y="1525524"/>
                </a:lnTo>
                <a:lnTo>
                  <a:pt x="2436114" y="1536954"/>
                </a:lnTo>
                <a:lnTo>
                  <a:pt x="2436114" y="1548384"/>
                </a:lnTo>
                <a:lnTo>
                  <a:pt x="2447544" y="1548384"/>
                </a:lnTo>
                <a:close/>
              </a:path>
            </a:pathLst>
          </a:custGeom>
          <a:solidFill>
            <a:srgbClr val="4F81BD"/>
          </a:solidFill>
        </p:spPr>
        <p:txBody>
          <a:bodyPr wrap="square" lIns="0" tIns="0" rIns="0" bIns="0" rtlCol="0"/>
          <a:lstStyle/>
          <a:p/>
        </p:txBody>
      </p:sp>
      <p:sp>
        <p:nvSpPr>
          <p:cNvPr id="15" name="object 15"/>
          <p:cNvSpPr txBox="1"/>
          <p:nvPr/>
        </p:nvSpPr>
        <p:spPr>
          <a:xfrm>
            <a:off x="5352421" y="3600703"/>
            <a:ext cx="1027430" cy="1228725"/>
          </a:xfrm>
          <a:prstGeom prst="rect">
            <a:avLst/>
          </a:prstGeom>
        </p:spPr>
        <p:txBody>
          <a:bodyPr vert="horz" wrap="square" lIns="0" tIns="11430" rIns="0" bIns="0" rtlCol="0">
            <a:spAutoFit/>
          </a:bodyPr>
          <a:lstStyle/>
          <a:p>
            <a:pPr marL="12700" marR="405765" algn="just">
              <a:lnSpc>
                <a:spcPct val="102000"/>
              </a:lnSpc>
              <a:spcBef>
                <a:spcPts val="90"/>
              </a:spcBef>
            </a:pPr>
            <a:r>
              <a:rPr sz="1550" spc="25" dirty="0">
                <a:latin typeface="宋体" panose="02010600030101010101" pitchFamily="2" charset="-122"/>
                <a:cs typeface="宋体" panose="02010600030101010101" pitchFamily="2" charset="-122"/>
              </a:rPr>
              <a:t>时间： 地点： 震级：</a:t>
            </a:r>
            <a:endParaRPr sz="1550">
              <a:latin typeface="宋体" panose="02010600030101010101" pitchFamily="2" charset="-122"/>
              <a:cs typeface="宋体" panose="02010600030101010101" pitchFamily="2" charset="-122"/>
            </a:endParaRPr>
          </a:p>
          <a:p>
            <a:pPr marL="12700" marR="5080">
              <a:lnSpc>
                <a:spcPts val="1900"/>
              </a:lnSpc>
              <a:spcBef>
                <a:spcPts val="60"/>
              </a:spcBef>
            </a:pPr>
            <a:r>
              <a:rPr sz="1550" spc="25" dirty="0">
                <a:latin typeface="宋体" panose="02010600030101010101" pitchFamily="2" charset="-122"/>
                <a:cs typeface="宋体" panose="02010600030101010101" pitchFamily="2" charset="-122"/>
              </a:rPr>
              <a:t>地形改变： 经济损失：</a:t>
            </a:r>
            <a:endParaRPr sz="1550">
              <a:latin typeface="宋体" panose="02010600030101010101" pitchFamily="2" charset="-122"/>
              <a:cs typeface="宋体" panose="02010600030101010101" pitchFamily="2" charset="-122"/>
            </a:endParaRPr>
          </a:p>
        </p:txBody>
      </p:sp>
      <p:sp>
        <p:nvSpPr>
          <p:cNvPr id="16" name="object 16"/>
          <p:cNvSpPr/>
          <p:nvPr/>
        </p:nvSpPr>
        <p:spPr>
          <a:xfrm>
            <a:off x="2506103" y="4481321"/>
            <a:ext cx="2436495" cy="494665"/>
          </a:xfrm>
          <a:custGeom>
            <a:avLst/>
            <a:gdLst/>
            <a:ahLst/>
            <a:cxnLst/>
            <a:rect l="l" t="t" r="r" b="b"/>
            <a:pathLst>
              <a:path w="2436495" h="494664">
                <a:moveTo>
                  <a:pt x="0" y="494538"/>
                </a:moveTo>
                <a:lnTo>
                  <a:pt x="2436113" y="494538"/>
                </a:lnTo>
                <a:lnTo>
                  <a:pt x="2436113" y="0"/>
                </a:lnTo>
                <a:lnTo>
                  <a:pt x="0" y="0"/>
                </a:lnTo>
                <a:lnTo>
                  <a:pt x="0" y="494538"/>
                </a:lnTo>
                <a:close/>
              </a:path>
            </a:pathLst>
          </a:custGeom>
          <a:solidFill>
            <a:srgbClr val="4F81BD"/>
          </a:solidFill>
        </p:spPr>
        <p:txBody>
          <a:bodyPr wrap="square" lIns="0" tIns="0" rIns="0" bIns="0" rtlCol="0"/>
          <a:lstStyle/>
          <a:p/>
        </p:txBody>
      </p:sp>
      <p:sp>
        <p:nvSpPr>
          <p:cNvPr id="17" name="object 17"/>
          <p:cNvSpPr/>
          <p:nvPr/>
        </p:nvSpPr>
        <p:spPr>
          <a:xfrm>
            <a:off x="2494673" y="4469891"/>
            <a:ext cx="2459355" cy="528320"/>
          </a:xfrm>
          <a:custGeom>
            <a:avLst/>
            <a:gdLst/>
            <a:ahLst/>
            <a:cxnLst/>
            <a:rect l="l" t="t" r="r" b="b"/>
            <a:pathLst>
              <a:path w="2459354" h="528320">
                <a:moveTo>
                  <a:pt x="2458974" y="522731"/>
                </a:moveTo>
                <a:lnTo>
                  <a:pt x="2458974" y="5333"/>
                </a:lnTo>
                <a:lnTo>
                  <a:pt x="2454402" y="0"/>
                </a:lnTo>
                <a:lnTo>
                  <a:pt x="5333" y="0"/>
                </a:lnTo>
                <a:lnTo>
                  <a:pt x="0" y="5333"/>
                </a:lnTo>
                <a:lnTo>
                  <a:pt x="0" y="522731"/>
                </a:lnTo>
                <a:lnTo>
                  <a:pt x="5334" y="528065"/>
                </a:lnTo>
                <a:lnTo>
                  <a:pt x="11430" y="528065"/>
                </a:lnTo>
                <a:lnTo>
                  <a:pt x="11430" y="22859"/>
                </a:lnTo>
                <a:lnTo>
                  <a:pt x="22859" y="11429"/>
                </a:lnTo>
                <a:lnTo>
                  <a:pt x="22859" y="22859"/>
                </a:lnTo>
                <a:lnTo>
                  <a:pt x="2436876" y="22859"/>
                </a:lnTo>
                <a:lnTo>
                  <a:pt x="2436876" y="11429"/>
                </a:lnTo>
                <a:lnTo>
                  <a:pt x="2447544" y="22859"/>
                </a:lnTo>
                <a:lnTo>
                  <a:pt x="2447544" y="528065"/>
                </a:lnTo>
                <a:lnTo>
                  <a:pt x="2454402" y="528065"/>
                </a:lnTo>
                <a:lnTo>
                  <a:pt x="2458974" y="522731"/>
                </a:lnTo>
                <a:close/>
              </a:path>
              <a:path w="2459354" h="528320">
                <a:moveTo>
                  <a:pt x="22859" y="22859"/>
                </a:moveTo>
                <a:lnTo>
                  <a:pt x="22859" y="11429"/>
                </a:lnTo>
                <a:lnTo>
                  <a:pt x="11430" y="22859"/>
                </a:lnTo>
                <a:lnTo>
                  <a:pt x="22859" y="22859"/>
                </a:lnTo>
                <a:close/>
              </a:path>
              <a:path w="2459354" h="528320">
                <a:moveTo>
                  <a:pt x="22859" y="505205"/>
                </a:moveTo>
                <a:lnTo>
                  <a:pt x="22859" y="22859"/>
                </a:lnTo>
                <a:lnTo>
                  <a:pt x="11430" y="22859"/>
                </a:lnTo>
                <a:lnTo>
                  <a:pt x="11430" y="505205"/>
                </a:lnTo>
                <a:lnTo>
                  <a:pt x="22859" y="505205"/>
                </a:lnTo>
                <a:close/>
              </a:path>
              <a:path w="2459354" h="528320">
                <a:moveTo>
                  <a:pt x="2447544" y="505205"/>
                </a:moveTo>
                <a:lnTo>
                  <a:pt x="11430" y="505205"/>
                </a:lnTo>
                <a:lnTo>
                  <a:pt x="22859" y="516635"/>
                </a:lnTo>
                <a:lnTo>
                  <a:pt x="22859" y="528065"/>
                </a:lnTo>
                <a:lnTo>
                  <a:pt x="2436876" y="528065"/>
                </a:lnTo>
                <a:lnTo>
                  <a:pt x="2436876" y="516635"/>
                </a:lnTo>
                <a:lnTo>
                  <a:pt x="2447544" y="505205"/>
                </a:lnTo>
                <a:close/>
              </a:path>
              <a:path w="2459354" h="528320">
                <a:moveTo>
                  <a:pt x="22859" y="528065"/>
                </a:moveTo>
                <a:lnTo>
                  <a:pt x="22859" y="516635"/>
                </a:lnTo>
                <a:lnTo>
                  <a:pt x="11430" y="505205"/>
                </a:lnTo>
                <a:lnTo>
                  <a:pt x="11430" y="528065"/>
                </a:lnTo>
                <a:lnTo>
                  <a:pt x="22859" y="528065"/>
                </a:lnTo>
                <a:close/>
              </a:path>
              <a:path w="2459354" h="528320">
                <a:moveTo>
                  <a:pt x="2447544" y="22859"/>
                </a:moveTo>
                <a:lnTo>
                  <a:pt x="2436876" y="11429"/>
                </a:lnTo>
                <a:lnTo>
                  <a:pt x="2436876" y="22859"/>
                </a:lnTo>
                <a:lnTo>
                  <a:pt x="2447544" y="22859"/>
                </a:lnTo>
                <a:close/>
              </a:path>
              <a:path w="2459354" h="528320">
                <a:moveTo>
                  <a:pt x="2447544" y="505205"/>
                </a:moveTo>
                <a:lnTo>
                  <a:pt x="2447544" y="22859"/>
                </a:lnTo>
                <a:lnTo>
                  <a:pt x="2436876" y="22859"/>
                </a:lnTo>
                <a:lnTo>
                  <a:pt x="2436876" y="505205"/>
                </a:lnTo>
                <a:lnTo>
                  <a:pt x="2447544" y="505205"/>
                </a:lnTo>
                <a:close/>
              </a:path>
              <a:path w="2459354" h="528320">
                <a:moveTo>
                  <a:pt x="2447544" y="528065"/>
                </a:moveTo>
                <a:lnTo>
                  <a:pt x="2447544" y="505205"/>
                </a:lnTo>
                <a:lnTo>
                  <a:pt x="2436876" y="516635"/>
                </a:lnTo>
                <a:lnTo>
                  <a:pt x="2436876" y="528065"/>
                </a:lnTo>
                <a:lnTo>
                  <a:pt x="2447544" y="528065"/>
                </a:lnTo>
                <a:close/>
              </a:path>
            </a:pathLst>
          </a:custGeom>
          <a:solidFill>
            <a:srgbClr val="385D8A"/>
          </a:solidFill>
        </p:spPr>
        <p:txBody>
          <a:bodyPr wrap="square" lIns="0" tIns="0" rIns="0" bIns="0" rtlCol="0"/>
          <a:lstStyle/>
          <a:p/>
        </p:txBody>
      </p:sp>
      <p:sp>
        <p:nvSpPr>
          <p:cNvPr id="18" name="object 18"/>
          <p:cNvSpPr txBox="1"/>
          <p:nvPr/>
        </p:nvSpPr>
        <p:spPr>
          <a:xfrm>
            <a:off x="2506103" y="4592065"/>
            <a:ext cx="2436495" cy="266065"/>
          </a:xfrm>
          <a:prstGeom prst="rect">
            <a:avLst/>
          </a:prstGeom>
        </p:spPr>
        <p:txBody>
          <a:bodyPr vert="horz" wrap="square" lIns="0" tIns="15875" rIns="0" bIns="0" rtlCol="0">
            <a:spAutoFit/>
          </a:bodyPr>
          <a:lstStyle/>
          <a:p>
            <a:pPr algn="ctr">
              <a:lnSpc>
                <a:spcPct val="100000"/>
              </a:lnSpc>
              <a:spcBef>
                <a:spcPts val="125"/>
              </a:spcBef>
            </a:pPr>
            <a:r>
              <a:rPr sz="1550" spc="25" dirty="0">
                <a:solidFill>
                  <a:srgbClr val="FFFFFF"/>
                </a:solidFill>
                <a:latin typeface="宋体" panose="02010600030101010101" pitchFamily="2" charset="-122"/>
                <a:cs typeface="宋体" panose="02010600030101010101" pitchFamily="2" charset="-122"/>
              </a:rPr>
              <a:t>水灾</a:t>
            </a:r>
            <a:endParaRPr sz="1550">
              <a:latin typeface="宋体" panose="02010600030101010101" pitchFamily="2" charset="-122"/>
              <a:cs typeface="宋体" panose="02010600030101010101" pitchFamily="2" charset="-122"/>
            </a:endParaRPr>
          </a:p>
        </p:txBody>
      </p:sp>
      <p:sp>
        <p:nvSpPr>
          <p:cNvPr id="19" name="object 19"/>
          <p:cNvSpPr/>
          <p:nvPr/>
        </p:nvSpPr>
        <p:spPr>
          <a:xfrm>
            <a:off x="2506103" y="4975859"/>
            <a:ext cx="2436495" cy="1526540"/>
          </a:xfrm>
          <a:custGeom>
            <a:avLst/>
            <a:gdLst/>
            <a:ahLst/>
            <a:cxnLst/>
            <a:rect l="l" t="t" r="r" b="b"/>
            <a:pathLst>
              <a:path w="2436495" h="1526539">
                <a:moveTo>
                  <a:pt x="0" y="0"/>
                </a:moveTo>
                <a:lnTo>
                  <a:pt x="0" y="1526286"/>
                </a:lnTo>
                <a:lnTo>
                  <a:pt x="2436114" y="1526286"/>
                </a:lnTo>
                <a:lnTo>
                  <a:pt x="2436113" y="0"/>
                </a:lnTo>
                <a:lnTo>
                  <a:pt x="0" y="0"/>
                </a:lnTo>
                <a:close/>
              </a:path>
            </a:pathLst>
          </a:custGeom>
          <a:solidFill>
            <a:srgbClr val="FFFFFF"/>
          </a:solidFill>
        </p:spPr>
        <p:txBody>
          <a:bodyPr wrap="square" lIns="0" tIns="0" rIns="0" bIns="0" rtlCol="0"/>
          <a:lstStyle/>
          <a:p/>
        </p:txBody>
      </p:sp>
      <p:sp>
        <p:nvSpPr>
          <p:cNvPr id="20" name="object 20"/>
          <p:cNvSpPr/>
          <p:nvPr/>
        </p:nvSpPr>
        <p:spPr>
          <a:xfrm>
            <a:off x="2494673" y="4965191"/>
            <a:ext cx="2459355" cy="1548130"/>
          </a:xfrm>
          <a:custGeom>
            <a:avLst/>
            <a:gdLst/>
            <a:ahLst/>
            <a:cxnLst/>
            <a:rect l="l" t="t" r="r" b="b"/>
            <a:pathLst>
              <a:path w="2459354" h="1548129">
                <a:moveTo>
                  <a:pt x="2458974" y="1543049"/>
                </a:moveTo>
                <a:lnTo>
                  <a:pt x="2458974" y="4571"/>
                </a:lnTo>
                <a:lnTo>
                  <a:pt x="2454402" y="0"/>
                </a:lnTo>
                <a:lnTo>
                  <a:pt x="5333" y="0"/>
                </a:lnTo>
                <a:lnTo>
                  <a:pt x="0" y="4571"/>
                </a:lnTo>
                <a:lnTo>
                  <a:pt x="0" y="1543049"/>
                </a:lnTo>
                <a:lnTo>
                  <a:pt x="5334" y="1547621"/>
                </a:lnTo>
                <a:lnTo>
                  <a:pt x="11430" y="1547621"/>
                </a:lnTo>
                <a:lnTo>
                  <a:pt x="11430" y="22097"/>
                </a:lnTo>
                <a:lnTo>
                  <a:pt x="22860" y="10667"/>
                </a:lnTo>
                <a:lnTo>
                  <a:pt x="22860" y="22097"/>
                </a:lnTo>
                <a:lnTo>
                  <a:pt x="2436876" y="22097"/>
                </a:lnTo>
                <a:lnTo>
                  <a:pt x="2436876" y="10667"/>
                </a:lnTo>
                <a:lnTo>
                  <a:pt x="2447544" y="22097"/>
                </a:lnTo>
                <a:lnTo>
                  <a:pt x="2447544" y="1547621"/>
                </a:lnTo>
                <a:lnTo>
                  <a:pt x="2454402" y="1547621"/>
                </a:lnTo>
                <a:lnTo>
                  <a:pt x="2458974" y="1543049"/>
                </a:lnTo>
                <a:close/>
              </a:path>
              <a:path w="2459354" h="1548129">
                <a:moveTo>
                  <a:pt x="22860" y="22097"/>
                </a:moveTo>
                <a:lnTo>
                  <a:pt x="22860" y="10667"/>
                </a:lnTo>
                <a:lnTo>
                  <a:pt x="11430" y="22097"/>
                </a:lnTo>
                <a:lnTo>
                  <a:pt x="22860" y="22097"/>
                </a:lnTo>
                <a:close/>
              </a:path>
              <a:path w="2459354" h="1548129">
                <a:moveTo>
                  <a:pt x="22860" y="1525523"/>
                </a:moveTo>
                <a:lnTo>
                  <a:pt x="22860" y="22097"/>
                </a:lnTo>
                <a:lnTo>
                  <a:pt x="11430" y="22097"/>
                </a:lnTo>
                <a:lnTo>
                  <a:pt x="11430" y="1525523"/>
                </a:lnTo>
                <a:lnTo>
                  <a:pt x="22860" y="1525523"/>
                </a:lnTo>
                <a:close/>
              </a:path>
              <a:path w="2459354" h="1548129">
                <a:moveTo>
                  <a:pt x="2447544" y="1525523"/>
                </a:moveTo>
                <a:lnTo>
                  <a:pt x="11430" y="1525523"/>
                </a:lnTo>
                <a:lnTo>
                  <a:pt x="22860" y="1536953"/>
                </a:lnTo>
                <a:lnTo>
                  <a:pt x="22860" y="1547621"/>
                </a:lnTo>
                <a:lnTo>
                  <a:pt x="2436876" y="1547621"/>
                </a:lnTo>
                <a:lnTo>
                  <a:pt x="2436876" y="1536953"/>
                </a:lnTo>
                <a:lnTo>
                  <a:pt x="2447544" y="1525523"/>
                </a:lnTo>
                <a:close/>
              </a:path>
              <a:path w="2459354" h="1548129">
                <a:moveTo>
                  <a:pt x="22860" y="1547621"/>
                </a:moveTo>
                <a:lnTo>
                  <a:pt x="22860" y="1536953"/>
                </a:lnTo>
                <a:lnTo>
                  <a:pt x="11430" y="1525523"/>
                </a:lnTo>
                <a:lnTo>
                  <a:pt x="11430" y="1547621"/>
                </a:lnTo>
                <a:lnTo>
                  <a:pt x="22860" y="1547621"/>
                </a:lnTo>
                <a:close/>
              </a:path>
              <a:path w="2459354" h="1548129">
                <a:moveTo>
                  <a:pt x="2447544" y="22097"/>
                </a:moveTo>
                <a:lnTo>
                  <a:pt x="2436876" y="10667"/>
                </a:lnTo>
                <a:lnTo>
                  <a:pt x="2436876" y="22097"/>
                </a:lnTo>
                <a:lnTo>
                  <a:pt x="2447544" y="22097"/>
                </a:lnTo>
                <a:close/>
              </a:path>
              <a:path w="2459354" h="1548129">
                <a:moveTo>
                  <a:pt x="2447544" y="1525523"/>
                </a:moveTo>
                <a:lnTo>
                  <a:pt x="2447544" y="22097"/>
                </a:lnTo>
                <a:lnTo>
                  <a:pt x="2436876" y="22097"/>
                </a:lnTo>
                <a:lnTo>
                  <a:pt x="2436876" y="1525523"/>
                </a:lnTo>
                <a:lnTo>
                  <a:pt x="2447544" y="1525523"/>
                </a:lnTo>
                <a:close/>
              </a:path>
              <a:path w="2459354" h="1548129">
                <a:moveTo>
                  <a:pt x="2447544" y="1547621"/>
                </a:moveTo>
                <a:lnTo>
                  <a:pt x="2447544" y="1525523"/>
                </a:lnTo>
                <a:lnTo>
                  <a:pt x="2436876" y="1536953"/>
                </a:lnTo>
                <a:lnTo>
                  <a:pt x="2436876" y="1547621"/>
                </a:lnTo>
                <a:lnTo>
                  <a:pt x="2447544" y="1547621"/>
                </a:lnTo>
                <a:close/>
              </a:path>
            </a:pathLst>
          </a:custGeom>
          <a:solidFill>
            <a:srgbClr val="4F81BD"/>
          </a:solidFill>
        </p:spPr>
        <p:txBody>
          <a:bodyPr wrap="square" lIns="0" tIns="0" rIns="0" bIns="0" rtlCol="0"/>
          <a:lstStyle/>
          <a:p/>
        </p:txBody>
      </p:sp>
      <p:sp>
        <p:nvSpPr>
          <p:cNvPr id="21" name="object 21"/>
          <p:cNvSpPr txBox="1"/>
          <p:nvPr/>
        </p:nvSpPr>
        <p:spPr>
          <a:xfrm>
            <a:off x="2574169" y="5356351"/>
            <a:ext cx="1027430" cy="748030"/>
          </a:xfrm>
          <a:prstGeom prst="rect">
            <a:avLst/>
          </a:prstGeom>
        </p:spPr>
        <p:txBody>
          <a:bodyPr vert="horz" wrap="square" lIns="0" tIns="11430" rIns="0" bIns="0" rtlCol="0">
            <a:spAutoFit/>
          </a:bodyPr>
          <a:lstStyle/>
          <a:p>
            <a:pPr marL="12700" marR="405765">
              <a:lnSpc>
                <a:spcPct val="102000"/>
              </a:lnSpc>
              <a:spcBef>
                <a:spcPts val="90"/>
              </a:spcBef>
            </a:pPr>
            <a:r>
              <a:rPr sz="1550" spc="25" dirty="0">
                <a:latin typeface="宋体" panose="02010600030101010101" pitchFamily="2" charset="-122"/>
                <a:cs typeface="宋体" panose="02010600030101010101" pitchFamily="2" charset="-122"/>
              </a:rPr>
              <a:t>时间： 地点：</a:t>
            </a:r>
            <a:endParaRPr sz="1550">
              <a:latin typeface="宋体" panose="02010600030101010101" pitchFamily="2" charset="-122"/>
              <a:cs typeface="宋体" panose="02010600030101010101" pitchFamily="2" charset="-122"/>
            </a:endParaRPr>
          </a:p>
          <a:p>
            <a:pPr marL="12700">
              <a:lnSpc>
                <a:spcPct val="100000"/>
              </a:lnSpc>
              <a:spcBef>
                <a:spcPts val="35"/>
              </a:spcBef>
            </a:pPr>
            <a:r>
              <a:rPr sz="1550" spc="25" dirty="0">
                <a:latin typeface="宋体" panose="02010600030101010101" pitchFamily="2" charset="-122"/>
                <a:cs typeface="宋体" panose="02010600030101010101" pitchFamily="2" charset="-122"/>
              </a:rPr>
              <a:t>经济损失：</a:t>
            </a:r>
            <a:endParaRPr sz="1550">
              <a:latin typeface="宋体" panose="02010600030101010101" pitchFamily="2" charset="-122"/>
              <a:cs typeface="宋体" panose="02010600030101010101" pitchFamily="2" charset="-122"/>
            </a:endParaRPr>
          </a:p>
        </p:txBody>
      </p:sp>
      <p:sp>
        <p:nvSpPr>
          <p:cNvPr id="22" name="object 22"/>
          <p:cNvSpPr/>
          <p:nvPr/>
        </p:nvSpPr>
        <p:spPr>
          <a:xfrm>
            <a:off x="8063369" y="4294632"/>
            <a:ext cx="2436495" cy="495300"/>
          </a:xfrm>
          <a:custGeom>
            <a:avLst/>
            <a:gdLst/>
            <a:ahLst/>
            <a:cxnLst/>
            <a:rect l="l" t="t" r="r" b="b"/>
            <a:pathLst>
              <a:path w="2436495" h="495300">
                <a:moveTo>
                  <a:pt x="0" y="495300"/>
                </a:moveTo>
                <a:lnTo>
                  <a:pt x="2436114" y="495300"/>
                </a:lnTo>
                <a:lnTo>
                  <a:pt x="2436114" y="0"/>
                </a:lnTo>
                <a:lnTo>
                  <a:pt x="0" y="0"/>
                </a:lnTo>
                <a:lnTo>
                  <a:pt x="0" y="495300"/>
                </a:lnTo>
                <a:close/>
              </a:path>
            </a:pathLst>
          </a:custGeom>
          <a:solidFill>
            <a:srgbClr val="4F81BD"/>
          </a:solidFill>
        </p:spPr>
        <p:txBody>
          <a:bodyPr wrap="square" lIns="0" tIns="0" rIns="0" bIns="0" rtlCol="0"/>
          <a:lstStyle/>
          <a:p/>
        </p:txBody>
      </p:sp>
      <p:sp>
        <p:nvSpPr>
          <p:cNvPr id="23" name="object 23"/>
          <p:cNvSpPr/>
          <p:nvPr/>
        </p:nvSpPr>
        <p:spPr>
          <a:xfrm>
            <a:off x="8051927" y="4283964"/>
            <a:ext cx="2459355" cy="527685"/>
          </a:xfrm>
          <a:custGeom>
            <a:avLst/>
            <a:gdLst/>
            <a:ahLst/>
            <a:cxnLst/>
            <a:rect l="l" t="t" r="r" b="b"/>
            <a:pathLst>
              <a:path w="2459354" h="527685">
                <a:moveTo>
                  <a:pt x="2458974" y="521970"/>
                </a:moveTo>
                <a:lnTo>
                  <a:pt x="2458974" y="4572"/>
                </a:lnTo>
                <a:lnTo>
                  <a:pt x="2453640" y="0"/>
                </a:lnTo>
                <a:lnTo>
                  <a:pt x="4571" y="0"/>
                </a:lnTo>
                <a:lnTo>
                  <a:pt x="0" y="4572"/>
                </a:lnTo>
                <a:lnTo>
                  <a:pt x="0" y="521970"/>
                </a:lnTo>
                <a:lnTo>
                  <a:pt x="4572" y="527304"/>
                </a:lnTo>
                <a:lnTo>
                  <a:pt x="11430" y="527304"/>
                </a:lnTo>
                <a:lnTo>
                  <a:pt x="11430" y="22098"/>
                </a:lnTo>
                <a:lnTo>
                  <a:pt x="22097" y="10668"/>
                </a:lnTo>
                <a:lnTo>
                  <a:pt x="22097" y="22098"/>
                </a:lnTo>
                <a:lnTo>
                  <a:pt x="2436114" y="22098"/>
                </a:lnTo>
                <a:lnTo>
                  <a:pt x="2436114" y="10668"/>
                </a:lnTo>
                <a:lnTo>
                  <a:pt x="2447544" y="22098"/>
                </a:lnTo>
                <a:lnTo>
                  <a:pt x="2447544" y="527304"/>
                </a:lnTo>
                <a:lnTo>
                  <a:pt x="2453640" y="527304"/>
                </a:lnTo>
                <a:lnTo>
                  <a:pt x="2458974" y="521970"/>
                </a:lnTo>
                <a:close/>
              </a:path>
              <a:path w="2459354" h="527685">
                <a:moveTo>
                  <a:pt x="22097" y="22098"/>
                </a:moveTo>
                <a:lnTo>
                  <a:pt x="22097" y="10668"/>
                </a:lnTo>
                <a:lnTo>
                  <a:pt x="11430" y="22098"/>
                </a:lnTo>
                <a:lnTo>
                  <a:pt x="22097" y="22098"/>
                </a:lnTo>
                <a:close/>
              </a:path>
              <a:path w="2459354" h="527685">
                <a:moveTo>
                  <a:pt x="22097" y="505206"/>
                </a:moveTo>
                <a:lnTo>
                  <a:pt x="22097" y="22098"/>
                </a:lnTo>
                <a:lnTo>
                  <a:pt x="11430" y="22098"/>
                </a:lnTo>
                <a:lnTo>
                  <a:pt x="11430" y="505206"/>
                </a:lnTo>
                <a:lnTo>
                  <a:pt x="22097" y="505206"/>
                </a:lnTo>
                <a:close/>
              </a:path>
              <a:path w="2459354" h="527685">
                <a:moveTo>
                  <a:pt x="2447544" y="505206"/>
                </a:moveTo>
                <a:lnTo>
                  <a:pt x="11430" y="505206"/>
                </a:lnTo>
                <a:lnTo>
                  <a:pt x="22097" y="515874"/>
                </a:lnTo>
                <a:lnTo>
                  <a:pt x="22097" y="527304"/>
                </a:lnTo>
                <a:lnTo>
                  <a:pt x="2436114" y="527304"/>
                </a:lnTo>
                <a:lnTo>
                  <a:pt x="2436114" y="515874"/>
                </a:lnTo>
                <a:lnTo>
                  <a:pt x="2447544" y="505206"/>
                </a:lnTo>
                <a:close/>
              </a:path>
              <a:path w="2459354" h="527685">
                <a:moveTo>
                  <a:pt x="22097" y="527304"/>
                </a:moveTo>
                <a:lnTo>
                  <a:pt x="22097" y="515874"/>
                </a:lnTo>
                <a:lnTo>
                  <a:pt x="11430" y="505206"/>
                </a:lnTo>
                <a:lnTo>
                  <a:pt x="11430" y="527304"/>
                </a:lnTo>
                <a:lnTo>
                  <a:pt x="22097" y="527304"/>
                </a:lnTo>
                <a:close/>
              </a:path>
              <a:path w="2459354" h="527685">
                <a:moveTo>
                  <a:pt x="2447544" y="22098"/>
                </a:moveTo>
                <a:lnTo>
                  <a:pt x="2436114" y="10668"/>
                </a:lnTo>
                <a:lnTo>
                  <a:pt x="2436114" y="22098"/>
                </a:lnTo>
                <a:lnTo>
                  <a:pt x="2447544" y="22098"/>
                </a:lnTo>
                <a:close/>
              </a:path>
              <a:path w="2459354" h="527685">
                <a:moveTo>
                  <a:pt x="2447544" y="505206"/>
                </a:moveTo>
                <a:lnTo>
                  <a:pt x="2447544" y="22098"/>
                </a:lnTo>
                <a:lnTo>
                  <a:pt x="2436114" y="22098"/>
                </a:lnTo>
                <a:lnTo>
                  <a:pt x="2436114" y="505206"/>
                </a:lnTo>
                <a:lnTo>
                  <a:pt x="2447544" y="505206"/>
                </a:lnTo>
                <a:close/>
              </a:path>
              <a:path w="2459354" h="527685">
                <a:moveTo>
                  <a:pt x="2447544" y="527304"/>
                </a:moveTo>
                <a:lnTo>
                  <a:pt x="2447544" y="505206"/>
                </a:lnTo>
                <a:lnTo>
                  <a:pt x="2436114" y="515874"/>
                </a:lnTo>
                <a:lnTo>
                  <a:pt x="2436114" y="527304"/>
                </a:lnTo>
                <a:lnTo>
                  <a:pt x="2447544" y="527304"/>
                </a:lnTo>
                <a:close/>
              </a:path>
            </a:pathLst>
          </a:custGeom>
          <a:solidFill>
            <a:srgbClr val="385D8A"/>
          </a:solidFill>
        </p:spPr>
        <p:txBody>
          <a:bodyPr wrap="square" lIns="0" tIns="0" rIns="0" bIns="0" rtlCol="0"/>
          <a:lstStyle/>
          <a:p/>
        </p:txBody>
      </p:sp>
      <p:sp>
        <p:nvSpPr>
          <p:cNvPr id="24" name="object 24"/>
          <p:cNvSpPr txBox="1"/>
          <p:nvPr/>
        </p:nvSpPr>
        <p:spPr>
          <a:xfrm>
            <a:off x="8063369" y="4405376"/>
            <a:ext cx="2436495" cy="266065"/>
          </a:xfrm>
          <a:prstGeom prst="rect">
            <a:avLst/>
          </a:prstGeom>
        </p:spPr>
        <p:txBody>
          <a:bodyPr vert="horz" wrap="square" lIns="0" tIns="15875" rIns="0" bIns="0" rtlCol="0">
            <a:spAutoFit/>
          </a:bodyPr>
          <a:lstStyle/>
          <a:p>
            <a:pPr algn="ctr">
              <a:lnSpc>
                <a:spcPct val="100000"/>
              </a:lnSpc>
              <a:spcBef>
                <a:spcPts val="125"/>
              </a:spcBef>
            </a:pPr>
            <a:r>
              <a:rPr sz="1550" spc="25" dirty="0">
                <a:solidFill>
                  <a:srgbClr val="FFFFFF"/>
                </a:solidFill>
                <a:latin typeface="宋体" panose="02010600030101010101" pitchFamily="2" charset="-122"/>
                <a:cs typeface="宋体" panose="02010600030101010101" pitchFamily="2" charset="-122"/>
              </a:rPr>
              <a:t>地形改变</a:t>
            </a:r>
            <a:endParaRPr sz="1550">
              <a:latin typeface="宋体" panose="02010600030101010101" pitchFamily="2" charset="-122"/>
              <a:cs typeface="宋体" panose="02010600030101010101" pitchFamily="2" charset="-122"/>
            </a:endParaRPr>
          </a:p>
        </p:txBody>
      </p:sp>
      <p:sp>
        <p:nvSpPr>
          <p:cNvPr id="25" name="object 25"/>
          <p:cNvSpPr/>
          <p:nvPr/>
        </p:nvSpPr>
        <p:spPr>
          <a:xfrm>
            <a:off x="8063369" y="4789932"/>
            <a:ext cx="2436495" cy="379095"/>
          </a:xfrm>
          <a:custGeom>
            <a:avLst/>
            <a:gdLst/>
            <a:ahLst/>
            <a:cxnLst/>
            <a:rect l="l" t="t" r="r" b="b"/>
            <a:pathLst>
              <a:path w="2436495" h="379095">
                <a:moveTo>
                  <a:pt x="0" y="0"/>
                </a:moveTo>
                <a:lnTo>
                  <a:pt x="0" y="378713"/>
                </a:lnTo>
                <a:lnTo>
                  <a:pt x="2436114" y="378713"/>
                </a:lnTo>
                <a:lnTo>
                  <a:pt x="2436114" y="0"/>
                </a:lnTo>
                <a:lnTo>
                  <a:pt x="0" y="0"/>
                </a:lnTo>
                <a:close/>
              </a:path>
            </a:pathLst>
          </a:custGeom>
          <a:solidFill>
            <a:srgbClr val="FFFFFF"/>
          </a:solidFill>
        </p:spPr>
        <p:txBody>
          <a:bodyPr wrap="square" lIns="0" tIns="0" rIns="0" bIns="0" rtlCol="0"/>
          <a:lstStyle/>
          <a:p/>
        </p:txBody>
      </p:sp>
      <p:sp>
        <p:nvSpPr>
          <p:cNvPr id="26" name="object 26"/>
          <p:cNvSpPr/>
          <p:nvPr/>
        </p:nvSpPr>
        <p:spPr>
          <a:xfrm>
            <a:off x="8051927" y="4778502"/>
            <a:ext cx="2459355" cy="401955"/>
          </a:xfrm>
          <a:custGeom>
            <a:avLst/>
            <a:gdLst/>
            <a:ahLst/>
            <a:cxnLst/>
            <a:rect l="l" t="t" r="r" b="b"/>
            <a:pathLst>
              <a:path w="2459354" h="401954">
                <a:moveTo>
                  <a:pt x="2458974" y="396239"/>
                </a:moveTo>
                <a:lnTo>
                  <a:pt x="2458974" y="5333"/>
                </a:lnTo>
                <a:lnTo>
                  <a:pt x="2453640" y="0"/>
                </a:lnTo>
                <a:lnTo>
                  <a:pt x="4571" y="0"/>
                </a:lnTo>
                <a:lnTo>
                  <a:pt x="0" y="5333"/>
                </a:lnTo>
                <a:lnTo>
                  <a:pt x="0" y="396239"/>
                </a:lnTo>
                <a:lnTo>
                  <a:pt x="4572" y="401573"/>
                </a:lnTo>
                <a:lnTo>
                  <a:pt x="11430" y="401573"/>
                </a:lnTo>
                <a:lnTo>
                  <a:pt x="11430" y="22097"/>
                </a:lnTo>
                <a:lnTo>
                  <a:pt x="22098" y="11429"/>
                </a:lnTo>
                <a:lnTo>
                  <a:pt x="22098" y="22097"/>
                </a:lnTo>
                <a:lnTo>
                  <a:pt x="2436113" y="22097"/>
                </a:lnTo>
                <a:lnTo>
                  <a:pt x="2436113" y="11429"/>
                </a:lnTo>
                <a:lnTo>
                  <a:pt x="2447544" y="22097"/>
                </a:lnTo>
                <a:lnTo>
                  <a:pt x="2447544" y="401573"/>
                </a:lnTo>
                <a:lnTo>
                  <a:pt x="2453640" y="401573"/>
                </a:lnTo>
                <a:lnTo>
                  <a:pt x="2458974" y="396239"/>
                </a:lnTo>
                <a:close/>
              </a:path>
              <a:path w="2459354" h="401954">
                <a:moveTo>
                  <a:pt x="22098" y="22097"/>
                </a:moveTo>
                <a:lnTo>
                  <a:pt x="22098" y="11429"/>
                </a:lnTo>
                <a:lnTo>
                  <a:pt x="11430" y="22097"/>
                </a:lnTo>
                <a:lnTo>
                  <a:pt x="22098" y="22097"/>
                </a:lnTo>
                <a:close/>
              </a:path>
              <a:path w="2459354" h="401954">
                <a:moveTo>
                  <a:pt x="22098" y="378713"/>
                </a:moveTo>
                <a:lnTo>
                  <a:pt x="22098" y="22097"/>
                </a:lnTo>
                <a:lnTo>
                  <a:pt x="11430" y="22097"/>
                </a:lnTo>
                <a:lnTo>
                  <a:pt x="11430" y="378713"/>
                </a:lnTo>
                <a:lnTo>
                  <a:pt x="22098" y="378713"/>
                </a:lnTo>
                <a:close/>
              </a:path>
              <a:path w="2459354" h="401954">
                <a:moveTo>
                  <a:pt x="2447544" y="378713"/>
                </a:moveTo>
                <a:lnTo>
                  <a:pt x="11430" y="378713"/>
                </a:lnTo>
                <a:lnTo>
                  <a:pt x="22098" y="390143"/>
                </a:lnTo>
                <a:lnTo>
                  <a:pt x="22098" y="401573"/>
                </a:lnTo>
                <a:lnTo>
                  <a:pt x="2436113" y="401573"/>
                </a:lnTo>
                <a:lnTo>
                  <a:pt x="2436113" y="390143"/>
                </a:lnTo>
                <a:lnTo>
                  <a:pt x="2447544" y="378713"/>
                </a:lnTo>
                <a:close/>
              </a:path>
              <a:path w="2459354" h="401954">
                <a:moveTo>
                  <a:pt x="22098" y="401573"/>
                </a:moveTo>
                <a:lnTo>
                  <a:pt x="22098" y="390143"/>
                </a:lnTo>
                <a:lnTo>
                  <a:pt x="11430" y="378713"/>
                </a:lnTo>
                <a:lnTo>
                  <a:pt x="11430" y="401573"/>
                </a:lnTo>
                <a:lnTo>
                  <a:pt x="22098" y="401573"/>
                </a:lnTo>
                <a:close/>
              </a:path>
              <a:path w="2459354" h="401954">
                <a:moveTo>
                  <a:pt x="2447544" y="22097"/>
                </a:moveTo>
                <a:lnTo>
                  <a:pt x="2436113" y="11429"/>
                </a:lnTo>
                <a:lnTo>
                  <a:pt x="2436113" y="22097"/>
                </a:lnTo>
                <a:lnTo>
                  <a:pt x="2447544" y="22097"/>
                </a:lnTo>
                <a:close/>
              </a:path>
              <a:path w="2459354" h="401954">
                <a:moveTo>
                  <a:pt x="2447544" y="378713"/>
                </a:moveTo>
                <a:lnTo>
                  <a:pt x="2447544" y="22097"/>
                </a:lnTo>
                <a:lnTo>
                  <a:pt x="2436113" y="22097"/>
                </a:lnTo>
                <a:lnTo>
                  <a:pt x="2436113" y="378713"/>
                </a:lnTo>
                <a:lnTo>
                  <a:pt x="2447544" y="378713"/>
                </a:lnTo>
                <a:close/>
              </a:path>
              <a:path w="2459354" h="401954">
                <a:moveTo>
                  <a:pt x="2447544" y="401573"/>
                </a:moveTo>
                <a:lnTo>
                  <a:pt x="2447544" y="378713"/>
                </a:lnTo>
                <a:lnTo>
                  <a:pt x="2436113" y="390143"/>
                </a:lnTo>
                <a:lnTo>
                  <a:pt x="2436113" y="401573"/>
                </a:lnTo>
                <a:lnTo>
                  <a:pt x="2447544" y="401573"/>
                </a:lnTo>
                <a:close/>
              </a:path>
            </a:pathLst>
          </a:custGeom>
          <a:solidFill>
            <a:srgbClr val="4F81BD"/>
          </a:solidFill>
        </p:spPr>
        <p:txBody>
          <a:bodyPr wrap="square" lIns="0" tIns="0" rIns="0" bIns="0" rtlCol="0"/>
          <a:lstStyle/>
          <a:p/>
        </p:txBody>
      </p:sp>
      <p:sp>
        <p:nvSpPr>
          <p:cNvPr id="27" name="object 27"/>
          <p:cNvSpPr txBox="1"/>
          <p:nvPr/>
        </p:nvSpPr>
        <p:spPr>
          <a:xfrm>
            <a:off x="8130673" y="4833620"/>
            <a:ext cx="163830" cy="266065"/>
          </a:xfrm>
          <a:prstGeom prst="rect">
            <a:avLst/>
          </a:prstGeom>
        </p:spPr>
        <p:txBody>
          <a:bodyPr vert="horz" wrap="square" lIns="0" tIns="15875" rIns="0" bIns="0" rtlCol="0">
            <a:spAutoFit/>
          </a:bodyPr>
          <a:lstStyle/>
          <a:p>
            <a:pPr marL="12700">
              <a:lnSpc>
                <a:spcPct val="100000"/>
              </a:lnSpc>
              <a:spcBef>
                <a:spcPts val="125"/>
              </a:spcBef>
            </a:pPr>
            <a:r>
              <a:rPr sz="1550" spc="15" dirty="0">
                <a:latin typeface="Calibri" panose="020F0502020204030204"/>
                <a:cs typeface="Calibri" panose="020F0502020204030204"/>
              </a:rPr>
              <a:t>…</a:t>
            </a:r>
            <a:endParaRPr sz="1550">
              <a:latin typeface="Calibri" panose="020F0502020204030204"/>
              <a:cs typeface="Calibri" panose="020F0502020204030204"/>
            </a:endParaRPr>
          </a:p>
        </p:txBody>
      </p:sp>
      <p:sp>
        <p:nvSpPr>
          <p:cNvPr id="28" name="object 28"/>
          <p:cNvSpPr/>
          <p:nvPr/>
        </p:nvSpPr>
        <p:spPr>
          <a:xfrm>
            <a:off x="6294767" y="5624321"/>
            <a:ext cx="2437130" cy="495300"/>
          </a:xfrm>
          <a:custGeom>
            <a:avLst/>
            <a:gdLst/>
            <a:ahLst/>
            <a:cxnLst/>
            <a:rect l="l" t="t" r="r" b="b"/>
            <a:pathLst>
              <a:path w="2437129" h="495300">
                <a:moveTo>
                  <a:pt x="0" y="495300"/>
                </a:moveTo>
                <a:lnTo>
                  <a:pt x="2436875" y="495300"/>
                </a:lnTo>
                <a:lnTo>
                  <a:pt x="2436875" y="0"/>
                </a:lnTo>
                <a:lnTo>
                  <a:pt x="0" y="0"/>
                </a:lnTo>
                <a:lnTo>
                  <a:pt x="0" y="495300"/>
                </a:lnTo>
                <a:close/>
              </a:path>
            </a:pathLst>
          </a:custGeom>
          <a:solidFill>
            <a:srgbClr val="4F81BD"/>
          </a:solidFill>
        </p:spPr>
        <p:txBody>
          <a:bodyPr wrap="square" lIns="0" tIns="0" rIns="0" bIns="0" rtlCol="0"/>
          <a:lstStyle/>
          <a:p/>
        </p:txBody>
      </p:sp>
      <p:sp>
        <p:nvSpPr>
          <p:cNvPr id="29" name="object 29"/>
          <p:cNvSpPr/>
          <p:nvPr/>
        </p:nvSpPr>
        <p:spPr>
          <a:xfrm>
            <a:off x="6284086" y="5613653"/>
            <a:ext cx="2458720" cy="527685"/>
          </a:xfrm>
          <a:custGeom>
            <a:avLst/>
            <a:gdLst/>
            <a:ahLst/>
            <a:cxnLst/>
            <a:rect l="l" t="t" r="r" b="b"/>
            <a:pathLst>
              <a:path w="2458720" h="527685">
                <a:moveTo>
                  <a:pt x="2458212" y="521969"/>
                </a:moveTo>
                <a:lnTo>
                  <a:pt x="2458212" y="4571"/>
                </a:lnTo>
                <a:lnTo>
                  <a:pt x="2453640" y="0"/>
                </a:lnTo>
                <a:lnTo>
                  <a:pt x="4571" y="0"/>
                </a:lnTo>
                <a:lnTo>
                  <a:pt x="0" y="4571"/>
                </a:lnTo>
                <a:lnTo>
                  <a:pt x="0" y="521969"/>
                </a:lnTo>
                <a:lnTo>
                  <a:pt x="4572" y="527303"/>
                </a:lnTo>
                <a:lnTo>
                  <a:pt x="10668" y="527303"/>
                </a:lnTo>
                <a:lnTo>
                  <a:pt x="10668" y="22097"/>
                </a:lnTo>
                <a:lnTo>
                  <a:pt x="22097" y="10667"/>
                </a:lnTo>
                <a:lnTo>
                  <a:pt x="22097" y="22097"/>
                </a:lnTo>
                <a:lnTo>
                  <a:pt x="2436114" y="22097"/>
                </a:lnTo>
                <a:lnTo>
                  <a:pt x="2436114" y="10667"/>
                </a:lnTo>
                <a:lnTo>
                  <a:pt x="2447544" y="22097"/>
                </a:lnTo>
                <a:lnTo>
                  <a:pt x="2447544" y="527303"/>
                </a:lnTo>
                <a:lnTo>
                  <a:pt x="2453640" y="527303"/>
                </a:lnTo>
                <a:lnTo>
                  <a:pt x="2458212" y="521969"/>
                </a:lnTo>
                <a:close/>
              </a:path>
              <a:path w="2458720" h="527685">
                <a:moveTo>
                  <a:pt x="22097" y="22097"/>
                </a:moveTo>
                <a:lnTo>
                  <a:pt x="22097" y="10667"/>
                </a:lnTo>
                <a:lnTo>
                  <a:pt x="10668" y="22097"/>
                </a:lnTo>
                <a:lnTo>
                  <a:pt x="22097" y="22097"/>
                </a:lnTo>
                <a:close/>
              </a:path>
              <a:path w="2458720" h="527685">
                <a:moveTo>
                  <a:pt x="22097" y="505205"/>
                </a:moveTo>
                <a:lnTo>
                  <a:pt x="22097" y="22097"/>
                </a:lnTo>
                <a:lnTo>
                  <a:pt x="10668" y="22097"/>
                </a:lnTo>
                <a:lnTo>
                  <a:pt x="10668" y="505205"/>
                </a:lnTo>
                <a:lnTo>
                  <a:pt x="22097" y="505205"/>
                </a:lnTo>
                <a:close/>
              </a:path>
              <a:path w="2458720" h="527685">
                <a:moveTo>
                  <a:pt x="2447544" y="505205"/>
                </a:moveTo>
                <a:lnTo>
                  <a:pt x="10668" y="505205"/>
                </a:lnTo>
                <a:lnTo>
                  <a:pt x="22097" y="515873"/>
                </a:lnTo>
                <a:lnTo>
                  <a:pt x="22097" y="527303"/>
                </a:lnTo>
                <a:lnTo>
                  <a:pt x="2436114" y="527303"/>
                </a:lnTo>
                <a:lnTo>
                  <a:pt x="2436114" y="515873"/>
                </a:lnTo>
                <a:lnTo>
                  <a:pt x="2447544" y="505205"/>
                </a:lnTo>
                <a:close/>
              </a:path>
              <a:path w="2458720" h="527685">
                <a:moveTo>
                  <a:pt x="22097" y="527303"/>
                </a:moveTo>
                <a:lnTo>
                  <a:pt x="22097" y="515873"/>
                </a:lnTo>
                <a:lnTo>
                  <a:pt x="10668" y="505205"/>
                </a:lnTo>
                <a:lnTo>
                  <a:pt x="10668" y="527303"/>
                </a:lnTo>
                <a:lnTo>
                  <a:pt x="22097" y="527303"/>
                </a:lnTo>
                <a:close/>
              </a:path>
              <a:path w="2458720" h="527685">
                <a:moveTo>
                  <a:pt x="2447544" y="22097"/>
                </a:moveTo>
                <a:lnTo>
                  <a:pt x="2436114" y="10667"/>
                </a:lnTo>
                <a:lnTo>
                  <a:pt x="2436114" y="22097"/>
                </a:lnTo>
                <a:lnTo>
                  <a:pt x="2447544" y="22097"/>
                </a:lnTo>
                <a:close/>
              </a:path>
              <a:path w="2458720" h="527685">
                <a:moveTo>
                  <a:pt x="2447544" y="505205"/>
                </a:moveTo>
                <a:lnTo>
                  <a:pt x="2447544" y="22097"/>
                </a:lnTo>
                <a:lnTo>
                  <a:pt x="2436114" y="22097"/>
                </a:lnTo>
                <a:lnTo>
                  <a:pt x="2436114" y="505205"/>
                </a:lnTo>
                <a:lnTo>
                  <a:pt x="2447544" y="505205"/>
                </a:lnTo>
                <a:close/>
              </a:path>
              <a:path w="2458720" h="527685">
                <a:moveTo>
                  <a:pt x="2447544" y="527303"/>
                </a:moveTo>
                <a:lnTo>
                  <a:pt x="2447544" y="505205"/>
                </a:lnTo>
                <a:lnTo>
                  <a:pt x="2436114" y="515873"/>
                </a:lnTo>
                <a:lnTo>
                  <a:pt x="2436114" y="527303"/>
                </a:lnTo>
                <a:lnTo>
                  <a:pt x="2447544" y="527303"/>
                </a:lnTo>
                <a:close/>
              </a:path>
            </a:pathLst>
          </a:custGeom>
          <a:solidFill>
            <a:srgbClr val="385D8A"/>
          </a:solidFill>
        </p:spPr>
        <p:txBody>
          <a:bodyPr wrap="square" lIns="0" tIns="0" rIns="0" bIns="0" rtlCol="0"/>
          <a:lstStyle/>
          <a:p/>
        </p:txBody>
      </p:sp>
      <p:sp>
        <p:nvSpPr>
          <p:cNvPr id="30" name="object 30"/>
          <p:cNvSpPr txBox="1"/>
          <p:nvPr/>
        </p:nvSpPr>
        <p:spPr>
          <a:xfrm>
            <a:off x="6294767" y="5735065"/>
            <a:ext cx="2437130" cy="266065"/>
          </a:xfrm>
          <a:prstGeom prst="rect">
            <a:avLst/>
          </a:prstGeom>
        </p:spPr>
        <p:txBody>
          <a:bodyPr vert="horz" wrap="square" lIns="0" tIns="15875" rIns="0" bIns="0" rtlCol="0">
            <a:spAutoFit/>
          </a:bodyPr>
          <a:lstStyle/>
          <a:p>
            <a:pPr algn="ctr">
              <a:lnSpc>
                <a:spcPct val="100000"/>
              </a:lnSpc>
              <a:spcBef>
                <a:spcPts val="125"/>
              </a:spcBef>
            </a:pPr>
            <a:r>
              <a:rPr sz="1550" spc="25" dirty="0">
                <a:solidFill>
                  <a:srgbClr val="FFFFFF"/>
                </a:solidFill>
                <a:latin typeface="宋体" panose="02010600030101010101" pitchFamily="2" charset="-122"/>
                <a:cs typeface="宋体" panose="02010600030101010101" pitchFamily="2" charset="-122"/>
              </a:rPr>
              <a:t>经济损失</a:t>
            </a:r>
            <a:endParaRPr sz="1550">
              <a:latin typeface="宋体" panose="02010600030101010101" pitchFamily="2" charset="-122"/>
              <a:cs typeface="宋体" panose="02010600030101010101" pitchFamily="2" charset="-122"/>
            </a:endParaRPr>
          </a:p>
        </p:txBody>
      </p:sp>
      <p:sp>
        <p:nvSpPr>
          <p:cNvPr id="31" name="object 31"/>
          <p:cNvSpPr/>
          <p:nvPr/>
        </p:nvSpPr>
        <p:spPr>
          <a:xfrm>
            <a:off x="6294767" y="6119621"/>
            <a:ext cx="2437130" cy="379095"/>
          </a:xfrm>
          <a:custGeom>
            <a:avLst/>
            <a:gdLst/>
            <a:ahLst/>
            <a:cxnLst/>
            <a:rect l="l" t="t" r="r" b="b"/>
            <a:pathLst>
              <a:path w="2437129" h="379095">
                <a:moveTo>
                  <a:pt x="0" y="0"/>
                </a:moveTo>
                <a:lnTo>
                  <a:pt x="0" y="378713"/>
                </a:lnTo>
                <a:lnTo>
                  <a:pt x="2436875" y="378713"/>
                </a:lnTo>
                <a:lnTo>
                  <a:pt x="2436875" y="0"/>
                </a:lnTo>
                <a:lnTo>
                  <a:pt x="0" y="0"/>
                </a:lnTo>
                <a:close/>
              </a:path>
            </a:pathLst>
          </a:custGeom>
          <a:solidFill>
            <a:srgbClr val="FFFFFF"/>
          </a:solidFill>
        </p:spPr>
        <p:txBody>
          <a:bodyPr wrap="square" lIns="0" tIns="0" rIns="0" bIns="0" rtlCol="0"/>
          <a:lstStyle/>
          <a:p/>
        </p:txBody>
      </p:sp>
      <p:sp>
        <p:nvSpPr>
          <p:cNvPr id="32" name="object 32"/>
          <p:cNvSpPr/>
          <p:nvPr/>
        </p:nvSpPr>
        <p:spPr>
          <a:xfrm>
            <a:off x="6284086" y="6108191"/>
            <a:ext cx="2458720" cy="401955"/>
          </a:xfrm>
          <a:custGeom>
            <a:avLst/>
            <a:gdLst/>
            <a:ahLst/>
            <a:cxnLst/>
            <a:rect l="l" t="t" r="r" b="b"/>
            <a:pathLst>
              <a:path w="2458720" h="401954">
                <a:moveTo>
                  <a:pt x="2458212" y="396240"/>
                </a:moveTo>
                <a:lnTo>
                  <a:pt x="2458212" y="5334"/>
                </a:lnTo>
                <a:lnTo>
                  <a:pt x="2453640" y="0"/>
                </a:lnTo>
                <a:lnTo>
                  <a:pt x="4571" y="0"/>
                </a:lnTo>
                <a:lnTo>
                  <a:pt x="0" y="5334"/>
                </a:lnTo>
                <a:lnTo>
                  <a:pt x="0" y="396240"/>
                </a:lnTo>
                <a:lnTo>
                  <a:pt x="4572" y="401574"/>
                </a:lnTo>
                <a:lnTo>
                  <a:pt x="10668" y="401574"/>
                </a:lnTo>
                <a:lnTo>
                  <a:pt x="10668" y="22098"/>
                </a:lnTo>
                <a:lnTo>
                  <a:pt x="22098" y="11430"/>
                </a:lnTo>
                <a:lnTo>
                  <a:pt x="22098" y="22098"/>
                </a:lnTo>
                <a:lnTo>
                  <a:pt x="2436113" y="22098"/>
                </a:lnTo>
                <a:lnTo>
                  <a:pt x="2436113" y="11429"/>
                </a:lnTo>
                <a:lnTo>
                  <a:pt x="2447544" y="22098"/>
                </a:lnTo>
                <a:lnTo>
                  <a:pt x="2447544" y="401574"/>
                </a:lnTo>
                <a:lnTo>
                  <a:pt x="2453640" y="401574"/>
                </a:lnTo>
                <a:lnTo>
                  <a:pt x="2458212" y="396240"/>
                </a:lnTo>
                <a:close/>
              </a:path>
              <a:path w="2458720" h="401954">
                <a:moveTo>
                  <a:pt x="22098" y="22098"/>
                </a:moveTo>
                <a:lnTo>
                  <a:pt x="22098" y="11430"/>
                </a:lnTo>
                <a:lnTo>
                  <a:pt x="10668" y="22098"/>
                </a:lnTo>
                <a:lnTo>
                  <a:pt x="22098" y="22098"/>
                </a:lnTo>
                <a:close/>
              </a:path>
              <a:path w="2458720" h="401954">
                <a:moveTo>
                  <a:pt x="22098" y="378714"/>
                </a:moveTo>
                <a:lnTo>
                  <a:pt x="22098" y="22098"/>
                </a:lnTo>
                <a:lnTo>
                  <a:pt x="10668" y="22098"/>
                </a:lnTo>
                <a:lnTo>
                  <a:pt x="10668" y="378714"/>
                </a:lnTo>
                <a:lnTo>
                  <a:pt x="22098" y="378714"/>
                </a:lnTo>
                <a:close/>
              </a:path>
              <a:path w="2458720" h="401954">
                <a:moveTo>
                  <a:pt x="2447544" y="378714"/>
                </a:moveTo>
                <a:lnTo>
                  <a:pt x="10668" y="378714"/>
                </a:lnTo>
                <a:lnTo>
                  <a:pt x="22098" y="390144"/>
                </a:lnTo>
                <a:lnTo>
                  <a:pt x="22098" y="401574"/>
                </a:lnTo>
                <a:lnTo>
                  <a:pt x="2436113" y="401574"/>
                </a:lnTo>
                <a:lnTo>
                  <a:pt x="2436113" y="390144"/>
                </a:lnTo>
                <a:lnTo>
                  <a:pt x="2447544" y="378714"/>
                </a:lnTo>
                <a:close/>
              </a:path>
              <a:path w="2458720" h="401954">
                <a:moveTo>
                  <a:pt x="22098" y="401574"/>
                </a:moveTo>
                <a:lnTo>
                  <a:pt x="22098" y="390144"/>
                </a:lnTo>
                <a:lnTo>
                  <a:pt x="10668" y="378714"/>
                </a:lnTo>
                <a:lnTo>
                  <a:pt x="10668" y="401574"/>
                </a:lnTo>
                <a:lnTo>
                  <a:pt x="22098" y="401574"/>
                </a:lnTo>
                <a:close/>
              </a:path>
              <a:path w="2458720" h="401954">
                <a:moveTo>
                  <a:pt x="2447544" y="22098"/>
                </a:moveTo>
                <a:lnTo>
                  <a:pt x="2436113" y="11429"/>
                </a:lnTo>
                <a:lnTo>
                  <a:pt x="2436113" y="22098"/>
                </a:lnTo>
                <a:lnTo>
                  <a:pt x="2447544" y="22098"/>
                </a:lnTo>
                <a:close/>
              </a:path>
              <a:path w="2458720" h="401954">
                <a:moveTo>
                  <a:pt x="2447544" y="378714"/>
                </a:moveTo>
                <a:lnTo>
                  <a:pt x="2447544" y="22098"/>
                </a:lnTo>
                <a:lnTo>
                  <a:pt x="2436113" y="22098"/>
                </a:lnTo>
                <a:lnTo>
                  <a:pt x="2436113" y="378714"/>
                </a:lnTo>
                <a:lnTo>
                  <a:pt x="2447544" y="378714"/>
                </a:lnTo>
                <a:close/>
              </a:path>
              <a:path w="2458720" h="401954">
                <a:moveTo>
                  <a:pt x="2447544" y="401574"/>
                </a:moveTo>
                <a:lnTo>
                  <a:pt x="2447544" y="378714"/>
                </a:lnTo>
                <a:lnTo>
                  <a:pt x="2436113" y="390144"/>
                </a:lnTo>
                <a:lnTo>
                  <a:pt x="2436113" y="401574"/>
                </a:lnTo>
                <a:lnTo>
                  <a:pt x="2447544" y="401574"/>
                </a:lnTo>
                <a:close/>
              </a:path>
            </a:pathLst>
          </a:custGeom>
          <a:solidFill>
            <a:srgbClr val="4F81BD"/>
          </a:solidFill>
        </p:spPr>
        <p:txBody>
          <a:bodyPr wrap="square" lIns="0" tIns="0" rIns="0" bIns="0" rtlCol="0"/>
          <a:lstStyle/>
          <a:p/>
        </p:txBody>
      </p:sp>
      <p:sp>
        <p:nvSpPr>
          <p:cNvPr id="33" name="object 33"/>
          <p:cNvSpPr txBox="1"/>
          <p:nvPr/>
        </p:nvSpPr>
        <p:spPr>
          <a:xfrm>
            <a:off x="6362833" y="6163309"/>
            <a:ext cx="163830" cy="266065"/>
          </a:xfrm>
          <a:prstGeom prst="rect">
            <a:avLst/>
          </a:prstGeom>
        </p:spPr>
        <p:txBody>
          <a:bodyPr vert="horz" wrap="square" lIns="0" tIns="15875" rIns="0" bIns="0" rtlCol="0">
            <a:spAutoFit/>
          </a:bodyPr>
          <a:lstStyle/>
          <a:p>
            <a:pPr marL="12700">
              <a:lnSpc>
                <a:spcPct val="100000"/>
              </a:lnSpc>
              <a:spcBef>
                <a:spcPts val="125"/>
              </a:spcBef>
            </a:pPr>
            <a:r>
              <a:rPr sz="1550" spc="15" dirty="0">
                <a:latin typeface="Calibri" panose="020F0502020204030204"/>
                <a:cs typeface="Calibri" panose="020F0502020204030204"/>
              </a:rPr>
              <a:t>…</a:t>
            </a:r>
            <a:endParaRPr sz="1550">
              <a:latin typeface="Calibri" panose="020F0502020204030204"/>
              <a:cs typeface="Calibri" panose="020F0502020204030204"/>
            </a:endParaRPr>
          </a:p>
        </p:txBody>
      </p:sp>
      <p:sp>
        <p:nvSpPr>
          <p:cNvPr id="34" name="object 34"/>
          <p:cNvSpPr/>
          <p:nvPr/>
        </p:nvSpPr>
        <p:spPr>
          <a:xfrm>
            <a:off x="1937651" y="3304032"/>
            <a:ext cx="979169" cy="66675"/>
          </a:xfrm>
          <a:custGeom>
            <a:avLst/>
            <a:gdLst/>
            <a:ahLst/>
            <a:cxnLst/>
            <a:rect l="l" t="t" r="r" b="b"/>
            <a:pathLst>
              <a:path w="979169" h="66675">
                <a:moveTo>
                  <a:pt x="67056" y="22079"/>
                </a:moveTo>
                <a:lnTo>
                  <a:pt x="67056" y="0"/>
                </a:lnTo>
                <a:lnTo>
                  <a:pt x="0" y="33528"/>
                </a:lnTo>
                <a:lnTo>
                  <a:pt x="55625" y="60708"/>
                </a:lnTo>
                <a:lnTo>
                  <a:pt x="55625" y="22098"/>
                </a:lnTo>
                <a:lnTo>
                  <a:pt x="67056" y="22079"/>
                </a:lnTo>
                <a:close/>
              </a:path>
              <a:path w="979169" h="66675">
                <a:moveTo>
                  <a:pt x="979169" y="42672"/>
                </a:moveTo>
                <a:lnTo>
                  <a:pt x="979169" y="20574"/>
                </a:lnTo>
                <a:lnTo>
                  <a:pt x="55625" y="22098"/>
                </a:lnTo>
                <a:lnTo>
                  <a:pt x="55625" y="44196"/>
                </a:lnTo>
                <a:lnTo>
                  <a:pt x="979169" y="42672"/>
                </a:lnTo>
                <a:close/>
              </a:path>
              <a:path w="979169" h="66675">
                <a:moveTo>
                  <a:pt x="67056" y="66294"/>
                </a:moveTo>
                <a:lnTo>
                  <a:pt x="67056" y="44177"/>
                </a:lnTo>
                <a:lnTo>
                  <a:pt x="55625" y="44196"/>
                </a:lnTo>
                <a:lnTo>
                  <a:pt x="55625" y="60708"/>
                </a:lnTo>
                <a:lnTo>
                  <a:pt x="67056" y="66294"/>
                </a:lnTo>
                <a:close/>
              </a:path>
            </a:pathLst>
          </a:custGeom>
          <a:solidFill>
            <a:srgbClr val="4F81BD"/>
          </a:solidFill>
        </p:spPr>
        <p:txBody>
          <a:bodyPr wrap="square" lIns="0" tIns="0" rIns="0" bIns="0" rtlCol="0"/>
          <a:lstStyle/>
          <a:p/>
        </p:txBody>
      </p:sp>
      <p:sp>
        <p:nvSpPr>
          <p:cNvPr id="35" name="object 35"/>
          <p:cNvSpPr/>
          <p:nvPr/>
        </p:nvSpPr>
        <p:spPr>
          <a:xfrm>
            <a:off x="1937651" y="3304032"/>
            <a:ext cx="979169" cy="66675"/>
          </a:xfrm>
          <a:custGeom>
            <a:avLst/>
            <a:gdLst/>
            <a:ahLst/>
            <a:cxnLst/>
            <a:rect l="l" t="t" r="r" b="b"/>
            <a:pathLst>
              <a:path w="979169" h="66675">
                <a:moveTo>
                  <a:pt x="67056" y="22079"/>
                </a:moveTo>
                <a:lnTo>
                  <a:pt x="67056" y="0"/>
                </a:lnTo>
                <a:lnTo>
                  <a:pt x="0" y="33528"/>
                </a:lnTo>
                <a:lnTo>
                  <a:pt x="55625" y="60708"/>
                </a:lnTo>
                <a:lnTo>
                  <a:pt x="55625" y="22098"/>
                </a:lnTo>
                <a:lnTo>
                  <a:pt x="67056" y="22079"/>
                </a:lnTo>
                <a:close/>
              </a:path>
              <a:path w="979169" h="66675">
                <a:moveTo>
                  <a:pt x="979169" y="42672"/>
                </a:moveTo>
                <a:lnTo>
                  <a:pt x="979169" y="20574"/>
                </a:lnTo>
                <a:lnTo>
                  <a:pt x="55625" y="22098"/>
                </a:lnTo>
                <a:lnTo>
                  <a:pt x="55625" y="44196"/>
                </a:lnTo>
                <a:lnTo>
                  <a:pt x="979169" y="42672"/>
                </a:lnTo>
                <a:close/>
              </a:path>
              <a:path w="979169" h="66675">
                <a:moveTo>
                  <a:pt x="67056" y="66294"/>
                </a:moveTo>
                <a:lnTo>
                  <a:pt x="67056" y="44177"/>
                </a:lnTo>
                <a:lnTo>
                  <a:pt x="55625" y="44196"/>
                </a:lnTo>
                <a:lnTo>
                  <a:pt x="55625" y="60708"/>
                </a:lnTo>
                <a:lnTo>
                  <a:pt x="67056" y="66294"/>
                </a:lnTo>
                <a:close/>
              </a:path>
            </a:pathLst>
          </a:custGeom>
          <a:solidFill>
            <a:srgbClr val="4F81BD"/>
          </a:solidFill>
        </p:spPr>
        <p:txBody>
          <a:bodyPr wrap="square" lIns="0" tIns="0" rIns="0" bIns="0" rtlCol="0"/>
          <a:lstStyle/>
          <a:p/>
        </p:txBody>
      </p:sp>
      <p:sp>
        <p:nvSpPr>
          <p:cNvPr id="36" name="object 36"/>
          <p:cNvSpPr/>
          <p:nvPr/>
        </p:nvSpPr>
        <p:spPr>
          <a:xfrm>
            <a:off x="3989717" y="3207257"/>
            <a:ext cx="1296670" cy="155575"/>
          </a:xfrm>
          <a:custGeom>
            <a:avLst/>
            <a:gdLst/>
            <a:ahLst/>
            <a:cxnLst/>
            <a:rect l="l" t="t" r="r" b="b"/>
            <a:pathLst>
              <a:path w="1296670" h="155575">
                <a:moveTo>
                  <a:pt x="66086" y="111754"/>
                </a:moveTo>
                <a:lnTo>
                  <a:pt x="64007" y="89154"/>
                </a:lnTo>
                <a:lnTo>
                  <a:pt x="0" y="128778"/>
                </a:lnTo>
                <a:lnTo>
                  <a:pt x="54863" y="149650"/>
                </a:lnTo>
                <a:lnTo>
                  <a:pt x="54863" y="112776"/>
                </a:lnTo>
                <a:lnTo>
                  <a:pt x="66086" y="111754"/>
                </a:lnTo>
                <a:close/>
              </a:path>
              <a:path w="1296670" h="155575">
                <a:moveTo>
                  <a:pt x="68114" y="133807"/>
                </a:moveTo>
                <a:lnTo>
                  <a:pt x="66086" y="111754"/>
                </a:lnTo>
                <a:lnTo>
                  <a:pt x="54863" y="112776"/>
                </a:lnTo>
                <a:lnTo>
                  <a:pt x="56387" y="134874"/>
                </a:lnTo>
                <a:lnTo>
                  <a:pt x="68114" y="133807"/>
                </a:lnTo>
                <a:close/>
              </a:path>
              <a:path w="1296670" h="155575">
                <a:moveTo>
                  <a:pt x="70103" y="155448"/>
                </a:moveTo>
                <a:lnTo>
                  <a:pt x="68114" y="133807"/>
                </a:lnTo>
                <a:lnTo>
                  <a:pt x="56387" y="134874"/>
                </a:lnTo>
                <a:lnTo>
                  <a:pt x="54863" y="112776"/>
                </a:lnTo>
                <a:lnTo>
                  <a:pt x="54863" y="149650"/>
                </a:lnTo>
                <a:lnTo>
                  <a:pt x="70103" y="155448"/>
                </a:lnTo>
                <a:close/>
              </a:path>
              <a:path w="1296670" h="155575">
                <a:moveTo>
                  <a:pt x="1296162" y="22098"/>
                </a:moveTo>
                <a:lnTo>
                  <a:pt x="1293876" y="0"/>
                </a:lnTo>
                <a:lnTo>
                  <a:pt x="66086" y="111754"/>
                </a:lnTo>
                <a:lnTo>
                  <a:pt x="68114" y="133807"/>
                </a:lnTo>
                <a:lnTo>
                  <a:pt x="1296162" y="22098"/>
                </a:lnTo>
                <a:close/>
              </a:path>
            </a:pathLst>
          </a:custGeom>
          <a:solidFill>
            <a:srgbClr val="4F81BD"/>
          </a:solidFill>
        </p:spPr>
        <p:txBody>
          <a:bodyPr wrap="square" lIns="0" tIns="0" rIns="0" bIns="0" rtlCol="0"/>
          <a:lstStyle/>
          <a:p/>
        </p:txBody>
      </p:sp>
      <p:sp>
        <p:nvSpPr>
          <p:cNvPr id="37" name="object 37"/>
          <p:cNvSpPr/>
          <p:nvPr/>
        </p:nvSpPr>
        <p:spPr>
          <a:xfrm>
            <a:off x="3989717" y="3207257"/>
            <a:ext cx="1296670" cy="155575"/>
          </a:xfrm>
          <a:custGeom>
            <a:avLst/>
            <a:gdLst/>
            <a:ahLst/>
            <a:cxnLst/>
            <a:rect l="l" t="t" r="r" b="b"/>
            <a:pathLst>
              <a:path w="1296670" h="155575">
                <a:moveTo>
                  <a:pt x="66086" y="111754"/>
                </a:moveTo>
                <a:lnTo>
                  <a:pt x="64007" y="89154"/>
                </a:lnTo>
                <a:lnTo>
                  <a:pt x="0" y="128778"/>
                </a:lnTo>
                <a:lnTo>
                  <a:pt x="54863" y="149650"/>
                </a:lnTo>
                <a:lnTo>
                  <a:pt x="54863" y="112776"/>
                </a:lnTo>
                <a:lnTo>
                  <a:pt x="66086" y="111754"/>
                </a:lnTo>
                <a:close/>
              </a:path>
              <a:path w="1296670" h="155575">
                <a:moveTo>
                  <a:pt x="68114" y="133807"/>
                </a:moveTo>
                <a:lnTo>
                  <a:pt x="66086" y="111754"/>
                </a:lnTo>
                <a:lnTo>
                  <a:pt x="54863" y="112776"/>
                </a:lnTo>
                <a:lnTo>
                  <a:pt x="56387" y="134874"/>
                </a:lnTo>
                <a:lnTo>
                  <a:pt x="68114" y="133807"/>
                </a:lnTo>
                <a:close/>
              </a:path>
              <a:path w="1296670" h="155575">
                <a:moveTo>
                  <a:pt x="70103" y="155448"/>
                </a:moveTo>
                <a:lnTo>
                  <a:pt x="68114" y="133807"/>
                </a:lnTo>
                <a:lnTo>
                  <a:pt x="56387" y="134874"/>
                </a:lnTo>
                <a:lnTo>
                  <a:pt x="54863" y="112776"/>
                </a:lnTo>
                <a:lnTo>
                  <a:pt x="54863" y="149650"/>
                </a:lnTo>
                <a:lnTo>
                  <a:pt x="70103" y="155448"/>
                </a:lnTo>
                <a:close/>
              </a:path>
              <a:path w="1296670" h="155575">
                <a:moveTo>
                  <a:pt x="1296162" y="22098"/>
                </a:moveTo>
                <a:lnTo>
                  <a:pt x="1293876" y="0"/>
                </a:lnTo>
                <a:lnTo>
                  <a:pt x="66086" y="111754"/>
                </a:lnTo>
                <a:lnTo>
                  <a:pt x="68114" y="133807"/>
                </a:lnTo>
                <a:lnTo>
                  <a:pt x="1296162" y="22098"/>
                </a:lnTo>
                <a:close/>
              </a:path>
            </a:pathLst>
          </a:custGeom>
          <a:solidFill>
            <a:srgbClr val="4F81BD"/>
          </a:solidFill>
        </p:spPr>
        <p:txBody>
          <a:bodyPr wrap="square" lIns="0" tIns="0" rIns="0" bIns="0" rtlCol="0"/>
          <a:lstStyle/>
          <a:p/>
        </p:txBody>
      </p:sp>
      <p:sp>
        <p:nvSpPr>
          <p:cNvPr id="38" name="object 38"/>
          <p:cNvSpPr/>
          <p:nvPr/>
        </p:nvSpPr>
        <p:spPr>
          <a:xfrm>
            <a:off x="3444125" y="3705605"/>
            <a:ext cx="290830" cy="779780"/>
          </a:xfrm>
          <a:custGeom>
            <a:avLst/>
            <a:gdLst/>
            <a:ahLst/>
            <a:cxnLst/>
            <a:rect l="l" t="t" r="r" b="b"/>
            <a:pathLst>
              <a:path w="290829" h="779779">
                <a:moveTo>
                  <a:pt x="62484" y="52577"/>
                </a:moveTo>
                <a:lnTo>
                  <a:pt x="9144" y="0"/>
                </a:lnTo>
                <a:lnTo>
                  <a:pt x="0" y="74675"/>
                </a:lnTo>
                <a:lnTo>
                  <a:pt x="16764" y="68747"/>
                </a:lnTo>
                <a:lnTo>
                  <a:pt x="16764" y="56387"/>
                </a:lnTo>
                <a:lnTo>
                  <a:pt x="38100" y="49529"/>
                </a:lnTo>
                <a:lnTo>
                  <a:pt x="41727" y="59918"/>
                </a:lnTo>
                <a:lnTo>
                  <a:pt x="62484" y="52577"/>
                </a:lnTo>
                <a:close/>
              </a:path>
              <a:path w="290829" h="779779">
                <a:moveTo>
                  <a:pt x="41727" y="59918"/>
                </a:moveTo>
                <a:lnTo>
                  <a:pt x="38100" y="49529"/>
                </a:lnTo>
                <a:lnTo>
                  <a:pt x="16764" y="56387"/>
                </a:lnTo>
                <a:lnTo>
                  <a:pt x="20611" y="67386"/>
                </a:lnTo>
                <a:lnTo>
                  <a:pt x="41727" y="59918"/>
                </a:lnTo>
                <a:close/>
              </a:path>
              <a:path w="290829" h="779779">
                <a:moveTo>
                  <a:pt x="20611" y="67386"/>
                </a:moveTo>
                <a:lnTo>
                  <a:pt x="16764" y="56387"/>
                </a:lnTo>
                <a:lnTo>
                  <a:pt x="16764" y="68747"/>
                </a:lnTo>
                <a:lnTo>
                  <a:pt x="20611" y="67386"/>
                </a:lnTo>
                <a:close/>
              </a:path>
              <a:path w="290829" h="779779">
                <a:moveTo>
                  <a:pt x="290322" y="771905"/>
                </a:moveTo>
                <a:lnTo>
                  <a:pt x="41727" y="59918"/>
                </a:lnTo>
                <a:lnTo>
                  <a:pt x="20611" y="67386"/>
                </a:lnTo>
                <a:lnTo>
                  <a:pt x="269748" y="779526"/>
                </a:lnTo>
                <a:lnTo>
                  <a:pt x="290322" y="771905"/>
                </a:lnTo>
                <a:close/>
              </a:path>
            </a:pathLst>
          </a:custGeom>
          <a:solidFill>
            <a:srgbClr val="4F81BD"/>
          </a:solidFill>
        </p:spPr>
        <p:txBody>
          <a:bodyPr wrap="square" lIns="0" tIns="0" rIns="0" bIns="0" rtlCol="0"/>
          <a:lstStyle/>
          <a:p/>
        </p:txBody>
      </p:sp>
      <p:sp>
        <p:nvSpPr>
          <p:cNvPr id="39" name="object 39"/>
          <p:cNvSpPr/>
          <p:nvPr/>
        </p:nvSpPr>
        <p:spPr>
          <a:xfrm>
            <a:off x="3444125" y="3705605"/>
            <a:ext cx="290830" cy="779780"/>
          </a:xfrm>
          <a:custGeom>
            <a:avLst/>
            <a:gdLst/>
            <a:ahLst/>
            <a:cxnLst/>
            <a:rect l="l" t="t" r="r" b="b"/>
            <a:pathLst>
              <a:path w="290829" h="779779">
                <a:moveTo>
                  <a:pt x="62484" y="52577"/>
                </a:moveTo>
                <a:lnTo>
                  <a:pt x="9144" y="0"/>
                </a:lnTo>
                <a:lnTo>
                  <a:pt x="0" y="74675"/>
                </a:lnTo>
                <a:lnTo>
                  <a:pt x="16764" y="68747"/>
                </a:lnTo>
                <a:lnTo>
                  <a:pt x="16764" y="56387"/>
                </a:lnTo>
                <a:lnTo>
                  <a:pt x="38100" y="49529"/>
                </a:lnTo>
                <a:lnTo>
                  <a:pt x="41727" y="59918"/>
                </a:lnTo>
                <a:lnTo>
                  <a:pt x="62484" y="52577"/>
                </a:lnTo>
                <a:close/>
              </a:path>
              <a:path w="290829" h="779779">
                <a:moveTo>
                  <a:pt x="41727" y="59918"/>
                </a:moveTo>
                <a:lnTo>
                  <a:pt x="38100" y="49529"/>
                </a:lnTo>
                <a:lnTo>
                  <a:pt x="16764" y="56387"/>
                </a:lnTo>
                <a:lnTo>
                  <a:pt x="20611" y="67386"/>
                </a:lnTo>
                <a:lnTo>
                  <a:pt x="41727" y="59918"/>
                </a:lnTo>
                <a:close/>
              </a:path>
              <a:path w="290829" h="779779">
                <a:moveTo>
                  <a:pt x="20611" y="67386"/>
                </a:moveTo>
                <a:lnTo>
                  <a:pt x="16764" y="56387"/>
                </a:lnTo>
                <a:lnTo>
                  <a:pt x="16764" y="68747"/>
                </a:lnTo>
                <a:lnTo>
                  <a:pt x="20611" y="67386"/>
                </a:lnTo>
                <a:close/>
              </a:path>
              <a:path w="290829" h="779779">
                <a:moveTo>
                  <a:pt x="290322" y="771905"/>
                </a:moveTo>
                <a:lnTo>
                  <a:pt x="41727" y="59918"/>
                </a:lnTo>
                <a:lnTo>
                  <a:pt x="20611" y="67386"/>
                </a:lnTo>
                <a:lnTo>
                  <a:pt x="269748" y="779526"/>
                </a:lnTo>
                <a:lnTo>
                  <a:pt x="290322" y="771905"/>
                </a:lnTo>
                <a:close/>
              </a:path>
            </a:pathLst>
          </a:custGeom>
          <a:solidFill>
            <a:srgbClr val="4F81BD"/>
          </a:solidFill>
        </p:spPr>
        <p:txBody>
          <a:bodyPr wrap="square" lIns="0" tIns="0" rIns="0" bIns="0" rtlCol="0"/>
          <a:lstStyle/>
          <a:p/>
        </p:txBody>
      </p:sp>
      <p:sp>
        <p:nvSpPr>
          <p:cNvPr id="40" name="object 40"/>
          <p:cNvSpPr/>
          <p:nvPr/>
        </p:nvSpPr>
        <p:spPr>
          <a:xfrm>
            <a:off x="6484505" y="4450841"/>
            <a:ext cx="1579245" cy="107950"/>
          </a:xfrm>
          <a:custGeom>
            <a:avLst/>
            <a:gdLst/>
            <a:ahLst/>
            <a:cxnLst/>
            <a:rect l="l" t="t" r="r" b="b"/>
            <a:pathLst>
              <a:path w="1579245" h="107950">
                <a:moveTo>
                  <a:pt x="67817" y="0"/>
                </a:moveTo>
                <a:lnTo>
                  <a:pt x="0" y="30479"/>
                </a:lnTo>
                <a:lnTo>
                  <a:pt x="54863" y="60463"/>
                </a:lnTo>
                <a:lnTo>
                  <a:pt x="54863" y="44195"/>
                </a:lnTo>
                <a:lnTo>
                  <a:pt x="55625" y="21335"/>
                </a:lnTo>
                <a:lnTo>
                  <a:pt x="67065" y="21816"/>
                </a:lnTo>
                <a:lnTo>
                  <a:pt x="67817" y="0"/>
                </a:lnTo>
                <a:close/>
              </a:path>
              <a:path w="1579245" h="107950">
                <a:moveTo>
                  <a:pt x="67065" y="21816"/>
                </a:moveTo>
                <a:lnTo>
                  <a:pt x="55625" y="21335"/>
                </a:lnTo>
                <a:lnTo>
                  <a:pt x="54863" y="44195"/>
                </a:lnTo>
                <a:lnTo>
                  <a:pt x="66277" y="44669"/>
                </a:lnTo>
                <a:lnTo>
                  <a:pt x="67065" y="21816"/>
                </a:lnTo>
                <a:close/>
              </a:path>
              <a:path w="1579245" h="107950">
                <a:moveTo>
                  <a:pt x="66277" y="44669"/>
                </a:moveTo>
                <a:lnTo>
                  <a:pt x="54863" y="44195"/>
                </a:lnTo>
                <a:lnTo>
                  <a:pt x="54863" y="60463"/>
                </a:lnTo>
                <a:lnTo>
                  <a:pt x="65531" y="66293"/>
                </a:lnTo>
                <a:lnTo>
                  <a:pt x="66277" y="44669"/>
                </a:lnTo>
                <a:close/>
              </a:path>
              <a:path w="1579245" h="107950">
                <a:moveTo>
                  <a:pt x="1578864" y="85343"/>
                </a:moveTo>
                <a:lnTo>
                  <a:pt x="67065" y="21816"/>
                </a:lnTo>
                <a:lnTo>
                  <a:pt x="66277" y="44669"/>
                </a:lnTo>
                <a:lnTo>
                  <a:pt x="1578102" y="107441"/>
                </a:lnTo>
                <a:lnTo>
                  <a:pt x="1578864" y="85343"/>
                </a:lnTo>
                <a:close/>
              </a:path>
            </a:pathLst>
          </a:custGeom>
          <a:solidFill>
            <a:srgbClr val="4F81BD"/>
          </a:solidFill>
        </p:spPr>
        <p:txBody>
          <a:bodyPr wrap="square" lIns="0" tIns="0" rIns="0" bIns="0" rtlCol="0"/>
          <a:lstStyle/>
          <a:p/>
        </p:txBody>
      </p:sp>
      <p:sp>
        <p:nvSpPr>
          <p:cNvPr id="41" name="object 41"/>
          <p:cNvSpPr/>
          <p:nvPr/>
        </p:nvSpPr>
        <p:spPr>
          <a:xfrm>
            <a:off x="6484505" y="4450841"/>
            <a:ext cx="1579245" cy="107950"/>
          </a:xfrm>
          <a:custGeom>
            <a:avLst/>
            <a:gdLst/>
            <a:ahLst/>
            <a:cxnLst/>
            <a:rect l="l" t="t" r="r" b="b"/>
            <a:pathLst>
              <a:path w="1579245" h="107950">
                <a:moveTo>
                  <a:pt x="67817" y="0"/>
                </a:moveTo>
                <a:lnTo>
                  <a:pt x="0" y="30479"/>
                </a:lnTo>
                <a:lnTo>
                  <a:pt x="54863" y="60463"/>
                </a:lnTo>
                <a:lnTo>
                  <a:pt x="54863" y="44195"/>
                </a:lnTo>
                <a:lnTo>
                  <a:pt x="55625" y="21335"/>
                </a:lnTo>
                <a:lnTo>
                  <a:pt x="67065" y="21816"/>
                </a:lnTo>
                <a:lnTo>
                  <a:pt x="67817" y="0"/>
                </a:lnTo>
                <a:close/>
              </a:path>
              <a:path w="1579245" h="107950">
                <a:moveTo>
                  <a:pt x="67065" y="21816"/>
                </a:moveTo>
                <a:lnTo>
                  <a:pt x="55625" y="21335"/>
                </a:lnTo>
                <a:lnTo>
                  <a:pt x="54863" y="44195"/>
                </a:lnTo>
                <a:lnTo>
                  <a:pt x="66277" y="44669"/>
                </a:lnTo>
                <a:lnTo>
                  <a:pt x="67065" y="21816"/>
                </a:lnTo>
                <a:close/>
              </a:path>
              <a:path w="1579245" h="107950">
                <a:moveTo>
                  <a:pt x="66277" y="44669"/>
                </a:moveTo>
                <a:lnTo>
                  <a:pt x="54863" y="44195"/>
                </a:lnTo>
                <a:lnTo>
                  <a:pt x="54863" y="60463"/>
                </a:lnTo>
                <a:lnTo>
                  <a:pt x="65531" y="66293"/>
                </a:lnTo>
                <a:lnTo>
                  <a:pt x="66277" y="44669"/>
                </a:lnTo>
                <a:close/>
              </a:path>
              <a:path w="1579245" h="107950">
                <a:moveTo>
                  <a:pt x="1578864" y="85343"/>
                </a:moveTo>
                <a:lnTo>
                  <a:pt x="67065" y="21816"/>
                </a:lnTo>
                <a:lnTo>
                  <a:pt x="66277" y="44669"/>
                </a:lnTo>
                <a:lnTo>
                  <a:pt x="1578102" y="107441"/>
                </a:lnTo>
                <a:lnTo>
                  <a:pt x="1578864" y="85343"/>
                </a:lnTo>
                <a:close/>
              </a:path>
            </a:pathLst>
          </a:custGeom>
          <a:solidFill>
            <a:srgbClr val="4F81BD"/>
          </a:solidFill>
        </p:spPr>
        <p:txBody>
          <a:bodyPr wrap="square" lIns="0" tIns="0" rIns="0" bIns="0" rtlCol="0"/>
          <a:lstStyle/>
          <a:p/>
        </p:txBody>
      </p:sp>
      <p:sp>
        <p:nvSpPr>
          <p:cNvPr id="42" name="object 42"/>
          <p:cNvSpPr/>
          <p:nvPr/>
        </p:nvSpPr>
        <p:spPr>
          <a:xfrm>
            <a:off x="6294754" y="4789932"/>
            <a:ext cx="1224915" cy="843915"/>
          </a:xfrm>
          <a:custGeom>
            <a:avLst/>
            <a:gdLst/>
            <a:ahLst/>
            <a:cxnLst/>
            <a:rect l="l" t="t" r="r" b="b"/>
            <a:pathLst>
              <a:path w="1224915" h="843914">
                <a:moveTo>
                  <a:pt x="73913" y="9906"/>
                </a:moveTo>
                <a:lnTo>
                  <a:pt x="0" y="0"/>
                </a:lnTo>
                <a:lnTo>
                  <a:pt x="36575" y="64770"/>
                </a:lnTo>
                <a:lnTo>
                  <a:pt x="39623" y="60291"/>
                </a:lnTo>
                <a:lnTo>
                  <a:pt x="39623" y="40386"/>
                </a:lnTo>
                <a:lnTo>
                  <a:pt x="52577" y="22098"/>
                </a:lnTo>
                <a:lnTo>
                  <a:pt x="61469" y="28191"/>
                </a:lnTo>
                <a:lnTo>
                  <a:pt x="73913" y="9906"/>
                </a:lnTo>
                <a:close/>
              </a:path>
              <a:path w="1224915" h="843914">
                <a:moveTo>
                  <a:pt x="61469" y="28191"/>
                </a:moveTo>
                <a:lnTo>
                  <a:pt x="52577" y="22098"/>
                </a:lnTo>
                <a:lnTo>
                  <a:pt x="39623" y="40386"/>
                </a:lnTo>
                <a:lnTo>
                  <a:pt x="48864" y="46714"/>
                </a:lnTo>
                <a:lnTo>
                  <a:pt x="61469" y="28191"/>
                </a:lnTo>
                <a:close/>
              </a:path>
              <a:path w="1224915" h="843914">
                <a:moveTo>
                  <a:pt x="48864" y="46714"/>
                </a:moveTo>
                <a:lnTo>
                  <a:pt x="39623" y="40386"/>
                </a:lnTo>
                <a:lnTo>
                  <a:pt x="39623" y="60291"/>
                </a:lnTo>
                <a:lnTo>
                  <a:pt x="48864" y="46714"/>
                </a:lnTo>
                <a:close/>
              </a:path>
              <a:path w="1224915" h="843914">
                <a:moveTo>
                  <a:pt x="1224533" y="825246"/>
                </a:moveTo>
                <a:lnTo>
                  <a:pt x="61469" y="28191"/>
                </a:lnTo>
                <a:lnTo>
                  <a:pt x="48864" y="46714"/>
                </a:lnTo>
                <a:lnTo>
                  <a:pt x="1212341" y="843534"/>
                </a:lnTo>
                <a:lnTo>
                  <a:pt x="1224533" y="825246"/>
                </a:lnTo>
                <a:close/>
              </a:path>
            </a:pathLst>
          </a:custGeom>
          <a:solidFill>
            <a:srgbClr val="4F81BD"/>
          </a:solidFill>
        </p:spPr>
        <p:txBody>
          <a:bodyPr wrap="square" lIns="0" tIns="0" rIns="0" bIns="0" rtlCol="0"/>
          <a:lstStyle/>
          <a:p/>
        </p:txBody>
      </p:sp>
      <p:sp>
        <p:nvSpPr>
          <p:cNvPr id="43" name="object 43"/>
          <p:cNvSpPr/>
          <p:nvPr/>
        </p:nvSpPr>
        <p:spPr>
          <a:xfrm>
            <a:off x="6294754" y="4789932"/>
            <a:ext cx="1224915" cy="843915"/>
          </a:xfrm>
          <a:custGeom>
            <a:avLst/>
            <a:gdLst/>
            <a:ahLst/>
            <a:cxnLst/>
            <a:rect l="l" t="t" r="r" b="b"/>
            <a:pathLst>
              <a:path w="1224915" h="843914">
                <a:moveTo>
                  <a:pt x="73913" y="9906"/>
                </a:moveTo>
                <a:lnTo>
                  <a:pt x="0" y="0"/>
                </a:lnTo>
                <a:lnTo>
                  <a:pt x="36575" y="64770"/>
                </a:lnTo>
                <a:lnTo>
                  <a:pt x="39623" y="60291"/>
                </a:lnTo>
                <a:lnTo>
                  <a:pt x="39623" y="40386"/>
                </a:lnTo>
                <a:lnTo>
                  <a:pt x="52577" y="22098"/>
                </a:lnTo>
                <a:lnTo>
                  <a:pt x="61469" y="28191"/>
                </a:lnTo>
                <a:lnTo>
                  <a:pt x="73913" y="9906"/>
                </a:lnTo>
                <a:close/>
              </a:path>
              <a:path w="1224915" h="843914">
                <a:moveTo>
                  <a:pt x="61469" y="28191"/>
                </a:moveTo>
                <a:lnTo>
                  <a:pt x="52577" y="22098"/>
                </a:lnTo>
                <a:lnTo>
                  <a:pt x="39623" y="40386"/>
                </a:lnTo>
                <a:lnTo>
                  <a:pt x="48864" y="46714"/>
                </a:lnTo>
                <a:lnTo>
                  <a:pt x="61469" y="28191"/>
                </a:lnTo>
                <a:close/>
              </a:path>
              <a:path w="1224915" h="843914">
                <a:moveTo>
                  <a:pt x="48864" y="46714"/>
                </a:moveTo>
                <a:lnTo>
                  <a:pt x="39623" y="40386"/>
                </a:lnTo>
                <a:lnTo>
                  <a:pt x="39623" y="60291"/>
                </a:lnTo>
                <a:lnTo>
                  <a:pt x="48864" y="46714"/>
                </a:lnTo>
                <a:close/>
              </a:path>
              <a:path w="1224915" h="843914">
                <a:moveTo>
                  <a:pt x="1224533" y="825246"/>
                </a:moveTo>
                <a:lnTo>
                  <a:pt x="61469" y="28191"/>
                </a:lnTo>
                <a:lnTo>
                  <a:pt x="48864" y="46714"/>
                </a:lnTo>
                <a:lnTo>
                  <a:pt x="1212341" y="843534"/>
                </a:lnTo>
                <a:lnTo>
                  <a:pt x="1224533" y="825246"/>
                </a:lnTo>
                <a:close/>
              </a:path>
            </a:pathLst>
          </a:custGeom>
          <a:solidFill>
            <a:srgbClr val="4F81BD"/>
          </a:solidFill>
        </p:spPr>
        <p:txBody>
          <a:bodyPr wrap="square" lIns="0" tIns="0" rIns="0" bIns="0" rtlCol="0"/>
          <a:lstStyle/>
          <a:p/>
        </p:txBody>
      </p:sp>
      <p:sp>
        <p:nvSpPr>
          <p:cNvPr id="44" name="object 44"/>
          <p:cNvSpPr/>
          <p:nvPr/>
        </p:nvSpPr>
        <p:spPr>
          <a:xfrm>
            <a:off x="3579761" y="5865876"/>
            <a:ext cx="2715895" cy="154305"/>
          </a:xfrm>
          <a:custGeom>
            <a:avLst/>
            <a:gdLst/>
            <a:ahLst/>
            <a:cxnLst/>
            <a:rect l="l" t="t" r="r" b="b"/>
            <a:pathLst>
              <a:path w="2715895" h="154304">
                <a:moveTo>
                  <a:pt x="66303" y="110014"/>
                </a:moveTo>
                <a:lnTo>
                  <a:pt x="65532" y="87630"/>
                </a:lnTo>
                <a:lnTo>
                  <a:pt x="0" y="123444"/>
                </a:lnTo>
                <a:lnTo>
                  <a:pt x="54864" y="148101"/>
                </a:lnTo>
                <a:lnTo>
                  <a:pt x="54864" y="110490"/>
                </a:lnTo>
                <a:lnTo>
                  <a:pt x="66303" y="110014"/>
                </a:lnTo>
                <a:close/>
              </a:path>
              <a:path w="2715895" h="154304">
                <a:moveTo>
                  <a:pt x="67065" y="132112"/>
                </a:moveTo>
                <a:lnTo>
                  <a:pt x="66303" y="110014"/>
                </a:lnTo>
                <a:lnTo>
                  <a:pt x="54864" y="110490"/>
                </a:lnTo>
                <a:lnTo>
                  <a:pt x="55626" y="132588"/>
                </a:lnTo>
                <a:lnTo>
                  <a:pt x="67065" y="132112"/>
                </a:lnTo>
                <a:close/>
              </a:path>
              <a:path w="2715895" h="154304">
                <a:moveTo>
                  <a:pt x="67818" y="153924"/>
                </a:moveTo>
                <a:lnTo>
                  <a:pt x="67065" y="132112"/>
                </a:lnTo>
                <a:lnTo>
                  <a:pt x="55626" y="132588"/>
                </a:lnTo>
                <a:lnTo>
                  <a:pt x="54864" y="110490"/>
                </a:lnTo>
                <a:lnTo>
                  <a:pt x="54864" y="148101"/>
                </a:lnTo>
                <a:lnTo>
                  <a:pt x="67818" y="153924"/>
                </a:lnTo>
                <a:close/>
              </a:path>
              <a:path w="2715895" h="154304">
                <a:moveTo>
                  <a:pt x="2715768" y="22098"/>
                </a:moveTo>
                <a:lnTo>
                  <a:pt x="2715006" y="0"/>
                </a:lnTo>
                <a:lnTo>
                  <a:pt x="66303" y="110014"/>
                </a:lnTo>
                <a:lnTo>
                  <a:pt x="67065" y="132112"/>
                </a:lnTo>
                <a:lnTo>
                  <a:pt x="2715768" y="22098"/>
                </a:lnTo>
                <a:close/>
              </a:path>
            </a:pathLst>
          </a:custGeom>
          <a:solidFill>
            <a:srgbClr val="4F81BD"/>
          </a:solidFill>
        </p:spPr>
        <p:txBody>
          <a:bodyPr wrap="square" lIns="0" tIns="0" rIns="0" bIns="0" rtlCol="0"/>
          <a:lstStyle/>
          <a:p/>
        </p:txBody>
      </p:sp>
      <p:sp>
        <p:nvSpPr>
          <p:cNvPr id="45" name="object 45"/>
          <p:cNvSpPr/>
          <p:nvPr/>
        </p:nvSpPr>
        <p:spPr>
          <a:xfrm>
            <a:off x="3579761" y="5865876"/>
            <a:ext cx="2715895" cy="154305"/>
          </a:xfrm>
          <a:custGeom>
            <a:avLst/>
            <a:gdLst/>
            <a:ahLst/>
            <a:cxnLst/>
            <a:rect l="l" t="t" r="r" b="b"/>
            <a:pathLst>
              <a:path w="2715895" h="154304">
                <a:moveTo>
                  <a:pt x="66303" y="110014"/>
                </a:moveTo>
                <a:lnTo>
                  <a:pt x="65532" y="87630"/>
                </a:lnTo>
                <a:lnTo>
                  <a:pt x="0" y="123444"/>
                </a:lnTo>
                <a:lnTo>
                  <a:pt x="54864" y="148101"/>
                </a:lnTo>
                <a:lnTo>
                  <a:pt x="54864" y="110490"/>
                </a:lnTo>
                <a:lnTo>
                  <a:pt x="66303" y="110014"/>
                </a:lnTo>
                <a:close/>
              </a:path>
              <a:path w="2715895" h="154304">
                <a:moveTo>
                  <a:pt x="67065" y="132112"/>
                </a:moveTo>
                <a:lnTo>
                  <a:pt x="66303" y="110014"/>
                </a:lnTo>
                <a:lnTo>
                  <a:pt x="54864" y="110490"/>
                </a:lnTo>
                <a:lnTo>
                  <a:pt x="55626" y="132588"/>
                </a:lnTo>
                <a:lnTo>
                  <a:pt x="67065" y="132112"/>
                </a:lnTo>
                <a:close/>
              </a:path>
              <a:path w="2715895" h="154304">
                <a:moveTo>
                  <a:pt x="67818" y="153924"/>
                </a:moveTo>
                <a:lnTo>
                  <a:pt x="67065" y="132112"/>
                </a:lnTo>
                <a:lnTo>
                  <a:pt x="55626" y="132588"/>
                </a:lnTo>
                <a:lnTo>
                  <a:pt x="54864" y="110490"/>
                </a:lnTo>
                <a:lnTo>
                  <a:pt x="54864" y="148101"/>
                </a:lnTo>
                <a:lnTo>
                  <a:pt x="67818" y="153924"/>
                </a:lnTo>
                <a:close/>
              </a:path>
              <a:path w="2715895" h="154304">
                <a:moveTo>
                  <a:pt x="2715768" y="22098"/>
                </a:moveTo>
                <a:lnTo>
                  <a:pt x="2715006" y="0"/>
                </a:lnTo>
                <a:lnTo>
                  <a:pt x="66303" y="110014"/>
                </a:lnTo>
                <a:lnTo>
                  <a:pt x="67065" y="132112"/>
                </a:lnTo>
                <a:lnTo>
                  <a:pt x="2715768" y="22098"/>
                </a:lnTo>
                <a:close/>
              </a:path>
            </a:pathLst>
          </a:custGeom>
          <a:solidFill>
            <a:srgbClr val="4F81BD"/>
          </a:solidFill>
        </p:spPr>
        <p:txBody>
          <a:bodyPr wrap="square" lIns="0" tIns="0" rIns="0" bIns="0" rtlCol="0"/>
          <a:lstStyle/>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6149340" cy="613410"/>
          </a:xfrm>
          <a:prstGeom prst="rect">
            <a:avLst/>
          </a:prstGeom>
        </p:spPr>
        <p:txBody>
          <a:bodyPr vert="horz" wrap="square" lIns="0" tIns="13335" rIns="0" bIns="0" rtlCol="0">
            <a:spAutoFit/>
          </a:bodyPr>
          <a:lstStyle/>
          <a:p>
            <a:pPr marL="12700">
              <a:lnSpc>
                <a:spcPct val="100000"/>
              </a:lnSpc>
              <a:spcBef>
                <a:spcPts val="105"/>
              </a:spcBef>
            </a:pPr>
            <a:r>
              <a:rPr dirty="0"/>
              <a:t>典型的框架知识库</a:t>
            </a:r>
            <a:r>
              <a:rPr spc="-5" dirty="0"/>
              <a:t>:FrameNet</a:t>
            </a:r>
            <a:endParaRPr spc="-5" dirty="0"/>
          </a:p>
        </p:txBody>
      </p:sp>
      <p:sp>
        <p:nvSpPr>
          <p:cNvPr id="3" name="object 3"/>
          <p:cNvSpPr txBox="1"/>
          <p:nvPr/>
        </p:nvSpPr>
        <p:spPr>
          <a:xfrm>
            <a:off x="604399" y="1862429"/>
            <a:ext cx="9676765" cy="2045970"/>
          </a:xfrm>
          <a:prstGeom prst="rect">
            <a:avLst/>
          </a:prstGeom>
        </p:spPr>
        <p:txBody>
          <a:bodyPr vert="horz" wrap="square" lIns="0" tIns="87630" rIns="0" bIns="0" rtlCol="0">
            <a:spAutoFit/>
          </a:bodyPr>
          <a:lstStyle/>
          <a:p>
            <a:pPr marL="313690" indent="-300990">
              <a:lnSpc>
                <a:spcPct val="100000"/>
              </a:lnSpc>
              <a:spcBef>
                <a:spcPts val="690"/>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FrameNet（</a:t>
            </a:r>
            <a:r>
              <a:rPr sz="2450" u="heavy" dirty="0">
                <a:solidFill>
                  <a:srgbClr val="0000FF"/>
                </a:solidFill>
                <a:uFill>
                  <a:solidFill>
                    <a:srgbClr val="0000FF"/>
                  </a:solidFill>
                </a:uFill>
                <a:latin typeface="黑体" panose="02010609060101010101" charset="-122"/>
                <a:cs typeface="黑体" panose="02010609060101010101" charset="-122"/>
              </a:rPr>
              <a:t>https://framenet.icsi.berkeley.edu/fndrupal</a:t>
            </a:r>
            <a:r>
              <a:rPr sz="2450" dirty="0">
                <a:solidFill>
                  <a:srgbClr val="002060"/>
                </a:solidFill>
                <a:latin typeface="黑体" panose="02010609060101010101" charset="-122"/>
                <a:cs typeface="黑体" panose="02010609060101010101" charset="-122"/>
              </a:rPr>
              <a:t>）</a:t>
            </a:r>
            <a:endParaRPr sz="2450" dirty="0">
              <a:latin typeface="黑体" panose="02010609060101010101" charset="-122"/>
              <a:cs typeface="黑体" panose="02010609060101010101" charset="-122"/>
            </a:endParaRPr>
          </a:p>
          <a:p>
            <a:pPr marL="313690" marR="5080" indent="-300990">
              <a:lnSpc>
                <a:spcPct val="100000"/>
              </a:lnSpc>
              <a:spcBef>
                <a:spcPts val="595"/>
              </a:spcBef>
              <a:buFont typeface="Arial" panose="020B0604020202020204"/>
              <a:buChar char="•"/>
              <a:tabLst>
                <a:tab pos="313055" algn="l"/>
                <a:tab pos="314325" algn="l"/>
              </a:tabLst>
            </a:pPr>
            <a:r>
              <a:rPr sz="2450" dirty="0">
                <a:solidFill>
                  <a:srgbClr val="002060"/>
                </a:solidFill>
                <a:latin typeface="黑体" panose="02010609060101010101" charset="-122"/>
                <a:cs typeface="黑体" panose="02010609060101010101" charset="-122"/>
              </a:rPr>
              <a:t>是目前最著名的语义知识框架库，由加州大学伯克利分校主持构建，  旨在建立通用的语义知识库。目前该框架库中包括了1200多个语义 框架，设计13000多个语义单元，并提供超过200万个标注框架的例 句，广泛应用于信息提取，机器翻译，事件识别，情感分析等应用。</a:t>
            </a:r>
            <a:endParaRPr sz="2450" dirty="0">
              <a:latin typeface="黑体" panose="02010609060101010101" charset="-122"/>
              <a:cs typeface="黑体" panose="02010609060101010101" charset="-122"/>
            </a:endParaRPr>
          </a:p>
        </p:txBody>
      </p:sp>
      <p:sp>
        <p:nvSpPr>
          <p:cNvPr id="4" name="object 4"/>
          <p:cNvSpPr/>
          <p:nvPr/>
        </p:nvSpPr>
        <p:spPr>
          <a:xfrm>
            <a:off x="3998861" y="4000500"/>
            <a:ext cx="5811570" cy="267766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990485" y="4304029"/>
            <a:ext cx="2400604" cy="1998620"/>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文本占位符 2"/>
          <p:cNvSpPr>
            <a:spLocks noGrp="1"/>
          </p:cNvSpPr>
          <p:nvPr>
            <p:ph type="body" idx="1"/>
          </p:nvPr>
        </p:nvSpPr>
        <p:spPr>
          <a:xfrm>
            <a:off x="604399" y="1938019"/>
            <a:ext cx="9232265" cy="492443"/>
          </a:xfrm>
        </p:spPr>
        <p:txBody>
          <a:bodyPr/>
          <a:lstStyle/>
          <a:p>
            <a:r>
              <a:rPr lang="zh-CN" altLang="en-US" sz="3200" dirty="0" smtClean="0"/>
              <a:t>如何设计框架系统，描述有关“上课”的知识？</a:t>
            </a:r>
            <a:endParaRPr lang="zh-CN" altLang="en-US" sz="3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文本占位符 2"/>
          <p:cNvSpPr>
            <a:spLocks noGrp="1"/>
          </p:cNvSpPr>
          <p:nvPr>
            <p:ph type="body" idx="1"/>
          </p:nvPr>
        </p:nvSpPr>
        <p:spPr>
          <a:xfrm>
            <a:off x="604399" y="1938019"/>
            <a:ext cx="9232265" cy="2585323"/>
          </a:xfrm>
        </p:spPr>
        <p:txBody>
          <a:bodyPr/>
          <a:lstStyle/>
          <a:p>
            <a:r>
              <a:rPr lang="zh-CN" altLang="en-US" b="1" dirty="0" smtClean="0"/>
              <a:t>将下面一则消息用框架表示：</a:t>
            </a:r>
            <a:endParaRPr lang="en-US" altLang="zh-CN" b="1" dirty="0" smtClean="0"/>
          </a:p>
          <a:p>
            <a:r>
              <a:rPr lang="zh-CN" altLang="en-US" b="1" dirty="0" smtClean="0"/>
              <a:t>   今天，一次强度为里氏</a:t>
            </a:r>
            <a:r>
              <a:rPr lang="en-US" altLang="zh-CN" b="1" dirty="0" smtClean="0"/>
              <a:t>8.5</a:t>
            </a:r>
            <a:r>
              <a:rPr lang="zh-CN" altLang="en-US" b="1" dirty="0" smtClean="0"/>
              <a:t>级的强烈地震袭击了下斯洛文尼亚地区，造成</a:t>
            </a:r>
            <a:r>
              <a:rPr lang="en-US" altLang="zh-CN" b="1" dirty="0" smtClean="0"/>
              <a:t>25</a:t>
            </a:r>
            <a:r>
              <a:rPr lang="zh-CN" altLang="en-US" b="1" dirty="0" smtClean="0"/>
              <a:t>人死亡和</a:t>
            </a:r>
            <a:r>
              <a:rPr lang="en-US" altLang="zh-CN" b="1" dirty="0" smtClean="0"/>
              <a:t>5</a:t>
            </a:r>
            <a:r>
              <a:rPr lang="zh-CN" altLang="en-US" b="1" dirty="0" smtClean="0"/>
              <a:t>亿美元的财产损失。下斯洛文尼亚地区的主席说：多年来，靠近撒帝豪金斯断层的重灾区一直是个危险地区。这是本地区发生的第</a:t>
            </a:r>
            <a:r>
              <a:rPr lang="en-US" altLang="zh-CN" b="1" dirty="0" smtClean="0"/>
              <a:t>3</a:t>
            </a:r>
            <a:r>
              <a:rPr lang="zh-CN" altLang="en-US" b="1" dirty="0" smtClean="0"/>
              <a:t>号地震。</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622300" y="428625"/>
            <a:ext cx="9010086"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1005840" cy="613410"/>
          </a:xfrm>
          <a:prstGeom prst="rect">
            <a:avLst/>
          </a:prstGeom>
        </p:spPr>
        <p:txBody>
          <a:bodyPr vert="horz" wrap="square" lIns="0" tIns="13335" rIns="0" bIns="0" rtlCol="0">
            <a:spAutoFit/>
          </a:bodyPr>
          <a:lstStyle/>
          <a:p>
            <a:pPr marL="12700">
              <a:lnSpc>
                <a:spcPct val="100000"/>
              </a:lnSpc>
              <a:spcBef>
                <a:spcPts val="105"/>
              </a:spcBef>
            </a:pPr>
            <a:r>
              <a:rPr spc="5" dirty="0"/>
              <a:t>小结</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
        <p:nvSpPr>
          <p:cNvPr id="3" name="object 3"/>
          <p:cNvSpPr txBox="1"/>
          <p:nvPr/>
        </p:nvSpPr>
        <p:spPr>
          <a:xfrm>
            <a:off x="604399" y="1903729"/>
            <a:ext cx="9674860" cy="4590103"/>
          </a:xfrm>
          <a:prstGeom prst="rect">
            <a:avLst/>
          </a:prstGeom>
        </p:spPr>
        <p:txBody>
          <a:bodyPr vert="horz" wrap="square" lIns="0" tIns="13335" rIns="0" bIns="0" rtlCol="0">
            <a:spAutoFit/>
          </a:bodyPr>
          <a:lstStyle/>
          <a:p>
            <a:pPr marL="313690" indent="-300990">
              <a:lnSpc>
                <a:spcPct val="100000"/>
              </a:lnSpc>
              <a:spcBef>
                <a:spcPts val="105"/>
              </a:spcBef>
              <a:buFont typeface="Arial" panose="020B0604020202020204"/>
              <a:buChar char="•"/>
              <a:tabLst>
                <a:tab pos="313055" algn="l"/>
                <a:tab pos="314325" algn="l"/>
              </a:tabLst>
            </a:pPr>
            <a:r>
              <a:rPr sz="2400" dirty="0">
                <a:solidFill>
                  <a:srgbClr val="002060"/>
                </a:solidFill>
                <a:latin typeface="黑体" panose="02010609060101010101" charset="-122"/>
                <a:cs typeface="黑体" panose="02010609060101010101" charset="-122"/>
              </a:rPr>
              <a:t>至此，我们介绍了框架的基本概念和例子。</a:t>
            </a:r>
            <a:endParaRPr sz="2400" dirty="0">
              <a:latin typeface="黑体" panose="02010609060101010101" charset="-122"/>
              <a:cs typeface="黑体" panose="02010609060101010101" charset="-122"/>
            </a:endParaRPr>
          </a:p>
          <a:p>
            <a:pPr>
              <a:lnSpc>
                <a:spcPct val="100000"/>
              </a:lnSpc>
              <a:spcBef>
                <a:spcPts val="35"/>
              </a:spcBef>
              <a:buClr>
                <a:srgbClr val="002060"/>
              </a:buClr>
              <a:buFont typeface="Arial" panose="020B0604020202020204"/>
              <a:buChar char="•"/>
            </a:pPr>
            <a:endParaRPr sz="2400" dirty="0">
              <a:latin typeface="Times New Roman" panose="02020603050405020304"/>
              <a:cs typeface="Times New Roman" panose="02020603050405020304"/>
            </a:endParaRPr>
          </a:p>
          <a:p>
            <a:pPr marL="313690" marR="5080" indent="-300990">
              <a:lnSpc>
                <a:spcPts val="2270"/>
              </a:lnSpc>
              <a:buFont typeface="Arial" panose="020B0604020202020204"/>
              <a:buChar char="•"/>
              <a:tabLst>
                <a:tab pos="313055" algn="l"/>
                <a:tab pos="314325" algn="l"/>
              </a:tabLst>
            </a:pPr>
            <a:r>
              <a:rPr sz="2400" dirty="0">
                <a:solidFill>
                  <a:srgbClr val="002060"/>
                </a:solidFill>
                <a:latin typeface="黑体" panose="02010609060101010101" charset="-122"/>
                <a:cs typeface="黑体" panose="02010609060101010101" charset="-122"/>
              </a:rPr>
              <a:t>回顾一下本章的主题：知识表示。</a:t>
            </a:r>
            <a:r>
              <a:rPr sz="2400" dirty="0" err="1" smtClean="0">
                <a:solidFill>
                  <a:srgbClr val="002060"/>
                </a:solidFill>
                <a:latin typeface="黑体" panose="02010609060101010101" charset="-122"/>
                <a:cs typeface="黑体" panose="02010609060101010101" charset="-122"/>
              </a:rPr>
              <a:t>我们</a:t>
            </a:r>
            <a:r>
              <a:rPr sz="2400" spc="-10" dirty="0" err="1" smtClean="0">
                <a:solidFill>
                  <a:srgbClr val="002060"/>
                </a:solidFill>
                <a:latin typeface="黑体" panose="02010609060101010101" charset="-122"/>
                <a:cs typeface="黑体" panose="02010609060101010101" charset="-122"/>
              </a:rPr>
              <a:t>首</a:t>
            </a:r>
            <a:r>
              <a:rPr sz="2400" dirty="0" err="1" smtClean="0">
                <a:solidFill>
                  <a:srgbClr val="002060"/>
                </a:solidFill>
                <a:latin typeface="黑体" panose="02010609060101010101" charset="-122"/>
                <a:cs typeface="黑体" panose="02010609060101010101" charset="-122"/>
              </a:rPr>
              <a:t>先介绍了一阶谓词逻辑的知识表示形式</a:t>
            </a:r>
            <a:r>
              <a:rPr sz="2400" dirty="0" err="1">
                <a:solidFill>
                  <a:srgbClr val="002060"/>
                </a:solidFill>
                <a:latin typeface="黑体" panose="02010609060101010101" charset="-122"/>
                <a:cs typeface="黑体" panose="02010609060101010101" charset="-122"/>
              </a:rPr>
              <a:t>，针对一阶谓词中的问题，进行扩展</a:t>
            </a:r>
            <a:r>
              <a:rPr sz="2400" spc="-10" dirty="0" err="1">
                <a:solidFill>
                  <a:srgbClr val="002060"/>
                </a:solidFill>
                <a:latin typeface="黑体" panose="02010609060101010101" charset="-122"/>
                <a:cs typeface="黑体" panose="02010609060101010101" charset="-122"/>
              </a:rPr>
              <a:t>，</a:t>
            </a:r>
            <a:r>
              <a:rPr sz="2400" dirty="0" err="1" smtClean="0">
                <a:solidFill>
                  <a:srgbClr val="002060"/>
                </a:solidFill>
                <a:latin typeface="黑体" panose="02010609060101010101" charset="-122"/>
                <a:cs typeface="黑体" panose="02010609060101010101" charset="-122"/>
              </a:rPr>
              <a:t>我们得到了基于产生式的知识表示形式</a:t>
            </a:r>
            <a:r>
              <a:rPr sz="2400" dirty="0">
                <a:solidFill>
                  <a:srgbClr val="002060"/>
                </a:solidFill>
                <a:latin typeface="黑体" panose="02010609060101010101" charset="-122"/>
                <a:cs typeface="黑体" panose="02010609060101010101" charset="-122"/>
              </a:rPr>
              <a:t>。进一步，针对产生式的关联性弱的</a:t>
            </a:r>
            <a:r>
              <a:rPr sz="2400" spc="-10" dirty="0">
                <a:solidFill>
                  <a:srgbClr val="002060"/>
                </a:solidFill>
                <a:latin typeface="黑体" panose="02010609060101010101" charset="-122"/>
                <a:cs typeface="黑体" panose="02010609060101010101" charset="-122"/>
              </a:rPr>
              <a:t>问</a:t>
            </a:r>
            <a:r>
              <a:rPr sz="2400" dirty="0">
                <a:solidFill>
                  <a:srgbClr val="002060"/>
                </a:solidFill>
                <a:latin typeface="黑体" panose="02010609060101010101" charset="-122"/>
                <a:cs typeface="黑体" panose="02010609060101010101" charset="-122"/>
              </a:rPr>
              <a:t>题，我们介绍了基于框架的知识表示。</a:t>
            </a:r>
            <a:endParaRPr sz="2400" dirty="0">
              <a:latin typeface="黑体" panose="02010609060101010101" charset="-122"/>
              <a:cs typeface="黑体" panose="02010609060101010101" charset="-122"/>
            </a:endParaRPr>
          </a:p>
          <a:p>
            <a:pPr>
              <a:lnSpc>
                <a:spcPct val="100000"/>
              </a:lnSpc>
              <a:spcBef>
                <a:spcPts val="15"/>
              </a:spcBef>
              <a:buClr>
                <a:srgbClr val="002060"/>
              </a:buClr>
              <a:buFont typeface="Arial" panose="020B0604020202020204"/>
              <a:buChar char="•"/>
            </a:pPr>
            <a:endParaRPr sz="2400" dirty="0">
              <a:latin typeface="Times New Roman" panose="02020603050405020304"/>
              <a:cs typeface="Times New Roman" panose="02020603050405020304"/>
            </a:endParaRPr>
          </a:p>
          <a:p>
            <a:pPr marL="313690" marR="271145" indent="-300990">
              <a:lnSpc>
                <a:spcPts val="2270"/>
              </a:lnSpc>
              <a:spcBef>
                <a:spcPts val="5"/>
              </a:spcBef>
              <a:buFont typeface="Arial" panose="020B0604020202020204"/>
              <a:buChar char="•"/>
              <a:tabLst>
                <a:tab pos="313055" algn="l"/>
                <a:tab pos="314325" algn="l"/>
              </a:tabLst>
            </a:pPr>
            <a:r>
              <a:rPr sz="2400" dirty="0" err="1">
                <a:solidFill>
                  <a:srgbClr val="002060"/>
                </a:solidFill>
                <a:latin typeface="黑体" panose="02010609060101010101" charset="-122"/>
                <a:cs typeface="黑体" panose="02010609060101010101" charset="-122"/>
              </a:rPr>
              <a:t>上述三种方法，从形式上来说，都依赖</a:t>
            </a:r>
            <a:r>
              <a:rPr sz="2400" spc="-10" dirty="0" err="1">
                <a:solidFill>
                  <a:srgbClr val="002060"/>
                </a:solidFill>
                <a:latin typeface="黑体" panose="02010609060101010101" charset="-122"/>
                <a:cs typeface="黑体" panose="02010609060101010101" charset="-122"/>
              </a:rPr>
              <a:t>于</a:t>
            </a:r>
            <a:r>
              <a:rPr sz="2400" dirty="0" err="1">
                <a:solidFill>
                  <a:srgbClr val="002060"/>
                </a:solidFill>
                <a:latin typeface="黑体" panose="02010609060101010101" charset="-122"/>
                <a:cs typeface="黑体" panose="02010609060101010101" charset="-122"/>
              </a:rPr>
              <a:t>人工编写知识，而且多是条目性、</a:t>
            </a:r>
            <a:r>
              <a:rPr sz="2400" dirty="0" err="1" smtClean="0">
                <a:solidFill>
                  <a:srgbClr val="002060"/>
                </a:solidFill>
                <a:latin typeface="黑体" panose="02010609060101010101" charset="-122"/>
                <a:cs typeface="黑体" panose="02010609060101010101" charset="-122"/>
              </a:rPr>
              <a:t>规则性的</a:t>
            </a:r>
            <a:r>
              <a:rPr sz="2400" dirty="0" err="1">
                <a:solidFill>
                  <a:srgbClr val="002060"/>
                </a:solidFill>
                <a:latin typeface="黑体" panose="02010609060101010101" charset="-122"/>
                <a:cs typeface="黑体" panose="02010609060101010101" charset="-122"/>
              </a:rPr>
              <a:t>，因此统称为基于规则的知识表示方法</a:t>
            </a:r>
            <a:r>
              <a:rPr sz="2400" dirty="0">
                <a:solidFill>
                  <a:srgbClr val="002060"/>
                </a:solidFill>
                <a:latin typeface="黑体" panose="02010609060101010101" charset="-122"/>
                <a:cs typeface="黑体" panose="02010609060101010101" charset="-122"/>
              </a:rPr>
              <a:t>。</a:t>
            </a:r>
            <a:endParaRPr sz="2400" dirty="0">
              <a:latin typeface="黑体" panose="02010609060101010101" charset="-122"/>
              <a:cs typeface="黑体" panose="02010609060101010101" charset="-122"/>
            </a:endParaRPr>
          </a:p>
          <a:p>
            <a:pPr>
              <a:lnSpc>
                <a:spcPct val="100000"/>
              </a:lnSpc>
              <a:spcBef>
                <a:spcPts val="25"/>
              </a:spcBef>
              <a:buClr>
                <a:srgbClr val="002060"/>
              </a:buClr>
              <a:buFont typeface="Arial" panose="020B0604020202020204"/>
              <a:buChar char="•"/>
            </a:pPr>
            <a:endParaRPr sz="2400" dirty="0">
              <a:latin typeface="Times New Roman" panose="02020603050405020304"/>
              <a:cs typeface="Times New Roman" panose="02020603050405020304"/>
            </a:endParaRPr>
          </a:p>
          <a:p>
            <a:pPr marL="313690" marR="271145" indent="-300990" algn="just">
              <a:lnSpc>
                <a:spcPct val="90000"/>
              </a:lnSpc>
              <a:spcBef>
                <a:spcPts val="5"/>
              </a:spcBef>
              <a:buFont typeface="Arial" panose="020B0604020202020204"/>
              <a:buChar char="•"/>
              <a:tabLst>
                <a:tab pos="314325" algn="l"/>
              </a:tabLst>
            </a:pPr>
            <a:r>
              <a:rPr sz="2400" dirty="0" err="1">
                <a:solidFill>
                  <a:srgbClr val="002060"/>
                </a:solidFill>
                <a:latin typeface="黑体" panose="02010609060101010101" charset="-122"/>
                <a:cs typeface="黑体" panose="02010609060101010101" charset="-122"/>
              </a:rPr>
              <a:t>在人工智能研究的早期，这种人工建立</a:t>
            </a:r>
            <a:r>
              <a:rPr sz="2400" spc="-10" dirty="0" err="1">
                <a:solidFill>
                  <a:srgbClr val="002060"/>
                </a:solidFill>
                <a:latin typeface="黑体" panose="02010609060101010101" charset="-122"/>
                <a:cs typeface="黑体" panose="02010609060101010101" charset="-122"/>
              </a:rPr>
              <a:t>的</a:t>
            </a:r>
            <a:r>
              <a:rPr sz="2400" dirty="0" err="1">
                <a:solidFill>
                  <a:srgbClr val="002060"/>
                </a:solidFill>
                <a:latin typeface="黑体" panose="02010609060101010101" charset="-122"/>
                <a:cs typeface="黑体" panose="02010609060101010101" charset="-122"/>
              </a:rPr>
              <a:t>规则知识库配合自动推理方法，</a:t>
            </a:r>
            <a:r>
              <a:rPr sz="2400" dirty="0" err="1" smtClean="0">
                <a:solidFill>
                  <a:srgbClr val="002060"/>
                </a:solidFill>
                <a:latin typeface="黑体" panose="02010609060101010101" charset="-122"/>
                <a:cs typeface="黑体" panose="02010609060101010101" charset="-122"/>
              </a:rPr>
              <a:t>在求解许多问题上取得了卓越的成绩</a:t>
            </a:r>
            <a:r>
              <a:rPr sz="2400" dirty="0">
                <a:solidFill>
                  <a:srgbClr val="002060"/>
                </a:solidFill>
                <a:latin typeface="黑体" panose="02010609060101010101" charset="-122"/>
                <a:cs typeface="黑体" panose="02010609060101010101" charset="-122"/>
              </a:rPr>
              <a:t>。</a:t>
            </a:r>
            <a:r>
              <a:rPr sz="2400" dirty="0" err="1">
                <a:solidFill>
                  <a:srgbClr val="002060"/>
                </a:solidFill>
                <a:latin typeface="黑体" panose="02010609060101010101" charset="-122"/>
                <a:cs typeface="黑体" panose="02010609060101010101" charset="-122"/>
              </a:rPr>
              <a:t>知识</a:t>
            </a:r>
            <a:r>
              <a:rPr sz="2400" spc="-10" dirty="0" err="1">
                <a:solidFill>
                  <a:srgbClr val="002060"/>
                </a:solidFill>
                <a:latin typeface="黑体" panose="02010609060101010101" charset="-122"/>
                <a:cs typeface="黑体" panose="02010609060101010101" charset="-122"/>
              </a:rPr>
              <a:t>库</a:t>
            </a:r>
            <a:r>
              <a:rPr sz="2400" dirty="0" err="1">
                <a:solidFill>
                  <a:srgbClr val="002060"/>
                </a:solidFill>
                <a:latin typeface="黑体" panose="02010609060101010101" charset="-122"/>
                <a:cs typeface="黑体" panose="02010609060101010101" charset="-122"/>
              </a:rPr>
              <a:t>与推理机，</a:t>
            </a:r>
            <a:r>
              <a:rPr sz="2400" dirty="0" err="1" smtClean="0">
                <a:solidFill>
                  <a:srgbClr val="002060"/>
                </a:solidFill>
                <a:latin typeface="黑体" panose="02010609060101010101" charset="-122"/>
                <a:cs typeface="黑体" panose="02010609060101010101" charset="-122"/>
              </a:rPr>
              <a:t>也成为当时研究的主流问题</a:t>
            </a:r>
            <a:r>
              <a:rPr sz="2400" dirty="0">
                <a:solidFill>
                  <a:srgbClr val="002060"/>
                </a:solidFill>
                <a:latin typeface="黑体" panose="02010609060101010101" charset="-122"/>
                <a:cs typeface="黑体" panose="02010609060101010101" charset="-122"/>
              </a:rPr>
              <a:t>。下一章，我们将介绍几种经典的推理方法。</a:t>
            </a:r>
            <a:endParaRPr sz="2400" dirty="0">
              <a:latin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17700" y="2714625"/>
            <a:ext cx="6433302" cy="769441"/>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4400" b="1" cap="all" spc="0"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2.5</a:t>
            </a:r>
            <a:r>
              <a:rPr lang="zh-CN" altLang="en-US" sz="4400" b="1" cap="all" spc="0"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语义网络表示法</a:t>
            </a:r>
            <a:endParaRPr lang="zh-CN" altLang="en-US" sz="4400" b="1" cap="all" spc="0"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4294967295"/>
          </p:nvPr>
        </p:nvSpPr>
        <p:spPr>
          <a:xfrm>
            <a:off x="714750" y="2113047"/>
            <a:ext cx="9178502" cy="4468065"/>
          </a:xfrm>
          <a:prstGeom prst="rect">
            <a:avLst/>
          </a:prstGeom>
        </p:spPr>
        <p:txBody>
          <a:bodyPr lIns="104315" tIns="52157" rIns="104315" bIns="52157"/>
          <a:lstStyle/>
          <a:p>
            <a:pPr>
              <a:lnSpc>
                <a:spcPct val="150000"/>
              </a:lnSpc>
            </a:pPr>
            <a:r>
              <a:rPr lang="en-US" altLang="zh-CN" sz="2700" dirty="0" smtClean="0"/>
              <a:t>      1968</a:t>
            </a:r>
            <a:r>
              <a:rPr lang="zh-CN" altLang="en-US" sz="2700" dirty="0" smtClean="0"/>
              <a:t>年，奎廉（</a:t>
            </a:r>
            <a:r>
              <a:rPr lang="en-US" altLang="zh-CN" sz="2700" dirty="0" err="1" smtClean="0"/>
              <a:t>J.R.Quilian</a:t>
            </a:r>
            <a:r>
              <a:rPr lang="zh-CN" altLang="en-US" sz="2700" dirty="0" smtClean="0"/>
              <a:t>）在研究人类联想记忆时提出了一种心理模型</a:t>
            </a:r>
            <a:r>
              <a:rPr lang="en-US" altLang="zh-CN" sz="2700" dirty="0" smtClean="0"/>
              <a:t>——</a:t>
            </a:r>
            <a:r>
              <a:rPr lang="zh-CN" altLang="en-US" sz="2700" dirty="0" smtClean="0"/>
              <a:t>语义网络，认为记忆是由概念间的联系实现的。随后奎廉又把它用作知识表示。</a:t>
            </a:r>
            <a:r>
              <a:rPr lang="en-US" altLang="zh-CN" sz="2700" dirty="0" smtClean="0"/>
              <a:t>1972</a:t>
            </a:r>
            <a:r>
              <a:rPr lang="zh-CN" altLang="en-US" sz="2700" dirty="0" smtClean="0"/>
              <a:t>年，西蒙（</a:t>
            </a:r>
            <a:r>
              <a:rPr lang="en-US" altLang="zh-CN" sz="2700" dirty="0" smtClean="0"/>
              <a:t>Simon</a:t>
            </a:r>
            <a:r>
              <a:rPr lang="zh-CN" altLang="en-US" sz="2700" dirty="0" smtClean="0"/>
              <a:t>）在他的自然语言理解系统中也采用了语义网络表示法。</a:t>
            </a:r>
            <a:r>
              <a:rPr lang="en-US" altLang="zh-CN" sz="2700" dirty="0" smtClean="0"/>
              <a:t>1975</a:t>
            </a:r>
            <a:r>
              <a:rPr lang="zh-CN" altLang="en-US" sz="2700" dirty="0" smtClean="0"/>
              <a:t>年，亨德里克（</a:t>
            </a:r>
            <a:r>
              <a:rPr lang="en-US" altLang="zh-CN" sz="2700" dirty="0" err="1" smtClean="0"/>
              <a:t>G.G.Hendrix</a:t>
            </a:r>
            <a:r>
              <a:rPr lang="zh-CN" altLang="en-US" sz="2700" dirty="0" smtClean="0"/>
              <a:t>）又对全称量词的表示提出了语义网络分区技术。</a:t>
            </a:r>
            <a:br>
              <a:rPr lang="zh-CN" altLang="en-US" sz="2700" dirty="0" smtClean="0"/>
            </a:br>
            <a:endParaRPr lang="zh-CN" altLang="en-US" sz="2700" dirty="0" smtClean="0"/>
          </a:p>
        </p:txBody>
      </p:sp>
      <p:sp>
        <p:nvSpPr>
          <p:cNvPr id="36868"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26D388CF-68EE-4AF2-931A-875F104F1FD9}" type="slidenum">
              <a:rPr lang="en-US" altLang="zh-CN"/>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800149" y="605728"/>
            <a:ext cx="9000278" cy="5337534"/>
          </a:xfrm>
          <a:prstGeom prst="rect">
            <a:avLst/>
          </a:prstGeom>
        </p:spPr>
        <p:txBody>
          <a:bodyPr lIns="104315" tIns="52157" rIns="104315" bIns="52157"/>
          <a:lstStyle/>
          <a:p>
            <a:pPr>
              <a:lnSpc>
                <a:spcPts val="3420"/>
              </a:lnSpc>
            </a:pPr>
            <a:r>
              <a:rPr lang="en-US" altLang="zh-CN" sz="3200" b="1" dirty="0" smtClean="0"/>
              <a:t>1.</a:t>
            </a:r>
            <a:r>
              <a:rPr lang="zh-CN" altLang="en-US" sz="3200" b="1" dirty="0" smtClean="0"/>
              <a:t>语义网络基本概念</a:t>
            </a:r>
            <a:endParaRPr lang="zh-CN" altLang="en-US" sz="3200" b="1" dirty="0" smtClean="0"/>
          </a:p>
          <a:p>
            <a:pPr>
              <a:lnSpc>
                <a:spcPts val="3420"/>
              </a:lnSpc>
            </a:pPr>
            <a:r>
              <a:rPr lang="zh-CN" altLang="en-US" sz="2700" dirty="0" smtClean="0">
                <a:solidFill>
                  <a:srgbClr val="00B050"/>
                </a:solidFill>
              </a:rPr>
              <a:t>语义网络：</a:t>
            </a:r>
            <a:r>
              <a:rPr lang="zh-CN" altLang="en-US" sz="2700" dirty="0" smtClean="0"/>
              <a:t>是一种用实体及其语义关系来表达知识的有</a:t>
            </a:r>
            <a:endParaRPr lang="en-US" altLang="zh-CN" sz="2700" dirty="0" smtClean="0"/>
          </a:p>
          <a:p>
            <a:pPr>
              <a:lnSpc>
                <a:spcPts val="3420"/>
              </a:lnSpc>
            </a:pPr>
            <a:r>
              <a:rPr lang="en-US" altLang="zh-CN" sz="2700" dirty="0" smtClean="0"/>
              <a:t>          </a:t>
            </a:r>
            <a:r>
              <a:rPr lang="zh-CN" altLang="en-US" sz="2700" dirty="0" smtClean="0"/>
              <a:t>向图。图中包含节点和弧。</a:t>
            </a:r>
            <a:endParaRPr lang="en-US" altLang="zh-CN" sz="2700" dirty="0" smtClean="0"/>
          </a:p>
          <a:p>
            <a:pPr>
              <a:lnSpc>
                <a:spcPts val="3420"/>
              </a:lnSpc>
            </a:pPr>
            <a:r>
              <a:rPr lang="zh-CN" altLang="en-US" sz="2700" dirty="0" smtClean="0">
                <a:solidFill>
                  <a:srgbClr val="00B050"/>
                </a:solidFill>
              </a:rPr>
              <a:t>节点：</a:t>
            </a:r>
            <a:r>
              <a:rPr lang="zh-CN" altLang="en-US" sz="2700" dirty="0" smtClean="0"/>
              <a:t>代表语义，表示各种事物、概念、情况、属性、</a:t>
            </a:r>
            <a:endParaRPr lang="en-US" altLang="zh-CN" sz="2700" dirty="0" smtClean="0"/>
          </a:p>
          <a:p>
            <a:pPr>
              <a:lnSpc>
                <a:spcPts val="3420"/>
              </a:lnSpc>
            </a:pPr>
            <a:r>
              <a:rPr lang="en-US" altLang="zh-CN" sz="2700" dirty="0" smtClean="0"/>
              <a:t>      </a:t>
            </a:r>
            <a:r>
              <a:rPr lang="zh-CN" altLang="en-US" sz="2700" dirty="0" smtClean="0"/>
              <a:t>状态、事件、动作等，它必须带有标识。</a:t>
            </a:r>
            <a:endParaRPr lang="zh-CN" altLang="en-US" sz="2700" dirty="0" smtClean="0"/>
          </a:p>
          <a:p>
            <a:pPr>
              <a:lnSpc>
                <a:spcPts val="3420"/>
              </a:lnSpc>
            </a:pPr>
            <a:r>
              <a:rPr lang="zh-CN" altLang="en-US" sz="2700" dirty="0" smtClean="0">
                <a:solidFill>
                  <a:srgbClr val="00B050"/>
                </a:solidFill>
              </a:rPr>
              <a:t>弧：</a:t>
            </a:r>
            <a:r>
              <a:rPr lang="zh-CN" altLang="en-US" sz="2700" dirty="0" smtClean="0"/>
              <a:t>代表语义关系，表示它所连结的两个实体之间的语  </a:t>
            </a:r>
            <a:endParaRPr lang="en-US" altLang="zh-CN" sz="2700" dirty="0" smtClean="0"/>
          </a:p>
          <a:p>
            <a:pPr>
              <a:lnSpc>
                <a:spcPts val="3420"/>
              </a:lnSpc>
            </a:pPr>
            <a:r>
              <a:rPr lang="en-US" altLang="zh-CN" sz="2700" dirty="0" smtClean="0"/>
              <a:t>    </a:t>
            </a:r>
            <a:r>
              <a:rPr lang="zh-CN" altLang="en-US" sz="2700" dirty="0" smtClean="0"/>
              <a:t>义联系，弧是有方向的，用来体现节点间的主次关</a:t>
            </a:r>
            <a:endParaRPr lang="en-US" altLang="zh-CN" sz="2700" dirty="0" smtClean="0"/>
          </a:p>
          <a:p>
            <a:pPr>
              <a:lnSpc>
                <a:spcPts val="3420"/>
              </a:lnSpc>
            </a:pPr>
            <a:r>
              <a:rPr lang="en-US" altLang="zh-CN" sz="2700" dirty="0" smtClean="0"/>
              <a:t>    </a:t>
            </a:r>
            <a:r>
              <a:rPr lang="zh-CN" altLang="en-US" sz="2700" dirty="0" smtClean="0"/>
              <a:t>系，它必须带有标识。</a:t>
            </a:r>
            <a:endParaRPr lang="zh-CN" altLang="en-US" sz="2700" dirty="0" smtClean="0"/>
          </a:p>
          <a:p>
            <a:pPr>
              <a:lnSpc>
                <a:spcPts val="3420"/>
              </a:lnSpc>
            </a:pPr>
            <a:r>
              <a:rPr lang="zh-CN" altLang="en-US" sz="2700" dirty="0" smtClean="0">
                <a:solidFill>
                  <a:srgbClr val="00B050"/>
                </a:solidFill>
              </a:rPr>
              <a:t>语义基元：</a:t>
            </a:r>
            <a:r>
              <a:rPr lang="zh-CN" altLang="en-US" sz="2700" dirty="0" smtClean="0"/>
              <a:t>语义网络中最基本的语义单元称为语义基元，</a:t>
            </a:r>
            <a:endParaRPr lang="en-US" altLang="zh-CN" sz="2700" dirty="0" smtClean="0"/>
          </a:p>
          <a:p>
            <a:pPr>
              <a:lnSpc>
                <a:spcPts val="3420"/>
              </a:lnSpc>
            </a:pPr>
            <a:r>
              <a:rPr lang="en-US" altLang="zh-CN" sz="2700" dirty="0" smtClean="0"/>
              <a:t>          </a:t>
            </a:r>
            <a:r>
              <a:rPr lang="zh-CN" altLang="en-US" sz="2700" dirty="0" smtClean="0"/>
              <a:t>可用三元组表示为：（结点</a:t>
            </a:r>
            <a:r>
              <a:rPr lang="en-US" altLang="zh-CN" sz="2700" dirty="0" smtClean="0"/>
              <a:t>1</a:t>
            </a:r>
            <a:r>
              <a:rPr lang="zh-CN" altLang="en-US" sz="2700" dirty="0" smtClean="0"/>
              <a:t>，弧，结点</a:t>
            </a:r>
            <a:r>
              <a:rPr lang="en-US" altLang="zh-CN" sz="2700" dirty="0" smtClean="0"/>
              <a:t>2</a:t>
            </a:r>
            <a:r>
              <a:rPr lang="zh-CN" altLang="en-US" sz="2700" dirty="0" smtClean="0"/>
              <a:t>）</a:t>
            </a:r>
            <a:endParaRPr lang="en-US" altLang="zh-CN" sz="2700" dirty="0" smtClean="0"/>
          </a:p>
          <a:p>
            <a:pPr>
              <a:lnSpc>
                <a:spcPts val="3420"/>
              </a:lnSpc>
            </a:pPr>
            <a:r>
              <a:rPr lang="zh-CN" altLang="en-US" sz="2700" dirty="0" smtClean="0">
                <a:solidFill>
                  <a:srgbClr val="00B050"/>
                </a:solidFill>
              </a:rPr>
              <a:t>基本网元：</a:t>
            </a:r>
            <a:r>
              <a:rPr lang="zh-CN" altLang="en-US" sz="2700" dirty="0" smtClean="0"/>
              <a:t>指一个语义基元对应的有向图。</a:t>
            </a:r>
            <a:br>
              <a:rPr lang="zh-CN" altLang="en-US" sz="2700" dirty="0" smtClean="0"/>
            </a:br>
            <a:r>
              <a:rPr lang="zh-CN" altLang="en-US" sz="3200" dirty="0" smtClean="0"/>
              <a:t>　　 </a:t>
            </a:r>
            <a:endParaRPr lang="zh-CN" altLang="en-US" sz="3200" dirty="0" smtClean="0"/>
          </a:p>
        </p:txBody>
      </p:sp>
      <p:sp>
        <p:nvSpPr>
          <p:cNvPr id="37891"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0DE53B24-75F3-48DF-A927-FE63D4F881A0}" type="slidenum">
              <a:rPr lang="en-US" altLang="zh-CN"/>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800149" y="605728"/>
            <a:ext cx="8813752" cy="5337534"/>
          </a:xfrm>
          <a:prstGeom prst="rect">
            <a:avLst/>
          </a:prstGeom>
        </p:spPr>
        <p:txBody>
          <a:bodyPr lIns="104315" tIns="52157" rIns="104315" bIns="52157"/>
          <a:lstStyle/>
          <a:p>
            <a:pPr>
              <a:lnSpc>
                <a:spcPts val="3420"/>
              </a:lnSpc>
            </a:pPr>
            <a:r>
              <a:rPr lang="zh-CN" altLang="en-US" sz="2700" dirty="0" smtClean="0"/>
              <a:t>   谓词逻辑表示法也可以用语义网络来表示，因为三元组（节点</a:t>
            </a:r>
            <a:r>
              <a:rPr lang="en-US" altLang="zh-CN" sz="2700" dirty="0" smtClean="0"/>
              <a:t>1</a:t>
            </a:r>
            <a:r>
              <a:rPr lang="zh-CN" altLang="en-US" sz="2700" dirty="0" smtClean="0"/>
              <a:t>，弧，节点</a:t>
            </a:r>
            <a:r>
              <a:rPr lang="en-US" altLang="zh-CN" sz="2700" dirty="0" smtClean="0"/>
              <a:t>2</a:t>
            </a:r>
            <a:r>
              <a:rPr lang="zh-CN" altLang="en-US" sz="2700" dirty="0" smtClean="0"/>
              <a:t>）也可写成</a:t>
            </a:r>
            <a:r>
              <a:rPr lang="en-US" altLang="zh-CN" sz="2700" dirty="0" smtClean="0"/>
              <a:t>P</a:t>
            </a:r>
            <a:r>
              <a:rPr lang="zh-CN" altLang="en-US" sz="2700" dirty="0" smtClean="0"/>
              <a:t>（个体</a:t>
            </a:r>
            <a:r>
              <a:rPr lang="en-US" altLang="zh-CN" sz="2700" dirty="0" smtClean="0"/>
              <a:t>1</a:t>
            </a:r>
            <a:r>
              <a:rPr lang="zh-CN" altLang="en-US" sz="2700" dirty="0" smtClean="0"/>
              <a:t>，个体</a:t>
            </a:r>
            <a:r>
              <a:rPr lang="en-US" altLang="zh-CN" sz="2700" dirty="0" smtClean="0"/>
              <a:t>2</a:t>
            </a:r>
            <a:r>
              <a:rPr lang="zh-CN" altLang="en-US" sz="2700" dirty="0" smtClean="0"/>
              <a:t>），其中个体</a:t>
            </a:r>
            <a:r>
              <a:rPr lang="en-US" altLang="zh-CN" sz="2700" dirty="0" smtClean="0"/>
              <a:t>1</a:t>
            </a:r>
            <a:r>
              <a:rPr lang="zh-CN" altLang="en-US" sz="2700" dirty="0" smtClean="0"/>
              <a:t>、个体</a:t>
            </a:r>
            <a:r>
              <a:rPr lang="en-US" altLang="zh-CN" sz="2700" dirty="0" smtClean="0"/>
              <a:t>2</a:t>
            </a:r>
            <a:r>
              <a:rPr lang="zh-CN" altLang="en-US" sz="2700" dirty="0" smtClean="0"/>
              <a:t>分别对应节点</a:t>
            </a:r>
            <a:r>
              <a:rPr lang="en-US" altLang="zh-CN" sz="2700" dirty="0" smtClean="0"/>
              <a:t>1</a:t>
            </a:r>
            <a:r>
              <a:rPr lang="zh-CN" altLang="en-US" sz="2700" dirty="0" smtClean="0"/>
              <a:t>、节点</a:t>
            </a:r>
            <a:r>
              <a:rPr lang="en-US" altLang="zh-CN" sz="2700" dirty="0" smtClean="0"/>
              <a:t>2</a:t>
            </a:r>
            <a:r>
              <a:rPr lang="zh-CN" altLang="en-US" sz="2700" dirty="0" smtClean="0"/>
              <a:t>，而弧及其上标注的节点之间的关系由谓词</a:t>
            </a:r>
            <a:r>
              <a:rPr lang="en-US" altLang="zh-CN" sz="2700" dirty="0" smtClean="0"/>
              <a:t>P</a:t>
            </a:r>
            <a:r>
              <a:rPr lang="zh-CN" altLang="en-US" sz="2700" dirty="0" smtClean="0"/>
              <a:t>来体现，如下图示。</a:t>
            </a:r>
            <a:endParaRPr lang="en-US" altLang="zh-CN" sz="2700" dirty="0" smtClean="0"/>
          </a:p>
          <a:p>
            <a:pPr>
              <a:lnSpc>
                <a:spcPts val="3420"/>
              </a:lnSpc>
            </a:pPr>
            <a:endParaRPr lang="en-US" altLang="zh-CN" sz="2700" dirty="0" smtClean="0"/>
          </a:p>
          <a:p>
            <a:pPr>
              <a:lnSpc>
                <a:spcPts val="3420"/>
              </a:lnSpc>
            </a:pPr>
            <a:endParaRPr lang="en-US" altLang="zh-CN" sz="2700" dirty="0" smtClean="0"/>
          </a:p>
          <a:p>
            <a:pPr>
              <a:lnSpc>
                <a:spcPts val="3420"/>
              </a:lnSpc>
            </a:pPr>
            <a:r>
              <a:rPr lang="zh-CN" altLang="en-US" sz="2700" dirty="0" smtClean="0"/>
              <a:t>    产生式表示法也可以用语义网络来表示。</a:t>
            </a:r>
            <a:r>
              <a:rPr lang="en-US" altLang="zh-CN" sz="2700" dirty="0" smtClean="0"/>
              <a:t>R</a:t>
            </a:r>
            <a:r>
              <a:rPr lang="en-US" altLang="zh-CN" sz="2700" baseline="-25000" dirty="0" smtClean="0"/>
              <a:t>AB</a:t>
            </a:r>
            <a:r>
              <a:rPr lang="zh-CN" altLang="en-US" sz="2700" dirty="0" smtClean="0"/>
              <a:t>表示</a:t>
            </a:r>
            <a:r>
              <a:rPr lang="en-US" altLang="zh-CN" sz="2700" dirty="0" smtClean="0"/>
              <a:t>A</a:t>
            </a:r>
            <a:endParaRPr lang="en-US" altLang="zh-CN" sz="2700" dirty="0" smtClean="0"/>
          </a:p>
          <a:p>
            <a:pPr>
              <a:lnSpc>
                <a:spcPts val="3420"/>
              </a:lnSpc>
            </a:pPr>
            <a:r>
              <a:rPr lang="zh-CN" altLang="en-US" sz="2700" dirty="0" smtClean="0"/>
              <a:t>与</a:t>
            </a:r>
            <a:r>
              <a:rPr lang="en-US" altLang="zh-CN" sz="2700" dirty="0" smtClean="0"/>
              <a:t>B</a:t>
            </a:r>
            <a:r>
              <a:rPr lang="zh-CN" altLang="en-US" sz="2700" dirty="0" smtClean="0"/>
              <a:t>之间的语义关系，即“如果</a:t>
            </a:r>
            <a:r>
              <a:rPr lang="en-US" altLang="zh-CN" sz="2700" dirty="0" smtClean="0"/>
              <a:t>……</a:t>
            </a:r>
            <a:r>
              <a:rPr lang="zh-CN" altLang="en-US" sz="2700" dirty="0" smtClean="0"/>
              <a:t>那么</a:t>
            </a:r>
            <a:r>
              <a:rPr lang="en-US" altLang="zh-CN" sz="2700" dirty="0" smtClean="0"/>
              <a:t>……</a:t>
            </a:r>
            <a:r>
              <a:rPr lang="zh-CN" altLang="en-US" sz="2700" dirty="0" smtClean="0"/>
              <a:t>”，如下图</a:t>
            </a:r>
            <a:endParaRPr lang="en-US" altLang="zh-CN" sz="2700" dirty="0" smtClean="0"/>
          </a:p>
          <a:p>
            <a:pPr>
              <a:lnSpc>
                <a:spcPts val="3420"/>
              </a:lnSpc>
            </a:pPr>
            <a:r>
              <a:rPr lang="zh-CN" altLang="en-US" sz="2700" dirty="0" smtClean="0"/>
              <a:t>示。</a:t>
            </a:r>
            <a:endParaRPr lang="en-US" altLang="zh-CN" sz="2700" dirty="0" smtClean="0"/>
          </a:p>
          <a:p>
            <a:pPr>
              <a:lnSpc>
                <a:spcPts val="3420"/>
              </a:lnSpc>
            </a:pPr>
            <a:endParaRPr lang="en-US" altLang="zh-CN" sz="2700" dirty="0" smtClean="0"/>
          </a:p>
          <a:p>
            <a:pPr>
              <a:lnSpc>
                <a:spcPts val="3420"/>
              </a:lnSpc>
            </a:pPr>
            <a:br>
              <a:rPr lang="zh-CN" altLang="en-US" sz="2700" dirty="0" smtClean="0"/>
            </a:br>
            <a:r>
              <a:rPr lang="zh-CN" altLang="en-US" sz="3200" dirty="0" smtClean="0"/>
              <a:t>　　 </a:t>
            </a:r>
            <a:endParaRPr lang="zh-CN" altLang="en-US" sz="3200" dirty="0" smtClean="0"/>
          </a:p>
        </p:txBody>
      </p:sp>
      <p:grpSp>
        <p:nvGrpSpPr>
          <p:cNvPr id="2" name="组合 2"/>
          <p:cNvGrpSpPr/>
          <p:nvPr/>
        </p:nvGrpSpPr>
        <p:grpSpPr bwMode="auto">
          <a:xfrm>
            <a:off x="2908300" y="2486025"/>
            <a:ext cx="4631950" cy="677505"/>
            <a:chOff x="1979613" y="2021681"/>
            <a:chExt cx="3960812" cy="615157"/>
          </a:xfrm>
        </p:grpSpPr>
        <p:sp>
          <p:nvSpPr>
            <p:cNvPr id="38922" name="Rectangle 15"/>
            <p:cNvSpPr>
              <a:spLocks noChangeArrowheads="1"/>
            </p:cNvSpPr>
            <p:nvPr/>
          </p:nvSpPr>
          <p:spPr bwMode="auto">
            <a:xfrm>
              <a:off x="4787900" y="2205038"/>
              <a:ext cx="1152525"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dirty="0">
                  <a:solidFill>
                    <a:srgbClr val="0000CC"/>
                  </a:solidFill>
                  <a:latin typeface="Arial" panose="020B0604020202020204" pitchFamily="34" charset="0"/>
                </a:rPr>
                <a:t>个体</a:t>
              </a:r>
              <a:r>
                <a:rPr lang="en-US" altLang="zh-CN" b="1" dirty="0">
                  <a:solidFill>
                    <a:srgbClr val="0000CC"/>
                  </a:solidFill>
                  <a:latin typeface="Arial" panose="020B0604020202020204" pitchFamily="34" charset="0"/>
                </a:rPr>
                <a:t>2</a:t>
              </a:r>
              <a:endParaRPr lang="zh-CN" altLang="en-US" b="1" dirty="0">
                <a:solidFill>
                  <a:srgbClr val="0000CC"/>
                </a:solidFill>
                <a:latin typeface="Arial" panose="020B0604020202020204" pitchFamily="34" charset="0"/>
              </a:endParaRPr>
            </a:p>
          </p:txBody>
        </p:sp>
        <p:sp>
          <p:nvSpPr>
            <p:cNvPr id="38923" name="Line 16"/>
            <p:cNvSpPr>
              <a:spLocks noChangeShapeType="1"/>
            </p:cNvSpPr>
            <p:nvPr/>
          </p:nvSpPr>
          <p:spPr bwMode="auto">
            <a:xfrm>
              <a:off x="2987675" y="2420938"/>
              <a:ext cx="1800225" cy="0"/>
            </a:xfrm>
            <a:prstGeom prst="line">
              <a:avLst/>
            </a:prstGeom>
            <a:noFill/>
            <a:ln w="9525">
              <a:solidFill>
                <a:srgbClr val="0000CC"/>
              </a:solidFill>
              <a:round/>
              <a:tailEnd type="triangle" w="med" len="med"/>
            </a:ln>
          </p:spPr>
          <p:txBody>
            <a:bodyPr/>
            <a:lstStyle/>
            <a:p>
              <a:endParaRPr lang="zh-CN" altLang="en-US"/>
            </a:p>
          </p:txBody>
        </p:sp>
        <p:sp>
          <p:nvSpPr>
            <p:cNvPr id="38924" name="Rectangle 17"/>
            <p:cNvSpPr>
              <a:spLocks noChangeArrowheads="1"/>
            </p:cNvSpPr>
            <p:nvPr/>
          </p:nvSpPr>
          <p:spPr bwMode="auto">
            <a:xfrm>
              <a:off x="1979613" y="2205038"/>
              <a:ext cx="1008062"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个体</a:t>
              </a:r>
              <a:r>
                <a:rPr lang="en-US" altLang="zh-CN" b="1">
                  <a:solidFill>
                    <a:srgbClr val="0000CC"/>
                  </a:solidFill>
                  <a:latin typeface="Arial" panose="020B0604020202020204" pitchFamily="34" charset="0"/>
                </a:rPr>
                <a:t>1</a:t>
              </a:r>
              <a:endParaRPr lang="zh-CN" altLang="en-US" b="1">
                <a:solidFill>
                  <a:srgbClr val="0000CC"/>
                </a:solidFill>
                <a:latin typeface="Arial" panose="020B0604020202020204" pitchFamily="34" charset="0"/>
              </a:endParaRPr>
            </a:p>
          </p:txBody>
        </p:sp>
        <p:sp>
          <p:nvSpPr>
            <p:cNvPr id="38925" name="Text Box 18"/>
            <p:cNvSpPr txBox="1">
              <a:spLocks noChangeArrowheads="1"/>
            </p:cNvSpPr>
            <p:nvPr/>
          </p:nvSpPr>
          <p:spPr bwMode="auto">
            <a:xfrm>
              <a:off x="3639983" y="2021681"/>
              <a:ext cx="468312" cy="335344"/>
            </a:xfrm>
            <a:prstGeom prst="rect">
              <a:avLst/>
            </a:prstGeom>
            <a:noFill/>
            <a:ln w="9525">
              <a:noFill/>
              <a:miter lim="800000"/>
            </a:ln>
          </p:spPr>
          <p:txBody>
            <a:bodyPr>
              <a:spAutoFit/>
            </a:bodyPr>
            <a:lstStyle/>
            <a:p>
              <a:pPr eaLnBrk="1" hangingPunct="1">
                <a:spcBef>
                  <a:spcPct val="50000"/>
                </a:spcBef>
              </a:pPr>
              <a:r>
                <a:rPr lang="en-US" altLang="zh-CN">
                  <a:solidFill>
                    <a:srgbClr val="0000CC"/>
                  </a:solidFill>
                  <a:latin typeface="Arial" panose="020B0604020202020204" pitchFamily="34" charset="0"/>
                </a:rPr>
                <a:t>P</a:t>
              </a:r>
              <a:endParaRPr lang="en-US" altLang="zh-CN">
                <a:solidFill>
                  <a:srgbClr val="0000CC"/>
                </a:solidFill>
                <a:latin typeface="Arial" panose="020B0604020202020204" pitchFamily="34" charset="0"/>
              </a:endParaRPr>
            </a:p>
          </p:txBody>
        </p:sp>
      </p:grpSp>
      <p:grpSp>
        <p:nvGrpSpPr>
          <p:cNvPr id="3" name="组合 2"/>
          <p:cNvGrpSpPr/>
          <p:nvPr/>
        </p:nvGrpSpPr>
        <p:grpSpPr bwMode="auto">
          <a:xfrm>
            <a:off x="3136900" y="4848225"/>
            <a:ext cx="4631950" cy="635489"/>
            <a:chOff x="1979613" y="2060575"/>
            <a:chExt cx="3960812" cy="576263"/>
          </a:xfrm>
        </p:grpSpPr>
        <p:sp>
          <p:nvSpPr>
            <p:cNvPr id="38918" name="Rectangle 15"/>
            <p:cNvSpPr>
              <a:spLocks noChangeArrowheads="1"/>
            </p:cNvSpPr>
            <p:nvPr/>
          </p:nvSpPr>
          <p:spPr bwMode="auto">
            <a:xfrm>
              <a:off x="4787900" y="2205038"/>
              <a:ext cx="1152525" cy="431800"/>
            </a:xfrm>
            <a:prstGeom prst="rect">
              <a:avLst/>
            </a:prstGeom>
            <a:solidFill>
              <a:schemeClr val="bg2"/>
            </a:solidFill>
            <a:ln w="9525">
              <a:solidFill>
                <a:srgbClr val="0000CC"/>
              </a:solidFill>
              <a:miter lim="800000"/>
            </a:ln>
          </p:spPr>
          <p:txBody>
            <a:bodyPr wrap="none" anchor="ctr"/>
            <a:lstStyle/>
            <a:p>
              <a:pPr algn="ctr" eaLnBrk="1" hangingPunct="1"/>
              <a:r>
                <a:rPr lang="en-US" altLang="zh-CN" b="1">
                  <a:solidFill>
                    <a:srgbClr val="0000CC"/>
                  </a:solidFill>
                  <a:latin typeface="Arial" panose="020B0604020202020204" pitchFamily="34" charset="0"/>
                </a:rPr>
                <a:t>B</a:t>
              </a:r>
              <a:endParaRPr lang="zh-CN" altLang="en-US" b="1">
                <a:solidFill>
                  <a:srgbClr val="0000CC"/>
                </a:solidFill>
                <a:latin typeface="Arial" panose="020B0604020202020204" pitchFamily="34" charset="0"/>
              </a:endParaRPr>
            </a:p>
          </p:txBody>
        </p:sp>
        <p:sp>
          <p:nvSpPr>
            <p:cNvPr id="38919" name="Line 16"/>
            <p:cNvSpPr>
              <a:spLocks noChangeShapeType="1"/>
            </p:cNvSpPr>
            <p:nvPr/>
          </p:nvSpPr>
          <p:spPr bwMode="auto">
            <a:xfrm>
              <a:off x="2987675" y="2420938"/>
              <a:ext cx="1800225" cy="0"/>
            </a:xfrm>
            <a:prstGeom prst="line">
              <a:avLst/>
            </a:prstGeom>
            <a:noFill/>
            <a:ln w="9525">
              <a:solidFill>
                <a:srgbClr val="0000CC"/>
              </a:solidFill>
              <a:round/>
              <a:tailEnd type="triangle" w="med" len="med"/>
            </a:ln>
          </p:spPr>
          <p:txBody>
            <a:bodyPr/>
            <a:lstStyle/>
            <a:p>
              <a:endParaRPr lang="zh-CN" altLang="en-US"/>
            </a:p>
          </p:txBody>
        </p:sp>
        <p:sp>
          <p:nvSpPr>
            <p:cNvPr id="38920" name="Rectangle 17"/>
            <p:cNvSpPr>
              <a:spLocks noChangeArrowheads="1"/>
            </p:cNvSpPr>
            <p:nvPr/>
          </p:nvSpPr>
          <p:spPr bwMode="auto">
            <a:xfrm>
              <a:off x="1979613" y="2205038"/>
              <a:ext cx="1008062" cy="431800"/>
            </a:xfrm>
            <a:prstGeom prst="rect">
              <a:avLst/>
            </a:prstGeom>
            <a:solidFill>
              <a:schemeClr val="bg2"/>
            </a:solidFill>
            <a:ln w="9525">
              <a:solidFill>
                <a:srgbClr val="0000CC"/>
              </a:solidFill>
              <a:miter lim="800000"/>
            </a:ln>
          </p:spPr>
          <p:txBody>
            <a:bodyPr wrap="none" anchor="ctr"/>
            <a:lstStyle/>
            <a:p>
              <a:pPr algn="ctr" eaLnBrk="1" hangingPunct="1"/>
              <a:r>
                <a:rPr lang="en-US" altLang="zh-CN" b="1">
                  <a:solidFill>
                    <a:srgbClr val="0000CC"/>
                  </a:solidFill>
                  <a:latin typeface="Arial" panose="020B0604020202020204" pitchFamily="34" charset="0"/>
                </a:rPr>
                <a:t>A</a:t>
              </a:r>
              <a:endParaRPr lang="zh-CN" altLang="en-US" b="1">
                <a:solidFill>
                  <a:srgbClr val="0000CC"/>
                </a:solidFill>
                <a:latin typeface="Arial" panose="020B0604020202020204" pitchFamily="34" charset="0"/>
              </a:endParaRPr>
            </a:p>
          </p:txBody>
        </p:sp>
        <p:sp>
          <p:nvSpPr>
            <p:cNvPr id="38921" name="Text Box 18"/>
            <p:cNvSpPr txBox="1">
              <a:spLocks noChangeArrowheads="1"/>
            </p:cNvSpPr>
            <p:nvPr/>
          </p:nvSpPr>
          <p:spPr bwMode="auto">
            <a:xfrm>
              <a:off x="3527425" y="2060575"/>
              <a:ext cx="647700" cy="334911"/>
            </a:xfrm>
            <a:prstGeom prst="rect">
              <a:avLst/>
            </a:prstGeom>
            <a:noFill/>
            <a:ln w="9525">
              <a:noFill/>
              <a:miter lim="800000"/>
            </a:ln>
          </p:spPr>
          <p:txBody>
            <a:bodyPr>
              <a:spAutoFit/>
            </a:bodyPr>
            <a:lstStyle/>
            <a:p>
              <a:pPr eaLnBrk="1" hangingPunct="1">
                <a:spcBef>
                  <a:spcPct val="50000"/>
                </a:spcBef>
              </a:pPr>
              <a:r>
                <a:rPr lang="en-US" altLang="zh-CN">
                  <a:solidFill>
                    <a:srgbClr val="000099"/>
                  </a:solidFill>
                </a:rPr>
                <a:t>R</a:t>
              </a:r>
              <a:r>
                <a:rPr lang="en-US" altLang="zh-CN" baseline="-25000">
                  <a:solidFill>
                    <a:srgbClr val="000099"/>
                  </a:solidFill>
                </a:rPr>
                <a:t>AB</a:t>
              </a:r>
              <a:endParaRPr lang="en-US" altLang="zh-CN">
                <a:solidFill>
                  <a:srgbClr val="000099"/>
                </a:solidFill>
                <a:latin typeface="Arial" panose="020B0604020202020204" pitchFamily="34" charset="0"/>
              </a:endParaRPr>
            </a:p>
          </p:txBody>
        </p:sp>
      </p:grpSp>
      <p:sp>
        <p:nvSpPr>
          <p:cNvPr id="38917"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847242A9-2C8A-4FE8-A851-027B5D8450E2}" type="slidenum">
              <a:rPr lang="en-US" altLang="zh-CN"/>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945254" cy="613410"/>
          </a:xfrm>
          <a:prstGeom prst="rect">
            <a:avLst/>
          </a:prstGeom>
        </p:spPr>
        <p:txBody>
          <a:bodyPr vert="horz" wrap="square" lIns="0" tIns="13335" rIns="0" bIns="0" rtlCol="0">
            <a:spAutoFit/>
          </a:bodyPr>
          <a:lstStyle/>
          <a:p>
            <a:pPr marL="12700">
              <a:lnSpc>
                <a:spcPct val="100000"/>
              </a:lnSpc>
              <a:spcBef>
                <a:spcPts val="105"/>
              </a:spcBef>
            </a:pPr>
            <a:r>
              <a:rPr spc="5" dirty="0"/>
              <a:t>符号主义知识表示</a:t>
            </a:r>
            <a:endParaRPr spc="5" dirty="0"/>
          </a:p>
        </p:txBody>
      </p:sp>
      <p:sp>
        <p:nvSpPr>
          <p:cNvPr id="3" name="object 3"/>
          <p:cNvSpPr txBox="1"/>
          <p:nvPr/>
        </p:nvSpPr>
        <p:spPr>
          <a:xfrm>
            <a:off x="604399" y="1937257"/>
            <a:ext cx="4378325" cy="3168015"/>
          </a:xfrm>
          <a:prstGeom prst="rect">
            <a:avLst/>
          </a:prstGeom>
        </p:spPr>
        <p:txBody>
          <a:bodyPr vert="horz" wrap="square" lIns="0" tIns="13335" rIns="0" bIns="0" rtlCol="0">
            <a:spAutoFit/>
          </a:bodyPr>
          <a:lstStyle/>
          <a:p>
            <a:pPr marL="313690" marR="5080" indent="-300990" algn="just">
              <a:lnSpc>
                <a:spcPct val="100000"/>
              </a:lnSpc>
              <a:spcBef>
                <a:spcPts val="105"/>
              </a:spcBef>
              <a:buFont typeface="Arial" panose="020B0604020202020204"/>
              <a:buChar char="•"/>
              <a:tabLst>
                <a:tab pos="314325" algn="l"/>
              </a:tabLst>
            </a:pPr>
            <a:r>
              <a:rPr sz="2450" dirty="0">
                <a:solidFill>
                  <a:srgbClr val="002060"/>
                </a:solidFill>
                <a:latin typeface="宋体" panose="02010600030101010101" pitchFamily="2" charset="-122"/>
                <a:cs typeface="宋体" panose="02010600030101010101" pitchFamily="2" charset="-122"/>
              </a:rPr>
              <a:t>早期的人工智能研究，主要采 用符号主义，这里的符号其实 就是表示知识的工具。</a:t>
            </a:r>
            <a:endParaRPr sz="2450">
              <a:latin typeface="宋体" panose="02010600030101010101" pitchFamily="2" charset="-122"/>
              <a:cs typeface="宋体" panose="02010600030101010101" pitchFamily="2" charset="-122"/>
            </a:endParaRPr>
          </a:p>
          <a:p>
            <a:pPr>
              <a:lnSpc>
                <a:spcPct val="100000"/>
              </a:lnSpc>
              <a:spcBef>
                <a:spcPts val="55"/>
              </a:spcBef>
              <a:buClr>
                <a:srgbClr val="002060"/>
              </a:buClr>
              <a:buFont typeface="Arial" panose="020B0604020202020204"/>
              <a:buChar char="•"/>
            </a:pPr>
            <a:endParaRPr sz="3550">
              <a:latin typeface="Times New Roman" panose="02020603050405020304"/>
              <a:cs typeface="Times New Roman" panose="02020603050405020304"/>
            </a:endParaRPr>
          </a:p>
          <a:p>
            <a:pPr marL="313690" marR="5080" indent="-300990" algn="just">
              <a:lnSpc>
                <a:spcPct val="100000"/>
              </a:lnSpc>
              <a:buFont typeface="Arial" panose="020B0604020202020204"/>
              <a:buChar char="•"/>
              <a:tabLst>
                <a:tab pos="314325" algn="l"/>
              </a:tabLst>
            </a:pPr>
            <a:r>
              <a:rPr sz="2450" dirty="0">
                <a:solidFill>
                  <a:srgbClr val="002060"/>
                </a:solidFill>
                <a:latin typeface="宋体" panose="02010600030101010101" pitchFamily="2" charset="-122"/>
                <a:cs typeface="宋体" panose="02010600030101010101" pitchFamily="2" charset="-122"/>
              </a:rPr>
              <a:t>符号主义的本质，是用符号体 系来描述知识，再对表示得到 的符号公式进行计算，从而求 解问题。</a:t>
            </a:r>
            <a:endParaRPr sz="2450">
              <a:latin typeface="宋体" panose="02010600030101010101" pitchFamily="2" charset="-122"/>
              <a:cs typeface="宋体" panose="02010600030101010101" pitchFamily="2" charset="-122"/>
            </a:endParaRPr>
          </a:p>
        </p:txBody>
      </p:sp>
      <p:sp>
        <p:nvSpPr>
          <p:cNvPr id="4" name="object 4"/>
          <p:cNvSpPr/>
          <p:nvPr/>
        </p:nvSpPr>
        <p:spPr>
          <a:xfrm>
            <a:off x="7283843" y="5527547"/>
            <a:ext cx="329565" cy="375920"/>
          </a:xfrm>
          <a:custGeom>
            <a:avLst/>
            <a:gdLst/>
            <a:ahLst/>
            <a:cxnLst/>
            <a:rect l="l" t="t" r="r" b="b"/>
            <a:pathLst>
              <a:path w="329565" h="375920">
                <a:moveTo>
                  <a:pt x="175260" y="353568"/>
                </a:moveTo>
                <a:lnTo>
                  <a:pt x="175260" y="4571"/>
                </a:lnTo>
                <a:lnTo>
                  <a:pt x="170688" y="0"/>
                </a:lnTo>
                <a:lnTo>
                  <a:pt x="0" y="0"/>
                </a:lnTo>
                <a:lnTo>
                  <a:pt x="0" y="22098"/>
                </a:lnTo>
                <a:lnTo>
                  <a:pt x="153162" y="22097"/>
                </a:lnTo>
                <a:lnTo>
                  <a:pt x="153162" y="10667"/>
                </a:lnTo>
                <a:lnTo>
                  <a:pt x="164592" y="22097"/>
                </a:lnTo>
                <a:lnTo>
                  <a:pt x="164592" y="353568"/>
                </a:lnTo>
                <a:lnTo>
                  <a:pt x="175260" y="353568"/>
                </a:lnTo>
                <a:close/>
              </a:path>
              <a:path w="329565" h="375920">
                <a:moveTo>
                  <a:pt x="164592" y="22097"/>
                </a:moveTo>
                <a:lnTo>
                  <a:pt x="153162" y="10667"/>
                </a:lnTo>
                <a:lnTo>
                  <a:pt x="153162" y="22097"/>
                </a:lnTo>
                <a:lnTo>
                  <a:pt x="164592" y="22097"/>
                </a:lnTo>
                <a:close/>
              </a:path>
              <a:path w="329565" h="375920">
                <a:moveTo>
                  <a:pt x="175260" y="375666"/>
                </a:moveTo>
                <a:lnTo>
                  <a:pt x="175260" y="364998"/>
                </a:lnTo>
                <a:lnTo>
                  <a:pt x="164592" y="353568"/>
                </a:lnTo>
                <a:lnTo>
                  <a:pt x="164592" y="22097"/>
                </a:lnTo>
                <a:lnTo>
                  <a:pt x="153162" y="22097"/>
                </a:lnTo>
                <a:lnTo>
                  <a:pt x="153162" y="371094"/>
                </a:lnTo>
                <a:lnTo>
                  <a:pt x="157734" y="375666"/>
                </a:lnTo>
                <a:lnTo>
                  <a:pt x="175260" y="375666"/>
                </a:lnTo>
                <a:close/>
              </a:path>
              <a:path w="329565" h="375920">
                <a:moveTo>
                  <a:pt x="329184" y="375666"/>
                </a:moveTo>
                <a:lnTo>
                  <a:pt x="329184" y="353568"/>
                </a:lnTo>
                <a:lnTo>
                  <a:pt x="164592" y="353568"/>
                </a:lnTo>
                <a:lnTo>
                  <a:pt x="175260" y="364998"/>
                </a:lnTo>
                <a:lnTo>
                  <a:pt x="175260" y="375666"/>
                </a:lnTo>
                <a:lnTo>
                  <a:pt x="329184" y="375666"/>
                </a:lnTo>
                <a:close/>
              </a:path>
            </a:pathLst>
          </a:custGeom>
          <a:solidFill>
            <a:srgbClr val="4774AB"/>
          </a:solidFill>
        </p:spPr>
        <p:txBody>
          <a:bodyPr wrap="square" lIns="0" tIns="0" rIns="0" bIns="0" rtlCol="0"/>
          <a:lstStyle/>
          <a:p/>
        </p:txBody>
      </p:sp>
      <p:sp>
        <p:nvSpPr>
          <p:cNvPr id="5" name="object 5"/>
          <p:cNvSpPr/>
          <p:nvPr/>
        </p:nvSpPr>
        <p:spPr>
          <a:xfrm>
            <a:off x="7283843" y="5173217"/>
            <a:ext cx="329565" cy="376555"/>
          </a:xfrm>
          <a:custGeom>
            <a:avLst/>
            <a:gdLst/>
            <a:ahLst/>
            <a:cxnLst/>
            <a:rect l="l" t="t" r="r" b="b"/>
            <a:pathLst>
              <a:path w="329565" h="376554">
                <a:moveTo>
                  <a:pt x="164592" y="354330"/>
                </a:moveTo>
                <a:lnTo>
                  <a:pt x="0" y="354330"/>
                </a:lnTo>
                <a:lnTo>
                  <a:pt x="0" y="376428"/>
                </a:lnTo>
                <a:lnTo>
                  <a:pt x="153161" y="376428"/>
                </a:lnTo>
                <a:lnTo>
                  <a:pt x="153161" y="364998"/>
                </a:lnTo>
                <a:lnTo>
                  <a:pt x="164592" y="354330"/>
                </a:lnTo>
                <a:close/>
              </a:path>
              <a:path w="329565" h="376554">
                <a:moveTo>
                  <a:pt x="329184" y="22098"/>
                </a:moveTo>
                <a:lnTo>
                  <a:pt x="329184" y="0"/>
                </a:lnTo>
                <a:lnTo>
                  <a:pt x="157733" y="0"/>
                </a:lnTo>
                <a:lnTo>
                  <a:pt x="153161" y="5334"/>
                </a:lnTo>
                <a:lnTo>
                  <a:pt x="153161" y="354330"/>
                </a:lnTo>
                <a:lnTo>
                  <a:pt x="164592" y="354330"/>
                </a:lnTo>
                <a:lnTo>
                  <a:pt x="164592" y="22098"/>
                </a:lnTo>
                <a:lnTo>
                  <a:pt x="175260" y="11430"/>
                </a:lnTo>
                <a:lnTo>
                  <a:pt x="175259" y="22098"/>
                </a:lnTo>
                <a:lnTo>
                  <a:pt x="329184" y="22098"/>
                </a:lnTo>
                <a:close/>
              </a:path>
              <a:path w="329565" h="376554">
                <a:moveTo>
                  <a:pt x="175260" y="371094"/>
                </a:moveTo>
                <a:lnTo>
                  <a:pt x="175260" y="22098"/>
                </a:lnTo>
                <a:lnTo>
                  <a:pt x="164592" y="22098"/>
                </a:lnTo>
                <a:lnTo>
                  <a:pt x="164592" y="354330"/>
                </a:lnTo>
                <a:lnTo>
                  <a:pt x="153161" y="364998"/>
                </a:lnTo>
                <a:lnTo>
                  <a:pt x="153161" y="376428"/>
                </a:lnTo>
                <a:lnTo>
                  <a:pt x="170688" y="376428"/>
                </a:lnTo>
                <a:lnTo>
                  <a:pt x="175260" y="371094"/>
                </a:lnTo>
                <a:close/>
              </a:path>
              <a:path w="329565" h="376554">
                <a:moveTo>
                  <a:pt x="175260" y="22098"/>
                </a:moveTo>
                <a:lnTo>
                  <a:pt x="175260" y="11430"/>
                </a:lnTo>
                <a:lnTo>
                  <a:pt x="164592" y="22098"/>
                </a:lnTo>
                <a:lnTo>
                  <a:pt x="175260" y="22098"/>
                </a:lnTo>
                <a:close/>
              </a:path>
            </a:pathLst>
          </a:custGeom>
          <a:solidFill>
            <a:srgbClr val="4774AB"/>
          </a:solidFill>
        </p:spPr>
        <p:txBody>
          <a:bodyPr wrap="square" lIns="0" tIns="0" rIns="0" bIns="0" rtlCol="0"/>
          <a:lstStyle/>
          <a:p/>
        </p:txBody>
      </p:sp>
      <p:sp>
        <p:nvSpPr>
          <p:cNvPr id="6" name="object 6"/>
          <p:cNvSpPr/>
          <p:nvPr/>
        </p:nvSpPr>
        <p:spPr>
          <a:xfrm>
            <a:off x="6253607" y="3934205"/>
            <a:ext cx="329565" cy="1615440"/>
          </a:xfrm>
          <a:custGeom>
            <a:avLst/>
            <a:gdLst/>
            <a:ahLst/>
            <a:cxnLst/>
            <a:rect l="l" t="t" r="r" b="b"/>
            <a:pathLst>
              <a:path w="329565" h="1615439">
                <a:moveTo>
                  <a:pt x="176022" y="1593342"/>
                </a:moveTo>
                <a:lnTo>
                  <a:pt x="176022" y="5333"/>
                </a:lnTo>
                <a:lnTo>
                  <a:pt x="170688" y="0"/>
                </a:lnTo>
                <a:lnTo>
                  <a:pt x="0" y="0"/>
                </a:lnTo>
                <a:lnTo>
                  <a:pt x="0" y="22860"/>
                </a:lnTo>
                <a:lnTo>
                  <a:pt x="153924" y="22859"/>
                </a:lnTo>
                <a:lnTo>
                  <a:pt x="153924" y="11429"/>
                </a:lnTo>
                <a:lnTo>
                  <a:pt x="164592" y="22859"/>
                </a:lnTo>
                <a:lnTo>
                  <a:pt x="164592" y="1593342"/>
                </a:lnTo>
                <a:lnTo>
                  <a:pt x="176022" y="1593342"/>
                </a:lnTo>
                <a:close/>
              </a:path>
              <a:path w="329565" h="1615439">
                <a:moveTo>
                  <a:pt x="164592" y="22859"/>
                </a:moveTo>
                <a:lnTo>
                  <a:pt x="153924" y="11429"/>
                </a:lnTo>
                <a:lnTo>
                  <a:pt x="153924" y="22859"/>
                </a:lnTo>
                <a:lnTo>
                  <a:pt x="164592" y="22859"/>
                </a:lnTo>
                <a:close/>
              </a:path>
              <a:path w="329565" h="1615439">
                <a:moveTo>
                  <a:pt x="176022" y="1615440"/>
                </a:moveTo>
                <a:lnTo>
                  <a:pt x="176022" y="1604010"/>
                </a:lnTo>
                <a:lnTo>
                  <a:pt x="164592" y="1593342"/>
                </a:lnTo>
                <a:lnTo>
                  <a:pt x="164592" y="22859"/>
                </a:lnTo>
                <a:lnTo>
                  <a:pt x="153924" y="22859"/>
                </a:lnTo>
                <a:lnTo>
                  <a:pt x="153924" y="1610106"/>
                </a:lnTo>
                <a:lnTo>
                  <a:pt x="158496" y="1615440"/>
                </a:lnTo>
                <a:lnTo>
                  <a:pt x="176022" y="1615440"/>
                </a:lnTo>
                <a:close/>
              </a:path>
              <a:path w="329565" h="1615439">
                <a:moveTo>
                  <a:pt x="329184" y="1615440"/>
                </a:moveTo>
                <a:lnTo>
                  <a:pt x="329184" y="1593342"/>
                </a:lnTo>
                <a:lnTo>
                  <a:pt x="164592" y="1593342"/>
                </a:lnTo>
                <a:lnTo>
                  <a:pt x="176022" y="1604010"/>
                </a:lnTo>
                <a:lnTo>
                  <a:pt x="176022" y="1615440"/>
                </a:lnTo>
                <a:lnTo>
                  <a:pt x="329184" y="1615440"/>
                </a:lnTo>
                <a:close/>
              </a:path>
            </a:pathLst>
          </a:custGeom>
          <a:solidFill>
            <a:srgbClr val="3D6696"/>
          </a:solidFill>
        </p:spPr>
        <p:txBody>
          <a:bodyPr wrap="square" lIns="0" tIns="0" rIns="0" bIns="0" rtlCol="0"/>
          <a:lstStyle/>
          <a:p/>
        </p:txBody>
      </p:sp>
      <p:sp>
        <p:nvSpPr>
          <p:cNvPr id="7" name="object 7"/>
          <p:cNvSpPr/>
          <p:nvPr/>
        </p:nvSpPr>
        <p:spPr>
          <a:xfrm>
            <a:off x="7283843" y="4111752"/>
            <a:ext cx="329565" cy="375920"/>
          </a:xfrm>
          <a:custGeom>
            <a:avLst/>
            <a:gdLst/>
            <a:ahLst/>
            <a:cxnLst/>
            <a:rect l="l" t="t" r="r" b="b"/>
            <a:pathLst>
              <a:path w="329565" h="375920">
                <a:moveTo>
                  <a:pt x="175260" y="353568"/>
                </a:moveTo>
                <a:lnTo>
                  <a:pt x="175260" y="4571"/>
                </a:lnTo>
                <a:lnTo>
                  <a:pt x="170688" y="0"/>
                </a:lnTo>
                <a:lnTo>
                  <a:pt x="0" y="0"/>
                </a:lnTo>
                <a:lnTo>
                  <a:pt x="0" y="22098"/>
                </a:lnTo>
                <a:lnTo>
                  <a:pt x="153162" y="22097"/>
                </a:lnTo>
                <a:lnTo>
                  <a:pt x="153162" y="10667"/>
                </a:lnTo>
                <a:lnTo>
                  <a:pt x="164592" y="22097"/>
                </a:lnTo>
                <a:lnTo>
                  <a:pt x="164592" y="353568"/>
                </a:lnTo>
                <a:lnTo>
                  <a:pt x="175260" y="353568"/>
                </a:lnTo>
                <a:close/>
              </a:path>
              <a:path w="329565" h="375920">
                <a:moveTo>
                  <a:pt x="164592" y="22097"/>
                </a:moveTo>
                <a:lnTo>
                  <a:pt x="153162" y="10667"/>
                </a:lnTo>
                <a:lnTo>
                  <a:pt x="153162" y="22097"/>
                </a:lnTo>
                <a:lnTo>
                  <a:pt x="164592" y="22097"/>
                </a:lnTo>
                <a:close/>
              </a:path>
              <a:path w="329565" h="375920">
                <a:moveTo>
                  <a:pt x="175260" y="375666"/>
                </a:moveTo>
                <a:lnTo>
                  <a:pt x="175260" y="364998"/>
                </a:lnTo>
                <a:lnTo>
                  <a:pt x="164592" y="353568"/>
                </a:lnTo>
                <a:lnTo>
                  <a:pt x="164592" y="22097"/>
                </a:lnTo>
                <a:lnTo>
                  <a:pt x="153162" y="22097"/>
                </a:lnTo>
                <a:lnTo>
                  <a:pt x="153162" y="371094"/>
                </a:lnTo>
                <a:lnTo>
                  <a:pt x="157734" y="375666"/>
                </a:lnTo>
                <a:lnTo>
                  <a:pt x="175260" y="375666"/>
                </a:lnTo>
                <a:close/>
              </a:path>
              <a:path w="329565" h="375920">
                <a:moveTo>
                  <a:pt x="329184" y="375666"/>
                </a:moveTo>
                <a:lnTo>
                  <a:pt x="329184" y="353568"/>
                </a:lnTo>
                <a:lnTo>
                  <a:pt x="164592" y="353568"/>
                </a:lnTo>
                <a:lnTo>
                  <a:pt x="175260" y="364998"/>
                </a:lnTo>
                <a:lnTo>
                  <a:pt x="175260" y="375666"/>
                </a:lnTo>
                <a:lnTo>
                  <a:pt x="329184" y="375666"/>
                </a:lnTo>
                <a:close/>
              </a:path>
            </a:pathLst>
          </a:custGeom>
          <a:solidFill>
            <a:srgbClr val="4774AB"/>
          </a:solidFill>
        </p:spPr>
        <p:txBody>
          <a:bodyPr wrap="square" lIns="0" tIns="0" rIns="0" bIns="0" rtlCol="0"/>
          <a:lstStyle/>
          <a:p/>
        </p:txBody>
      </p:sp>
      <p:sp>
        <p:nvSpPr>
          <p:cNvPr id="8" name="object 8"/>
          <p:cNvSpPr/>
          <p:nvPr/>
        </p:nvSpPr>
        <p:spPr>
          <a:xfrm>
            <a:off x="7283843" y="3757421"/>
            <a:ext cx="329565" cy="376555"/>
          </a:xfrm>
          <a:custGeom>
            <a:avLst/>
            <a:gdLst/>
            <a:ahLst/>
            <a:cxnLst/>
            <a:rect l="l" t="t" r="r" b="b"/>
            <a:pathLst>
              <a:path w="329565" h="376554">
                <a:moveTo>
                  <a:pt x="164592" y="354329"/>
                </a:moveTo>
                <a:lnTo>
                  <a:pt x="0" y="354329"/>
                </a:lnTo>
                <a:lnTo>
                  <a:pt x="0" y="376427"/>
                </a:lnTo>
                <a:lnTo>
                  <a:pt x="153161" y="376427"/>
                </a:lnTo>
                <a:lnTo>
                  <a:pt x="153161" y="364997"/>
                </a:lnTo>
                <a:lnTo>
                  <a:pt x="164592" y="354329"/>
                </a:lnTo>
                <a:close/>
              </a:path>
              <a:path w="329565" h="376554">
                <a:moveTo>
                  <a:pt x="329184" y="22097"/>
                </a:moveTo>
                <a:lnTo>
                  <a:pt x="329184" y="0"/>
                </a:lnTo>
                <a:lnTo>
                  <a:pt x="157733" y="0"/>
                </a:lnTo>
                <a:lnTo>
                  <a:pt x="153161" y="5333"/>
                </a:lnTo>
                <a:lnTo>
                  <a:pt x="153161" y="354329"/>
                </a:lnTo>
                <a:lnTo>
                  <a:pt x="164592" y="354329"/>
                </a:lnTo>
                <a:lnTo>
                  <a:pt x="164592" y="22097"/>
                </a:lnTo>
                <a:lnTo>
                  <a:pt x="175260" y="11429"/>
                </a:lnTo>
                <a:lnTo>
                  <a:pt x="175259" y="22097"/>
                </a:lnTo>
                <a:lnTo>
                  <a:pt x="329184" y="22097"/>
                </a:lnTo>
                <a:close/>
              </a:path>
              <a:path w="329565" h="376554">
                <a:moveTo>
                  <a:pt x="175260" y="371093"/>
                </a:moveTo>
                <a:lnTo>
                  <a:pt x="175260" y="22097"/>
                </a:lnTo>
                <a:lnTo>
                  <a:pt x="164592" y="22097"/>
                </a:lnTo>
                <a:lnTo>
                  <a:pt x="164592" y="354329"/>
                </a:lnTo>
                <a:lnTo>
                  <a:pt x="153161" y="364997"/>
                </a:lnTo>
                <a:lnTo>
                  <a:pt x="153161" y="376427"/>
                </a:lnTo>
                <a:lnTo>
                  <a:pt x="170688" y="376427"/>
                </a:lnTo>
                <a:lnTo>
                  <a:pt x="175260" y="371093"/>
                </a:lnTo>
                <a:close/>
              </a:path>
              <a:path w="329565" h="376554">
                <a:moveTo>
                  <a:pt x="175260" y="22097"/>
                </a:moveTo>
                <a:lnTo>
                  <a:pt x="175260" y="11429"/>
                </a:lnTo>
                <a:lnTo>
                  <a:pt x="164592" y="22097"/>
                </a:lnTo>
                <a:lnTo>
                  <a:pt x="175260" y="22097"/>
                </a:lnTo>
                <a:close/>
              </a:path>
            </a:pathLst>
          </a:custGeom>
          <a:solidFill>
            <a:srgbClr val="4774AB"/>
          </a:solidFill>
        </p:spPr>
        <p:txBody>
          <a:bodyPr wrap="square" lIns="0" tIns="0" rIns="0" bIns="0" rtlCol="0"/>
          <a:lstStyle/>
          <a:p/>
        </p:txBody>
      </p:sp>
      <p:sp>
        <p:nvSpPr>
          <p:cNvPr id="9" name="object 9"/>
          <p:cNvSpPr/>
          <p:nvPr/>
        </p:nvSpPr>
        <p:spPr>
          <a:xfrm>
            <a:off x="6253607" y="3934205"/>
            <a:ext cx="329565" cy="200025"/>
          </a:xfrm>
          <a:custGeom>
            <a:avLst/>
            <a:gdLst/>
            <a:ahLst/>
            <a:cxnLst/>
            <a:rect l="l" t="t" r="r" b="b"/>
            <a:pathLst>
              <a:path w="329565" h="200025">
                <a:moveTo>
                  <a:pt x="176022" y="177546"/>
                </a:moveTo>
                <a:lnTo>
                  <a:pt x="176022" y="5333"/>
                </a:lnTo>
                <a:lnTo>
                  <a:pt x="170688" y="0"/>
                </a:lnTo>
                <a:lnTo>
                  <a:pt x="0" y="0"/>
                </a:lnTo>
                <a:lnTo>
                  <a:pt x="0" y="22860"/>
                </a:lnTo>
                <a:lnTo>
                  <a:pt x="153924" y="22859"/>
                </a:lnTo>
                <a:lnTo>
                  <a:pt x="153924" y="11429"/>
                </a:lnTo>
                <a:lnTo>
                  <a:pt x="164592" y="22859"/>
                </a:lnTo>
                <a:lnTo>
                  <a:pt x="164592" y="177546"/>
                </a:lnTo>
                <a:lnTo>
                  <a:pt x="176022" y="177546"/>
                </a:lnTo>
                <a:close/>
              </a:path>
              <a:path w="329565" h="200025">
                <a:moveTo>
                  <a:pt x="164592" y="22859"/>
                </a:moveTo>
                <a:lnTo>
                  <a:pt x="153924" y="11429"/>
                </a:lnTo>
                <a:lnTo>
                  <a:pt x="153924" y="22859"/>
                </a:lnTo>
                <a:lnTo>
                  <a:pt x="164592" y="22859"/>
                </a:lnTo>
                <a:close/>
              </a:path>
              <a:path w="329565" h="200025">
                <a:moveTo>
                  <a:pt x="176022" y="199644"/>
                </a:moveTo>
                <a:lnTo>
                  <a:pt x="176022" y="188214"/>
                </a:lnTo>
                <a:lnTo>
                  <a:pt x="164592" y="177546"/>
                </a:lnTo>
                <a:lnTo>
                  <a:pt x="164592" y="22859"/>
                </a:lnTo>
                <a:lnTo>
                  <a:pt x="153924" y="22859"/>
                </a:lnTo>
                <a:lnTo>
                  <a:pt x="153924" y="194310"/>
                </a:lnTo>
                <a:lnTo>
                  <a:pt x="158496" y="199644"/>
                </a:lnTo>
                <a:lnTo>
                  <a:pt x="176022" y="199644"/>
                </a:lnTo>
                <a:close/>
              </a:path>
              <a:path w="329565" h="200025">
                <a:moveTo>
                  <a:pt x="329184" y="199644"/>
                </a:moveTo>
                <a:lnTo>
                  <a:pt x="329184" y="177545"/>
                </a:lnTo>
                <a:lnTo>
                  <a:pt x="164592" y="177546"/>
                </a:lnTo>
                <a:lnTo>
                  <a:pt x="176022" y="188214"/>
                </a:lnTo>
                <a:lnTo>
                  <a:pt x="176022" y="199644"/>
                </a:lnTo>
                <a:lnTo>
                  <a:pt x="329184" y="199644"/>
                </a:lnTo>
                <a:close/>
              </a:path>
            </a:pathLst>
          </a:custGeom>
          <a:solidFill>
            <a:srgbClr val="3D6696"/>
          </a:solidFill>
        </p:spPr>
        <p:txBody>
          <a:bodyPr wrap="square" lIns="0" tIns="0" rIns="0" bIns="0" rtlCol="0"/>
          <a:lstStyle/>
          <a:p/>
        </p:txBody>
      </p:sp>
      <p:sp>
        <p:nvSpPr>
          <p:cNvPr id="10" name="object 10"/>
          <p:cNvSpPr/>
          <p:nvPr/>
        </p:nvSpPr>
        <p:spPr>
          <a:xfrm>
            <a:off x="7283843" y="2341626"/>
            <a:ext cx="329565" cy="730250"/>
          </a:xfrm>
          <a:custGeom>
            <a:avLst/>
            <a:gdLst/>
            <a:ahLst/>
            <a:cxnLst/>
            <a:rect l="l" t="t" r="r" b="b"/>
            <a:pathLst>
              <a:path w="329565" h="730250">
                <a:moveTo>
                  <a:pt x="175260" y="707898"/>
                </a:moveTo>
                <a:lnTo>
                  <a:pt x="175260" y="5333"/>
                </a:lnTo>
                <a:lnTo>
                  <a:pt x="170688" y="0"/>
                </a:lnTo>
                <a:lnTo>
                  <a:pt x="0" y="0"/>
                </a:lnTo>
                <a:lnTo>
                  <a:pt x="0" y="22098"/>
                </a:lnTo>
                <a:lnTo>
                  <a:pt x="153162" y="22097"/>
                </a:lnTo>
                <a:lnTo>
                  <a:pt x="153162" y="11429"/>
                </a:lnTo>
                <a:lnTo>
                  <a:pt x="164592" y="22097"/>
                </a:lnTo>
                <a:lnTo>
                  <a:pt x="164592" y="707898"/>
                </a:lnTo>
                <a:lnTo>
                  <a:pt x="175260" y="707898"/>
                </a:lnTo>
                <a:close/>
              </a:path>
              <a:path w="329565" h="730250">
                <a:moveTo>
                  <a:pt x="164592" y="22097"/>
                </a:moveTo>
                <a:lnTo>
                  <a:pt x="153162" y="11429"/>
                </a:lnTo>
                <a:lnTo>
                  <a:pt x="153162" y="22097"/>
                </a:lnTo>
                <a:lnTo>
                  <a:pt x="164592" y="22097"/>
                </a:lnTo>
                <a:close/>
              </a:path>
              <a:path w="329565" h="730250">
                <a:moveTo>
                  <a:pt x="175260" y="729996"/>
                </a:moveTo>
                <a:lnTo>
                  <a:pt x="175260" y="719328"/>
                </a:lnTo>
                <a:lnTo>
                  <a:pt x="164592" y="707898"/>
                </a:lnTo>
                <a:lnTo>
                  <a:pt x="164592" y="22097"/>
                </a:lnTo>
                <a:lnTo>
                  <a:pt x="153162" y="22097"/>
                </a:lnTo>
                <a:lnTo>
                  <a:pt x="153162" y="725424"/>
                </a:lnTo>
                <a:lnTo>
                  <a:pt x="157734" y="729996"/>
                </a:lnTo>
                <a:lnTo>
                  <a:pt x="175260" y="729996"/>
                </a:lnTo>
                <a:close/>
              </a:path>
              <a:path w="329565" h="730250">
                <a:moveTo>
                  <a:pt x="329184" y="729996"/>
                </a:moveTo>
                <a:lnTo>
                  <a:pt x="329184" y="707898"/>
                </a:lnTo>
                <a:lnTo>
                  <a:pt x="164592" y="707898"/>
                </a:lnTo>
                <a:lnTo>
                  <a:pt x="175260" y="719328"/>
                </a:lnTo>
                <a:lnTo>
                  <a:pt x="175260" y="729996"/>
                </a:lnTo>
                <a:lnTo>
                  <a:pt x="329184" y="729996"/>
                </a:lnTo>
                <a:close/>
              </a:path>
            </a:pathLst>
          </a:custGeom>
          <a:solidFill>
            <a:srgbClr val="4774AB"/>
          </a:solidFill>
        </p:spPr>
        <p:txBody>
          <a:bodyPr wrap="square" lIns="0" tIns="0" rIns="0" bIns="0" rtlCol="0"/>
          <a:lstStyle/>
          <a:p/>
        </p:txBody>
      </p:sp>
      <p:sp>
        <p:nvSpPr>
          <p:cNvPr id="11" name="object 11"/>
          <p:cNvSpPr/>
          <p:nvPr/>
        </p:nvSpPr>
        <p:spPr>
          <a:xfrm>
            <a:off x="7283843" y="2352675"/>
            <a:ext cx="329565" cy="0"/>
          </a:xfrm>
          <a:custGeom>
            <a:avLst/>
            <a:gdLst/>
            <a:ahLst/>
            <a:cxnLst/>
            <a:rect l="l" t="t" r="r" b="b"/>
            <a:pathLst>
              <a:path w="329565">
                <a:moveTo>
                  <a:pt x="0" y="0"/>
                </a:moveTo>
                <a:lnTo>
                  <a:pt x="329183" y="0"/>
                </a:lnTo>
              </a:path>
            </a:pathLst>
          </a:custGeom>
          <a:ln w="22098">
            <a:solidFill>
              <a:srgbClr val="4774AB"/>
            </a:solidFill>
          </a:ln>
        </p:spPr>
        <p:txBody>
          <a:bodyPr wrap="square" lIns="0" tIns="0" rIns="0" bIns="0" rtlCol="0"/>
          <a:lstStyle/>
          <a:p/>
        </p:txBody>
      </p:sp>
      <p:sp>
        <p:nvSpPr>
          <p:cNvPr id="12" name="object 12"/>
          <p:cNvSpPr/>
          <p:nvPr/>
        </p:nvSpPr>
        <p:spPr>
          <a:xfrm>
            <a:off x="7283843" y="1633727"/>
            <a:ext cx="329565" cy="730250"/>
          </a:xfrm>
          <a:custGeom>
            <a:avLst/>
            <a:gdLst/>
            <a:ahLst/>
            <a:cxnLst/>
            <a:rect l="l" t="t" r="r" b="b"/>
            <a:pathLst>
              <a:path w="329565" h="730250">
                <a:moveTo>
                  <a:pt x="164592" y="707898"/>
                </a:moveTo>
                <a:lnTo>
                  <a:pt x="0" y="707898"/>
                </a:lnTo>
                <a:lnTo>
                  <a:pt x="0" y="729996"/>
                </a:lnTo>
                <a:lnTo>
                  <a:pt x="153162" y="729996"/>
                </a:lnTo>
                <a:lnTo>
                  <a:pt x="153162" y="719328"/>
                </a:lnTo>
                <a:lnTo>
                  <a:pt x="164592" y="707898"/>
                </a:lnTo>
                <a:close/>
              </a:path>
              <a:path w="329565" h="730250">
                <a:moveTo>
                  <a:pt x="329184" y="22098"/>
                </a:moveTo>
                <a:lnTo>
                  <a:pt x="329184" y="0"/>
                </a:lnTo>
                <a:lnTo>
                  <a:pt x="157733" y="0"/>
                </a:lnTo>
                <a:lnTo>
                  <a:pt x="153161" y="5334"/>
                </a:lnTo>
                <a:lnTo>
                  <a:pt x="153162" y="707898"/>
                </a:lnTo>
                <a:lnTo>
                  <a:pt x="164592" y="707898"/>
                </a:lnTo>
                <a:lnTo>
                  <a:pt x="164591" y="22098"/>
                </a:lnTo>
                <a:lnTo>
                  <a:pt x="175259" y="11430"/>
                </a:lnTo>
                <a:lnTo>
                  <a:pt x="175259" y="22098"/>
                </a:lnTo>
                <a:lnTo>
                  <a:pt x="329184" y="22098"/>
                </a:lnTo>
                <a:close/>
              </a:path>
              <a:path w="329565" h="730250">
                <a:moveTo>
                  <a:pt x="175260" y="725424"/>
                </a:moveTo>
                <a:lnTo>
                  <a:pt x="175259" y="22098"/>
                </a:lnTo>
                <a:lnTo>
                  <a:pt x="164591" y="22098"/>
                </a:lnTo>
                <a:lnTo>
                  <a:pt x="164592" y="707898"/>
                </a:lnTo>
                <a:lnTo>
                  <a:pt x="153162" y="719328"/>
                </a:lnTo>
                <a:lnTo>
                  <a:pt x="153162" y="729996"/>
                </a:lnTo>
                <a:lnTo>
                  <a:pt x="170688" y="729996"/>
                </a:lnTo>
                <a:lnTo>
                  <a:pt x="175260" y="725424"/>
                </a:lnTo>
                <a:close/>
              </a:path>
              <a:path w="329565" h="730250">
                <a:moveTo>
                  <a:pt x="175259" y="22098"/>
                </a:moveTo>
                <a:lnTo>
                  <a:pt x="175259" y="11430"/>
                </a:lnTo>
                <a:lnTo>
                  <a:pt x="164591" y="22098"/>
                </a:lnTo>
                <a:lnTo>
                  <a:pt x="175259" y="22098"/>
                </a:lnTo>
                <a:close/>
              </a:path>
            </a:pathLst>
          </a:custGeom>
          <a:solidFill>
            <a:srgbClr val="4774AB"/>
          </a:solidFill>
        </p:spPr>
        <p:txBody>
          <a:bodyPr wrap="square" lIns="0" tIns="0" rIns="0" bIns="0" rtlCol="0"/>
          <a:lstStyle/>
          <a:p/>
        </p:txBody>
      </p:sp>
      <p:sp>
        <p:nvSpPr>
          <p:cNvPr id="13" name="object 13"/>
          <p:cNvSpPr/>
          <p:nvPr/>
        </p:nvSpPr>
        <p:spPr>
          <a:xfrm>
            <a:off x="6253607" y="2341626"/>
            <a:ext cx="329565" cy="1615440"/>
          </a:xfrm>
          <a:custGeom>
            <a:avLst/>
            <a:gdLst/>
            <a:ahLst/>
            <a:cxnLst/>
            <a:rect l="l" t="t" r="r" b="b"/>
            <a:pathLst>
              <a:path w="329565" h="1615439">
                <a:moveTo>
                  <a:pt x="164592" y="1592580"/>
                </a:moveTo>
                <a:lnTo>
                  <a:pt x="0" y="1592580"/>
                </a:lnTo>
                <a:lnTo>
                  <a:pt x="0" y="1615440"/>
                </a:lnTo>
                <a:lnTo>
                  <a:pt x="153924" y="1615440"/>
                </a:lnTo>
                <a:lnTo>
                  <a:pt x="153924" y="1604010"/>
                </a:lnTo>
                <a:lnTo>
                  <a:pt x="164592" y="1592580"/>
                </a:lnTo>
                <a:close/>
              </a:path>
              <a:path w="329565" h="1615439">
                <a:moveTo>
                  <a:pt x="329183" y="22098"/>
                </a:moveTo>
                <a:lnTo>
                  <a:pt x="329183" y="0"/>
                </a:lnTo>
                <a:lnTo>
                  <a:pt x="158495" y="0"/>
                </a:lnTo>
                <a:lnTo>
                  <a:pt x="153923" y="5334"/>
                </a:lnTo>
                <a:lnTo>
                  <a:pt x="153924" y="1592580"/>
                </a:lnTo>
                <a:lnTo>
                  <a:pt x="164592" y="1592580"/>
                </a:lnTo>
                <a:lnTo>
                  <a:pt x="164591" y="22098"/>
                </a:lnTo>
                <a:lnTo>
                  <a:pt x="176021" y="11430"/>
                </a:lnTo>
                <a:lnTo>
                  <a:pt x="176021" y="22098"/>
                </a:lnTo>
                <a:lnTo>
                  <a:pt x="329183" y="22098"/>
                </a:lnTo>
                <a:close/>
              </a:path>
              <a:path w="329565" h="1615439">
                <a:moveTo>
                  <a:pt x="176021" y="1610106"/>
                </a:moveTo>
                <a:lnTo>
                  <a:pt x="176021" y="22098"/>
                </a:lnTo>
                <a:lnTo>
                  <a:pt x="164591" y="22098"/>
                </a:lnTo>
                <a:lnTo>
                  <a:pt x="164592" y="1592580"/>
                </a:lnTo>
                <a:lnTo>
                  <a:pt x="153924" y="1604010"/>
                </a:lnTo>
                <a:lnTo>
                  <a:pt x="153924" y="1615440"/>
                </a:lnTo>
                <a:lnTo>
                  <a:pt x="170688" y="1615440"/>
                </a:lnTo>
                <a:lnTo>
                  <a:pt x="176021" y="1610106"/>
                </a:lnTo>
                <a:close/>
              </a:path>
              <a:path w="329565" h="1615439">
                <a:moveTo>
                  <a:pt x="176021" y="22098"/>
                </a:moveTo>
                <a:lnTo>
                  <a:pt x="176021" y="11430"/>
                </a:lnTo>
                <a:lnTo>
                  <a:pt x="164591" y="22098"/>
                </a:lnTo>
                <a:lnTo>
                  <a:pt x="176021" y="22098"/>
                </a:lnTo>
                <a:close/>
              </a:path>
            </a:pathLst>
          </a:custGeom>
          <a:solidFill>
            <a:srgbClr val="3D6696"/>
          </a:solidFill>
        </p:spPr>
        <p:txBody>
          <a:bodyPr wrap="square" lIns="0" tIns="0" rIns="0" bIns="0" rtlCol="0"/>
          <a:lstStyle/>
          <a:p/>
        </p:txBody>
      </p:sp>
      <p:sp>
        <p:nvSpPr>
          <p:cNvPr id="14" name="object 14"/>
          <p:cNvSpPr/>
          <p:nvPr/>
        </p:nvSpPr>
        <p:spPr>
          <a:xfrm>
            <a:off x="5730125" y="3038855"/>
            <a:ext cx="523875" cy="1813560"/>
          </a:xfrm>
          <a:custGeom>
            <a:avLst/>
            <a:gdLst/>
            <a:ahLst/>
            <a:cxnLst/>
            <a:rect l="l" t="t" r="r" b="b"/>
            <a:pathLst>
              <a:path w="523875" h="1813560">
                <a:moveTo>
                  <a:pt x="0" y="0"/>
                </a:moveTo>
                <a:lnTo>
                  <a:pt x="0" y="1813560"/>
                </a:lnTo>
                <a:lnTo>
                  <a:pt x="523493" y="1813560"/>
                </a:lnTo>
                <a:lnTo>
                  <a:pt x="523493" y="0"/>
                </a:lnTo>
                <a:lnTo>
                  <a:pt x="0" y="0"/>
                </a:lnTo>
                <a:close/>
              </a:path>
            </a:pathLst>
          </a:custGeom>
          <a:solidFill>
            <a:srgbClr val="4F81BD"/>
          </a:solidFill>
        </p:spPr>
        <p:txBody>
          <a:bodyPr wrap="square" lIns="0" tIns="0" rIns="0" bIns="0" rtlCol="0"/>
          <a:lstStyle/>
          <a:p/>
        </p:txBody>
      </p:sp>
      <p:sp>
        <p:nvSpPr>
          <p:cNvPr id="15" name="object 15"/>
          <p:cNvSpPr/>
          <p:nvPr/>
        </p:nvSpPr>
        <p:spPr>
          <a:xfrm>
            <a:off x="5719457" y="3027426"/>
            <a:ext cx="546100" cy="1836420"/>
          </a:xfrm>
          <a:custGeom>
            <a:avLst/>
            <a:gdLst/>
            <a:ahLst/>
            <a:cxnLst/>
            <a:rect l="l" t="t" r="r" b="b"/>
            <a:pathLst>
              <a:path w="546100" h="1836420">
                <a:moveTo>
                  <a:pt x="545592" y="1831085"/>
                </a:moveTo>
                <a:lnTo>
                  <a:pt x="545592" y="5333"/>
                </a:lnTo>
                <a:lnTo>
                  <a:pt x="540258" y="0"/>
                </a:lnTo>
                <a:lnTo>
                  <a:pt x="4571" y="0"/>
                </a:lnTo>
                <a:lnTo>
                  <a:pt x="0" y="5333"/>
                </a:lnTo>
                <a:lnTo>
                  <a:pt x="0" y="1831085"/>
                </a:lnTo>
                <a:lnTo>
                  <a:pt x="4572" y="1836419"/>
                </a:lnTo>
                <a:lnTo>
                  <a:pt x="10668" y="1836419"/>
                </a:lnTo>
                <a:lnTo>
                  <a:pt x="10668" y="22097"/>
                </a:lnTo>
                <a:lnTo>
                  <a:pt x="22097" y="11429"/>
                </a:lnTo>
                <a:lnTo>
                  <a:pt x="22098" y="22097"/>
                </a:lnTo>
                <a:lnTo>
                  <a:pt x="523494" y="22097"/>
                </a:lnTo>
                <a:lnTo>
                  <a:pt x="523494" y="11429"/>
                </a:lnTo>
                <a:lnTo>
                  <a:pt x="534162" y="22097"/>
                </a:lnTo>
                <a:lnTo>
                  <a:pt x="534162" y="1836419"/>
                </a:lnTo>
                <a:lnTo>
                  <a:pt x="540258" y="1836419"/>
                </a:lnTo>
                <a:lnTo>
                  <a:pt x="545592" y="1831085"/>
                </a:lnTo>
                <a:close/>
              </a:path>
              <a:path w="546100" h="1836420">
                <a:moveTo>
                  <a:pt x="22097" y="22097"/>
                </a:moveTo>
                <a:lnTo>
                  <a:pt x="22097" y="11429"/>
                </a:lnTo>
                <a:lnTo>
                  <a:pt x="10668" y="22097"/>
                </a:lnTo>
                <a:lnTo>
                  <a:pt x="22097" y="22097"/>
                </a:lnTo>
                <a:close/>
              </a:path>
              <a:path w="546100" h="1836420">
                <a:moveTo>
                  <a:pt x="22098" y="1814321"/>
                </a:moveTo>
                <a:lnTo>
                  <a:pt x="22097" y="22097"/>
                </a:lnTo>
                <a:lnTo>
                  <a:pt x="10668" y="22097"/>
                </a:lnTo>
                <a:lnTo>
                  <a:pt x="10668" y="1814321"/>
                </a:lnTo>
                <a:lnTo>
                  <a:pt x="22098" y="1814321"/>
                </a:lnTo>
                <a:close/>
              </a:path>
              <a:path w="546100" h="1836420">
                <a:moveTo>
                  <a:pt x="534162" y="1814321"/>
                </a:moveTo>
                <a:lnTo>
                  <a:pt x="10668" y="1814321"/>
                </a:lnTo>
                <a:lnTo>
                  <a:pt x="22098" y="1824989"/>
                </a:lnTo>
                <a:lnTo>
                  <a:pt x="22098" y="1836419"/>
                </a:lnTo>
                <a:lnTo>
                  <a:pt x="523494" y="1836419"/>
                </a:lnTo>
                <a:lnTo>
                  <a:pt x="523494" y="1824989"/>
                </a:lnTo>
                <a:lnTo>
                  <a:pt x="534162" y="1814321"/>
                </a:lnTo>
                <a:close/>
              </a:path>
              <a:path w="546100" h="1836420">
                <a:moveTo>
                  <a:pt x="22098" y="1836419"/>
                </a:moveTo>
                <a:lnTo>
                  <a:pt x="22098" y="1824989"/>
                </a:lnTo>
                <a:lnTo>
                  <a:pt x="10668" y="1814321"/>
                </a:lnTo>
                <a:lnTo>
                  <a:pt x="10668" y="1836419"/>
                </a:lnTo>
                <a:lnTo>
                  <a:pt x="22098" y="1836419"/>
                </a:lnTo>
                <a:close/>
              </a:path>
              <a:path w="546100" h="1836420">
                <a:moveTo>
                  <a:pt x="534162" y="22097"/>
                </a:moveTo>
                <a:lnTo>
                  <a:pt x="523494" y="11429"/>
                </a:lnTo>
                <a:lnTo>
                  <a:pt x="523494" y="22097"/>
                </a:lnTo>
                <a:lnTo>
                  <a:pt x="534162" y="22097"/>
                </a:lnTo>
                <a:close/>
              </a:path>
              <a:path w="546100" h="1836420">
                <a:moveTo>
                  <a:pt x="534162" y="1814321"/>
                </a:moveTo>
                <a:lnTo>
                  <a:pt x="534162" y="22097"/>
                </a:lnTo>
                <a:lnTo>
                  <a:pt x="523494" y="22097"/>
                </a:lnTo>
                <a:lnTo>
                  <a:pt x="523494" y="1814321"/>
                </a:lnTo>
                <a:lnTo>
                  <a:pt x="534162" y="1814321"/>
                </a:lnTo>
                <a:close/>
              </a:path>
              <a:path w="546100" h="1836420">
                <a:moveTo>
                  <a:pt x="534162" y="1836419"/>
                </a:moveTo>
                <a:lnTo>
                  <a:pt x="534162" y="1814321"/>
                </a:lnTo>
                <a:lnTo>
                  <a:pt x="523494" y="1824989"/>
                </a:lnTo>
                <a:lnTo>
                  <a:pt x="523494" y="1836419"/>
                </a:lnTo>
                <a:lnTo>
                  <a:pt x="534162" y="1836419"/>
                </a:lnTo>
                <a:close/>
              </a:path>
            </a:pathLst>
          </a:custGeom>
          <a:solidFill>
            <a:srgbClr val="FFFFFF"/>
          </a:solidFill>
        </p:spPr>
        <p:txBody>
          <a:bodyPr wrap="square" lIns="0" tIns="0" rIns="0" bIns="0" rtlCol="0"/>
          <a:lstStyle/>
          <a:p/>
        </p:txBody>
      </p:sp>
      <p:sp>
        <p:nvSpPr>
          <p:cNvPr id="16" name="object 16"/>
          <p:cNvSpPr txBox="1"/>
          <p:nvPr/>
        </p:nvSpPr>
        <p:spPr>
          <a:xfrm>
            <a:off x="5730125" y="3004820"/>
            <a:ext cx="523875" cy="1808480"/>
          </a:xfrm>
          <a:prstGeom prst="rect">
            <a:avLst/>
          </a:prstGeom>
        </p:spPr>
        <p:txBody>
          <a:bodyPr vert="horz" wrap="square" lIns="0" tIns="34925" rIns="0" bIns="0" rtlCol="0">
            <a:spAutoFit/>
          </a:bodyPr>
          <a:lstStyle/>
          <a:p>
            <a:pPr marL="88900" marR="81280">
              <a:lnSpc>
                <a:spcPts val="3180"/>
              </a:lnSpc>
              <a:spcBef>
                <a:spcPts val="275"/>
              </a:spcBef>
            </a:pPr>
            <a:r>
              <a:rPr sz="2700" spc="15" dirty="0">
                <a:solidFill>
                  <a:srgbClr val="FFFFFF"/>
                </a:solidFill>
                <a:latin typeface="宋体" panose="02010600030101010101" pitchFamily="2" charset="-122"/>
                <a:cs typeface="宋体" panose="02010600030101010101" pitchFamily="2" charset="-122"/>
              </a:rPr>
              <a:t>知 识</a:t>
            </a:r>
            <a:endParaRPr sz="2700">
              <a:latin typeface="宋体" panose="02010600030101010101" pitchFamily="2" charset="-122"/>
              <a:cs typeface="宋体" panose="02010600030101010101" pitchFamily="2" charset="-122"/>
            </a:endParaRPr>
          </a:p>
          <a:p>
            <a:pPr marL="88900" marR="81280">
              <a:lnSpc>
                <a:spcPts val="3180"/>
              </a:lnSpc>
              <a:spcBef>
                <a:spcPts val="1235"/>
              </a:spcBef>
            </a:pPr>
            <a:r>
              <a:rPr sz="2700" spc="15" dirty="0">
                <a:solidFill>
                  <a:srgbClr val="FFFFFF"/>
                </a:solidFill>
                <a:latin typeface="宋体" panose="02010600030101010101" pitchFamily="2" charset="-122"/>
                <a:cs typeface="宋体" panose="02010600030101010101" pitchFamily="2" charset="-122"/>
              </a:rPr>
              <a:t>表 示</a:t>
            </a:r>
            <a:endParaRPr sz="2700">
              <a:latin typeface="宋体" panose="02010600030101010101" pitchFamily="2" charset="-122"/>
              <a:cs typeface="宋体" panose="02010600030101010101" pitchFamily="2" charset="-122"/>
            </a:endParaRPr>
          </a:p>
        </p:txBody>
      </p:sp>
      <p:sp>
        <p:nvSpPr>
          <p:cNvPr id="17" name="object 17"/>
          <p:cNvSpPr/>
          <p:nvPr/>
        </p:nvSpPr>
        <p:spPr>
          <a:xfrm>
            <a:off x="6582803" y="1901951"/>
            <a:ext cx="701040" cy="902335"/>
          </a:xfrm>
          <a:custGeom>
            <a:avLst/>
            <a:gdLst/>
            <a:ahLst/>
            <a:cxnLst/>
            <a:rect l="l" t="t" r="r" b="b"/>
            <a:pathLst>
              <a:path w="701040" h="902335">
                <a:moveTo>
                  <a:pt x="0" y="0"/>
                </a:moveTo>
                <a:lnTo>
                  <a:pt x="0" y="902207"/>
                </a:lnTo>
                <a:lnTo>
                  <a:pt x="701040" y="902207"/>
                </a:lnTo>
                <a:lnTo>
                  <a:pt x="701040" y="0"/>
                </a:lnTo>
                <a:lnTo>
                  <a:pt x="0" y="0"/>
                </a:lnTo>
                <a:close/>
              </a:path>
            </a:pathLst>
          </a:custGeom>
          <a:solidFill>
            <a:srgbClr val="C0504D"/>
          </a:solidFill>
        </p:spPr>
        <p:txBody>
          <a:bodyPr wrap="square" lIns="0" tIns="0" rIns="0" bIns="0" rtlCol="0"/>
          <a:lstStyle/>
          <a:p/>
        </p:txBody>
      </p:sp>
      <p:sp>
        <p:nvSpPr>
          <p:cNvPr id="18" name="object 18"/>
          <p:cNvSpPr/>
          <p:nvPr/>
        </p:nvSpPr>
        <p:spPr>
          <a:xfrm>
            <a:off x="6572122" y="1890522"/>
            <a:ext cx="722630" cy="924560"/>
          </a:xfrm>
          <a:custGeom>
            <a:avLst/>
            <a:gdLst/>
            <a:ahLst/>
            <a:cxnLst/>
            <a:rect l="l" t="t" r="r" b="b"/>
            <a:pathLst>
              <a:path w="722629" h="924560">
                <a:moveTo>
                  <a:pt x="722376" y="919733"/>
                </a:moveTo>
                <a:lnTo>
                  <a:pt x="722376" y="5333"/>
                </a:lnTo>
                <a:lnTo>
                  <a:pt x="717804" y="0"/>
                </a:lnTo>
                <a:lnTo>
                  <a:pt x="4571" y="0"/>
                </a:lnTo>
                <a:lnTo>
                  <a:pt x="0" y="5333"/>
                </a:lnTo>
                <a:lnTo>
                  <a:pt x="0" y="919733"/>
                </a:lnTo>
                <a:lnTo>
                  <a:pt x="4572" y="924305"/>
                </a:lnTo>
                <a:lnTo>
                  <a:pt x="10668" y="924305"/>
                </a:lnTo>
                <a:lnTo>
                  <a:pt x="10668" y="22097"/>
                </a:lnTo>
                <a:lnTo>
                  <a:pt x="22098" y="11429"/>
                </a:lnTo>
                <a:lnTo>
                  <a:pt x="22098" y="22097"/>
                </a:lnTo>
                <a:lnTo>
                  <a:pt x="700278" y="22097"/>
                </a:lnTo>
                <a:lnTo>
                  <a:pt x="700278" y="11429"/>
                </a:lnTo>
                <a:lnTo>
                  <a:pt x="711708" y="22097"/>
                </a:lnTo>
                <a:lnTo>
                  <a:pt x="711708" y="924305"/>
                </a:lnTo>
                <a:lnTo>
                  <a:pt x="717804" y="924305"/>
                </a:lnTo>
                <a:lnTo>
                  <a:pt x="722376" y="919733"/>
                </a:lnTo>
                <a:close/>
              </a:path>
              <a:path w="722629" h="924560">
                <a:moveTo>
                  <a:pt x="22098" y="22097"/>
                </a:moveTo>
                <a:lnTo>
                  <a:pt x="22098" y="11429"/>
                </a:lnTo>
                <a:lnTo>
                  <a:pt x="10668" y="22097"/>
                </a:lnTo>
                <a:lnTo>
                  <a:pt x="22098" y="22097"/>
                </a:lnTo>
                <a:close/>
              </a:path>
              <a:path w="722629" h="924560">
                <a:moveTo>
                  <a:pt x="22098" y="902207"/>
                </a:moveTo>
                <a:lnTo>
                  <a:pt x="22098" y="22097"/>
                </a:lnTo>
                <a:lnTo>
                  <a:pt x="10668" y="22097"/>
                </a:lnTo>
                <a:lnTo>
                  <a:pt x="10668" y="902207"/>
                </a:lnTo>
                <a:lnTo>
                  <a:pt x="22098" y="902207"/>
                </a:lnTo>
                <a:close/>
              </a:path>
              <a:path w="722629" h="924560">
                <a:moveTo>
                  <a:pt x="711708" y="902207"/>
                </a:moveTo>
                <a:lnTo>
                  <a:pt x="10668" y="902207"/>
                </a:lnTo>
                <a:lnTo>
                  <a:pt x="22098" y="913637"/>
                </a:lnTo>
                <a:lnTo>
                  <a:pt x="22098" y="924305"/>
                </a:lnTo>
                <a:lnTo>
                  <a:pt x="700278" y="924305"/>
                </a:lnTo>
                <a:lnTo>
                  <a:pt x="700278" y="913637"/>
                </a:lnTo>
                <a:lnTo>
                  <a:pt x="711708" y="902207"/>
                </a:lnTo>
                <a:close/>
              </a:path>
              <a:path w="722629" h="924560">
                <a:moveTo>
                  <a:pt x="22098" y="924305"/>
                </a:moveTo>
                <a:lnTo>
                  <a:pt x="22098" y="913637"/>
                </a:lnTo>
                <a:lnTo>
                  <a:pt x="10668" y="902207"/>
                </a:lnTo>
                <a:lnTo>
                  <a:pt x="10668" y="924305"/>
                </a:lnTo>
                <a:lnTo>
                  <a:pt x="22098" y="924305"/>
                </a:lnTo>
                <a:close/>
              </a:path>
              <a:path w="722629" h="924560">
                <a:moveTo>
                  <a:pt x="711708" y="22097"/>
                </a:moveTo>
                <a:lnTo>
                  <a:pt x="700278" y="11429"/>
                </a:lnTo>
                <a:lnTo>
                  <a:pt x="700278" y="22097"/>
                </a:lnTo>
                <a:lnTo>
                  <a:pt x="711708" y="22097"/>
                </a:lnTo>
                <a:close/>
              </a:path>
              <a:path w="722629" h="924560">
                <a:moveTo>
                  <a:pt x="711708" y="902207"/>
                </a:moveTo>
                <a:lnTo>
                  <a:pt x="711708" y="22097"/>
                </a:lnTo>
                <a:lnTo>
                  <a:pt x="700278" y="22097"/>
                </a:lnTo>
                <a:lnTo>
                  <a:pt x="700278" y="902207"/>
                </a:lnTo>
                <a:lnTo>
                  <a:pt x="711708" y="902207"/>
                </a:lnTo>
                <a:close/>
              </a:path>
              <a:path w="722629" h="924560">
                <a:moveTo>
                  <a:pt x="711708" y="924305"/>
                </a:moveTo>
                <a:lnTo>
                  <a:pt x="711708" y="902207"/>
                </a:lnTo>
                <a:lnTo>
                  <a:pt x="700278" y="913637"/>
                </a:lnTo>
                <a:lnTo>
                  <a:pt x="700278" y="924305"/>
                </a:lnTo>
                <a:lnTo>
                  <a:pt x="711708" y="924305"/>
                </a:lnTo>
                <a:close/>
              </a:path>
            </a:pathLst>
          </a:custGeom>
          <a:solidFill>
            <a:srgbClr val="8C3836"/>
          </a:solidFill>
        </p:spPr>
        <p:txBody>
          <a:bodyPr wrap="square" lIns="0" tIns="0" rIns="0" bIns="0" rtlCol="0"/>
          <a:lstStyle/>
          <a:p/>
        </p:txBody>
      </p:sp>
      <p:sp>
        <p:nvSpPr>
          <p:cNvPr id="19" name="object 19"/>
          <p:cNvSpPr txBox="1"/>
          <p:nvPr/>
        </p:nvSpPr>
        <p:spPr>
          <a:xfrm>
            <a:off x="6582803" y="1907085"/>
            <a:ext cx="701040" cy="749300"/>
          </a:xfrm>
          <a:prstGeom prst="rect">
            <a:avLst/>
          </a:prstGeom>
        </p:spPr>
        <p:txBody>
          <a:bodyPr vert="horz" wrap="square" lIns="0" tIns="12700" rIns="0" bIns="0" rtlCol="0">
            <a:spAutoFit/>
          </a:bodyPr>
          <a:lstStyle/>
          <a:p>
            <a:pPr marL="128270" marR="119380">
              <a:lnSpc>
                <a:spcPct val="136000"/>
              </a:lnSpc>
              <a:spcBef>
                <a:spcPts val="100"/>
              </a:spcBef>
            </a:pPr>
            <a:r>
              <a:rPr sz="1750" dirty="0">
                <a:solidFill>
                  <a:srgbClr val="FFFFFF"/>
                </a:solidFill>
                <a:latin typeface="宋体" panose="02010600030101010101" pitchFamily="2" charset="-122"/>
                <a:cs typeface="宋体" panose="02010600030101010101" pitchFamily="2" charset="-122"/>
              </a:rPr>
              <a:t>符号 主义</a:t>
            </a:r>
            <a:endParaRPr sz="1750">
              <a:latin typeface="宋体" panose="02010600030101010101" pitchFamily="2" charset="-122"/>
              <a:cs typeface="宋体" panose="02010600030101010101" pitchFamily="2" charset="-122"/>
            </a:endParaRPr>
          </a:p>
        </p:txBody>
      </p:sp>
      <p:sp>
        <p:nvSpPr>
          <p:cNvPr id="20" name="object 20"/>
          <p:cNvSpPr/>
          <p:nvPr/>
        </p:nvSpPr>
        <p:spPr>
          <a:xfrm>
            <a:off x="7613027" y="1393697"/>
            <a:ext cx="1645920" cy="502284"/>
          </a:xfrm>
          <a:custGeom>
            <a:avLst/>
            <a:gdLst/>
            <a:ahLst/>
            <a:cxnLst/>
            <a:rect l="l" t="t" r="r" b="b"/>
            <a:pathLst>
              <a:path w="1645920" h="502285">
                <a:moveTo>
                  <a:pt x="0" y="0"/>
                </a:moveTo>
                <a:lnTo>
                  <a:pt x="0" y="502158"/>
                </a:lnTo>
                <a:lnTo>
                  <a:pt x="1645920" y="502157"/>
                </a:lnTo>
                <a:lnTo>
                  <a:pt x="1645920" y="0"/>
                </a:lnTo>
                <a:lnTo>
                  <a:pt x="0" y="0"/>
                </a:lnTo>
                <a:close/>
              </a:path>
            </a:pathLst>
          </a:custGeom>
          <a:solidFill>
            <a:srgbClr val="C0504D"/>
          </a:solidFill>
        </p:spPr>
        <p:txBody>
          <a:bodyPr wrap="square" lIns="0" tIns="0" rIns="0" bIns="0" rtlCol="0"/>
          <a:lstStyle/>
          <a:p/>
        </p:txBody>
      </p:sp>
      <p:sp>
        <p:nvSpPr>
          <p:cNvPr id="21" name="object 21"/>
          <p:cNvSpPr/>
          <p:nvPr/>
        </p:nvSpPr>
        <p:spPr>
          <a:xfrm>
            <a:off x="7601598" y="1383030"/>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8C3836"/>
          </a:solidFill>
        </p:spPr>
        <p:txBody>
          <a:bodyPr wrap="square" lIns="0" tIns="0" rIns="0" bIns="0" rtlCol="0"/>
          <a:lstStyle/>
          <a:p/>
        </p:txBody>
      </p:sp>
      <p:sp>
        <p:nvSpPr>
          <p:cNvPr id="22" name="object 22"/>
          <p:cNvSpPr txBox="1"/>
          <p:nvPr/>
        </p:nvSpPr>
        <p:spPr>
          <a:xfrm>
            <a:off x="7613027" y="1443482"/>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谓词逻辑</a:t>
            </a:r>
            <a:endParaRPr sz="2100">
              <a:latin typeface="宋体" panose="02010600030101010101" pitchFamily="2" charset="-122"/>
              <a:cs typeface="宋体" panose="02010600030101010101" pitchFamily="2" charset="-122"/>
            </a:endParaRPr>
          </a:p>
        </p:txBody>
      </p:sp>
      <p:sp>
        <p:nvSpPr>
          <p:cNvPr id="23" name="object 23"/>
          <p:cNvSpPr/>
          <p:nvPr/>
        </p:nvSpPr>
        <p:spPr>
          <a:xfrm>
            <a:off x="7613027" y="2101595"/>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C0504D"/>
          </a:solidFill>
        </p:spPr>
        <p:txBody>
          <a:bodyPr wrap="square" lIns="0" tIns="0" rIns="0" bIns="0" rtlCol="0"/>
          <a:lstStyle/>
          <a:p/>
        </p:txBody>
      </p:sp>
      <p:sp>
        <p:nvSpPr>
          <p:cNvPr id="24" name="object 24"/>
          <p:cNvSpPr/>
          <p:nvPr/>
        </p:nvSpPr>
        <p:spPr>
          <a:xfrm>
            <a:off x="7601598" y="2090927"/>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8C3836"/>
          </a:solidFill>
        </p:spPr>
        <p:txBody>
          <a:bodyPr wrap="square" lIns="0" tIns="0" rIns="0" bIns="0" rtlCol="0"/>
          <a:lstStyle/>
          <a:p/>
        </p:txBody>
      </p:sp>
      <p:sp>
        <p:nvSpPr>
          <p:cNvPr id="25" name="object 25"/>
          <p:cNvSpPr txBox="1"/>
          <p:nvPr/>
        </p:nvSpPr>
        <p:spPr>
          <a:xfrm>
            <a:off x="7613027" y="2151379"/>
            <a:ext cx="1645920" cy="346710"/>
          </a:xfrm>
          <a:prstGeom prst="rect">
            <a:avLst/>
          </a:prstGeom>
        </p:spPr>
        <p:txBody>
          <a:bodyPr vert="horz" wrap="square" lIns="0" tIns="13335" rIns="0" bIns="0" rtlCol="0">
            <a:spAutoFit/>
          </a:bodyPr>
          <a:lstStyle/>
          <a:p>
            <a:pPr marL="15430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产生式系统</a:t>
            </a:r>
            <a:endParaRPr sz="2100">
              <a:latin typeface="宋体" panose="02010600030101010101" pitchFamily="2" charset="-122"/>
              <a:cs typeface="宋体" panose="02010600030101010101" pitchFamily="2" charset="-122"/>
            </a:endParaRPr>
          </a:p>
        </p:txBody>
      </p:sp>
      <p:sp>
        <p:nvSpPr>
          <p:cNvPr id="26" name="object 26"/>
          <p:cNvSpPr/>
          <p:nvPr/>
        </p:nvSpPr>
        <p:spPr>
          <a:xfrm>
            <a:off x="7613027" y="2809494"/>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C0504D"/>
          </a:solidFill>
        </p:spPr>
        <p:txBody>
          <a:bodyPr wrap="square" lIns="0" tIns="0" rIns="0" bIns="0" rtlCol="0"/>
          <a:lstStyle/>
          <a:p/>
        </p:txBody>
      </p:sp>
      <p:sp>
        <p:nvSpPr>
          <p:cNvPr id="27" name="object 27"/>
          <p:cNvSpPr/>
          <p:nvPr/>
        </p:nvSpPr>
        <p:spPr>
          <a:xfrm>
            <a:off x="7601598" y="2798826"/>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8C3836"/>
          </a:solidFill>
        </p:spPr>
        <p:txBody>
          <a:bodyPr wrap="square" lIns="0" tIns="0" rIns="0" bIns="0" rtlCol="0"/>
          <a:lstStyle/>
          <a:p/>
        </p:txBody>
      </p:sp>
      <p:sp>
        <p:nvSpPr>
          <p:cNvPr id="28" name="object 28"/>
          <p:cNvSpPr txBox="1"/>
          <p:nvPr/>
        </p:nvSpPr>
        <p:spPr>
          <a:xfrm>
            <a:off x="7888357" y="2859278"/>
            <a:ext cx="1095375" cy="346710"/>
          </a:xfrm>
          <a:prstGeom prst="rect">
            <a:avLst/>
          </a:prstGeom>
        </p:spPr>
        <p:txBody>
          <a:bodyPr vert="horz" wrap="square" lIns="0" tIns="13335" rIns="0" bIns="0" rtlCol="0">
            <a:spAutoFit/>
          </a:bodyPr>
          <a:lstStyle/>
          <a:p>
            <a:pPr marL="12700">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框架系统</a:t>
            </a:r>
            <a:endParaRPr sz="2100">
              <a:latin typeface="宋体" panose="02010600030101010101" pitchFamily="2" charset="-122"/>
              <a:cs typeface="宋体" panose="02010600030101010101" pitchFamily="2" charset="-122"/>
            </a:endParaRPr>
          </a:p>
        </p:txBody>
      </p:sp>
      <p:sp>
        <p:nvSpPr>
          <p:cNvPr id="29" name="object 29"/>
          <p:cNvSpPr/>
          <p:nvPr/>
        </p:nvSpPr>
        <p:spPr>
          <a:xfrm>
            <a:off x="6582803" y="3671315"/>
            <a:ext cx="701040" cy="902335"/>
          </a:xfrm>
          <a:custGeom>
            <a:avLst/>
            <a:gdLst/>
            <a:ahLst/>
            <a:cxnLst/>
            <a:rect l="l" t="t" r="r" b="b"/>
            <a:pathLst>
              <a:path w="701040" h="902335">
                <a:moveTo>
                  <a:pt x="0" y="0"/>
                </a:moveTo>
                <a:lnTo>
                  <a:pt x="0" y="902208"/>
                </a:lnTo>
                <a:lnTo>
                  <a:pt x="701040" y="902208"/>
                </a:lnTo>
                <a:lnTo>
                  <a:pt x="701040" y="0"/>
                </a:lnTo>
                <a:lnTo>
                  <a:pt x="0" y="0"/>
                </a:lnTo>
                <a:close/>
              </a:path>
            </a:pathLst>
          </a:custGeom>
          <a:solidFill>
            <a:srgbClr val="4F81BD"/>
          </a:solidFill>
        </p:spPr>
        <p:txBody>
          <a:bodyPr wrap="square" lIns="0" tIns="0" rIns="0" bIns="0" rtlCol="0"/>
          <a:lstStyle/>
          <a:p/>
        </p:txBody>
      </p:sp>
      <p:sp>
        <p:nvSpPr>
          <p:cNvPr id="30" name="object 30"/>
          <p:cNvSpPr/>
          <p:nvPr/>
        </p:nvSpPr>
        <p:spPr>
          <a:xfrm>
            <a:off x="6572122" y="3660647"/>
            <a:ext cx="722630" cy="924560"/>
          </a:xfrm>
          <a:custGeom>
            <a:avLst/>
            <a:gdLst/>
            <a:ahLst/>
            <a:cxnLst/>
            <a:rect l="l" t="t" r="r" b="b"/>
            <a:pathLst>
              <a:path w="722629" h="924560">
                <a:moveTo>
                  <a:pt x="722376" y="918972"/>
                </a:moveTo>
                <a:lnTo>
                  <a:pt x="722376" y="4572"/>
                </a:lnTo>
                <a:lnTo>
                  <a:pt x="717804" y="0"/>
                </a:lnTo>
                <a:lnTo>
                  <a:pt x="4571" y="0"/>
                </a:lnTo>
                <a:lnTo>
                  <a:pt x="0" y="4572"/>
                </a:lnTo>
                <a:lnTo>
                  <a:pt x="0" y="918972"/>
                </a:lnTo>
                <a:lnTo>
                  <a:pt x="4572" y="924306"/>
                </a:lnTo>
                <a:lnTo>
                  <a:pt x="10668" y="924306"/>
                </a:lnTo>
                <a:lnTo>
                  <a:pt x="10668" y="22098"/>
                </a:lnTo>
                <a:lnTo>
                  <a:pt x="22098" y="10668"/>
                </a:lnTo>
                <a:lnTo>
                  <a:pt x="22098" y="22098"/>
                </a:lnTo>
                <a:lnTo>
                  <a:pt x="700278" y="22098"/>
                </a:lnTo>
                <a:lnTo>
                  <a:pt x="700278" y="10668"/>
                </a:lnTo>
                <a:lnTo>
                  <a:pt x="711708" y="22098"/>
                </a:lnTo>
                <a:lnTo>
                  <a:pt x="711708" y="924306"/>
                </a:lnTo>
                <a:lnTo>
                  <a:pt x="717804" y="924306"/>
                </a:lnTo>
                <a:lnTo>
                  <a:pt x="722376" y="918972"/>
                </a:lnTo>
                <a:close/>
              </a:path>
              <a:path w="722629" h="924560">
                <a:moveTo>
                  <a:pt x="22098" y="22098"/>
                </a:moveTo>
                <a:lnTo>
                  <a:pt x="22098" y="10668"/>
                </a:lnTo>
                <a:lnTo>
                  <a:pt x="10668" y="22098"/>
                </a:lnTo>
                <a:lnTo>
                  <a:pt x="22098" y="22098"/>
                </a:lnTo>
                <a:close/>
              </a:path>
              <a:path w="722629" h="924560">
                <a:moveTo>
                  <a:pt x="22098" y="902208"/>
                </a:moveTo>
                <a:lnTo>
                  <a:pt x="22098" y="22098"/>
                </a:lnTo>
                <a:lnTo>
                  <a:pt x="10668" y="22098"/>
                </a:lnTo>
                <a:lnTo>
                  <a:pt x="10668" y="902208"/>
                </a:lnTo>
                <a:lnTo>
                  <a:pt x="22098" y="902208"/>
                </a:lnTo>
                <a:close/>
              </a:path>
              <a:path w="722629" h="924560">
                <a:moveTo>
                  <a:pt x="711708" y="902208"/>
                </a:moveTo>
                <a:lnTo>
                  <a:pt x="10668" y="902208"/>
                </a:lnTo>
                <a:lnTo>
                  <a:pt x="22098" y="912876"/>
                </a:lnTo>
                <a:lnTo>
                  <a:pt x="22098" y="924306"/>
                </a:lnTo>
                <a:lnTo>
                  <a:pt x="700278" y="924306"/>
                </a:lnTo>
                <a:lnTo>
                  <a:pt x="700278" y="912876"/>
                </a:lnTo>
                <a:lnTo>
                  <a:pt x="711708" y="902208"/>
                </a:lnTo>
                <a:close/>
              </a:path>
              <a:path w="722629" h="924560">
                <a:moveTo>
                  <a:pt x="22098" y="924306"/>
                </a:moveTo>
                <a:lnTo>
                  <a:pt x="22098" y="912876"/>
                </a:lnTo>
                <a:lnTo>
                  <a:pt x="10668" y="902208"/>
                </a:lnTo>
                <a:lnTo>
                  <a:pt x="10668" y="924306"/>
                </a:lnTo>
                <a:lnTo>
                  <a:pt x="22098" y="924306"/>
                </a:lnTo>
                <a:close/>
              </a:path>
              <a:path w="722629" h="924560">
                <a:moveTo>
                  <a:pt x="711708" y="22098"/>
                </a:moveTo>
                <a:lnTo>
                  <a:pt x="700278" y="10668"/>
                </a:lnTo>
                <a:lnTo>
                  <a:pt x="700278" y="22098"/>
                </a:lnTo>
                <a:lnTo>
                  <a:pt x="711708" y="22098"/>
                </a:lnTo>
                <a:close/>
              </a:path>
              <a:path w="722629" h="924560">
                <a:moveTo>
                  <a:pt x="711708" y="902208"/>
                </a:moveTo>
                <a:lnTo>
                  <a:pt x="711708" y="22098"/>
                </a:lnTo>
                <a:lnTo>
                  <a:pt x="700278" y="22098"/>
                </a:lnTo>
                <a:lnTo>
                  <a:pt x="700278" y="902208"/>
                </a:lnTo>
                <a:lnTo>
                  <a:pt x="711708" y="902208"/>
                </a:lnTo>
                <a:close/>
              </a:path>
              <a:path w="722629" h="924560">
                <a:moveTo>
                  <a:pt x="711708" y="924306"/>
                </a:moveTo>
                <a:lnTo>
                  <a:pt x="711708" y="902208"/>
                </a:lnTo>
                <a:lnTo>
                  <a:pt x="700278" y="912876"/>
                </a:lnTo>
                <a:lnTo>
                  <a:pt x="700278" y="924306"/>
                </a:lnTo>
                <a:lnTo>
                  <a:pt x="711708" y="924306"/>
                </a:lnTo>
                <a:close/>
              </a:path>
            </a:pathLst>
          </a:custGeom>
          <a:solidFill>
            <a:srgbClr val="FFFFFF"/>
          </a:solidFill>
        </p:spPr>
        <p:txBody>
          <a:bodyPr wrap="square" lIns="0" tIns="0" rIns="0" bIns="0" rtlCol="0"/>
          <a:lstStyle/>
          <a:p/>
        </p:txBody>
      </p:sp>
      <p:sp>
        <p:nvSpPr>
          <p:cNvPr id="31" name="object 31"/>
          <p:cNvSpPr txBox="1"/>
          <p:nvPr/>
        </p:nvSpPr>
        <p:spPr>
          <a:xfrm>
            <a:off x="6582803" y="3677211"/>
            <a:ext cx="701040" cy="749300"/>
          </a:xfrm>
          <a:prstGeom prst="rect">
            <a:avLst/>
          </a:prstGeom>
        </p:spPr>
        <p:txBody>
          <a:bodyPr vert="horz" wrap="square" lIns="0" tIns="12700" rIns="0" bIns="0" rtlCol="0">
            <a:spAutoFit/>
          </a:bodyPr>
          <a:lstStyle/>
          <a:p>
            <a:pPr marL="128270" marR="119380">
              <a:lnSpc>
                <a:spcPct val="136000"/>
              </a:lnSpc>
              <a:spcBef>
                <a:spcPts val="100"/>
              </a:spcBef>
            </a:pPr>
            <a:r>
              <a:rPr sz="1750" dirty="0">
                <a:solidFill>
                  <a:srgbClr val="FFFFFF"/>
                </a:solidFill>
                <a:latin typeface="宋体" panose="02010600030101010101" pitchFamily="2" charset="-122"/>
                <a:cs typeface="宋体" panose="02010600030101010101" pitchFamily="2" charset="-122"/>
              </a:rPr>
              <a:t>经验 主义</a:t>
            </a:r>
            <a:endParaRPr sz="1750">
              <a:latin typeface="宋体" panose="02010600030101010101" pitchFamily="2" charset="-122"/>
              <a:cs typeface="宋体" panose="02010600030101010101" pitchFamily="2" charset="-122"/>
            </a:endParaRPr>
          </a:p>
        </p:txBody>
      </p:sp>
      <p:sp>
        <p:nvSpPr>
          <p:cNvPr id="32" name="object 32"/>
          <p:cNvSpPr/>
          <p:nvPr/>
        </p:nvSpPr>
        <p:spPr>
          <a:xfrm>
            <a:off x="7613027" y="3517391"/>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33" name="object 33"/>
          <p:cNvSpPr/>
          <p:nvPr/>
        </p:nvSpPr>
        <p:spPr>
          <a:xfrm>
            <a:off x="7601598" y="3506723"/>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FFFFFF"/>
          </a:solidFill>
        </p:spPr>
        <p:txBody>
          <a:bodyPr wrap="square" lIns="0" tIns="0" rIns="0" bIns="0" rtlCol="0"/>
          <a:lstStyle/>
          <a:p/>
        </p:txBody>
      </p:sp>
      <p:sp>
        <p:nvSpPr>
          <p:cNvPr id="34" name="object 34"/>
          <p:cNvSpPr txBox="1"/>
          <p:nvPr/>
        </p:nvSpPr>
        <p:spPr>
          <a:xfrm>
            <a:off x="7888357" y="3567176"/>
            <a:ext cx="1095375" cy="346710"/>
          </a:xfrm>
          <a:prstGeom prst="rect">
            <a:avLst/>
          </a:prstGeom>
        </p:spPr>
        <p:txBody>
          <a:bodyPr vert="horz" wrap="square" lIns="0" tIns="13335" rIns="0" bIns="0" rtlCol="0">
            <a:spAutoFit/>
          </a:bodyPr>
          <a:lstStyle/>
          <a:p>
            <a:pPr marL="12700">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状态表示</a:t>
            </a:r>
            <a:endParaRPr sz="2100">
              <a:latin typeface="宋体" panose="02010600030101010101" pitchFamily="2" charset="-122"/>
              <a:cs typeface="宋体" panose="02010600030101010101" pitchFamily="2" charset="-122"/>
            </a:endParaRPr>
          </a:p>
        </p:txBody>
      </p:sp>
      <p:sp>
        <p:nvSpPr>
          <p:cNvPr id="35" name="object 35"/>
          <p:cNvSpPr/>
          <p:nvPr/>
        </p:nvSpPr>
        <p:spPr>
          <a:xfrm>
            <a:off x="7613027" y="4225290"/>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36" name="object 36"/>
          <p:cNvSpPr/>
          <p:nvPr/>
        </p:nvSpPr>
        <p:spPr>
          <a:xfrm>
            <a:off x="7601598" y="4214621"/>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FFFFFF"/>
          </a:solidFill>
        </p:spPr>
        <p:txBody>
          <a:bodyPr wrap="square" lIns="0" tIns="0" rIns="0" bIns="0" rtlCol="0"/>
          <a:lstStyle/>
          <a:p/>
        </p:txBody>
      </p:sp>
      <p:sp>
        <p:nvSpPr>
          <p:cNvPr id="37" name="object 37"/>
          <p:cNvSpPr txBox="1"/>
          <p:nvPr/>
        </p:nvSpPr>
        <p:spPr>
          <a:xfrm>
            <a:off x="7613027" y="4275073"/>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特征表示</a:t>
            </a:r>
            <a:endParaRPr sz="2100">
              <a:latin typeface="宋体" panose="02010600030101010101" pitchFamily="2" charset="-122"/>
              <a:cs typeface="宋体" panose="02010600030101010101" pitchFamily="2" charset="-122"/>
            </a:endParaRPr>
          </a:p>
        </p:txBody>
      </p:sp>
      <p:sp>
        <p:nvSpPr>
          <p:cNvPr id="38" name="object 38"/>
          <p:cNvSpPr/>
          <p:nvPr/>
        </p:nvSpPr>
        <p:spPr>
          <a:xfrm>
            <a:off x="6582803" y="5087111"/>
            <a:ext cx="701040" cy="902335"/>
          </a:xfrm>
          <a:custGeom>
            <a:avLst/>
            <a:gdLst/>
            <a:ahLst/>
            <a:cxnLst/>
            <a:rect l="l" t="t" r="r" b="b"/>
            <a:pathLst>
              <a:path w="701040" h="902335">
                <a:moveTo>
                  <a:pt x="0" y="0"/>
                </a:moveTo>
                <a:lnTo>
                  <a:pt x="0" y="902208"/>
                </a:lnTo>
                <a:lnTo>
                  <a:pt x="701040" y="902208"/>
                </a:lnTo>
                <a:lnTo>
                  <a:pt x="701040" y="0"/>
                </a:lnTo>
                <a:lnTo>
                  <a:pt x="0" y="0"/>
                </a:lnTo>
                <a:close/>
              </a:path>
            </a:pathLst>
          </a:custGeom>
          <a:solidFill>
            <a:srgbClr val="4F81BD"/>
          </a:solidFill>
        </p:spPr>
        <p:txBody>
          <a:bodyPr wrap="square" lIns="0" tIns="0" rIns="0" bIns="0" rtlCol="0"/>
          <a:lstStyle/>
          <a:p/>
        </p:txBody>
      </p:sp>
      <p:sp>
        <p:nvSpPr>
          <p:cNvPr id="39" name="object 39"/>
          <p:cNvSpPr/>
          <p:nvPr/>
        </p:nvSpPr>
        <p:spPr>
          <a:xfrm>
            <a:off x="6572122" y="5076444"/>
            <a:ext cx="722630" cy="924560"/>
          </a:xfrm>
          <a:custGeom>
            <a:avLst/>
            <a:gdLst/>
            <a:ahLst/>
            <a:cxnLst/>
            <a:rect l="l" t="t" r="r" b="b"/>
            <a:pathLst>
              <a:path w="722629" h="924560">
                <a:moveTo>
                  <a:pt x="722376" y="918972"/>
                </a:moveTo>
                <a:lnTo>
                  <a:pt x="722376" y="4572"/>
                </a:lnTo>
                <a:lnTo>
                  <a:pt x="717804" y="0"/>
                </a:lnTo>
                <a:lnTo>
                  <a:pt x="4571" y="0"/>
                </a:lnTo>
                <a:lnTo>
                  <a:pt x="0" y="4572"/>
                </a:lnTo>
                <a:lnTo>
                  <a:pt x="0" y="918972"/>
                </a:lnTo>
                <a:lnTo>
                  <a:pt x="4572" y="924306"/>
                </a:lnTo>
                <a:lnTo>
                  <a:pt x="10668" y="924306"/>
                </a:lnTo>
                <a:lnTo>
                  <a:pt x="10668" y="22098"/>
                </a:lnTo>
                <a:lnTo>
                  <a:pt x="22098" y="10668"/>
                </a:lnTo>
                <a:lnTo>
                  <a:pt x="22098" y="22098"/>
                </a:lnTo>
                <a:lnTo>
                  <a:pt x="700278" y="22098"/>
                </a:lnTo>
                <a:lnTo>
                  <a:pt x="700278" y="10668"/>
                </a:lnTo>
                <a:lnTo>
                  <a:pt x="711708" y="22098"/>
                </a:lnTo>
                <a:lnTo>
                  <a:pt x="711708" y="924306"/>
                </a:lnTo>
                <a:lnTo>
                  <a:pt x="717804" y="924306"/>
                </a:lnTo>
                <a:lnTo>
                  <a:pt x="722376" y="918972"/>
                </a:lnTo>
                <a:close/>
              </a:path>
              <a:path w="722629" h="924560">
                <a:moveTo>
                  <a:pt x="22098" y="22098"/>
                </a:moveTo>
                <a:lnTo>
                  <a:pt x="22098" y="10668"/>
                </a:lnTo>
                <a:lnTo>
                  <a:pt x="10668" y="22098"/>
                </a:lnTo>
                <a:lnTo>
                  <a:pt x="22098" y="22098"/>
                </a:lnTo>
                <a:close/>
              </a:path>
              <a:path w="722629" h="924560">
                <a:moveTo>
                  <a:pt x="22098" y="902208"/>
                </a:moveTo>
                <a:lnTo>
                  <a:pt x="22098" y="22098"/>
                </a:lnTo>
                <a:lnTo>
                  <a:pt x="10668" y="22098"/>
                </a:lnTo>
                <a:lnTo>
                  <a:pt x="10668" y="902208"/>
                </a:lnTo>
                <a:lnTo>
                  <a:pt x="22098" y="902208"/>
                </a:lnTo>
                <a:close/>
              </a:path>
              <a:path w="722629" h="924560">
                <a:moveTo>
                  <a:pt x="711708" y="902208"/>
                </a:moveTo>
                <a:lnTo>
                  <a:pt x="10668" y="902208"/>
                </a:lnTo>
                <a:lnTo>
                  <a:pt x="22098" y="912876"/>
                </a:lnTo>
                <a:lnTo>
                  <a:pt x="22098" y="924306"/>
                </a:lnTo>
                <a:lnTo>
                  <a:pt x="700278" y="924306"/>
                </a:lnTo>
                <a:lnTo>
                  <a:pt x="700278" y="912876"/>
                </a:lnTo>
                <a:lnTo>
                  <a:pt x="711708" y="902208"/>
                </a:lnTo>
                <a:close/>
              </a:path>
              <a:path w="722629" h="924560">
                <a:moveTo>
                  <a:pt x="22098" y="924306"/>
                </a:moveTo>
                <a:lnTo>
                  <a:pt x="22098" y="912876"/>
                </a:lnTo>
                <a:lnTo>
                  <a:pt x="10668" y="902208"/>
                </a:lnTo>
                <a:lnTo>
                  <a:pt x="10668" y="924306"/>
                </a:lnTo>
                <a:lnTo>
                  <a:pt x="22098" y="924306"/>
                </a:lnTo>
                <a:close/>
              </a:path>
              <a:path w="722629" h="924560">
                <a:moveTo>
                  <a:pt x="711708" y="22098"/>
                </a:moveTo>
                <a:lnTo>
                  <a:pt x="700278" y="10668"/>
                </a:lnTo>
                <a:lnTo>
                  <a:pt x="700278" y="22098"/>
                </a:lnTo>
                <a:lnTo>
                  <a:pt x="711708" y="22098"/>
                </a:lnTo>
                <a:close/>
              </a:path>
              <a:path w="722629" h="924560">
                <a:moveTo>
                  <a:pt x="711708" y="902208"/>
                </a:moveTo>
                <a:lnTo>
                  <a:pt x="711708" y="22098"/>
                </a:lnTo>
                <a:lnTo>
                  <a:pt x="700278" y="22098"/>
                </a:lnTo>
                <a:lnTo>
                  <a:pt x="700278" y="902208"/>
                </a:lnTo>
                <a:lnTo>
                  <a:pt x="711708" y="902208"/>
                </a:lnTo>
                <a:close/>
              </a:path>
              <a:path w="722629" h="924560">
                <a:moveTo>
                  <a:pt x="711708" y="924306"/>
                </a:moveTo>
                <a:lnTo>
                  <a:pt x="711708" y="902208"/>
                </a:lnTo>
                <a:lnTo>
                  <a:pt x="700278" y="912876"/>
                </a:lnTo>
                <a:lnTo>
                  <a:pt x="700278" y="924306"/>
                </a:lnTo>
                <a:lnTo>
                  <a:pt x="711708" y="924306"/>
                </a:lnTo>
                <a:close/>
              </a:path>
            </a:pathLst>
          </a:custGeom>
          <a:solidFill>
            <a:srgbClr val="FFFFFF"/>
          </a:solidFill>
        </p:spPr>
        <p:txBody>
          <a:bodyPr wrap="square" lIns="0" tIns="0" rIns="0" bIns="0" rtlCol="0"/>
          <a:lstStyle/>
          <a:p/>
        </p:txBody>
      </p:sp>
      <p:sp>
        <p:nvSpPr>
          <p:cNvPr id="40" name="object 40"/>
          <p:cNvSpPr txBox="1"/>
          <p:nvPr/>
        </p:nvSpPr>
        <p:spPr>
          <a:xfrm>
            <a:off x="6582803" y="5093007"/>
            <a:ext cx="701040" cy="749300"/>
          </a:xfrm>
          <a:prstGeom prst="rect">
            <a:avLst/>
          </a:prstGeom>
        </p:spPr>
        <p:txBody>
          <a:bodyPr vert="horz" wrap="square" lIns="0" tIns="12700" rIns="0" bIns="0" rtlCol="0">
            <a:spAutoFit/>
          </a:bodyPr>
          <a:lstStyle/>
          <a:p>
            <a:pPr marL="128270" marR="119380">
              <a:lnSpc>
                <a:spcPct val="136000"/>
              </a:lnSpc>
              <a:spcBef>
                <a:spcPts val="100"/>
              </a:spcBef>
            </a:pPr>
            <a:r>
              <a:rPr sz="1750" dirty="0">
                <a:solidFill>
                  <a:srgbClr val="FFFFFF"/>
                </a:solidFill>
                <a:latin typeface="宋体" panose="02010600030101010101" pitchFamily="2" charset="-122"/>
                <a:cs typeface="宋体" panose="02010600030101010101" pitchFamily="2" charset="-122"/>
              </a:rPr>
              <a:t>连接 主义</a:t>
            </a:r>
            <a:endParaRPr sz="1750">
              <a:latin typeface="宋体" panose="02010600030101010101" pitchFamily="2" charset="-122"/>
              <a:cs typeface="宋体" panose="02010600030101010101" pitchFamily="2" charset="-122"/>
            </a:endParaRPr>
          </a:p>
        </p:txBody>
      </p:sp>
      <p:sp>
        <p:nvSpPr>
          <p:cNvPr id="41" name="object 41"/>
          <p:cNvSpPr/>
          <p:nvPr/>
        </p:nvSpPr>
        <p:spPr>
          <a:xfrm>
            <a:off x="7613027" y="4933188"/>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42" name="object 42"/>
          <p:cNvSpPr/>
          <p:nvPr/>
        </p:nvSpPr>
        <p:spPr>
          <a:xfrm>
            <a:off x="7601598" y="4922520"/>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FFFFFF"/>
          </a:solidFill>
        </p:spPr>
        <p:txBody>
          <a:bodyPr wrap="square" lIns="0" tIns="0" rIns="0" bIns="0" rtlCol="0"/>
          <a:lstStyle/>
          <a:p/>
        </p:txBody>
      </p:sp>
      <p:sp>
        <p:nvSpPr>
          <p:cNvPr id="43" name="object 43"/>
          <p:cNvSpPr txBox="1"/>
          <p:nvPr/>
        </p:nvSpPr>
        <p:spPr>
          <a:xfrm>
            <a:off x="7613027" y="4982971"/>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语义向量</a:t>
            </a:r>
            <a:endParaRPr sz="2100">
              <a:latin typeface="宋体" panose="02010600030101010101" pitchFamily="2" charset="-122"/>
              <a:cs typeface="宋体" panose="02010600030101010101" pitchFamily="2" charset="-122"/>
            </a:endParaRPr>
          </a:p>
        </p:txBody>
      </p:sp>
      <p:sp>
        <p:nvSpPr>
          <p:cNvPr id="44" name="object 44"/>
          <p:cNvSpPr/>
          <p:nvPr/>
        </p:nvSpPr>
        <p:spPr>
          <a:xfrm>
            <a:off x="7613027" y="5641085"/>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45" name="object 45"/>
          <p:cNvSpPr/>
          <p:nvPr/>
        </p:nvSpPr>
        <p:spPr>
          <a:xfrm>
            <a:off x="7601598" y="5630417"/>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FFFFFF"/>
          </a:solidFill>
        </p:spPr>
        <p:txBody>
          <a:bodyPr wrap="square" lIns="0" tIns="0" rIns="0" bIns="0" rtlCol="0"/>
          <a:lstStyle/>
          <a:p/>
        </p:txBody>
      </p:sp>
      <p:sp>
        <p:nvSpPr>
          <p:cNvPr id="46" name="object 46"/>
          <p:cNvSpPr txBox="1"/>
          <p:nvPr/>
        </p:nvSpPr>
        <p:spPr>
          <a:xfrm>
            <a:off x="7613027" y="5690870"/>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网络权重</a:t>
            </a:r>
            <a:endParaRPr sz="2100">
              <a:latin typeface="宋体" panose="02010600030101010101" pitchFamily="2" charset="-122"/>
              <a:cs typeface="宋体" panose="02010600030101010101" pitchFamily="2" charset="-122"/>
            </a:endParaRPr>
          </a:p>
        </p:txBody>
      </p:sp>
      <p:sp>
        <p:nvSpPr>
          <p:cNvPr id="47" name="object 47"/>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1231900" y="962025"/>
            <a:ext cx="9180358" cy="4684765"/>
          </a:xfrm>
          <a:prstGeom prst="rect">
            <a:avLst/>
          </a:prstGeom>
        </p:spPr>
        <p:txBody>
          <a:bodyPr lIns="104315" tIns="52157" rIns="104315" bIns="52157"/>
          <a:lstStyle/>
          <a:p>
            <a:pPr>
              <a:defRPr/>
            </a:pPr>
            <a:r>
              <a:rPr lang="en-US" altLang="zh-CN" sz="3200" b="1" dirty="0" smtClean="0"/>
              <a:t>2.</a:t>
            </a:r>
            <a:r>
              <a:rPr lang="zh-CN" altLang="en-US" sz="3200" b="1" dirty="0" smtClean="0"/>
              <a:t>语义网络中常用的语义联系</a:t>
            </a:r>
            <a:endParaRPr lang="en-US" altLang="zh-CN" sz="3200" b="1" dirty="0" smtClean="0"/>
          </a:p>
          <a:p>
            <a:pPr>
              <a:lnSpc>
                <a:spcPts val="3420"/>
              </a:lnSpc>
              <a:buFont typeface="Arial" panose="020B0604020202020204" pitchFamily="34" charset="0"/>
              <a:buChar char="•"/>
              <a:defRPr/>
            </a:pPr>
            <a:r>
              <a:rPr lang="zh-CN" altLang="en-US" sz="2700" dirty="0" smtClean="0"/>
              <a:t>类属关系</a:t>
            </a:r>
            <a:endParaRPr lang="en-US" altLang="zh-CN" sz="2700" dirty="0" smtClean="0"/>
          </a:p>
          <a:p>
            <a:pPr marL="521335" indent="-521335">
              <a:lnSpc>
                <a:spcPts val="3420"/>
              </a:lnSpc>
              <a:buFont typeface="+mj-ea"/>
              <a:buAutoNum type="circleNumDbPlain"/>
              <a:defRPr/>
            </a:pPr>
            <a:r>
              <a:rPr lang="en-US" altLang="zh-CN" sz="2700" dirty="0" smtClean="0"/>
              <a:t>ISA</a:t>
            </a:r>
            <a:r>
              <a:rPr lang="zh-CN" altLang="en-US" sz="2700" dirty="0" smtClean="0"/>
              <a:t>，即</a:t>
            </a:r>
            <a:r>
              <a:rPr lang="en-US" altLang="zh-CN" sz="2700" dirty="0" smtClean="0"/>
              <a:t>IS-A</a:t>
            </a:r>
            <a:r>
              <a:rPr lang="zh-CN" altLang="en-US" sz="2700" dirty="0" smtClean="0"/>
              <a:t>， 含义</a:t>
            </a:r>
            <a:r>
              <a:rPr lang="zh-CN" altLang="en-US" sz="2700" dirty="0"/>
              <a:t>为“是一个”，表示一个事物是另一个事物的一个实例</a:t>
            </a:r>
            <a:r>
              <a:rPr lang="zh-CN" altLang="en-US" sz="2700" dirty="0" smtClean="0"/>
              <a:t>。如“王一是一个人”</a:t>
            </a:r>
            <a:endParaRPr lang="zh-CN" altLang="en-US" sz="2700" dirty="0"/>
          </a:p>
          <a:p>
            <a:pPr>
              <a:lnSpc>
                <a:spcPts val="3420"/>
              </a:lnSpc>
              <a:defRPr/>
            </a:pPr>
            <a:endParaRPr lang="zh-CN" altLang="en-US" sz="2700" dirty="0"/>
          </a:p>
          <a:p>
            <a:pPr marL="521335" indent="-521335">
              <a:lnSpc>
                <a:spcPts val="3420"/>
              </a:lnSpc>
              <a:buFont typeface="+mj-ea"/>
              <a:buAutoNum type="circleNumDbPlain" startAt="2"/>
              <a:defRPr/>
            </a:pPr>
            <a:r>
              <a:rPr lang="zh-CN" altLang="en-US" sz="2700" dirty="0" smtClean="0"/>
              <a:t> </a:t>
            </a:r>
            <a:r>
              <a:rPr lang="en-US" altLang="zh-CN" sz="2700" dirty="0" smtClean="0"/>
              <a:t>AKO</a:t>
            </a:r>
            <a:r>
              <a:rPr lang="zh-CN" altLang="en-US" sz="2700" dirty="0" smtClean="0"/>
              <a:t>，即</a:t>
            </a:r>
            <a:r>
              <a:rPr lang="en-US" altLang="zh-CN" sz="2700" dirty="0" smtClean="0"/>
              <a:t>A-Kind-Of</a:t>
            </a:r>
            <a:r>
              <a:rPr lang="zh-CN" altLang="en-US" sz="2700" dirty="0" smtClean="0"/>
              <a:t>，</a:t>
            </a:r>
            <a:r>
              <a:rPr lang="zh-CN" altLang="en-US" sz="2700" dirty="0"/>
              <a:t>表示一个事物是另一个事物的一种类型</a:t>
            </a:r>
            <a:r>
              <a:rPr lang="zh-CN" altLang="en-US" sz="2700" dirty="0" smtClean="0"/>
              <a:t>。如“小燕子是一种鸟”</a:t>
            </a:r>
            <a:endParaRPr lang="zh-CN" altLang="en-US" sz="2700" dirty="0"/>
          </a:p>
          <a:p>
            <a:pPr marL="521335" indent="-521335">
              <a:lnSpc>
                <a:spcPts val="3420"/>
              </a:lnSpc>
              <a:buFont typeface="+mj-ea"/>
              <a:buAutoNum type="circleNumDbPlain" startAt="3"/>
              <a:defRPr/>
            </a:pPr>
            <a:endParaRPr lang="en-US" altLang="zh-CN" sz="2700" dirty="0" smtClean="0"/>
          </a:p>
          <a:p>
            <a:pPr marL="521335" indent="-521335">
              <a:lnSpc>
                <a:spcPts val="3420"/>
              </a:lnSpc>
              <a:buFont typeface="+mj-ea"/>
              <a:buAutoNum type="circleNumDbPlain" startAt="3"/>
              <a:defRPr/>
            </a:pPr>
            <a:r>
              <a:rPr lang="en-US" altLang="zh-CN" sz="2700" dirty="0" smtClean="0"/>
              <a:t>AMO</a:t>
            </a:r>
            <a:r>
              <a:rPr lang="zh-CN" altLang="en-US" sz="2700" dirty="0" smtClean="0"/>
              <a:t>，即</a:t>
            </a:r>
            <a:r>
              <a:rPr lang="en-US" altLang="zh-CN" sz="2700" dirty="0" smtClean="0"/>
              <a:t>A-Member-of</a:t>
            </a:r>
            <a:r>
              <a:rPr lang="zh-CN" altLang="en-US" sz="2700" dirty="0" smtClean="0"/>
              <a:t>，表示</a:t>
            </a:r>
            <a:r>
              <a:rPr lang="zh-CN" altLang="en-US" sz="2700" dirty="0"/>
              <a:t>一个事物是另一个事物的一个成员</a:t>
            </a:r>
            <a:r>
              <a:rPr lang="zh-CN" altLang="en-US" sz="2700" dirty="0" smtClean="0"/>
              <a:t>。如“李二是中共党员”</a:t>
            </a:r>
            <a:endParaRPr lang="zh-CN" altLang="en-US" sz="2700" dirty="0"/>
          </a:p>
          <a:p>
            <a:pPr>
              <a:lnSpc>
                <a:spcPts val="3420"/>
              </a:lnSpc>
              <a:defRPr/>
            </a:pPr>
            <a:endParaRPr lang="zh-CN" altLang="en-US" sz="2700" dirty="0"/>
          </a:p>
        </p:txBody>
      </p:sp>
      <p:grpSp>
        <p:nvGrpSpPr>
          <p:cNvPr id="2" name="组合 2"/>
          <p:cNvGrpSpPr/>
          <p:nvPr/>
        </p:nvGrpSpPr>
        <p:grpSpPr bwMode="auto">
          <a:xfrm>
            <a:off x="3517900" y="2638425"/>
            <a:ext cx="4631951" cy="635490"/>
            <a:chOff x="1979613" y="2060575"/>
            <a:chExt cx="3960812" cy="576263"/>
          </a:xfrm>
        </p:grpSpPr>
        <p:sp>
          <p:nvSpPr>
            <p:cNvPr id="39952" name="Rectangle 15"/>
            <p:cNvSpPr>
              <a:spLocks noChangeArrowheads="1"/>
            </p:cNvSpPr>
            <p:nvPr/>
          </p:nvSpPr>
          <p:spPr bwMode="auto">
            <a:xfrm>
              <a:off x="4787900" y="2205038"/>
              <a:ext cx="1152525"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人</a:t>
              </a:r>
              <a:endParaRPr lang="zh-CN" altLang="en-US" b="1">
                <a:solidFill>
                  <a:srgbClr val="0000CC"/>
                </a:solidFill>
                <a:latin typeface="Arial" panose="020B0604020202020204" pitchFamily="34" charset="0"/>
              </a:endParaRPr>
            </a:p>
          </p:txBody>
        </p:sp>
        <p:sp>
          <p:nvSpPr>
            <p:cNvPr id="39953" name="Line 16"/>
            <p:cNvSpPr>
              <a:spLocks noChangeShapeType="1"/>
            </p:cNvSpPr>
            <p:nvPr/>
          </p:nvSpPr>
          <p:spPr bwMode="auto">
            <a:xfrm>
              <a:off x="2987675" y="2420938"/>
              <a:ext cx="1800225" cy="0"/>
            </a:xfrm>
            <a:prstGeom prst="line">
              <a:avLst/>
            </a:prstGeom>
            <a:noFill/>
            <a:ln w="9525">
              <a:solidFill>
                <a:srgbClr val="0000CC"/>
              </a:solidFill>
              <a:round/>
              <a:tailEnd type="triangle" w="med" len="med"/>
            </a:ln>
          </p:spPr>
          <p:txBody>
            <a:bodyPr/>
            <a:lstStyle/>
            <a:p>
              <a:endParaRPr lang="zh-CN" altLang="en-US"/>
            </a:p>
          </p:txBody>
        </p:sp>
        <p:sp>
          <p:nvSpPr>
            <p:cNvPr id="39954" name="Rectangle 17"/>
            <p:cNvSpPr>
              <a:spLocks noChangeArrowheads="1"/>
            </p:cNvSpPr>
            <p:nvPr/>
          </p:nvSpPr>
          <p:spPr bwMode="auto">
            <a:xfrm>
              <a:off x="1979613" y="2205038"/>
              <a:ext cx="1008062"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王一</a:t>
              </a:r>
              <a:endParaRPr lang="zh-CN" altLang="en-US" b="1">
                <a:solidFill>
                  <a:srgbClr val="0000CC"/>
                </a:solidFill>
                <a:latin typeface="Arial" panose="020B0604020202020204" pitchFamily="34" charset="0"/>
              </a:endParaRPr>
            </a:p>
          </p:txBody>
        </p:sp>
        <p:sp>
          <p:nvSpPr>
            <p:cNvPr id="39955" name="Text Box 18"/>
            <p:cNvSpPr txBox="1">
              <a:spLocks noChangeArrowheads="1"/>
            </p:cNvSpPr>
            <p:nvPr/>
          </p:nvSpPr>
          <p:spPr bwMode="auto">
            <a:xfrm>
              <a:off x="3527425" y="2060575"/>
              <a:ext cx="647700" cy="334911"/>
            </a:xfrm>
            <a:prstGeom prst="rect">
              <a:avLst/>
            </a:prstGeom>
            <a:noFill/>
            <a:ln w="9525">
              <a:noFill/>
              <a:miter lim="800000"/>
            </a:ln>
          </p:spPr>
          <p:txBody>
            <a:bodyPr>
              <a:spAutoFit/>
            </a:bodyPr>
            <a:lstStyle/>
            <a:p>
              <a:pPr eaLnBrk="1" hangingPunct="1">
                <a:spcBef>
                  <a:spcPct val="50000"/>
                </a:spcBef>
              </a:pPr>
              <a:r>
                <a:rPr lang="en-US" altLang="zh-CN">
                  <a:solidFill>
                    <a:srgbClr val="0000CC"/>
                  </a:solidFill>
                  <a:latin typeface="Arial" panose="020B0604020202020204" pitchFamily="34" charset="0"/>
                </a:rPr>
                <a:t>ISA</a:t>
              </a:r>
              <a:endParaRPr lang="en-US" altLang="zh-CN">
                <a:solidFill>
                  <a:srgbClr val="0000CC"/>
                </a:solidFill>
                <a:latin typeface="Arial" panose="020B0604020202020204" pitchFamily="34" charset="0"/>
              </a:endParaRPr>
            </a:p>
          </p:txBody>
        </p:sp>
      </p:grpSp>
      <p:grpSp>
        <p:nvGrpSpPr>
          <p:cNvPr id="3" name="组合 7"/>
          <p:cNvGrpSpPr/>
          <p:nvPr/>
        </p:nvGrpSpPr>
        <p:grpSpPr bwMode="auto">
          <a:xfrm>
            <a:off x="3495778" y="4047526"/>
            <a:ext cx="4717348" cy="556710"/>
            <a:chOff x="2051050" y="3573463"/>
            <a:chExt cx="4033838" cy="504825"/>
          </a:xfrm>
        </p:grpSpPr>
        <p:sp>
          <p:nvSpPr>
            <p:cNvPr id="39948" name="Rectangle 5"/>
            <p:cNvSpPr>
              <a:spLocks noChangeArrowheads="1"/>
            </p:cNvSpPr>
            <p:nvPr/>
          </p:nvSpPr>
          <p:spPr bwMode="auto">
            <a:xfrm>
              <a:off x="2051050" y="3644900"/>
              <a:ext cx="1081088"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小燕子</a:t>
              </a:r>
              <a:endParaRPr lang="zh-CN" altLang="en-US" b="1">
                <a:solidFill>
                  <a:srgbClr val="0000CC"/>
                </a:solidFill>
                <a:latin typeface="Arial" panose="020B0604020202020204" pitchFamily="34" charset="0"/>
              </a:endParaRPr>
            </a:p>
          </p:txBody>
        </p:sp>
        <p:sp>
          <p:nvSpPr>
            <p:cNvPr id="39949" name="Rectangle 6"/>
            <p:cNvSpPr>
              <a:spLocks noChangeArrowheads="1"/>
            </p:cNvSpPr>
            <p:nvPr/>
          </p:nvSpPr>
          <p:spPr bwMode="auto">
            <a:xfrm>
              <a:off x="4787900" y="3646488"/>
              <a:ext cx="1296988"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鸟</a:t>
              </a:r>
              <a:endParaRPr lang="zh-CN" altLang="en-US" b="1">
                <a:solidFill>
                  <a:srgbClr val="0000CC"/>
                </a:solidFill>
                <a:latin typeface="Arial" panose="020B0604020202020204" pitchFamily="34" charset="0"/>
              </a:endParaRPr>
            </a:p>
          </p:txBody>
        </p:sp>
        <p:sp>
          <p:nvSpPr>
            <p:cNvPr id="39950" name="Line 7"/>
            <p:cNvSpPr>
              <a:spLocks noChangeShapeType="1"/>
            </p:cNvSpPr>
            <p:nvPr/>
          </p:nvSpPr>
          <p:spPr bwMode="auto">
            <a:xfrm>
              <a:off x="3132138" y="3897313"/>
              <a:ext cx="1655762" cy="0"/>
            </a:xfrm>
            <a:prstGeom prst="line">
              <a:avLst/>
            </a:prstGeom>
            <a:noFill/>
            <a:ln w="9525">
              <a:solidFill>
                <a:srgbClr val="0000CC"/>
              </a:solidFill>
              <a:round/>
              <a:tailEnd type="triangle" w="med" len="med"/>
            </a:ln>
          </p:spPr>
          <p:txBody>
            <a:bodyPr/>
            <a:lstStyle/>
            <a:p>
              <a:endParaRPr lang="zh-CN" altLang="en-US"/>
            </a:p>
          </p:txBody>
        </p:sp>
        <p:sp>
          <p:nvSpPr>
            <p:cNvPr id="39951" name="Text Box 8"/>
            <p:cNvSpPr txBox="1">
              <a:spLocks noChangeArrowheads="1"/>
            </p:cNvSpPr>
            <p:nvPr/>
          </p:nvSpPr>
          <p:spPr bwMode="auto">
            <a:xfrm>
              <a:off x="3492500" y="3573463"/>
              <a:ext cx="863600" cy="334911"/>
            </a:xfrm>
            <a:prstGeom prst="rect">
              <a:avLst/>
            </a:prstGeom>
            <a:noFill/>
            <a:ln w="9525">
              <a:noFill/>
              <a:miter lim="800000"/>
            </a:ln>
          </p:spPr>
          <p:txBody>
            <a:bodyPr>
              <a:spAutoFit/>
            </a:bodyPr>
            <a:lstStyle/>
            <a:p>
              <a:pPr eaLnBrk="1" hangingPunct="1">
                <a:spcBef>
                  <a:spcPct val="50000"/>
                </a:spcBef>
              </a:pPr>
              <a:r>
                <a:rPr lang="en-US" altLang="zh-CN">
                  <a:solidFill>
                    <a:srgbClr val="0000CC"/>
                  </a:solidFill>
                  <a:latin typeface="Arial" panose="020B0604020202020204" pitchFamily="34" charset="0"/>
                </a:rPr>
                <a:t>AKO</a:t>
              </a:r>
              <a:endParaRPr lang="en-US" altLang="zh-CN">
                <a:solidFill>
                  <a:srgbClr val="0000CC"/>
                </a:solidFill>
                <a:latin typeface="Arial" panose="020B0604020202020204" pitchFamily="34" charset="0"/>
              </a:endParaRPr>
            </a:p>
          </p:txBody>
        </p:sp>
      </p:grpSp>
      <p:grpSp>
        <p:nvGrpSpPr>
          <p:cNvPr id="4" name="组合 12"/>
          <p:cNvGrpSpPr/>
          <p:nvPr/>
        </p:nvGrpSpPr>
        <p:grpSpPr bwMode="auto">
          <a:xfrm>
            <a:off x="3493920" y="5612616"/>
            <a:ext cx="4631951" cy="556710"/>
            <a:chOff x="2124075" y="5084763"/>
            <a:chExt cx="3960813" cy="504825"/>
          </a:xfrm>
        </p:grpSpPr>
        <p:sp>
          <p:nvSpPr>
            <p:cNvPr id="39943" name="Line 9"/>
            <p:cNvSpPr>
              <a:spLocks noChangeShapeType="1"/>
            </p:cNvSpPr>
            <p:nvPr/>
          </p:nvSpPr>
          <p:spPr bwMode="auto">
            <a:xfrm>
              <a:off x="3132138" y="5408613"/>
              <a:ext cx="1728787" cy="0"/>
            </a:xfrm>
            <a:prstGeom prst="line">
              <a:avLst/>
            </a:prstGeom>
            <a:noFill/>
            <a:ln w="9525">
              <a:solidFill>
                <a:srgbClr val="0000CC"/>
              </a:solidFill>
              <a:round/>
              <a:tailEnd type="triangle" w="med" len="med"/>
            </a:ln>
          </p:spPr>
          <p:txBody>
            <a:bodyPr/>
            <a:lstStyle/>
            <a:p>
              <a:endParaRPr lang="zh-CN" altLang="en-US"/>
            </a:p>
          </p:txBody>
        </p:sp>
        <p:grpSp>
          <p:nvGrpSpPr>
            <p:cNvPr id="5" name="组合 14"/>
            <p:cNvGrpSpPr/>
            <p:nvPr/>
          </p:nvGrpSpPr>
          <p:grpSpPr bwMode="auto">
            <a:xfrm>
              <a:off x="2124075" y="5084763"/>
              <a:ext cx="3960813" cy="504825"/>
              <a:chOff x="2124075" y="5084763"/>
              <a:chExt cx="3960813" cy="504825"/>
            </a:xfrm>
          </p:grpSpPr>
          <p:sp>
            <p:nvSpPr>
              <p:cNvPr id="39945" name="Rectangle 11"/>
              <p:cNvSpPr>
                <a:spLocks noChangeArrowheads="1"/>
              </p:cNvSpPr>
              <p:nvPr/>
            </p:nvSpPr>
            <p:spPr bwMode="auto">
              <a:xfrm>
                <a:off x="2124075" y="5157788"/>
                <a:ext cx="1008063"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李二</a:t>
                </a:r>
                <a:endParaRPr lang="zh-CN" altLang="en-US" b="1">
                  <a:solidFill>
                    <a:srgbClr val="0000CC"/>
                  </a:solidFill>
                  <a:latin typeface="Arial" panose="020B0604020202020204" pitchFamily="34" charset="0"/>
                </a:endParaRPr>
              </a:p>
            </p:txBody>
          </p:sp>
          <p:sp>
            <p:nvSpPr>
              <p:cNvPr id="39946" name="Rectangle 12"/>
              <p:cNvSpPr>
                <a:spLocks noChangeArrowheads="1"/>
              </p:cNvSpPr>
              <p:nvPr/>
            </p:nvSpPr>
            <p:spPr bwMode="auto">
              <a:xfrm>
                <a:off x="4859338" y="5157788"/>
                <a:ext cx="1225550"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中共党员</a:t>
                </a:r>
                <a:endParaRPr lang="zh-CN" altLang="en-US" b="1">
                  <a:solidFill>
                    <a:srgbClr val="0000CC"/>
                  </a:solidFill>
                  <a:latin typeface="Arial" panose="020B0604020202020204" pitchFamily="34" charset="0"/>
                </a:endParaRPr>
              </a:p>
            </p:txBody>
          </p:sp>
          <p:sp>
            <p:nvSpPr>
              <p:cNvPr id="39947" name="Text Box 13"/>
              <p:cNvSpPr txBox="1">
                <a:spLocks noChangeArrowheads="1"/>
              </p:cNvSpPr>
              <p:nvPr/>
            </p:nvSpPr>
            <p:spPr bwMode="auto">
              <a:xfrm>
                <a:off x="3205163" y="5084763"/>
                <a:ext cx="1657350" cy="334911"/>
              </a:xfrm>
              <a:prstGeom prst="rect">
                <a:avLst/>
              </a:prstGeom>
              <a:noFill/>
              <a:ln w="9525">
                <a:noFill/>
                <a:miter lim="800000"/>
              </a:ln>
            </p:spPr>
            <p:txBody>
              <a:bodyPr>
                <a:spAutoFit/>
              </a:bodyPr>
              <a:lstStyle/>
              <a:p>
                <a:pPr eaLnBrk="1" hangingPunct="1">
                  <a:spcBef>
                    <a:spcPct val="50000"/>
                  </a:spcBef>
                </a:pPr>
                <a:r>
                  <a:rPr lang="en-US" altLang="zh-CN">
                    <a:solidFill>
                      <a:srgbClr val="0000CC"/>
                    </a:solidFill>
                    <a:latin typeface="Arial" panose="020B0604020202020204" pitchFamily="34" charset="0"/>
                  </a:rPr>
                  <a:t>A-Member-of</a:t>
                </a:r>
                <a:endParaRPr lang="en-US" altLang="zh-CN">
                  <a:solidFill>
                    <a:srgbClr val="0000CC"/>
                  </a:solidFill>
                  <a:latin typeface="Arial" panose="020B0604020202020204" pitchFamily="34" charset="0"/>
                </a:endParaRPr>
              </a:p>
            </p:txBody>
          </p:sp>
        </p:grpSp>
      </p:grpSp>
      <p:sp>
        <p:nvSpPr>
          <p:cNvPr id="39942"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E5AD6825-6367-48E8-8170-ECCCE1DF79C4}" type="slidenum">
              <a:rPr lang="en-US" altLang="zh-CN"/>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1219717" y="684509"/>
            <a:ext cx="8506451" cy="4901517"/>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smtClean="0"/>
              <a:t>包含关系</a:t>
            </a:r>
            <a:endParaRPr lang="en-US" altLang="zh-CN" sz="2700" dirty="0" smtClean="0"/>
          </a:p>
          <a:p>
            <a:pPr>
              <a:lnSpc>
                <a:spcPts val="3420"/>
              </a:lnSpc>
              <a:defRPr/>
            </a:pPr>
            <a:r>
              <a:rPr lang="zh-CN" altLang="en-US" sz="2700" dirty="0" smtClean="0"/>
              <a:t>   亦称聚类关系</a:t>
            </a:r>
            <a:r>
              <a:rPr lang="zh-CN" altLang="en-US" sz="2700" dirty="0"/>
              <a:t>。指具有组织或结构特征的</a:t>
            </a:r>
            <a:r>
              <a:rPr lang="zh-CN" altLang="en-US" sz="2700" dirty="0" smtClean="0"/>
              <a:t>“部分与</a:t>
            </a:r>
            <a:endParaRPr lang="en-US" altLang="zh-CN" sz="2700" dirty="0" smtClean="0"/>
          </a:p>
          <a:p>
            <a:pPr>
              <a:lnSpc>
                <a:spcPts val="3420"/>
              </a:lnSpc>
              <a:defRPr/>
            </a:pPr>
            <a:r>
              <a:rPr lang="zh-CN" altLang="en-US" sz="2700" dirty="0" smtClean="0"/>
              <a:t>整体”</a:t>
            </a:r>
            <a:r>
              <a:rPr lang="zh-CN" altLang="en-US" sz="2700" dirty="0"/>
              <a:t>之间的关系。常用的包含关系</a:t>
            </a:r>
            <a:r>
              <a:rPr lang="zh-CN" altLang="en-US" sz="2700" dirty="0" smtClean="0"/>
              <a:t>是</a:t>
            </a:r>
            <a:r>
              <a:rPr lang="en-US" altLang="zh-CN" sz="2700" dirty="0" smtClean="0"/>
              <a:t>Part-of </a:t>
            </a:r>
            <a:r>
              <a:rPr lang="zh-CN" altLang="en-US" sz="2700" dirty="0" smtClean="0"/>
              <a:t>，含义为“是一部分”</a:t>
            </a:r>
            <a:r>
              <a:rPr lang="zh-CN" altLang="en-US" sz="2700" dirty="0"/>
              <a:t>，表示一个事物是另一个</a:t>
            </a:r>
            <a:r>
              <a:rPr lang="zh-CN" altLang="en-US" sz="2700" dirty="0" smtClean="0"/>
              <a:t>事物的</a:t>
            </a:r>
            <a:r>
              <a:rPr lang="zh-CN" altLang="en-US" sz="2700" dirty="0"/>
              <a:t>一部分</a:t>
            </a:r>
            <a:r>
              <a:rPr lang="zh-CN" altLang="en-US" sz="2700" dirty="0" smtClean="0"/>
              <a:t>。连接的下层节点的属性可能和上层节点的属性是很不相同的，即不具有继承性。</a:t>
            </a:r>
            <a:endParaRPr lang="zh-CN" altLang="en-US" sz="2700" dirty="0"/>
          </a:p>
          <a:p>
            <a:pPr>
              <a:lnSpc>
                <a:spcPts val="3420"/>
              </a:lnSpc>
              <a:defRPr/>
            </a:pPr>
            <a:r>
              <a:rPr lang="zh-CN" altLang="en-US" sz="2700" dirty="0" smtClean="0"/>
              <a:t>    例如</a:t>
            </a:r>
            <a:r>
              <a:rPr lang="zh-CN" altLang="en-US" sz="2700" dirty="0"/>
              <a:t>，“大脑是人体的一部分”</a:t>
            </a:r>
            <a:endParaRPr lang="zh-CN" altLang="en-US" sz="2700" dirty="0"/>
          </a:p>
          <a:p>
            <a:pPr marL="521335" indent="-521335">
              <a:lnSpc>
                <a:spcPts val="3420"/>
              </a:lnSpc>
              <a:buFont typeface="+mj-ea"/>
              <a:buAutoNum type="circleNumDbPlain"/>
              <a:defRPr/>
            </a:pPr>
            <a:endParaRPr lang="zh-CN" altLang="en-US" sz="2700" dirty="0"/>
          </a:p>
          <a:p>
            <a:pPr>
              <a:lnSpc>
                <a:spcPts val="3420"/>
              </a:lnSpc>
              <a:defRPr/>
            </a:pPr>
            <a:endParaRPr lang="en-US" altLang="zh-CN" sz="2700" dirty="0" smtClean="0"/>
          </a:p>
          <a:p>
            <a:pPr>
              <a:lnSpc>
                <a:spcPts val="3420"/>
              </a:lnSpc>
              <a:defRPr/>
            </a:pPr>
            <a:r>
              <a:rPr lang="zh-CN" altLang="en-US" sz="2700" dirty="0" smtClean="0"/>
              <a:t>    这个事实即可说明脑不一定具备身体的其他属性。</a:t>
            </a:r>
            <a:endParaRPr lang="zh-CN" altLang="en-US" sz="2700" dirty="0"/>
          </a:p>
          <a:p>
            <a:pPr>
              <a:lnSpc>
                <a:spcPts val="3420"/>
              </a:lnSpc>
              <a:defRPr/>
            </a:pPr>
            <a:endParaRPr lang="zh-CN" altLang="en-US" sz="2700" dirty="0"/>
          </a:p>
        </p:txBody>
      </p:sp>
      <p:grpSp>
        <p:nvGrpSpPr>
          <p:cNvPr id="2" name="组合 18"/>
          <p:cNvGrpSpPr/>
          <p:nvPr/>
        </p:nvGrpSpPr>
        <p:grpSpPr bwMode="auto">
          <a:xfrm>
            <a:off x="3136900" y="3781425"/>
            <a:ext cx="4041585" cy="679256"/>
            <a:chOff x="1692275" y="3244850"/>
            <a:chExt cx="3455988" cy="615950"/>
          </a:xfrm>
        </p:grpSpPr>
        <p:sp>
          <p:nvSpPr>
            <p:cNvPr id="40965" name="Rectangle 4"/>
            <p:cNvSpPr>
              <a:spLocks noChangeArrowheads="1"/>
            </p:cNvSpPr>
            <p:nvPr/>
          </p:nvSpPr>
          <p:spPr bwMode="auto">
            <a:xfrm>
              <a:off x="1692275" y="3429000"/>
              <a:ext cx="935038"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大脑</a:t>
              </a:r>
              <a:endParaRPr lang="zh-CN" altLang="en-US" b="1">
                <a:solidFill>
                  <a:srgbClr val="0000CC"/>
                </a:solidFill>
                <a:latin typeface="Arial" panose="020B0604020202020204" pitchFamily="34" charset="0"/>
              </a:endParaRPr>
            </a:p>
          </p:txBody>
        </p:sp>
        <p:sp>
          <p:nvSpPr>
            <p:cNvPr id="40966" name="Rectangle 5"/>
            <p:cNvSpPr>
              <a:spLocks noChangeArrowheads="1"/>
            </p:cNvSpPr>
            <p:nvPr/>
          </p:nvSpPr>
          <p:spPr bwMode="auto">
            <a:xfrm>
              <a:off x="4211638" y="3429000"/>
              <a:ext cx="936625"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人体</a:t>
              </a:r>
              <a:endParaRPr lang="zh-CN" altLang="en-US" b="1">
                <a:solidFill>
                  <a:srgbClr val="0000CC"/>
                </a:solidFill>
                <a:latin typeface="Arial" panose="020B0604020202020204" pitchFamily="34" charset="0"/>
              </a:endParaRPr>
            </a:p>
          </p:txBody>
        </p:sp>
        <p:sp>
          <p:nvSpPr>
            <p:cNvPr id="40967" name="Line 6"/>
            <p:cNvSpPr>
              <a:spLocks noChangeShapeType="1"/>
            </p:cNvSpPr>
            <p:nvPr/>
          </p:nvSpPr>
          <p:spPr bwMode="auto">
            <a:xfrm>
              <a:off x="2627313" y="3644900"/>
              <a:ext cx="1584325" cy="0"/>
            </a:xfrm>
            <a:prstGeom prst="line">
              <a:avLst/>
            </a:prstGeom>
            <a:noFill/>
            <a:ln w="9525">
              <a:solidFill>
                <a:srgbClr val="0000CC"/>
              </a:solidFill>
              <a:round/>
              <a:tailEnd type="triangle" w="med" len="med"/>
            </a:ln>
          </p:spPr>
          <p:txBody>
            <a:bodyPr/>
            <a:lstStyle/>
            <a:p>
              <a:endParaRPr lang="zh-CN" altLang="en-US"/>
            </a:p>
          </p:txBody>
        </p:sp>
        <p:sp>
          <p:nvSpPr>
            <p:cNvPr id="40968" name="Text Box 7"/>
            <p:cNvSpPr txBox="1">
              <a:spLocks noChangeArrowheads="1"/>
            </p:cNvSpPr>
            <p:nvPr/>
          </p:nvSpPr>
          <p:spPr bwMode="auto">
            <a:xfrm>
              <a:off x="2916238" y="3244850"/>
              <a:ext cx="936625" cy="334911"/>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Part-of</a:t>
              </a:r>
              <a:endParaRPr lang="en-US" altLang="zh-CN" b="1">
                <a:solidFill>
                  <a:srgbClr val="0000CC"/>
                </a:solidFill>
                <a:latin typeface="Arial" panose="020B0604020202020204" pitchFamily="34" charset="0"/>
              </a:endParaRPr>
            </a:p>
          </p:txBody>
        </p:sp>
      </p:grpSp>
      <p:sp>
        <p:nvSpPr>
          <p:cNvPr id="40964"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7A76ACFB-BB00-45A3-9764-659D62B7CD9B}" type="slidenum">
              <a:rPr lang="en-US" altLang="zh-CN"/>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967234" y="684509"/>
            <a:ext cx="8506451" cy="4684765"/>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smtClean="0"/>
              <a:t>位置关系</a:t>
            </a:r>
            <a:endParaRPr lang="en-US" altLang="zh-CN" sz="2700" dirty="0" smtClean="0"/>
          </a:p>
          <a:p>
            <a:pPr>
              <a:lnSpc>
                <a:spcPts val="3420"/>
              </a:lnSpc>
              <a:defRPr/>
            </a:pPr>
            <a:r>
              <a:rPr lang="zh-CN" altLang="en-US" sz="2700" dirty="0" smtClean="0"/>
              <a:t>    指</a:t>
            </a:r>
            <a:r>
              <a:rPr lang="zh-CN" altLang="en-US" sz="2700" dirty="0"/>
              <a:t>不同事物在位置方面的关系。常用的位置关系有： </a:t>
            </a:r>
            <a:endParaRPr lang="zh-CN" altLang="en-US" sz="2700" dirty="0"/>
          </a:p>
          <a:p>
            <a:pPr marL="521335" indent="-521335">
              <a:lnSpc>
                <a:spcPts val="3420"/>
              </a:lnSpc>
              <a:buFont typeface="+mj-ea"/>
              <a:buAutoNum type="circleNumDbPlain"/>
              <a:defRPr/>
            </a:pPr>
            <a:r>
              <a:rPr lang="en-US" altLang="zh-CN" sz="2700" dirty="0" smtClean="0"/>
              <a:t>Located-on</a:t>
            </a:r>
            <a:r>
              <a:rPr lang="zh-CN" altLang="en-US" sz="2700" dirty="0"/>
              <a:t>：含义为</a:t>
            </a:r>
            <a:r>
              <a:rPr lang="zh-CN" altLang="en-US" sz="2700" dirty="0" smtClean="0"/>
              <a:t>“在</a:t>
            </a:r>
            <a:r>
              <a:rPr lang="en-US" altLang="zh-CN" sz="2700" dirty="0" smtClean="0"/>
              <a:t>……</a:t>
            </a:r>
            <a:r>
              <a:rPr lang="zh-CN" altLang="en-US" sz="2700" dirty="0" smtClean="0"/>
              <a:t>上”</a:t>
            </a:r>
            <a:r>
              <a:rPr lang="zh-CN" altLang="en-US" sz="2700" dirty="0"/>
              <a:t>，表示某一物体</a:t>
            </a:r>
            <a:r>
              <a:rPr lang="zh-CN" altLang="en-US" sz="2700" dirty="0" smtClean="0"/>
              <a:t>在另</a:t>
            </a:r>
            <a:r>
              <a:rPr lang="zh-CN" altLang="en-US" sz="2700" dirty="0"/>
              <a:t>一物体</a:t>
            </a:r>
            <a:r>
              <a:rPr lang="zh-CN" altLang="en-US" sz="2700" dirty="0" smtClean="0"/>
              <a:t>之上。</a:t>
            </a:r>
            <a:endParaRPr lang="zh-CN" altLang="en-US" sz="2700" dirty="0"/>
          </a:p>
          <a:p>
            <a:pPr marL="521335" indent="-521335">
              <a:lnSpc>
                <a:spcPts val="3420"/>
              </a:lnSpc>
              <a:buFont typeface="+mj-ea"/>
              <a:buAutoNum type="circleNumDbPlain" startAt="2"/>
              <a:defRPr/>
            </a:pPr>
            <a:r>
              <a:rPr lang="en-US" altLang="zh-CN" sz="2700" dirty="0" smtClean="0"/>
              <a:t>Located-at</a:t>
            </a:r>
            <a:r>
              <a:rPr lang="zh-CN" altLang="en-US" sz="2700" dirty="0"/>
              <a:t>：含义为“在”，表示某一物体所在的</a:t>
            </a:r>
            <a:r>
              <a:rPr lang="zh-CN" altLang="en-US" sz="2700" dirty="0" smtClean="0"/>
              <a:t>位置。</a:t>
            </a:r>
            <a:endParaRPr lang="zh-CN" altLang="en-US" sz="2700" dirty="0"/>
          </a:p>
          <a:p>
            <a:pPr marL="521335" indent="-521335">
              <a:lnSpc>
                <a:spcPts val="3420"/>
              </a:lnSpc>
              <a:buFont typeface="+mj-ea"/>
              <a:buAutoNum type="circleNumDbPlain" startAt="3"/>
              <a:defRPr/>
            </a:pPr>
            <a:r>
              <a:rPr lang="en-US" altLang="zh-CN" sz="2700" dirty="0" smtClean="0"/>
              <a:t>Located-under</a:t>
            </a:r>
            <a:r>
              <a:rPr lang="zh-CN" altLang="en-US" sz="2700" dirty="0"/>
              <a:t>：含义为</a:t>
            </a:r>
            <a:r>
              <a:rPr lang="zh-CN" altLang="en-US" sz="2700" dirty="0" smtClean="0"/>
              <a:t>“在</a:t>
            </a:r>
            <a:r>
              <a:rPr lang="en-US" altLang="zh-CN" sz="2700" dirty="0" smtClean="0"/>
              <a:t>……</a:t>
            </a:r>
            <a:r>
              <a:rPr lang="zh-CN" altLang="en-US" sz="2700" dirty="0" smtClean="0"/>
              <a:t>下”</a:t>
            </a:r>
            <a:r>
              <a:rPr lang="zh-CN" altLang="en-US" sz="2700" dirty="0"/>
              <a:t>，表示某一物体在另一物体</a:t>
            </a:r>
            <a:r>
              <a:rPr lang="zh-CN" altLang="en-US" sz="2700" dirty="0" smtClean="0"/>
              <a:t>之下。</a:t>
            </a:r>
            <a:endParaRPr lang="zh-CN" altLang="en-US" sz="2700" dirty="0"/>
          </a:p>
          <a:p>
            <a:pPr marL="521335" indent="-521335">
              <a:lnSpc>
                <a:spcPts val="3420"/>
              </a:lnSpc>
              <a:buFont typeface="+mj-ea"/>
              <a:buAutoNum type="circleNumDbPlain" startAt="4"/>
              <a:defRPr/>
            </a:pPr>
            <a:r>
              <a:rPr lang="en-US" altLang="zh-CN" sz="2700" dirty="0" smtClean="0"/>
              <a:t>Located-inside</a:t>
            </a:r>
            <a:r>
              <a:rPr lang="zh-CN" altLang="en-US" sz="2700" dirty="0"/>
              <a:t>：含义为</a:t>
            </a:r>
            <a:r>
              <a:rPr lang="zh-CN" altLang="en-US" sz="2700" dirty="0" smtClean="0"/>
              <a:t>“在</a:t>
            </a:r>
            <a:r>
              <a:rPr lang="en-US" altLang="zh-CN" sz="2700" dirty="0" smtClean="0"/>
              <a:t>……</a:t>
            </a:r>
            <a:r>
              <a:rPr lang="zh-CN" altLang="en-US" sz="2700" dirty="0" smtClean="0"/>
              <a:t>内”</a:t>
            </a:r>
            <a:r>
              <a:rPr lang="zh-CN" altLang="en-US" sz="2700" dirty="0"/>
              <a:t>，表示某一物体在另一物体</a:t>
            </a:r>
            <a:r>
              <a:rPr lang="zh-CN" altLang="en-US" sz="2700" dirty="0" smtClean="0"/>
              <a:t>之内。</a:t>
            </a:r>
            <a:endParaRPr lang="zh-CN" altLang="en-US" sz="2700" dirty="0"/>
          </a:p>
          <a:p>
            <a:pPr marL="521335" indent="-521335">
              <a:lnSpc>
                <a:spcPts val="3420"/>
              </a:lnSpc>
              <a:buFont typeface="+mj-ea"/>
              <a:buAutoNum type="circleNumDbPlain" startAt="5"/>
              <a:defRPr/>
            </a:pPr>
            <a:r>
              <a:rPr lang="en-US" altLang="zh-CN" sz="2700" dirty="0" smtClean="0"/>
              <a:t>Located-outside</a:t>
            </a:r>
            <a:r>
              <a:rPr lang="zh-CN" altLang="en-US" sz="2700" dirty="0"/>
              <a:t>：含义为</a:t>
            </a:r>
            <a:r>
              <a:rPr lang="zh-CN" altLang="en-US" sz="2700" dirty="0" smtClean="0"/>
              <a:t>“在</a:t>
            </a:r>
            <a:r>
              <a:rPr lang="en-US" altLang="zh-CN" sz="2700" dirty="0" smtClean="0"/>
              <a:t>……</a:t>
            </a:r>
            <a:r>
              <a:rPr lang="zh-CN" altLang="en-US" sz="2700" dirty="0" smtClean="0"/>
              <a:t>外”</a:t>
            </a:r>
            <a:r>
              <a:rPr lang="zh-CN" altLang="en-US" sz="2700" dirty="0"/>
              <a:t>，表示某一物体在另一物体之外</a:t>
            </a:r>
            <a:r>
              <a:rPr lang="zh-CN" altLang="en-US" sz="2700" dirty="0" smtClean="0"/>
              <a:t>。</a:t>
            </a:r>
            <a:endParaRPr lang="zh-CN" altLang="en-US" sz="2700" dirty="0"/>
          </a:p>
        </p:txBody>
      </p:sp>
      <p:sp>
        <p:nvSpPr>
          <p:cNvPr id="41987"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E6023F35-B945-47FB-9E80-98F36AA39BBC}" type="slidenum">
              <a:rPr lang="en-US" altLang="zh-CN"/>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1219717" y="684509"/>
            <a:ext cx="8506451" cy="4684765"/>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smtClean="0"/>
              <a:t>时间关系</a:t>
            </a:r>
            <a:endParaRPr lang="en-US" altLang="zh-CN" sz="2700" dirty="0" smtClean="0"/>
          </a:p>
          <a:p>
            <a:pPr>
              <a:lnSpc>
                <a:spcPts val="3420"/>
              </a:lnSpc>
              <a:defRPr/>
            </a:pPr>
            <a:r>
              <a:rPr lang="zh-CN" altLang="en-US" sz="2700" dirty="0" smtClean="0"/>
              <a:t>   指</a:t>
            </a:r>
            <a:r>
              <a:rPr lang="zh-CN" altLang="en-US" sz="2700" dirty="0"/>
              <a:t>不同事件在其发生时间方面的先后次序关系</a:t>
            </a:r>
            <a:r>
              <a:rPr lang="zh-CN" altLang="en-US" sz="2700" dirty="0" smtClean="0"/>
              <a:t>。常用</a:t>
            </a:r>
            <a:r>
              <a:rPr lang="zh-CN" altLang="en-US" sz="2700" dirty="0"/>
              <a:t>的位置关系有： </a:t>
            </a:r>
            <a:endParaRPr lang="zh-CN" altLang="en-US" sz="2700" dirty="0"/>
          </a:p>
          <a:p>
            <a:pPr marL="521335" indent="-521335">
              <a:lnSpc>
                <a:spcPts val="3420"/>
              </a:lnSpc>
              <a:buFont typeface="+mj-ea"/>
              <a:buAutoNum type="circleNumDbPlain"/>
              <a:defRPr/>
            </a:pPr>
            <a:r>
              <a:rPr lang="en-US" altLang="zh-CN" sz="2700" dirty="0"/>
              <a:t>Before</a:t>
            </a:r>
            <a:r>
              <a:rPr lang="zh-CN" altLang="en-US" sz="2700" dirty="0"/>
              <a:t>：含义为</a:t>
            </a:r>
            <a:r>
              <a:rPr lang="zh-CN" altLang="en-US" sz="2700" dirty="0" smtClean="0"/>
              <a:t>“在</a:t>
            </a:r>
            <a:r>
              <a:rPr lang="en-US" altLang="zh-CN" sz="2700" dirty="0" smtClean="0"/>
              <a:t>……</a:t>
            </a:r>
            <a:r>
              <a:rPr lang="zh-CN" altLang="en-US" sz="2700" dirty="0" smtClean="0"/>
              <a:t>前”</a:t>
            </a:r>
            <a:r>
              <a:rPr lang="zh-CN" altLang="en-US" sz="2700" dirty="0"/>
              <a:t>，表示一个事件在另一个事件之前</a:t>
            </a:r>
            <a:r>
              <a:rPr lang="zh-CN" altLang="en-US" sz="2700" dirty="0" smtClean="0"/>
              <a:t>发生。如“明朝在清朝前面”</a:t>
            </a:r>
            <a:endParaRPr lang="en-US" altLang="zh-CN" sz="2700" dirty="0" smtClean="0"/>
          </a:p>
          <a:p>
            <a:pPr>
              <a:lnSpc>
                <a:spcPts val="3420"/>
              </a:lnSpc>
              <a:defRPr/>
            </a:pPr>
            <a:endParaRPr lang="zh-CN" altLang="en-US" sz="2700" dirty="0"/>
          </a:p>
          <a:p>
            <a:pPr marL="521335" indent="-521335">
              <a:lnSpc>
                <a:spcPts val="3420"/>
              </a:lnSpc>
              <a:spcBef>
                <a:spcPts val="2055"/>
              </a:spcBef>
              <a:buFont typeface="+mj-ea"/>
              <a:buAutoNum type="circleNumDbPlain" startAt="2"/>
              <a:defRPr/>
            </a:pPr>
            <a:r>
              <a:rPr lang="en-US" altLang="zh-CN" sz="2700" dirty="0" smtClean="0"/>
              <a:t>After</a:t>
            </a:r>
            <a:r>
              <a:rPr lang="zh-CN" altLang="en-US" sz="2700" dirty="0" smtClean="0"/>
              <a:t>：含义</a:t>
            </a:r>
            <a:r>
              <a:rPr lang="zh-CN" altLang="en-US" sz="2700" dirty="0"/>
              <a:t>为</a:t>
            </a:r>
            <a:r>
              <a:rPr lang="zh-CN" altLang="en-US" sz="2700" dirty="0" smtClean="0"/>
              <a:t>“在</a:t>
            </a:r>
            <a:r>
              <a:rPr lang="en-US" altLang="zh-CN" sz="2700" dirty="0" smtClean="0"/>
              <a:t>……</a:t>
            </a:r>
            <a:r>
              <a:rPr lang="zh-CN" altLang="en-US" sz="2700" dirty="0" smtClean="0"/>
              <a:t>后”</a:t>
            </a:r>
            <a:r>
              <a:rPr lang="zh-CN" altLang="en-US" sz="2700" dirty="0"/>
              <a:t>，表示一个事件在另一个事件之后</a:t>
            </a:r>
            <a:r>
              <a:rPr lang="zh-CN" altLang="en-US" sz="2700" dirty="0" smtClean="0"/>
              <a:t>发生。</a:t>
            </a:r>
            <a:endParaRPr lang="en-US" altLang="zh-CN" sz="2700" dirty="0" smtClean="0"/>
          </a:p>
          <a:p>
            <a:pPr marL="521335" indent="-521335">
              <a:lnSpc>
                <a:spcPts val="3420"/>
              </a:lnSpc>
              <a:spcBef>
                <a:spcPts val="1370"/>
              </a:spcBef>
              <a:buFont typeface="+mj-ea"/>
              <a:buAutoNum type="circleNumDbPlain" startAt="3"/>
              <a:defRPr/>
            </a:pPr>
            <a:r>
              <a:rPr lang="en-US" altLang="zh-CN" sz="2700" dirty="0" smtClean="0"/>
              <a:t>During</a:t>
            </a:r>
            <a:r>
              <a:rPr lang="zh-CN" altLang="en-US" sz="2700" dirty="0" smtClean="0"/>
              <a:t>：含义为“在</a:t>
            </a:r>
            <a:r>
              <a:rPr lang="en-US" altLang="zh-CN" sz="2700" dirty="0" smtClean="0"/>
              <a:t>……</a:t>
            </a:r>
            <a:r>
              <a:rPr lang="zh-CN" altLang="en-US" sz="2700" dirty="0" smtClean="0"/>
              <a:t>期间”，表示某一事件或动作在某个时间段内发生。</a:t>
            </a:r>
            <a:endParaRPr lang="zh-CN" altLang="en-US" sz="2700" dirty="0"/>
          </a:p>
        </p:txBody>
      </p:sp>
      <p:grpSp>
        <p:nvGrpSpPr>
          <p:cNvPr id="2" name="组合 7"/>
          <p:cNvGrpSpPr/>
          <p:nvPr/>
        </p:nvGrpSpPr>
        <p:grpSpPr bwMode="auto">
          <a:xfrm>
            <a:off x="3072497" y="2907846"/>
            <a:ext cx="4041585" cy="679256"/>
            <a:chOff x="1692275" y="3244850"/>
            <a:chExt cx="3455988" cy="615950"/>
          </a:xfrm>
        </p:grpSpPr>
        <p:sp>
          <p:nvSpPr>
            <p:cNvPr id="43013" name="Rectangle 4"/>
            <p:cNvSpPr>
              <a:spLocks noChangeArrowheads="1"/>
            </p:cNvSpPr>
            <p:nvPr/>
          </p:nvSpPr>
          <p:spPr bwMode="auto">
            <a:xfrm>
              <a:off x="1692275" y="3429000"/>
              <a:ext cx="935038"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明朝</a:t>
              </a:r>
              <a:endParaRPr lang="zh-CN" altLang="en-US" b="1">
                <a:solidFill>
                  <a:srgbClr val="0000CC"/>
                </a:solidFill>
                <a:latin typeface="Arial" panose="020B0604020202020204" pitchFamily="34" charset="0"/>
              </a:endParaRPr>
            </a:p>
          </p:txBody>
        </p:sp>
        <p:sp>
          <p:nvSpPr>
            <p:cNvPr id="43014" name="Rectangle 5"/>
            <p:cNvSpPr>
              <a:spLocks noChangeArrowheads="1"/>
            </p:cNvSpPr>
            <p:nvPr/>
          </p:nvSpPr>
          <p:spPr bwMode="auto">
            <a:xfrm>
              <a:off x="4211638" y="3429000"/>
              <a:ext cx="936625"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清朝</a:t>
              </a:r>
              <a:endParaRPr lang="zh-CN" altLang="en-US" b="1">
                <a:solidFill>
                  <a:srgbClr val="0000CC"/>
                </a:solidFill>
                <a:latin typeface="Arial" panose="020B0604020202020204" pitchFamily="34" charset="0"/>
              </a:endParaRPr>
            </a:p>
          </p:txBody>
        </p:sp>
        <p:sp>
          <p:nvSpPr>
            <p:cNvPr id="43015" name="Line 6"/>
            <p:cNvSpPr>
              <a:spLocks noChangeShapeType="1"/>
            </p:cNvSpPr>
            <p:nvPr/>
          </p:nvSpPr>
          <p:spPr bwMode="auto">
            <a:xfrm>
              <a:off x="2627313" y="3644900"/>
              <a:ext cx="1584325" cy="0"/>
            </a:xfrm>
            <a:prstGeom prst="line">
              <a:avLst/>
            </a:prstGeom>
            <a:noFill/>
            <a:ln w="9525">
              <a:solidFill>
                <a:srgbClr val="0000CC"/>
              </a:solidFill>
              <a:round/>
              <a:tailEnd type="triangle" w="med" len="med"/>
            </a:ln>
          </p:spPr>
          <p:txBody>
            <a:bodyPr/>
            <a:lstStyle/>
            <a:p>
              <a:endParaRPr lang="zh-CN" altLang="en-US"/>
            </a:p>
          </p:txBody>
        </p:sp>
        <p:sp>
          <p:nvSpPr>
            <p:cNvPr id="43016" name="Text Box 7"/>
            <p:cNvSpPr txBox="1">
              <a:spLocks noChangeArrowheads="1"/>
            </p:cNvSpPr>
            <p:nvPr/>
          </p:nvSpPr>
          <p:spPr bwMode="auto">
            <a:xfrm>
              <a:off x="2916238" y="3244850"/>
              <a:ext cx="936625" cy="334911"/>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Before</a:t>
              </a:r>
              <a:endParaRPr lang="en-US" altLang="zh-CN" b="1">
                <a:solidFill>
                  <a:srgbClr val="0000CC"/>
                </a:solidFill>
                <a:latin typeface="Arial" panose="020B0604020202020204" pitchFamily="34" charset="0"/>
              </a:endParaRPr>
            </a:p>
          </p:txBody>
        </p:sp>
      </p:grpSp>
      <p:sp>
        <p:nvSpPr>
          <p:cNvPr id="43012"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EA6AA983-3DFD-4227-8C25-EA05DF0D230D}" type="slidenum">
              <a:rPr lang="en-US" altLang="zh-CN"/>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1219717" y="1006630"/>
            <a:ext cx="8506451" cy="4684765"/>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smtClean="0"/>
              <a:t>属性关系</a:t>
            </a:r>
            <a:endParaRPr lang="en-US" altLang="zh-CN" sz="2700" dirty="0" smtClean="0"/>
          </a:p>
          <a:p>
            <a:pPr>
              <a:lnSpc>
                <a:spcPts val="3420"/>
              </a:lnSpc>
              <a:defRPr/>
            </a:pPr>
            <a:r>
              <a:rPr lang="zh-CN" altLang="en-US" sz="2700" dirty="0"/>
              <a:t> </a:t>
            </a:r>
            <a:r>
              <a:rPr lang="zh-CN" altLang="en-US" sz="2700" dirty="0" smtClean="0"/>
              <a:t>   指事物与其行为、能力、状态等属性</a:t>
            </a:r>
            <a:r>
              <a:rPr lang="zh-CN" altLang="en-US" sz="2700" dirty="0"/>
              <a:t>之间的关系。常用的属性关系有：</a:t>
            </a:r>
            <a:endParaRPr lang="zh-CN" altLang="en-US" sz="2700" dirty="0"/>
          </a:p>
          <a:p>
            <a:pPr marL="521335" indent="-521335">
              <a:lnSpc>
                <a:spcPts val="3420"/>
              </a:lnSpc>
              <a:buFont typeface="+mj-ea"/>
              <a:buAutoNum type="circleNumDbPlain"/>
              <a:defRPr/>
            </a:pPr>
            <a:r>
              <a:rPr lang="en-US" altLang="zh-CN" sz="2700" dirty="0"/>
              <a:t>Have</a:t>
            </a:r>
            <a:r>
              <a:rPr lang="zh-CN" altLang="en-US" sz="2700" dirty="0"/>
              <a:t>：含义为“有”，表示一个结点具有另一个结点所描述的</a:t>
            </a:r>
            <a:r>
              <a:rPr lang="zh-CN" altLang="en-US" sz="2700" dirty="0" smtClean="0"/>
              <a:t>属性。如“人有手”</a:t>
            </a:r>
            <a:endParaRPr lang="zh-CN" altLang="en-US" sz="2700" dirty="0"/>
          </a:p>
          <a:p>
            <a:pPr>
              <a:lnSpc>
                <a:spcPts val="3420"/>
              </a:lnSpc>
              <a:defRPr/>
            </a:pPr>
            <a:endParaRPr lang="zh-CN" altLang="en-US" sz="2700" dirty="0"/>
          </a:p>
          <a:p>
            <a:pPr marL="521335" indent="-521335">
              <a:lnSpc>
                <a:spcPts val="3420"/>
              </a:lnSpc>
              <a:spcBef>
                <a:spcPts val="2055"/>
              </a:spcBef>
              <a:buFont typeface="+mj-ea"/>
              <a:buAutoNum type="circleNumDbPlain" startAt="2"/>
              <a:defRPr/>
            </a:pPr>
            <a:r>
              <a:rPr lang="en-US" altLang="zh-CN" sz="2700" dirty="0"/>
              <a:t>Can</a:t>
            </a:r>
            <a:r>
              <a:rPr lang="zh-CN" altLang="en-US" sz="2700" dirty="0"/>
              <a:t>：含义为 “能”、“会”，表示一个结点能做另一个结点的</a:t>
            </a:r>
            <a:r>
              <a:rPr lang="zh-CN" altLang="en-US" sz="2700" dirty="0" smtClean="0"/>
              <a:t>事情。</a:t>
            </a:r>
            <a:endParaRPr lang="en-US" altLang="zh-CN" sz="2700" dirty="0" smtClean="0"/>
          </a:p>
          <a:p>
            <a:pPr marL="521335" indent="-521335">
              <a:lnSpc>
                <a:spcPts val="3420"/>
              </a:lnSpc>
              <a:spcBef>
                <a:spcPts val="1370"/>
              </a:spcBef>
              <a:buFont typeface="+mj-ea"/>
              <a:buAutoNum type="circleNumDbPlain" startAt="3"/>
              <a:defRPr/>
            </a:pPr>
            <a:r>
              <a:rPr lang="en-US" altLang="zh-CN" sz="2700" dirty="0"/>
              <a:t>Age: </a:t>
            </a:r>
            <a:r>
              <a:rPr lang="zh-CN" altLang="en-US" sz="2700" dirty="0"/>
              <a:t>含义为 “年龄” ，表示一个结点是另一个结点在年龄方面的</a:t>
            </a:r>
            <a:r>
              <a:rPr lang="zh-CN" altLang="en-US" sz="2700" dirty="0" smtClean="0"/>
              <a:t>属性。</a:t>
            </a:r>
            <a:endParaRPr lang="zh-CN" altLang="en-US" sz="2700" dirty="0"/>
          </a:p>
        </p:txBody>
      </p:sp>
      <p:grpSp>
        <p:nvGrpSpPr>
          <p:cNvPr id="2" name="组合 7"/>
          <p:cNvGrpSpPr/>
          <p:nvPr/>
        </p:nvGrpSpPr>
        <p:grpSpPr bwMode="auto">
          <a:xfrm>
            <a:off x="3060700" y="3248025"/>
            <a:ext cx="4041585" cy="679256"/>
            <a:chOff x="1692275" y="3244850"/>
            <a:chExt cx="3455988" cy="615950"/>
          </a:xfrm>
        </p:grpSpPr>
        <p:sp>
          <p:nvSpPr>
            <p:cNvPr id="44037" name="Rectangle 4"/>
            <p:cNvSpPr>
              <a:spLocks noChangeArrowheads="1"/>
            </p:cNvSpPr>
            <p:nvPr/>
          </p:nvSpPr>
          <p:spPr bwMode="auto">
            <a:xfrm>
              <a:off x="1692275" y="3429000"/>
              <a:ext cx="935038"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人</a:t>
              </a:r>
              <a:endParaRPr lang="zh-CN" altLang="en-US" b="1">
                <a:solidFill>
                  <a:srgbClr val="0000CC"/>
                </a:solidFill>
                <a:latin typeface="Arial" panose="020B0604020202020204" pitchFamily="34" charset="0"/>
              </a:endParaRPr>
            </a:p>
          </p:txBody>
        </p:sp>
        <p:sp>
          <p:nvSpPr>
            <p:cNvPr id="44038" name="Rectangle 5"/>
            <p:cNvSpPr>
              <a:spLocks noChangeArrowheads="1"/>
            </p:cNvSpPr>
            <p:nvPr/>
          </p:nvSpPr>
          <p:spPr bwMode="auto">
            <a:xfrm>
              <a:off x="4211638" y="3429000"/>
              <a:ext cx="936625"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手</a:t>
              </a:r>
              <a:endParaRPr lang="zh-CN" altLang="en-US" b="1">
                <a:solidFill>
                  <a:srgbClr val="0000CC"/>
                </a:solidFill>
                <a:latin typeface="Arial" panose="020B0604020202020204" pitchFamily="34" charset="0"/>
              </a:endParaRPr>
            </a:p>
          </p:txBody>
        </p:sp>
        <p:sp>
          <p:nvSpPr>
            <p:cNvPr id="44039" name="Line 6"/>
            <p:cNvSpPr>
              <a:spLocks noChangeShapeType="1"/>
            </p:cNvSpPr>
            <p:nvPr/>
          </p:nvSpPr>
          <p:spPr bwMode="auto">
            <a:xfrm>
              <a:off x="2627313" y="3644900"/>
              <a:ext cx="1584325" cy="0"/>
            </a:xfrm>
            <a:prstGeom prst="line">
              <a:avLst/>
            </a:prstGeom>
            <a:noFill/>
            <a:ln w="9525">
              <a:solidFill>
                <a:srgbClr val="0000CC"/>
              </a:solidFill>
              <a:round/>
              <a:tailEnd type="triangle" w="med" len="med"/>
            </a:ln>
          </p:spPr>
          <p:txBody>
            <a:bodyPr/>
            <a:lstStyle/>
            <a:p>
              <a:endParaRPr lang="zh-CN" altLang="en-US"/>
            </a:p>
          </p:txBody>
        </p:sp>
        <p:sp>
          <p:nvSpPr>
            <p:cNvPr id="44040" name="Text Box 7"/>
            <p:cNvSpPr txBox="1">
              <a:spLocks noChangeArrowheads="1"/>
            </p:cNvSpPr>
            <p:nvPr/>
          </p:nvSpPr>
          <p:spPr bwMode="auto">
            <a:xfrm>
              <a:off x="2916238" y="3244850"/>
              <a:ext cx="936625" cy="334911"/>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Have</a:t>
              </a:r>
              <a:endParaRPr lang="en-US" altLang="zh-CN" b="1">
                <a:solidFill>
                  <a:srgbClr val="0000CC"/>
                </a:solidFill>
                <a:latin typeface="Arial" panose="020B0604020202020204" pitchFamily="34" charset="0"/>
              </a:endParaRPr>
            </a:p>
          </p:txBody>
        </p:sp>
      </p:grpSp>
      <p:sp>
        <p:nvSpPr>
          <p:cNvPr id="44036"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5A6DE37D-FFBD-4B7E-A82F-7E8F37963887}" type="slidenum">
              <a:rPr lang="en-US" altLang="zh-CN"/>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1219717" y="1006630"/>
            <a:ext cx="8506451" cy="4684765"/>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smtClean="0"/>
              <a:t>相近关系</a:t>
            </a:r>
            <a:endParaRPr lang="en-US" altLang="zh-CN" sz="2700" dirty="0" smtClean="0"/>
          </a:p>
          <a:p>
            <a:pPr>
              <a:lnSpc>
                <a:spcPts val="3420"/>
              </a:lnSpc>
              <a:defRPr/>
            </a:pPr>
            <a:r>
              <a:rPr lang="zh-CN" altLang="en-US" sz="2700" dirty="0" smtClean="0"/>
              <a:t>    指</a:t>
            </a:r>
            <a:r>
              <a:rPr lang="zh-CN" altLang="en-US" sz="2700" dirty="0"/>
              <a:t>不同事物在形状、内容等方面相似或接近。常用的相近关系有</a:t>
            </a:r>
            <a:r>
              <a:rPr lang="zh-CN" altLang="en-US" sz="2700" dirty="0" smtClean="0"/>
              <a:t>：</a:t>
            </a:r>
            <a:endParaRPr lang="en-US" altLang="zh-CN" sz="2700" dirty="0" smtClean="0"/>
          </a:p>
          <a:p>
            <a:pPr marL="521335" indent="-521335">
              <a:lnSpc>
                <a:spcPts val="3420"/>
              </a:lnSpc>
              <a:buFont typeface="+mj-ea"/>
              <a:buAutoNum type="circleNumDbPlain"/>
              <a:defRPr/>
            </a:pPr>
            <a:r>
              <a:rPr lang="en-US" altLang="zh-CN" sz="2700" dirty="0"/>
              <a:t>Similar-to</a:t>
            </a:r>
            <a:r>
              <a:rPr lang="zh-CN" altLang="en-US" sz="2700" dirty="0"/>
              <a:t>：含义为“相似”，表示某一事物与另一事物</a:t>
            </a:r>
            <a:r>
              <a:rPr lang="zh-CN" altLang="en-US" sz="2700" dirty="0" smtClean="0"/>
              <a:t>相似。如“猫似虎”</a:t>
            </a:r>
            <a:endParaRPr lang="zh-CN" altLang="en-US" sz="2700" dirty="0" smtClean="0"/>
          </a:p>
          <a:p>
            <a:pPr>
              <a:lnSpc>
                <a:spcPts val="3420"/>
              </a:lnSpc>
              <a:defRPr/>
            </a:pPr>
            <a:endParaRPr lang="en-US" altLang="zh-CN" sz="2700" dirty="0" smtClean="0"/>
          </a:p>
          <a:p>
            <a:pPr>
              <a:lnSpc>
                <a:spcPts val="3420"/>
              </a:lnSpc>
              <a:defRPr/>
            </a:pPr>
            <a:endParaRPr lang="zh-CN" altLang="en-US" sz="2700" dirty="0" smtClean="0"/>
          </a:p>
          <a:p>
            <a:pPr marL="521335" indent="-521335">
              <a:lnSpc>
                <a:spcPts val="3420"/>
              </a:lnSpc>
              <a:spcBef>
                <a:spcPts val="2055"/>
              </a:spcBef>
              <a:buFont typeface="+mj-ea"/>
              <a:buAutoNum type="circleNumDbPlain" startAt="2"/>
              <a:defRPr/>
            </a:pPr>
            <a:r>
              <a:rPr lang="en-US" altLang="zh-CN" sz="2700" dirty="0"/>
              <a:t>Near-to</a:t>
            </a:r>
            <a:r>
              <a:rPr lang="zh-CN" altLang="en-US" sz="2700" dirty="0"/>
              <a:t>：含义为“接近”，表示某一事物与另一事物</a:t>
            </a:r>
            <a:r>
              <a:rPr lang="zh-CN" altLang="en-US" sz="2700" dirty="0" smtClean="0"/>
              <a:t>接近。</a:t>
            </a:r>
            <a:endParaRPr lang="zh-CN" altLang="en-US" sz="2700" dirty="0"/>
          </a:p>
        </p:txBody>
      </p:sp>
      <p:grpSp>
        <p:nvGrpSpPr>
          <p:cNvPr id="2" name="组合 12"/>
          <p:cNvGrpSpPr/>
          <p:nvPr/>
        </p:nvGrpSpPr>
        <p:grpSpPr bwMode="auto">
          <a:xfrm>
            <a:off x="3410378" y="3464556"/>
            <a:ext cx="4514991" cy="714269"/>
            <a:chOff x="2051050" y="3933825"/>
            <a:chExt cx="3860800" cy="647700"/>
          </a:xfrm>
        </p:grpSpPr>
        <p:sp>
          <p:nvSpPr>
            <p:cNvPr id="45061" name="Rectangle 5"/>
            <p:cNvSpPr>
              <a:spLocks noChangeArrowheads="1"/>
            </p:cNvSpPr>
            <p:nvPr/>
          </p:nvSpPr>
          <p:spPr bwMode="auto">
            <a:xfrm>
              <a:off x="4976813" y="4149725"/>
              <a:ext cx="935037"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a:solidFill>
                    <a:srgbClr val="0000CC"/>
                  </a:solidFill>
                  <a:latin typeface="Arial" panose="020B0604020202020204" pitchFamily="34" charset="0"/>
                </a:rPr>
                <a:t>虎</a:t>
              </a:r>
              <a:endParaRPr lang="zh-CN" altLang="en-US">
                <a:solidFill>
                  <a:srgbClr val="0000CC"/>
                </a:solidFill>
                <a:latin typeface="Arial" panose="020B0604020202020204" pitchFamily="34" charset="0"/>
              </a:endParaRPr>
            </a:p>
          </p:txBody>
        </p:sp>
        <p:grpSp>
          <p:nvGrpSpPr>
            <p:cNvPr id="3" name="组合 14"/>
            <p:cNvGrpSpPr/>
            <p:nvPr/>
          </p:nvGrpSpPr>
          <p:grpSpPr bwMode="auto">
            <a:xfrm>
              <a:off x="2051050" y="3933825"/>
              <a:ext cx="2906713" cy="576263"/>
              <a:chOff x="2051050" y="3933825"/>
              <a:chExt cx="2906713" cy="576263"/>
            </a:xfrm>
          </p:grpSpPr>
          <p:sp>
            <p:nvSpPr>
              <p:cNvPr id="45063" name="Rectangle 6"/>
              <p:cNvSpPr>
                <a:spLocks noChangeArrowheads="1"/>
              </p:cNvSpPr>
              <p:nvPr/>
            </p:nvSpPr>
            <p:spPr bwMode="auto">
              <a:xfrm>
                <a:off x="2051050" y="4078288"/>
                <a:ext cx="1008063"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a:solidFill>
                      <a:srgbClr val="0000CC"/>
                    </a:solidFill>
                    <a:latin typeface="Arial" panose="020B0604020202020204" pitchFamily="34" charset="0"/>
                  </a:rPr>
                  <a:t>猫</a:t>
                </a:r>
                <a:endParaRPr lang="zh-CN" altLang="en-US">
                  <a:solidFill>
                    <a:srgbClr val="0000CC"/>
                  </a:solidFill>
                  <a:latin typeface="Arial" panose="020B0604020202020204" pitchFamily="34" charset="0"/>
                </a:endParaRPr>
              </a:p>
            </p:txBody>
          </p:sp>
          <p:sp>
            <p:nvSpPr>
              <p:cNvPr id="45064" name="Line 7"/>
              <p:cNvSpPr>
                <a:spLocks noChangeShapeType="1"/>
              </p:cNvSpPr>
              <p:nvPr/>
            </p:nvSpPr>
            <p:spPr bwMode="auto">
              <a:xfrm>
                <a:off x="3059113" y="4365625"/>
                <a:ext cx="1898650" cy="0"/>
              </a:xfrm>
              <a:prstGeom prst="line">
                <a:avLst/>
              </a:prstGeom>
              <a:noFill/>
              <a:ln w="9525">
                <a:solidFill>
                  <a:srgbClr val="0000CC"/>
                </a:solidFill>
                <a:round/>
                <a:tailEnd type="triangle" w="med" len="med"/>
              </a:ln>
            </p:spPr>
            <p:txBody>
              <a:bodyPr/>
              <a:lstStyle/>
              <a:p>
                <a:endParaRPr lang="zh-CN" altLang="en-US"/>
              </a:p>
            </p:txBody>
          </p:sp>
          <p:sp>
            <p:nvSpPr>
              <p:cNvPr id="45065" name="Text Box 8"/>
              <p:cNvSpPr txBox="1">
                <a:spLocks noChangeArrowheads="1"/>
              </p:cNvSpPr>
              <p:nvPr/>
            </p:nvSpPr>
            <p:spPr bwMode="auto">
              <a:xfrm>
                <a:off x="3419475" y="3933825"/>
                <a:ext cx="1296988" cy="334911"/>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Similar-to</a:t>
                </a:r>
                <a:endParaRPr lang="en-US" altLang="zh-CN" b="1">
                  <a:solidFill>
                    <a:srgbClr val="0000CC"/>
                  </a:solidFill>
                  <a:latin typeface="Arial" panose="020B0604020202020204" pitchFamily="34" charset="0"/>
                </a:endParaRPr>
              </a:p>
            </p:txBody>
          </p:sp>
        </p:grpSp>
      </p:grpSp>
      <p:sp>
        <p:nvSpPr>
          <p:cNvPr id="45060"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05051434-F669-4AC8-97D5-CFE3E40A61F2}" type="slidenum">
              <a:rPr lang="en-US" altLang="zh-CN"/>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1139887" y="637241"/>
            <a:ext cx="9000278" cy="6272614"/>
          </a:xfrm>
          <a:prstGeom prst="rect">
            <a:avLst/>
          </a:prstGeom>
        </p:spPr>
        <p:txBody>
          <a:bodyPr lIns="104315" tIns="52157" rIns="104315" bIns="52157"/>
          <a:lstStyle/>
          <a:p>
            <a:pPr>
              <a:lnSpc>
                <a:spcPts val="3420"/>
              </a:lnSpc>
              <a:defRPr/>
            </a:pPr>
            <a:r>
              <a:rPr lang="en-US" altLang="zh-CN" sz="3200" b="1" dirty="0"/>
              <a:t>3</a:t>
            </a:r>
            <a:r>
              <a:rPr lang="en-US" altLang="zh-CN" sz="3200" b="1" dirty="0" smtClean="0"/>
              <a:t>.</a:t>
            </a:r>
            <a:r>
              <a:rPr lang="zh-CN" altLang="en-US" sz="3200" b="1" dirty="0" smtClean="0"/>
              <a:t>语义网络表示知识的方法</a:t>
            </a:r>
            <a:endParaRPr lang="zh-CN" altLang="en-US" sz="3200" b="1" dirty="0" smtClean="0"/>
          </a:p>
          <a:p>
            <a:pPr>
              <a:lnSpc>
                <a:spcPts val="3420"/>
              </a:lnSpc>
              <a:defRPr/>
            </a:pPr>
            <a:r>
              <a:rPr lang="zh-CN" altLang="en-US" sz="2700" dirty="0" smtClean="0"/>
              <a:t>事实性知识的表示</a:t>
            </a:r>
            <a:endParaRPr lang="en-US" altLang="zh-CN" sz="2700" dirty="0" smtClean="0"/>
          </a:p>
          <a:p>
            <a:pPr>
              <a:lnSpc>
                <a:spcPts val="3420"/>
              </a:lnSpc>
              <a:defRPr/>
            </a:pPr>
            <a:r>
              <a:rPr lang="zh-CN" altLang="en-US" sz="2700" dirty="0" smtClean="0"/>
              <a:t>    事实性知识是指有关领域内的概念、事实、事物的属性、状态及其关系的描述。例如：动物能运动，会吃；鸟是一种动物，有翅膀，会飞；鱼是一种动物，生活在水中，会游泳。以上事物和概念的表示如下图示。</a:t>
            </a:r>
            <a:br>
              <a:rPr lang="zh-CN" altLang="en-US" sz="2700" dirty="0" smtClean="0"/>
            </a:br>
            <a:r>
              <a:rPr lang="zh-CN" altLang="en-US" sz="3200" dirty="0" smtClean="0"/>
              <a:t>　　 </a:t>
            </a:r>
            <a:endParaRPr lang="zh-CN" altLang="en-US" sz="3200" dirty="0" smtClean="0"/>
          </a:p>
        </p:txBody>
      </p:sp>
      <p:grpSp>
        <p:nvGrpSpPr>
          <p:cNvPr id="2" name="组合 3"/>
          <p:cNvGrpSpPr/>
          <p:nvPr/>
        </p:nvGrpSpPr>
        <p:grpSpPr bwMode="auto">
          <a:xfrm>
            <a:off x="2231505" y="3464556"/>
            <a:ext cx="7574697" cy="3250975"/>
            <a:chOff x="1042988" y="1557338"/>
            <a:chExt cx="6553199" cy="4530979"/>
          </a:xfrm>
        </p:grpSpPr>
        <p:sp>
          <p:nvSpPr>
            <p:cNvPr id="46085" name="Rectangle 4"/>
            <p:cNvSpPr>
              <a:spLocks noChangeArrowheads="1"/>
            </p:cNvSpPr>
            <p:nvPr/>
          </p:nvSpPr>
          <p:spPr bwMode="auto">
            <a:xfrm>
              <a:off x="3779838" y="2636838"/>
              <a:ext cx="1152525"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动物</a:t>
              </a:r>
              <a:endParaRPr lang="zh-CN" altLang="en-US" b="1">
                <a:solidFill>
                  <a:srgbClr val="0000CC"/>
                </a:solidFill>
                <a:latin typeface="Arial" panose="020B0604020202020204" pitchFamily="34" charset="0"/>
              </a:endParaRPr>
            </a:p>
          </p:txBody>
        </p:sp>
        <p:sp>
          <p:nvSpPr>
            <p:cNvPr id="46086" name="Rectangle 5"/>
            <p:cNvSpPr>
              <a:spLocks noChangeArrowheads="1"/>
            </p:cNvSpPr>
            <p:nvPr/>
          </p:nvSpPr>
          <p:spPr bwMode="auto">
            <a:xfrm>
              <a:off x="5148263" y="1557338"/>
              <a:ext cx="1008062"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吃</a:t>
              </a:r>
              <a:endParaRPr lang="zh-CN" altLang="en-US" b="1">
                <a:solidFill>
                  <a:srgbClr val="0000CC"/>
                </a:solidFill>
                <a:latin typeface="Arial" panose="020B0604020202020204" pitchFamily="34" charset="0"/>
              </a:endParaRPr>
            </a:p>
          </p:txBody>
        </p:sp>
        <p:sp>
          <p:nvSpPr>
            <p:cNvPr id="46087" name="Rectangle 6"/>
            <p:cNvSpPr>
              <a:spLocks noChangeArrowheads="1"/>
            </p:cNvSpPr>
            <p:nvPr/>
          </p:nvSpPr>
          <p:spPr bwMode="auto">
            <a:xfrm>
              <a:off x="2411413" y="1557338"/>
              <a:ext cx="936625"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运动</a:t>
              </a:r>
              <a:endParaRPr lang="zh-CN" altLang="en-US" b="1">
                <a:solidFill>
                  <a:srgbClr val="0000CC"/>
                </a:solidFill>
                <a:latin typeface="Arial" panose="020B0604020202020204" pitchFamily="34" charset="0"/>
              </a:endParaRPr>
            </a:p>
          </p:txBody>
        </p:sp>
        <p:sp>
          <p:nvSpPr>
            <p:cNvPr id="46088" name="Rectangle 7"/>
            <p:cNvSpPr>
              <a:spLocks noChangeArrowheads="1"/>
            </p:cNvSpPr>
            <p:nvPr/>
          </p:nvSpPr>
          <p:spPr bwMode="auto">
            <a:xfrm>
              <a:off x="1042988" y="3357563"/>
              <a:ext cx="865187"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翅膀</a:t>
              </a:r>
              <a:endParaRPr lang="zh-CN" altLang="en-US" b="1">
                <a:solidFill>
                  <a:srgbClr val="0000CC"/>
                </a:solidFill>
                <a:latin typeface="Arial" panose="020B0604020202020204" pitchFamily="34" charset="0"/>
              </a:endParaRPr>
            </a:p>
          </p:txBody>
        </p:sp>
        <p:sp>
          <p:nvSpPr>
            <p:cNvPr id="46089" name="Rectangle 8"/>
            <p:cNvSpPr>
              <a:spLocks noChangeArrowheads="1"/>
            </p:cNvSpPr>
            <p:nvPr/>
          </p:nvSpPr>
          <p:spPr bwMode="auto">
            <a:xfrm>
              <a:off x="6408250" y="3166972"/>
              <a:ext cx="1152524" cy="504826"/>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水中</a:t>
              </a:r>
              <a:endParaRPr lang="zh-CN" altLang="en-US" b="1">
                <a:solidFill>
                  <a:srgbClr val="0000CC"/>
                </a:solidFill>
                <a:latin typeface="Arial" panose="020B0604020202020204" pitchFamily="34" charset="0"/>
              </a:endParaRPr>
            </a:p>
          </p:txBody>
        </p:sp>
        <p:sp>
          <p:nvSpPr>
            <p:cNvPr id="46090" name="Rectangle 9"/>
            <p:cNvSpPr>
              <a:spLocks noChangeArrowheads="1"/>
            </p:cNvSpPr>
            <p:nvPr/>
          </p:nvSpPr>
          <p:spPr bwMode="auto">
            <a:xfrm>
              <a:off x="2411413" y="4365625"/>
              <a:ext cx="935037" cy="431800"/>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鸟</a:t>
              </a:r>
              <a:endParaRPr lang="zh-CN" altLang="en-US" b="1">
                <a:solidFill>
                  <a:srgbClr val="0000CC"/>
                </a:solidFill>
                <a:latin typeface="Arial" panose="020B0604020202020204" pitchFamily="34" charset="0"/>
              </a:endParaRPr>
            </a:p>
          </p:txBody>
        </p:sp>
        <p:sp>
          <p:nvSpPr>
            <p:cNvPr id="46091" name="Rectangle 10"/>
            <p:cNvSpPr>
              <a:spLocks noChangeArrowheads="1"/>
            </p:cNvSpPr>
            <p:nvPr/>
          </p:nvSpPr>
          <p:spPr bwMode="auto">
            <a:xfrm>
              <a:off x="4868561" y="4365625"/>
              <a:ext cx="1008063" cy="431801"/>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鱼</a:t>
              </a:r>
              <a:endParaRPr lang="zh-CN" altLang="en-US" b="1">
                <a:solidFill>
                  <a:srgbClr val="0000CC"/>
                </a:solidFill>
                <a:latin typeface="Arial" panose="020B0604020202020204" pitchFamily="34" charset="0"/>
              </a:endParaRPr>
            </a:p>
          </p:txBody>
        </p:sp>
        <p:sp>
          <p:nvSpPr>
            <p:cNvPr id="46092" name="Rectangle 11"/>
            <p:cNvSpPr>
              <a:spLocks noChangeArrowheads="1"/>
            </p:cNvSpPr>
            <p:nvPr/>
          </p:nvSpPr>
          <p:spPr bwMode="auto">
            <a:xfrm>
              <a:off x="1157122" y="5656516"/>
              <a:ext cx="936625" cy="431801"/>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飞</a:t>
              </a:r>
              <a:endParaRPr lang="zh-CN" altLang="en-US" b="1">
                <a:solidFill>
                  <a:srgbClr val="0000CC"/>
                </a:solidFill>
                <a:latin typeface="Arial" panose="020B0604020202020204" pitchFamily="34" charset="0"/>
              </a:endParaRPr>
            </a:p>
          </p:txBody>
        </p:sp>
        <p:sp>
          <p:nvSpPr>
            <p:cNvPr id="46093" name="Rectangle 12"/>
            <p:cNvSpPr>
              <a:spLocks noChangeArrowheads="1"/>
            </p:cNvSpPr>
            <p:nvPr/>
          </p:nvSpPr>
          <p:spPr bwMode="auto">
            <a:xfrm>
              <a:off x="6443663" y="5545515"/>
              <a:ext cx="1152524" cy="431801"/>
            </a:xfrm>
            <a:prstGeom prst="rect">
              <a:avLst/>
            </a:prstGeom>
            <a:solidFill>
              <a:schemeClr val="bg2"/>
            </a:solidFill>
            <a:ln w="9525">
              <a:solidFill>
                <a:srgbClr val="0000CC"/>
              </a:solidFill>
              <a:miter lim="800000"/>
            </a:ln>
          </p:spPr>
          <p:txBody>
            <a:bodyPr wrap="none" anchor="ctr"/>
            <a:lstStyle/>
            <a:p>
              <a:pPr algn="ctr" eaLnBrk="1" hangingPunct="1"/>
              <a:r>
                <a:rPr lang="zh-CN" altLang="en-US" b="1">
                  <a:solidFill>
                    <a:srgbClr val="0000CC"/>
                  </a:solidFill>
                  <a:latin typeface="Arial" panose="020B0604020202020204" pitchFamily="34" charset="0"/>
                </a:rPr>
                <a:t>游泳</a:t>
              </a:r>
              <a:endParaRPr lang="zh-CN" altLang="en-US" b="1">
                <a:solidFill>
                  <a:srgbClr val="0000CC"/>
                </a:solidFill>
                <a:latin typeface="Arial" panose="020B0604020202020204" pitchFamily="34" charset="0"/>
              </a:endParaRPr>
            </a:p>
          </p:txBody>
        </p:sp>
        <p:sp>
          <p:nvSpPr>
            <p:cNvPr id="46094" name="Line 13"/>
            <p:cNvSpPr>
              <a:spLocks noChangeShapeType="1"/>
            </p:cNvSpPr>
            <p:nvPr/>
          </p:nvSpPr>
          <p:spPr bwMode="auto">
            <a:xfrm flipH="1" flipV="1">
              <a:off x="2771775" y="1989138"/>
              <a:ext cx="1512888" cy="647700"/>
            </a:xfrm>
            <a:prstGeom prst="line">
              <a:avLst/>
            </a:prstGeom>
            <a:noFill/>
            <a:ln w="9525">
              <a:solidFill>
                <a:srgbClr val="0000CC"/>
              </a:solidFill>
              <a:round/>
              <a:tailEnd type="triangle" w="med" len="med"/>
            </a:ln>
          </p:spPr>
          <p:txBody>
            <a:bodyPr/>
            <a:lstStyle/>
            <a:p>
              <a:endParaRPr lang="zh-CN" altLang="en-US"/>
            </a:p>
          </p:txBody>
        </p:sp>
        <p:sp>
          <p:nvSpPr>
            <p:cNvPr id="46095" name="Line 14"/>
            <p:cNvSpPr>
              <a:spLocks noChangeShapeType="1"/>
            </p:cNvSpPr>
            <p:nvPr/>
          </p:nvSpPr>
          <p:spPr bwMode="auto">
            <a:xfrm flipV="1">
              <a:off x="4284663" y="1989138"/>
              <a:ext cx="1366837" cy="647700"/>
            </a:xfrm>
            <a:prstGeom prst="line">
              <a:avLst/>
            </a:prstGeom>
            <a:noFill/>
            <a:ln w="9525">
              <a:solidFill>
                <a:srgbClr val="0000CC"/>
              </a:solidFill>
              <a:round/>
              <a:tailEnd type="triangle" w="med" len="med"/>
            </a:ln>
          </p:spPr>
          <p:txBody>
            <a:bodyPr/>
            <a:lstStyle/>
            <a:p>
              <a:endParaRPr lang="zh-CN" altLang="en-US"/>
            </a:p>
          </p:txBody>
        </p:sp>
        <p:sp>
          <p:nvSpPr>
            <p:cNvPr id="46096" name="Line 15"/>
            <p:cNvSpPr>
              <a:spLocks noChangeShapeType="1"/>
            </p:cNvSpPr>
            <p:nvPr/>
          </p:nvSpPr>
          <p:spPr bwMode="auto">
            <a:xfrm flipV="1">
              <a:off x="2771775" y="3068638"/>
              <a:ext cx="1439863" cy="1296987"/>
            </a:xfrm>
            <a:prstGeom prst="line">
              <a:avLst/>
            </a:prstGeom>
            <a:noFill/>
            <a:ln w="9525">
              <a:solidFill>
                <a:srgbClr val="0000CC"/>
              </a:solidFill>
              <a:round/>
              <a:tailEnd type="triangle" w="med" len="med"/>
            </a:ln>
          </p:spPr>
          <p:txBody>
            <a:bodyPr/>
            <a:lstStyle/>
            <a:p>
              <a:endParaRPr lang="zh-CN" altLang="en-US"/>
            </a:p>
          </p:txBody>
        </p:sp>
        <p:sp>
          <p:nvSpPr>
            <p:cNvPr id="46097" name="Line 16"/>
            <p:cNvSpPr>
              <a:spLocks noChangeShapeType="1"/>
            </p:cNvSpPr>
            <p:nvPr/>
          </p:nvSpPr>
          <p:spPr bwMode="auto">
            <a:xfrm flipH="1" flipV="1">
              <a:off x="4356099" y="3068635"/>
              <a:ext cx="998838" cy="1296989"/>
            </a:xfrm>
            <a:prstGeom prst="line">
              <a:avLst/>
            </a:prstGeom>
            <a:noFill/>
            <a:ln w="9525">
              <a:solidFill>
                <a:srgbClr val="0000CC"/>
              </a:solidFill>
              <a:round/>
              <a:tailEnd type="triangle" w="med" len="med"/>
            </a:ln>
          </p:spPr>
          <p:txBody>
            <a:bodyPr/>
            <a:lstStyle/>
            <a:p>
              <a:endParaRPr lang="zh-CN" altLang="en-US"/>
            </a:p>
          </p:txBody>
        </p:sp>
        <p:sp>
          <p:nvSpPr>
            <p:cNvPr id="46098" name="Line 17"/>
            <p:cNvSpPr>
              <a:spLocks noChangeShapeType="1"/>
            </p:cNvSpPr>
            <p:nvPr/>
          </p:nvSpPr>
          <p:spPr bwMode="auto">
            <a:xfrm flipH="1" flipV="1">
              <a:off x="1476375" y="3789363"/>
              <a:ext cx="935038" cy="719137"/>
            </a:xfrm>
            <a:prstGeom prst="line">
              <a:avLst/>
            </a:prstGeom>
            <a:noFill/>
            <a:ln w="9525">
              <a:solidFill>
                <a:srgbClr val="0000CC"/>
              </a:solidFill>
              <a:round/>
              <a:tailEnd type="triangle" w="med" len="med"/>
            </a:ln>
          </p:spPr>
          <p:txBody>
            <a:bodyPr/>
            <a:lstStyle/>
            <a:p>
              <a:endParaRPr lang="zh-CN" altLang="en-US"/>
            </a:p>
          </p:txBody>
        </p:sp>
        <p:sp>
          <p:nvSpPr>
            <p:cNvPr id="46099" name="Line 18"/>
            <p:cNvSpPr>
              <a:spLocks noChangeShapeType="1"/>
            </p:cNvSpPr>
            <p:nvPr/>
          </p:nvSpPr>
          <p:spPr bwMode="auto">
            <a:xfrm flipH="1">
              <a:off x="1476375" y="4581525"/>
              <a:ext cx="935038" cy="1079500"/>
            </a:xfrm>
            <a:prstGeom prst="line">
              <a:avLst/>
            </a:prstGeom>
            <a:noFill/>
            <a:ln w="9525">
              <a:solidFill>
                <a:srgbClr val="0000CC"/>
              </a:solidFill>
              <a:round/>
              <a:tailEnd type="triangle" w="med" len="med"/>
            </a:ln>
          </p:spPr>
          <p:txBody>
            <a:bodyPr/>
            <a:lstStyle/>
            <a:p>
              <a:endParaRPr lang="zh-CN" altLang="en-US"/>
            </a:p>
          </p:txBody>
        </p:sp>
        <p:sp>
          <p:nvSpPr>
            <p:cNvPr id="46100" name="Line 19"/>
            <p:cNvSpPr>
              <a:spLocks noChangeShapeType="1"/>
            </p:cNvSpPr>
            <p:nvPr/>
          </p:nvSpPr>
          <p:spPr bwMode="auto">
            <a:xfrm flipV="1">
              <a:off x="5876624" y="3739395"/>
              <a:ext cx="1223962" cy="792163"/>
            </a:xfrm>
            <a:prstGeom prst="line">
              <a:avLst/>
            </a:prstGeom>
            <a:noFill/>
            <a:ln w="9525">
              <a:solidFill>
                <a:srgbClr val="0000CC"/>
              </a:solidFill>
              <a:round/>
              <a:tailEnd type="triangle" w="med" len="med"/>
            </a:ln>
          </p:spPr>
          <p:txBody>
            <a:bodyPr/>
            <a:lstStyle/>
            <a:p>
              <a:endParaRPr lang="zh-CN" altLang="en-US"/>
            </a:p>
          </p:txBody>
        </p:sp>
        <p:sp>
          <p:nvSpPr>
            <p:cNvPr id="46101" name="Line 20"/>
            <p:cNvSpPr>
              <a:spLocks noChangeShapeType="1"/>
            </p:cNvSpPr>
            <p:nvPr/>
          </p:nvSpPr>
          <p:spPr bwMode="auto">
            <a:xfrm>
              <a:off x="5929190" y="4536978"/>
              <a:ext cx="1223962" cy="935038"/>
            </a:xfrm>
            <a:prstGeom prst="line">
              <a:avLst/>
            </a:prstGeom>
            <a:noFill/>
            <a:ln w="9525">
              <a:solidFill>
                <a:srgbClr val="0000CC"/>
              </a:solidFill>
              <a:round/>
              <a:tailEnd type="triangle" w="med" len="med"/>
            </a:ln>
          </p:spPr>
          <p:txBody>
            <a:bodyPr/>
            <a:lstStyle/>
            <a:p>
              <a:endParaRPr lang="zh-CN" altLang="en-US"/>
            </a:p>
          </p:txBody>
        </p:sp>
        <p:sp>
          <p:nvSpPr>
            <p:cNvPr id="46102" name="Text Box 21"/>
            <p:cNvSpPr txBox="1">
              <a:spLocks noChangeArrowheads="1"/>
            </p:cNvSpPr>
            <p:nvPr/>
          </p:nvSpPr>
          <p:spPr bwMode="auto">
            <a:xfrm>
              <a:off x="2700338" y="2133600"/>
              <a:ext cx="792162" cy="514749"/>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Can</a:t>
              </a:r>
              <a:endParaRPr lang="en-US" altLang="zh-CN" b="1">
                <a:solidFill>
                  <a:srgbClr val="0000CC"/>
                </a:solidFill>
                <a:latin typeface="Arial" panose="020B0604020202020204" pitchFamily="34" charset="0"/>
              </a:endParaRPr>
            </a:p>
          </p:txBody>
        </p:sp>
        <p:sp>
          <p:nvSpPr>
            <p:cNvPr id="46103" name="Text Box 22"/>
            <p:cNvSpPr txBox="1">
              <a:spLocks noChangeArrowheads="1"/>
            </p:cNvSpPr>
            <p:nvPr/>
          </p:nvSpPr>
          <p:spPr bwMode="auto">
            <a:xfrm>
              <a:off x="5003800" y="2205037"/>
              <a:ext cx="863600" cy="514749"/>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Can</a:t>
              </a:r>
              <a:endParaRPr lang="en-US" altLang="zh-CN" b="1">
                <a:solidFill>
                  <a:srgbClr val="0000CC"/>
                </a:solidFill>
                <a:latin typeface="Arial" panose="020B0604020202020204" pitchFamily="34" charset="0"/>
              </a:endParaRPr>
            </a:p>
          </p:txBody>
        </p:sp>
        <p:sp>
          <p:nvSpPr>
            <p:cNvPr id="46104" name="Text Box 23"/>
            <p:cNvSpPr txBox="1">
              <a:spLocks noChangeArrowheads="1"/>
            </p:cNvSpPr>
            <p:nvPr/>
          </p:nvSpPr>
          <p:spPr bwMode="auto">
            <a:xfrm>
              <a:off x="2627313" y="3357562"/>
              <a:ext cx="1008062" cy="514749"/>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AKO</a:t>
              </a:r>
              <a:endParaRPr lang="en-US" altLang="zh-CN" b="1">
                <a:solidFill>
                  <a:srgbClr val="0000CC"/>
                </a:solidFill>
                <a:latin typeface="Arial" panose="020B0604020202020204" pitchFamily="34" charset="0"/>
              </a:endParaRPr>
            </a:p>
          </p:txBody>
        </p:sp>
        <p:sp>
          <p:nvSpPr>
            <p:cNvPr id="46105" name="Text Box 24"/>
            <p:cNvSpPr txBox="1">
              <a:spLocks noChangeArrowheads="1"/>
            </p:cNvSpPr>
            <p:nvPr/>
          </p:nvSpPr>
          <p:spPr bwMode="auto">
            <a:xfrm>
              <a:off x="6506883" y="4016809"/>
              <a:ext cx="684213" cy="514749"/>
            </a:xfrm>
            <a:prstGeom prst="rect">
              <a:avLst/>
            </a:prstGeom>
            <a:noFill/>
            <a:ln w="9525">
              <a:noFill/>
              <a:miter lim="800000"/>
            </a:ln>
          </p:spPr>
          <p:txBody>
            <a:bodyPr>
              <a:spAutoFit/>
            </a:bodyPr>
            <a:lstStyle/>
            <a:p>
              <a:pPr eaLnBrk="1" hangingPunct="1">
                <a:spcBef>
                  <a:spcPct val="50000"/>
                </a:spcBef>
              </a:pPr>
              <a:r>
                <a:rPr lang="en-US" altLang="zh-CN" b="1" dirty="0">
                  <a:solidFill>
                    <a:srgbClr val="0000CC"/>
                  </a:solidFill>
                  <a:latin typeface="Arial" panose="020B0604020202020204" pitchFamily="34" charset="0"/>
                </a:rPr>
                <a:t>Live</a:t>
              </a:r>
              <a:endParaRPr lang="en-US" altLang="zh-CN" b="1" dirty="0">
                <a:solidFill>
                  <a:srgbClr val="0000CC"/>
                </a:solidFill>
                <a:latin typeface="Arial" panose="020B0604020202020204" pitchFamily="34" charset="0"/>
              </a:endParaRPr>
            </a:p>
          </p:txBody>
        </p:sp>
        <p:sp>
          <p:nvSpPr>
            <p:cNvPr id="46106" name="Text Box 25"/>
            <p:cNvSpPr txBox="1">
              <a:spLocks noChangeArrowheads="1"/>
            </p:cNvSpPr>
            <p:nvPr/>
          </p:nvSpPr>
          <p:spPr bwMode="auto">
            <a:xfrm>
              <a:off x="1116013" y="4005263"/>
              <a:ext cx="865187" cy="514749"/>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Have</a:t>
              </a:r>
              <a:endParaRPr lang="en-US" altLang="zh-CN" b="1">
                <a:solidFill>
                  <a:srgbClr val="0000CC"/>
                </a:solidFill>
                <a:latin typeface="Arial" panose="020B0604020202020204" pitchFamily="34" charset="0"/>
              </a:endParaRPr>
            </a:p>
          </p:txBody>
        </p:sp>
        <p:sp>
          <p:nvSpPr>
            <p:cNvPr id="46107" name="Text Box 26"/>
            <p:cNvSpPr txBox="1">
              <a:spLocks noChangeArrowheads="1"/>
            </p:cNvSpPr>
            <p:nvPr/>
          </p:nvSpPr>
          <p:spPr bwMode="auto">
            <a:xfrm>
              <a:off x="2010110" y="5072064"/>
              <a:ext cx="649287" cy="514749"/>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Can</a:t>
              </a:r>
              <a:endParaRPr lang="en-US" altLang="zh-CN" b="1">
                <a:solidFill>
                  <a:srgbClr val="0000CC"/>
                </a:solidFill>
                <a:latin typeface="Arial" panose="020B0604020202020204" pitchFamily="34" charset="0"/>
              </a:endParaRPr>
            </a:p>
          </p:txBody>
        </p:sp>
        <p:sp>
          <p:nvSpPr>
            <p:cNvPr id="46108" name="Text Box 27"/>
            <p:cNvSpPr txBox="1">
              <a:spLocks noChangeArrowheads="1"/>
            </p:cNvSpPr>
            <p:nvPr/>
          </p:nvSpPr>
          <p:spPr bwMode="auto">
            <a:xfrm>
              <a:off x="5219700" y="3428999"/>
              <a:ext cx="1081088" cy="514749"/>
            </a:xfrm>
            <a:prstGeom prst="rect">
              <a:avLst/>
            </a:prstGeom>
            <a:noFill/>
            <a:ln w="9525">
              <a:noFill/>
              <a:miter lim="800000"/>
            </a:ln>
          </p:spPr>
          <p:txBody>
            <a:bodyPr>
              <a:spAutoFit/>
            </a:bodyPr>
            <a:lstStyle/>
            <a:p>
              <a:pPr eaLnBrk="1" hangingPunct="1">
                <a:spcBef>
                  <a:spcPct val="50000"/>
                </a:spcBef>
              </a:pPr>
              <a:r>
                <a:rPr lang="en-US" altLang="zh-CN" b="1">
                  <a:solidFill>
                    <a:srgbClr val="0000CC"/>
                  </a:solidFill>
                  <a:latin typeface="Arial" panose="020B0604020202020204" pitchFamily="34" charset="0"/>
                </a:rPr>
                <a:t>AKO</a:t>
              </a:r>
              <a:endParaRPr lang="en-US" altLang="zh-CN" b="1">
                <a:solidFill>
                  <a:srgbClr val="0000CC"/>
                </a:solidFill>
                <a:latin typeface="Arial" panose="020B0604020202020204" pitchFamily="34" charset="0"/>
              </a:endParaRPr>
            </a:p>
          </p:txBody>
        </p:sp>
        <p:sp>
          <p:nvSpPr>
            <p:cNvPr id="46109" name="Text Box 28"/>
            <p:cNvSpPr txBox="1">
              <a:spLocks noChangeArrowheads="1"/>
            </p:cNvSpPr>
            <p:nvPr/>
          </p:nvSpPr>
          <p:spPr bwMode="auto">
            <a:xfrm>
              <a:off x="6638731" y="4654022"/>
              <a:ext cx="720725" cy="514749"/>
            </a:xfrm>
            <a:prstGeom prst="rect">
              <a:avLst/>
            </a:prstGeom>
            <a:noFill/>
            <a:ln w="9525">
              <a:noFill/>
              <a:miter lim="800000"/>
            </a:ln>
          </p:spPr>
          <p:txBody>
            <a:bodyPr>
              <a:spAutoFit/>
            </a:bodyPr>
            <a:lstStyle/>
            <a:p>
              <a:pPr eaLnBrk="1" hangingPunct="1">
                <a:spcBef>
                  <a:spcPct val="50000"/>
                </a:spcBef>
              </a:pPr>
              <a:r>
                <a:rPr lang="en-US" altLang="zh-CN" b="1" dirty="0">
                  <a:solidFill>
                    <a:srgbClr val="0000CC"/>
                  </a:solidFill>
                  <a:latin typeface="Arial" panose="020B0604020202020204" pitchFamily="34" charset="0"/>
                </a:rPr>
                <a:t>Can</a:t>
              </a:r>
              <a:endParaRPr lang="en-US" altLang="zh-CN" b="1" dirty="0">
                <a:solidFill>
                  <a:srgbClr val="0000CC"/>
                </a:solidFill>
                <a:latin typeface="Arial" panose="020B0604020202020204" pitchFamily="34" charset="0"/>
              </a:endParaRPr>
            </a:p>
          </p:txBody>
        </p:sp>
      </p:grpSp>
      <p:sp>
        <p:nvSpPr>
          <p:cNvPr id="46084"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BA4B205D-179C-4AB5-84D1-E166BF55910F}" type="slidenum">
              <a:rPr lang="en-US" altLang="zh-CN"/>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1052632" y="1081908"/>
            <a:ext cx="9000278" cy="6272614"/>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smtClean="0"/>
              <a:t>情况和动作的表示</a:t>
            </a:r>
            <a:endParaRPr lang="en-US" altLang="zh-CN" sz="2700" dirty="0" smtClean="0"/>
          </a:p>
          <a:p>
            <a:pPr>
              <a:lnSpc>
                <a:spcPts val="3420"/>
              </a:lnSpc>
              <a:defRPr/>
            </a:pPr>
            <a:r>
              <a:rPr lang="en-US" altLang="zh-CN" sz="2700" dirty="0" smtClean="0"/>
              <a:t>1</a:t>
            </a:r>
            <a:r>
              <a:rPr lang="zh-CN" altLang="en-US" sz="2700" dirty="0" smtClean="0"/>
              <a:t>）情况的表示</a:t>
            </a:r>
            <a:endParaRPr lang="en-US" altLang="zh-CN" sz="2700" dirty="0" smtClean="0"/>
          </a:p>
          <a:p>
            <a:pPr>
              <a:lnSpc>
                <a:spcPts val="3420"/>
              </a:lnSpc>
              <a:defRPr/>
            </a:pPr>
            <a:r>
              <a:rPr lang="zh-CN" altLang="en-US" sz="2700" dirty="0" smtClean="0"/>
              <a:t>     在用语义网络表示那些不及物动词表示的语句或没有间接宾语的及物动词表示的语句时，如果该语句的动词表示了一些其他情况，如动作作用的时间等，则需设立一个情况节点，并从该节点向外引出一组弧，用于指出各种不同的情况。</a:t>
            </a:r>
            <a:endParaRPr lang="en-US" altLang="zh-CN" sz="2700" dirty="0" smtClean="0"/>
          </a:p>
          <a:p>
            <a:pPr>
              <a:lnSpc>
                <a:spcPts val="3420"/>
              </a:lnSpc>
              <a:defRPr/>
            </a:pPr>
            <a:r>
              <a:rPr lang="en-US" altLang="zh-CN" sz="2700" dirty="0"/>
              <a:t> </a:t>
            </a:r>
            <a:r>
              <a:rPr lang="en-US" altLang="zh-CN" sz="2700" dirty="0" smtClean="0"/>
              <a:t>     </a:t>
            </a:r>
            <a:r>
              <a:rPr lang="zh-CN" altLang="en-US" sz="2700" dirty="0" smtClean="0"/>
              <a:t>例如，“一只叫‘飞飞’的小燕子从春天到秋天占有一个巢”，其语义网络见课本</a:t>
            </a:r>
            <a:r>
              <a:rPr lang="en-US" altLang="zh-CN" sz="2700" dirty="0" smtClean="0"/>
              <a:t>27</a:t>
            </a:r>
            <a:r>
              <a:rPr lang="zh-CN" altLang="en-US" sz="2700" dirty="0" smtClean="0"/>
              <a:t>页图</a:t>
            </a:r>
            <a:r>
              <a:rPr lang="en-US" altLang="zh-CN" sz="2700" dirty="0" smtClean="0"/>
              <a:t>2.18</a:t>
            </a:r>
            <a:r>
              <a:rPr lang="zh-CN" altLang="en-US" sz="2700" dirty="0" smtClean="0"/>
              <a:t>。</a:t>
            </a:r>
            <a:br>
              <a:rPr lang="zh-CN" altLang="en-US" sz="2700" dirty="0" smtClean="0"/>
            </a:br>
            <a:r>
              <a:rPr lang="zh-CN" altLang="en-US" sz="3200" dirty="0" smtClean="0"/>
              <a:t>　　 </a:t>
            </a:r>
            <a:endParaRPr lang="zh-CN" altLang="en-US" sz="3200" dirty="0" smtClean="0"/>
          </a:p>
        </p:txBody>
      </p:sp>
      <p:sp>
        <p:nvSpPr>
          <p:cNvPr id="47107"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C6231734-A13F-41E2-B139-E9308E90BDF8}" type="slidenum">
              <a:rPr lang="en-US" altLang="zh-CN"/>
            </a:fld>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4294967295"/>
          </p:nvPr>
        </p:nvSpPr>
        <p:spPr>
          <a:xfrm>
            <a:off x="1052632" y="843819"/>
            <a:ext cx="9000278" cy="6272614"/>
          </a:xfrm>
          <a:prstGeom prst="rect">
            <a:avLst/>
          </a:prstGeom>
        </p:spPr>
        <p:txBody>
          <a:bodyPr lIns="104315" tIns="52157" rIns="104315" bIns="52157"/>
          <a:lstStyle/>
          <a:p>
            <a:pPr>
              <a:lnSpc>
                <a:spcPts val="3420"/>
              </a:lnSpc>
            </a:pPr>
            <a:r>
              <a:rPr lang="en-US" altLang="zh-CN" sz="2700" dirty="0" smtClean="0"/>
              <a:t>2</a:t>
            </a:r>
            <a:r>
              <a:rPr lang="zh-CN" altLang="en-US" sz="2700" dirty="0" smtClean="0"/>
              <a:t>）动作和事件的表示</a:t>
            </a:r>
            <a:endParaRPr lang="en-US" altLang="zh-CN" sz="2700" dirty="0" smtClean="0"/>
          </a:p>
          <a:p>
            <a:pPr>
              <a:lnSpc>
                <a:spcPts val="3420"/>
              </a:lnSpc>
            </a:pPr>
            <a:r>
              <a:rPr lang="zh-CN" altLang="en-US" sz="2700" dirty="0" smtClean="0"/>
              <a:t>     有些表示知识的语句涉及的动词既有主语又有直接宾语和间接宾语。也就是说，既有发出动作的主体，又有接受动作的客体和动作所作用的客体。在用语义网表示这样的知识时，既可以把动作设立为一个节点，也可以将所发生的动作当成一个事件，设立一个事件节点。动作或事件也有一些向外引出的弧，用于指出动作的主体和客体，或指出事件的发生动作以及该事件的主体和客体。</a:t>
            </a:r>
            <a:endParaRPr lang="en-US" altLang="zh-CN" sz="2700" dirty="0" smtClean="0"/>
          </a:p>
          <a:p>
            <a:pPr>
              <a:lnSpc>
                <a:spcPts val="3420"/>
              </a:lnSpc>
            </a:pPr>
            <a:r>
              <a:rPr lang="en-US" altLang="zh-CN" sz="2700" dirty="0" smtClean="0"/>
              <a:t>      </a:t>
            </a:r>
            <a:r>
              <a:rPr lang="zh-CN" altLang="en-US" sz="2700" dirty="0" smtClean="0"/>
              <a:t>例如，“李二给王山一块巧克力”，通过两种方式得到的语义网络分别见课本</a:t>
            </a:r>
            <a:r>
              <a:rPr lang="en-US" altLang="zh-CN" sz="2700" dirty="0" smtClean="0"/>
              <a:t>27</a:t>
            </a:r>
            <a:r>
              <a:rPr lang="zh-CN" altLang="en-US" sz="2700" dirty="0" smtClean="0"/>
              <a:t>页图</a:t>
            </a:r>
            <a:r>
              <a:rPr lang="en-US" altLang="zh-CN" sz="2700" dirty="0" smtClean="0"/>
              <a:t>2.19</a:t>
            </a:r>
            <a:r>
              <a:rPr lang="zh-CN" altLang="en-US" sz="2700" dirty="0" smtClean="0"/>
              <a:t>和</a:t>
            </a:r>
            <a:r>
              <a:rPr lang="en-US" altLang="zh-CN" sz="2700" dirty="0" smtClean="0"/>
              <a:t>28</a:t>
            </a:r>
            <a:r>
              <a:rPr lang="zh-CN" altLang="en-US" sz="2700" dirty="0" smtClean="0"/>
              <a:t>页图</a:t>
            </a:r>
            <a:r>
              <a:rPr lang="en-US" altLang="zh-CN" sz="2700" dirty="0" smtClean="0"/>
              <a:t>2.20</a:t>
            </a:r>
            <a:r>
              <a:rPr lang="zh-CN" altLang="en-US" sz="2700" dirty="0" smtClean="0"/>
              <a:t>。</a:t>
            </a:r>
            <a:br>
              <a:rPr lang="zh-CN" altLang="en-US" sz="2700" dirty="0" smtClean="0"/>
            </a:br>
            <a:r>
              <a:rPr lang="zh-CN" altLang="en-US" sz="3200" dirty="0" smtClean="0"/>
              <a:t>　　 </a:t>
            </a:r>
            <a:endParaRPr lang="zh-CN" altLang="en-US" sz="3200" dirty="0" smtClean="0"/>
          </a:p>
        </p:txBody>
      </p:sp>
      <p:sp>
        <p:nvSpPr>
          <p:cNvPr id="48131"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D2F801DA-A6DF-4F65-BD0C-7F4958D02CA3}" type="slidenum">
              <a:rPr lang="en-US" altLang="zh-CN"/>
            </a:fld>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1052632" y="1290237"/>
            <a:ext cx="9000278" cy="4465501"/>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smtClean="0"/>
              <a:t>逻辑关系的表示</a:t>
            </a:r>
            <a:endParaRPr lang="en-US" altLang="zh-CN" sz="2700" dirty="0" smtClean="0"/>
          </a:p>
          <a:p>
            <a:pPr>
              <a:lnSpc>
                <a:spcPts val="3420"/>
              </a:lnSpc>
              <a:defRPr/>
            </a:pPr>
            <a:r>
              <a:rPr lang="en-US" altLang="zh-CN" sz="2700" dirty="0" smtClean="0"/>
              <a:t>1</a:t>
            </a:r>
            <a:r>
              <a:rPr lang="zh-CN" altLang="en-US" sz="2700" dirty="0" smtClean="0"/>
              <a:t>）合取和析取的表示</a:t>
            </a:r>
            <a:endParaRPr lang="en-US" altLang="zh-CN" sz="2700" dirty="0" smtClean="0"/>
          </a:p>
          <a:p>
            <a:pPr>
              <a:lnSpc>
                <a:spcPts val="3420"/>
              </a:lnSpc>
              <a:defRPr/>
            </a:pPr>
            <a:r>
              <a:rPr lang="zh-CN" altLang="en-US" sz="2700" dirty="0"/>
              <a:t> </a:t>
            </a:r>
            <a:r>
              <a:rPr lang="zh-CN" altLang="en-US" sz="2700" dirty="0" smtClean="0"/>
              <a:t>    通过增加合取结点和析取结点来实现。例如，语义网表示如下事实：“听课的有硕士、博士，有男有女”。首先需要分析听课者的不同情况，可得到以下四种情况：</a:t>
            </a:r>
            <a:endParaRPr lang="zh-CN" altLang="en-US" sz="2700" dirty="0" smtClean="0"/>
          </a:p>
          <a:p>
            <a:pPr>
              <a:lnSpc>
                <a:spcPts val="3420"/>
              </a:lnSpc>
              <a:defRPr/>
            </a:pPr>
            <a:r>
              <a:rPr lang="zh-CN" altLang="en-US" sz="2700" dirty="0" smtClean="0"/>
              <a:t>           </a:t>
            </a:r>
            <a:r>
              <a:rPr lang="en-US" altLang="zh-CN" sz="2700" dirty="0" smtClean="0"/>
              <a:t>A  </a:t>
            </a:r>
            <a:r>
              <a:rPr lang="zh-CN" altLang="en-US" sz="2700" dirty="0" smtClean="0"/>
              <a:t>硕士、女生；       </a:t>
            </a:r>
            <a:r>
              <a:rPr lang="en-US" altLang="zh-CN" sz="2700" dirty="0" smtClean="0"/>
              <a:t>B  </a:t>
            </a:r>
            <a:r>
              <a:rPr lang="zh-CN" altLang="en-US" sz="2700" dirty="0" smtClean="0"/>
              <a:t>硕士、男生</a:t>
            </a:r>
            <a:endParaRPr lang="zh-CN" altLang="en-US" sz="2700" dirty="0" smtClean="0"/>
          </a:p>
          <a:p>
            <a:pPr>
              <a:lnSpc>
                <a:spcPts val="3420"/>
              </a:lnSpc>
              <a:defRPr/>
            </a:pPr>
            <a:r>
              <a:rPr lang="zh-CN" altLang="en-US" sz="2700" dirty="0" smtClean="0"/>
              <a:t>           </a:t>
            </a:r>
            <a:r>
              <a:rPr lang="en-US" altLang="zh-CN" sz="2700" dirty="0" smtClean="0"/>
              <a:t>C  </a:t>
            </a:r>
            <a:r>
              <a:rPr lang="zh-CN" altLang="en-US" sz="2700" dirty="0" smtClean="0"/>
              <a:t>博士、女生；       </a:t>
            </a:r>
            <a:r>
              <a:rPr lang="en-US" altLang="zh-CN" sz="2700" dirty="0" smtClean="0"/>
              <a:t>D  </a:t>
            </a:r>
            <a:r>
              <a:rPr lang="zh-CN" altLang="en-US" sz="2700" dirty="0" smtClean="0"/>
              <a:t>博士、男生</a:t>
            </a:r>
            <a:endParaRPr lang="zh-CN" altLang="en-US" sz="2700" dirty="0" smtClean="0"/>
          </a:p>
          <a:p>
            <a:pPr>
              <a:lnSpc>
                <a:spcPts val="3420"/>
              </a:lnSpc>
              <a:defRPr/>
            </a:pPr>
            <a:r>
              <a:rPr lang="zh-CN" altLang="en-US" sz="2700" dirty="0" smtClean="0"/>
              <a:t>     然后再按照它们的逻辑关系用语义网络表示见课本</a:t>
            </a:r>
            <a:r>
              <a:rPr lang="en-US" altLang="zh-CN" sz="2700" dirty="0" smtClean="0"/>
              <a:t>28</a:t>
            </a:r>
            <a:r>
              <a:rPr lang="zh-CN" altLang="en-US" sz="2700" dirty="0" smtClean="0"/>
              <a:t>页图</a:t>
            </a:r>
            <a:r>
              <a:rPr lang="en-US" altLang="zh-CN" sz="2700" dirty="0" smtClean="0"/>
              <a:t>2.21</a:t>
            </a:r>
            <a:r>
              <a:rPr lang="zh-CN" altLang="en-US" sz="2700" dirty="0" smtClean="0"/>
              <a:t>。</a:t>
            </a:r>
            <a:endParaRPr lang="zh-CN" altLang="en-US" sz="2700" dirty="0" smtClean="0"/>
          </a:p>
          <a:p>
            <a:pPr>
              <a:lnSpc>
                <a:spcPts val="3420"/>
              </a:lnSpc>
              <a:defRPr/>
            </a:pPr>
            <a:r>
              <a:rPr lang="zh-CN" altLang="en-US" sz="3200" dirty="0" smtClean="0"/>
              <a:t>　　 </a:t>
            </a:r>
            <a:endParaRPr lang="zh-CN" altLang="en-US" sz="3200" dirty="0" smtClean="0"/>
          </a:p>
        </p:txBody>
      </p:sp>
      <p:sp>
        <p:nvSpPr>
          <p:cNvPr id="49155"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2F842240-7AD8-4C94-B7A9-E9202D7B9F3B}" type="slidenum">
              <a:rPr lang="en-US" altLang="zh-CN"/>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399" y="982472"/>
            <a:ext cx="3945254" cy="613410"/>
          </a:xfrm>
          <a:prstGeom prst="rect">
            <a:avLst/>
          </a:prstGeom>
        </p:spPr>
        <p:txBody>
          <a:bodyPr vert="horz" wrap="square" lIns="0" tIns="13335" rIns="0" bIns="0" rtlCol="0">
            <a:spAutoFit/>
          </a:bodyPr>
          <a:lstStyle/>
          <a:p>
            <a:pPr marL="12700">
              <a:lnSpc>
                <a:spcPct val="100000"/>
              </a:lnSpc>
              <a:spcBef>
                <a:spcPts val="105"/>
              </a:spcBef>
            </a:pPr>
            <a:r>
              <a:rPr spc="5" dirty="0"/>
              <a:t>经验主义知识表示</a:t>
            </a:r>
            <a:endParaRPr spc="5" dirty="0"/>
          </a:p>
        </p:txBody>
      </p:sp>
      <p:sp>
        <p:nvSpPr>
          <p:cNvPr id="3" name="object 3"/>
          <p:cNvSpPr txBox="1"/>
          <p:nvPr/>
        </p:nvSpPr>
        <p:spPr>
          <a:xfrm>
            <a:off x="604399" y="1937257"/>
            <a:ext cx="4378325" cy="3542029"/>
          </a:xfrm>
          <a:prstGeom prst="rect">
            <a:avLst/>
          </a:prstGeom>
        </p:spPr>
        <p:txBody>
          <a:bodyPr vert="horz" wrap="square" lIns="0" tIns="13335" rIns="0" bIns="0" rtlCol="0">
            <a:spAutoFit/>
          </a:bodyPr>
          <a:lstStyle/>
          <a:p>
            <a:pPr marL="313690" marR="5080" indent="-300990" algn="just">
              <a:lnSpc>
                <a:spcPct val="100000"/>
              </a:lnSpc>
              <a:spcBef>
                <a:spcPts val="105"/>
              </a:spcBef>
              <a:buFont typeface="Arial" panose="020B0604020202020204"/>
              <a:buChar char="•"/>
              <a:tabLst>
                <a:tab pos="314325" algn="l"/>
              </a:tabLst>
            </a:pPr>
            <a:r>
              <a:rPr sz="2450" dirty="0">
                <a:solidFill>
                  <a:srgbClr val="002060"/>
                </a:solidFill>
                <a:latin typeface="宋体" panose="02010600030101010101" pitchFamily="2" charset="-122"/>
                <a:cs typeface="宋体" panose="02010600030101010101" pitchFamily="2" charset="-122"/>
              </a:rPr>
              <a:t>在经验主义方法中，知识不再 由人工抽象、归纳符号体系来 得到，而是通过样本数据的状 态、特征来间接体现。</a:t>
            </a:r>
            <a:endParaRPr sz="2450">
              <a:latin typeface="宋体" panose="02010600030101010101" pitchFamily="2" charset="-122"/>
              <a:cs typeface="宋体" panose="02010600030101010101" pitchFamily="2" charset="-122"/>
            </a:endParaRPr>
          </a:p>
          <a:p>
            <a:pPr>
              <a:lnSpc>
                <a:spcPct val="100000"/>
              </a:lnSpc>
              <a:buClr>
                <a:srgbClr val="002060"/>
              </a:buClr>
              <a:buFont typeface="Arial" panose="020B0604020202020204"/>
              <a:buChar char="•"/>
            </a:pPr>
            <a:endParaRPr sz="2400">
              <a:latin typeface="Times New Roman" panose="02020603050405020304"/>
              <a:cs typeface="Times New Roman" panose="02020603050405020304"/>
            </a:endParaRPr>
          </a:p>
          <a:p>
            <a:pPr marL="313690" marR="5080" indent="-300990" algn="just">
              <a:lnSpc>
                <a:spcPct val="100000"/>
              </a:lnSpc>
              <a:spcBef>
                <a:spcPts val="1385"/>
              </a:spcBef>
              <a:buFont typeface="Arial" panose="020B0604020202020204"/>
              <a:buChar char="•"/>
              <a:tabLst>
                <a:tab pos="314325" algn="l"/>
              </a:tabLst>
            </a:pPr>
            <a:r>
              <a:rPr sz="2450" dirty="0">
                <a:solidFill>
                  <a:srgbClr val="002060"/>
                </a:solidFill>
                <a:latin typeface="宋体" panose="02010600030101010101" pitchFamily="2" charset="-122"/>
                <a:cs typeface="宋体" panose="02010600030101010101" pitchFamily="2" charset="-122"/>
              </a:rPr>
              <a:t>在经验主义中，样本数据的特 征表示，就对应了某种知识。 智能系统通过“体验”样本特 征，来获取知识。</a:t>
            </a:r>
            <a:endParaRPr sz="2450">
              <a:latin typeface="宋体" panose="02010600030101010101" pitchFamily="2" charset="-122"/>
              <a:cs typeface="宋体" panose="02010600030101010101" pitchFamily="2" charset="-122"/>
            </a:endParaRPr>
          </a:p>
        </p:txBody>
      </p:sp>
      <p:sp>
        <p:nvSpPr>
          <p:cNvPr id="4" name="object 4"/>
          <p:cNvSpPr/>
          <p:nvPr/>
        </p:nvSpPr>
        <p:spPr>
          <a:xfrm>
            <a:off x="7283843" y="5527547"/>
            <a:ext cx="329565" cy="375920"/>
          </a:xfrm>
          <a:custGeom>
            <a:avLst/>
            <a:gdLst/>
            <a:ahLst/>
            <a:cxnLst/>
            <a:rect l="l" t="t" r="r" b="b"/>
            <a:pathLst>
              <a:path w="329565" h="375920">
                <a:moveTo>
                  <a:pt x="175260" y="353568"/>
                </a:moveTo>
                <a:lnTo>
                  <a:pt x="175260" y="4571"/>
                </a:lnTo>
                <a:lnTo>
                  <a:pt x="170688" y="0"/>
                </a:lnTo>
                <a:lnTo>
                  <a:pt x="0" y="0"/>
                </a:lnTo>
                <a:lnTo>
                  <a:pt x="0" y="22098"/>
                </a:lnTo>
                <a:lnTo>
                  <a:pt x="153162" y="22097"/>
                </a:lnTo>
                <a:lnTo>
                  <a:pt x="153162" y="10667"/>
                </a:lnTo>
                <a:lnTo>
                  <a:pt x="164592" y="22097"/>
                </a:lnTo>
                <a:lnTo>
                  <a:pt x="164592" y="353568"/>
                </a:lnTo>
                <a:lnTo>
                  <a:pt x="175260" y="353568"/>
                </a:lnTo>
                <a:close/>
              </a:path>
              <a:path w="329565" h="375920">
                <a:moveTo>
                  <a:pt x="164592" y="22097"/>
                </a:moveTo>
                <a:lnTo>
                  <a:pt x="153162" y="10667"/>
                </a:lnTo>
                <a:lnTo>
                  <a:pt x="153162" y="22097"/>
                </a:lnTo>
                <a:lnTo>
                  <a:pt x="164592" y="22097"/>
                </a:lnTo>
                <a:close/>
              </a:path>
              <a:path w="329565" h="375920">
                <a:moveTo>
                  <a:pt x="175260" y="375666"/>
                </a:moveTo>
                <a:lnTo>
                  <a:pt x="175260" y="364998"/>
                </a:lnTo>
                <a:lnTo>
                  <a:pt x="164592" y="353568"/>
                </a:lnTo>
                <a:lnTo>
                  <a:pt x="164592" y="22097"/>
                </a:lnTo>
                <a:lnTo>
                  <a:pt x="153162" y="22097"/>
                </a:lnTo>
                <a:lnTo>
                  <a:pt x="153162" y="371094"/>
                </a:lnTo>
                <a:lnTo>
                  <a:pt x="157734" y="375666"/>
                </a:lnTo>
                <a:lnTo>
                  <a:pt x="175260" y="375666"/>
                </a:lnTo>
                <a:close/>
              </a:path>
              <a:path w="329565" h="375920">
                <a:moveTo>
                  <a:pt x="329184" y="375666"/>
                </a:moveTo>
                <a:lnTo>
                  <a:pt x="329184" y="353568"/>
                </a:lnTo>
                <a:lnTo>
                  <a:pt x="164592" y="353568"/>
                </a:lnTo>
                <a:lnTo>
                  <a:pt x="175260" y="364998"/>
                </a:lnTo>
                <a:lnTo>
                  <a:pt x="175260" y="375666"/>
                </a:lnTo>
                <a:lnTo>
                  <a:pt x="329184" y="375666"/>
                </a:lnTo>
                <a:close/>
              </a:path>
            </a:pathLst>
          </a:custGeom>
          <a:solidFill>
            <a:srgbClr val="4774AB"/>
          </a:solidFill>
        </p:spPr>
        <p:txBody>
          <a:bodyPr wrap="square" lIns="0" tIns="0" rIns="0" bIns="0" rtlCol="0"/>
          <a:lstStyle/>
          <a:p/>
        </p:txBody>
      </p:sp>
      <p:sp>
        <p:nvSpPr>
          <p:cNvPr id="5" name="object 5"/>
          <p:cNvSpPr/>
          <p:nvPr/>
        </p:nvSpPr>
        <p:spPr>
          <a:xfrm>
            <a:off x="7283843" y="5173217"/>
            <a:ext cx="329565" cy="376555"/>
          </a:xfrm>
          <a:custGeom>
            <a:avLst/>
            <a:gdLst/>
            <a:ahLst/>
            <a:cxnLst/>
            <a:rect l="l" t="t" r="r" b="b"/>
            <a:pathLst>
              <a:path w="329565" h="376554">
                <a:moveTo>
                  <a:pt x="164592" y="354330"/>
                </a:moveTo>
                <a:lnTo>
                  <a:pt x="0" y="354330"/>
                </a:lnTo>
                <a:lnTo>
                  <a:pt x="0" y="376428"/>
                </a:lnTo>
                <a:lnTo>
                  <a:pt x="153161" y="376428"/>
                </a:lnTo>
                <a:lnTo>
                  <a:pt x="153161" y="364998"/>
                </a:lnTo>
                <a:lnTo>
                  <a:pt x="164592" y="354330"/>
                </a:lnTo>
                <a:close/>
              </a:path>
              <a:path w="329565" h="376554">
                <a:moveTo>
                  <a:pt x="329184" y="22098"/>
                </a:moveTo>
                <a:lnTo>
                  <a:pt x="329184" y="0"/>
                </a:lnTo>
                <a:lnTo>
                  <a:pt x="157733" y="0"/>
                </a:lnTo>
                <a:lnTo>
                  <a:pt x="153161" y="5334"/>
                </a:lnTo>
                <a:lnTo>
                  <a:pt x="153161" y="354330"/>
                </a:lnTo>
                <a:lnTo>
                  <a:pt x="164592" y="354330"/>
                </a:lnTo>
                <a:lnTo>
                  <a:pt x="164592" y="22098"/>
                </a:lnTo>
                <a:lnTo>
                  <a:pt x="175260" y="11430"/>
                </a:lnTo>
                <a:lnTo>
                  <a:pt x="175259" y="22098"/>
                </a:lnTo>
                <a:lnTo>
                  <a:pt x="329184" y="22098"/>
                </a:lnTo>
                <a:close/>
              </a:path>
              <a:path w="329565" h="376554">
                <a:moveTo>
                  <a:pt x="175260" y="371094"/>
                </a:moveTo>
                <a:lnTo>
                  <a:pt x="175260" y="22098"/>
                </a:lnTo>
                <a:lnTo>
                  <a:pt x="164592" y="22098"/>
                </a:lnTo>
                <a:lnTo>
                  <a:pt x="164592" y="354330"/>
                </a:lnTo>
                <a:lnTo>
                  <a:pt x="153161" y="364998"/>
                </a:lnTo>
                <a:lnTo>
                  <a:pt x="153161" y="376428"/>
                </a:lnTo>
                <a:lnTo>
                  <a:pt x="170688" y="376428"/>
                </a:lnTo>
                <a:lnTo>
                  <a:pt x="175260" y="371094"/>
                </a:lnTo>
                <a:close/>
              </a:path>
              <a:path w="329565" h="376554">
                <a:moveTo>
                  <a:pt x="175260" y="22098"/>
                </a:moveTo>
                <a:lnTo>
                  <a:pt x="175260" y="11430"/>
                </a:lnTo>
                <a:lnTo>
                  <a:pt x="164592" y="22098"/>
                </a:lnTo>
                <a:lnTo>
                  <a:pt x="175260" y="22098"/>
                </a:lnTo>
                <a:close/>
              </a:path>
            </a:pathLst>
          </a:custGeom>
          <a:solidFill>
            <a:srgbClr val="4774AB"/>
          </a:solidFill>
        </p:spPr>
        <p:txBody>
          <a:bodyPr wrap="square" lIns="0" tIns="0" rIns="0" bIns="0" rtlCol="0"/>
          <a:lstStyle/>
          <a:p/>
        </p:txBody>
      </p:sp>
      <p:sp>
        <p:nvSpPr>
          <p:cNvPr id="6" name="object 6"/>
          <p:cNvSpPr/>
          <p:nvPr/>
        </p:nvSpPr>
        <p:spPr>
          <a:xfrm>
            <a:off x="6253607" y="3934205"/>
            <a:ext cx="329565" cy="1615440"/>
          </a:xfrm>
          <a:custGeom>
            <a:avLst/>
            <a:gdLst/>
            <a:ahLst/>
            <a:cxnLst/>
            <a:rect l="l" t="t" r="r" b="b"/>
            <a:pathLst>
              <a:path w="329565" h="1615439">
                <a:moveTo>
                  <a:pt x="176022" y="1593342"/>
                </a:moveTo>
                <a:lnTo>
                  <a:pt x="176022" y="5333"/>
                </a:lnTo>
                <a:lnTo>
                  <a:pt x="170688" y="0"/>
                </a:lnTo>
                <a:lnTo>
                  <a:pt x="0" y="0"/>
                </a:lnTo>
                <a:lnTo>
                  <a:pt x="0" y="22860"/>
                </a:lnTo>
                <a:lnTo>
                  <a:pt x="153924" y="22859"/>
                </a:lnTo>
                <a:lnTo>
                  <a:pt x="153924" y="11429"/>
                </a:lnTo>
                <a:lnTo>
                  <a:pt x="164592" y="22859"/>
                </a:lnTo>
                <a:lnTo>
                  <a:pt x="164592" y="1593342"/>
                </a:lnTo>
                <a:lnTo>
                  <a:pt x="176022" y="1593342"/>
                </a:lnTo>
                <a:close/>
              </a:path>
              <a:path w="329565" h="1615439">
                <a:moveTo>
                  <a:pt x="164592" y="22859"/>
                </a:moveTo>
                <a:lnTo>
                  <a:pt x="153924" y="11429"/>
                </a:lnTo>
                <a:lnTo>
                  <a:pt x="153924" y="22859"/>
                </a:lnTo>
                <a:lnTo>
                  <a:pt x="164592" y="22859"/>
                </a:lnTo>
                <a:close/>
              </a:path>
              <a:path w="329565" h="1615439">
                <a:moveTo>
                  <a:pt x="176022" y="1615440"/>
                </a:moveTo>
                <a:lnTo>
                  <a:pt x="176022" y="1604010"/>
                </a:lnTo>
                <a:lnTo>
                  <a:pt x="164592" y="1593342"/>
                </a:lnTo>
                <a:lnTo>
                  <a:pt x="164592" y="22859"/>
                </a:lnTo>
                <a:lnTo>
                  <a:pt x="153924" y="22859"/>
                </a:lnTo>
                <a:lnTo>
                  <a:pt x="153924" y="1610106"/>
                </a:lnTo>
                <a:lnTo>
                  <a:pt x="158496" y="1615440"/>
                </a:lnTo>
                <a:lnTo>
                  <a:pt x="176022" y="1615440"/>
                </a:lnTo>
                <a:close/>
              </a:path>
              <a:path w="329565" h="1615439">
                <a:moveTo>
                  <a:pt x="329184" y="1615440"/>
                </a:moveTo>
                <a:lnTo>
                  <a:pt x="329184" y="1593342"/>
                </a:lnTo>
                <a:lnTo>
                  <a:pt x="164592" y="1593342"/>
                </a:lnTo>
                <a:lnTo>
                  <a:pt x="176022" y="1604010"/>
                </a:lnTo>
                <a:lnTo>
                  <a:pt x="176022" y="1615440"/>
                </a:lnTo>
                <a:lnTo>
                  <a:pt x="329184" y="1615440"/>
                </a:lnTo>
                <a:close/>
              </a:path>
            </a:pathLst>
          </a:custGeom>
          <a:solidFill>
            <a:srgbClr val="3D6696"/>
          </a:solidFill>
        </p:spPr>
        <p:txBody>
          <a:bodyPr wrap="square" lIns="0" tIns="0" rIns="0" bIns="0" rtlCol="0"/>
          <a:lstStyle/>
          <a:p/>
        </p:txBody>
      </p:sp>
      <p:sp>
        <p:nvSpPr>
          <p:cNvPr id="7" name="object 7"/>
          <p:cNvSpPr/>
          <p:nvPr/>
        </p:nvSpPr>
        <p:spPr>
          <a:xfrm>
            <a:off x="7283843" y="4111752"/>
            <a:ext cx="329565" cy="375920"/>
          </a:xfrm>
          <a:custGeom>
            <a:avLst/>
            <a:gdLst/>
            <a:ahLst/>
            <a:cxnLst/>
            <a:rect l="l" t="t" r="r" b="b"/>
            <a:pathLst>
              <a:path w="329565" h="375920">
                <a:moveTo>
                  <a:pt x="175260" y="353568"/>
                </a:moveTo>
                <a:lnTo>
                  <a:pt x="175260" y="4571"/>
                </a:lnTo>
                <a:lnTo>
                  <a:pt x="170688" y="0"/>
                </a:lnTo>
                <a:lnTo>
                  <a:pt x="0" y="0"/>
                </a:lnTo>
                <a:lnTo>
                  <a:pt x="0" y="22098"/>
                </a:lnTo>
                <a:lnTo>
                  <a:pt x="153162" y="22097"/>
                </a:lnTo>
                <a:lnTo>
                  <a:pt x="153162" y="10667"/>
                </a:lnTo>
                <a:lnTo>
                  <a:pt x="164592" y="22097"/>
                </a:lnTo>
                <a:lnTo>
                  <a:pt x="164592" y="353568"/>
                </a:lnTo>
                <a:lnTo>
                  <a:pt x="175260" y="353568"/>
                </a:lnTo>
                <a:close/>
              </a:path>
              <a:path w="329565" h="375920">
                <a:moveTo>
                  <a:pt x="164592" y="22097"/>
                </a:moveTo>
                <a:lnTo>
                  <a:pt x="153162" y="10667"/>
                </a:lnTo>
                <a:lnTo>
                  <a:pt x="153162" y="22097"/>
                </a:lnTo>
                <a:lnTo>
                  <a:pt x="164592" y="22097"/>
                </a:lnTo>
                <a:close/>
              </a:path>
              <a:path w="329565" h="375920">
                <a:moveTo>
                  <a:pt x="175260" y="375666"/>
                </a:moveTo>
                <a:lnTo>
                  <a:pt x="175260" y="364998"/>
                </a:lnTo>
                <a:lnTo>
                  <a:pt x="164592" y="353568"/>
                </a:lnTo>
                <a:lnTo>
                  <a:pt x="164592" y="22097"/>
                </a:lnTo>
                <a:lnTo>
                  <a:pt x="153162" y="22097"/>
                </a:lnTo>
                <a:lnTo>
                  <a:pt x="153162" y="371094"/>
                </a:lnTo>
                <a:lnTo>
                  <a:pt x="157734" y="375666"/>
                </a:lnTo>
                <a:lnTo>
                  <a:pt x="175260" y="375666"/>
                </a:lnTo>
                <a:close/>
              </a:path>
              <a:path w="329565" h="375920">
                <a:moveTo>
                  <a:pt x="329184" y="375666"/>
                </a:moveTo>
                <a:lnTo>
                  <a:pt x="329184" y="353568"/>
                </a:lnTo>
                <a:lnTo>
                  <a:pt x="164592" y="353568"/>
                </a:lnTo>
                <a:lnTo>
                  <a:pt x="175260" y="364998"/>
                </a:lnTo>
                <a:lnTo>
                  <a:pt x="175260" y="375666"/>
                </a:lnTo>
                <a:lnTo>
                  <a:pt x="329184" y="375666"/>
                </a:lnTo>
                <a:close/>
              </a:path>
            </a:pathLst>
          </a:custGeom>
          <a:solidFill>
            <a:srgbClr val="4774AB"/>
          </a:solidFill>
        </p:spPr>
        <p:txBody>
          <a:bodyPr wrap="square" lIns="0" tIns="0" rIns="0" bIns="0" rtlCol="0"/>
          <a:lstStyle/>
          <a:p/>
        </p:txBody>
      </p:sp>
      <p:sp>
        <p:nvSpPr>
          <p:cNvPr id="8" name="object 8"/>
          <p:cNvSpPr/>
          <p:nvPr/>
        </p:nvSpPr>
        <p:spPr>
          <a:xfrm>
            <a:off x="7283843" y="3757421"/>
            <a:ext cx="329565" cy="376555"/>
          </a:xfrm>
          <a:custGeom>
            <a:avLst/>
            <a:gdLst/>
            <a:ahLst/>
            <a:cxnLst/>
            <a:rect l="l" t="t" r="r" b="b"/>
            <a:pathLst>
              <a:path w="329565" h="376554">
                <a:moveTo>
                  <a:pt x="164592" y="354329"/>
                </a:moveTo>
                <a:lnTo>
                  <a:pt x="0" y="354329"/>
                </a:lnTo>
                <a:lnTo>
                  <a:pt x="0" y="376427"/>
                </a:lnTo>
                <a:lnTo>
                  <a:pt x="153161" y="376427"/>
                </a:lnTo>
                <a:lnTo>
                  <a:pt x="153161" y="364997"/>
                </a:lnTo>
                <a:lnTo>
                  <a:pt x="164592" y="354329"/>
                </a:lnTo>
                <a:close/>
              </a:path>
              <a:path w="329565" h="376554">
                <a:moveTo>
                  <a:pt x="329184" y="22097"/>
                </a:moveTo>
                <a:lnTo>
                  <a:pt x="329184" y="0"/>
                </a:lnTo>
                <a:lnTo>
                  <a:pt x="157733" y="0"/>
                </a:lnTo>
                <a:lnTo>
                  <a:pt x="153161" y="5333"/>
                </a:lnTo>
                <a:lnTo>
                  <a:pt x="153161" y="354329"/>
                </a:lnTo>
                <a:lnTo>
                  <a:pt x="164592" y="354329"/>
                </a:lnTo>
                <a:lnTo>
                  <a:pt x="164592" y="22097"/>
                </a:lnTo>
                <a:lnTo>
                  <a:pt x="175260" y="11429"/>
                </a:lnTo>
                <a:lnTo>
                  <a:pt x="175259" y="22097"/>
                </a:lnTo>
                <a:lnTo>
                  <a:pt x="329184" y="22097"/>
                </a:lnTo>
                <a:close/>
              </a:path>
              <a:path w="329565" h="376554">
                <a:moveTo>
                  <a:pt x="175260" y="371093"/>
                </a:moveTo>
                <a:lnTo>
                  <a:pt x="175260" y="22097"/>
                </a:lnTo>
                <a:lnTo>
                  <a:pt x="164592" y="22097"/>
                </a:lnTo>
                <a:lnTo>
                  <a:pt x="164592" y="354329"/>
                </a:lnTo>
                <a:lnTo>
                  <a:pt x="153161" y="364997"/>
                </a:lnTo>
                <a:lnTo>
                  <a:pt x="153161" y="376427"/>
                </a:lnTo>
                <a:lnTo>
                  <a:pt x="170688" y="376427"/>
                </a:lnTo>
                <a:lnTo>
                  <a:pt x="175260" y="371093"/>
                </a:lnTo>
                <a:close/>
              </a:path>
              <a:path w="329565" h="376554">
                <a:moveTo>
                  <a:pt x="175260" y="22097"/>
                </a:moveTo>
                <a:lnTo>
                  <a:pt x="175260" y="11429"/>
                </a:lnTo>
                <a:lnTo>
                  <a:pt x="164592" y="22097"/>
                </a:lnTo>
                <a:lnTo>
                  <a:pt x="175260" y="22097"/>
                </a:lnTo>
                <a:close/>
              </a:path>
            </a:pathLst>
          </a:custGeom>
          <a:solidFill>
            <a:srgbClr val="4774AB"/>
          </a:solidFill>
        </p:spPr>
        <p:txBody>
          <a:bodyPr wrap="square" lIns="0" tIns="0" rIns="0" bIns="0" rtlCol="0"/>
          <a:lstStyle/>
          <a:p/>
        </p:txBody>
      </p:sp>
      <p:sp>
        <p:nvSpPr>
          <p:cNvPr id="9" name="object 9"/>
          <p:cNvSpPr/>
          <p:nvPr/>
        </p:nvSpPr>
        <p:spPr>
          <a:xfrm>
            <a:off x="6253607" y="3934205"/>
            <a:ext cx="329565" cy="200025"/>
          </a:xfrm>
          <a:custGeom>
            <a:avLst/>
            <a:gdLst/>
            <a:ahLst/>
            <a:cxnLst/>
            <a:rect l="l" t="t" r="r" b="b"/>
            <a:pathLst>
              <a:path w="329565" h="200025">
                <a:moveTo>
                  <a:pt x="176022" y="177546"/>
                </a:moveTo>
                <a:lnTo>
                  <a:pt x="176022" y="5333"/>
                </a:lnTo>
                <a:lnTo>
                  <a:pt x="170688" y="0"/>
                </a:lnTo>
                <a:lnTo>
                  <a:pt x="0" y="0"/>
                </a:lnTo>
                <a:lnTo>
                  <a:pt x="0" y="22860"/>
                </a:lnTo>
                <a:lnTo>
                  <a:pt x="153924" y="22859"/>
                </a:lnTo>
                <a:lnTo>
                  <a:pt x="153924" y="11429"/>
                </a:lnTo>
                <a:lnTo>
                  <a:pt x="164592" y="22859"/>
                </a:lnTo>
                <a:lnTo>
                  <a:pt x="164592" y="177546"/>
                </a:lnTo>
                <a:lnTo>
                  <a:pt x="176022" y="177546"/>
                </a:lnTo>
                <a:close/>
              </a:path>
              <a:path w="329565" h="200025">
                <a:moveTo>
                  <a:pt x="164592" y="22859"/>
                </a:moveTo>
                <a:lnTo>
                  <a:pt x="153924" y="11429"/>
                </a:lnTo>
                <a:lnTo>
                  <a:pt x="153924" y="22859"/>
                </a:lnTo>
                <a:lnTo>
                  <a:pt x="164592" y="22859"/>
                </a:lnTo>
                <a:close/>
              </a:path>
              <a:path w="329565" h="200025">
                <a:moveTo>
                  <a:pt x="176022" y="199644"/>
                </a:moveTo>
                <a:lnTo>
                  <a:pt x="176022" y="188214"/>
                </a:lnTo>
                <a:lnTo>
                  <a:pt x="164592" y="177546"/>
                </a:lnTo>
                <a:lnTo>
                  <a:pt x="164592" y="22859"/>
                </a:lnTo>
                <a:lnTo>
                  <a:pt x="153924" y="22859"/>
                </a:lnTo>
                <a:lnTo>
                  <a:pt x="153924" y="194310"/>
                </a:lnTo>
                <a:lnTo>
                  <a:pt x="158496" y="199644"/>
                </a:lnTo>
                <a:lnTo>
                  <a:pt x="176022" y="199644"/>
                </a:lnTo>
                <a:close/>
              </a:path>
              <a:path w="329565" h="200025">
                <a:moveTo>
                  <a:pt x="329184" y="199644"/>
                </a:moveTo>
                <a:lnTo>
                  <a:pt x="329184" y="177545"/>
                </a:lnTo>
                <a:lnTo>
                  <a:pt x="164592" y="177546"/>
                </a:lnTo>
                <a:lnTo>
                  <a:pt x="176022" y="188214"/>
                </a:lnTo>
                <a:lnTo>
                  <a:pt x="176022" y="199644"/>
                </a:lnTo>
                <a:lnTo>
                  <a:pt x="329184" y="199644"/>
                </a:lnTo>
                <a:close/>
              </a:path>
            </a:pathLst>
          </a:custGeom>
          <a:solidFill>
            <a:srgbClr val="3D6696"/>
          </a:solidFill>
        </p:spPr>
        <p:txBody>
          <a:bodyPr wrap="square" lIns="0" tIns="0" rIns="0" bIns="0" rtlCol="0"/>
          <a:lstStyle/>
          <a:p/>
        </p:txBody>
      </p:sp>
      <p:sp>
        <p:nvSpPr>
          <p:cNvPr id="10" name="object 10"/>
          <p:cNvSpPr/>
          <p:nvPr/>
        </p:nvSpPr>
        <p:spPr>
          <a:xfrm>
            <a:off x="7283843" y="2341626"/>
            <a:ext cx="329565" cy="730250"/>
          </a:xfrm>
          <a:custGeom>
            <a:avLst/>
            <a:gdLst/>
            <a:ahLst/>
            <a:cxnLst/>
            <a:rect l="l" t="t" r="r" b="b"/>
            <a:pathLst>
              <a:path w="329565" h="730250">
                <a:moveTo>
                  <a:pt x="175260" y="707898"/>
                </a:moveTo>
                <a:lnTo>
                  <a:pt x="175260" y="5333"/>
                </a:lnTo>
                <a:lnTo>
                  <a:pt x="170688" y="0"/>
                </a:lnTo>
                <a:lnTo>
                  <a:pt x="0" y="0"/>
                </a:lnTo>
                <a:lnTo>
                  <a:pt x="0" y="22098"/>
                </a:lnTo>
                <a:lnTo>
                  <a:pt x="153162" y="22097"/>
                </a:lnTo>
                <a:lnTo>
                  <a:pt x="153162" y="11429"/>
                </a:lnTo>
                <a:lnTo>
                  <a:pt x="164592" y="22097"/>
                </a:lnTo>
                <a:lnTo>
                  <a:pt x="164592" y="707898"/>
                </a:lnTo>
                <a:lnTo>
                  <a:pt x="175260" y="707898"/>
                </a:lnTo>
                <a:close/>
              </a:path>
              <a:path w="329565" h="730250">
                <a:moveTo>
                  <a:pt x="164592" y="22097"/>
                </a:moveTo>
                <a:lnTo>
                  <a:pt x="153162" y="11429"/>
                </a:lnTo>
                <a:lnTo>
                  <a:pt x="153162" y="22097"/>
                </a:lnTo>
                <a:lnTo>
                  <a:pt x="164592" y="22097"/>
                </a:lnTo>
                <a:close/>
              </a:path>
              <a:path w="329565" h="730250">
                <a:moveTo>
                  <a:pt x="175260" y="729996"/>
                </a:moveTo>
                <a:lnTo>
                  <a:pt x="175260" y="719328"/>
                </a:lnTo>
                <a:lnTo>
                  <a:pt x="164592" y="707898"/>
                </a:lnTo>
                <a:lnTo>
                  <a:pt x="164592" y="22097"/>
                </a:lnTo>
                <a:lnTo>
                  <a:pt x="153162" y="22097"/>
                </a:lnTo>
                <a:lnTo>
                  <a:pt x="153162" y="725424"/>
                </a:lnTo>
                <a:lnTo>
                  <a:pt x="157734" y="729996"/>
                </a:lnTo>
                <a:lnTo>
                  <a:pt x="175260" y="729996"/>
                </a:lnTo>
                <a:close/>
              </a:path>
              <a:path w="329565" h="730250">
                <a:moveTo>
                  <a:pt x="329184" y="729996"/>
                </a:moveTo>
                <a:lnTo>
                  <a:pt x="329184" y="707898"/>
                </a:lnTo>
                <a:lnTo>
                  <a:pt x="164592" y="707898"/>
                </a:lnTo>
                <a:lnTo>
                  <a:pt x="175260" y="719328"/>
                </a:lnTo>
                <a:lnTo>
                  <a:pt x="175260" y="729996"/>
                </a:lnTo>
                <a:lnTo>
                  <a:pt x="329184" y="729996"/>
                </a:lnTo>
                <a:close/>
              </a:path>
            </a:pathLst>
          </a:custGeom>
          <a:solidFill>
            <a:srgbClr val="4774AB"/>
          </a:solidFill>
        </p:spPr>
        <p:txBody>
          <a:bodyPr wrap="square" lIns="0" tIns="0" rIns="0" bIns="0" rtlCol="0"/>
          <a:lstStyle/>
          <a:p/>
        </p:txBody>
      </p:sp>
      <p:sp>
        <p:nvSpPr>
          <p:cNvPr id="11" name="object 11"/>
          <p:cNvSpPr/>
          <p:nvPr/>
        </p:nvSpPr>
        <p:spPr>
          <a:xfrm>
            <a:off x="7283843" y="2352675"/>
            <a:ext cx="329565" cy="0"/>
          </a:xfrm>
          <a:custGeom>
            <a:avLst/>
            <a:gdLst/>
            <a:ahLst/>
            <a:cxnLst/>
            <a:rect l="l" t="t" r="r" b="b"/>
            <a:pathLst>
              <a:path w="329565">
                <a:moveTo>
                  <a:pt x="0" y="0"/>
                </a:moveTo>
                <a:lnTo>
                  <a:pt x="329183" y="0"/>
                </a:lnTo>
              </a:path>
            </a:pathLst>
          </a:custGeom>
          <a:ln w="22098">
            <a:solidFill>
              <a:srgbClr val="4774AB"/>
            </a:solidFill>
          </a:ln>
        </p:spPr>
        <p:txBody>
          <a:bodyPr wrap="square" lIns="0" tIns="0" rIns="0" bIns="0" rtlCol="0"/>
          <a:lstStyle/>
          <a:p/>
        </p:txBody>
      </p:sp>
      <p:sp>
        <p:nvSpPr>
          <p:cNvPr id="12" name="object 12"/>
          <p:cNvSpPr/>
          <p:nvPr/>
        </p:nvSpPr>
        <p:spPr>
          <a:xfrm>
            <a:off x="7283843" y="1633727"/>
            <a:ext cx="329565" cy="730250"/>
          </a:xfrm>
          <a:custGeom>
            <a:avLst/>
            <a:gdLst/>
            <a:ahLst/>
            <a:cxnLst/>
            <a:rect l="l" t="t" r="r" b="b"/>
            <a:pathLst>
              <a:path w="329565" h="730250">
                <a:moveTo>
                  <a:pt x="164592" y="707898"/>
                </a:moveTo>
                <a:lnTo>
                  <a:pt x="0" y="707898"/>
                </a:lnTo>
                <a:lnTo>
                  <a:pt x="0" y="729996"/>
                </a:lnTo>
                <a:lnTo>
                  <a:pt x="153162" y="729996"/>
                </a:lnTo>
                <a:lnTo>
                  <a:pt x="153162" y="719328"/>
                </a:lnTo>
                <a:lnTo>
                  <a:pt x="164592" y="707898"/>
                </a:lnTo>
                <a:close/>
              </a:path>
              <a:path w="329565" h="730250">
                <a:moveTo>
                  <a:pt x="329184" y="22098"/>
                </a:moveTo>
                <a:lnTo>
                  <a:pt x="329184" y="0"/>
                </a:lnTo>
                <a:lnTo>
                  <a:pt x="157733" y="0"/>
                </a:lnTo>
                <a:lnTo>
                  <a:pt x="153161" y="5334"/>
                </a:lnTo>
                <a:lnTo>
                  <a:pt x="153162" y="707898"/>
                </a:lnTo>
                <a:lnTo>
                  <a:pt x="164592" y="707898"/>
                </a:lnTo>
                <a:lnTo>
                  <a:pt x="164591" y="22098"/>
                </a:lnTo>
                <a:lnTo>
                  <a:pt x="175259" y="11430"/>
                </a:lnTo>
                <a:lnTo>
                  <a:pt x="175259" y="22098"/>
                </a:lnTo>
                <a:lnTo>
                  <a:pt x="329184" y="22098"/>
                </a:lnTo>
                <a:close/>
              </a:path>
              <a:path w="329565" h="730250">
                <a:moveTo>
                  <a:pt x="175260" y="725424"/>
                </a:moveTo>
                <a:lnTo>
                  <a:pt x="175259" y="22098"/>
                </a:lnTo>
                <a:lnTo>
                  <a:pt x="164591" y="22098"/>
                </a:lnTo>
                <a:lnTo>
                  <a:pt x="164592" y="707898"/>
                </a:lnTo>
                <a:lnTo>
                  <a:pt x="153162" y="719328"/>
                </a:lnTo>
                <a:lnTo>
                  <a:pt x="153162" y="729996"/>
                </a:lnTo>
                <a:lnTo>
                  <a:pt x="170688" y="729996"/>
                </a:lnTo>
                <a:lnTo>
                  <a:pt x="175260" y="725424"/>
                </a:lnTo>
                <a:close/>
              </a:path>
              <a:path w="329565" h="730250">
                <a:moveTo>
                  <a:pt x="175259" y="22098"/>
                </a:moveTo>
                <a:lnTo>
                  <a:pt x="175259" y="11430"/>
                </a:lnTo>
                <a:lnTo>
                  <a:pt x="164591" y="22098"/>
                </a:lnTo>
                <a:lnTo>
                  <a:pt x="175259" y="22098"/>
                </a:lnTo>
                <a:close/>
              </a:path>
            </a:pathLst>
          </a:custGeom>
          <a:solidFill>
            <a:srgbClr val="4774AB"/>
          </a:solidFill>
        </p:spPr>
        <p:txBody>
          <a:bodyPr wrap="square" lIns="0" tIns="0" rIns="0" bIns="0" rtlCol="0"/>
          <a:lstStyle/>
          <a:p/>
        </p:txBody>
      </p:sp>
      <p:sp>
        <p:nvSpPr>
          <p:cNvPr id="13" name="object 13"/>
          <p:cNvSpPr/>
          <p:nvPr/>
        </p:nvSpPr>
        <p:spPr>
          <a:xfrm>
            <a:off x="6253607" y="2341626"/>
            <a:ext cx="329565" cy="1615440"/>
          </a:xfrm>
          <a:custGeom>
            <a:avLst/>
            <a:gdLst/>
            <a:ahLst/>
            <a:cxnLst/>
            <a:rect l="l" t="t" r="r" b="b"/>
            <a:pathLst>
              <a:path w="329565" h="1615439">
                <a:moveTo>
                  <a:pt x="164592" y="1592580"/>
                </a:moveTo>
                <a:lnTo>
                  <a:pt x="0" y="1592580"/>
                </a:lnTo>
                <a:lnTo>
                  <a:pt x="0" y="1615440"/>
                </a:lnTo>
                <a:lnTo>
                  <a:pt x="153924" y="1615440"/>
                </a:lnTo>
                <a:lnTo>
                  <a:pt x="153924" y="1604010"/>
                </a:lnTo>
                <a:lnTo>
                  <a:pt x="164592" y="1592580"/>
                </a:lnTo>
                <a:close/>
              </a:path>
              <a:path w="329565" h="1615439">
                <a:moveTo>
                  <a:pt x="329183" y="22098"/>
                </a:moveTo>
                <a:lnTo>
                  <a:pt x="329183" y="0"/>
                </a:lnTo>
                <a:lnTo>
                  <a:pt x="158495" y="0"/>
                </a:lnTo>
                <a:lnTo>
                  <a:pt x="153923" y="5334"/>
                </a:lnTo>
                <a:lnTo>
                  <a:pt x="153924" y="1592580"/>
                </a:lnTo>
                <a:lnTo>
                  <a:pt x="164592" y="1592580"/>
                </a:lnTo>
                <a:lnTo>
                  <a:pt x="164591" y="22098"/>
                </a:lnTo>
                <a:lnTo>
                  <a:pt x="176021" y="11430"/>
                </a:lnTo>
                <a:lnTo>
                  <a:pt x="176021" y="22098"/>
                </a:lnTo>
                <a:lnTo>
                  <a:pt x="329183" y="22098"/>
                </a:lnTo>
                <a:close/>
              </a:path>
              <a:path w="329565" h="1615439">
                <a:moveTo>
                  <a:pt x="176021" y="1610106"/>
                </a:moveTo>
                <a:lnTo>
                  <a:pt x="176021" y="22098"/>
                </a:lnTo>
                <a:lnTo>
                  <a:pt x="164591" y="22098"/>
                </a:lnTo>
                <a:lnTo>
                  <a:pt x="164592" y="1592580"/>
                </a:lnTo>
                <a:lnTo>
                  <a:pt x="153924" y="1604010"/>
                </a:lnTo>
                <a:lnTo>
                  <a:pt x="153924" y="1615440"/>
                </a:lnTo>
                <a:lnTo>
                  <a:pt x="170688" y="1615440"/>
                </a:lnTo>
                <a:lnTo>
                  <a:pt x="176021" y="1610106"/>
                </a:lnTo>
                <a:close/>
              </a:path>
              <a:path w="329565" h="1615439">
                <a:moveTo>
                  <a:pt x="176021" y="22098"/>
                </a:moveTo>
                <a:lnTo>
                  <a:pt x="176021" y="11430"/>
                </a:lnTo>
                <a:lnTo>
                  <a:pt x="164591" y="22098"/>
                </a:lnTo>
                <a:lnTo>
                  <a:pt x="176021" y="22098"/>
                </a:lnTo>
                <a:close/>
              </a:path>
            </a:pathLst>
          </a:custGeom>
          <a:solidFill>
            <a:srgbClr val="3D6696"/>
          </a:solidFill>
        </p:spPr>
        <p:txBody>
          <a:bodyPr wrap="square" lIns="0" tIns="0" rIns="0" bIns="0" rtlCol="0"/>
          <a:lstStyle/>
          <a:p/>
        </p:txBody>
      </p:sp>
      <p:sp>
        <p:nvSpPr>
          <p:cNvPr id="14" name="object 14"/>
          <p:cNvSpPr/>
          <p:nvPr/>
        </p:nvSpPr>
        <p:spPr>
          <a:xfrm>
            <a:off x="5730125" y="3038855"/>
            <a:ext cx="523875" cy="1813560"/>
          </a:xfrm>
          <a:custGeom>
            <a:avLst/>
            <a:gdLst/>
            <a:ahLst/>
            <a:cxnLst/>
            <a:rect l="l" t="t" r="r" b="b"/>
            <a:pathLst>
              <a:path w="523875" h="1813560">
                <a:moveTo>
                  <a:pt x="0" y="0"/>
                </a:moveTo>
                <a:lnTo>
                  <a:pt x="0" y="1813560"/>
                </a:lnTo>
                <a:lnTo>
                  <a:pt x="523493" y="1813560"/>
                </a:lnTo>
                <a:lnTo>
                  <a:pt x="523493" y="0"/>
                </a:lnTo>
                <a:lnTo>
                  <a:pt x="0" y="0"/>
                </a:lnTo>
                <a:close/>
              </a:path>
            </a:pathLst>
          </a:custGeom>
          <a:solidFill>
            <a:srgbClr val="4F81BD"/>
          </a:solidFill>
        </p:spPr>
        <p:txBody>
          <a:bodyPr wrap="square" lIns="0" tIns="0" rIns="0" bIns="0" rtlCol="0"/>
          <a:lstStyle/>
          <a:p/>
        </p:txBody>
      </p:sp>
      <p:sp>
        <p:nvSpPr>
          <p:cNvPr id="15" name="object 15"/>
          <p:cNvSpPr/>
          <p:nvPr/>
        </p:nvSpPr>
        <p:spPr>
          <a:xfrm>
            <a:off x="5719457" y="3027426"/>
            <a:ext cx="546100" cy="1836420"/>
          </a:xfrm>
          <a:custGeom>
            <a:avLst/>
            <a:gdLst/>
            <a:ahLst/>
            <a:cxnLst/>
            <a:rect l="l" t="t" r="r" b="b"/>
            <a:pathLst>
              <a:path w="546100" h="1836420">
                <a:moveTo>
                  <a:pt x="545592" y="1831085"/>
                </a:moveTo>
                <a:lnTo>
                  <a:pt x="545592" y="5333"/>
                </a:lnTo>
                <a:lnTo>
                  <a:pt x="540258" y="0"/>
                </a:lnTo>
                <a:lnTo>
                  <a:pt x="4571" y="0"/>
                </a:lnTo>
                <a:lnTo>
                  <a:pt x="0" y="5333"/>
                </a:lnTo>
                <a:lnTo>
                  <a:pt x="0" y="1831085"/>
                </a:lnTo>
                <a:lnTo>
                  <a:pt x="4572" y="1836419"/>
                </a:lnTo>
                <a:lnTo>
                  <a:pt x="10668" y="1836419"/>
                </a:lnTo>
                <a:lnTo>
                  <a:pt x="10668" y="22097"/>
                </a:lnTo>
                <a:lnTo>
                  <a:pt x="22097" y="11429"/>
                </a:lnTo>
                <a:lnTo>
                  <a:pt x="22098" y="22097"/>
                </a:lnTo>
                <a:lnTo>
                  <a:pt x="523494" y="22097"/>
                </a:lnTo>
                <a:lnTo>
                  <a:pt x="523494" y="11429"/>
                </a:lnTo>
                <a:lnTo>
                  <a:pt x="534162" y="22097"/>
                </a:lnTo>
                <a:lnTo>
                  <a:pt x="534162" y="1836419"/>
                </a:lnTo>
                <a:lnTo>
                  <a:pt x="540258" y="1836419"/>
                </a:lnTo>
                <a:lnTo>
                  <a:pt x="545592" y="1831085"/>
                </a:lnTo>
                <a:close/>
              </a:path>
              <a:path w="546100" h="1836420">
                <a:moveTo>
                  <a:pt x="22097" y="22097"/>
                </a:moveTo>
                <a:lnTo>
                  <a:pt x="22097" y="11429"/>
                </a:lnTo>
                <a:lnTo>
                  <a:pt x="10668" y="22097"/>
                </a:lnTo>
                <a:lnTo>
                  <a:pt x="22097" y="22097"/>
                </a:lnTo>
                <a:close/>
              </a:path>
              <a:path w="546100" h="1836420">
                <a:moveTo>
                  <a:pt x="22098" y="1814321"/>
                </a:moveTo>
                <a:lnTo>
                  <a:pt x="22097" y="22097"/>
                </a:lnTo>
                <a:lnTo>
                  <a:pt x="10668" y="22097"/>
                </a:lnTo>
                <a:lnTo>
                  <a:pt x="10668" y="1814321"/>
                </a:lnTo>
                <a:lnTo>
                  <a:pt x="22098" y="1814321"/>
                </a:lnTo>
                <a:close/>
              </a:path>
              <a:path w="546100" h="1836420">
                <a:moveTo>
                  <a:pt x="534162" y="1814321"/>
                </a:moveTo>
                <a:lnTo>
                  <a:pt x="10668" y="1814321"/>
                </a:lnTo>
                <a:lnTo>
                  <a:pt x="22098" y="1824989"/>
                </a:lnTo>
                <a:lnTo>
                  <a:pt x="22098" y="1836419"/>
                </a:lnTo>
                <a:lnTo>
                  <a:pt x="523494" y="1836419"/>
                </a:lnTo>
                <a:lnTo>
                  <a:pt x="523494" y="1824989"/>
                </a:lnTo>
                <a:lnTo>
                  <a:pt x="534162" y="1814321"/>
                </a:lnTo>
                <a:close/>
              </a:path>
              <a:path w="546100" h="1836420">
                <a:moveTo>
                  <a:pt x="22098" y="1836419"/>
                </a:moveTo>
                <a:lnTo>
                  <a:pt x="22098" y="1824989"/>
                </a:lnTo>
                <a:lnTo>
                  <a:pt x="10668" y="1814321"/>
                </a:lnTo>
                <a:lnTo>
                  <a:pt x="10668" y="1836419"/>
                </a:lnTo>
                <a:lnTo>
                  <a:pt x="22098" y="1836419"/>
                </a:lnTo>
                <a:close/>
              </a:path>
              <a:path w="546100" h="1836420">
                <a:moveTo>
                  <a:pt x="534162" y="22097"/>
                </a:moveTo>
                <a:lnTo>
                  <a:pt x="523494" y="11429"/>
                </a:lnTo>
                <a:lnTo>
                  <a:pt x="523494" y="22097"/>
                </a:lnTo>
                <a:lnTo>
                  <a:pt x="534162" y="22097"/>
                </a:lnTo>
                <a:close/>
              </a:path>
              <a:path w="546100" h="1836420">
                <a:moveTo>
                  <a:pt x="534162" y="1814321"/>
                </a:moveTo>
                <a:lnTo>
                  <a:pt x="534162" y="22097"/>
                </a:lnTo>
                <a:lnTo>
                  <a:pt x="523494" y="22097"/>
                </a:lnTo>
                <a:lnTo>
                  <a:pt x="523494" y="1814321"/>
                </a:lnTo>
                <a:lnTo>
                  <a:pt x="534162" y="1814321"/>
                </a:lnTo>
                <a:close/>
              </a:path>
              <a:path w="546100" h="1836420">
                <a:moveTo>
                  <a:pt x="534162" y="1836419"/>
                </a:moveTo>
                <a:lnTo>
                  <a:pt x="534162" y="1814321"/>
                </a:lnTo>
                <a:lnTo>
                  <a:pt x="523494" y="1824989"/>
                </a:lnTo>
                <a:lnTo>
                  <a:pt x="523494" y="1836419"/>
                </a:lnTo>
                <a:lnTo>
                  <a:pt x="534162" y="1836419"/>
                </a:lnTo>
                <a:close/>
              </a:path>
            </a:pathLst>
          </a:custGeom>
          <a:solidFill>
            <a:srgbClr val="FFFFFF"/>
          </a:solidFill>
        </p:spPr>
        <p:txBody>
          <a:bodyPr wrap="square" lIns="0" tIns="0" rIns="0" bIns="0" rtlCol="0"/>
          <a:lstStyle/>
          <a:p/>
        </p:txBody>
      </p:sp>
      <p:sp>
        <p:nvSpPr>
          <p:cNvPr id="16" name="object 16"/>
          <p:cNvSpPr txBox="1"/>
          <p:nvPr/>
        </p:nvSpPr>
        <p:spPr>
          <a:xfrm>
            <a:off x="5730125" y="3004820"/>
            <a:ext cx="523875" cy="1808480"/>
          </a:xfrm>
          <a:prstGeom prst="rect">
            <a:avLst/>
          </a:prstGeom>
        </p:spPr>
        <p:txBody>
          <a:bodyPr vert="horz" wrap="square" lIns="0" tIns="34925" rIns="0" bIns="0" rtlCol="0">
            <a:spAutoFit/>
          </a:bodyPr>
          <a:lstStyle/>
          <a:p>
            <a:pPr marL="88900" marR="81280">
              <a:lnSpc>
                <a:spcPts val="3180"/>
              </a:lnSpc>
              <a:spcBef>
                <a:spcPts val="275"/>
              </a:spcBef>
            </a:pPr>
            <a:r>
              <a:rPr sz="2700" spc="15" dirty="0">
                <a:solidFill>
                  <a:srgbClr val="FFFFFF"/>
                </a:solidFill>
                <a:latin typeface="宋体" panose="02010600030101010101" pitchFamily="2" charset="-122"/>
                <a:cs typeface="宋体" panose="02010600030101010101" pitchFamily="2" charset="-122"/>
              </a:rPr>
              <a:t>知 识</a:t>
            </a:r>
            <a:endParaRPr sz="2700">
              <a:latin typeface="宋体" panose="02010600030101010101" pitchFamily="2" charset="-122"/>
              <a:cs typeface="宋体" panose="02010600030101010101" pitchFamily="2" charset="-122"/>
            </a:endParaRPr>
          </a:p>
          <a:p>
            <a:pPr marL="88900" marR="81280">
              <a:lnSpc>
                <a:spcPts val="3180"/>
              </a:lnSpc>
              <a:spcBef>
                <a:spcPts val="1235"/>
              </a:spcBef>
            </a:pPr>
            <a:r>
              <a:rPr sz="2700" spc="15" dirty="0">
                <a:solidFill>
                  <a:srgbClr val="FFFFFF"/>
                </a:solidFill>
                <a:latin typeface="宋体" panose="02010600030101010101" pitchFamily="2" charset="-122"/>
                <a:cs typeface="宋体" panose="02010600030101010101" pitchFamily="2" charset="-122"/>
              </a:rPr>
              <a:t>表 示</a:t>
            </a:r>
            <a:endParaRPr sz="2700">
              <a:latin typeface="宋体" panose="02010600030101010101" pitchFamily="2" charset="-122"/>
              <a:cs typeface="宋体" panose="02010600030101010101" pitchFamily="2" charset="-122"/>
            </a:endParaRPr>
          </a:p>
        </p:txBody>
      </p:sp>
      <p:sp>
        <p:nvSpPr>
          <p:cNvPr id="17" name="object 17"/>
          <p:cNvSpPr/>
          <p:nvPr/>
        </p:nvSpPr>
        <p:spPr>
          <a:xfrm>
            <a:off x="6582803" y="1901951"/>
            <a:ext cx="701040" cy="902335"/>
          </a:xfrm>
          <a:custGeom>
            <a:avLst/>
            <a:gdLst/>
            <a:ahLst/>
            <a:cxnLst/>
            <a:rect l="l" t="t" r="r" b="b"/>
            <a:pathLst>
              <a:path w="701040" h="902335">
                <a:moveTo>
                  <a:pt x="0" y="0"/>
                </a:moveTo>
                <a:lnTo>
                  <a:pt x="0" y="902207"/>
                </a:lnTo>
                <a:lnTo>
                  <a:pt x="701040" y="902207"/>
                </a:lnTo>
                <a:lnTo>
                  <a:pt x="701040" y="0"/>
                </a:lnTo>
                <a:lnTo>
                  <a:pt x="0" y="0"/>
                </a:lnTo>
                <a:close/>
              </a:path>
            </a:pathLst>
          </a:custGeom>
          <a:solidFill>
            <a:srgbClr val="4F81BD"/>
          </a:solidFill>
        </p:spPr>
        <p:txBody>
          <a:bodyPr wrap="square" lIns="0" tIns="0" rIns="0" bIns="0" rtlCol="0"/>
          <a:lstStyle/>
          <a:p/>
        </p:txBody>
      </p:sp>
      <p:sp>
        <p:nvSpPr>
          <p:cNvPr id="18" name="object 18"/>
          <p:cNvSpPr/>
          <p:nvPr/>
        </p:nvSpPr>
        <p:spPr>
          <a:xfrm>
            <a:off x="6572122" y="1890522"/>
            <a:ext cx="722630" cy="924560"/>
          </a:xfrm>
          <a:custGeom>
            <a:avLst/>
            <a:gdLst/>
            <a:ahLst/>
            <a:cxnLst/>
            <a:rect l="l" t="t" r="r" b="b"/>
            <a:pathLst>
              <a:path w="722629" h="924560">
                <a:moveTo>
                  <a:pt x="722376" y="919733"/>
                </a:moveTo>
                <a:lnTo>
                  <a:pt x="722376" y="5333"/>
                </a:lnTo>
                <a:lnTo>
                  <a:pt x="717804" y="0"/>
                </a:lnTo>
                <a:lnTo>
                  <a:pt x="4571" y="0"/>
                </a:lnTo>
                <a:lnTo>
                  <a:pt x="0" y="5333"/>
                </a:lnTo>
                <a:lnTo>
                  <a:pt x="0" y="919733"/>
                </a:lnTo>
                <a:lnTo>
                  <a:pt x="4572" y="924305"/>
                </a:lnTo>
                <a:lnTo>
                  <a:pt x="10668" y="924305"/>
                </a:lnTo>
                <a:lnTo>
                  <a:pt x="10668" y="22097"/>
                </a:lnTo>
                <a:lnTo>
                  <a:pt x="22098" y="11429"/>
                </a:lnTo>
                <a:lnTo>
                  <a:pt x="22098" y="22097"/>
                </a:lnTo>
                <a:lnTo>
                  <a:pt x="700278" y="22097"/>
                </a:lnTo>
                <a:lnTo>
                  <a:pt x="700278" y="11429"/>
                </a:lnTo>
                <a:lnTo>
                  <a:pt x="711708" y="22097"/>
                </a:lnTo>
                <a:lnTo>
                  <a:pt x="711708" y="924305"/>
                </a:lnTo>
                <a:lnTo>
                  <a:pt x="717804" y="924305"/>
                </a:lnTo>
                <a:lnTo>
                  <a:pt x="722376" y="919733"/>
                </a:lnTo>
                <a:close/>
              </a:path>
              <a:path w="722629" h="924560">
                <a:moveTo>
                  <a:pt x="22098" y="22097"/>
                </a:moveTo>
                <a:lnTo>
                  <a:pt x="22098" y="11429"/>
                </a:lnTo>
                <a:lnTo>
                  <a:pt x="10668" y="22097"/>
                </a:lnTo>
                <a:lnTo>
                  <a:pt x="22098" y="22097"/>
                </a:lnTo>
                <a:close/>
              </a:path>
              <a:path w="722629" h="924560">
                <a:moveTo>
                  <a:pt x="22098" y="902207"/>
                </a:moveTo>
                <a:lnTo>
                  <a:pt x="22098" y="22097"/>
                </a:lnTo>
                <a:lnTo>
                  <a:pt x="10668" y="22097"/>
                </a:lnTo>
                <a:lnTo>
                  <a:pt x="10668" y="902207"/>
                </a:lnTo>
                <a:lnTo>
                  <a:pt x="22098" y="902207"/>
                </a:lnTo>
                <a:close/>
              </a:path>
              <a:path w="722629" h="924560">
                <a:moveTo>
                  <a:pt x="711708" y="902207"/>
                </a:moveTo>
                <a:lnTo>
                  <a:pt x="10668" y="902207"/>
                </a:lnTo>
                <a:lnTo>
                  <a:pt x="22098" y="913637"/>
                </a:lnTo>
                <a:lnTo>
                  <a:pt x="22098" y="924305"/>
                </a:lnTo>
                <a:lnTo>
                  <a:pt x="700278" y="924305"/>
                </a:lnTo>
                <a:lnTo>
                  <a:pt x="700278" y="913637"/>
                </a:lnTo>
                <a:lnTo>
                  <a:pt x="711708" y="902207"/>
                </a:lnTo>
                <a:close/>
              </a:path>
              <a:path w="722629" h="924560">
                <a:moveTo>
                  <a:pt x="22098" y="924305"/>
                </a:moveTo>
                <a:lnTo>
                  <a:pt x="22098" y="913637"/>
                </a:lnTo>
                <a:lnTo>
                  <a:pt x="10668" y="902207"/>
                </a:lnTo>
                <a:lnTo>
                  <a:pt x="10668" y="924305"/>
                </a:lnTo>
                <a:lnTo>
                  <a:pt x="22098" y="924305"/>
                </a:lnTo>
                <a:close/>
              </a:path>
              <a:path w="722629" h="924560">
                <a:moveTo>
                  <a:pt x="711708" y="22097"/>
                </a:moveTo>
                <a:lnTo>
                  <a:pt x="700278" y="11429"/>
                </a:lnTo>
                <a:lnTo>
                  <a:pt x="700278" y="22097"/>
                </a:lnTo>
                <a:lnTo>
                  <a:pt x="711708" y="22097"/>
                </a:lnTo>
                <a:close/>
              </a:path>
              <a:path w="722629" h="924560">
                <a:moveTo>
                  <a:pt x="711708" y="902207"/>
                </a:moveTo>
                <a:lnTo>
                  <a:pt x="711708" y="22097"/>
                </a:lnTo>
                <a:lnTo>
                  <a:pt x="700278" y="22097"/>
                </a:lnTo>
                <a:lnTo>
                  <a:pt x="700278" y="902207"/>
                </a:lnTo>
                <a:lnTo>
                  <a:pt x="711708" y="902207"/>
                </a:lnTo>
                <a:close/>
              </a:path>
              <a:path w="722629" h="924560">
                <a:moveTo>
                  <a:pt x="711708" y="924305"/>
                </a:moveTo>
                <a:lnTo>
                  <a:pt x="711708" y="902207"/>
                </a:lnTo>
                <a:lnTo>
                  <a:pt x="700278" y="913637"/>
                </a:lnTo>
                <a:lnTo>
                  <a:pt x="700278" y="924305"/>
                </a:lnTo>
                <a:lnTo>
                  <a:pt x="711708" y="924305"/>
                </a:lnTo>
                <a:close/>
              </a:path>
            </a:pathLst>
          </a:custGeom>
          <a:solidFill>
            <a:srgbClr val="385D8A"/>
          </a:solidFill>
        </p:spPr>
        <p:txBody>
          <a:bodyPr wrap="square" lIns="0" tIns="0" rIns="0" bIns="0" rtlCol="0"/>
          <a:lstStyle/>
          <a:p/>
        </p:txBody>
      </p:sp>
      <p:sp>
        <p:nvSpPr>
          <p:cNvPr id="19" name="object 19"/>
          <p:cNvSpPr txBox="1"/>
          <p:nvPr/>
        </p:nvSpPr>
        <p:spPr>
          <a:xfrm>
            <a:off x="6582803" y="1907085"/>
            <a:ext cx="701040" cy="749300"/>
          </a:xfrm>
          <a:prstGeom prst="rect">
            <a:avLst/>
          </a:prstGeom>
        </p:spPr>
        <p:txBody>
          <a:bodyPr vert="horz" wrap="square" lIns="0" tIns="12700" rIns="0" bIns="0" rtlCol="0">
            <a:spAutoFit/>
          </a:bodyPr>
          <a:lstStyle/>
          <a:p>
            <a:pPr marL="128270" marR="119380">
              <a:lnSpc>
                <a:spcPct val="136000"/>
              </a:lnSpc>
              <a:spcBef>
                <a:spcPts val="100"/>
              </a:spcBef>
            </a:pPr>
            <a:r>
              <a:rPr sz="1750" dirty="0">
                <a:solidFill>
                  <a:srgbClr val="FFFFFF"/>
                </a:solidFill>
                <a:latin typeface="宋体" panose="02010600030101010101" pitchFamily="2" charset="-122"/>
                <a:cs typeface="宋体" panose="02010600030101010101" pitchFamily="2" charset="-122"/>
              </a:rPr>
              <a:t>符号 主义</a:t>
            </a:r>
            <a:endParaRPr sz="1750">
              <a:latin typeface="宋体" panose="02010600030101010101" pitchFamily="2" charset="-122"/>
              <a:cs typeface="宋体" panose="02010600030101010101" pitchFamily="2" charset="-122"/>
            </a:endParaRPr>
          </a:p>
        </p:txBody>
      </p:sp>
      <p:sp>
        <p:nvSpPr>
          <p:cNvPr id="20" name="object 20"/>
          <p:cNvSpPr/>
          <p:nvPr/>
        </p:nvSpPr>
        <p:spPr>
          <a:xfrm>
            <a:off x="7613027" y="1393697"/>
            <a:ext cx="1645920" cy="502284"/>
          </a:xfrm>
          <a:custGeom>
            <a:avLst/>
            <a:gdLst/>
            <a:ahLst/>
            <a:cxnLst/>
            <a:rect l="l" t="t" r="r" b="b"/>
            <a:pathLst>
              <a:path w="1645920" h="502285">
                <a:moveTo>
                  <a:pt x="0" y="0"/>
                </a:moveTo>
                <a:lnTo>
                  <a:pt x="0" y="502158"/>
                </a:lnTo>
                <a:lnTo>
                  <a:pt x="1645920" y="502157"/>
                </a:lnTo>
                <a:lnTo>
                  <a:pt x="1645920" y="0"/>
                </a:lnTo>
                <a:lnTo>
                  <a:pt x="0" y="0"/>
                </a:lnTo>
                <a:close/>
              </a:path>
            </a:pathLst>
          </a:custGeom>
          <a:solidFill>
            <a:srgbClr val="4F81BD"/>
          </a:solidFill>
        </p:spPr>
        <p:txBody>
          <a:bodyPr wrap="square" lIns="0" tIns="0" rIns="0" bIns="0" rtlCol="0"/>
          <a:lstStyle/>
          <a:p/>
        </p:txBody>
      </p:sp>
      <p:sp>
        <p:nvSpPr>
          <p:cNvPr id="21" name="object 21"/>
          <p:cNvSpPr/>
          <p:nvPr/>
        </p:nvSpPr>
        <p:spPr>
          <a:xfrm>
            <a:off x="7601598" y="1383030"/>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385D8A"/>
          </a:solidFill>
        </p:spPr>
        <p:txBody>
          <a:bodyPr wrap="square" lIns="0" tIns="0" rIns="0" bIns="0" rtlCol="0"/>
          <a:lstStyle/>
          <a:p/>
        </p:txBody>
      </p:sp>
      <p:sp>
        <p:nvSpPr>
          <p:cNvPr id="22" name="object 22"/>
          <p:cNvSpPr txBox="1"/>
          <p:nvPr/>
        </p:nvSpPr>
        <p:spPr>
          <a:xfrm>
            <a:off x="7613027" y="1443482"/>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谓词逻辑</a:t>
            </a:r>
            <a:endParaRPr sz="2100">
              <a:latin typeface="宋体" panose="02010600030101010101" pitchFamily="2" charset="-122"/>
              <a:cs typeface="宋体" panose="02010600030101010101" pitchFamily="2" charset="-122"/>
            </a:endParaRPr>
          </a:p>
        </p:txBody>
      </p:sp>
      <p:sp>
        <p:nvSpPr>
          <p:cNvPr id="23" name="object 23"/>
          <p:cNvSpPr/>
          <p:nvPr/>
        </p:nvSpPr>
        <p:spPr>
          <a:xfrm>
            <a:off x="7613027" y="2101595"/>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24" name="object 24"/>
          <p:cNvSpPr/>
          <p:nvPr/>
        </p:nvSpPr>
        <p:spPr>
          <a:xfrm>
            <a:off x="7601598" y="2090927"/>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385D8A"/>
          </a:solidFill>
        </p:spPr>
        <p:txBody>
          <a:bodyPr wrap="square" lIns="0" tIns="0" rIns="0" bIns="0" rtlCol="0"/>
          <a:lstStyle/>
          <a:p/>
        </p:txBody>
      </p:sp>
      <p:sp>
        <p:nvSpPr>
          <p:cNvPr id="25" name="object 25"/>
          <p:cNvSpPr txBox="1"/>
          <p:nvPr/>
        </p:nvSpPr>
        <p:spPr>
          <a:xfrm>
            <a:off x="7613027" y="2151379"/>
            <a:ext cx="1645920" cy="346710"/>
          </a:xfrm>
          <a:prstGeom prst="rect">
            <a:avLst/>
          </a:prstGeom>
        </p:spPr>
        <p:txBody>
          <a:bodyPr vert="horz" wrap="square" lIns="0" tIns="13335" rIns="0" bIns="0" rtlCol="0">
            <a:spAutoFit/>
          </a:bodyPr>
          <a:lstStyle/>
          <a:p>
            <a:pPr marL="15430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产生式系统</a:t>
            </a:r>
            <a:endParaRPr sz="2100">
              <a:latin typeface="宋体" panose="02010600030101010101" pitchFamily="2" charset="-122"/>
              <a:cs typeface="宋体" panose="02010600030101010101" pitchFamily="2" charset="-122"/>
            </a:endParaRPr>
          </a:p>
        </p:txBody>
      </p:sp>
      <p:sp>
        <p:nvSpPr>
          <p:cNvPr id="26" name="object 26"/>
          <p:cNvSpPr/>
          <p:nvPr/>
        </p:nvSpPr>
        <p:spPr>
          <a:xfrm>
            <a:off x="7613027" y="2809494"/>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27" name="object 27"/>
          <p:cNvSpPr/>
          <p:nvPr/>
        </p:nvSpPr>
        <p:spPr>
          <a:xfrm>
            <a:off x="7601598" y="2798826"/>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385D8A"/>
          </a:solidFill>
        </p:spPr>
        <p:txBody>
          <a:bodyPr wrap="square" lIns="0" tIns="0" rIns="0" bIns="0" rtlCol="0"/>
          <a:lstStyle/>
          <a:p/>
        </p:txBody>
      </p:sp>
      <p:sp>
        <p:nvSpPr>
          <p:cNvPr id="28" name="object 28"/>
          <p:cNvSpPr txBox="1"/>
          <p:nvPr/>
        </p:nvSpPr>
        <p:spPr>
          <a:xfrm>
            <a:off x="7613027" y="2859278"/>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框架系统</a:t>
            </a:r>
            <a:endParaRPr sz="2100">
              <a:latin typeface="宋体" panose="02010600030101010101" pitchFamily="2" charset="-122"/>
              <a:cs typeface="宋体" panose="02010600030101010101" pitchFamily="2" charset="-122"/>
            </a:endParaRPr>
          </a:p>
        </p:txBody>
      </p:sp>
      <p:sp>
        <p:nvSpPr>
          <p:cNvPr id="29" name="object 29"/>
          <p:cNvSpPr/>
          <p:nvPr/>
        </p:nvSpPr>
        <p:spPr>
          <a:xfrm>
            <a:off x="6582803" y="3671315"/>
            <a:ext cx="701040" cy="902335"/>
          </a:xfrm>
          <a:custGeom>
            <a:avLst/>
            <a:gdLst/>
            <a:ahLst/>
            <a:cxnLst/>
            <a:rect l="l" t="t" r="r" b="b"/>
            <a:pathLst>
              <a:path w="701040" h="902335">
                <a:moveTo>
                  <a:pt x="0" y="0"/>
                </a:moveTo>
                <a:lnTo>
                  <a:pt x="0" y="902208"/>
                </a:lnTo>
                <a:lnTo>
                  <a:pt x="701040" y="902208"/>
                </a:lnTo>
                <a:lnTo>
                  <a:pt x="701040" y="0"/>
                </a:lnTo>
                <a:lnTo>
                  <a:pt x="0" y="0"/>
                </a:lnTo>
                <a:close/>
              </a:path>
            </a:pathLst>
          </a:custGeom>
          <a:solidFill>
            <a:srgbClr val="C0504D"/>
          </a:solidFill>
        </p:spPr>
        <p:txBody>
          <a:bodyPr wrap="square" lIns="0" tIns="0" rIns="0" bIns="0" rtlCol="0"/>
          <a:lstStyle/>
          <a:p/>
        </p:txBody>
      </p:sp>
      <p:sp>
        <p:nvSpPr>
          <p:cNvPr id="30" name="object 30"/>
          <p:cNvSpPr/>
          <p:nvPr/>
        </p:nvSpPr>
        <p:spPr>
          <a:xfrm>
            <a:off x="6572122" y="3660647"/>
            <a:ext cx="722630" cy="924560"/>
          </a:xfrm>
          <a:custGeom>
            <a:avLst/>
            <a:gdLst/>
            <a:ahLst/>
            <a:cxnLst/>
            <a:rect l="l" t="t" r="r" b="b"/>
            <a:pathLst>
              <a:path w="722629" h="924560">
                <a:moveTo>
                  <a:pt x="722376" y="918972"/>
                </a:moveTo>
                <a:lnTo>
                  <a:pt x="722376" y="4572"/>
                </a:lnTo>
                <a:lnTo>
                  <a:pt x="717804" y="0"/>
                </a:lnTo>
                <a:lnTo>
                  <a:pt x="4571" y="0"/>
                </a:lnTo>
                <a:lnTo>
                  <a:pt x="0" y="4572"/>
                </a:lnTo>
                <a:lnTo>
                  <a:pt x="0" y="918972"/>
                </a:lnTo>
                <a:lnTo>
                  <a:pt x="4572" y="924306"/>
                </a:lnTo>
                <a:lnTo>
                  <a:pt x="10668" y="924306"/>
                </a:lnTo>
                <a:lnTo>
                  <a:pt x="10668" y="22098"/>
                </a:lnTo>
                <a:lnTo>
                  <a:pt x="22098" y="10668"/>
                </a:lnTo>
                <a:lnTo>
                  <a:pt x="22098" y="22098"/>
                </a:lnTo>
                <a:lnTo>
                  <a:pt x="700278" y="22098"/>
                </a:lnTo>
                <a:lnTo>
                  <a:pt x="700278" y="10668"/>
                </a:lnTo>
                <a:lnTo>
                  <a:pt x="711708" y="22098"/>
                </a:lnTo>
                <a:lnTo>
                  <a:pt x="711708" y="924306"/>
                </a:lnTo>
                <a:lnTo>
                  <a:pt x="717804" y="924306"/>
                </a:lnTo>
                <a:lnTo>
                  <a:pt x="722376" y="918972"/>
                </a:lnTo>
                <a:close/>
              </a:path>
              <a:path w="722629" h="924560">
                <a:moveTo>
                  <a:pt x="22098" y="22098"/>
                </a:moveTo>
                <a:lnTo>
                  <a:pt x="22098" y="10668"/>
                </a:lnTo>
                <a:lnTo>
                  <a:pt x="10668" y="22098"/>
                </a:lnTo>
                <a:lnTo>
                  <a:pt x="22098" y="22098"/>
                </a:lnTo>
                <a:close/>
              </a:path>
              <a:path w="722629" h="924560">
                <a:moveTo>
                  <a:pt x="22098" y="902208"/>
                </a:moveTo>
                <a:lnTo>
                  <a:pt x="22098" y="22098"/>
                </a:lnTo>
                <a:lnTo>
                  <a:pt x="10668" y="22098"/>
                </a:lnTo>
                <a:lnTo>
                  <a:pt x="10668" y="902208"/>
                </a:lnTo>
                <a:lnTo>
                  <a:pt x="22098" y="902208"/>
                </a:lnTo>
                <a:close/>
              </a:path>
              <a:path w="722629" h="924560">
                <a:moveTo>
                  <a:pt x="711708" y="902208"/>
                </a:moveTo>
                <a:lnTo>
                  <a:pt x="10668" y="902208"/>
                </a:lnTo>
                <a:lnTo>
                  <a:pt x="22098" y="912876"/>
                </a:lnTo>
                <a:lnTo>
                  <a:pt x="22098" y="924306"/>
                </a:lnTo>
                <a:lnTo>
                  <a:pt x="700278" y="924306"/>
                </a:lnTo>
                <a:lnTo>
                  <a:pt x="700278" y="912876"/>
                </a:lnTo>
                <a:lnTo>
                  <a:pt x="711708" y="902208"/>
                </a:lnTo>
                <a:close/>
              </a:path>
              <a:path w="722629" h="924560">
                <a:moveTo>
                  <a:pt x="22098" y="924306"/>
                </a:moveTo>
                <a:lnTo>
                  <a:pt x="22098" y="912876"/>
                </a:lnTo>
                <a:lnTo>
                  <a:pt x="10668" y="902208"/>
                </a:lnTo>
                <a:lnTo>
                  <a:pt x="10668" y="924306"/>
                </a:lnTo>
                <a:lnTo>
                  <a:pt x="22098" y="924306"/>
                </a:lnTo>
                <a:close/>
              </a:path>
              <a:path w="722629" h="924560">
                <a:moveTo>
                  <a:pt x="711708" y="22098"/>
                </a:moveTo>
                <a:lnTo>
                  <a:pt x="700278" y="10668"/>
                </a:lnTo>
                <a:lnTo>
                  <a:pt x="700278" y="22098"/>
                </a:lnTo>
                <a:lnTo>
                  <a:pt x="711708" y="22098"/>
                </a:lnTo>
                <a:close/>
              </a:path>
              <a:path w="722629" h="924560">
                <a:moveTo>
                  <a:pt x="711708" y="902208"/>
                </a:moveTo>
                <a:lnTo>
                  <a:pt x="711708" y="22098"/>
                </a:lnTo>
                <a:lnTo>
                  <a:pt x="700278" y="22098"/>
                </a:lnTo>
                <a:lnTo>
                  <a:pt x="700278" y="902208"/>
                </a:lnTo>
                <a:lnTo>
                  <a:pt x="711708" y="902208"/>
                </a:lnTo>
                <a:close/>
              </a:path>
              <a:path w="722629" h="924560">
                <a:moveTo>
                  <a:pt x="711708" y="924306"/>
                </a:moveTo>
                <a:lnTo>
                  <a:pt x="711708" y="902208"/>
                </a:lnTo>
                <a:lnTo>
                  <a:pt x="700278" y="912876"/>
                </a:lnTo>
                <a:lnTo>
                  <a:pt x="700278" y="924306"/>
                </a:lnTo>
                <a:lnTo>
                  <a:pt x="711708" y="924306"/>
                </a:lnTo>
                <a:close/>
              </a:path>
            </a:pathLst>
          </a:custGeom>
          <a:solidFill>
            <a:srgbClr val="8C3836"/>
          </a:solidFill>
        </p:spPr>
        <p:txBody>
          <a:bodyPr wrap="square" lIns="0" tIns="0" rIns="0" bIns="0" rtlCol="0"/>
          <a:lstStyle/>
          <a:p/>
        </p:txBody>
      </p:sp>
      <p:sp>
        <p:nvSpPr>
          <p:cNvPr id="31" name="object 31"/>
          <p:cNvSpPr txBox="1"/>
          <p:nvPr/>
        </p:nvSpPr>
        <p:spPr>
          <a:xfrm>
            <a:off x="6582803" y="3677211"/>
            <a:ext cx="701040" cy="749300"/>
          </a:xfrm>
          <a:prstGeom prst="rect">
            <a:avLst/>
          </a:prstGeom>
        </p:spPr>
        <p:txBody>
          <a:bodyPr vert="horz" wrap="square" lIns="0" tIns="12700" rIns="0" bIns="0" rtlCol="0">
            <a:spAutoFit/>
          </a:bodyPr>
          <a:lstStyle/>
          <a:p>
            <a:pPr marL="128270" marR="119380">
              <a:lnSpc>
                <a:spcPct val="136000"/>
              </a:lnSpc>
              <a:spcBef>
                <a:spcPts val="100"/>
              </a:spcBef>
            </a:pPr>
            <a:r>
              <a:rPr sz="1750" dirty="0">
                <a:solidFill>
                  <a:srgbClr val="FFFFFF"/>
                </a:solidFill>
                <a:latin typeface="宋体" panose="02010600030101010101" pitchFamily="2" charset="-122"/>
                <a:cs typeface="宋体" panose="02010600030101010101" pitchFamily="2" charset="-122"/>
              </a:rPr>
              <a:t>经验 主义</a:t>
            </a:r>
            <a:endParaRPr sz="1750">
              <a:latin typeface="宋体" panose="02010600030101010101" pitchFamily="2" charset="-122"/>
              <a:cs typeface="宋体" panose="02010600030101010101" pitchFamily="2" charset="-122"/>
            </a:endParaRPr>
          </a:p>
        </p:txBody>
      </p:sp>
      <p:sp>
        <p:nvSpPr>
          <p:cNvPr id="32" name="object 32"/>
          <p:cNvSpPr/>
          <p:nvPr/>
        </p:nvSpPr>
        <p:spPr>
          <a:xfrm>
            <a:off x="7613027" y="3517391"/>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C0504D"/>
          </a:solidFill>
        </p:spPr>
        <p:txBody>
          <a:bodyPr wrap="square" lIns="0" tIns="0" rIns="0" bIns="0" rtlCol="0"/>
          <a:lstStyle/>
          <a:p/>
        </p:txBody>
      </p:sp>
      <p:sp>
        <p:nvSpPr>
          <p:cNvPr id="33" name="object 33"/>
          <p:cNvSpPr/>
          <p:nvPr/>
        </p:nvSpPr>
        <p:spPr>
          <a:xfrm>
            <a:off x="7601598" y="3506723"/>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8C3836"/>
          </a:solidFill>
        </p:spPr>
        <p:txBody>
          <a:bodyPr wrap="square" lIns="0" tIns="0" rIns="0" bIns="0" rtlCol="0"/>
          <a:lstStyle/>
          <a:p/>
        </p:txBody>
      </p:sp>
      <p:sp>
        <p:nvSpPr>
          <p:cNvPr id="34" name="object 34"/>
          <p:cNvSpPr txBox="1"/>
          <p:nvPr/>
        </p:nvSpPr>
        <p:spPr>
          <a:xfrm>
            <a:off x="7613027" y="3567176"/>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状态表示</a:t>
            </a:r>
            <a:endParaRPr sz="2100">
              <a:latin typeface="宋体" panose="02010600030101010101" pitchFamily="2" charset="-122"/>
              <a:cs typeface="宋体" panose="02010600030101010101" pitchFamily="2" charset="-122"/>
            </a:endParaRPr>
          </a:p>
        </p:txBody>
      </p:sp>
      <p:sp>
        <p:nvSpPr>
          <p:cNvPr id="35" name="object 35"/>
          <p:cNvSpPr/>
          <p:nvPr/>
        </p:nvSpPr>
        <p:spPr>
          <a:xfrm>
            <a:off x="7613027" y="4225290"/>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C0504D"/>
          </a:solidFill>
        </p:spPr>
        <p:txBody>
          <a:bodyPr wrap="square" lIns="0" tIns="0" rIns="0" bIns="0" rtlCol="0"/>
          <a:lstStyle/>
          <a:p/>
        </p:txBody>
      </p:sp>
      <p:sp>
        <p:nvSpPr>
          <p:cNvPr id="36" name="object 36"/>
          <p:cNvSpPr/>
          <p:nvPr/>
        </p:nvSpPr>
        <p:spPr>
          <a:xfrm>
            <a:off x="7601598" y="4214621"/>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8C3836"/>
          </a:solidFill>
        </p:spPr>
        <p:txBody>
          <a:bodyPr wrap="square" lIns="0" tIns="0" rIns="0" bIns="0" rtlCol="0"/>
          <a:lstStyle/>
          <a:p/>
        </p:txBody>
      </p:sp>
      <p:sp>
        <p:nvSpPr>
          <p:cNvPr id="37" name="object 37"/>
          <p:cNvSpPr txBox="1"/>
          <p:nvPr/>
        </p:nvSpPr>
        <p:spPr>
          <a:xfrm>
            <a:off x="7613027" y="4275073"/>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特征表示</a:t>
            </a:r>
            <a:endParaRPr sz="2100">
              <a:latin typeface="宋体" panose="02010600030101010101" pitchFamily="2" charset="-122"/>
              <a:cs typeface="宋体" panose="02010600030101010101" pitchFamily="2" charset="-122"/>
            </a:endParaRPr>
          </a:p>
        </p:txBody>
      </p:sp>
      <p:sp>
        <p:nvSpPr>
          <p:cNvPr id="38" name="object 38"/>
          <p:cNvSpPr/>
          <p:nvPr/>
        </p:nvSpPr>
        <p:spPr>
          <a:xfrm>
            <a:off x="6582803" y="5087111"/>
            <a:ext cx="701040" cy="902335"/>
          </a:xfrm>
          <a:custGeom>
            <a:avLst/>
            <a:gdLst/>
            <a:ahLst/>
            <a:cxnLst/>
            <a:rect l="l" t="t" r="r" b="b"/>
            <a:pathLst>
              <a:path w="701040" h="902335">
                <a:moveTo>
                  <a:pt x="0" y="0"/>
                </a:moveTo>
                <a:lnTo>
                  <a:pt x="0" y="902208"/>
                </a:lnTo>
                <a:lnTo>
                  <a:pt x="701040" y="902208"/>
                </a:lnTo>
                <a:lnTo>
                  <a:pt x="701040" y="0"/>
                </a:lnTo>
                <a:lnTo>
                  <a:pt x="0" y="0"/>
                </a:lnTo>
                <a:close/>
              </a:path>
            </a:pathLst>
          </a:custGeom>
          <a:solidFill>
            <a:srgbClr val="4F81BD"/>
          </a:solidFill>
        </p:spPr>
        <p:txBody>
          <a:bodyPr wrap="square" lIns="0" tIns="0" rIns="0" bIns="0" rtlCol="0"/>
          <a:lstStyle/>
          <a:p/>
        </p:txBody>
      </p:sp>
      <p:sp>
        <p:nvSpPr>
          <p:cNvPr id="39" name="object 39"/>
          <p:cNvSpPr/>
          <p:nvPr/>
        </p:nvSpPr>
        <p:spPr>
          <a:xfrm>
            <a:off x="6572122" y="5076444"/>
            <a:ext cx="722630" cy="924560"/>
          </a:xfrm>
          <a:custGeom>
            <a:avLst/>
            <a:gdLst/>
            <a:ahLst/>
            <a:cxnLst/>
            <a:rect l="l" t="t" r="r" b="b"/>
            <a:pathLst>
              <a:path w="722629" h="924560">
                <a:moveTo>
                  <a:pt x="722376" y="918972"/>
                </a:moveTo>
                <a:lnTo>
                  <a:pt x="722376" y="4572"/>
                </a:lnTo>
                <a:lnTo>
                  <a:pt x="717804" y="0"/>
                </a:lnTo>
                <a:lnTo>
                  <a:pt x="4571" y="0"/>
                </a:lnTo>
                <a:lnTo>
                  <a:pt x="0" y="4572"/>
                </a:lnTo>
                <a:lnTo>
                  <a:pt x="0" y="918972"/>
                </a:lnTo>
                <a:lnTo>
                  <a:pt x="4572" y="924306"/>
                </a:lnTo>
                <a:lnTo>
                  <a:pt x="10668" y="924306"/>
                </a:lnTo>
                <a:lnTo>
                  <a:pt x="10668" y="22098"/>
                </a:lnTo>
                <a:lnTo>
                  <a:pt x="22098" y="10668"/>
                </a:lnTo>
                <a:lnTo>
                  <a:pt x="22098" y="22098"/>
                </a:lnTo>
                <a:lnTo>
                  <a:pt x="700278" y="22098"/>
                </a:lnTo>
                <a:lnTo>
                  <a:pt x="700278" y="10668"/>
                </a:lnTo>
                <a:lnTo>
                  <a:pt x="711708" y="22098"/>
                </a:lnTo>
                <a:lnTo>
                  <a:pt x="711708" y="924306"/>
                </a:lnTo>
                <a:lnTo>
                  <a:pt x="717804" y="924306"/>
                </a:lnTo>
                <a:lnTo>
                  <a:pt x="722376" y="918972"/>
                </a:lnTo>
                <a:close/>
              </a:path>
              <a:path w="722629" h="924560">
                <a:moveTo>
                  <a:pt x="22098" y="22098"/>
                </a:moveTo>
                <a:lnTo>
                  <a:pt x="22098" y="10668"/>
                </a:lnTo>
                <a:lnTo>
                  <a:pt x="10668" y="22098"/>
                </a:lnTo>
                <a:lnTo>
                  <a:pt x="22098" y="22098"/>
                </a:lnTo>
                <a:close/>
              </a:path>
              <a:path w="722629" h="924560">
                <a:moveTo>
                  <a:pt x="22098" y="902208"/>
                </a:moveTo>
                <a:lnTo>
                  <a:pt x="22098" y="22098"/>
                </a:lnTo>
                <a:lnTo>
                  <a:pt x="10668" y="22098"/>
                </a:lnTo>
                <a:lnTo>
                  <a:pt x="10668" y="902208"/>
                </a:lnTo>
                <a:lnTo>
                  <a:pt x="22098" y="902208"/>
                </a:lnTo>
                <a:close/>
              </a:path>
              <a:path w="722629" h="924560">
                <a:moveTo>
                  <a:pt x="711708" y="902208"/>
                </a:moveTo>
                <a:lnTo>
                  <a:pt x="10668" y="902208"/>
                </a:lnTo>
                <a:lnTo>
                  <a:pt x="22098" y="912876"/>
                </a:lnTo>
                <a:lnTo>
                  <a:pt x="22098" y="924306"/>
                </a:lnTo>
                <a:lnTo>
                  <a:pt x="700278" y="924306"/>
                </a:lnTo>
                <a:lnTo>
                  <a:pt x="700278" y="912876"/>
                </a:lnTo>
                <a:lnTo>
                  <a:pt x="711708" y="902208"/>
                </a:lnTo>
                <a:close/>
              </a:path>
              <a:path w="722629" h="924560">
                <a:moveTo>
                  <a:pt x="22098" y="924306"/>
                </a:moveTo>
                <a:lnTo>
                  <a:pt x="22098" y="912876"/>
                </a:lnTo>
                <a:lnTo>
                  <a:pt x="10668" y="902208"/>
                </a:lnTo>
                <a:lnTo>
                  <a:pt x="10668" y="924306"/>
                </a:lnTo>
                <a:lnTo>
                  <a:pt x="22098" y="924306"/>
                </a:lnTo>
                <a:close/>
              </a:path>
              <a:path w="722629" h="924560">
                <a:moveTo>
                  <a:pt x="711708" y="22098"/>
                </a:moveTo>
                <a:lnTo>
                  <a:pt x="700278" y="10668"/>
                </a:lnTo>
                <a:lnTo>
                  <a:pt x="700278" y="22098"/>
                </a:lnTo>
                <a:lnTo>
                  <a:pt x="711708" y="22098"/>
                </a:lnTo>
                <a:close/>
              </a:path>
              <a:path w="722629" h="924560">
                <a:moveTo>
                  <a:pt x="711708" y="902208"/>
                </a:moveTo>
                <a:lnTo>
                  <a:pt x="711708" y="22098"/>
                </a:lnTo>
                <a:lnTo>
                  <a:pt x="700278" y="22098"/>
                </a:lnTo>
                <a:lnTo>
                  <a:pt x="700278" y="902208"/>
                </a:lnTo>
                <a:lnTo>
                  <a:pt x="711708" y="902208"/>
                </a:lnTo>
                <a:close/>
              </a:path>
              <a:path w="722629" h="924560">
                <a:moveTo>
                  <a:pt x="711708" y="924306"/>
                </a:moveTo>
                <a:lnTo>
                  <a:pt x="711708" y="902208"/>
                </a:lnTo>
                <a:lnTo>
                  <a:pt x="700278" y="912876"/>
                </a:lnTo>
                <a:lnTo>
                  <a:pt x="700278" y="924306"/>
                </a:lnTo>
                <a:lnTo>
                  <a:pt x="711708" y="924306"/>
                </a:lnTo>
                <a:close/>
              </a:path>
            </a:pathLst>
          </a:custGeom>
          <a:solidFill>
            <a:srgbClr val="FFFFFF"/>
          </a:solidFill>
        </p:spPr>
        <p:txBody>
          <a:bodyPr wrap="square" lIns="0" tIns="0" rIns="0" bIns="0" rtlCol="0"/>
          <a:lstStyle/>
          <a:p/>
        </p:txBody>
      </p:sp>
      <p:sp>
        <p:nvSpPr>
          <p:cNvPr id="40" name="object 40"/>
          <p:cNvSpPr txBox="1"/>
          <p:nvPr/>
        </p:nvSpPr>
        <p:spPr>
          <a:xfrm>
            <a:off x="6582803" y="5093007"/>
            <a:ext cx="701040" cy="749300"/>
          </a:xfrm>
          <a:prstGeom prst="rect">
            <a:avLst/>
          </a:prstGeom>
        </p:spPr>
        <p:txBody>
          <a:bodyPr vert="horz" wrap="square" lIns="0" tIns="12700" rIns="0" bIns="0" rtlCol="0">
            <a:spAutoFit/>
          </a:bodyPr>
          <a:lstStyle/>
          <a:p>
            <a:pPr marL="128270" marR="119380">
              <a:lnSpc>
                <a:spcPct val="136000"/>
              </a:lnSpc>
              <a:spcBef>
                <a:spcPts val="100"/>
              </a:spcBef>
            </a:pPr>
            <a:r>
              <a:rPr sz="1750" dirty="0">
                <a:solidFill>
                  <a:srgbClr val="FFFFFF"/>
                </a:solidFill>
                <a:latin typeface="宋体" panose="02010600030101010101" pitchFamily="2" charset="-122"/>
                <a:cs typeface="宋体" panose="02010600030101010101" pitchFamily="2" charset="-122"/>
              </a:rPr>
              <a:t>连接 主义</a:t>
            </a:r>
            <a:endParaRPr sz="1750">
              <a:latin typeface="宋体" panose="02010600030101010101" pitchFamily="2" charset="-122"/>
              <a:cs typeface="宋体" panose="02010600030101010101" pitchFamily="2" charset="-122"/>
            </a:endParaRPr>
          </a:p>
        </p:txBody>
      </p:sp>
      <p:sp>
        <p:nvSpPr>
          <p:cNvPr id="41" name="object 41"/>
          <p:cNvSpPr/>
          <p:nvPr/>
        </p:nvSpPr>
        <p:spPr>
          <a:xfrm>
            <a:off x="7613027" y="4933188"/>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42" name="object 42"/>
          <p:cNvSpPr/>
          <p:nvPr/>
        </p:nvSpPr>
        <p:spPr>
          <a:xfrm>
            <a:off x="7601598" y="4922520"/>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FFFFFF"/>
          </a:solidFill>
        </p:spPr>
        <p:txBody>
          <a:bodyPr wrap="square" lIns="0" tIns="0" rIns="0" bIns="0" rtlCol="0"/>
          <a:lstStyle/>
          <a:p/>
        </p:txBody>
      </p:sp>
      <p:sp>
        <p:nvSpPr>
          <p:cNvPr id="43" name="object 43"/>
          <p:cNvSpPr txBox="1"/>
          <p:nvPr/>
        </p:nvSpPr>
        <p:spPr>
          <a:xfrm>
            <a:off x="7613027" y="4982971"/>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语义向量</a:t>
            </a:r>
            <a:endParaRPr sz="2100">
              <a:latin typeface="宋体" panose="02010600030101010101" pitchFamily="2" charset="-122"/>
              <a:cs typeface="宋体" panose="02010600030101010101" pitchFamily="2" charset="-122"/>
            </a:endParaRPr>
          </a:p>
        </p:txBody>
      </p:sp>
      <p:sp>
        <p:nvSpPr>
          <p:cNvPr id="44" name="object 44"/>
          <p:cNvSpPr/>
          <p:nvPr/>
        </p:nvSpPr>
        <p:spPr>
          <a:xfrm>
            <a:off x="7613027" y="5641085"/>
            <a:ext cx="1645920" cy="502284"/>
          </a:xfrm>
          <a:custGeom>
            <a:avLst/>
            <a:gdLst/>
            <a:ahLst/>
            <a:cxnLst/>
            <a:rect l="l" t="t" r="r" b="b"/>
            <a:pathLst>
              <a:path w="1645920" h="502285">
                <a:moveTo>
                  <a:pt x="0" y="0"/>
                </a:moveTo>
                <a:lnTo>
                  <a:pt x="0" y="502158"/>
                </a:lnTo>
                <a:lnTo>
                  <a:pt x="1645920" y="502158"/>
                </a:lnTo>
                <a:lnTo>
                  <a:pt x="1645920" y="0"/>
                </a:lnTo>
                <a:lnTo>
                  <a:pt x="0" y="0"/>
                </a:lnTo>
                <a:close/>
              </a:path>
            </a:pathLst>
          </a:custGeom>
          <a:solidFill>
            <a:srgbClr val="4F81BD"/>
          </a:solidFill>
        </p:spPr>
        <p:txBody>
          <a:bodyPr wrap="square" lIns="0" tIns="0" rIns="0" bIns="0" rtlCol="0"/>
          <a:lstStyle/>
          <a:p/>
        </p:txBody>
      </p:sp>
      <p:sp>
        <p:nvSpPr>
          <p:cNvPr id="45" name="object 45"/>
          <p:cNvSpPr/>
          <p:nvPr/>
        </p:nvSpPr>
        <p:spPr>
          <a:xfrm>
            <a:off x="7601598" y="5630417"/>
            <a:ext cx="1668780" cy="524510"/>
          </a:xfrm>
          <a:custGeom>
            <a:avLst/>
            <a:gdLst/>
            <a:ahLst/>
            <a:cxnLst/>
            <a:rect l="l" t="t" r="r" b="b"/>
            <a:pathLst>
              <a:path w="1668779" h="524510">
                <a:moveTo>
                  <a:pt x="1668780" y="518922"/>
                </a:moveTo>
                <a:lnTo>
                  <a:pt x="1668780" y="4572"/>
                </a:lnTo>
                <a:lnTo>
                  <a:pt x="1663445" y="0"/>
                </a:lnTo>
                <a:lnTo>
                  <a:pt x="5333" y="0"/>
                </a:lnTo>
                <a:lnTo>
                  <a:pt x="0" y="4572"/>
                </a:lnTo>
                <a:lnTo>
                  <a:pt x="0" y="518922"/>
                </a:lnTo>
                <a:lnTo>
                  <a:pt x="5334" y="524256"/>
                </a:lnTo>
                <a:lnTo>
                  <a:pt x="11430" y="524256"/>
                </a:lnTo>
                <a:lnTo>
                  <a:pt x="11430" y="22098"/>
                </a:lnTo>
                <a:lnTo>
                  <a:pt x="22098" y="10668"/>
                </a:lnTo>
                <a:lnTo>
                  <a:pt x="22098" y="22098"/>
                </a:lnTo>
                <a:lnTo>
                  <a:pt x="1645920" y="22098"/>
                </a:lnTo>
                <a:lnTo>
                  <a:pt x="1645920" y="10668"/>
                </a:lnTo>
                <a:lnTo>
                  <a:pt x="1657350" y="22098"/>
                </a:lnTo>
                <a:lnTo>
                  <a:pt x="1657350" y="524256"/>
                </a:lnTo>
                <a:lnTo>
                  <a:pt x="1663445" y="524256"/>
                </a:lnTo>
                <a:lnTo>
                  <a:pt x="1668780" y="518922"/>
                </a:lnTo>
                <a:close/>
              </a:path>
              <a:path w="1668779" h="524510">
                <a:moveTo>
                  <a:pt x="22098" y="22098"/>
                </a:moveTo>
                <a:lnTo>
                  <a:pt x="22098" y="10668"/>
                </a:lnTo>
                <a:lnTo>
                  <a:pt x="11430" y="22098"/>
                </a:lnTo>
                <a:lnTo>
                  <a:pt x="22098" y="22098"/>
                </a:lnTo>
                <a:close/>
              </a:path>
              <a:path w="1668779" h="524510">
                <a:moveTo>
                  <a:pt x="22098" y="502158"/>
                </a:moveTo>
                <a:lnTo>
                  <a:pt x="22098" y="22098"/>
                </a:lnTo>
                <a:lnTo>
                  <a:pt x="11430" y="22098"/>
                </a:lnTo>
                <a:lnTo>
                  <a:pt x="11430" y="502158"/>
                </a:lnTo>
                <a:lnTo>
                  <a:pt x="22098" y="502158"/>
                </a:lnTo>
                <a:close/>
              </a:path>
              <a:path w="1668779" h="524510">
                <a:moveTo>
                  <a:pt x="1657350" y="502158"/>
                </a:moveTo>
                <a:lnTo>
                  <a:pt x="11430" y="502158"/>
                </a:lnTo>
                <a:lnTo>
                  <a:pt x="22098" y="512826"/>
                </a:lnTo>
                <a:lnTo>
                  <a:pt x="22097" y="524256"/>
                </a:lnTo>
                <a:lnTo>
                  <a:pt x="1645920" y="524256"/>
                </a:lnTo>
                <a:lnTo>
                  <a:pt x="1645920" y="512826"/>
                </a:lnTo>
                <a:lnTo>
                  <a:pt x="1657350" y="502158"/>
                </a:lnTo>
                <a:close/>
              </a:path>
              <a:path w="1668779" h="524510">
                <a:moveTo>
                  <a:pt x="22097" y="524256"/>
                </a:moveTo>
                <a:lnTo>
                  <a:pt x="22098" y="512826"/>
                </a:lnTo>
                <a:lnTo>
                  <a:pt x="11430" y="502158"/>
                </a:lnTo>
                <a:lnTo>
                  <a:pt x="11430" y="524256"/>
                </a:lnTo>
                <a:lnTo>
                  <a:pt x="22097" y="524256"/>
                </a:lnTo>
                <a:close/>
              </a:path>
              <a:path w="1668779" h="524510">
                <a:moveTo>
                  <a:pt x="1657350" y="22098"/>
                </a:moveTo>
                <a:lnTo>
                  <a:pt x="1645920" y="10668"/>
                </a:lnTo>
                <a:lnTo>
                  <a:pt x="1645920" y="22098"/>
                </a:lnTo>
                <a:lnTo>
                  <a:pt x="1657350" y="22098"/>
                </a:lnTo>
                <a:close/>
              </a:path>
              <a:path w="1668779" h="524510">
                <a:moveTo>
                  <a:pt x="1657350" y="502158"/>
                </a:moveTo>
                <a:lnTo>
                  <a:pt x="1657350" y="22098"/>
                </a:lnTo>
                <a:lnTo>
                  <a:pt x="1645920" y="22098"/>
                </a:lnTo>
                <a:lnTo>
                  <a:pt x="1645920" y="502158"/>
                </a:lnTo>
                <a:lnTo>
                  <a:pt x="1657350" y="502158"/>
                </a:lnTo>
                <a:close/>
              </a:path>
              <a:path w="1668779" h="524510">
                <a:moveTo>
                  <a:pt x="1657350" y="524256"/>
                </a:moveTo>
                <a:lnTo>
                  <a:pt x="1657350" y="502158"/>
                </a:lnTo>
                <a:lnTo>
                  <a:pt x="1645920" y="512826"/>
                </a:lnTo>
                <a:lnTo>
                  <a:pt x="1645920" y="524256"/>
                </a:lnTo>
                <a:lnTo>
                  <a:pt x="1657350" y="524256"/>
                </a:lnTo>
                <a:close/>
              </a:path>
            </a:pathLst>
          </a:custGeom>
          <a:solidFill>
            <a:srgbClr val="FFFFFF"/>
          </a:solidFill>
        </p:spPr>
        <p:txBody>
          <a:bodyPr wrap="square" lIns="0" tIns="0" rIns="0" bIns="0" rtlCol="0"/>
          <a:lstStyle/>
          <a:p/>
        </p:txBody>
      </p:sp>
      <p:sp>
        <p:nvSpPr>
          <p:cNvPr id="46" name="object 46"/>
          <p:cNvSpPr txBox="1"/>
          <p:nvPr/>
        </p:nvSpPr>
        <p:spPr>
          <a:xfrm>
            <a:off x="7613027" y="5690870"/>
            <a:ext cx="1645920" cy="346710"/>
          </a:xfrm>
          <a:prstGeom prst="rect">
            <a:avLst/>
          </a:prstGeom>
        </p:spPr>
        <p:txBody>
          <a:bodyPr vert="horz" wrap="square" lIns="0" tIns="13335" rIns="0" bIns="0" rtlCol="0">
            <a:spAutoFit/>
          </a:bodyPr>
          <a:lstStyle/>
          <a:p>
            <a:pPr marL="287655">
              <a:lnSpc>
                <a:spcPct val="100000"/>
              </a:lnSpc>
              <a:spcBef>
                <a:spcPts val="105"/>
              </a:spcBef>
            </a:pPr>
            <a:r>
              <a:rPr sz="2100" spc="5" dirty="0">
                <a:solidFill>
                  <a:srgbClr val="FFFFFF"/>
                </a:solidFill>
                <a:latin typeface="宋体" panose="02010600030101010101" pitchFamily="2" charset="-122"/>
                <a:cs typeface="宋体" panose="02010600030101010101" pitchFamily="2" charset="-122"/>
              </a:rPr>
              <a:t>网络权重</a:t>
            </a:r>
            <a:endParaRPr sz="2100">
              <a:latin typeface="宋体" panose="02010600030101010101" pitchFamily="2" charset="-122"/>
              <a:cs typeface="宋体" panose="02010600030101010101" pitchFamily="2" charset="-122"/>
            </a:endParaRPr>
          </a:p>
        </p:txBody>
      </p:sp>
      <p:sp>
        <p:nvSpPr>
          <p:cNvPr id="47" name="object 47"/>
          <p:cNvSpPr txBox="1">
            <a:spLocks noGrp="1"/>
          </p:cNvSpPr>
          <p:nvPr>
            <p:ph type="sldNum" sz="quarter" idx="7"/>
          </p:nvPr>
        </p:nvSpPr>
        <p:spPr>
          <a:prstGeom prst="rect">
            <a:avLst/>
          </a:prstGeom>
        </p:spPr>
        <p:txBody>
          <a:bodyPr vert="horz" wrap="square" lIns="0" tIns="0" rIns="0" bIns="0" rtlCol="0">
            <a:spAutoFit/>
          </a:bodyPr>
          <a:lstStyle/>
          <a:p>
            <a:pPr marL="25400">
              <a:lnSpc>
                <a:spcPts val="1095"/>
              </a:lnSpc>
            </a:pPr>
            <a:fld id="{81D60167-4931-47E6-BA6A-407CBD079E47}" type="slidenum">
              <a:rPr dirty="0"/>
            </a:fld>
            <a:endParaRP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4294967295"/>
          </p:nvPr>
        </p:nvSpPr>
        <p:spPr>
          <a:xfrm>
            <a:off x="1052632" y="1290237"/>
            <a:ext cx="9000278" cy="4465501"/>
          </a:xfrm>
          <a:prstGeom prst="rect">
            <a:avLst/>
          </a:prstGeom>
        </p:spPr>
        <p:txBody>
          <a:bodyPr lIns="104315" tIns="52157" rIns="104315" bIns="52157"/>
          <a:lstStyle/>
          <a:p>
            <a:pPr>
              <a:lnSpc>
                <a:spcPts val="3420"/>
              </a:lnSpc>
            </a:pPr>
            <a:r>
              <a:rPr lang="en-US" altLang="zh-CN" sz="2700" dirty="0" smtClean="0"/>
              <a:t>2</a:t>
            </a:r>
            <a:r>
              <a:rPr lang="zh-CN" altLang="en-US" sz="2700" dirty="0" smtClean="0"/>
              <a:t>）存在量词和全称量词的表示</a:t>
            </a:r>
            <a:endParaRPr lang="en-US" altLang="zh-CN" sz="2700" dirty="0" smtClean="0"/>
          </a:p>
          <a:p>
            <a:pPr>
              <a:lnSpc>
                <a:spcPts val="3420"/>
              </a:lnSpc>
            </a:pPr>
            <a:r>
              <a:rPr lang="zh-CN" altLang="en-US" sz="2700" dirty="0" smtClean="0">
                <a:solidFill>
                  <a:srgbClr val="00B050"/>
                </a:solidFill>
              </a:rPr>
              <a:t>存在量词：</a:t>
            </a:r>
            <a:r>
              <a:rPr lang="zh-CN" altLang="en-US" sz="2700" dirty="0" smtClean="0"/>
              <a:t>可直接用“</a:t>
            </a:r>
            <a:r>
              <a:rPr lang="en-US" altLang="zh-CN" sz="2700" dirty="0" smtClean="0"/>
              <a:t>ISA”</a:t>
            </a:r>
            <a:r>
              <a:rPr lang="zh-CN" altLang="en-US" sz="2700" dirty="0" smtClean="0"/>
              <a:t>、“</a:t>
            </a:r>
            <a:r>
              <a:rPr lang="en-US" altLang="zh-CN" sz="2700" dirty="0" smtClean="0"/>
              <a:t>AKO”</a:t>
            </a:r>
            <a:r>
              <a:rPr lang="zh-CN" altLang="en-US" sz="2700" dirty="0" smtClean="0"/>
              <a:t>等这样的语义关</a:t>
            </a:r>
            <a:endParaRPr lang="en-US" altLang="zh-CN" sz="2700" dirty="0" smtClean="0"/>
          </a:p>
          <a:p>
            <a:pPr>
              <a:lnSpc>
                <a:spcPts val="3420"/>
              </a:lnSpc>
            </a:pPr>
            <a:r>
              <a:rPr lang="en-US" altLang="zh-CN" sz="2700" dirty="0" smtClean="0"/>
              <a:t>                 </a:t>
            </a:r>
            <a:r>
              <a:rPr lang="zh-CN" altLang="en-US" sz="2700" dirty="0" smtClean="0"/>
              <a:t>系来表示</a:t>
            </a:r>
            <a:endParaRPr lang="zh-CN" altLang="en-US" sz="2700" dirty="0" smtClean="0"/>
          </a:p>
          <a:p>
            <a:pPr>
              <a:lnSpc>
                <a:spcPts val="3420"/>
              </a:lnSpc>
            </a:pPr>
            <a:r>
              <a:rPr lang="zh-CN" altLang="en-US" sz="2700" dirty="0" smtClean="0">
                <a:solidFill>
                  <a:srgbClr val="00B050"/>
                </a:solidFill>
              </a:rPr>
              <a:t>全称量词：</a:t>
            </a:r>
            <a:r>
              <a:rPr lang="zh-CN" altLang="en-US" sz="2700" dirty="0" smtClean="0"/>
              <a:t>可采用亨德里克提出的网络分区技术</a:t>
            </a:r>
            <a:endParaRPr lang="zh-CN" altLang="en-US" sz="2700" dirty="0" smtClean="0"/>
          </a:p>
          <a:p>
            <a:pPr>
              <a:lnSpc>
                <a:spcPts val="3420"/>
              </a:lnSpc>
            </a:pPr>
            <a:r>
              <a:rPr lang="zh-CN" altLang="en-US" sz="2700" dirty="0" smtClean="0">
                <a:solidFill>
                  <a:srgbClr val="FF0000"/>
                </a:solidFill>
              </a:rPr>
              <a:t>基本思想：</a:t>
            </a:r>
            <a:r>
              <a:rPr lang="zh-CN" altLang="en-US" sz="2700" dirty="0" smtClean="0"/>
              <a:t>把一个复杂命题划分为若干个子命题，每个  </a:t>
            </a:r>
            <a:endParaRPr lang="en-US" altLang="zh-CN" sz="2700" dirty="0" smtClean="0"/>
          </a:p>
          <a:p>
            <a:pPr>
              <a:lnSpc>
                <a:spcPts val="3420"/>
              </a:lnSpc>
            </a:pPr>
            <a:r>
              <a:rPr lang="en-US" altLang="zh-CN" sz="2700" dirty="0" smtClean="0"/>
              <a:t>          </a:t>
            </a:r>
            <a:r>
              <a:rPr lang="zh-CN" altLang="en-US" sz="2700" dirty="0" smtClean="0"/>
              <a:t>子命题用一个较简单的语义网络表示，称为</a:t>
            </a:r>
            <a:endParaRPr lang="en-US" altLang="zh-CN" sz="2700" dirty="0" smtClean="0"/>
          </a:p>
          <a:p>
            <a:pPr>
              <a:lnSpc>
                <a:spcPts val="3420"/>
              </a:lnSpc>
            </a:pPr>
            <a:r>
              <a:rPr lang="en-US" altLang="zh-CN" sz="2700" dirty="0" smtClean="0"/>
              <a:t>          </a:t>
            </a:r>
            <a:r>
              <a:rPr lang="zh-CN" altLang="en-US" sz="2700" dirty="0" smtClean="0"/>
              <a:t>一个子空间，多个子空间构成一个大空间。</a:t>
            </a:r>
            <a:endParaRPr lang="en-US" altLang="zh-CN" sz="2700" dirty="0" smtClean="0"/>
          </a:p>
          <a:p>
            <a:pPr>
              <a:lnSpc>
                <a:spcPts val="3420"/>
              </a:lnSpc>
            </a:pPr>
            <a:r>
              <a:rPr lang="en-US" altLang="zh-CN" sz="2700" dirty="0" smtClean="0"/>
              <a:t>          </a:t>
            </a:r>
            <a:r>
              <a:rPr lang="zh-CN" altLang="en-US" sz="2700" dirty="0" smtClean="0"/>
              <a:t>每个子空间看作是大空间中的一个结点，称作</a:t>
            </a:r>
            <a:endParaRPr lang="en-US" altLang="zh-CN" sz="2700" dirty="0" smtClean="0"/>
          </a:p>
          <a:p>
            <a:pPr>
              <a:lnSpc>
                <a:spcPts val="3420"/>
              </a:lnSpc>
            </a:pPr>
            <a:r>
              <a:rPr lang="en-US" altLang="zh-CN" sz="2700" dirty="0" smtClean="0"/>
              <a:t>          </a:t>
            </a:r>
            <a:r>
              <a:rPr lang="zh-CN" altLang="en-US" sz="2700" dirty="0" smtClean="0"/>
              <a:t>超结点。空间可逐层嵌套，子空间之间用弧</a:t>
            </a:r>
            <a:endParaRPr lang="en-US" altLang="zh-CN" sz="2700" dirty="0" smtClean="0"/>
          </a:p>
          <a:p>
            <a:pPr>
              <a:lnSpc>
                <a:spcPts val="3420"/>
              </a:lnSpc>
            </a:pPr>
            <a:r>
              <a:rPr lang="en-US" altLang="zh-CN" sz="2700" dirty="0" smtClean="0"/>
              <a:t>          </a:t>
            </a:r>
            <a:r>
              <a:rPr lang="zh-CN" altLang="en-US" sz="2700" dirty="0" smtClean="0"/>
              <a:t>互相连接。</a:t>
            </a:r>
            <a:r>
              <a:rPr lang="zh-CN" altLang="en-US" sz="3200" dirty="0" smtClean="0"/>
              <a:t>　　 </a:t>
            </a:r>
            <a:endParaRPr lang="zh-CN" altLang="en-US" sz="3200" dirty="0" smtClean="0"/>
          </a:p>
        </p:txBody>
      </p:sp>
      <p:sp>
        <p:nvSpPr>
          <p:cNvPr id="50179"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9A2A44F9-8337-45F8-A2BE-07F38CA9E8A4}" type="slidenum">
              <a:rPr lang="en-US" altLang="zh-CN"/>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1052632" y="1290237"/>
            <a:ext cx="9000278" cy="6272613"/>
          </a:xfrm>
          <a:prstGeom prst="rect">
            <a:avLst/>
          </a:prstGeom>
        </p:spPr>
        <p:txBody>
          <a:bodyPr lIns="104315" tIns="52157" rIns="104315" bIns="52157"/>
          <a:lstStyle/>
          <a:p>
            <a:pPr>
              <a:lnSpc>
                <a:spcPts val="3420"/>
              </a:lnSpc>
            </a:pPr>
            <a:r>
              <a:rPr lang="en-US" altLang="zh-CN" sz="2700" dirty="0" smtClean="0"/>
              <a:t>3</a:t>
            </a:r>
            <a:r>
              <a:rPr lang="zh-CN" altLang="en-US" sz="2700" dirty="0" smtClean="0"/>
              <a:t>）否定的表示</a:t>
            </a:r>
            <a:endParaRPr lang="en-US" altLang="zh-CN" sz="2700" dirty="0" smtClean="0"/>
          </a:p>
          <a:p>
            <a:pPr>
              <a:lnSpc>
                <a:spcPts val="3420"/>
              </a:lnSpc>
            </a:pPr>
            <a:r>
              <a:rPr lang="zh-CN" altLang="en-US" sz="2700" dirty="0" smtClean="0"/>
              <a:t>      可分为基本语义关系的否定和一般语义关系的否定。</a:t>
            </a:r>
            <a:endParaRPr lang="zh-CN" altLang="en-US" sz="2700" dirty="0" smtClean="0"/>
          </a:p>
          <a:p>
            <a:pPr>
              <a:lnSpc>
                <a:spcPts val="3420"/>
              </a:lnSpc>
            </a:pPr>
            <a:r>
              <a:rPr lang="zh-CN" altLang="en-US" sz="2700" dirty="0" smtClean="0"/>
              <a:t>基本语义关系的否定通过在有向弧上直接标注该否定来解决，一般语义关系的否定通常通过引进“非”节点来表示。</a:t>
            </a:r>
            <a:endParaRPr lang="en-US" altLang="zh-CN" sz="2700" dirty="0" smtClean="0"/>
          </a:p>
          <a:p>
            <a:pPr>
              <a:lnSpc>
                <a:spcPts val="3420"/>
              </a:lnSpc>
            </a:pPr>
            <a:r>
              <a:rPr lang="en-US" altLang="zh-CN" sz="2700" dirty="0" smtClean="0"/>
              <a:t>      </a:t>
            </a:r>
            <a:r>
              <a:rPr lang="zh-CN" altLang="en-US" sz="2700" dirty="0" smtClean="0"/>
              <a:t>例如，用语义网络表示：“书不在桌子上”</a:t>
            </a:r>
            <a:endParaRPr lang="zh-CN" altLang="en-US" sz="2700" dirty="0" smtClean="0"/>
          </a:p>
          <a:p>
            <a:pPr>
              <a:lnSpc>
                <a:spcPts val="3420"/>
              </a:lnSpc>
            </a:pPr>
            <a:r>
              <a:rPr lang="zh-CN" altLang="en-US" sz="3200" dirty="0" smtClean="0"/>
              <a:t>　 </a:t>
            </a:r>
            <a:endParaRPr lang="zh-CN" altLang="en-US" sz="3200" dirty="0" smtClean="0"/>
          </a:p>
        </p:txBody>
      </p:sp>
      <p:grpSp>
        <p:nvGrpSpPr>
          <p:cNvPr id="2" name="组合 2"/>
          <p:cNvGrpSpPr/>
          <p:nvPr/>
        </p:nvGrpSpPr>
        <p:grpSpPr bwMode="auto">
          <a:xfrm>
            <a:off x="3072497" y="4404660"/>
            <a:ext cx="4210526" cy="686259"/>
            <a:chOff x="1547813" y="4508500"/>
            <a:chExt cx="3600450" cy="622300"/>
          </a:xfrm>
        </p:grpSpPr>
        <p:sp>
          <p:nvSpPr>
            <p:cNvPr id="51205" name="Line 6"/>
            <p:cNvSpPr>
              <a:spLocks noChangeShapeType="1"/>
            </p:cNvSpPr>
            <p:nvPr/>
          </p:nvSpPr>
          <p:spPr bwMode="auto">
            <a:xfrm>
              <a:off x="2124075" y="4941888"/>
              <a:ext cx="2160588" cy="0"/>
            </a:xfrm>
            <a:prstGeom prst="line">
              <a:avLst/>
            </a:prstGeom>
            <a:noFill/>
            <a:ln w="9525">
              <a:solidFill>
                <a:srgbClr val="0000CC"/>
              </a:solidFill>
              <a:round/>
              <a:tailEnd type="triangle" w="med" len="med"/>
            </a:ln>
          </p:spPr>
          <p:txBody>
            <a:bodyPr/>
            <a:lstStyle/>
            <a:p>
              <a:endParaRPr lang="zh-CN" altLang="en-US"/>
            </a:p>
          </p:txBody>
        </p:sp>
        <p:sp>
          <p:nvSpPr>
            <p:cNvPr id="51206" name="Text Box 4"/>
            <p:cNvSpPr txBox="1">
              <a:spLocks noChangeArrowheads="1"/>
            </p:cNvSpPr>
            <p:nvPr/>
          </p:nvSpPr>
          <p:spPr bwMode="auto">
            <a:xfrm>
              <a:off x="1547813" y="4724400"/>
              <a:ext cx="576262" cy="406400"/>
            </a:xfrm>
            <a:prstGeom prst="rect">
              <a:avLst/>
            </a:prstGeom>
            <a:solidFill>
              <a:schemeClr val="bg2"/>
            </a:solidFill>
            <a:ln w="9525">
              <a:solidFill>
                <a:srgbClr val="0000CC"/>
              </a:solidFill>
              <a:miter lim="800000"/>
            </a:ln>
          </p:spPr>
          <p:txBody>
            <a:bodyPr>
              <a:spAutoFit/>
            </a:bodyPr>
            <a:lstStyle/>
            <a:p>
              <a:pPr eaLnBrk="1" hangingPunct="1">
                <a:spcBef>
                  <a:spcPct val="50000"/>
                </a:spcBef>
              </a:pPr>
              <a:r>
                <a:rPr lang="zh-CN" altLang="en-US" sz="2300" b="1" dirty="0">
                  <a:solidFill>
                    <a:srgbClr val="0000CC"/>
                  </a:solidFill>
                  <a:latin typeface="Arial" panose="020B0604020202020204" pitchFamily="34" charset="0"/>
                </a:rPr>
                <a:t>书</a:t>
              </a:r>
              <a:endParaRPr lang="zh-CN" altLang="en-US" sz="2300" b="1" dirty="0">
                <a:solidFill>
                  <a:srgbClr val="0000CC"/>
                </a:solidFill>
                <a:latin typeface="Arial" panose="020B0604020202020204" pitchFamily="34" charset="0"/>
              </a:endParaRPr>
            </a:p>
          </p:txBody>
        </p:sp>
        <p:sp>
          <p:nvSpPr>
            <p:cNvPr id="51207" name="Text Box 5"/>
            <p:cNvSpPr txBox="1">
              <a:spLocks noChangeArrowheads="1"/>
            </p:cNvSpPr>
            <p:nvPr/>
          </p:nvSpPr>
          <p:spPr bwMode="auto">
            <a:xfrm>
              <a:off x="4284663" y="4724400"/>
              <a:ext cx="863600" cy="406400"/>
            </a:xfrm>
            <a:prstGeom prst="rect">
              <a:avLst/>
            </a:prstGeom>
            <a:solidFill>
              <a:schemeClr val="bg2"/>
            </a:solidFill>
            <a:ln w="9525">
              <a:solidFill>
                <a:srgbClr val="0000CC"/>
              </a:solidFill>
              <a:miter lim="800000"/>
            </a:ln>
          </p:spPr>
          <p:txBody>
            <a:bodyPr>
              <a:spAutoFit/>
            </a:bodyPr>
            <a:lstStyle/>
            <a:p>
              <a:pPr eaLnBrk="1" hangingPunct="1">
                <a:spcBef>
                  <a:spcPct val="50000"/>
                </a:spcBef>
              </a:pPr>
              <a:r>
                <a:rPr lang="zh-CN" altLang="en-US" sz="2300" b="1" dirty="0">
                  <a:solidFill>
                    <a:srgbClr val="0000CC"/>
                  </a:solidFill>
                  <a:latin typeface="Arial" panose="020B0604020202020204" pitchFamily="34" charset="0"/>
                </a:rPr>
                <a:t>桌子</a:t>
              </a:r>
              <a:endParaRPr lang="zh-CN" altLang="en-US" sz="2300" b="1" dirty="0">
                <a:solidFill>
                  <a:srgbClr val="0000CC"/>
                </a:solidFill>
                <a:latin typeface="Arial" panose="020B0604020202020204" pitchFamily="34" charset="0"/>
              </a:endParaRPr>
            </a:p>
          </p:txBody>
        </p:sp>
        <p:sp>
          <p:nvSpPr>
            <p:cNvPr id="51208" name="Text Box 7"/>
            <p:cNvSpPr txBox="1">
              <a:spLocks noChangeArrowheads="1"/>
            </p:cNvSpPr>
            <p:nvPr/>
          </p:nvSpPr>
          <p:spPr bwMode="auto">
            <a:xfrm>
              <a:off x="2268538" y="4508500"/>
              <a:ext cx="1728787" cy="404683"/>
            </a:xfrm>
            <a:prstGeom prst="rect">
              <a:avLst/>
            </a:prstGeom>
            <a:noFill/>
            <a:ln w="9525">
              <a:noFill/>
              <a:miter lim="800000"/>
            </a:ln>
          </p:spPr>
          <p:txBody>
            <a:bodyPr>
              <a:spAutoFit/>
            </a:bodyPr>
            <a:lstStyle/>
            <a:p>
              <a:pPr eaLnBrk="1" hangingPunct="1">
                <a:spcBef>
                  <a:spcPct val="20000"/>
                </a:spcBef>
              </a:pPr>
              <a:r>
                <a:rPr lang="en-US" altLang="zh-CN" sz="2300" b="1" dirty="0">
                  <a:solidFill>
                    <a:srgbClr val="0000CC"/>
                  </a:solidFill>
                  <a:latin typeface="Arial" panose="020B0604020202020204" pitchFamily="34" charset="0"/>
                </a:rPr>
                <a:t>¬Located-on</a:t>
              </a:r>
              <a:endParaRPr lang="en-US" altLang="zh-CN" sz="2300" dirty="0">
                <a:solidFill>
                  <a:srgbClr val="0000CC"/>
                </a:solidFill>
                <a:latin typeface="Arial" panose="020B0604020202020204" pitchFamily="34" charset="0"/>
              </a:endParaRPr>
            </a:p>
          </p:txBody>
        </p:sp>
      </p:grpSp>
      <p:sp>
        <p:nvSpPr>
          <p:cNvPr id="51204"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FDD5AC60-CB33-4BBA-A92C-D5C39C2224E2}" type="slidenum">
              <a:rPr lang="en-US" altLang="zh-CN"/>
            </a:fld>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4294967295"/>
          </p:nvPr>
        </p:nvSpPr>
        <p:spPr>
          <a:xfrm>
            <a:off x="872552" y="882333"/>
            <a:ext cx="9000278" cy="6274364"/>
          </a:xfrm>
          <a:prstGeom prst="rect">
            <a:avLst/>
          </a:prstGeom>
        </p:spPr>
        <p:txBody>
          <a:bodyPr lIns="104315" tIns="52157" rIns="104315" bIns="52157"/>
          <a:lstStyle/>
          <a:p>
            <a:pPr>
              <a:lnSpc>
                <a:spcPts val="3420"/>
              </a:lnSpc>
            </a:pPr>
            <a:r>
              <a:rPr lang="en-US" altLang="zh-CN" sz="2700" dirty="0" smtClean="0"/>
              <a:t>4</a:t>
            </a:r>
            <a:r>
              <a:rPr lang="zh-CN" altLang="en-US" sz="2700" dirty="0" smtClean="0"/>
              <a:t>）蕴含的表示</a:t>
            </a:r>
            <a:endParaRPr lang="en-US" altLang="zh-CN" sz="2700" dirty="0" smtClean="0"/>
          </a:p>
          <a:p>
            <a:pPr>
              <a:lnSpc>
                <a:spcPts val="3420"/>
              </a:lnSpc>
            </a:pPr>
            <a:r>
              <a:rPr lang="zh-CN" altLang="en-US" sz="2700" dirty="0" smtClean="0"/>
              <a:t>     通过增加蕴含关系节点来实现知识表示，且有两条指向蕴含节点的弧，一条代表前提条件，标记为</a:t>
            </a:r>
            <a:r>
              <a:rPr lang="en-US" altLang="zh-CN" sz="2700" dirty="0" smtClean="0"/>
              <a:t>ANTE</a:t>
            </a:r>
            <a:r>
              <a:rPr lang="zh-CN" altLang="en-US" sz="2700" dirty="0" smtClean="0"/>
              <a:t>；另一条代表结论，标记为</a:t>
            </a:r>
            <a:r>
              <a:rPr lang="en-US" altLang="zh-CN" sz="2700" dirty="0" smtClean="0"/>
              <a:t>CONSE</a:t>
            </a:r>
            <a:r>
              <a:rPr lang="zh-CN" altLang="en-US" sz="2700" dirty="0" smtClean="0"/>
              <a:t>。</a:t>
            </a:r>
            <a:endParaRPr lang="zh-CN" altLang="en-US" sz="2700" dirty="0" smtClean="0"/>
          </a:p>
          <a:p>
            <a:pPr>
              <a:lnSpc>
                <a:spcPts val="3420"/>
              </a:lnSpc>
            </a:pPr>
            <a:r>
              <a:rPr lang="zh-CN" altLang="en-US" sz="2700" dirty="0" smtClean="0"/>
              <a:t>     例如，用语义网络表示如下知识：“如果学校组织研究生学术辩论赛，那么李二就参加”。</a:t>
            </a:r>
            <a:endParaRPr lang="zh-CN" altLang="en-US" sz="2700" dirty="0" smtClean="0"/>
          </a:p>
        </p:txBody>
      </p:sp>
      <p:grpSp>
        <p:nvGrpSpPr>
          <p:cNvPr id="2" name="组合 7"/>
          <p:cNvGrpSpPr/>
          <p:nvPr/>
        </p:nvGrpSpPr>
        <p:grpSpPr bwMode="auto">
          <a:xfrm>
            <a:off x="1054488" y="3702646"/>
            <a:ext cx="8636406" cy="2979623"/>
            <a:chOff x="-4588" y="3938588"/>
            <a:chExt cx="7384876" cy="2570557"/>
          </a:xfrm>
        </p:grpSpPr>
        <p:sp>
          <p:nvSpPr>
            <p:cNvPr id="52229" name="Line 4"/>
            <p:cNvSpPr>
              <a:spLocks noChangeShapeType="1"/>
            </p:cNvSpPr>
            <p:nvPr/>
          </p:nvSpPr>
          <p:spPr bwMode="auto">
            <a:xfrm flipH="1">
              <a:off x="2522538" y="5267326"/>
              <a:ext cx="677863" cy="0"/>
            </a:xfrm>
            <a:prstGeom prst="line">
              <a:avLst/>
            </a:prstGeom>
            <a:noFill/>
            <a:ln w="9525">
              <a:solidFill>
                <a:srgbClr val="0000CC"/>
              </a:solidFill>
              <a:round/>
              <a:tailEnd type="triangle" w="med" len="med"/>
            </a:ln>
          </p:spPr>
          <p:txBody>
            <a:bodyPr/>
            <a:lstStyle/>
            <a:p>
              <a:endParaRPr lang="zh-CN" altLang="en-US"/>
            </a:p>
          </p:txBody>
        </p:sp>
        <p:sp>
          <p:nvSpPr>
            <p:cNvPr id="52230" name="Text Box 6"/>
            <p:cNvSpPr txBox="1">
              <a:spLocks noChangeArrowheads="1"/>
            </p:cNvSpPr>
            <p:nvPr/>
          </p:nvSpPr>
          <p:spPr bwMode="auto">
            <a:xfrm>
              <a:off x="3429000" y="5937250"/>
              <a:ext cx="658813" cy="369888"/>
            </a:xfrm>
            <a:prstGeom prst="rect">
              <a:avLst/>
            </a:prstGeom>
            <a:solidFill>
              <a:schemeClr val="bg2"/>
            </a:solidFill>
            <a:ln w="9525">
              <a:solidFill>
                <a:srgbClr val="0000CC"/>
              </a:solidFill>
              <a:miter lim="800000"/>
            </a:ln>
          </p:spPr>
          <p:txBody>
            <a:bodyPr lIns="54000" tIns="10800" bIns="10800"/>
            <a:lstStyle/>
            <a:p>
              <a:pPr algn="just" eaLnBrk="1" hangingPunct="1"/>
              <a:r>
                <a:rPr lang="zh-CN" altLang="en-US" b="1">
                  <a:solidFill>
                    <a:srgbClr val="0000CC"/>
                  </a:solidFill>
                  <a:latin typeface="Times New Roman" panose="02020603050405020304" pitchFamily="18" charset="0"/>
                </a:rPr>
                <a:t>学校</a:t>
              </a:r>
              <a:endParaRPr lang="zh-CN" altLang="en-US" b="1">
                <a:solidFill>
                  <a:srgbClr val="0000CC"/>
                </a:solidFill>
                <a:latin typeface="Arial" panose="020B0604020202020204" pitchFamily="34" charset="0"/>
              </a:endParaRPr>
            </a:p>
          </p:txBody>
        </p:sp>
        <p:sp>
          <p:nvSpPr>
            <p:cNvPr id="52231" name="Text Box 7"/>
            <p:cNvSpPr txBox="1">
              <a:spLocks noChangeArrowheads="1"/>
            </p:cNvSpPr>
            <p:nvPr/>
          </p:nvSpPr>
          <p:spPr bwMode="auto">
            <a:xfrm>
              <a:off x="3429000" y="4057650"/>
              <a:ext cx="604838" cy="363538"/>
            </a:xfrm>
            <a:prstGeom prst="rect">
              <a:avLst/>
            </a:prstGeom>
            <a:solidFill>
              <a:schemeClr val="bg2"/>
            </a:solidFill>
            <a:ln w="9525">
              <a:solidFill>
                <a:srgbClr val="0000CC"/>
              </a:solidFill>
              <a:miter lim="800000"/>
            </a:ln>
          </p:spPr>
          <p:txBody>
            <a:bodyPr lIns="54000" tIns="10800" rIns="54000" bIns="10800"/>
            <a:lstStyle/>
            <a:p>
              <a:pPr algn="just" eaLnBrk="1" hangingPunct="1"/>
              <a:r>
                <a:rPr lang="zh-CN" altLang="en-US" b="1">
                  <a:solidFill>
                    <a:srgbClr val="0000CC"/>
                  </a:solidFill>
                  <a:latin typeface="Times New Roman" panose="02020603050405020304" pitchFamily="18" charset="0"/>
                </a:rPr>
                <a:t>比赛</a:t>
              </a:r>
              <a:endParaRPr lang="zh-CN" altLang="en-US" b="1">
                <a:solidFill>
                  <a:srgbClr val="0000CC"/>
                </a:solidFill>
                <a:latin typeface="Arial" panose="020B0604020202020204" pitchFamily="34" charset="0"/>
              </a:endParaRPr>
            </a:p>
          </p:txBody>
        </p:sp>
        <p:sp>
          <p:nvSpPr>
            <p:cNvPr id="52232" name="Text Box 8"/>
            <p:cNvSpPr txBox="1">
              <a:spLocks noChangeArrowheads="1"/>
            </p:cNvSpPr>
            <p:nvPr/>
          </p:nvSpPr>
          <p:spPr bwMode="auto">
            <a:xfrm>
              <a:off x="4959350" y="4089400"/>
              <a:ext cx="692150" cy="388938"/>
            </a:xfrm>
            <a:prstGeom prst="rect">
              <a:avLst/>
            </a:prstGeom>
            <a:solidFill>
              <a:schemeClr val="bg2"/>
            </a:solidFill>
            <a:ln w="9525">
              <a:solidFill>
                <a:srgbClr val="0000CC"/>
              </a:solidFill>
              <a:miter lim="800000"/>
            </a:ln>
          </p:spPr>
          <p:txBody>
            <a:bodyPr lIns="54000" tIns="10800" rIns="54000" bIns="10800"/>
            <a:lstStyle/>
            <a:p>
              <a:pPr algn="just" eaLnBrk="1" hangingPunct="1"/>
              <a:r>
                <a:rPr lang="zh-CN" altLang="en-US" b="1">
                  <a:solidFill>
                    <a:srgbClr val="0000CC"/>
                  </a:solidFill>
                  <a:latin typeface="Times New Roman" panose="02020603050405020304" pitchFamily="18" charset="0"/>
                </a:rPr>
                <a:t>活动</a:t>
              </a:r>
              <a:endParaRPr lang="zh-CN" altLang="en-US" b="1">
                <a:solidFill>
                  <a:srgbClr val="0000CC"/>
                </a:solidFill>
                <a:latin typeface="Arial" panose="020B0604020202020204" pitchFamily="34" charset="0"/>
              </a:endParaRPr>
            </a:p>
          </p:txBody>
        </p:sp>
        <p:sp>
          <p:nvSpPr>
            <p:cNvPr id="52233" name="Text Box 9"/>
            <p:cNvSpPr txBox="1">
              <a:spLocks noChangeArrowheads="1"/>
            </p:cNvSpPr>
            <p:nvPr/>
          </p:nvSpPr>
          <p:spPr bwMode="auto">
            <a:xfrm>
              <a:off x="1492250" y="5092700"/>
              <a:ext cx="1030288" cy="363538"/>
            </a:xfrm>
            <a:prstGeom prst="rect">
              <a:avLst/>
            </a:prstGeom>
            <a:solidFill>
              <a:schemeClr val="bg2"/>
            </a:solidFill>
            <a:ln w="9525">
              <a:solidFill>
                <a:srgbClr val="0000CC"/>
              </a:solidFill>
              <a:miter lim="800000"/>
            </a:ln>
          </p:spPr>
          <p:txBody>
            <a:bodyPr tIns="10800" bIns="10800"/>
            <a:lstStyle/>
            <a:p>
              <a:pPr algn="ctr" eaLnBrk="1" hangingPunct="1"/>
              <a:r>
                <a:rPr lang="zh-CN" altLang="en-US" b="1">
                  <a:solidFill>
                    <a:srgbClr val="0000CC"/>
                  </a:solidFill>
                  <a:latin typeface="Arial" panose="020B0604020202020204" pitchFamily="34" charset="0"/>
                </a:rPr>
                <a:t>学术</a:t>
              </a:r>
              <a:endParaRPr lang="zh-CN" altLang="en-US" b="1">
                <a:solidFill>
                  <a:srgbClr val="0000CC"/>
                </a:solidFill>
                <a:latin typeface="Arial" panose="020B0604020202020204" pitchFamily="34" charset="0"/>
              </a:endParaRPr>
            </a:p>
          </p:txBody>
        </p:sp>
        <p:sp>
          <p:nvSpPr>
            <p:cNvPr id="52234" name="Text Box 10"/>
            <p:cNvSpPr txBox="1">
              <a:spLocks noChangeArrowheads="1"/>
            </p:cNvSpPr>
            <p:nvPr/>
          </p:nvSpPr>
          <p:spPr bwMode="auto">
            <a:xfrm>
              <a:off x="3203575" y="5087938"/>
              <a:ext cx="1296988" cy="358775"/>
            </a:xfrm>
            <a:prstGeom prst="rect">
              <a:avLst/>
            </a:prstGeom>
            <a:solidFill>
              <a:schemeClr val="bg2"/>
            </a:solidFill>
            <a:ln w="9525">
              <a:solidFill>
                <a:srgbClr val="0000CC"/>
              </a:solidFill>
              <a:miter lim="800000"/>
            </a:ln>
          </p:spPr>
          <p:txBody>
            <a:bodyPr lIns="54000" tIns="10800" rIns="54000" bIns="10800"/>
            <a:lstStyle/>
            <a:p>
              <a:pPr algn="just" eaLnBrk="1" hangingPunct="1"/>
              <a:r>
                <a:rPr lang="zh-CN" altLang="en-US" b="1" dirty="0">
                  <a:solidFill>
                    <a:srgbClr val="0000CC"/>
                  </a:solidFill>
                  <a:latin typeface="Arial" panose="020B0604020202020204" pitchFamily="34" charset="0"/>
                </a:rPr>
                <a:t>学术辩论赛</a:t>
              </a:r>
              <a:endParaRPr lang="zh-CN" altLang="en-US" b="1" dirty="0">
                <a:solidFill>
                  <a:srgbClr val="0000CC"/>
                </a:solidFill>
                <a:latin typeface="Arial" panose="020B0604020202020204" pitchFamily="34" charset="0"/>
              </a:endParaRPr>
            </a:p>
          </p:txBody>
        </p:sp>
        <p:sp>
          <p:nvSpPr>
            <p:cNvPr id="52235" name="Text Box 11"/>
            <p:cNvSpPr txBox="1">
              <a:spLocks noChangeArrowheads="1"/>
            </p:cNvSpPr>
            <p:nvPr/>
          </p:nvSpPr>
          <p:spPr bwMode="auto">
            <a:xfrm>
              <a:off x="4959350" y="5092700"/>
              <a:ext cx="636588" cy="331788"/>
            </a:xfrm>
            <a:prstGeom prst="rect">
              <a:avLst/>
            </a:prstGeom>
            <a:solidFill>
              <a:schemeClr val="bg2"/>
            </a:solidFill>
            <a:ln w="9525">
              <a:solidFill>
                <a:srgbClr val="0000CC"/>
              </a:solidFill>
              <a:miter lim="800000"/>
            </a:ln>
          </p:spPr>
          <p:txBody>
            <a:bodyPr lIns="54000" tIns="10800" rIns="54000" bIns="10800"/>
            <a:lstStyle/>
            <a:p>
              <a:pPr algn="just" eaLnBrk="1" hangingPunct="1"/>
              <a:r>
                <a:rPr lang="zh-CN" altLang="en-US" b="1">
                  <a:solidFill>
                    <a:srgbClr val="0000CC"/>
                  </a:solidFill>
                  <a:latin typeface="Times New Roman" panose="02020603050405020304" pitchFamily="18" charset="0"/>
                </a:rPr>
                <a:t>蕴含</a:t>
              </a:r>
              <a:endParaRPr lang="zh-CN" altLang="en-US" b="1">
                <a:solidFill>
                  <a:srgbClr val="0000CC"/>
                </a:solidFill>
                <a:latin typeface="Arial" panose="020B0604020202020204" pitchFamily="34" charset="0"/>
              </a:endParaRPr>
            </a:p>
          </p:txBody>
        </p:sp>
        <p:sp>
          <p:nvSpPr>
            <p:cNvPr id="52236" name="Text Box 12"/>
            <p:cNvSpPr txBox="1">
              <a:spLocks noChangeArrowheads="1"/>
            </p:cNvSpPr>
            <p:nvPr/>
          </p:nvSpPr>
          <p:spPr bwMode="auto">
            <a:xfrm>
              <a:off x="6397625" y="5060950"/>
              <a:ext cx="982663" cy="363538"/>
            </a:xfrm>
            <a:prstGeom prst="rect">
              <a:avLst/>
            </a:prstGeom>
            <a:solidFill>
              <a:schemeClr val="bg2"/>
            </a:solidFill>
            <a:ln w="9525">
              <a:solidFill>
                <a:srgbClr val="0000CC"/>
              </a:solidFill>
              <a:miter lim="800000"/>
            </a:ln>
          </p:spPr>
          <p:txBody>
            <a:bodyPr lIns="54000" tIns="10800" rIns="54000" bIns="10800"/>
            <a:lstStyle/>
            <a:p>
              <a:pPr algn="just" eaLnBrk="1" hangingPunct="1"/>
              <a:r>
                <a:rPr lang="zh-CN" altLang="en-US" b="1" dirty="0">
                  <a:solidFill>
                    <a:srgbClr val="0000CC"/>
                  </a:solidFill>
                  <a:latin typeface="Times New Roman" panose="02020603050405020304" pitchFamily="18" charset="0"/>
                </a:rPr>
                <a:t>参加比赛</a:t>
              </a:r>
              <a:endParaRPr lang="zh-CN" altLang="en-US" b="1" dirty="0">
                <a:solidFill>
                  <a:srgbClr val="0000CC"/>
                </a:solidFill>
                <a:latin typeface="Arial" panose="020B0604020202020204" pitchFamily="34" charset="0"/>
              </a:endParaRPr>
            </a:p>
          </p:txBody>
        </p:sp>
        <p:sp>
          <p:nvSpPr>
            <p:cNvPr id="52237" name="Text Box 13"/>
            <p:cNvSpPr txBox="1">
              <a:spLocks noChangeArrowheads="1"/>
            </p:cNvSpPr>
            <p:nvPr/>
          </p:nvSpPr>
          <p:spPr bwMode="auto">
            <a:xfrm>
              <a:off x="-4588" y="4297303"/>
              <a:ext cx="925513" cy="331788"/>
            </a:xfrm>
            <a:prstGeom prst="rect">
              <a:avLst/>
            </a:prstGeom>
            <a:solidFill>
              <a:schemeClr val="bg2"/>
            </a:solidFill>
            <a:ln w="9525">
              <a:solidFill>
                <a:srgbClr val="0000CC"/>
              </a:solidFill>
              <a:miter lim="800000"/>
            </a:ln>
          </p:spPr>
          <p:txBody>
            <a:bodyPr lIns="54000" tIns="10800" rIns="54000" bIns="10800"/>
            <a:lstStyle/>
            <a:p>
              <a:pPr algn="ctr" eaLnBrk="1" hangingPunct="1"/>
              <a:r>
                <a:rPr lang="zh-CN" altLang="en-US" b="1">
                  <a:solidFill>
                    <a:srgbClr val="0000CC"/>
                  </a:solidFill>
                  <a:latin typeface="Arial" panose="020B0604020202020204" pitchFamily="34" charset="0"/>
                </a:rPr>
                <a:t>学生</a:t>
              </a:r>
              <a:endParaRPr lang="zh-CN" altLang="en-US" b="1">
                <a:solidFill>
                  <a:srgbClr val="0000CC"/>
                </a:solidFill>
                <a:latin typeface="Arial" panose="020B0604020202020204" pitchFamily="34" charset="0"/>
              </a:endParaRPr>
            </a:p>
          </p:txBody>
        </p:sp>
        <p:sp>
          <p:nvSpPr>
            <p:cNvPr id="52238" name="Text Box 14"/>
            <p:cNvSpPr txBox="1">
              <a:spLocks noChangeArrowheads="1"/>
            </p:cNvSpPr>
            <p:nvPr/>
          </p:nvSpPr>
          <p:spPr bwMode="auto">
            <a:xfrm>
              <a:off x="1476375" y="4297303"/>
              <a:ext cx="1046163" cy="358775"/>
            </a:xfrm>
            <a:prstGeom prst="rect">
              <a:avLst/>
            </a:prstGeom>
            <a:solidFill>
              <a:schemeClr val="bg2"/>
            </a:solidFill>
            <a:ln w="9525">
              <a:solidFill>
                <a:srgbClr val="0000CC"/>
              </a:solidFill>
              <a:miter lim="800000"/>
            </a:ln>
          </p:spPr>
          <p:txBody>
            <a:bodyPr lIns="54000" tIns="10800" rIns="54000" bIns="10800"/>
            <a:lstStyle/>
            <a:p>
              <a:pPr algn="ctr" eaLnBrk="1" hangingPunct="1"/>
              <a:r>
                <a:rPr lang="zh-CN" altLang="en-US" b="1">
                  <a:solidFill>
                    <a:srgbClr val="0000CC"/>
                  </a:solidFill>
                  <a:latin typeface="Arial" panose="020B0604020202020204" pitchFamily="34" charset="0"/>
                </a:rPr>
                <a:t>研究生</a:t>
              </a:r>
              <a:endParaRPr lang="zh-CN" altLang="en-US" b="1">
                <a:solidFill>
                  <a:srgbClr val="0000CC"/>
                </a:solidFill>
                <a:latin typeface="Arial" panose="020B0604020202020204" pitchFamily="34" charset="0"/>
              </a:endParaRPr>
            </a:p>
          </p:txBody>
        </p:sp>
        <p:sp>
          <p:nvSpPr>
            <p:cNvPr id="52239" name="Line 15"/>
            <p:cNvSpPr>
              <a:spLocks noChangeShapeType="1"/>
            </p:cNvSpPr>
            <p:nvPr/>
          </p:nvSpPr>
          <p:spPr bwMode="auto">
            <a:xfrm flipH="1" flipV="1">
              <a:off x="1927400" y="4633912"/>
              <a:ext cx="177" cy="445204"/>
            </a:xfrm>
            <a:prstGeom prst="line">
              <a:avLst/>
            </a:prstGeom>
            <a:noFill/>
            <a:ln w="9525">
              <a:solidFill>
                <a:srgbClr val="0000CC"/>
              </a:solidFill>
              <a:round/>
              <a:tailEnd type="triangle" w="med" len="med"/>
            </a:ln>
          </p:spPr>
          <p:txBody>
            <a:bodyPr/>
            <a:lstStyle/>
            <a:p>
              <a:endParaRPr lang="zh-CN" altLang="en-US"/>
            </a:p>
          </p:txBody>
        </p:sp>
        <p:sp>
          <p:nvSpPr>
            <p:cNvPr id="52240" name="Line 16"/>
            <p:cNvSpPr>
              <a:spLocks noChangeShapeType="1"/>
            </p:cNvSpPr>
            <p:nvPr/>
          </p:nvSpPr>
          <p:spPr bwMode="auto">
            <a:xfrm flipV="1">
              <a:off x="3765550" y="4483100"/>
              <a:ext cx="0" cy="573088"/>
            </a:xfrm>
            <a:prstGeom prst="line">
              <a:avLst/>
            </a:prstGeom>
            <a:noFill/>
            <a:ln w="9525">
              <a:solidFill>
                <a:srgbClr val="0000CC"/>
              </a:solidFill>
              <a:round/>
              <a:tailEnd type="triangle" w="med" len="med"/>
            </a:ln>
          </p:spPr>
          <p:txBody>
            <a:bodyPr/>
            <a:lstStyle/>
            <a:p>
              <a:endParaRPr lang="zh-CN" altLang="en-US"/>
            </a:p>
          </p:txBody>
        </p:sp>
        <p:sp>
          <p:nvSpPr>
            <p:cNvPr id="52241" name="Line 17"/>
            <p:cNvSpPr>
              <a:spLocks noChangeShapeType="1"/>
            </p:cNvSpPr>
            <p:nvPr/>
          </p:nvSpPr>
          <p:spPr bwMode="auto">
            <a:xfrm flipH="1">
              <a:off x="922690" y="4499738"/>
              <a:ext cx="553685" cy="0"/>
            </a:xfrm>
            <a:prstGeom prst="line">
              <a:avLst/>
            </a:prstGeom>
            <a:noFill/>
            <a:ln w="9525">
              <a:solidFill>
                <a:srgbClr val="0000CC"/>
              </a:solidFill>
              <a:round/>
              <a:tailEnd type="triangle" w="med" len="med"/>
            </a:ln>
          </p:spPr>
          <p:txBody>
            <a:bodyPr/>
            <a:lstStyle/>
            <a:p>
              <a:endParaRPr lang="zh-CN" altLang="en-US"/>
            </a:p>
          </p:txBody>
        </p:sp>
        <p:sp>
          <p:nvSpPr>
            <p:cNvPr id="52242" name="Line 18"/>
            <p:cNvSpPr>
              <a:spLocks noChangeShapeType="1"/>
            </p:cNvSpPr>
            <p:nvPr/>
          </p:nvSpPr>
          <p:spPr bwMode="auto">
            <a:xfrm>
              <a:off x="3748088" y="5453063"/>
              <a:ext cx="17462" cy="484187"/>
            </a:xfrm>
            <a:prstGeom prst="line">
              <a:avLst/>
            </a:prstGeom>
            <a:noFill/>
            <a:ln w="9525">
              <a:solidFill>
                <a:srgbClr val="0000CC"/>
              </a:solidFill>
              <a:round/>
              <a:tailEnd type="triangle" w="med" len="med"/>
            </a:ln>
          </p:spPr>
          <p:txBody>
            <a:bodyPr/>
            <a:lstStyle/>
            <a:p>
              <a:endParaRPr lang="zh-CN" altLang="en-US"/>
            </a:p>
          </p:txBody>
        </p:sp>
        <p:sp>
          <p:nvSpPr>
            <p:cNvPr id="52243" name="Line 19"/>
            <p:cNvSpPr>
              <a:spLocks noChangeShapeType="1"/>
            </p:cNvSpPr>
            <p:nvPr/>
          </p:nvSpPr>
          <p:spPr bwMode="auto">
            <a:xfrm>
              <a:off x="4500563" y="5229225"/>
              <a:ext cx="431800" cy="0"/>
            </a:xfrm>
            <a:prstGeom prst="line">
              <a:avLst/>
            </a:prstGeom>
            <a:noFill/>
            <a:ln w="9525">
              <a:solidFill>
                <a:srgbClr val="0000CC"/>
              </a:solidFill>
              <a:round/>
              <a:tailEnd type="triangle" w="med" len="med"/>
            </a:ln>
          </p:spPr>
          <p:txBody>
            <a:bodyPr/>
            <a:lstStyle/>
            <a:p>
              <a:endParaRPr lang="zh-CN" altLang="en-US"/>
            </a:p>
          </p:txBody>
        </p:sp>
        <p:sp>
          <p:nvSpPr>
            <p:cNvPr id="52244" name="Line 20"/>
            <p:cNvSpPr>
              <a:spLocks noChangeShapeType="1"/>
            </p:cNvSpPr>
            <p:nvPr/>
          </p:nvSpPr>
          <p:spPr bwMode="auto">
            <a:xfrm flipH="1" flipV="1">
              <a:off x="5578475" y="5273675"/>
              <a:ext cx="800100" cy="0"/>
            </a:xfrm>
            <a:prstGeom prst="line">
              <a:avLst/>
            </a:prstGeom>
            <a:noFill/>
            <a:ln w="9525">
              <a:solidFill>
                <a:srgbClr val="0000CC"/>
              </a:solidFill>
              <a:round/>
              <a:tailEnd type="triangle" w="med" len="med"/>
            </a:ln>
          </p:spPr>
          <p:txBody>
            <a:bodyPr/>
            <a:lstStyle/>
            <a:p>
              <a:endParaRPr lang="zh-CN" altLang="en-US"/>
            </a:p>
          </p:txBody>
        </p:sp>
        <p:sp>
          <p:nvSpPr>
            <p:cNvPr id="52245" name="Text Box 21"/>
            <p:cNvSpPr txBox="1">
              <a:spLocks noChangeArrowheads="1"/>
            </p:cNvSpPr>
            <p:nvPr/>
          </p:nvSpPr>
          <p:spPr bwMode="auto">
            <a:xfrm>
              <a:off x="6611938" y="5907088"/>
              <a:ext cx="603250" cy="363537"/>
            </a:xfrm>
            <a:prstGeom prst="rect">
              <a:avLst/>
            </a:prstGeom>
            <a:solidFill>
              <a:schemeClr val="bg2"/>
            </a:solidFill>
            <a:ln w="9525">
              <a:solidFill>
                <a:srgbClr val="0000CC"/>
              </a:solidFill>
              <a:miter lim="800000"/>
            </a:ln>
          </p:spPr>
          <p:txBody>
            <a:bodyPr lIns="54000" tIns="10800" rIns="54000" bIns="10800"/>
            <a:lstStyle/>
            <a:p>
              <a:pPr algn="just" eaLnBrk="1" hangingPunct="1"/>
              <a:r>
                <a:rPr lang="zh-CN" altLang="en-US" b="1">
                  <a:solidFill>
                    <a:srgbClr val="0000CC"/>
                  </a:solidFill>
                  <a:latin typeface="Times New Roman" panose="02020603050405020304" pitchFamily="18" charset="0"/>
                </a:rPr>
                <a:t>李二</a:t>
              </a:r>
              <a:endParaRPr lang="zh-CN" altLang="en-US" b="1">
                <a:solidFill>
                  <a:srgbClr val="0000CC"/>
                </a:solidFill>
                <a:latin typeface="Arial" panose="020B0604020202020204" pitchFamily="34" charset="0"/>
              </a:endParaRPr>
            </a:p>
          </p:txBody>
        </p:sp>
        <p:sp>
          <p:nvSpPr>
            <p:cNvPr id="52246" name="Text Box 22"/>
            <p:cNvSpPr txBox="1">
              <a:spLocks noChangeArrowheads="1"/>
            </p:cNvSpPr>
            <p:nvPr/>
          </p:nvSpPr>
          <p:spPr bwMode="auto">
            <a:xfrm>
              <a:off x="5118100" y="5907088"/>
              <a:ext cx="444500" cy="363537"/>
            </a:xfrm>
            <a:prstGeom prst="rect">
              <a:avLst/>
            </a:prstGeom>
            <a:solidFill>
              <a:schemeClr val="bg2"/>
            </a:solidFill>
            <a:ln w="9525">
              <a:solidFill>
                <a:srgbClr val="0000CC"/>
              </a:solidFill>
              <a:miter lim="800000"/>
            </a:ln>
          </p:spPr>
          <p:txBody>
            <a:bodyPr lIns="54000" tIns="10800" rIns="54000" bIns="10800"/>
            <a:lstStyle/>
            <a:p>
              <a:pPr algn="just" eaLnBrk="1" hangingPunct="1"/>
              <a:r>
                <a:rPr lang="zh-CN" altLang="en-US" b="1">
                  <a:solidFill>
                    <a:srgbClr val="0000CC"/>
                  </a:solidFill>
                  <a:latin typeface="Times New Roman" panose="02020603050405020304" pitchFamily="18" charset="0"/>
                </a:rPr>
                <a:t>人</a:t>
              </a:r>
              <a:endParaRPr lang="zh-CN" altLang="en-US" b="1">
                <a:solidFill>
                  <a:srgbClr val="0000CC"/>
                </a:solidFill>
                <a:latin typeface="Arial" panose="020B0604020202020204" pitchFamily="34" charset="0"/>
              </a:endParaRPr>
            </a:p>
          </p:txBody>
        </p:sp>
        <p:sp>
          <p:nvSpPr>
            <p:cNvPr id="52247" name="Line 23"/>
            <p:cNvSpPr>
              <a:spLocks noChangeShapeType="1"/>
            </p:cNvSpPr>
            <p:nvPr/>
          </p:nvSpPr>
          <p:spPr bwMode="auto">
            <a:xfrm flipH="1">
              <a:off x="6842125" y="5453063"/>
              <a:ext cx="0" cy="454025"/>
            </a:xfrm>
            <a:prstGeom prst="line">
              <a:avLst/>
            </a:prstGeom>
            <a:noFill/>
            <a:ln w="9525">
              <a:solidFill>
                <a:srgbClr val="0000CC"/>
              </a:solidFill>
              <a:round/>
              <a:tailEnd type="triangle" w="med" len="med"/>
            </a:ln>
          </p:spPr>
          <p:txBody>
            <a:bodyPr/>
            <a:lstStyle/>
            <a:p>
              <a:endParaRPr lang="zh-CN" altLang="en-US"/>
            </a:p>
          </p:txBody>
        </p:sp>
        <p:sp>
          <p:nvSpPr>
            <p:cNvPr id="52248" name="Line 24"/>
            <p:cNvSpPr>
              <a:spLocks noChangeShapeType="1"/>
            </p:cNvSpPr>
            <p:nvPr/>
          </p:nvSpPr>
          <p:spPr bwMode="auto">
            <a:xfrm flipH="1">
              <a:off x="5578475" y="6091238"/>
              <a:ext cx="1033463" cy="0"/>
            </a:xfrm>
            <a:prstGeom prst="line">
              <a:avLst/>
            </a:prstGeom>
            <a:noFill/>
            <a:ln w="9525">
              <a:solidFill>
                <a:srgbClr val="0000CC"/>
              </a:solidFill>
              <a:round/>
              <a:tailEnd type="triangle" w="med" len="med"/>
            </a:ln>
          </p:spPr>
          <p:txBody>
            <a:bodyPr/>
            <a:lstStyle/>
            <a:p>
              <a:endParaRPr lang="zh-CN" altLang="en-US"/>
            </a:p>
          </p:txBody>
        </p:sp>
        <p:sp>
          <p:nvSpPr>
            <p:cNvPr id="52249" name="Line 25"/>
            <p:cNvSpPr>
              <a:spLocks noChangeShapeType="1"/>
            </p:cNvSpPr>
            <p:nvPr/>
          </p:nvSpPr>
          <p:spPr bwMode="auto">
            <a:xfrm flipV="1">
              <a:off x="4051300" y="4240213"/>
              <a:ext cx="908050" cy="0"/>
            </a:xfrm>
            <a:prstGeom prst="line">
              <a:avLst/>
            </a:prstGeom>
            <a:noFill/>
            <a:ln w="9525">
              <a:solidFill>
                <a:srgbClr val="0000CC"/>
              </a:solidFill>
              <a:round/>
              <a:tailEnd type="triangle" w="med" len="med"/>
            </a:ln>
          </p:spPr>
          <p:txBody>
            <a:bodyPr/>
            <a:lstStyle/>
            <a:p>
              <a:endParaRPr lang="zh-CN" altLang="en-US"/>
            </a:p>
          </p:txBody>
        </p:sp>
        <p:sp>
          <p:nvSpPr>
            <p:cNvPr id="52250" name="Text Box 26"/>
            <p:cNvSpPr txBox="1">
              <a:spLocks noChangeArrowheads="1"/>
            </p:cNvSpPr>
            <p:nvPr/>
          </p:nvSpPr>
          <p:spPr bwMode="auto">
            <a:xfrm>
              <a:off x="2584451" y="5300663"/>
              <a:ext cx="576262" cy="304800"/>
            </a:xfrm>
            <a:prstGeom prst="rect">
              <a:avLst/>
            </a:prstGeom>
            <a:solidFill>
              <a:srgbClr val="FFFFFF"/>
            </a:solidFill>
            <a:ln w="9525">
              <a:noFill/>
              <a:miter lim="800000"/>
            </a:ln>
          </p:spPr>
          <p:txBody>
            <a:bodyPr lIns="18000" tIns="10800" rIns="18000" bIns="10800"/>
            <a:lstStyle/>
            <a:p>
              <a:pPr algn="just" eaLnBrk="1" hangingPunct="1"/>
              <a:r>
                <a:rPr lang="en-US" altLang="zh-CN" b="1" dirty="0">
                  <a:solidFill>
                    <a:srgbClr val="0000CC"/>
                  </a:solidFill>
                  <a:latin typeface="Times New Roman" panose="02020603050405020304" pitchFamily="18" charset="0"/>
                </a:rPr>
                <a:t>Racer</a:t>
              </a:r>
              <a:endParaRPr lang="en-US" altLang="zh-CN" b="1" dirty="0">
                <a:solidFill>
                  <a:srgbClr val="0000CC"/>
                </a:solidFill>
                <a:latin typeface="Arial" panose="020B0604020202020204" pitchFamily="34" charset="0"/>
              </a:endParaRPr>
            </a:p>
          </p:txBody>
        </p:sp>
        <p:sp>
          <p:nvSpPr>
            <p:cNvPr id="52251" name="Text Box 27"/>
            <p:cNvSpPr txBox="1">
              <a:spLocks noChangeArrowheads="1"/>
            </p:cNvSpPr>
            <p:nvPr/>
          </p:nvSpPr>
          <p:spPr bwMode="auto">
            <a:xfrm>
              <a:off x="978076" y="4674991"/>
              <a:ext cx="676275" cy="290513"/>
            </a:xfrm>
            <a:prstGeom prst="rect">
              <a:avLst/>
            </a:prstGeom>
            <a:solidFill>
              <a:srgbClr val="FFFFFF"/>
            </a:solidFill>
            <a:ln w="9525">
              <a:noFill/>
              <a:miter lim="800000"/>
            </a:ln>
          </p:spPr>
          <p:txBody>
            <a:bodyPr lIns="18000" tIns="10800" rIns="18000" bIns="10800"/>
            <a:lstStyle/>
            <a:p>
              <a:pPr algn="just" eaLnBrk="1" hangingPunct="1"/>
              <a:r>
                <a:rPr lang="en-US" altLang="zh-CN" b="1" dirty="0">
                  <a:solidFill>
                    <a:srgbClr val="0000CC"/>
                  </a:solidFill>
                  <a:latin typeface="Times New Roman" panose="02020603050405020304" pitchFamily="18" charset="0"/>
                </a:rPr>
                <a:t>AKO</a:t>
              </a:r>
              <a:endParaRPr lang="en-US" altLang="zh-CN" b="1" dirty="0">
                <a:solidFill>
                  <a:srgbClr val="0000CC"/>
                </a:solidFill>
                <a:latin typeface="Arial" panose="020B0604020202020204" pitchFamily="34" charset="0"/>
              </a:endParaRPr>
            </a:p>
          </p:txBody>
        </p:sp>
        <p:sp>
          <p:nvSpPr>
            <p:cNvPr id="52252" name="Text Box 28"/>
            <p:cNvSpPr txBox="1">
              <a:spLocks noChangeArrowheads="1"/>
            </p:cNvSpPr>
            <p:nvPr/>
          </p:nvSpPr>
          <p:spPr bwMode="auto">
            <a:xfrm>
              <a:off x="3821113" y="5546725"/>
              <a:ext cx="1182687" cy="330200"/>
            </a:xfrm>
            <a:prstGeom prst="rect">
              <a:avLst/>
            </a:prstGeom>
            <a:solidFill>
              <a:srgbClr val="FFFFFF"/>
            </a:solidFill>
            <a:ln w="9525">
              <a:noFill/>
              <a:miter lim="800000"/>
            </a:ln>
          </p:spPr>
          <p:txBody>
            <a:bodyPr lIns="18000" tIns="10800" rIns="18000" bIns="10800"/>
            <a:lstStyle/>
            <a:p>
              <a:pPr algn="just" eaLnBrk="1" hangingPunct="1"/>
              <a:r>
                <a:rPr lang="en-US" altLang="zh-CN" b="1" dirty="0">
                  <a:solidFill>
                    <a:srgbClr val="0000CC"/>
                  </a:solidFill>
                  <a:latin typeface="Times New Roman" panose="02020603050405020304" pitchFamily="18" charset="0"/>
                </a:rPr>
                <a:t>Constitution</a:t>
              </a:r>
              <a:endParaRPr lang="en-US" altLang="zh-CN" b="1" dirty="0">
                <a:solidFill>
                  <a:srgbClr val="0000CC"/>
                </a:solidFill>
                <a:latin typeface="Arial" panose="020B0604020202020204" pitchFamily="34" charset="0"/>
              </a:endParaRPr>
            </a:p>
          </p:txBody>
        </p:sp>
        <p:sp>
          <p:nvSpPr>
            <p:cNvPr id="52253" name="Text Box 29"/>
            <p:cNvSpPr txBox="1">
              <a:spLocks noChangeArrowheads="1"/>
            </p:cNvSpPr>
            <p:nvPr/>
          </p:nvSpPr>
          <p:spPr bwMode="auto">
            <a:xfrm>
              <a:off x="2054225" y="4732171"/>
              <a:ext cx="1252538" cy="360363"/>
            </a:xfrm>
            <a:prstGeom prst="rect">
              <a:avLst/>
            </a:prstGeom>
            <a:solidFill>
              <a:srgbClr val="FFFFFF"/>
            </a:solidFill>
            <a:ln w="9525">
              <a:noFill/>
              <a:miter lim="800000"/>
            </a:ln>
          </p:spPr>
          <p:txBody>
            <a:bodyPr lIns="18000" tIns="10800" rIns="18000" bIns="10800"/>
            <a:lstStyle/>
            <a:p>
              <a:pPr algn="just" eaLnBrk="1" hangingPunct="1"/>
              <a:r>
                <a:rPr lang="en-US" altLang="zh-CN" b="1" dirty="0">
                  <a:solidFill>
                    <a:srgbClr val="0000CC"/>
                  </a:solidFill>
                  <a:latin typeface="Times New Roman" panose="02020603050405020304" pitchFamily="18" charset="0"/>
                </a:rPr>
                <a:t>Manipulator</a:t>
              </a:r>
              <a:endParaRPr lang="en-US" altLang="zh-CN" b="1" dirty="0">
                <a:solidFill>
                  <a:srgbClr val="0000CC"/>
                </a:solidFill>
                <a:latin typeface="Arial" panose="020B0604020202020204" pitchFamily="34" charset="0"/>
              </a:endParaRPr>
            </a:p>
          </p:txBody>
        </p:sp>
        <p:sp>
          <p:nvSpPr>
            <p:cNvPr id="52254" name="Text Box 30"/>
            <p:cNvSpPr txBox="1">
              <a:spLocks noChangeArrowheads="1"/>
            </p:cNvSpPr>
            <p:nvPr/>
          </p:nvSpPr>
          <p:spPr bwMode="auto">
            <a:xfrm>
              <a:off x="4465286" y="4764791"/>
              <a:ext cx="649287" cy="314325"/>
            </a:xfrm>
            <a:prstGeom prst="rect">
              <a:avLst/>
            </a:prstGeom>
            <a:solidFill>
              <a:srgbClr val="FFFFFF"/>
            </a:solidFill>
            <a:ln w="9525">
              <a:noFill/>
              <a:miter lim="800000"/>
            </a:ln>
          </p:spPr>
          <p:txBody>
            <a:bodyPr lIns="18000" tIns="10800" rIns="18000" bIns="10800"/>
            <a:lstStyle/>
            <a:p>
              <a:pPr algn="just" eaLnBrk="1" hangingPunct="1"/>
              <a:r>
                <a:rPr lang="en-US" altLang="zh-CN" b="1" dirty="0">
                  <a:solidFill>
                    <a:srgbClr val="0000CC"/>
                  </a:solidFill>
                  <a:latin typeface="Times New Roman" panose="02020603050405020304" pitchFamily="18" charset="0"/>
                </a:rPr>
                <a:t>ANTE</a:t>
              </a:r>
              <a:endParaRPr lang="en-US" altLang="zh-CN" b="1" dirty="0">
                <a:solidFill>
                  <a:srgbClr val="0000CC"/>
                </a:solidFill>
                <a:latin typeface="Arial" panose="020B0604020202020204" pitchFamily="34" charset="0"/>
              </a:endParaRPr>
            </a:p>
          </p:txBody>
        </p:sp>
        <p:sp>
          <p:nvSpPr>
            <p:cNvPr id="52255" name="Text Box 31"/>
            <p:cNvSpPr txBox="1">
              <a:spLocks noChangeArrowheads="1"/>
            </p:cNvSpPr>
            <p:nvPr/>
          </p:nvSpPr>
          <p:spPr bwMode="auto">
            <a:xfrm>
              <a:off x="5595937" y="4756950"/>
              <a:ext cx="792163" cy="314325"/>
            </a:xfrm>
            <a:prstGeom prst="rect">
              <a:avLst/>
            </a:prstGeom>
            <a:solidFill>
              <a:srgbClr val="FFFFFF"/>
            </a:solidFill>
            <a:ln w="9525">
              <a:noFill/>
              <a:miter lim="800000"/>
            </a:ln>
          </p:spPr>
          <p:txBody>
            <a:bodyPr lIns="18000" tIns="10800" rIns="18000" bIns="10800"/>
            <a:lstStyle/>
            <a:p>
              <a:pPr algn="just" eaLnBrk="1" hangingPunct="1"/>
              <a:r>
                <a:rPr lang="en-US" altLang="zh-CN" b="1" dirty="0">
                  <a:solidFill>
                    <a:srgbClr val="0000CC"/>
                  </a:solidFill>
                  <a:latin typeface="Times New Roman" panose="02020603050405020304" pitchFamily="18" charset="0"/>
                </a:rPr>
                <a:t>CONSE</a:t>
              </a:r>
              <a:endParaRPr lang="en-US" altLang="zh-CN" b="1" dirty="0">
                <a:solidFill>
                  <a:srgbClr val="0000CC"/>
                </a:solidFill>
                <a:latin typeface="Arial" panose="020B0604020202020204" pitchFamily="34" charset="0"/>
              </a:endParaRPr>
            </a:p>
          </p:txBody>
        </p:sp>
        <p:sp>
          <p:nvSpPr>
            <p:cNvPr id="52256" name="Text Box 32"/>
            <p:cNvSpPr txBox="1">
              <a:spLocks noChangeArrowheads="1"/>
            </p:cNvSpPr>
            <p:nvPr/>
          </p:nvSpPr>
          <p:spPr bwMode="auto">
            <a:xfrm>
              <a:off x="5978525" y="6207520"/>
              <a:ext cx="374650" cy="301625"/>
            </a:xfrm>
            <a:prstGeom prst="rect">
              <a:avLst/>
            </a:prstGeom>
            <a:solidFill>
              <a:srgbClr val="FFFFFF"/>
            </a:solidFill>
            <a:ln w="9525">
              <a:noFill/>
              <a:miter lim="800000"/>
            </a:ln>
          </p:spPr>
          <p:txBody>
            <a:bodyPr lIns="18000" tIns="10800" rIns="18000" bIns="10800"/>
            <a:lstStyle/>
            <a:p>
              <a:pPr algn="just" eaLnBrk="1" hangingPunct="1"/>
              <a:r>
                <a:rPr lang="en-US" altLang="zh-CN" b="1" dirty="0">
                  <a:solidFill>
                    <a:srgbClr val="0000CC"/>
                  </a:solidFill>
                  <a:latin typeface="Times New Roman" panose="02020603050405020304" pitchFamily="18" charset="0"/>
                </a:rPr>
                <a:t>ISA</a:t>
              </a:r>
              <a:endParaRPr lang="en-US" altLang="zh-CN" b="1" dirty="0">
                <a:solidFill>
                  <a:srgbClr val="0000CC"/>
                </a:solidFill>
                <a:latin typeface="Arial" panose="020B0604020202020204" pitchFamily="34" charset="0"/>
              </a:endParaRPr>
            </a:p>
          </p:txBody>
        </p:sp>
        <p:sp>
          <p:nvSpPr>
            <p:cNvPr id="52257" name="Text Box 33"/>
            <p:cNvSpPr txBox="1">
              <a:spLocks noChangeArrowheads="1"/>
            </p:cNvSpPr>
            <p:nvPr/>
          </p:nvSpPr>
          <p:spPr bwMode="auto">
            <a:xfrm>
              <a:off x="3821113" y="4633913"/>
              <a:ext cx="514350" cy="363537"/>
            </a:xfrm>
            <a:prstGeom prst="rect">
              <a:avLst/>
            </a:prstGeom>
            <a:solidFill>
              <a:srgbClr val="FFFFFF"/>
            </a:solidFill>
            <a:ln w="9525">
              <a:noFill/>
              <a:miter lim="800000"/>
            </a:ln>
          </p:spPr>
          <p:txBody>
            <a:bodyPr lIns="18000" tIns="10800" rIns="18000" bIns="10800"/>
            <a:lstStyle/>
            <a:p>
              <a:pPr algn="just" eaLnBrk="1" hangingPunct="1"/>
              <a:r>
                <a:rPr lang="en-US" altLang="zh-CN" b="1" dirty="0">
                  <a:solidFill>
                    <a:srgbClr val="0000CC"/>
                  </a:solidFill>
                  <a:latin typeface="Times New Roman" panose="02020603050405020304" pitchFamily="18" charset="0"/>
                </a:rPr>
                <a:t>AKO</a:t>
              </a:r>
              <a:endParaRPr lang="en-US" altLang="zh-CN" b="1" dirty="0">
                <a:solidFill>
                  <a:srgbClr val="0000CC"/>
                </a:solidFill>
                <a:latin typeface="Arial" panose="020B0604020202020204" pitchFamily="34" charset="0"/>
              </a:endParaRPr>
            </a:p>
          </p:txBody>
        </p:sp>
        <p:sp>
          <p:nvSpPr>
            <p:cNvPr id="52258" name="Text Box 34"/>
            <p:cNvSpPr txBox="1">
              <a:spLocks noChangeArrowheads="1"/>
            </p:cNvSpPr>
            <p:nvPr/>
          </p:nvSpPr>
          <p:spPr bwMode="auto">
            <a:xfrm>
              <a:off x="4176713" y="3938588"/>
              <a:ext cx="549275" cy="273050"/>
            </a:xfrm>
            <a:prstGeom prst="rect">
              <a:avLst/>
            </a:prstGeom>
            <a:solidFill>
              <a:srgbClr val="FFFFFF"/>
            </a:solidFill>
            <a:ln w="9525">
              <a:noFill/>
              <a:miter lim="800000"/>
            </a:ln>
          </p:spPr>
          <p:txBody>
            <a:bodyPr lIns="18000" tIns="10800" rIns="18000" bIns="10800"/>
            <a:lstStyle/>
            <a:p>
              <a:pPr algn="just" eaLnBrk="1" hangingPunct="1"/>
              <a:r>
                <a:rPr lang="en-US" altLang="zh-CN" b="1" dirty="0">
                  <a:solidFill>
                    <a:srgbClr val="0000CC"/>
                  </a:solidFill>
                  <a:latin typeface="Times New Roman" panose="02020603050405020304" pitchFamily="18" charset="0"/>
                </a:rPr>
                <a:t>AKO</a:t>
              </a:r>
              <a:endParaRPr lang="en-US" altLang="zh-CN" b="1" dirty="0">
                <a:solidFill>
                  <a:srgbClr val="0000CC"/>
                </a:solidFill>
                <a:latin typeface="Arial" panose="020B0604020202020204" pitchFamily="34" charset="0"/>
              </a:endParaRPr>
            </a:p>
          </p:txBody>
        </p:sp>
        <p:sp>
          <p:nvSpPr>
            <p:cNvPr id="52259" name="Text Box 35"/>
            <p:cNvSpPr txBox="1">
              <a:spLocks noChangeArrowheads="1"/>
            </p:cNvSpPr>
            <p:nvPr/>
          </p:nvSpPr>
          <p:spPr bwMode="auto">
            <a:xfrm>
              <a:off x="5455220" y="5517159"/>
              <a:ext cx="1335709" cy="331787"/>
            </a:xfrm>
            <a:prstGeom prst="rect">
              <a:avLst/>
            </a:prstGeom>
            <a:solidFill>
              <a:srgbClr val="FFFFFF"/>
            </a:solidFill>
            <a:ln w="9525">
              <a:noFill/>
              <a:miter lim="800000"/>
            </a:ln>
          </p:spPr>
          <p:txBody>
            <a:bodyPr lIns="18000" tIns="10800" rIns="18000" bIns="10800"/>
            <a:lstStyle/>
            <a:p>
              <a:pPr algn="just" eaLnBrk="1" hangingPunct="1"/>
              <a:r>
                <a:rPr lang="en-US" altLang="zh-CN" b="1">
                  <a:solidFill>
                    <a:srgbClr val="0000CC"/>
                  </a:solidFill>
                  <a:latin typeface="Times New Roman" panose="02020603050405020304" pitchFamily="18" charset="0"/>
                </a:rPr>
                <a:t>Participator</a:t>
              </a:r>
              <a:endParaRPr lang="en-US" altLang="zh-CN" b="1">
                <a:solidFill>
                  <a:srgbClr val="0000CC"/>
                </a:solidFill>
                <a:latin typeface="Arial" panose="020B0604020202020204" pitchFamily="34" charset="0"/>
              </a:endParaRPr>
            </a:p>
          </p:txBody>
        </p:sp>
      </p:grpSp>
      <p:sp>
        <p:nvSpPr>
          <p:cNvPr id="52228"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3B6040CE-6EEA-471F-ABBD-8BD71D130B9D}" type="slidenum">
              <a:rPr lang="en-US" altLang="zh-CN"/>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883690" y="1398778"/>
            <a:ext cx="8673536" cy="3700895"/>
          </a:xfrm>
          <a:prstGeom prst="rect">
            <a:avLst/>
          </a:prstGeom>
        </p:spPr>
        <p:txBody>
          <a:bodyPr lIns="104315" tIns="52157" rIns="104315" bIns="52157"/>
          <a:lstStyle/>
          <a:p>
            <a:pPr>
              <a:lnSpc>
                <a:spcPts val="3420"/>
              </a:lnSpc>
              <a:defRPr/>
            </a:pPr>
            <a:r>
              <a:rPr lang="en-US" altLang="zh-CN" sz="3200" b="1" dirty="0" smtClean="0"/>
              <a:t>4.</a:t>
            </a:r>
            <a:r>
              <a:rPr lang="zh-CN" altLang="en-US" sz="3200" b="1" dirty="0" smtClean="0"/>
              <a:t>语义网络的推理过程</a:t>
            </a:r>
            <a:endParaRPr lang="zh-CN" altLang="en-US" sz="3200" b="1" dirty="0" smtClean="0"/>
          </a:p>
          <a:p>
            <a:pPr>
              <a:lnSpc>
                <a:spcPct val="150000"/>
              </a:lnSpc>
              <a:defRPr/>
            </a:pPr>
            <a:r>
              <a:rPr lang="zh-CN" altLang="en-US" sz="2700" dirty="0" smtClean="0"/>
              <a:t>     语义网络表示知识的问题求解系统主要由两大部分所组成，一部分是由语义网络构成的知识库，另一部分是用于问题求解的推理机构。</a:t>
            </a:r>
            <a:endParaRPr lang="zh-CN" altLang="en-US" sz="2700" dirty="0" smtClean="0"/>
          </a:p>
          <a:p>
            <a:pPr>
              <a:lnSpc>
                <a:spcPct val="150000"/>
              </a:lnSpc>
              <a:defRPr/>
            </a:pPr>
            <a:r>
              <a:rPr lang="zh-CN" altLang="en-US" sz="2700" dirty="0" smtClean="0"/>
              <a:t>     语义网络的推理过程主要有两种，一种是</a:t>
            </a:r>
            <a:r>
              <a:rPr lang="zh-CN" altLang="en-US" sz="2700" dirty="0" smtClean="0">
                <a:solidFill>
                  <a:srgbClr val="00B050"/>
                </a:solidFill>
              </a:rPr>
              <a:t>匹配</a:t>
            </a:r>
            <a:r>
              <a:rPr lang="zh-CN" altLang="en-US" sz="2700" dirty="0" smtClean="0"/>
              <a:t>，另一种是</a:t>
            </a:r>
            <a:r>
              <a:rPr lang="zh-CN" altLang="en-US" sz="2700" dirty="0" smtClean="0">
                <a:solidFill>
                  <a:srgbClr val="00B050"/>
                </a:solidFill>
              </a:rPr>
              <a:t>继承</a:t>
            </a:r>
            <a:r>
              <a:rPr lang="zh-CN" altLang="en-US" sz="2700" dirty="0" smtClean="0"/>
              <a:t>。</a:t>
            </a:r>
            <a:endParaRPr lang="zh-CN" altLang="en-US" sz="2700" dirty="0" smtClean="0"/>
          </a:p>
          <a:p>
            <a:pPr>
              <a:lnSpc>
                <a:spcPts val="3420"/>
              </a:lnSpc>
              <a:defRPr/>
            </a:pPr>
            <a:br>
              <a:rPr lang="zh-CN" altLang="en-US" sz="2700" dirty="0" smtClean="0"/>
            </a:br>
            <a:r>
              <a:rPr lang="zh-CN" altLang="en-US" sz="3200" dirty="0" smtClean="0"/>
              <a:t>　　 </a:t>
            </a:r>
            <a:endParaRPr lang="zh-CN" altLang="en-US" sz="3200" dirty="0" smtClean="0"/>
          </a:p>
        </p:txBody>
      </p:sp>
      <p:sp>
        <p:nvSpPr>
          <p:cNvPr id="53251"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534E77D1-6F74-41D8-B7D2-43487FA10BEF}" type="slidenum">
              <a:rPr lang="en-US" altLang="zh-CN"/>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631208" y="1081908"/>
            <a:ext cx="9273183" cy="6272614"/>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smtClean="0"/>
              <a:t>匹配推理方法</a:t>
            </a:r>
            <a:endParaRPr lang="en-US" altLang="zh-CN" sz="2700" dirty="0" smtClean="0"/>
          </a:p>
          <a:p>
            <a:pPr>
              <a:lnSpc>
                <a:spcPts val="3420"/>
              </a:lnSpc>
              <a:defRPr/>
            </a:pPr>
            <a:r>
              <a:rPr lang="zh-CN" altLang="en-US" sz="2700" dirty="0" smtClean="0"/>
              <a:t>    匹配指在知识库的语义网络中寻找与待求解问题相符的语义网络模式，待求解问题是通过设立空的节点或弧来实现的。其推理过程如下：</a:t>
            </a:r>
            <a:endParaRPr lang="en-US" altLang="zh-CN" sz="2700" dirty="0" smtClean="0"/>
          </a:p>
          <a:p>
            <a:pPr marL="521335" indent="-521335">
              <a:lnSpc>
                <a:spcPts val="3420"/>
              </a:lnSpc>
              <a:buFontTx/>
              <a:buAutoNum type="arabicParenBoth"/>
              <a:defRPr/>
            </a:pPr>
            <a:r>
              <a:rPr lang="zh-CN" altLang="en-US" sz="2700" dirty="0" smtClean="0"/>
              <a:t>根据待求解问题的要求构造一个网络片断，该网络片</a:t>
            </a:r>
            <a:endParaRPr lang="en-US" altLang="zh-CN" sz="2700" dirty="0" smtClean="0"/>
          </a:p>
          <a:p>
            <a:pPr>
              <a:lnSpc>
                <a:spcPts val="3420"/>
              </a:lnSpc>
              <a:defRPr/>
            </a:pPr>
            <a:r>
              <a:rPr lang="en-US" altLang="zh-CN" sz="2700" dirty="0" smtClean="0"/>
              <a:t>     </a:t>
            </a:r>
            <a:r>
              <a:rPr lang="zh-CN" altLang="en-US" sz="2700" dirty="0" smtClean="0"/>
              <a:t>断中有些结点或弧的标识是空的，称为询问处，它反  </a:t>
            </a:r>
            <a:endParaRPr lang="en-US" altLang="zh-CN" sz="2700" dirty="0" smtClean="0"/>
          </a:p>
          <a:p>
            <a:pPr>
              <a:lnSpc>
                <a:spcPts val="3420"/>
              </a:lnSpc>
              <a:defRPr/>
            </a:pPr>
            <a:r>
              <a:rPr lang="en-US" altLang="zh-CN" sz="2700" dirty="0"/>
              <a:t> </a:t>
            </a:r>
            <a:r>
              <a:rPr lang="en-US" altLang="zh-CN" sz="2700" dirty="0" smtClean="0"/>
              <a:t>    </a:t>
            </a:r>
            <a:r>
              <a:rPr lang="zh-CN" altLang="en-US" sz="2700" dirty="0" smtClean="0"/>
              <a:t>映的是待求解的问题。</a:t>
            </a:r>
            <a:endParaRPr lang="zh-CN" altLang="en-US" sz="2700" dirty="0" smtClean="0"/>
          </a:p>
          <a:p>
            <a:pPr>
              <a:lnSpc>
                <a:spcPts val="3420"/>
              </a:lnSpc>
              <a:defRPr/>
            </a:pPr>
            <a:r>
              <a:rPr lang="en-US" altLang="zh-CN" sz="2700" dirty="0" smtClean="0"/>
              <a:t>(2) </a:t>
            </a:r>
            <a:r>
              <a:rPr lang="zh-CN" altLang="en-US" sz="2700" dirty="0" smtClean="0"/>
              <a:t>根据该语义片断到知识库中去寻找所需要的信息。</a:t>
            </a:r>
            <a:endParaRPr lang="zh-CN" altLang="en-US" sz="2700" dirty="0" smtClean="0"/>
          </a:p>
          <a:p>
            <a:pPr>
              <a:lnSpc>
                <a:spcPts val="3420"/>
              </a:lnSpc>
              <a:defRPr/>
            </a:pPr>
            <a:r>
              <a:rPr lang="en-US" altLang="zh-CN" sz="2700" dirty="0" smtClean="0"/>
              <a:t>(3) </a:t>
            </a:r>
            <a:r>
              <a:rPr lang="zh-CN" altLang="en-US" sz="2700" dirty="0" smtClean="0"/>
              <a:t>当待求解问题的网络片断与知识库中的某语义网络片</a:t>
            </a:r>
            <a:endParaRPr lang="en-US" altLang="zh-CN" sz="2700" dirty="0" smtClean="0"/>
          </a:p>
          <a:p>
            <a:pPr>
              <a:lnSpc>
                <a:spcPts val="3420"/>
              </a:lnSpc>
              <a:defRPr/>
            </a:pPr>
            <a:r>
              <a:rPr lang="en-US" altLang="zh-CN" sz="2700" dirty="0"/>
              <a:t> </a:t>
            </a:r>
            <a:r>
              <a:rPr lang="en-US" altLang="zh-CN" sz="2700" dirty="0" smtClean="0"/>
              <a:t>     </a:t>
            </a:r>
            <a:r>
              <a:rPr lang="zh-CN" altLang="en-US" sz="2700" dirty="0" smtClean="0"/>
              <a:t>断相匹配时，则与询问处相匹配的事实就是问题的解。 </a:t>
            </a:r>
            <a:endParaRPr lang="zh-CN" altLang="en-US" sz="2700" dirty="0" smtClean="0"/>
          </a:p>
        </p:txBody>
      </p:sp>
      <p:sp>
        <p:nvSpPr>
          <p:cNvPr id="54275"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A7716C80-3849-45D9-B6FB-046660762CEF}" type="slidenum">
              <a:rPr lang="en-US" altLang="zh-CN"/>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1052632" y="525198"/>
            <a:ext cx="9000278" cy="6274364"/>
          </a:xfrm>
          <a:prstGeom prst="rect">
            <a:avLst/>
          </a:prstGeom>
        </p:spPr>
        <p:txBody>
          <a:bodyPr lIns="104315" tIns="52157" rIns="104315" bIns="52157"/>
          <a:lstStyle/>
          <a:p>
            <a:pPr>
              <a:lnSpc>
                <a:spcPts val="3420"/>
              </a:lnSpc>
              <a:buFont typeface="Arial" panose="020B0604020202020204" pitchFamily="34" charset="0"/>
              <a:buChar char="•"/>
              <a:defRPr/>
            </a:pPr>
            <a:r>
              <a:rPr lang="zh-CN" altLang="en-US" sz="2700" dirty="0" smtClean="0"/>
              <a:t>继承推理方法</a:t>
            </a:r>
            <a:endParaRPr lang="zh-CN" altLang="en-US" sz="2700" dirty="0" smtClean="0"/>
          </a:p>
          <a:p>
            <a:pPr>
              <a:lnSpc>
                <a:spcPts val="3420"/>
              </a:lnSpc>
              <a:defRPr/>
            </a:pPr>
            <a:r>
              <a:rPr lang="zh-CN" altLang="en-US" sz="2700" dirty="0" smtClean="0"/>
              <a:t>    继承指将抽象事物的属性传递给具体事物，通常具有类属关系的事物之间具有继承性，继承一般包括值继承和方法继承两种。继承的一般过程：</a:t>
            </a:r>
            <a:endParaRPr lang="zh-CN" altLang="en-US" sz="2700" dirty="0" smtClean="0"/>
          </a:p>
          <a:p>
            <a:pPr marL="521335" indent="-521335">
              <a:lnSpc>
                <a:spcPts val="3420"/>
              </a:lnSpc>
              <a:buFontTx/>
              <a:buAutoNum type="arabicParenBoth"/>
              <a:defRPr/>
            </a:pPr>
            <a:r>
              <a:rPr lang="zh-CN" altLang="en-US" sz="2700" dirty="0" smtClean="0"/>
              <a:t>建立一个结点表，用来存放待求解结点和所有以</a:t>
            </a:r>
            <a:r>
              <a:rPr lang="en-US" altLang="zh-CN" sz="2700" dirty="0" smtClean="0"/>
              <a:t>ISA</a:t>
            </a:r>
            <a:r>
              <a:rPr lang="zh-CN" altLang="en-US" sz="2700" dirty="0" smtClean="0"/>
              <a:t>、</a:t>
            </a:r>
            <a:endParaRPr lang="en-US" altLang="zh-CN" sz="2700" dirty="0" smtClean="0"/>
          </a:p>
          <a:p>
            <a:pPr>
              <a:lnSpc>
                <a:spcPts val="3420"/>
              </a:lnSpc>
              <a:defRPr/>
            </a:pPr>
            <a:r>
              <a:rPr lang="en-US" altLang="zh-CN" sz="2700" dirty="0" smtClean="0"/>
              <a:t>     AKO</a:t>
            </a:r>
            <a:r>
              <a:rPr lang="zh-CN" altLang="en-US" sz="2700" dirty="0" smtClean="0"/>
              <a:t>等继承弧与此结点相连的那些结点。初始情况下，</a:t>
            </a:r>
            <a:endParaRPr lang="en-US" altLang="zh-CN" sz="2700" dirty="0" smtClean="0"/>
          </a:p>
          <a:p>
            <a:pPr>
              <a:lnSpc>
                <a:spcPts val="3420"/>
              </a:lnSpc>
              <a:defRPr/>
            </a:pPr>
            <a:r>
              <a:rPr lang="en-US" altLang="zh-CN" sz="2700" dirty="0"/>
              <a:t> </a:t>
            </a:r>
            <a:r>
              <a:rPr lang="en-US" altLang="zh-CN" sz="2700" dirty="0" smtClean="0"/>
              <a:t>    </a:t>
            </a:r>
            <a:r>
              <a:rPr lang="zh-CN" altLang="en-US" sz="2700" dirty="0" smtClean="0"/>
              <a:t>表中只有待求解结点。</a:t>
            </a:r>
            <a:endParaRPr lang="zh-CN" altLang="en-US" sz="2700" dirty="0" smtClean="0"/>
          </a:p>
          <a:p>
            <a:pPr>
              <a:lnSpc>
                <a:spcPts val="3420"/>
              </a:lnSpc>
              <a:defRPr/>
            </a:pPr>
            <a:r>
              <a:rPr lang="en-US" altLang="zh-CN" sz="2700" dirty="0" smtClean="0"/>
              <a:t>(2) </a:t>
            </a:r>
            <a:r>
              <a:rPr lang="zh-CN" altLang="en-US" sz="2700" dirty="0" smtClean="0"/>
              <a:t>检查表中的第一个结点是否是有继承弧。如果有，就</a:t>
            </a:r>
            <a:endParaRPr lang="en-US" altLang="zh-CN" sz="2700" dirty="0" smtClean="0"/>
          </a:p>
          <a:p>
            <a:pPr>
              <a:lnSpc>
                <a:spcPts val="3420"/>
              </a:lnSpc>
              <a:defRPr/>
            </a:pPr>
            <a:r>
              <a:rPr lang="en-US" altLang="zh-CN" sz="2700" dirty="0"/>
              <a:t> </a:t>
            </a:r>
            <a:r>
              <a:rPr lang="en-US" altLang="zh-CN" sz="2700" dirty="0" smtClean="0"/>
              <a:t>    </a:t>
            </a:r>
            <a:r>
              <a:rPr lang="zh-CN" altLang="en-US" sz="2700" dirty="0" smtClean="0"/>
              <a:t>把该弧所指的所有结点放入结点表的末尾，记录这些</a:t>
            </a:r>
            <a:endParaRPr lang="en-US" altLang="zh-CN" sz="2700" dirty="0" smtClean="0"/>
          </a:p>
          <a:p>
            <a:pPr>
              <a:lnSpc>
                <a:spcPts val="3420"/>
              </a:lnSpc>
              <a:defRPr/>
            </a:pPr>
            <a:r>
              <a:rPr lang="en-US" altLang="zh-CN" sz="2700" dirty="0"/>
              <a:t> </a:t>
            </a:r>
            <a:r>
              <a:rPr lang="en-US" altLang="zh-CN" sz="2700" dirty="0" smtClean="0"/>
              <a:t>    </a:t>
            </a:r>
            <a:r>
              <a:rPr lang="zh-CN" altLang="en-US" sz="2700" dirty="0" smtClean="0"/>
              <a:t>结点的所有属性，并从结点表中删除第一个结点。如</a:t>
            </a:r>
            <a:endParaRPr lang="en-US" altLang="zh-CN" sz="2700" dirty="0" smtClean="0"/>
          </a:p>
          <a:p>
            <a:pPr>
              <a:lnSpc>
                <a:spcPts val="3420"/>
              </a:lnSpc>
              <a:defRPr/>
            </a:pPr>
            <a:r>
              <a:rPr lang="en-US" altLang="zh-CN" sz="2700" dirty="0"/>
              <a:t> </a:t>
            </a:r>
            <a:r>
              <a:rPr lang="en-US" altLang="zh-CN" sz="2700" dirty="0" smtClean="0"/>
              <a:t>    </a:t>
            </a:r>
            <a:r>
              <a:rPr lang="zh-CN" altLang="en-US" sz="2700" dirty="0" smtClean="0"/>
              <a:t>果没有继承弧，仅从结点表中删除第一个结点。</a:t>
            </a:r>
            <a:endParaRPr lang="en-US" altLang="zh-CN" sz="2700" dirty="0" smtClean="0"/>
          </a:p>
          <a:p>
            <a:pPr>
              <a:lnSpc>
                <a:spcPts val="3420"/>
              </a:lnSpc>
              <a:defRPr/>
            </a:pPr>
            <a:r>
              <a:rPr lang="en-US" altLang="zh-CN" sz="2700" dirty="0" smtClean="0"/>
              <a:t>(3) </a:t>
            </a:r>
            <a:r>
              <a:rPr lang="zh-CN" altLang="en-US" sz="2700" dirty="0" smtClean="0"/>
              <a:t>重复</a:t>
            </a:r>
            <a:r>
              <a:rPr lang="en-US" altLang="zh-CN" sz="2700" dirty="0" smtClean="0"/>
              <a:t>(2)</a:t>
            </a:r>
            <a:r>
              <a:rPr lang="zh-CN" altLang="en-US" sz="2700" dirty="0" smtClean="0"/>
              <a:t>，直到结点表为空。此时，记录下来的所有</a:t>
            </a:r>
            <a:endParaRPr lang="en-US" altLang="zh-CN" sz="2700" dirty="0" smtClean="0"/>
          </a:p>
          <a:p>
            <a:pPr>
              <a:lnSpc>
                <a:spcPts val="3420"/>
              </a:lnSpc>
              <a:defRPr/>
            </a:pPr>
            <a:r>
              <a:rPr lang="en-US" altLang="zh-CN" sz="2700" dirty="0"/>
              <a:t> </a:t>
            </a:r>
            <a:r>
              <a:rPr lang="en-US" altLang="zh-CN" sz="2700" dirty="0" smtClean="0"/>
              <a:t>     </a:t>
            </a:r>
            <a:r>
              <a:rPr lang="zh-CN" altLang="en-US" sz="2700" dirty="0" smtClean="0"/>
              <a:t>属性都是待求解结点继承来的属性。</a:t>
            </a:r>
            <a:endParaRPr lang="zh-CN" altLang="en-US" sz="2700" dirty="0" smtClean="0"/>
          </a:p>
        </p:txBody>
      </p:sp>
      <p:sp>
        <p:nvSpPr>
          <p:cNvPr id="55299"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9336FB4C-9BDD-4389-9CE0-BC7FBF93B1B5}" type="slidenum">
              <a:rPr lang="en-US" altLang="zh-CN"/>
            </a:fld>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4294967295"/>
          </p:nvPr>
        </p:nvSpPr>
        <p:spPr>
          <a:xfrm>
            <a:off x="883690" y="1398778"/>
            <a:ext cx="8673536" cy="4083345"/>
          </a:xfrm>
          <a:prstGeom prst="rect">
            <a:avLst/>
          </a:prstGeom>
        </p:spPr>
        <p:txBody>
          <a:bodyPr lIns="104315" tIns="52157" rIns="104315" bIns="52157"/>
          <a:lstStyle/>
          <a:p>
            <a:pPr eaLnBrk="1" hangingPunct="1">
              <a:lnSpc>
                <a:spcPct val="150000"/>
              </a:lnSpc>
              <a:buFontTx/>
              <a:buNone/>
            </a:pPr>
            <a:r>
              <a:rPr lang="en-US" altLang="zh-CN" sz="3200" b="1" dirty="0" smtClean="0"/>
              <a:t>5.</a:t>
            </a:r>
            <a:r>
              <a:rPr lang="zh-CN" altLang="en-US" sz="3200" b="1" dirty="0" smtClean="0"/>
              <a:t>语义网络表示的特点</a:t>
            </a:r>
            <a:endParaRPr lang="en-US" altLang="zh-CN" sz="3200" b="1" dirty="0" smtClean="0"/>
          </a:p>
          <a:p>
            <a:pPr eaLnBrk="1" hangingPunct="1">
              <a:lnSpc>
                <a:spcPct val="150000"/>
              </a:lnSpc>
              <a:buFontTx/>
              <a:buNone/>
            </a:pPr>
            <a:r>
              <a:rPr lang="zh-CN" altLang="en-US" sz="2700" dirty="0" smtClean="0"/>
              <a:t>    语义网络表示具有</a:t>
            </a:r>
            <a:r>
              <a:rPr lang="en-US" altLang="zh-CN" sz="2700" dirty="0" smtClean="0"/>
              <a:t>5</a:t>
            </a:r>
            <a:r>
              <a:rPr lang="zh-CN" altLang="en-US" sz="2700" dirty="0" smtClean="0"/>
              <a:t>个特点：</a:t>
            </a:r>
            <a:endParaRPr lang="en-US" altLang="zh-CN" sz="2700" dirty="0" smtClean="0"/>
          </a:p>
          <a:p>
            <a:pPr>
              <a:lnSpc>
                <a:spcPts val="3420"/>
              </a:lnSpc>
            </a:pPr>
            <a:r>
              <a:rPr lang="zh-CN" altLang="en-US" sz="2700" dirty="0" smtClean="0"/>
              <a:t>     结构性</a:t>
            </a:r>
            <a:endParaRPr lang="en-US" altLang="zh-CN" sz="2700" dirty="0" smtClean="0"/>
          </a:p>
          <a:p>
            <a:pPr>
              <a:lnSpc>
                <a:spcPts val="3420"/>
              </a:lnSpc>
            </a:pPr>
            <a:r>
              <a:rPr lang="zh-CN" altLang="en-US" sz="2700" dirty="0" smtClean="0"/>
              <a:t>     自然性</a:t>
            </a:r>
            <a:endParaRPr lang="en-US" altLang="zh-CN" sz="2700" dirty="0" smtClean="0"/>
          </a:p>
          <a:p>
            <a:pPr>
              <a:lnSpc>
                <a:spcPts val="3420"/>
              </a:lnSpc>
            </a:pPr>
            <a:r>
              <a:rPr lang="zh-CN" altLang="en-US" sz="2700" dirty="0" smtClean="0"/>
              <a:t>     联想性</a:t>
            </a:r>
            <a:endParaRPr lang="en-US" altLang="zh-CN" sz="2700" dirty="0" smtClean="0"/>
          </a:p>
          <a:p>
            <a:pPr>
              <a:lnSpc>
                <a:spcPts val="3420"/>
              </a:lnSpc>
            </a:pPr>
            <a:r>
              <a:rPr lang="zh-CN" altLang="en-US" sz="2700" dirty="0" smtClean="0"/>
              <a:t>     非严格性</a:t>
            </a:r>
            <a:endParaRPr lang="en-US" altLang="zh-CN" sz="2700" dirty="0" smtClean="0"/>
          </a:p>
          <a:p>
            <a:pPr>
              <a:lnSpc>
                <a:spcPts val="3420"/>
              </a:lnSpc>
            </a:pPr>
            <a:r>
              <a:rPr lang="zh-CN" altLang="en-US" sz="2700" dirty="0" smtClean="0"/>
              <a:t>     复杂性</a:t>
            </a:r>
            <a:br>
              <a:rPr lang="zh-CN" altLang="en-US" sz="2700" dirty="0" smtClean="0"/>
            </a:br>
            <a:r>
              <a:rPr lang="zh-CN" altLang="en-US" sz="3200" dirty="0" smtClean="0"/>
              <a:t>　　 </a:t>
            </a:r>
            <a:endParaRPr lang="zh-CN" altLang="en-US" sz="3200" dirty="0" smtClean="0"/>
          </a:p>
        </p:txBody>
      </p:sp>
      <p:sp>
        <p:nvSpPr>
          <p:cNvPr id="56323" name="灯片编号占位符 1"/>
          <p:cNvSpPr>
            <a:spLocks noGrp="1"/>
          </p:cNvSpPr>
          <p:nvPr>
            <p:ph type="sldNum" sz="quarter" idx="4294967295"/>
          </p:nvPr>
        </p:nvSpPr>
        <p:spPr>
          <a:xfrm>
            <a:off x="7856678" y="6890597"/>
            <a:ext cx="2227792" cy="504190"/>
          </a:xfrm>
          <a:prstGeom prst="rect">
            <a:avLst/>
          </a:prstGeom>
          <a:noFill/>
          <a:ln>
            <a:miter lim="800000"/>
          </a:ln>
        </p:spPr>
        <p:txBody>
          <a:bodyPr lIns="104315" tIns="52157" rIns="104315" bIns="52157"/>
          <a:lstStyle/>
          <a:p>
            <a:fld id="{70AC6EF1-436A-4E48-8C0C-29035D729C13}" type="slidenum">
              <a:rPr lang="en-US" altLang="zh-CN"/>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16004</Words>
  <Application>WPS 演示</Application>
  <PresentationFormat>自定义</PresentationFormat>
  <Paragraphs>1554</Paragraphs>
  <Slides>96</Slides>
  <Notes>14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96</vt:i4>
      </vt:variant>
    </vt:vector>
  </HeadingPairs>
  <TitlesOfParts>
    <vt:vector size="114" baseType="lpstr">
      <vt:lpstr>Arial</vt:lpstr>
      <vt:lpstr>宋体</vt:lpstr>
      <vt:lpstr>Wingdings</vt:lpstr>
      <vt:lpstr>黑体</vt:lpstr>
      <vt:lpstr>Calibri</vt:lpstr>
      <vt:lpstr>Arial</vt:lpstr>
      <vt:lpstr>Times New Roman</vt:lpstr>
      <vt:lpstr>微软雅黑</vt:lpstr>
      <vt:lpstr>Arial Unicode MS</vt:lpstr>
      <vt:lpstr>Symbol</vt:lpstr>
      <vt:lpstr>楷体</vt:lpstr>
      <vt:lpstr>Cambria Math</vt:lpstr>
      <vt:lpstr>Times New Roman</vt:lpstr>
      <vt:lpstr>Comic Sans MS</vt:lpstr>
      <vt:lpstr>Comic Sans MS (正文)</vt:lpstr>
      <vt:lpstr>Comic Sans MS</vt:lpstr>
      <vt:lpstr>Microsoft JhengHei</vt:lpstr>
      <vt:lpstr>Office Theme</vt:lpstr>
      <vt:lpstr>PowerPoint 演示文稿</vt:lpstr>
      <vt:lpstr>PowerPoint 演示文稿</vt:lpstr>
      <vt:lpstr>PowerPoint 演示文稿</vt:lpstr>
      <vt:lpstr>PowerPoint 演示文稿</vt:lpstr>
      <vt:lpstr>PowerPoint 演示文稿</vt:lpstr>
      <vt:lpstr>2.知识表示的概念</vt:lpstr>
      <vt:lpstr>哲学研究中的知识表示</vt:lpstr>
      <vt:lpstr>符号主义知识表示</vt:lpstr>
      <vt:lpstr>经验主义知识表示</vt:lpstr>
      <vt:lpstr>连接主义知识表示</vt:lpstr>
      <vt:lpstr>PowerPoint 演示文稿</vt:lpstr>
      <vt:lpstr>命题逻辑</vt:lpstr>
      <vt:lpstr>例2.1 利用命题逻辑表示知识</vt:lpstr>
      <vt:lpstr>例2.1 利用命题逻辑表示知识</vt:lpstr>
      <vt:lpstr>命题逻辑公式</vt:lpstr>
      <vt:lpstr>命题逻辑公式</vt:lpstr>
      <vt:lpstr>命题逻辑的局限性</vt:lpstr>
      <vt:lpstr>谓词逻辑的概念</vt:lpstr>
      <vt:lpstr>谓词逻辑的概念</vt:lpstr>
      <vt:lpstr>谓词的形式</vt:lpstr>
      <vt:lpstr>例2.2 用谓词表示知识</vt:lpstr>
      <vt:lpstr>例2.2 用谓词表示知识</vt:lpstr>
      <vt:lpstr>用谓词组成谓词语句</vt:lpstr>
      <vt:lpstr>PowerPoint 演示文稿</vt:lpstr>
      <vt:lpstr>PowerPoint 演示文稿</vt:lpstr>
      <vt:lpstr>例2.3 用谓词组成语句</vt:lpstr>
      <vt:lpstr>例2.4 带有蕴含的谓词语句</vt:lpstr>
      <vt:lpstr>原子语句</vt:lpstr>
      <vt:lpstr>谓词的变量与量词</vt:lpstr>
      <vt:lpstr>谓词的变量与量词</vt:lpstr>
      <vt:lpstr>量词的转换公式</vt:lpstr>
      <vt:lpstr>例2.5 带有量词的谓词语句</vt:lpstr>
      <vt:lpstr>高阶谓词</vt:lpstr>
      <vt:lpstr>一阶谓词逻辑的优点</vt:lpstr>
      <vt:lpstr>一阶谓词逻辑设计制定过程</vt:lpstr>
      <vt:lpstr>讨论：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 </vt:lpstr>
      <vt:lpstr>PowerPoint 演示文稿</vt:lpstr>
      <vt:lpstr>PowerPoint 演示文稿</vt:lpstr>
      <vt:lpstr>产生式的形式</vt:lpstr>
      <vt:lpstr>确定性规则知识的产生式</vt:lpstr>
      <vt:lpstr>不确定性规则知识的产生式</vt:lpstr>
      <vt:lpstr>事实性知识的产生式</vt:lpstr>
      <vt:lpstr>事实性知识的产生式</vt:lpstr>
      <vt:lpstr>事实性知识的产生式</vt:lpstr>
      <vt:lpstr>产生式的特点</vt:lpstr>
      <vt:lpstr>产生式系统</vt:lpstr>
      <vt:lpstr>产生式系统</vt:lpstr>
      <vt:lpstr>例题： 动物识别</vt:lpstr>
      <vt:lpstr>例2.6 动物识别</vt:lpstr>
      <vt:lpstr>PowerPoint 演示文稿</vt:lpstr>
      <vt:lpstr>产生式与人工智能的发展</vt:lpstr>
      <vt:lpstr>讨论：</vt:lpstr>
      <vt:lpstr>PowerPoint 演示文稿</vt:lpstr>
      <vt:lpstr>什么是“框架”</vt:lpstr>
      <vt:lpstr>什么是“框架”</vt:lpstr>
      <vt:lpstr>框架的概念</vt:lpstr>
      <vt:lpstr>框架的结构</vt:lpstr>
      <vt:lpstr>例2.7 建立教师框架</vt:lpstr>
      <vt:lpstr>例2.7 建立教师框架</vt:lpstr>
      <vt:lpstr>例2.8 建立框架库</vt:lpstr>
      <vt:lpstr>典型的框架知识库:FrameNet</vt:lpstr>
      <vt:lpstr>讨论：</vt:lpstr>
      <vt:lpstr>习题：</vt:lpstr>
      <vt:lpstr>PowerPoint 演示文稿</vt:lpstr>
      <vt:lpstr>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第二章 知识表示.pptx</dc:title>
  <dc:creator>dongy</dc:creator>
  <cp:lastModifiedBy>微言、精义</cp:lastModifiedBy>
  <cp:revision>69</cp:revision>
  <dcterms:created xsi:type="dcterms:W3CDTF">2019-09-20T02:08:00Z</dcterms:created>
  <dcterms:modified xsi:type="dcterms:W3CDTF">2019-11-13T06:03:06Z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2019-04-10T00:00:00Z</vt:filetime>
  </property>
  <property fmtid="{D5CDD505-2E9C-101B-9397-08002B2CF9AE}" pid="3" name="Creator">
    <vt:lpwstr>PScript5.dll Version 5.2.2</vt:lpwstr>
  </property>
  <property fmtid="{D5CDD505-2E9C-101B-9397-08002B2CF9AE}" pid="4" name="LastSaved">
    <vt:filetime>2019-09-20T00:00:00Z</vt:filetime>
  </property>
  <property fmtid="{D5CDD505-2E9C-101B-9397-08002B2CF9AE}" pid="5" name="KSOProductBuildVer">
    <vt:lpwstr>2052-11.1.0.9145</vt:lpwstr>
  </property>
</Properties>
</file>