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7"/>
  </p:notesMasterIdLst>
  <p:handoutMasterIdLst>
    <p:handoutMasterId r:id="rId118"/>
  </p:handoutMasterIdLst>
  <p:sldIdLst>
    <p:sldId id="257" r:id="rId2"/>
    <p:sldId id="385" r:id="rId3"/>
    <p:sldId id="386" r:id="rId4"/>
    <p:sldId id="387" r:id="rId5"/>
    <p:sldId id="390" r:id="rId6"/>
    <p:sldId id="388" r:id="rId7"/>
    <p:sldId id="391" r:id="rId8"/>
    <p:sldId id="400" r:id="rId9"/>
    <p:sldId id="401" r:id="rId10"/>
    <p:sldId id="402" r:id="rId11"/>
    <p:sldId id="403" r:id="rId12"/>
    <p:sldId id="406" r:id="rId13"/>
    <p:sldId id="405" r:id="rId14"/>
    <p:sldId id="256" r:id="rId15"/>
    <p:sldId id="292" r:id="rId16"/>
    <p:sldId id="313" r:id="rId17"/>
    <p:sldId id="293" r:id="rId18"/>
    <p:sldId id="294" r:id="rId19"/>
    <p:sldId id="295" r:id="rId20"/>
    <p:sldId id="260" r:id="rId21"/>
    <p:sldId id="389" r:id="rId22"/>
    <p:sldId id="261" r:id="rId23"/>
    <p:sldId id="407" r:id="rId24"/>
    <p:sldId id="314" r:id="rId25"/>
    <p:sldId id="315" r:id="rId26"/>
    <p:sldId id="262" r:id="rId27"/>
    <p:sldId id="263" r:id="rId28"/>
    <p:sldId id="264" r:id="rId29"/>
    <p:sldId id="408" r:id="rId30"/>
    <p:sldId id="265" r:id="rId31"/>
    <p:sldId id="266" r:id="rId32"/>
    <p:sldId id="268" r:id="rId33"/>
    <p:sldId id="267" r:id="rId34"/>
    <p:sldId id="269" r:id="rId35"/>
    <p:sldId id="270" r:id="rId36"/>
    <p:sldId id="271" r:id="rId37"/>
    <p:sldId id="272" r:id="rId38"/>
    <p:sldId id="273" r:id="rId39"/>
    <p:sldId id="274" r:id="rId40"/>
    <p:sldId id="276" r:id="rId41"/>
    <p:sldId id="277" r:id="rId42"/>
    <p:sldId id="393" r:id="rId43"/>
    <p:sldId id="279" r:id="rId44"/>
    <p:sldId id="409" r:id="rId45"/>
    <p:sldId id="275" r:id="rId46"/>
    <p:sldId id="285" r:id="rId47"/>
    <p:sldId id="280" r:id="rId48"/>
    <p:sldId id="286" r:id="rId49"/>
    <p:sldId id="287" r:id="rId50"/>
    <p:sldId id="288" r:id="rId51"/>
    <p:sldId id="282" r:id="rId52"/>
    <p:sldId id="290" r:id="rId53"/>
    <p:sldId id="291" r:id="rId54"/>
    <p:sldId id="289" r:id="rId55"/>
    <p:sldId id="296" r:id="rId56"/>
    <p:sldId id="410" r:id="rId57"/>
    <p:sldId id="411" r:id="rId58"/>
    <p:sldId id="297" r:id="rId59"/>
    <p:sldId id="298" r:id="rId60"/>
    <p:sldId id="398" r:id="rId61"/>
    <p:sldId id="301" r:id="rId62"/>
    <p:sldId id="302" r:id="rId63"/>
    <p:sldId id="303" r:id="rId64"/>
    <p:sldId id="304" r:id="rId65"/>
    <p:sldId id="316" r:id="rId66"/>
    <p:sldId id="317" r:id="rId67"/>
    <p:sldId id="394" r:id="rId68"/>
    <p:sldId id="395" r:id="rId69"/>
    <p:sldId id="396" r:id="rId70"/>
    <p:sldId id="321" r:id="rId71"/>
    <p:sldId id="397" r:id="rId72"/>
    <p:sldId id="392" r:id="rId73"/>
    <p:sldId id="322" r:id="rId74"/>
    <p:sldId id="323" r:id="rId75"/>
    <p:sldId id="329" r:id="rId76"/>
    <p:sldId id="330" r:id="rId77"/>
    <p:sldId id="331" r:id="rId78"/>
    <p:sldId id="332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8" r:id="rId91"/>
    <p:sldId id="350" r:id="rId92"/>
    <p:sldId id="346" r:id="rId93"/>
    <p:sldId id="351" r:id="rId94"/>
    <p:sldId id="347" r:id="rId95"/>
    <p:sldId id="352" r:id="rId96"/>
    <p:sldId id="366" r:id="rId97"/>
    <p:sldId id="367" r:id="rId98"/>
    <p:sldId id="368" r:id="rId99"/>
    <p:sldId id="369" r:id="rId100"/>
    <p:sldId id="370" r:id="rId101"/>
    <p:sldId id="371" r:id="rId102"/>
    <p:sldId id="372" r:id="rId103"/>
    <p:sldId id="373" r:id="rId104"/>
    <p:sldId id="374" r:id="rId105"/>
    <p:sldId id="375" r:id="rId106"/>
    <p:sldId id="376" r:id="rId107"/>
    <p:sldId id="377" r:id="rId108"/>
    <p:sldId id="378" r:id="rId109"/>
    <p:sldId id="379" r:id="rId110"/>
    <p:sldId id="380" r:id="rId111"/>
    <p:sldId id="381" r:id="rId112"/>
    <p:sldId id="382" r:id="rId113"/>
    <p:sldId id="383" r:id="rId114"/>
    <p:sldId id="384" r:id="rId115"/>
    <p:sldId id="399" r:id="rId11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第一次课" id="{738CE085-3770-4B1D-86E8-01A50171EF1C}">
          <p14:sldIdLst>
            <p14:sldId id="257"/>
            <p14:sldId id="385"/>
            <p14:sldId id="386"/>
            <p14:sldId id="387"/>
            <p14:sldId id="390"/>
            <p14:sldId id="388"/>
            <p14:sldId id="391"/>
            <p14:sldId id="400"/>
            <p14:sldId id="401"/>
            <p14:sldId id="402"/>
            <p14:sldId id="403"/>
            <p14:sldId id="406"/>
            <p14:sldId id="405"/>
            <p14:sldId id="256"/>
            <p14:sldId id="292"/>
            <p14:sldId id="313"/>
            <p14:sldId id="293"/>
            <p14:sldId id="294"/>
            <p14:sldId id="295"/>
            <p14:sldId id="260"/>
            <p14:sldId id="389"/>
            <p14:sldId id="261"/>
            <p14:sldId id="407"/>
            <p14:sldId id="314"/>
            <p14:sldId id="315"/>
            <p14:sldId id="262"/>
            <p14:sldId id="263"/>
            <p14:sldId id="264"/>
          </p14:sldIdLst>
        </p14:section>
        <p14:section name="第二次课" id="{EFE64A4C-7799-1D43-BC23-AE485DC4E44E}">
          <p14:sldIdLst>
            <p14:sldId id="408"/>
            <p14:sldId id="265"/>
            <p14:sldId id="266"/>
            <p14:sldId id="268"/>
            <p14:sldId id="267"/>
            <p14:sldId id="269"/>
            <p14:sldId id="270"/>
            <p14:sldId id="271"/>
            <p14:sldId id="272"/>
            <p14:sldId id="273"/>
            <p14:sldId id="274"/>
            <p14:sldId id="276"/>
            <p14:sldId id="277"/>
            <p14:sldId id="393"/>
            <p14:sldId id="279"/>
            <p14:sldId id="409"/>
            <p14:sldId id="275"/>
            <p14:sldId id="285"/>
            <p14:sldId id="280"/>
            <p14:sldId id="286"/>
            <p14:sldId id="287"/>
            <p14:sldId id="288"/>
            <p14:sldId id="282"/>
            <p14:sldId id="290"/>
            <p14:sldId id="291"/>
            <p14:sldId id="289"/>
            <p14:sldId id="296"/>
            <p14:sldId id="410"/>
            <p14:sldId id="411"/>
            <p14:sldId id="297"/>
            <p14:sldId id="298"/>
          </p14:sldIdLst>
        </p14:section>
        <p14:section name="第三次课" id="{1FFADE26-E3CE-4FC2-95C7-3BC476A979C1}">
          <p14:sldIdLst>
            <p14:sldId id="398"/>
            <p14:sldId id="301"/>
            <p14:sldId id="302"/>
            <p14:sldId id="303"/>
            <p14:sldId id="304"/>
            <p14:sldId id="316"/>
            <p14:sldId id="317"/>
            <p14:sldId id="394"/>
            <p14:sldId id="395"/>
            <p14:sldId id="396"/>
            <p14:sldId id="321"/>
            <p14:sldId id="397"/>
            <p14:sldId id="392"/>
            <p14:sldId id="322"/>
            <p14:sldId id="323"/>
            <p14:sldId id="329"/>
            <p14:sldId id="330"/>
            <p14:sldId id="331"/>
            <p14:sldId id="332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8"/>
            <p14:sldId id="350"/>
            <p14:sldId id="346"/>
            <p14:sldId id="351"/>
            <p14:sldId id="347"/>
            <p14:sldId id="352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61" autoAdjust="0"/>
    <p:restoredTop sz="76273" autoAdjust="0"/>
  </p:normalViewPr>
  <p:slideViewPr>
    <p:cSldViewPr>
      <p:cViewPr varScale="1">
        <p:scale>
          <a:sx n="106" d="100"/>
          <a:sy n="106" d="100"/>
        </p:scale>
        <p:origin x="7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8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viewProps" Target="viewProps.xml"/><Relationship Id="rId121" Type="http://schemas.openxmlformats.org/officeDocument/2006/relationships/theme" Target="theme/theme1.xml"/><Relationship Id="rId122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notesMaster" Target="notesMasters/notesMaster1.xml"/><Relationship Id="rId118" Type="http://schemas.openxmlformats.org/officeDocument/2006/relationships/handoutMaster" Target="handoutMasters/handoutMaster1.xml"/><Relationship Id="rId119" Type="http://schemas.openxmlformats.org/officeDocument/2006/relationships/presProps" Target="presProps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B08F8D-B527-422E-9EF9-11A196C05D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129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9F127C5-54A9-4F76-A827-D84E232A759E}" type="datetimeFigureOut">
              <a:rPr lang="zh-CN" altLang="en-US"/>
              <a:pPr>
                <a:defRPr/>
              </a:pPr>
              <a:t>18/9/29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7E1BC88-93AE-4E3E-B91D-3FA66AC083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294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1310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90F3927-EBDE-40F0-9DA8-B283D3D9E1E4}" type="slidenum">
              <a:rPr lang="zh-CN" altLang="en-US" sz="1200" smtClean="0"/>
              <a:pPr eaLnBrk="1" hangingPunct="1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9040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zh-CN" altLang="en-US" dirty="0"/>
              <a:t>自己上官网下载，可以下载一个企业版本，需要注册，学生可以凭借学生证等获取账号；另一个是社区版是免费的，功能受限。</a:t>
            </a:r>
            <a:endParaRPr kumimoji="1" lang="en-US" altLang="zh-CN" dirty="0"/>
          </a:p>
          <a:p>
            <a:r>
              <a:rPr kumimoji="1" lang="zh-CN" altLang="en-US" dirty="0"/>
              <a:t>还有就是可以参考获取注册码，参考方式见我的附件。</a:t>
            </a:r>
            <a:endParaRPr kumimoji="1" lang="en-US" altLang="zh-CN" dirty="0"/>
          </a:p>
          <a:p>
            <a:r>
              <a:rPr kumimoji="1" lang="zh-CN" altLang="en-US" dirty="0"/>
              <a:t>快捷键：</a:t>
            </a:r>
          </a:p>
          <a:p>
            <a:r>
              <a:rPr kumimoji="1" lang="en-US" altLang="zh-CN" dirty="0"/>
              <a:t>Ctrl+/</a:t>
            </a:r>
            <a:r>
              <a:rPr kumimoji="1" lang="zh-CN" altLang="en-US" baseline="0" dirty="0"/>
              <a:t> 注释行</a:t>
            </a:r>
          </a:p>
          <a:p>
            <a:r>
              <a:rPr kumimoji="1" lang="en-US" altLang="zh-CN" dirty="0" err="1"/>
              <a:t>Ctrl+d</a:t>
            </a:r>
            <a:r>
              <a:rPr kumimoji="1" lang="zh-CN" altLang="en-US" dirty="0"/>
              <a:t> 复制行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这里边有很多提示的。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109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更改字号：</a:t>
            </a:r>
            <a:r>
              <a:rPr kumimoji="1" lang="en-US" altLang="zh-CN" dirty="0" err="1"/>
              <a:t>IntelliJ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IDEA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en-US" altLang="zh-CN" dirty="0">
                <a:sym typeface="Wingdings"/>
              </a:rPr>
              <a:t>Preference-&gt;Editor-&gt;</a:t>
            </a:r>
            <a:r>
              <a:rPr kumimoji="1" lang="en-US" altLang="zh-CN" dirty="0" err="1">
                <a:sym typeface="Wingdings"/>
              </a:rPr>
              <a:t>colors&amp;fonts</a:t>
            </a:r>
            <a:r>
              <a:rPr kumimoji="1" lang="en-US" altLang="zh-CN" dirty="0">
                <a:sym typeface="Wingdings"/>
              </a:rPr>
              <a:t>-&gt;font</a:t>
            </a:r>
            <a:endParaRPr kumimoji="1" lang="zh-CN" altLang="en-US" dirty="0">
              <a:sym typeface="Wingdings"/>
            </a:endParaRPr>
          </a:p>
          <a:p>
            <a:r>
              <a:rPr kumimoji="1" lang="en-US" altLang="zh-CN" dirty="0"/>
              <a:t>Windows</a:t>
            </a:r>
            <a:r>
              <a:rPr kumimoji="1" lang="zh-CN" altLang="en-US" dirty="0"/>
              <a:t>版本的是在设置里，但是需要</a:t>
            </a:r>
            <a:r>
              <a:rPr kumimoji="1" lang="en-US" altLang="zh-CN" dirty="0" err="1"/>
              <a:t>saveas</a:t>
            </a:r>
            <a:r>
              <a:rPr kumimoji="1" lang="zh-CN" altLang="en-US" dirty="0"/>
              <a:t>一下主题，不然没法更改字号。</a:t>
            </a:r>
            <a:endParaRPr kumimoji="1" lang="en-US" altLang="zh-CN" dirty="0"/>
          </a:p>
          <a:p>
            <a:r>
              <a:rPr kumimoji="1" lang="en-US" altLang="zh-CN" dirty="0"/>
              <a:t>Idea</a:t>
            </a:r>
            <a:r>
              <a:rPr kumimoji="1" lang="zh-CN" altLang="en-US" dirty="0"/>
              <a:t>的课程例子转码问题：点击右上角 </a:t>
            </a:r>
            <a:r>
              <a:rPr kumimoji="1" lang="en-US" altLang="zh-CN" dirty="0"/>
              <a:t>reload in another encoding, </a:t>
            </a:r>
            <a:r>
              <a:rPr kumimoji="1" lang="zh-CN" altLang="en-US" dirty="0"/>
              <a:t>选择</a:t>
            </a:r>
            <a:r>
              <a:rPr kumimoji="1" lang="en-US" altLang="zh-CN" dirty="0"/>
              <a:t>GB2312</a:t>
            </a:r>
            <a:r>
              <a:rPr kumimoji="1" lang="zh-CN" altLang="en-US" dirty="0"/>
              <a:t>，点击</a:t>
            </a:r>
            <a:r>
              <a:rPr kumimoji="1" lang="en-US" altLang="zh-CN" dirty="0"/>
              <a:t>reload </a:t>
            </a:r>
            <a:r>
              <a:rPr kumimoji="1" lang="zh-CN" altLang="en-US" dirty="0"/>
              <a:t>即可。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651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80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1200" dirty="0">
                <a:solidFill>
                  <a:schemeClr val="tx1"/>
                </a:solidFill>
                <a:latin typeface="新宋体" pitchFamily="49" charset="-122"/>
              </a:rPr>
              <a:t>本章就和大家一起来了解一下最新标准的</a:t>
            </a:r>
            <a:r>
              <a:rPr lang="en-US" altLang="zh-CN" sz="1200" dirty="0">
                <a:solidFill>
                  <a:schemeClr val="tx1"/>
                </a:solidFill>
                <a:latin typeface="新宋体" pitchFamily="49" charset="-122"/>
              </a:rPr>
              <a:t>HTML5</a:t>
            </a:r>
            <a:r>
              <a:rPr lang="zh-CN" altLang="en-US" sz="1200" dirty="0">
                <a:solidFill>
                  <a:schemeClr val="tx1"/>
                </a:solidFill>
                <a:latin typeface="新宋体" pitchFamily="49" charset="-122"/>
              </a:rPr>
              <a:t>的概貌。</a:t>
            </a:r>
            <a:r>
              <a:rPr lang="zh-CN" altLang="en-US" sz="1200" dirty="0">
                <a:solidFill>
                  <a:schemeClr val="tx1"/>
                </a:solidFill>
                <a:effectLst/>
                <a:latin typeface="新宋体" pitchFamily="49" charset="-122"/>
              </a:rPr>
              <a:t> </a:t>
            </a:r>
            <a:endParaRPr lang="en-US" altLang="zh-CN" sz="1200" dirty="0">
              <a:solidFill>
                <a:schemeClr val="tx1"/>
              </a:solidFill>
              <a:effectLst/>
              <a:latin typeface="新宋体" pitchFamily="49" charset="-122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200" dirty="0">
                <a:solidFill>
                  <a:schemeClr val="tx1"/>
                </a:solidFill>
                <a:effectLst/>
                <a:latin typeface="新宋体" pitchFamily="49" charset="-122"/>
              </a:rPr>
              <a:t>1</a:t>
            </a:r>
            <a:r>
              <a:rPr lang="zh-CN" altLang="en-US" sz="1200" dirty="0">
                <a:solidFill>
                  <a:schemeClr val="tx1"/>
                </a:solidFill>
                <a:effectLst/>
                <a:latin typeface="新宋体" pitchFamily="49" charset="-122"/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  <a:effectLst/>
                <a:latin typeface="新宋体" pitchFamily="49" charset="-122"/>
              </a:rPr>
              <a:t>web</a:t>
            </a:r>
            <a:r>
              <a:rPr lang="zh-CN" altLang="en-US" sz="1200" dirty="0">
                <a:solidFill>
                  <a:schemeClr val="tx1"/>
                </a:solidFill>
                <a:effectLst/>
                <a:latin typeface="新宋体" pitchFamily="49" charset="-122"/>
              </a:rPr>
              <a:t>应用程序，就是我们的网页，我们的网页都是遵循</a:t>
            </a:r>
            <a:r>
              <a:rPr lang="en-US" altLang="zh-CN" sz="1200" dirty="0">
                <a:solidFill>
                  <a:schemeClr val="tx1"/>
                </a:solidFill>
                <a:effectLst/>
                <a:latin typeface="新宋体" pitchFamily="49" charset="-122"/>
              </a:rPr>
              <a:t>HTML</a:t>
            </a:r>
            <a:r>
              <a:rPr lang="zh-CN" altLang="en-US" sz="1200" dirty="0">
                <a:solidFill>
                  <a:schemeClr val="tx1"/>
                </a:solidFill>
                <a:effectLst/>
                <a:latin typeface="新宋体" pitchFamily="49" charset="-122"/>
              </a:rPr>
              <a:t>标准</a:t>
            </a:r>
            <a:endParaRPr lang="en-US" altLang="zh-CN" sz="1200" dirty="0">
              <a:solidFill>
                <a:schemeClr val="tx1"/>
              </a:solidFill>
              <a:effectLst/>
              <a:latin typeface="新宋体" pitchFamily="49" charset="-122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200" dirty="0">
                <a:solidFill>
                  <a:schemeClr val="tx1"/>
                </a:solidFill>
                <a:effectLst/>
                <a:latin typeface="新宋体" pitchFamily="49" charset="-122"/>
              </a:rPr>
              <a:t>2</a:t>
            </a:r>
            <a:r>
              <a:rPr lang="zh-CN" altLang="en-US" sz="1200" dirty="0">
                <a:solidFill>
                  <a:schemeClr val="tx1"/>
                </a:solidFill>
                <a:effectLst/>
                <a:latin typeface="新宋体" pitchFamily="49" charset="-122"/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  <a:effectLst/>
                <a:latin typeface="新宋体" pitchFamily="49" charset="-122"/>
              </a:rPr>
              <a:t>H5</a:t>
            </a:r>
            <a:r>
              <a:rPr lang="zh-CN" altLang="en-US" sz="1200" dirty="0">
                <a:solidFill>
                  <a:schemeClr val="tx1"/>
                </a:solidFill>
                <a:effectLst/>
                <a:latin typeface="新宋体" pitchFamily="49" charset="-122"/>
              </a:rPr>
              <a:t>是最新的标准，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日，万维网联盟泪流满面地宣布，经过几乎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年的艰辛努力，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标准规范终于最终制定完成了，并已公开发布。</a:t>
            </a:r>
            <a:endParaRPr lang="en-US" altLang="zh-CN" sz="800" b="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750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是种标记语言，不同于</a:t>
            </a:r>
            <a:r>
              <a:rPr lang="en-US" altLang="zh-CN" dirty="0"/>
              <a:t>C</a:t>
            </a:r>
            <a:r>
              <a:rPr lang="zh-CN" altLang="en-US" dirty="0"/>
              <a:t>语言等，它只是个标记语言编程语言，不是编程语言。是语言就有语法，比如汉语主谓宾，满足一定的结构特征。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打开中国传媒大学网站，看一下源码，证明都是成对出现的。</a:t>
            </a:r>
          </a:p>
          <a:p>
            <a:pPr eaLnBrk="1" hangingPunct="1"/>
            <a:r>
              <a:rPr lang="zh-CN" altLang="en-US" dirty="0"/>
              <a:t>就好比是“ ”，书名号，</a:t>
            </a:r>
            <a:r>
              <a:rPr lang="en-US" altLang="zh-CN" dirty="0"/>
              <a:t>《》</a:t>
            </a:r>
            <a:r>
              <a:rPr lang="zh-CN" altLang="en-US" dirty="0"/>
              <a:t>，人们一看到就知道是本书的名字，而不会和整个句子联系到一起来理解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134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04BF8660-BED2-44B8-827F-D63696CAAE05}" type="slidenum">
              <a:rPr lang="zh-CN" altLang="en-US" sz="1200" smtClean="0"/>
              <a:pPr eaLnBrk="1" hangingPunct="1"/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0000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zh-CN" altLang="en-US" sz="1200" dirty="0"/>
              <a:t>注释快捷键：</a:t>
            </a:r>
            <a:r>
              <a:rPr lang="en-US" altLang="zh-CN" sz="1200" b="0" dirty="0"/>
              <a:t>ctrl+/ </a:t>
            </a:r>
            <a:r>
              <a:rPr lang="zh-CN" altLang="en-US" sz="1200" b="0" dirty="0"/>
              <a:t>       这个是多行代码分行注释，每行一个注释符号</a:t>
            </a:r>
          </a:p>
          <a:p>
            <a:pPr marL="0" indent="0" latinLnBrk="1">
              <a:buNone/>
            </a:pPr>
            <a:r>
              <a:rPr lang="en-US" altLang="zh-CN" sz="1200" b="0" dirty="0" err="1"/>
              <a:t>ctrl+shift</a:t>
            </a:r>
            <a:r>
              <a:rPr lang="en-US" altLang="zh-CN" sz="1200" b="0" dirty="0"/>
              <a:t>+/</a:t>
            </a:r>
            <a:r>
              <a:rPr lang="zh-CN" altLang="en-US" sz="1200" b="0" dirty="0"/>
              <a:t>    这个是多行代码注释在一个块里，只在开头和结尾有注释符号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909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如果出现乱码，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就是编码问题，可以在页面下边选择</a:t>
            </a:r>
            <a:r>
              <a:rPr kumimoji="1" lang="en-US" altLang="zh-CN" dirty="0"/>
              <a:t>GB2312.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 latinLnBrk="1">
              <a:buNone/>
            </a:pPr>
            <a:r>
              <a:rPr lang="zh-CN" altLang="en-US" sz="1200" dirty="0"/>
              <a:t>注释快捷键：</a:t>
            </a:r>
            <a:r>
              <a:rPr lang="en-US" altLang="zh-CN" sz="1200" b="0" dirty="0"/>
              <a:t>ctrl+/ </a:t>
            </a:r>
            <a:r>
              <a:rPr lang="zh-CN" altLang="en-US" sz="1200" b="0" dirty="0"/>
              <a:t>       这个是多行代码分行注释，每行一个注释符号</a:t>
            </a:r>
          </a:p>
          <a:p>
            <a:pPr marL="0" indent="0" latinLnBrk="1">
              <a:buNone/>
            </a:pPr>
            <a:r>
              <a:rPr lang="en-US" altLang="zh-CN" sz="1200" b="0" dirty="0" err="1"/>
              <a:t>ctrl+shift</a:t>
            </a:r>
            <a:r>
              <a:rPr lang="en-US" altLang="zh-CN" sz="1200" b="0" dirty="0"/>
              <a:t>+/</a:t>
            </a:r>
            <a:r>
              <a:rPr lang="zh-CN" altLang="en-US" sz="1200" b="0" dirty="0"/>
              <a:t>    这个是多行代码注释在一个块里，只在开头和结尾有注释符号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115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大家简单知道即可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939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556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0033CC"/>
                </a:solidFill>
                <a:latin typeface="Arial" pitchFamily="34" charset="0"/>
                <a:sym typeface="ZapfDingbats" charset="2"/>
              </a:rPr>
              <a:t>Consortium :</a:t>
            </a:r>
            <a:r>
              <a:rPr lang="zh-CN" altLang="en-US" sz="1200" dirty="0">
                <a:solidFill>
                  <a:srgbClr val="0033CC"/>
                </a:solidFill>
                <a:latin typeface="Arial" pitchFamily="34" charset="0"/>
                <a:sym typeface="ZapfDingbats" charset="2"/>
              </a:rPr>
              <a:t>共同体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880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485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Dreamweaver  eclipse</a:t>
            </a:r>
            <a:r>
              <a:rPr lang="zh-CN" altLang="en-US" dirty="0"/>
              <a:t>等</a:t>
            </a:r>
          </a:p>
        </p:txBody>
      </p:sp>
      <p:sp>
        <p:nvSpPr>
          <p:cNvPr id="135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EF1326F4-D224-4191-A392-A7C2B1A2FB07}" type="slidenum">
              <a:rPr lang="zh-CN" altLang="en-US" sz="1200" smtClean="0"/>
              <a:pPr eaLnBrk="1" hangingPunct="1"/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80172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如何区分是什么版本的</a:t>
            </a:r>
            <a:r>
              <a:rPr lang="en-US" altLang="zh-CN" dirty="0"/>
              <a:t>HTML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简单知道，后边还会进一步介绍。</a:t>
            </a:r>
            <a:endParaRPr lang="en-US" altLang="zh-CN" dirty="0"/>
          </a:p>
          <a:p>
            <a:r>
              <a:rPr lang="zh-CN" altLang="en-US" dirty="0"/>
              <a:t>随便打开个网页看看是什么版本的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287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可以练习一下</a:t>
            </a:r>
            <a:r>
              <a:rPr lang="en-US" altLang="zh-CN" dirty="0"/>
              <a:t>TEXT</a:t>
            </a:r>
            <a:r>
              <a:rPr lang="zh-CN" altLang="en-US" dirty="0"/>
              <a:t>属性</a:t>
            </a:r>
          </a:p>
        </p:txBody>
      </p:sp>
      <p:sp>
        <p:nvSpPr>
          <p:cNvPr id="136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E1EFD8A2-9D38-4B2A-9CF5-701FA781091B}" type="slidenum">
              <a:rPr lang="zh-CN" altLang="en-US" sz="1200" smtClean="0"/>
              <a:pPr eaLnBrk="1" hangingPunct="1"/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509560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928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zh-CN" altLang="en-US" dirty="0"/>
              <a:t>标签也就是段前行间距比较大</a:t>
            </a:r>
          </a:p>
          <a:p>
            <a:endParaRPr lang="zh-CN" altLang="en-US" dirty="0"/>
          </a:p>
          <a:p>
            <a:r>
              <a:rPr lang="en-US" altLang="zh-CN" dirty="0"/>
              <a:t>Body</a:t>
            </a:r>
            <a:r>
              <a:rPr lang="zh-CN" altLang="en-US" dirty="0"/>
              <a:t>中的属性是用于整个页面的，而里边的字体标签是用于包含的内容的。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3536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、点名、确认名单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、建立</a:t>
            </a:r>
            <a:r>
              <a:rPr lang="zh-CN" altLang="en-US" dirty="0" smtClean="0"/>
              <a:t>微信群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713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</a:t>
            </a:r>
            <a:r>
              <a:rPr kumimoji="1" lang="zh-CN" altLang="en-US" dirty="0"/>
              <a:t>标签，有换行，有包含的意思</a:t>
            </a:r>
          </a:p>
          <a:p>
            <a:r>
              <a:rPr kumimoji="1" lang="zh-CN" altLang="en-US" dirty="0"/>
              <a:t>还有段前段后的距离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056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  <a:r>
              <a:rPr lang="en-US" altLang="zh-CN" dirty="0"/>
              <a:t>7 </a:t>
            </a:r>
            <a:r>
              <a:rPr lang="zh-CN" altLang="en-US" dirty="0"/>
              <a:t>就是正文了。</a:t>
            </a:r>
            <a:endParaRPr lang="en-US" altLang="zh-CN" dirty="0"/>
          </a:p>
          <a:p>
            <a:r>
              <a:rPr lang="zh-CN" altLang="en-US" dirty="0"/>
              <a:t>标题</a:t>
            </a:r>
            <a:r>
              <a:rPr lang="en-US" altLang="zh-CN" dirty="0"/>
              <a:t>8</a:t>
            </a:r>
            <a:r>
              <a:rPr lang="zh-CN" altLang="en-US" dirty="0"/>
              <a:t>没有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5240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IE</a:t>
            </a:r>
            <a:r>
              <a:rPr lang="zh-CN" altLang="en-US" dirty="0"/>
              <a:t>默认的端口号是</a:t>
            </a:r>
            <a:r>
              <a:rPr lang="en-US" altLang="zh-CN" dirty="0"/>
              <a:t>80</a:t>
            </a:r>
            <a:endParaRPr lang="zh-CN" altLang="en-US" dirty="0"/>
          </a:p>
          <a:p>
            <a:r>
              <a:rPr lang="zh-CN" altLang="en-US" dirty="0"/>
              <a:t>咱们需要知道的就是个地址就可以了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8085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重点是超链接要指定这个  </a:t>
            </a:r>
            <a:r>
              <a:rPr kumimoji="1" lang="en-US" altLang="zh-CN" dirty="0" err="1" smtClean="0"/>
              <a:t>href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57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、点名，看有没有学生来了没选课的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、了解学生情况，先修课程有哪些？是否有学习编程的经历。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我们这个课，其实还是需要有点编程的基础，学习起来会简单一些。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5153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默认是</a:t>
            </a:r>
            <a:r>
              <a:rPr kumimoji="1" lang="en-US" altLang="zh-CN" dirty="0"/>
              <a:t>_self</a:t>
            </a:r>
            <a:r>
              <a:rPr kumimoji="1" lang="zh-CN" altLang="en-US" dirty="0"/>
              <a:t>，当前本地打开，不开辟新的。</a:t>
            </a:r>
          </a:p>
          <a:p>
            <a:r>
              <a:rPr kumimoji="1" lang="en-US" altLang="zh-CN" dirty="0"/>
              <a:t>_blank</a:t>
            </a:r>
            <a:r>
              <a:rPr kumimoji="1" lang="zh-CN" altLang="en-US" baseline="0" dirty="0"/>
              <a:t> 新的页面</a:t>
            </a:r>
          </a:p>
          <a:p>
            <a:r>
              <a:rPr kumimoji="1" lang="zh-CN" altLang="en-US" dirty="0"/>
              <a:t>注意这里边是为了区分都是下划线开始</a:t>
            </a:r>
            <a:endParaRPr kumimoji="1" lang="en-US" altLang="zh-CN" dirty="0"/>
          </a:p>
          <a:p>
            <a:r>
              <a:rPr kumimoji="1" lang="en-US" altLang="zh-CN" dirty="0"/>
              <a:t>_top</a:t>
            </a:r>
            <a:r>
              <a:rPr kumimoji="1" lang="zh-CN" altLang="en-US" dirty="0"/>
              <a:t>通常用不到</a:t>
            </a:r>
            <a:endParaRPr kumimoji="1" lang="en-US" altLang="zh-CN" dirty="0"/>
          </a:p>
          <a:p>
            <a:r>
              <a:rPr kumimoji="1" lang="en-US" altLang="zh-CN" dirty="0"/>
              <a:t>_parent</a:t>
            </a:r>
            <a:r>
              <a:rPr kumimoji="1" lang="zh-CN" altLang="en-US" dirty="0"/>
              <a:t>讲到框架再讲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_blank </a:t>
            </a:r>
            <a:r>
              <a:rPr lang="zh-CN" altLang="en-US" dirty="0">
                <a:effectLst/>
              </a:rPr>
              <a:t>浏览器会另开一个新窗口显示链接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_self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，在同一框架或窗口中打开所链接的文档。此参数为默认值，通常不用指定。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_parent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，将链接的文件载入含有该链接框架的父框架集或父窗口中。如果含有该链接的框架不是嵌套的，则在浏览器全屏窗口中载入链接的文件，就象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_self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参数一样。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_top</a:t>
            </a:r>
            <a:r>
              <a:rPr lang="zh-CN" altLang="en-US" dirty="0">
                <a:effectLst/>
              </a:rPr>
              <a:t>，在当前的整个浏览器窗口中打开所链接的文档，因而会删除所有框架</a:t>
            </a:r>
            <a:r>
              <a:rPr lang="en-US" altLang="zh-CN" dirty="0">
                <a:effectLst/>
              </a:rPr>
              <a:t>\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_top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就是打开的页面占据了整个页面，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_parent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就是打开的页面只是在父页面中打开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main.html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文件包含了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top.html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bottom.html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bottom.html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文件又包含了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left.html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right.html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 对于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left.html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right.html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文件来说，他们的“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_parent”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bottom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架构，他们的“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_top”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架构。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626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mailto:</a:t>
            </a:r>
            <a:r>
              <a:rPr kumimoji="1" lang="zh-CN" altLang="en-US" baseline="0" dirty="0"/>
              <a:t> 邮箱地址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64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Name=top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top</a:t>
            </a:r>
            <a:r>
              <a:rPr kumimoji="1" lang="zh-CN" altLang="en-US" dirty="0"/>
              <a:t>就是位置标识，必须有这个</a:t>
            </a:r>
            <a:r>
              <a:rPr kumimoji="1" lang="en-US" altLang="zh-CN" dirty="0"/>
              <a:t>name</a:t>
            </a:r>
            <a:r>
              <a:rPr kumimoji="1" lang="zh-CN" altLang="en-US" dirty="0"/>
              <a:t>属性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792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为了区分必须是个“</a:t>
            </a:r>
            <a:r>
              <a:rPr kumimoji="1" lang="en-US" altLang="zh-CN" dirty="0"/>
              <a:t>#</a:t>
            </a:r>
            <a:r>
              <a:rPr kumimoji="1" lang="zh-CN" altLang="en-US" dirty="0"/>
              <a:t>”</a:t>
            </a:r>
          </a:p>
          <a:p>
            <a:r>
              <a:rPr lang="en-US" altLang="zh-CN" dirty="0">
                <a:effectLst/>
              </a:rPr>
              <a:t>&lt;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href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=“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第一次课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html#bottom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altLang="zh-CN" dirty="0">
                <a:effectLst/>
              </a:rPr>
              <a:t>&gt;</a:t>
            </a:r>
            <a:r>
              <a:rPr lang="zh-CN" altLang="en-US" dirty="0"/>
              <a:t>返回底部</a:t>
            </a:r>
            <a:r>
              <a:rPr lang="en-US" altLang="zh-CN" dirty="0">
                <a:effectLst/>
              </a:rPr>
              <a:t>&lt;/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CN" dirty="0">
                <a:effectLst/>
              </a:rPr>
              <a:t>&gt;</a:t>
            </a:r>
            <a:endParaRPr lang="zh-CN" altLang="en-US" dirty="0">
              <a:effectLst/>
            </a:endParaRPr>
          </a:p>
          <a:p>
            <a:r>
              <a:rPr kumimoji="1" lang="zh-CN" altLang="en-US" dirty="0"/>
              <a:t>也可以通过另一个</a:t>
            </a:r>
            <a:r>
              <a:rPr kumimoji="1" lang="en-US" altLang="zh-CN" dirty="0" err="1"/>
              <a:t>url</a:t>
            </a:r>
            <a:r>
              <a:rPr kumimoji="1" lang="en-US" altLang="zh-CN" dirty="0"/>
              <a:t>+#+name</a:t>
            </a:r>
            <a:r>
              <a:rPr kumimoji="1" lang="zh-CN" altLang="en-US" dirty="0"/>
              <a:t>的形式</a:t>
            </a:r>
            <a:r>
              <a:rPr kumimoji="1" lang="zh-CN" altLang="en-US" dirty="0" smtClean="0"/>
              <a:t>访问别的页面</a:t>
            </a:r>
            <a:endParaRPr kumimoji="1" lang="en-US" altLang="zh-CN" dirty="0"/>
          </a:p>
          <a:p>
            <a:r>
              <a:rPr kumimoji="1" lang="zh-CN" altLang="en-US" dirty="0"/>
              <a:t>例如：</a:t>
            </a:r>
            <a:r>
              <a:rPr kumimoji="1" lang="en-US" altLang="zh-CN" dirty="0"/>
              <a:t>&lt;a </a:t>
            </a:r>
            <a:r>
              <a:rPr kumimoji="1" lang="en-US" altLang="zh-CN" dirty="0" err="1"/>
              <a:t>href</a:t>
            </a:r>
            <a:r>
              <a:rPr kumimoji="1" lang="en-US" altLang="zh-CN" dirty="0"/>
              <a:t>=“</a:t>
            </a:r>
            <a:r>
              <a:rPr kumimoji="1" lang="zh-CN" altLang="en-US" dirty="0"/>
              <a:t>第一次课</a:t>
            </a:r>
            <a:r>
              <a:rPr kumimoji="1" lang="en-US" altLang="zh-CN" dirty="0"/>
              <a:t>.</a:t>
            </a:r>
            <a:r>
              <a:rPr kumimoji="1" lang="en-US" altLang="zh-CN" dirty="0" err="1"/>
              <a:t>html#bottm</a:t>
            </a:r>
            <a:r>
              <a:rPr kumimoji="1" lang="en-US" altLang="zh-CN" dirty="0"/>
              <a:t>”&gt;</a:t>
            </a:r>
            <a:r>
              <a:rPr kumimoji="1" lang="zh-CN" altLang="en-US" dirty="0"/>
              <a:t>转到另一个页面的底部</a:t>
            </a:r>
            <a:r>
              <a:rPr kumimoji="1" lang="en-US" altLang="zh-CN" dirty="0"/>
              <a:t>&lt;/a&gt;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2819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Imgs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tupian.gif</a:t>
            </a:r>
            <a:endParaRPr kumimoji="1" lang="zh-CN" altLang="en-US" dirty="0"/>
          </a:p>
          <a:p>
            <a:r>
              <a:rPr kumimoji="1" lang="zh-CN" altLang="en-US" dirty="0"/>
              <a:t>父级目录：</a:t>
            </a:r>
            <a:r>
              <a:rPr kumimoji="1" lang="en-US" altLang="zh-CN" dirty="0"/>
              <a:t>../</a:t>
            </a:r>
            <a:r>
              <a:rPr kumimoji="1" lang="en-US" altLang="zh-CN" dirty="0" err="1"/>
              <a:t>imgs</a:t>
            </a:r>
            <a:r>
              <a:rPr kumimoji="1" lang="en-US" altLang="zh-CN" dirty="0"/>
              <a:t>/1.jpg</a:t>
            </a:r>
          </a:p>
          <a:p>
            <a:r>
              <a:rPr kumimoji="1" lang="en-US" altLang="zh-CN" dirty="0"/>
              <a:t>. </a:t>
            </a:r>
            <a:r>
              <a:rPr kumimoji="1" lang="zh-CN" altLang="en-US" dirty="0"/>
              <a:t>表示当前路径</a:t>
            </a:r>
            <a:endParaRPr kumimoji="1" lang="en-US" altLang="zh-CN" dirty="0"/>
          </a:p>
          <a:p>
            <a:r>
              <a:rPr kumimoji="1" lang="en-US" altLang="zh-CN" dirty="0"/>
              <a:t>..</a:t>
            </a:r>
            <a:r>
              <a:rPr kumimoji="1" lang="zh-CN" altLang="en-US" dirty="0"/>
              <a:t> 表示上级路径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4781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border</a:t>
            </a:r>
            <a:r>
              <a:rPr kumimoji="1" lang="zh-CN" altLang="en-US" dirty="0"/>
              <a:t>的颜色是 </a:t>
            </a:r>
            <a:r>
              <a:rPr kumimoji="1" lang="en-US" altLang="zh-CN" dirty="0"/>
              <a:t>body</a:t>
            </a:r>
            <a:r>
              <a:rPr kumimoji="1" lang="zh-CN" altLang="en-US" dirty="0"/>
              <a:t> 中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的颜色</a:t>
            </a:r>
          </a:p>
          <a:p>
            <a:r>
              <a:rPr kumimoji="1" lang="en-US" altLang="zh-CN" dirty="0" smtClean="0"/>
              <a:t>Alt</a:t>
            </a:r>
            <a:endParaRPr kumimoji="1" lang="zh-CN" altLang="en-US" dirty="0" smtClean="0"/>
          </a:p>
          <a:p>
            <a:r>
              <a:rPr kumimoji="1" lang="zh-CN" altLang="en-US" dirty="0" smtClean="0"/>
              <a:t>默认单位就是像素</a:t>
            </a:r>
            <a:r>
              <a:rPr kumimoji="1" lang="en-US" altLang="zh-CN" dirty="0" err="1" smtClean="0"/>
              <a:t>px</a:t>
            </a:r>
            <a:r>
              <a:rPr kumimoji="1" lang="zh-CN" altLang="en-US" dirty="0" smtClean="0"/>
              <a:t>，跟分辨率有关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是相对长度。</a:t>
            </a:r>
          </a:p>
          <a:p>
            <a:r>
              <a:rPr kumimoji="1" lang="en-US" altLang="zh-CN" dirty="0" err="1" smtClean="0"/>
              <a:t>pt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9038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&lt;!--table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练习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--&gt;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 smtClean="0">
                <a:effectLst/>
              </a:rPr>
              <a:t>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width="200" border="1" border-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collaspe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collaspe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>
                <a:effectLst/>
              </a:rPr>
              <a:t>&gt;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smtClean="0">
                <a:effectLst/>
              </a:rPr>
              <a:t>&lt;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en-US" altLang="zh-CN" dirty="0" smtClean="0">
                <a:effectLst/>
              </a:rPr>
              <a:t>&gt;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smtClean="0">
                <a:effectLst/>
              </a:rPr>
              <a:t>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</a:t>
            </a:r>
            <a:r>
              <a:rPr lang="en-US" altLang="zh-CN" dirty="0" smtClean="0">
                <a:effectLst/>
              </a:rPr>
              <a:t>&gt;</a:t>
            </a:r>
            <a:r>
              <a:rPr lang="en-US" altLang="zh-CN" dirty="0" smtClean="0"/>
              <a:t>1</a:t>
            </a:r>
            <a:r>
              <a:rPr lang="en-US" altLang="zh-CN" dirty="0" smtClean="0">
                <a:effectLst/>
              </a:rPr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</a:t>
            </a:r>
            <a:r>
              <a:rPr lang="en-US" altLang="zh-CN" dirty="0" smtClean="0">
                <a:effectLst/>
              </a:rPr>
              <a:t>&gt;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smtClean="0">
                <a:effectLst/>
              </a:rPr>
              <a:t>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</a:t>
            </a:r>
            <a:r>
              <a:rPr lang="en-US" altLang="zh-CN" dirty="0" smtClean="0">
                <a:effectLst/>
              </a:rPr>
              <a:t>&gt;</a:t>
            </a:r>
            <a:r>
              <a:rPr lang="en-US" altLang="zh-CN" dirty="0" smtClean="0"/>
              <a:t>2</a:t>
            </a:r>
            <a:r>
              <a:rPr lang="en-US" altLang="zh-CN" dirty="0" smtClean="0">
                <a:effectLst/>
              </a:rPr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</a:t>
            </a:r>
            <a:r>
              <a:rPr lang="en-US" altLang="zh-CN" dirty="0" smtClean="0">
                <a:effectLst/>
              </a:rPr>
              <a:t>&gt;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smtClean="0">
                <a:effectLst/>
              </a:rPr>
              <a:t>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</a:t>
            </a:r>
            <a:r>
              <a:rPr lang="en-US" altLang="zh-CN" dirty="0" smtClean="0">
                <a:effectLst/>
              </a:rPr>
              <a:t>&gt;</a:t>
            </a:r>
            <a:r>
              <a:rPr lang="en-US" altLang="zh-CN" dirty="0" smtClean="0"/>
              <a:t>3</a:t>
            </a:r>
            <a:r>
              <a:rPr lang="en-US" altLang="zh-CN" dirty="0" smtClean="0">
                <a:effectLst/>
              </a:rPr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</a:t>
            </a:r>
            <a:r>
              <a:rPr lang="en-US" altLang="zh-CN" dirty="0" smtClean="0">
                <a:effectLst/>
              </a:rPr>
              <a:t>&gt;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smtClean="0">
                <a:effectLst/>
              </a:rPr>
              <a:t>&lt;/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en-US" altLang="zh-CN" dirty="0" smtClean="0">
                <a:effectLst/>
              </a:rPr>
              <a:t>&gt;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smtClean="0">
                <a:effectLst/>
              </a:rPr>
              <a:t>&lt;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en-US" altLang="zh-CN" dirty="0" smtClean="0">
                <a:effectLst/>
              </a:rPr>
              <a:t>&gt;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smtClean="0">
                <a:effectLst/>
              </a:rPr>
              <a:t>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</a:t>
            </a:r>
            <a:r>
              <a:rPr lang="en-US" altLang="zh-CN" dirty="0" smtClean="0">
                <a:effectLst/>
              </a:rPr>
              <a:t>&gt;</a:t>
            </a:r>
            <a:r>
              <a:rPr lang="en-US" altLang="zh-CN" dirty="0" smtClean="0"/>
              <a:t>4</a:t>
            </a:r>
            <a:r>
              <a:rPr lang="en-US" altLang="zh-CN" dirty="0" smtClean="0">
                <a:effectLst/>
              </a:rPr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</a:t>
            </a:r>
            <a:r>
              <a:rPr lang="en-US" altLang="zh-CN" dirty="0" smtClean="0">
                <a:effectLst/>
              </a:rPr>
              <a:t>&gt;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smtClean="0">
                <a:effectLst/>
              </a:rPr>
              <a:t>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</a:t>
            </a:r>
            <a:r>
              <a:rPr lang="en-US" altLang="zh-CN" dirty="0" smtClean="0">
                <a:effectLst/>
              </a:rPr>
              <a:t>&gt;</a:t>
            </a:r>
            <a:r>
              <a:rPr lang="en-US" altLang="zh-CN" dirty="0" smtClean="0"/>
              <a:t>5</a:t>
            </a:r>
            <a:r>
              <a:rPr lang="en-US" altLang="zh-CN" dirty="0" smtClean="0">
                <a:effectLst/>
              </a:rPr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</a:t>
            </a:r>
            <a:r>
              <a:rPr lang="en-US" altLang="zh-CN" dirty="0" smtClean="0">
                <a:effectLst/>
              </a:rPr>
              <a:t>&gt;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smtClean="0">
                <a:effectLst/>
              </a:rPr>
              <a:t>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</a:t>
            </a:r>
            <a:r>
              <a:rPr lang="en-US" altLang="zh-CN" dirty="0" smtClean="0">
                <a:effectLst/>
              </a:rPr>
              <a:t>&gt;</a:t>
            </a:r>
            <a:r>
              <a:rPr lang="en-US" altLang="zh-CN" dirty="0" smtClean="0"/>
              <a:t>6</a:t>
            </a:r>
            <a:r>
              <a:rPr lang="en-US" altLang="zh-CN" dirty="0" smtClean="0">
                <a:effectLst/>
              </a:rPr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</a:t>
            </a:r>
            <a:r>
              <a:rPr lang="en-US" altLang="zh-CN" dirty="0" smtClean="0">
                <a:effectLst/>
              </a:rPr>
              <a:t>&gt;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smtClean="0">
                <a:effectLst/>
              </a:rPr>
              <a:t>&lt;/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en-US" altLang="zh-CN" dirty="0" smtClean="0">
                <a:effectLst/>
              </a:rPr>
              <a:t>&gt;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smtClean="0">
                <a:effectLst/>
              </a:rPr>
              <a:t>&lt;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en-US" altLang="zh-CN" dirty="0" smtClean="0">
                <a:effectLst/>
              </a:rPr>
              <a:t>&gt;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smtClean="0">
                <a:effectLst/>
              </a:rPr>
              <a:t>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</a:t>
            </a:r>
            <a:r>
              <a:rPr lang="en-US" altLang="zh-CN" dirty="0" smtClean="0">
                <a:effectLst/>
              </a:rPr>
              <a:t>&gt;</a:t>
            </a:r>
            <a:r>
              <a:rPr lang="en-US" altLang="zh-CN" dirty="0" smtClean="0"/>
              <a:t>7</a:t>
            </a:r>
            <a:r>
              <a:rPr lang="en-US" altLang="zh-CN" dirty="0" smtClean="0">
                <a:effectLst/>
              </a:rPr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</a:t>
            </a:r>
            <a:r>
              <a:rPr lang="en-US" altLang="zh-CN" dirty="0" smtClean="0">
                <a:effectLst/>
              </a:rPr>
              <a:t>&gt;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smtClean="0">
                <a:effectLst/>
              </a:rPr>
              <a:t>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</a:t>
            </a:r>
            <a:r>
              <a:rPr lang="en-US" altLang="zh-CN" dirty="0" smtClean="0">
                <a:effectLst/>
              </a:rPr>
              <a:t>&gt;</a:t>
            </a:r>
            <a:r>
              <a:rPr lang="en-US" altLang="zh-CN" dirty="0" smtClean="0"/>
              <a:t>8</a:t>
            </a:r>
            <a:r>
              <a:rPr lang="en-US" altLang="zh-CN" dirty="0" smtClean="0">
                <a:effectLst/>
              </a:rPr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</a:t>
            </a:r>
            <a:r>
              <a:rPr lang="en-US" altLang="zh-CN" dirty="0" smtClean="0">
                <a:effectLst/>
              </a:rPr>
              <a:t>&gt;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smtClean="0">
                <a:effectLst/>
              </a:rPr>
              <a:t>&lt;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</a:t>
            </a:r>
            <a:r>
              <a:rPr lang="en-US" altLang="zh-CN" dirty="0" smtClean="0">
                <a:effectLst/>
              </a:rPr>
              <a:t>&gt;</a:t>
            </a:r>
            <a:r>
              <a:rPr lang="en-US" altLang="zh-CN" dirty="0" smtClean="0"/>
              <a:t>9</a:t>
            </a:r>
            <a:r>
              <a:rPr lang="en-US" altLang="zh-CN" dirty="0" smtClean="0">
                <a:effectLst/>
              </a:rPr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</a:t>
            </a:r>
            <a:r>
              <a:rPr lang="en-US" altLang="zh-CN" dirty="0" smtClean="0">
                <a:effectLst/>
              </a:rPr>
              <a:t>&gt;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smtClean="0">
                <a:effectLst/>
              </a:rPr>
              <a:t>&lt;/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en-US" altLang="zh-CN" dirty="0" smtClean="0">
                <a:effectLst/>
              </a:rPr>
              <a:t>&gt;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effectLst/>
              </a:rPr>
              <a:t>&lt;/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</a:t>
            </a:r>
            <a:r>
              <a:rPr lang="en-US" altLang="zh-CN" dirty="0" smtClean="0">
                <a:effectLst/>
              </a:rPr>
              <a:t>&gt;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9560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双线改单线：</a:t>
            </a:r>
            <a:r>
              <a:rPr kumimoji="1" lang="en-US" altLang="zh-CN" dirty="0" err="1"/>
              <a:t>cellspacing</a:t>
            </a:r>
            <a:r>
              <a:rPr kumimoji="1" lang="en-US" altLang="zh-CN" dirty="0"/>
              <a:t>=“0”</a:t>
            </a:r>
            <a:r>
              <a:rPr kumimoji="1" lang="zh-CN" altLang="en-US" dirty="0"/>
              <a:t> </a:t>
            </a:r>
            <a:r>
              <a:rPr kumimoji="0" lang="zh-CN" altLang="en-US" sz="1200" dirty="0">
                <a:solidFill>
                  <a:srgbClr val="800000"/>
                </a:solidFill>
                <a:latin typeface="Verdana" pitchFamily="34" charset="0"/>
              </a:rPr>
              <a:t>，这样两个单元格的边框就重合了，所以就看不见了</a:t>
            </a:r>
            <a:endParaRPr lang="zh-CN" altLang="en-US" sz="1200" dirty="0">
              <a:solidFill>
                <a:srgbClr val="800000"/>
              </a:solidFill>
              <a:latin typeface="Verdana" pitchFamily="34" charset="0"/>
            </a:endParaRPr>
          </a:p>
          <a:p>
            <a:r>
              <a:rPr lang="en-US" altLang="zh-CN" dirty="0" err="1"/>
              <a:t>cellpadding</a:t>
            </a:r>
            <a:r>
              <a:rPr lang="en-US" altLang="zh-CN" dirty="0"/>
              <a:t> </a:t>
            </a:r>
            <a:r>
              <a:rPr lang="zh-CN" altLang="en-US" dirty="0"/>
              <a:t>属性规定单元边沿与其内容之间的空白。</a:t>
            </a:r>
          </a:p>
          <a:p>
            <a:r>
              <a:rPr lang="en-US" altLang="zh-CN" dirty="0" err="1"/>
              <a:t>cellspacing</a:t>
            </a:r>
            <a:r>
              <a:rPr lang="en-US" altLang="zh-CN" dirty="0"/>
              <a:t> </a:t>
            </a:r>
            <a:r>
              <a:rPr lang="zh-CN" altLang="en-US" dirty="0"/>
              <a:t>属性规定的是单元之间的空间。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8929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813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系列课程：主要是想通过一系列的学习达到移动</a:t>
            </a:r>
            <a:r>
              <a:rPr lang="en-US" altLang="zh-CN" dirty="0"/>
              <a:t>APP</a:t>
            </a:r>
            <a:r>
              <a:rPr lang="zh-CN" altLang="en-US" dirty="0"/>
              <a:t>开发和游戏开发等的目的，但不是说一学期就能搞定，所以我们先从最基本的</a:t>
            </a:r>
            <a:r>
              <a:rPr lang="en-US" altLang="zh-CN" dirty="0"/>
              <a:t>HTML</a:t>
            </a:r>
            <a:r>
              <a:rPr lang="zh-CN" altLang="en-US" dirty="0"/>
              <a:t>学习，在今后我们会再申请开</a:t>
            </a:r>
            <a:r>
              <a:rPr lang="en-US" altLang="zh-CN" dirty="0" err="1"/>
              <a:t>ios</a:t>
            </a:r>
            <a:r>
              <a:rPr lang="zh-CN" altLang="en-US" dirty="0"/>
              <a:t>开发，</a:t>
            </a:r>
            <a:r>
              <a:rPr lang="en-US" altLang="zh-CN" dirty="0"/>
              <a:t>Android</a:t>
            </a:r>
            <a:r>
              <a:rPr lang="zh-CN" altLang="en-US" dirty="0"/>
              <a:t>开发等的课程。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HTML5</a:t>
            </a:r>
            <a:r>
              <a:rPr lang="zh-CN" altLang="en-US" dirty="0"/>
              <a:t>开发，更贴合大家的专业，容易上手，它其实就是</a:t>
            </a:r>
            <a:r>
              <a:rPr lang="en-US" altLang="zh-CN" dirty="0"/>
              <a:t>web</a:t>
            </a:r>
            <a:r>
              <a:rPr lang="zh-CN" altLang="en-US" dirty="0"/>
              <a:t>前端，以后大家可以从事相关的工作。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跨平台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硬件要求低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不需要</a:t>
            </a:r>
            <a:r>
              <a:rPr lang="en-US" altLang="zh-CN" dirty="0"/>
              <a:t>flash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0D34279-E2F6-44D1-8CE2-59E26D39670B}" type="slidenum">
              <a:rPr lang="zh-CN" altLang="en-US" sz="1200" smtClean="0"/>
              <a:pPr eaLnBrk="1" hangingPunct="1"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876583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类似于图片的 </a:t>
            </a:r>
            <a:r>
              <a:rPr kumimoji="1" lang="en-US" altLang="zh-CN" dirty="0" smtClean="0"/>
              <a:t>alt</a:t>
            </a:r>
            <a:r>
              <a:rPr kumimoji="1" lang="zh-CN" altLang="en-US" dirty="0" smtClean="0"/>
              <a:t> 属性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618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7130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Name</a:t>
            </a:r>
            <a:r>
              <a:rPr kumimoji="1" lang="zh-CN" altLang="en-US" dirty="0"/>
              <a:t>属性很重要，是要在哪块打开的标识。</a:t>
            </a:r>
          </a:p>
          <a:p>
            <a:r>
              <a:rPr kumimoji="1" lang="en-US" altLang="zh-CN" dirty="0" err="1"/>
              <a:t>Frameborder</a:t>
            </a:r>
            <a:r>
              <a:rPr kumimoji="1" lang="zh-CN" altLang="en-US" dirty="0"/>
              <a:t>的属性，必须设置两边的才能真正的消失，不然一个有一个没有，还是有的。</a:t>
            </a:r>
          </a:p>
          <a:p>
            <a:r>
              <a:rPr lang="en-US" altLang="zh-CN" dirty="0">
                <a:effectLst/>
              </a:rPr>
              <a:t>&lt;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frameset cols="20%,*"</a:t>
            </a:r>
            <a:r>
              <a:rPr lang="en-US" altLang="zh-CN" dirty="0">
                <a:effectLst/>
              </a:rPr>
              <a:t>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effectLst/>
              </a:rPr>
              <a:t>&lt;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 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left.html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frameborder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="0"</a:t>
            </a:r>
            <a:r>
              <a:rPr lang="en-US" altLang="zh-CN" dirty="0">
                <a:effectLst/>
              </a:rPr>
              <a:t>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effectLst/>
              </a:rPr>
              <a:t>&lt;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 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="right1.html" 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frameborder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="0"</a:t>
            </a:r>
            <a:r>
              <a:rPr lang="en-US" altLang="zh-CN" dirty="0">
                <a:effectLst/>
              </a:rPr>
              <a:t>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effectLst/>
              </a:rPr>
              <a:t>&lt;/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frameset</a:t>
            </a:r>
            <a:r>
              <a:rPr lang="en-US" altLang="zh-CN" dirty="0">
                <a:effectLst/>
              </a:rPr>
              <a:t>&gt;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1514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1-frameset.html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跳转到指定页面的指定区域，类似于目录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2-frameset</a:t>
            </a:r>
            <a:r>
              <a:rPr kumimoji="1" lang="zh-CN" altLang="en-US" dirty="0" smtClean="0"/>
              <a:t>嵌套</a:t>
            </a:r>
            <a:r>
              <a:rPr kumimoji="1" lang="en-US" altLang="zh-CN" dirty="0" smtClean="0"/>
              <a:t>.html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9949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这个代码的核心，在左侧定义了两个超链接，两个超链接要显示的地方都是</a:t>
            </a:r>
            <a:r>
              <a:rPr lang="en-US" altLang="zh-CN" dirty="0"/>
              <a:t>target=</a:t>
            </a:r>
            <a:r>
              <a:rPr lang="zh-CN" altLang="en-US" dirty="0"/>
              <a:t>“</a:t>
            </a:r>
            <a:r>
              <a:rPr lang="en-US" altLang="zh-CN" dirty="0"/>
              <a:t>right</a:t>
            </a:r>
            <a:r>
              <a:rPr lang="zh-CN" altLang="en-US" dirty="0"/>
              <a:t>”（</a:t>
            </a:r>
            <a:r>
              <a:rPr lang="en-US" altLang="zh-CN" dirty="0"/>
              <a:t>right</a:t>
            </a:r>
            <a:r>
              <a:rPr lang="zh-CN" altLang="en-US" dirty="0"/>
              <a:t> 为</a:t>
            </a:r>
            <a:r>
              <a:rPr lang="en-US" altLang="zh-CN" dirty="0"/>
              <a:t>name</a:t>
            </a:r>
            <a:r>
              <a:rPr lang="zh-CN" altLang="en-US" dirty="0"/>
              <a:t>属性指定，这个很重要）</a:t>
            </a:r>
          </a:p>
          <a:p>
            <a:endParaRPr lang="zh-CN" altLang="en-US" dirty="0"/>
          </a:p>
          <a:p>
            <a:r>
              <a:rPr lang="zh-CN" altLang="en-US" dirty="0"/>
              <a:t>在框架中，只需要左边绑定了</a:t>
            </a:r>
            <a:r>
              <a:rPr lang="en-US" altLang="zh-CN" dirty="0"/>
              <a:t>left</a:t>
            </a:r>
            <a:r>
              <a:rPr lang="zh-CN" altLang="en-US" dirty="0"/>
              <a:t>（包含两个超链接的页面），右边是框架</a:t>
            </a:r>
            <a:r>
              <a:rPr lang="en-US" altLang="zh-CN" dirty="0"/>
              <a:t>name=“right”,</a:t>
            </a:r>
            <a:r>
              <a:rPr lang="zh-CN" altLang="en-US" dirty="0"/>
              <a:t>指明了框架的样子就可以了。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1764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83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Div</a:t>
            </a:r>
            <a:r>
              <a:rPr kumimoji="1" lang="zh-CN" altLang="en-US" dirty="0" smtClean="0"/>
              <a:t> 类似于装修吧，把整个网页分成若干的区，每个区可以使用不同的样式。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3358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2722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035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该教材是工业和信息化高等教育“十二五”规划教材</a:t>
            </a:r>
            <a:endParaRPr lang="en-US" altLang="zh-CN" dirty="0"/>
          </a:p>
          <a:p>
            <a:r>
              <a:rPr lang="en-US" altLang="zh-CN" dirty="0"/>
              <a:t>21</a:t>
            </a:r>
            <a:r>
              <a:rPr lang="zh-CN" altLang="en-US" dirty="0"/>
              <a:t>世纪高等教育计算机规划教材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3590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DTD:</a:t>
            </a:r>
            <a:r>
              <a:rPr lang="zh-CN" altLang="en-US" dirty="0" smtClean="0"/>
              <a:t> 文档类型定义（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Definition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也就是标记符的语法规则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5582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如果删除</a:t>
            </a:r>
            <a:r>
              <a:rPr lang="en-US" altLang="zh-CN" dirty="0" smtClean="0">
                <a:solidFill>
                  <a:srgbClr val="800000"/>
                </a:solidFill>
                <a:latin typeface="Verdana" pitchFamily="34" charset="0"/>
              </a:rPr>
              <a:t>&lt;meta charset=“UTF-8”&gt;</a:t>
            </a:r>
            <a:r>
              <a:rPr lang="zh-CN" altLang="en-US" dirty="0" smtClean="0">
                <a:solidFill>
                  <a:srgbClr val="800000"/>
                </a:solidFill>
                <a:latin typeface="Verdana" pitchFamily="34" charset="0"/>
              </a:rPr>
              <a:t>，</a:t>
            </a:r>
            <a:r>
              <a:rPr lang="zh-CN" altLang="en-US" dirty="0" smtClean="0">
                <a:solidFill>
                  <a:srgbClr val="800000"/>
                </a:solidFill>
                <a:latin typeface="Verdana" pitchFamily="34" charset="0"/>
              </a:rPr>
              <a:t>则无法显示中文</a:t>
            </a:r>
            <a:endParaRPr lang="zh-CN" altLang="en-US" dirty="0" smtClean="0">
              <a:solidFill>
                <a:srgbClr val="800000"/>
              </a:solidFill>
              <a:latin typeface="Verdana" pitchFamily="34" charset="0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9254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这个还有利于爬虫去爬取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989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这是为了标记，没有太多的显示意义。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5240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注意区分</a:t>
            </a:r>
            <a:r>
              <a:rPr kumimoji="1" lang="en-US" altLang="zh-CN" dirty="0" smtClean="0"/>
              <a:t>&lt;head&gt;</a:t>
            </a:r>
            <a:r>
              <a:rPr kumimoji="1" lang="zh-CN" altLang="en-US" dirty="0" smtClean="0"/>
              <a:t>标签，这个是不可见的</a:t>
            </a:r>
          </a:p>
          <a:p>
            <a:r>
              <a:rPr kumimoji="1" lang="en-US" altLang="zh-CN" dirty="0" smtClean="0"/>
              <a:t>&lt;header&gt;</a:t>
            </a:r>
            <a:r>
              <a:rPr kumimoji="1" lang="zh-CN" altLang="en-US" dirty="0" smtClean="0"/>
              <a:t>是可见的，位于</a:t>
            </a:r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中。</a:t>
            </a:r>
          </a:p>
          <a:p>
            <a:r>
              <a:rPr kumimoji="1" lang="zh-CN" altLang="en-US" dirty="0" smtClean="0"/>
              <a:t>可以打开中国传媒大学官网作展示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通常放一些网站的信息，例如关于我们、法律声明、邮件信息、管理入口等。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2819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专门用于菜单导航，链接导航的。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1514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表示一篇文章的主体内容，一般为文字集中显示区域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45255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用于表达注记、贴士、侧栏、摘要、插入的引用等作为补充主体的内容。从页面来看就是侧边栏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31643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199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概述每章大概的内容</a:t>
            </a:r>
            <a:endParaRPr lang="en-US" altLang="zh-CN" dirty="0"/>
          </a:p>
          <a:p>
            <a:pPr eaLnBrk="1" hangingPunct="1"/>
            <a:r>
              <a:rPr lang="zh-CN" altLang="en-US" dirty="0"/>
              <a:t>也就是大纲的内容</a:t>
            </a:r>
            <a:endParaRPr lang="en-US" altLang="zh-CN" dirty="0"/>
          </a:p>
          <a:p>
            <a:pPr eaLnBrk="1" hangingPunct="1"/>
            <a:r>
              <a:rPr lang="zh-CN" altLang="en-US" dirty="0"/>
              <a:t>来几个例子</a:t>
            </a:r>
          </a:p>
        </p:txBody>
      </p:sp>
      <p:sp>
        <p:nvSpPr>
          <p:cNvPr id="132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2C5BF836-D02B-4F14-8236-CA2AF5C0E8E2}" type="slidenum">
              <a:rPr lang="zh-CN" altLang="en-US" sz="1200" smtClean="0"/>
              <a:pPr eaLnBrk="1" hangingPunct="1"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0296168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9994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假设定义高点是优的，</a:t>
            </a:r>
          </a:p>
          <a:p>
            <a:r>
              <a:rPr kumimoji="1" lang="zh-CN" altLang="en-US" dirty="0"/>
              <a:t>那么 低于</a:t>
            </a:r>
            <a:r>
              <a:rPr kumimoji="1" lang="en-US" altLang="zh-CN" dirty="0"/>
              <a:t>low</a:t>
            </a:r>
            <a:r>
              <a:rPr kumimoji="1" lang="zh-CN" altLang="en-US" dirty="0"/>
              <a:t>则是红色，在</a:t>
            </a:r>
            <a:r>
              <a:rPr kumimoji="1" lang="en-US" altLang="zh-CN" dirty="0"/>
              <a:t>low</a:t>
            </a:r>
            <a:r>
              <a:rPr kumimoji="1" lang="zh-CN" altLang="en-US" dirty="0"/>
              <a:t> 和</a:t>
            </a:r>
            <a:r>
              <a:rPr kumimoji="1" lang="en-US" altLang="zh-CN" dirty="0"/>
              <a:t>high</a:t>
            </a:r>
            <a:r>
              <a:rPr kumimoji="1" lang="zh-CN" altLang="en-US" dirty="0"/>
              <a:t>之间是黄色，高于</a:t>
            </a:r>
            <a:r>
              <a:rPr kumimoji="1" lang="en-US" altLang="zh-CN" dirty="0"/>
              <a:t>high</a:t>
            </a:r>
            <a:r>
              <a:rPr kumimoji="1" lang="zh-CN" altLang="en-US" dirty="0"/>
              <a:t>是绿色。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31170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46521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http://www.w3school.com.cn/tiy/t.asp?f=html5_progress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34622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r>
              <a:rPr lang="zh-CN" altLang="en-US" dirty="0"/>
              <a:t>是概要部分，其他的为展开部分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65148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33675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67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为了便于大家理解，我先演示几个简单的示例，也是想通过这种方式对大家本学期的学习有个基本的认识，</a:t>
            </a:r>
            <a:endParaRPr lang="en-US" altLang="zh-CN" dirty="0"/>
          </a:p>
          <a:p>
            <a:r>
              <a:rPr lang="zh-CN" altLang="en-US" dirty="0"/>
              <a:t>知道我们要干嘛。</a:t>
            </a:r>
            <a:endParaRPr lang="en-US" altLang="zh-CN" dirty="0"/>
          </a:p>
          <a:p>
            <a:r>
              <a:rPr lang="zh-CN" altLang="en-US" dirty="0"/>
              <a:t>首先看表单，大家知道什么是表单吧。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绘制统计图：图</a:t>
            </a:r>
            <a:r>
              <a:rPr lang="zh-CN" altLang="en-US" baseline="0" dirty="0"/>
              <a:t> 一目了然，之前要想画这个图还挺难，现在只需要很短的一段代码就</a:t>
            </a:r>
            <a:r>
              <a:rPr lang="en-US" altLang="zh-CN" baseline="0" dirty="0" err="1"/>
              <a:t>oK</a:t>
            </a:r>
            <a:r>
              <a:rPr lang="zh-CN" altLang="en-US" baseline="0" dirty="0"/>
              <a:t>了。还可以点击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粒子特效是为了模拟 水、火、雾、气等效果， </a:t>
            </a:r>
            <a:r>
              <a:rPr lang="en-US" altLang="zh-CN" baseline="0" dirty="0"/>
              <a:t>477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399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2010</a:t>
            </a:r>
            <a:r>
              <a:rPr kumimoji="1" lang="zh-CN" altLang="en-US" dirty="0"/>
              <a:t>年推出</a:t>
            </a:r>
            <a:r>
              <a:rPr kumimoji="1" lang="en-US" altLang="zh-CN" dirty="0"/>
              <a:t>html5</a:t>
            </a:r>
            <a:r>
              <a:rPr kumimoji="1" lang="zh-CN" altLang="en-US" dirty="0"/>
              <a:t>，受到了各大浏览器的热烈欢迎，根据世界各大</a:t>
            </a:r>
            <a:r>
              <a:rPr kumimoji="1" lang="en-US" altLang="zh-CN" dirty="0"/>
              <a:t>IT</a:t>
            </a:r>
            <a:r>
              <a:rPr kumimoji="1" lang="zh-CN" altLang="en-US" dirty="0"/>
              <a:t>界知名媒体的评论，新的</a:t>
            </a:r>
            <a:r>
              <a:rPr kumimoji="1" lang="en-US" altLang="zh-CN" dirty="0"/>
              <a:t>web</a:t>
            </a:r>
            <a:r>
              <a:rPr kumimoji="1" lang="zh-CN" altLang="en-US" dirty="0"/>
              <a:t>时代，</a:t>
            </a:r>
            <a:r>
              <a:rPr kumimoji="1" lang="en-US" altLang="zh-CN" dirty="0"/>
              <a:t>html5</a:t>
            </a:r>
            <a:r>
              <a:rPr kumimoji="1" lang="zh-CN" altLang="en-US" dirty="0"/>
              <a:t>的时代马上到来。</a:t>
            </a:r>
          </a:p>
          <a:p>
            <a:r>
              <a:rPr kumimoji="1" lang="zh-CN" altLang="en-US" dirty="0"/>
              <a:t>目前应用来看，也是这样，有很多</a:t>
            </a:r>
            <a:r>
              <a:rPr kumimoji="1" lang="en-US" altLang="zh-CN" dirty="0"/>
              <a:t>h5</a:t>
            </a:r>
            <a:r>
              <a:rPr kumimoji="1" lang="zh-CN" altLang="en-US" dirty="0"/>
              <a:t>的产品层出不穷。</a:t>
            </a:r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、跨平台运行：可以在苹果、</a:t>
            </a:r>
            <a:r>
              <a:rPr kumimoji="1" lang="en-US" altLang="zh-CN" dirty="0"/>
              <a:t>windows,</a:t>
            </a:r>
            <a:r>
              <a:rPr kumimoji="1" lang="zh-CN" altLang="en-US" dirty="0"/>
              <a:t>手机等运行。</a:t>
            </a:r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、硬件要求比较低，这一点对移动端也是优势，省电啊。</a:t>
            </a:r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、不需安装</a:t>
            </a:r>
            <a:r>
              <a:rPr kumimoji="1" lang="en-US" altLang="zh-CN" dirty="0"/>
              <a:t>flash</a:t>
            </a:r>
            <a:r>
              <a:rPr kumimoji="1" lang="zh-CN" altLang="en-US" dirty="0"/>
              <a:t>，特别是手机端。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5</a:t>
            </a:r>
            <a:r>
              <a:rPr kumimoji="1" lang="zh-CN" altLang="en-US" dirty="0"/>
              <a:t>、个人需要：</a:t>
            </a:r>
            <a:r>
              <a:rPr kumimoji="1" lang="en-US" altLang="zh-CN" dirty="0"/>
              <a:t>HTML5</a:t>
            </a:r>
            <a:r>
              <a:rPr kumimoji="1" lang="zh-CN" altLang="en-US" dirty="0"/>
              <a:t>目前发展很快，各种</a:t>
            </a:r>
            <a:r>
              <a:rPr kumimoji="1" lang="en-US" altLang="zh-CN" dirty="0"/>
              <a:t>web</a:t>
            </a:r>
            <a:r>
              <a:rPr kumimoji="1" lang="zh-CN" altLang="en-US" dirty="0"/>
              <a:t>端的开发都会用到，不懂</a:t>
            </a:r>
            <a:r>
              <a:rPr kumimoji="1" lang="en-US" altLang="zh-CN" dirty="0"/>
              <a:t>H5</a:t>
            </a:r>
            <a:r>
              <a:rPr kumimoji="1" lang="zh-CN" altLang="en-US" dirty="0"/>
              <a:t>感觉都不是搞</a:t>
            </a:r>
            <a:r>
              <a:rPr kumimoji="1" lang="en-US" altLang="zh-CN" dirty="0"/>
              <a:t>IT</a:t>
            </a:r>
            <a:r>
              <a:rPr kumimoji="1" lang="zh-CN" altLang="en-US" dirty="0"/>
              <a:t>的感觉，这门课可以让大家入个门。早些年跟新闻学部的一次沟通。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755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1BC88-93AE-4E3E-B91D-3FA66AC083E3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703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a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0"/>
            <a:ext cx="51006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b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1268413"/>
            <a:ext cx="3200400" cy="464820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81000" y="136525"/>
            <a:ext cx="8383588" cy="7762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665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7201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133350"/>
            <a:ext cx="2095500" cy="57340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133350"/>
            <a:ext cx="6134100" cy="57340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45644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81000" y="133350"/>
            <a:ext cx="8382000" cy="7810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2813" y="1276350"/>
            <a:ext cx="3848100" cy="22193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913313" y="1276350"/>
            <a:ext cx="3849687" cy="22193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912813" y="3648075"/>
            <a:ext cx="3848100" cy="22193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13313" y="3648075"/>
            <a:ext cx="3849687" cy="22193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85019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33350"/>
            <a:ext cx="8382000" cy="7810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813" y="1276350"/>
            <a:ext cx="3848100" cy="4591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913313" y="1276350"/>
            <a:ext cx="3849687" cy="22193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13313" y="3648075"/>
            <a:ext cx="3849687" cy="22193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39466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33350"/>
            <a:ext cx="8382000" cy="7810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813" y="1276350"/>
            <a:ext cx="3848100" cy="4591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3313" y="1276350"/>
            <a:ext cx="3849687" cy="4591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94106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33350"/>
            <a:ext cx="8382000" cy="7810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2813" y="1276350"/>
            <a:ext cx="7850187" cy="459105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89634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0215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748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2813" y="1276350"/>
            <a:ext cx="3848100" cy="4591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3313" y="1276350"/>
            <a:ext cx="3849687" cy="4591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3883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172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5394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77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4796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0278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1276350"/>
            <a:ext cx="7850187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  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pic>
        <p:nvPicPr>
          <p:cNvPr id="1027" name="Picture 3" descr="bar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42975"/>
          </a:xfrm>
          <a:prstGeom prst="rect">
            <a:avLst/>
          </a:prstGeom>
          <a:solidFill>
            <a:srgbClr val="CC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33350"/>
            <a:ext cx="83820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Myriad Roman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Myriad Roman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Myriad Roman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Myriad Roman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Myriad Roman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Myriad Roman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Myriad Roman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Myriad Roman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p"/>
        <a:defRPr sz="32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黑体" pitchFamily="2" charset="-122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ea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ea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ea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yupeng@cuc.edu.c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../&#23398;&#29983;&#20449;&#24687;/teacherattendance.pdf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rst%20Chapter/203/203.html" TargetMode="External"/><Relationship Id="rId4" Type="http://schemas.openxmlformats.org/officeDocument/2006/relationships/hyperlink" Target="First%20Chapter/198/198.html" TargetMode="External"/><Relationship Id="rId5" Type="http://schemas.openxmlformats.org/officeDocument/2006/relationships/hyperlink" Target="First%20Chapter/215/215.html" TargetMode="External"/><Relationship Id="rId6" Type="http://schemas.openxmlformats.org/officeDocument/2006/relationships/hyperlink" Target="First%20Chapter/220/220.html" TargetMode="External"/><Relationship Id="rId7" Type="http://schemas.openxmlformats.org/officeDocument/2006/relationships/hyperlink" Target="First%20Chapter/225/225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6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3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at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2286000"/>
            <a:ext cx="9144000" cy="927100"/>
          </a:xfrm>
          <a:prstGeom prst="rect">
            <a:avLst/>
          </a:prstGeom>
          <a:solidFill>
            <a:srgbClr val="0066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p"/>
              <a:defRPr sz="3200" b="1">
                <a:solidFill>
                  <a:schemeClr val="accent2"/>
                </a:solidFill>
                <a:latin typeface="新宋体" pitchFamily="49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黑体" pitchFamily="49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07950" y="2349500"/>
            <a:ext cx="8686800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zh-CN" sz="4400" dirty="0"/>
              <a:t>智能终端跨平台应用开发实训课程</a:t>
            </a:r>
            <a:endParaRPr lang="zh-CN" altLang="en-US" sz="4400" b="1" dirty="0">
              <a:effectLst>
                <a:outerShdw blurRad="38100" dist="38100" dir="2700000" algn="tl">
                  <a:srgbClr val="C0C0C0"/>
                </a:outerShdw>
              </a:effectLst>
              <a:ea typeface="华文行楷" pitchFamily="2" charset="-122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323850" y="4221163"/>
            <a:ext cx="45624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主讲教师：于鹏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-458126" y="356616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支持的浏览器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目前主流的浏览器</a:t>
            </a:r>
          </a:p>
          <a:p>
            <a:pPr lvl="1"/>
            <a:r>
              <a:rPr kumimoji="1" lang="en-US" altLang="zh-CN" dirty="0"/>
              <a:t>Safari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Chrome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Firefox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Opera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IE9</a:t>
            </a:r>
            <a:r>
              <a:rPr kumimoji="1" lang="zh-CN" altLang="en-US" dirty="0"/>
              <a:t>（包括）以上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801441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1.3.6   </a:t>
            </a:r>
            <a:r>
              <a:rPr lang="zh-CN" altLang="en-US"/>
              <a:t>强大的绘图和多媒体功能 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HTML4</a:t>
            </a:r>
            <a:r>
              <a:rPr lang="zh-CN" altLang="en-US" sz="2400"/>
              <a:t>几乎没有绘图的功能，通常只能显示已有的图片；而</a:t>
            </a:r>
            <a:r>
              <a:rPr lang="en-US" altLang="zh-CN" sz="2400"/>
              <a:t>HTML5</a:t>
            </a:r>
            <a:r>
              <a:rPr lang="zh-CN" altLang="en-US" sz="2400"/>
              <a:t>则集成了强大的绘图功能。在</a:t>
            </a:r>
            <a:r>
              <a:rPr lang="en-US" altLang="zh-CN" sz="2400"/>
              <a:t>HTML5</a:t>
            </a:r>
            <a:r>
              <a:rPr lang="zh-CN" altLang="en-US" sz="2400"/>
              <a:t>中可以通过下面的方法进行绘图：</a:t>
            </a:r>
            <a:endParaRPr lang="zh-CN" altLang="en-US" sz="2400">
              <a:sym typeface="ZapfDingbats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>
                <a:sym typeface="ZapfDingbats" charset="2"/>
              </a:rPr>
              <a:t></a:t>
            </a:r>
            <a:r>
              <a:rPr lang="zh-CN" altLang="en-US" sz="2400"/>
              <a:t> 使用</a:t>
            </a:r>
            <a:r>
              <a:rPr lang="en-US" altLang="zh-CN" sz="2400"/>
              <a:t>Canvas API</a:t>
            </a:r>
            <a:r>
              <a:rPr lang="zh-CN" altLang="en-US" sz="2400"/>
              <a:t>动态地绘制各种效果精美的图形；</a:t>
            </a:r>
            <a:endParaRPr lang="zh-CN" altLang="en-US" sz="2400">
              <a:sym typeface="ZapfDingbats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>
                <a:sym typeface="ZapfDingbats" charset="2"/>
              </a:rPr>
              <a:t></a:t>
            </a:r>
            <a:r>
              <a:rPr lang="zh-CN" altLang="en-US" sz="2400"/>
              <a:t> 绘制可伸缩矢量图形（</a:t>
            </a:r>
            <a:r>
              <a:rPr lang="en-US" altLang="zh-CN" sz="2400"/>
              <a:t>SVG</a:t>
            </a:r>
            <a:r>
              <a:rPr lang="zh-CN" altLang="en-US" sz="2400"/>
              <a:t>）。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/>
              <a:t>借助</a:t>
            </a:r>
            <a:r>
              <a:rPr lang="en-US" altLang="zh-CN" sz="2400"/>
              <a:t>HTML5</a:t>
            </a:r>
            <a:r>
              <a:rPr lang="zh-CN" altLang="en-US" sz="2400"/>
              <a:t>的绘图功能，既可以美化网页界面，也可以实现专业人士的绘图需求。本书将在第</a:t>
            </a:r>
            <a:r>
              <a:rPr lang="en-US" altLang="zh-CN" sz="2400"/>
              <a:t>6</a:t>
            </a:r>
            <a:r>
              <a:rPr lang="zh-CN" altLang="en-US" sz="2400"/>
              <a:t>章介绍使用</a:t>
            </a:r>
            <a:r>
              <a:rPr lang="en-US" altLang="zh-CN" sz="2400"/>
              <a:t>Canvas API</a:t>
            </a:r>
            <a:r>
              <a:rPr lang="zh-CN" altLang="en-US" sz="2400"/>
              <a:t>画图的方法；并在第</a:t>
            </a:r>
            <a:r>
              <a:rPr lang="en-US" altLang="zh-CN" sz="2400"/>
              <a:t>7</a:t>
            </a:r>
            <a:r>
              <a:rPr lang="zh-CN" altLang="en-US" sz="2400"/>
              <a:t>章介绍绘制可伸缩矢量图形（</a:t>
            </a:r>
            <a:r>
              <a:rPr lang="en-US" altLang="zh-CN" sz="2400"/>
              <a:t>SVG</a:t>
            </a:r>
            <a:r>
              <a:rPr lang="zh-CN" altLang="en-US" sz="2400"/>
              <a:t>）的方法。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HTML4</a:t>
            </a:r>
            <a:r>
              <a:rPr lang="zh-CN" altLang="en-US" sz="2400"/>
              <a:t>在播放音频和视频时都需要借</a:t>
            </a:r>
            <a:r>
              <a:rPr lang="en-US" altLang="zh-CN" sz="2400"/>
              <a:t>flash</a:t>
            </a:r>
            <a:r>
              <a:rPr lang="zh-CN" altLang="en-US" sz="2400"/>
              <a:t>等第</a:t>
            </a:r>
            <a:r>
              <a:rPr lang="en-US" altLang="zh-CN" sz="2400"/>
              <a:t>3</a:t>
            </a:r>
            <a:r>
              <a:rPr lang="zh-CN" altLang="en-US" sz="2400"/>
              <a:t>方插件。而</a:t>
            </a:r>
            <a:r>
              <a:rPr lang="en-US" altLang="zh-CN" sz="2400"/>
              <a:t>HTML5</a:t>
            </a:r>
            <a:r>
              <a:rPr lang="zh-CN" altLang="en-US" sz="2400"/>
              <a:t>新增了</a:t>
            </a:r>
            <a:r>
              <a:rPr lang="en-US" altLang="zh-CN" sz="2400"/>
              <a:t>&lt;audio&gt;</a:t>
            </a:r>
            <a:r>
              <a:rPr lang="zh-CN" altLang="en-US" sz="2400"/>
              <a:t>和</a:t>
            </a:r>
            <a:r>
              <a:rPr lang="en-US" altLang="zh-CN" sz="2400"/>
              <a:t>&lt;video&gt;</a:t>
            </a:r>
            <a:r>
              <a:rPr lang="zh-CN" altLang="en-US" sz="2400"/>
              <a:t>元素，可以不依赖任何插件地播放音频和视频，以后用户就不需要安装和升级</a:t>
            </a:r>
            <a:r>
              <a:rPr lang="en-US" altLang="zh-CN" sz="2400"/>
              <a:t>flash</a:t>
            </a:r>
            <a:r>
              <a:rPr lang="zh-CN" altLang="en-US" sz="2400"/>
              <a:t>插件了，这当然更方便了。本书将在第</a:t>
            </a:r>
            <a:r>
              <a:rPr lang="en-US" altLang="zh-CN" sz="2400"/>
              <a:t>8</a:t>
            </a:r>
            <a:r>
              <a:rPr lang="zh-CN" altLang="en-US" sz="2400"/>
              <a:t>章介绍播放音频和视频大方法。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1.3.7  </a:t>
            </a:r>
            <a:r>
              <a:rPr lang="zh-CN" altLang="en-US"/>
              <a:t>打造桌面应用的一系列新功能 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/>
              <a:t>在传统的</a:t>
            </a:r>
            <a:r>
              <a:rPr lang="en-US" altLang="zh-CN" sz="2400"/>
              <a:t>Web</a:t>
            </a:r>
            <a:r>
              <a:rPr lang="zh-CN" altLang="en-US" sz="2400"/>
              <a:t>应用程序中，数据存储和数据处理都有服务器端脚本（例如</a:t>
            </a:r>
            <a:r>
              <a:rPr lang="en-US" altLang="zh-CN" sz="2400"/>
              <a:t>ASP</a:t>
            </a:r>
            <a:r>
              <a:rPr lang="zh-CN" altLang="en-US" sz="2400"/>
              <a:t>、</a:t>
            </a:r>
            <a:r>
              <a:rPr lang="en-US" altLang="zh-CN" sz="2400"/>
              <a:t>ASP.NET</a:t>
            </a:r>
            <a:r>
              <a:rPr lang="zh-CN" altLang="en-US" sz="2400"/>
              <a:t>和</a:t>
            </a:r>
            <a:r>
              <a:rPr lang="en-US" altLang="zh-CN" sz="2400"/>
              <a:t>PHP</a:t>
            </a:r>
            <a:r>
              <a:rPr lang="zh-CN" altLang="en-US" sz="2400"/>
              <a:t>等）完成，客户端的</a:t>
            </a:r>
            <a:r>
              <a:rPr lang="en-US" altLang="zh-CN" sz="2400"/>
              <a:t>HTML</a:t>
            </a:r>
            <a:r>
              <a:rPr lang="zh-CN" altLang="en-US" sz="2400"/>
              <a:t>语言只负责显示数据，几乎没有处理能力。传统</a:t>
            </a:r>
            <a:r>
              <a:rPr lang="en-US" altLang="zh-CN" sz="2400"/>
              <a:t>Web</a:t>
            </a:r>
            <a:r>
              <a:rPr lang="zh-CN" altLang="en-US" sz="2400"/>
              <a:t>应用程序的工作原理如图</a:t>
            </a:r>
            <a:r>
              <a:rPr lang="en-US" altLang="zh-CN" sz="2400"/>
              <a:t>1-26</a:t>
            </a:r>
            <a:r>
              <a:rPr lang="zh-CN" altLang="en-US" sz="2400"/>
              <a:t>所示。</a:t>
            </a:r>
            <a:r>
              <a:rPr lang="zh-CN" altLang="en-US"/>
              <a:t> </a:t>
            </a:r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573463"/>
            <a:ext cx="7488237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．</a:t>
            </a:r>
            <a:r>
              <a:rPr lang="en-US" altLang="zh-CN"/>
              <a:t>Web</a:t>
            </a:r>
            <a:r>
              <a:rPr lang="zh-CN" altLang="en-US"/>
              <a:t>通信 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HTML4</a:t>
            </a:r>
            <a:r>
              <a:rPr lang="zh-CN" altLang="en-US" dirty="0"/>
              <a:t>中，出于</a:t>
            </a:r>
            <a:r>
              <a:rPr lang="zh-CN" altLang="en-US" dirty="0">
                <a:solidFill>
                  <a:srgbClr val="FF0000"/>
                </a:solidFill>
              </a:rPr>
              <a:t>安全考虑</a:t>
            </a:r>
            <a:r>
              <a:rPr lang="zh-CN" altLang="en-US" dirty="0"/>
              <a:t>，一般不允许一个浏览器的不同框架、不同标签页、不同窗口之间的应用程序互相通信，以防止恶意攻击。如果要实现跨域通信只能通过</a:t>
            </a:r>
            <a:r>
              <a:rPr lang="en-US" altLang="zh-CN" dirty="0"/>
              <a:t>Web</a:t>
            </a:r>
            <a:r>
              <a:rPr lang="zh-CN" altLang="en-US" dirty="0"/>
              <a:t>服务器作为中介。但在桌面应用中，经常需要进行跨通信。</a:t>
            </a:r>
            <a:r>
              <a:rPr lang="en-US" altLang="zh-CN" dirty="0"/>
              <a:t>HTML5</a:t>
            </a:r>
            <a:r>
              <a:rPr lang="zh-CN" altLang="en-US" dirty="0"/>
              <a:t>提供了这种跨域通信的消息机制。具体情况将在第</a:t>
            </a:r>
            <a:r>
              <a:rPr lang="en-US" altLang="zh-CN" dirty="0"/>
              <a:t>9</a:t>
            </a:r>
            <a:r>
              <a:rPr lang="zh-CN" altLang="en-US" dirty="0"/>
              <a:t>章中介绍。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．本地存储 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HTML4</a:t>
            </a:r>
            <a:r>
              <a:rPr lang="zh-CN" altLang="en-US"/>
              <a:t>的存储能力很弱，只能使用</a:t>
            </a:r>
            <a:r>
              <a:rPr lang="en-US" altLang="zh-CN"/>
              <a:t>Cookie</a:t>
            </a:r>
            <a:r>
              <a:rPr lang="zh-CN" altLang="en-US"/>
              <a:t>存储很少量的数据，比如用户名和密码。</a:t>
            </a:r>
            <a:r>
              <a:rPr lang="en-US" altLang="zh-CN"/>
              <a:t>HTML5</a:t>
            </a:r>
            <a:r>
              <a:rPr lang="zh-CN" altLang="en-US"/>
              <a:t>扩充了文件存储的能力，可以存储多达</a:t>
            </a:r>
            <a:r>
              <a:rPr lang="en-US" altLang="zh-CN"/>
              <a:t>5MB</a:t>
            </a:r>
            <a:r>
              <a:rPr lang="zh-CN" altLang="en-US"/>
              <a:t>的数据。而且还支持</a:t>
            </a:r>
            <a:r>
              <a:rPr lang="en-US" altLang="zh-CN"/>
              <a:t>WebSQL</a:t>
            </a:r>
            <a:r>
              <a:rPr lang="zh-CN" altLang="en-US"/>
              <a:t>和</a:t>
            </a:r>
            <a:r>
              <a:rPr lang="en-US" altLang="zh-CN"/>
              <a:t>IndexedDB</a:t>
            </a:r>
            <a:r>
              <a:rPr lang="zh-CN" altLang="en-US"/>
              <a:t>等轻量级数据库，大大增强了数据存储和数据检索能力。具体情况将在第</a:t>
            </a:r>
            <a:r>
              <a:rPr lang="en-US" altLang="zh-CN"/>
              <a:t>10</a:t>
            </a:r>
            <a:r>
              <a:rPr lang="zh-CN" altLang="en-US"/>
              <a:t>章中介绍。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．离线应用 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传统</a:t>
            </a:r>
            <a:r>
              <a:rPr lang="en-US" altLang="zh-CN"/>
              <a:t>Web</a:t>
            </a:r>
            <a:r>
              <a:rPr lang="zh-CN" altLang="en-US"/>
              <a:t>应用程序对</a:t>
            </a:r>
            <a:r>
              <a:rPr lang="en-US" altLang="zh-CN"/>
              <a:t>Web</a:t>
            </a:r>
            <a:r>
              <a:rPr lang="zh-CN" altLang="en-US"/>
              <a:t>服务器的依赖程度非常高，离开</a:t>
            </a:r>
            <a:r>
              <a:rPr lang="en-US" altLang="zh-CN"/>
              <a:t>Web</a:t>
            </a:r>
            <a:r>
              <a:rPr lang="zh-CN" altLang="en-US"/>
              <a:t>服务器几乎什么都做不了。而使用</a:t>
            </a:r>
            <a:r>
              <a:rPr lang="en-US" altLang="zh-CN"/>
              <a:t>HTML5</a:t>
            </a:r>
            <a:r>
              <a:rPr lang="zh-CN" altLang="en-US"/>
              <a:t>可以开发支持离线的 </a:t>
            </a:r>
            <a:r>
              <a:rPr lang="en-US" altLang="zh-CN"/>
              <a:t>Web </a:t>
            </a:r>
            <a:r>
              <a:rPr lang="zh-CN" altLang="en-US"/>
              <a:t>应用程序，在连接不上</a:t>
            </a:r>
            <a:r>
              <a:rPr lang="en-US" altLang="zh-CN"/>
              <a:t>Web</a:t>
            </a:r>
            <a:r>
              <a:rPr lang="zh-CN" altLang="en-US"/>
              <a:t>服务器时，可以切换到离线模式；等到可以连接</a:t>
            </a:r>
            <a:r>
              <a:rPr lang="en-US" altLang="zh-CN"/>
              <a:t>Web</a:t>
            </a:r>
            <a:r>
              <a:rPr lang="zh-CN" altLang="en-US"/>
              <a:t>服务器时，再进行数据同步，把离线模式下完成的工作提交到</a:t>
            </a:r>
            <a:r>
              <a:rPr lang="en-US" altLang="zh-CN"/>
              <a:t>Web</a:t>
            </a:r>
            <a:r>
              <a:rPr lang="zh-CN" altLang="en-US"/>
              <a:t>服务器。具体情况将在第</a:t>
            </a:r>
            <a:r>
              <a:rPr lang="en-US" altLang="zh-CN"/>
              <a:t>11</a:t>
            </a:r>
            <a:r>
              <a:rPr lang="zh-CN" altLang="en-US"/>
              <a:t>章中介绍。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1.3.8  </a:t>
            </a:r>
            <a:r>
              <a:rPr lang="zh-CN" altLang="en-US"/>
              <a:t>获取地理位置信息 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越来越多的</a:t>
            </a:r>
            <a:r>
              <a:rPr lang="en-US" altLang="zh-CN"/>
              <a:t>Web</a:t>
            </a:r>
            <a:r>
              <a:rPr lang="zh-CN" altLang="en-US"/>
              <a:t>应用需要获取地理位置信息，例如在显示地图时标注自己的当前位置。在</a:t>
            </a:r>
            <a:r>
              <a:rPr lang="en-US" altLang="zh-CN"/>
              <a:t>HTML4</a:t>
            </a:r>
            <a:r>
              <a:rPr lang="zh-CN" altLang="en-US"/>
              <a:t>中，获取用户的地理位置信息需要借助第</a:t>
            </a:r>
            <a:r>
              <a:rPr lang="en-US" altLang="zh-CN"/>
              <a:t>3</a:t>
            </a:r>
            <a:r>
              <a:rPr lang="zh-CN" altLang="en-US"/>
              <a:t>方地址数据库或专业的开发包（例如，</a:t>
            </a:r>
            <a:r>
              <a:rPr lang="en-US" altLang="zh-CN"/>
              <a:t>Google Gears API</a:t>
            </a:r>
            <a:r>
              <a:rPr lang="zh-CN" altLang="en-US"/>
              <a:t>）。</a:t>
            </a:r>
            <a:r>
              <a:rPr lang="en-US" altLang="zh-CN"/>
              <a:t>HTML5</a:t>
            </a:r>
            <a:r>
              <a:rPr lang="zh-CN" altLang="en-US"/>
              <a:t>新增了</a:t>
            </a:r>
            <a:r>
              <a:rPr lang="en-US" altLang="zh-CN"/>
              <a:t>Geolocation API</a:t>
            </a:r>
            <a:r>
              <a:rPr lang="zh-CN" altLang="en-US"/>
              <a:t>规范，可以通过浏览器获取用户的地理位置，这无疑给有相关需求的用户提供了很大的方便。具体情况将在第</a:t>
            </a:r>
            <a:r>
              <a:rPr lang="en-US" altLang="zh-CN"/>
              <a:t>12</a:t>
            </a:r>
            <a:r>
              <a:rPr lang="zh-CN" altLang="en-US"/>
              <a:t>章中介绍。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1.3.9  </a:t>
            </a:r>
            <a:r>
              <a:rPr lang="zh-CN" altLang="en-US"/>
              <a:t>支持多线程 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提到多线程，大多数</a:t>
            </a:r>
            <a:r>
              <a:rPr lang="zh-CN" altLang="en-US" dirty="0" smtClean="0"/>
              <a:t>人</a:t>
            </a:r>
            <a:r>
              <a:rPr lang="zh-CN" altLang="en-US" dirty="0" smtClean="0"/>
              <a:t>都会</a:t>
            </a:r>
            <a:r>
              <a:rPr lang="zh-CN" altLang="en-US" dirty="0" smtClean="0"/>
              <a:t>想到</a:t>
            </a:r>
            <a:r>
              <a:rPr lang="en-US" altLang="zh-CN" dirty="0"/>
              <a:t>Visual C++</a:t>
            </a:r>
            <a:r>
              <a:rPr lang="zh-CN" altLang="en-US" dirty="0"/>
              <a:t>、</a:t>
            </a:r>
            <a:r>
              <a:rPr lang="en-US" altLang="zh-CN" dirty="0"/>
              <a:t>Visual C#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等高级语言。传统的</a:t>
            </a:r>
            <a:r>
              <a:rPr lang="en-US" altLang="zh-CN" dirty="0"/>
              <a:t>Web</a:t>
            </a:r>
            <a:r>
              <a:rPr lang="zh-CN" altLang="en-US" dirty="0"/>
              <a:t>应用程序都是单线程的，完成一件事后才能做其他事情，因此效率不高。</a:t>
            </a:r>
            <a:r>
              <a:rPr lang="en-US" altLang="zh-CN" dirty="0"/>
              <a:t>HTML5</a:t>
            </a:r>
            <a:r>
              <a:rPr lang="zh-CN" altLang="en-US" dirty="0"/>
              <a:t>新增了</a:t>
            </a:r>
            <a:r>
              <a:rPr lang="en-US" altLang="zh-CN" dirty="0"/>
              <a:t>Web Workers</a:t>
            </a:r>
            <a:r>
              <a:rPr lang="zh-CN" altLang="en-US" dirty="0"/>
              <a:t>对象，使用</a:t>
            </a:r>
            <a:r>
              <a:rPr lang="en-US" altLang="zh-CN" dirty="0"/>
              <a:t>Web Workers</a:t>
            </a:r>
            <a:r>
              <a:rPr lang="zh-CN" altLang="en-US" dirty="0"/>
              <a:t>对象可以后台运行</a:t>
            </a:r>
            <a:r>
              <a:rPr lang="en-US" altLang="zh-CN" dirty="0"/>
              <a:t>JavaScript</a:t>
            </a:r>
            <a:r>
              <a:rPr lang="zh-CN" altLang="en-US" dirty="0"/>
              <a:t>程序，也就是支持多线程，从而提高了加载网页的效率。具体情况将在第</a:t>
            </a:r>
            <a:r>
              <a:rPr lang="en-US" altLang="zh-CN" dirty="0"/>
              <a:t>13</a:t>
            </a:r>
            <a:r>
              <a:rPr lang="zh-CN" altLang="en-US" dirty="0"/>
              <a:t>章中介绍。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1.3.10  </a:t>
            </a:r>
            <a:r>
              <a:rPr lang="zh-CN" altLang="en-US"/>
              <a:t>废弃的标签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1</a:t>
            </a:r>
            <a:r>
              <a:rPr lang="zh-CN" altLang="en-US"/>
              <a:t>．表现性元素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2</a:t>
            </a:r>
            <a:r>
              <a:rPr lang="zh-CN" altLang="en-US"/>
              <a:t>．框架类元素  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3</a:t>
            </a:r>
            <a:r>
              <a:rPr lang="zh-CN" altLang="en-US"/>
              <a:t>．属性类 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4</a:t>
            </a:r>
            <a:r>
              <a:rPr lang="zh-CN" altLang="en-US"/>
              <a:t>．其他类元素 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．表现性元素 </a:t>
            </a:r>
          </a:p>
        </p:txBody>
      </p:sp>
      <p:graphicFrame>
        <p:nvGraphicFramePr>
          <p:cNvPr id="151665" name="Group 113"/>
          <p:cNvGraphicFramePr>
            <a:graphicFrameLocks noGrp="1"/>
          </p:cNvGraphicFramePr>
          <p:nvPr>
            <p:ph idx="1"/>
          </p:nvPr>
        </p:nvGraphicFramePr>
        <p:xfrm>
          <a:off x="912813" y="1276350"/>
          <a:ext cx="7850187" cy="4591053"/>
        </p:xfrm>
        <a:graphic>
          <a:graphicData uri="http://schemas.openxmlformats.org/drawingml/2006/table">
            <a:tbl>
              <a:tblPr/>
              <a:tblGrid>
                <a:gridCol w="18478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023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9588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废弃的标签</a:t>
                      </a:r>
                      <a:endParaRPr kumimoji="0" lang="zh-CN" altLang="en-US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说明</a:t>
                      </a:r>
                      <a:endParaRPr kumimoji="0" lang="zh-CN" altLang="en-US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basefont</a:t>
                      </a:r>
                      <a:endParaRPr kumimoji="0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定义文档中所有文本的默认颜色、大小和字体</a:t>
                      </a:r>
                      <a:endParaRPr kumimoji="0" lang="zh-CN" altLang="en-US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9588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big</a:t>
                      </a:r>
                      <a:endParaRPr kumimoji="0" lang="en-US" altLang="zh-CN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制作更大的文本</a:t>
                      </a:r>
                      <a:endParaRPr kumimoji="0" lang="zh-CN" altLang="en-US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9588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center</a:t>
                      </a:r>
                      <a:endParaRPr kumimoji="0" lang="en-US" altLang="zh-CN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对其包围的文本和内容进行水平居中处理</a:t>
                      </a:r>
                      <a:endParaRPr kumimoji="0" lang="zh-CN" altLang="en-US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1175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font</a:t>
                      </a:r>
                      <a:endParaRPr kumimoji="0" lang="en-US" altLang="zh-CN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规定文本的字体、大小和颜色</a:t>
                      </a:r>
                      <a:endParaRPr kumimoji="0" lang="zh-CN" altLang="en-US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09588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s</a:t>
                      </a:r>
                      <a:endParaRPr kumimoji="0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定义加删除线的文本</a:t>
                      </a:r>
                      <a:endParaRPr kumimoji="0" lang="zh-CN" altLang="en-US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9588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strike</a:t>
                      </a:r>
                      <a:endParaRPr kumimoji="0" lang="en-US" altLang="zh-CN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定义加删除线的文本</a:t>
                      </a:r>
                      <a:endParaRPr kumimoji="0" lang="zh-CN" altLang="en-US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11175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tt</a:t>
                      </a:r>
                      <a:endParaRPr kumimoji="0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定义打字机文本</a:t>
                      </a:r>
                      <a:endParaRPr kumimoji="0" lang="zh-CN" altLang="en-US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9588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u</a:t>
                      </a:r>
                      <a:endParaRPr kumimoji="0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定义下划线文本</a:t>
                      </a:r>
                      <a:endParaRPr kumimoji="0" lang="zh-CN" altLang="en-US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．框架类元素 </a:t>
            </a:r>
          </a:p>
        </p:txBody>
      </p:sp>
      <p:graphicFrame>
        <p:nvGraphicFramePr>
          <p:cNvPr id="153653" name="Group 53"/>
          <p:cNvGraphicFramePr>
            <a:graphicFrameLocks noGrp="1"/>
          </p:cNvGraphicFramePr>
          <p:nvPr>
            <p:ph idx="1"/>
          </p:nvPr>
        </p:nvGraphicFramePr>
        <p:xfrm>
          <a:off x="912813" y="1276350"/>
          <a:ext cx="7850187" cy="4591052"/>
        </p:xfrm>
        <a:graphic>
          <a:graphicData uri="http://schemas.openxmlformats.org/drawingml/2006/table">
            <a:tbl>
              <a:tblPr/>
              <a:tblGrid>
                <a:gridCol w="18478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023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147763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废弃的标签</a:t>
                      </a:r>
                      <a:endParaRPr kumimoji="0" lang="zh-CN" altLang="en-US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说明</a:t>
                      </a:r>
                      <a:endParaRPr kumimoji="0" lang="zh-CN" altLang="en-US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7763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frame</a:t>
                      </a:r>
                      <a:endParaRPr kumimoji="0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定义框架集中的子窗口（框架）</a:t>
                      </a:r>
                      <a:endParaRPr kumimoji="0" lang="zh-CN" altLang="en-US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7763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frameset</a:t>
                      </a:r>
                      <a:endParaRPr kumimoji="0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定义框架集，用于组织多个窗口（框架）</a:t>
                      </a:r>
                      <a:endParaRPr kumimoji="0" lang="zh-CN" altLang="en-US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7763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noframes</a:t>
                      </a:r>
                      <a:endParaRPr kumimoji="0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向浏览器显示无法处理框架的提示文本</a:t>
                      </a:r>
                      <a:endParaRPr kumimoji="0" lang="zh-CN" altLang="en-US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环境搭建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开发工具</a:t>
            </a:r>
          </a:p>
          <a:p>
            <a:pPr lvl="1"/>
            <a:r>
              <a:rPr kumimoji="1" lang="zh-CN" altLang="en-US" dirty="0"/>
              <a:t>常用的：</a:t>
            </a:r>
            <a:r>
              <a:rPr kumimoji="1" lang="en-US" altLang="zh-CN" dirty="0"/>
              <a:t>Eclipse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Dreamweaver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推荐：</a:t>
            </a:r>
            <a:r>
              <a:rPr kumimoji="1" lang="en-US" altLang="zh-CN" dirty="0" err="1"/>
              <a:t>Intellij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IDEA</a:t>
            </a:r>
            <a:r>
              <a:rPr kumimoji="1" lang="zh-CN" altLang="en-US" dirty="0"/>
              <a:t>（上官网</a:t>
            </a:r>
            <a:r>
              <a:rPr kumimoji="1" lang="en-US" altLang="zh-CN" dirty="0"/>
              <a:t>https://www.jetbrains.com/idea/ </a:t>
            </a:r>
            <a:r>
              <a:rPr kumimoji="1" lang="zh-CN" altLang="en-US" dirty="0"/>
              <a:t>下载）</a:t>
            </a:r>
          </a:p>
          <a:p>
            <a:r>
              <a:rPr lang="en-US" altLang="zh-CN" dirty="0"/>
              <a:t>Chrome</a:t>
            </a:r>
            <a:r>
              <a:rPr lang="zh-CN" altLang="en-US" dirty="0"/>
              <a:t>浏览器</a:t>
            </a:r>
            <a:endParaRPr lang="en-US" altLang="zh-CN" dirty="0"/>
          </a:p>
          <a:p>
            <a:r>
              <a:rPr lang="en-US" altLang="zh-CN" dirty="0" err="1"/>
              <a:t>Opera_Mobile_Emulator</a:t>
            </a:r>
            <a:endParaRPr lang="zh-CN" altLang="en-US" dirty="0"/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6926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．属性类 </a:t>
            </a:r>
          </a:p>
        </p:txBody>
      </p:sp>
      <p:graphicFrame>
        <p:nvGraphicFramePr>
          <p:cNvPr id="155801" name="Group 153"/>
          <p:cNvGraphicFramePr>
            <a:graphicFrameLocks noGrp="1"/>
          </p:cNvGraphicFramePr>
          <p:nvPr>
            <p:ph idx="1"/>
          </p:nvPr>
        </p:nvGraphicFramePr>
        <p:xfrm>
          <a:off x="912813" y="1276350"/>
          <a:ext cx="7850187" cy="5486400"/>
        </p:xfrm>
        <a:graphic>
          <a:graphicData uri="http://schemas.openxmlformats.org/drawingml/2006/table">
            <a:tbl>
              <a:tblPr/>
              <a:tblGrid>
                <a:gridCol w="32321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18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925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废弃的标签</a:t>
                      </a:r>
                      <a:endParaRPr kumimoji="0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说明</a:t>
                      </a:r>
                      <a:endParaRPr kumimoji="0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align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对齐属性。它的值可以是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left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center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right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body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标签上的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link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vlink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alink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text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属性</a:t>
                      </a:r>
                      <a:endParaRPr kumimoji="0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用定义链接和文本的颜色</a:t>
                      </a:r>
                      <a:endParaRPr kumimoji="0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925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body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标签上的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bgcolor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属性</a:t>
                      </a:r>
                      <a:endParaRPr kumimoji="0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定义文档的背景色</a:t>
                      </a:r>
                      <a:endParaRPr kumimoji="0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body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标签上的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height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和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width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属性</a:t>
                      </a:r>
                      <a:endParaRPr kumimoji="0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定义文档的高度和宽度</a:t>
                      </a:r>
                      <a:endParaRPr kumimoji="0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925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iframe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元素上的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scrolling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属性</a:t>
                      </a:r>
                      <a:endParaRPr kumimoji="0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设置或获取框架是否可被滚动</a:t>
                      </a:r>
                      <a:endParaRPr kumimoji="0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925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valign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定义垂直对齐方式</a:t>
                      </a:r>
                      <a:endParaRPr kumimoji="0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0838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hspace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和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vspace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设置元素周围的空间</a:t>
                      </a:r>
                      <a:endParaRPr kumimoji="0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4610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table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标签上的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cellpadding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cellspacing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和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border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属性</a:t>
                      </a:r>
                      <a:endParaRPr kumimoji="0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定义表格单元之间的空间和边框</a:t>
                      </a:r>
                      <a:endParaRPr kumimoji="0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4925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header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标签上的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profile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属性</a:t>
                      </a:r>
                      <a:endParaRPr kumimoji="0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指定符合数据的轮廓描述的位置</a:t>
                      </a:r>
                      <a:endParaRPr kumimoji="0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50838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链接标签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上的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target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属性</a:t>
                      </a:r>
                      <a:endParaRPr kumimoji="0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指定在何处打开目标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URL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4925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img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和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iframe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元素的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longdesc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属性</a:t>
                      </a:r>
                      <a:endParaRPr kumimoji="0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指定长的描述内容</a:t>
                      </a:r>
                      <a:endParaRPr kumimoji="0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．其他类元素 </a:t>
            </a:r>
          </a:p>
        </p:txBody>
      </p:sp>
      <p:graphicFrame>
        <p:nvGraphicFramePr>
          <p:cNvPr id="157749" name="Group 53"/>
          <p:cNvGraphicFramePr>
            <a:graphicFrameLocks noGrp="1"/>
          </p:cNvGraphicFramePr>
          <p:nvPr>
            <p:ph idx="1"/>
          </p:nvPr>
        </p:nvGraphicFramePr>
        <p:xfrm>
          <a:off x="912813" y="1276350"/>
          <a:ext cx="7850187" cy="4591052"/>
        </p:xfrm>
        <a:graphic>
          <a:graphicData uri="http://schemas.openxmlformats.org/drawingml/2006/table">
            <a:tbl>
              <a:tblPr/>
              <a:tblGrid>
                <a:gridCol w="18478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023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147763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废弃的标签</a:t>
                      </a:r>
                      <a:endParaRPr kumimoji="0" lang="zh-CN" altLang="en-US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说明</a:t>
                      </a:r>
                      <a:endParaRPr kumimoji="0" lang="zh-CN" altLang="en-US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7763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acronym</a:t>
                      </a:r>
                      <a:endParaRPr kumimoji="0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定义首字母缩略词，可以使用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abbr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取代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acronym</a:t>
                      </a:r>
                      <a:endParaRPr kumimoji="0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7763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applet</a:t>
                      </a:r>
                      <a:endParaRPr kumimoji="0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定义嵌入的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applet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，可以使用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object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取代了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applet</a:t>
                      </a:r>
                      <a:endParaRPr kumimoji="0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7763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dir</a:t>
                      </a:r>
                      <a:endParaRPr kumimoji="0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定义目录列表，可以使用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ul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取代了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dir</a:t>
                      </a:r>
                      <a:endParaRPr kumimoji="0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1.4  </a:t>
            </a:r>
            <a:r>
              <a:rPr lang="zh-CN" altLang="en-US"/>
              <a:t>支持</a:t>
            </a:r>
            <a:r>
              <a:rPr lang="en-US" altLang="zh-CN"/>
              <a:t>HTML5</a:t>
            </a:r>
            <a:r>
              <a:rPr lang="zh-CN" altLang="en-US"/>
              <a:t>的浏览器 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276350"/>
            <a:ext cx="7404100" cy="18653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目前绝大多数主流浏览器都支持</a:t>
            </a:r>
            <a:r>
              <a:rPr lang="en-US" altLang="zh-CN" sz="2400" dirty="0"/>
              <a:t>HTML5</a:t>
            </a:r>
            <a:r>
              <a:rPr lang="zh-CN" altLang="en-US" sz="2400" dirty="0"/>
              <a:t>，只是支持的程度不同。访问下面的网址就可以测试当前浏览器对</a:t>
            </a:r>
            <a:r>
              <a:rPr lang="en-US" altLang="zh-CN" sz="2400" dirty="0"/>
              <a:t>HTML5</a:t>
            </a:r>
            <a:r>
              <a:rPr lang="zh-CN" altLang="en-US" sz="2400" dirty="0"/>
              <a:t>的支持程度，例如使用</a:t>
            </a:r>
            <a:r>
              <a:rPr lang="en-US" altLang="zh-CN" sz="2400" dirty="0"/>
              <a:t>Chrome 23.0</a:t>
            </a:r>
            <a:r>
              <a:rPr lang="zh-CN" altLang="en-US" sz="2400" dirty="0"/>
              <a:t>进行测试得</a:t>
            </a:r>
            <a:r>
              <a:rPr lang="zh-CN" altLang="en-US" sz="2400" dirty="0" smtClean="0"/>
              <a:t>分为</a:t>
            </a:r>
            <a:r>
              <a:rPr lang="en-US" altLang="zh-CN" sz="2400" dirty="0" smtClean="0"/>
              <a:t>515</a:t>
            </a:r>
            <a:r>
              <a:rPr lang="zh-CN" altLang="en-US" sz="2400" dirty="0" smtClean="0"/>
              <a:t>（</a:t>
            </a:r>
            <a:r>
              <a:rPr lang="zh-CN" altLang="en-US" sz="2400" dirty="0"/>
              <a:t>满分为</a:t>
            </a:r>
            <a:r>
              <a:rPr lang="en-US" altLang="zh-CN" sz="2400" dirty="0" smtClean="0"/>
              <a:t>550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，如图</a:t>
            </a:r>
            <a:r>
              <a:rPr lang="en-US" altLang="zh-CN" sz="2400" dirty="0"/>
              <a:t>1-27</a:t>
            </a:r>
            <a:r>
              <a:rPr lang="zh-CN" altLang="en-US" sz="2400" dirty="0"/>
              <a:t>所示。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800000"/>
                </a:solidFill>
                <a:latin typeface="Verdana" pitchFamily="34" charset="0"/>
              </a:rPr>
              <a:t>http://html5test.com/</a:t>
            </a:r>
            <a:endParaRPr lang="zh-CN" altLang="en-US" sz="2400" dirty="0">
              <a:solidFill>
                <a:srgbClr val="800000"/>
              </a:solidFill>
              <a:latin typeface="Verdana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" y="3158183"/>
            <a:ext cx="9144000" cy="4166388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国外厂商的主流浏览器对</a:t>
            </a:r>
            <a:r>
              <a:rPr lang="en-US" altLang="zh-CN" sz="3200"/>
              <a:t>HTML5</a:t>
            </a:r>
            <a:r>
              <a:rPr lang="zh-CN" altLang="en-US" sz="3200"/>
              <a:t>支持程度的测试结果 </a:t>
            </a:r>
          </a:p>
        </p:txBody>
      </p:sp>
      <p:graphicFrame>
        <p:nvGraphicFramePr>
          <p:cNvPr id="160907" name="Group 139"/>
          <p:cNvGraphicFramePr>
            <a:graphicFrameLocks noGrp="1"/>
          </p:cNvGraphicFramePr>
          <p:nvPr>
            <p:ph idx="1"/>
          </p:nvPr>
        </p:nvGraphicFramePr>
        <p:xfrm>
          <a:off x="912813" y="1276350"/>
          <a:ext cx="7850187" cy="4591051"/>
        </p:xfrm>
        <a:graphic>
          <a:graphicData uri="http://schemas.openxmlformats.org/drawingml/2006/table">
            <a:tbl>
              <a:tblPr/>
              <a:tblGrid>
                <a:gridCol w="2336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16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971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06425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浏览器</a:t>
                      </a:r>
                      <a:endParaRPr kumimoji="0" lang="zh-CN" altLang="en-US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版本</a:t>
                      </a:r>
                      <a:endParaRPr kumimoji="0" lang="zh-CN" altLang="en-US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得分</a:t>
                      </a:r>
                      <a:endParaRPr kumimoji="0" lang="zh-CN" altLang="en-US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3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Chrome</a:t>
                      </a:r>
                      <a:endParaRPr kumimoji="0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23.0.1271.64</a:t>
                      </a:r>
                      <a:endParaRPr kumimoji="0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448</a:t>
                      </a:r>
                      <a:endParaRPr kumimoji="0" lang="en-US" altLang="zh-CN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6425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roid Sans"/>
                          <a:cs typeface="Times New Roman" pitchFamily="18" charset="0"/>
                        </a:rPr>
                        <a:t>Opera Next</a:t>
                      </a:r>
                      <a:endParaRPr kumimoji="0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Droid Sans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12.10</a:t>
                      </a:r>
                      <a:endParaRPr kumimoji="0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404</a:t>
                      </a:r>
                      <a:endParaRPr kumimoji="0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8013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Firefox</a:t>
                      </a:r>
                      <a:endParaRPr kumimoji="0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16.0</a:t>
                      </a:r>
                      <a:endParaRPr kumimoji="0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357</a:t>
                      </a:r>
                      <a:endParaRPr kumimoji="0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6425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roid Sans"/>
                          <a:cs typeface="Times New Roman" pitchFamily="18" charset="0"/>
                        </a:rPr>
                        <a:t>Internet Explorer</a:t>
                      </a:r>
                      <a:endParaRPr kumimoji="0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Droid Sans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10.0</a:t>
                      </a:r>
                      <a:endParaRPr kumimoji="0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320</a:t>
                      </a:r>
                      <a:endParaRPr kumimoji="0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49325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苹果浏览器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Safari for Windows</a:t>
                      </a:r>
                      <a:endParaRPr kumimoji="0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5.1.7</a:t>
                      </a:r>
                      <a:endParaRPr kumimoji="0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278</a:t>
                      </a:r>
                      <a:endParaRPr kumimoji="0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06425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roid Sans"/>
                          <a:cs typeface="Times New Roman" pitchFamily="18" charset="0"/>
                        </a:rPr>
                        <a:t>Internet Explorer</a:t>
                      </a:r>
                      <a:endParaRPr kumimoji="0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Droid Sans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9.0</a:t>
                      </a:r>
                      <a:endParaRPr kumimoji="0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138</a:t>
                      </a:r>
                      <a:endParaRPr kumimoji="0" lang="en-US" altLang="zh-CN" sz="5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国内厂商的主流浏览器对</a:t>
            </a:r>
            <a:r>
              <a:rPr lang="en-US" altLang="zh-CN" sz="3200"/>
              <a:t>HTML5</a:t>
            </a:r>
            <a:r>
              <a:rPr lang="zh-CN" altLang="en-US" sz="3200"/>
              <a:t>支持程度的测试结果 </a:t>
            </a:r>
          </a:p>
        </p:txBody>
      </p:sp>
      <p:graphicFrame>
        <p:nvGraphicFramePr>
          <p:cNvPr id="162982" name="Group 166"/>
          <p:cNvGraphicFramePr>
            <a:graphicFrameLocks noGrp="1"/>
          </p:cNvGraphicFramePr>
          <p:nvPr>
            <p:ph idx="1"/>
          </p:nvPr>
        </p:nvGraphicFramePr>
        <p:xfrm>
          <a:off x="395288" y="1276350"/>
          <a:ext cx="8367712" cy="4905374"/>
        </p:xfrm>
        <a:graphic>
          <a:graphicData uri="http://schemas.openxmlformats.org/drawingml/2006/table">
            <a:tbl>
              <a:tblPr/>
              <a:tblGrid>
                <a:gridCol w="24907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846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923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6644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浏览器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版本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得分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163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360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极速浏览器</a:t>
                      </a:r>
                      <a:endParaRPr kumimoji="0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6.0.0.216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（测试时显示为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Chrome 21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465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6644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QQ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浏览器</a:t>
                      </a:r>
                      <a:endParaRPr kumimoji="0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6.14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424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6644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搜狗高速浏览器</a:t>
                      </a:r>
                      <a:endParaRPr kumimoji="0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4.0.2.5906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418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0163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猎豹浏览器</a:t>
                      </a:r>
                      <a:endParaRPr kumimoji="0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1.5.9.2888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（测试时显示为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Chrome 17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393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0163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360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安全浏览器</a:t>
                      </a:r>
                      <a:endParaRPr kumimoji="0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5.0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（测试时显示为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Internet Explorer 9.0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137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38309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傲游浏览器</a:t>
                      </a:r>
                      <a:endParaRPr kumimoji="0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2.5.18.1000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（测试时显示为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Internet Explorer 9.0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137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36644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百度浏览器</a:t>
                      </a:r>
                      <a:endParaRPr kumimoji="0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2.6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137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练习本节课学习的标签，要求包含所有标签。体会每个标签的</a:t>
            </a:r>
            <a:r>
              <a:rPr lang="zh-CN" altLang="en-US"/>
              <a:t>用法。制作一个个人主页，包括框架、导航等。</a:t>
            </a:r>
            <a:endParaRPr lang="en-US" altLang="zh-CN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5841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9144000" cy="622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77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交流沟通及作业提交方式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微信群</a:t>
            </a:r>
            <a:endParaRPr lang="en-US" altLang="zh-CN" dirty="0"/>
          </a:p>
          <a:p>
            <a:r>
              <a:rPr lang="zh-CN" altLang="en-US" dirty="0"/>
              <a:t>作业提交方式：</a:t>
            </a:r>
            <a:endParaRPr lang="en-US" altLang="zh-CN" dirty="0"/>
          </a:p>
          <a:p>
            <a:pPr lvl="1"/>
            <a:r>
              <a:rPr lang="zh-CN" altLang="en-US" dirty="0"/>
              <a:t>文件夹命名：学号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,</a:t>
            </a:r>
            <a:r>
              <a:rPr lang="zh-CN" altLang="en-US" dirty="0"/>
              <a:t>例如：</a:t>
            </a:r>
            <a:r>
              <a:rPr lang="is-IS" altLang="zh-CN" dirty="0"/>
              <a:t> 201610413014</a:t>
            </a:r>
            <a:r>
              <a:rPr lang="en-US" altLang="zh-CN" dirty="0"/>
              <a:t>_</a:t>
            </a:r>
            <a:r>
              <a:rPr lang="zh-CN" altLang="en-US" dirty="0"/>
              <a:t>张**</a:t>
            </a:r>
            <a:endParaRPr lang="en-US" altLang="zh-CN" dirty="0"/>
          </a:p>
          <a:p>
            <a:pPr lvl="1"/>
            <a:r>
              <a:rPr lang="zh-CN" altLang="en-US" dirty="0"/>
              <a:t>提交地址：</a:t>
            </a:r>
            <a:endParaRPr lang="en-US" altLang="zh-CN" dirty="0"/>
          </a:p>
          <a:p>
            <a:pPr lvl="2"/>
            <a:r>
              <a:rPr lang="zh-CN" altLang="en-US" dirty="0"/>
              <a:t>邮箱账号：</a:t>
            </a:r>
            <a:r>
              <a:rPr lang="en-US" altLang="zh-CN" dirty="0"/>
              <a:t>cuchtml5@126.com</a:t>
            </a:r>
          </a:p>
          <a:p>
            <a:pPr lvl="2"/>
            <a:r>
              <a:rPr lang="zh-CN" altLang="en-US" dirty="0"/>
              <a:t>密码：</a:t>
            </a:r>
            <a:r>
              <a:rPr lang="en-US" altLang="zh-CN" dirty="0"/>
              <a:t>123456cuc</a:t>
            </a:r>
          </a:p>
          <a:p>
            <a:pPr lvl="2"/>
            <a:r>
              <a:rPr lang="zh-CN" altLang="en-US" dirty="0"/>
              <a:t>提交位置：</a:t>
            </a:r>
          </a:p>
          <a:p>
            <a:pPr lvl="1"/>
            <a:r>
              <a:rPr lang="zh-CN" altLang="en-US" dirty="0"/>
              <a:t>提交截止：周四布置作业，周三晚上</a:t>
            </a:r>
            <a:r>
              <a:rPr lang="en-US" altLang="zh-CN" dirty="0"/>
              <a:t>24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截止。</a:t>
            </a:r>
            <a:r>
              <a:rPr lang="en-US" altLang="zh-CN" dirty="0"/>
              <a:t> 		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E5E4ADBA-9494-45AB-B8E1-1BE907121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516"/>
            <a:ext cx="9144000" cy="50167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D6B4B4B2-BF45-4F18-942D-DCB2C387C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61" y="1916832"/>
            <a:ext cx="9144000" cy="321067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318BB01-0B3F-436C-AD03-CEEDB3512C23}"/>
              </a:ext>
            </a:extLst>
          </p:cNvPr>
          <p:cNvSpPr/>
          <p:nvPr/>
        </p:nvSpPr>
        <p:spPr bwMode="auto">
          <a:xfrm>
            <a:off x="2483768" y="3378153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5E8EC1C0-3F0F-4616-84A0-50EED51DFE4A}"/>
              </a:ext>
            </a:extLst>
          </p:cNvPr>
          <p:cNvSpPr/>
          <p:nvPr/>
        </p:nvSpPr>
        <p:spPr bwMode="auto">
          <a:xfrm>
            <a:off x="22895" y="4293096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88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HTML5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概述</a:t>
            </a:r>
            <a:r>
              <a:rPr lang="zh-CN" altLang="en-US"/>
              <a:t>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576" y="1340768"/>
            <a:ext cx="4032448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1800" dirty="0">
                <a:latin typeface="新宋体" pitchFamily="49" charset="-122"/>
                <a:ea typeface="新宋体" pitchFamily="49" charset="-122"/>
              </a:rPr>
              <a:t>课程描述</a:t>
            </a:r>
          </a:p>
          <a:p>
            <a:pPr eaLnBrk="1" hangingPunct="1">
              <a:lnSpc>
                <a:spcPct val="80000"/>
              </a:lnSpc>
              <a:defRPr/>
            </a:pPr>
            <a:endParaRPr lang="zh-CN" altLang="en-US" sz="1200" dirty="0">
              <a:latin typeface="新宋体" pitchFamily="49" charset="-122"/>
              <a:ea typeface="新宋体" pitchFamily="49" charset="-122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000" dirty="0">
                <a:solidFill>
                  <a:schemeClr val="tx1"/>
                </a:solidFill>
                <a:latin typeface="新宋体" pitchFamily="49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新宋体" pitchFamily="49" charset="-122"/>
              </a:rPr>
              <a:t>、互联网上的应用程序被称为</a:t>
            </a:r>
            <a:r>
              <a:rPr lang="en-US" altLang="zh-CN" sz="2000" dirty="0">
                <a:solidFill>
                  <a:schemeClr val="tx1"/>
                </a:solidFill>
                <a:latin typeface="新宋体" pitchFamily="49" charset="-122"/>
              </a:rPr>
              <a:t>Web</a:t>
            </a:r>
            <a:r>
              <a:rPr lang="zh-CN" altLang="en-US" sz="2000" dirty="0">
                <a:solidFill>
                  <a:schemeClr val="tx1"/>
                </a:solidFill>
                <a:latin typeface="新宋体" pitchFamily="49" charset="-122"/>
              </a:rPr>
              <a:t>应用程序，</a:t>
            </a:r>
            <a:r>
              <a:rPr lang="en-US" altLang="zh-CN" sz="2000" dirty="0">
                <a:solidFill>
                  <a:schemeClr val="tx1"/>
                </a:solidFill>
                <a:latin typeface="新宋体" pitchFamily="49" charset="-122"/>
              </a:rPr>
              <a:t>Web</a:t>
            </a:r>
            <a:r>
              <a:rPr lang="zh-CN" altLang="en-US" sz="2000" dirty="0">
                <a:solidFill>
                  <a:schemeClr val="tx1"/>
                </a:solidFill>
                <a:latin typeface="新宋体" pitchFamily="49" charset="-122"/>
              </a:rPr>
              <a:t>应用程序使用</a:t>
            </a:r>
            <a:r>
              <a:rPr lang="en-US" altLang="zh-CN" sz="2000" dirty="0">
                <a:solidFill>
                  <a:schemeClr val="tx1"/>
                </a:solidFill>
                <a:latin typeface="新宋体" pitchFamily="49" charset="-122"/>
              </a:rPr>
              <a:t>Web</a:t>
            </a:r>
            <a:r>
              <a:rPr lang="zh-CN" altLang="en-US" sz="2000" dirty="0">
                <a:solidFill>
                  <a:schemeClr val="tx1"/>
                </a:solidFill>
                <a:latin typeface="新宋体" pitchFamily="49" charset="-122"/>
              </a:rPr>
              <a:t>文档（网页）来表现用户界面，而</a:t>
            </a:r>
            <a:r>
              <a:rPr lang="en-US" altLang="zh-CN" sz="2000" dirty="0">
                <a:solidFill>
                  <a:schemeClr val="tx1"/>
                </a:solidFill>
                <a:latin typeface="新宋体" pitchFamily="49" charset="-122"/>
              </a:rPr>
              <a:t>Web</a:t>
            </a:r>
            <a:r>
              <a:rPr lang="zh-CN" altLang="en-US" sz="2000" dirty="0">
                <a:solidFill>
                  <a:schemeClr val="tx1"/>
                </a:solidFill>
                <a:latin typeface="新宋体" pitchFamily="49" charset="-122"/>
              </a:rPr>
              <a:t>文档都遵循标准</a:t>
            </a:r>
            <a:r>
              <a:rPr lang="en-US" altLang="zh-CN" sz="2000" dirty="0">
                <a:solidFill>
                  <a:schemeClr val="tx1"/>
                </a:solidFill>
                <a:latin typeface="新宋体" pitchFamily="49" charset="-122"/>
              </a:rPr>
              <a:t>HTML</a:t>
            </a:r>
            <a:r>
              <a:rPr lang="zh-CN" altLang="en-US" sz="2000" dirty="0">
                <a:solidFill>
                  <a:schemeClr val="tx1"/>
                </a:solidFill>
                <a:latin typeface="新宋体" pitchFamily="49" charset="-122"/>
              </a:rPr>
              <a:t>格式。</a:t>
            </a:r>
            <a:endParaRPr lang="en-US" altLang="zh-CN" sz="2000" dirty="0">
              <a:solidFill>
                <a:schemeClr val="tx1"/>
              </a:solidFill>
              <a:latin typeface="新宋体" pitchFamily="49" charset="-122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000" dirty="0">
              <a:solidFill>
                <a:schemeClr val="tx1"/>
              </a:solidFill>
              <a:latin typeface="新宋体" pitchFamily="49" charset="-122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000" dirty="0">
                <a:solidFill>
                  <a:schemeClr val="tx1"/>
                </a:solidFill>
                <a:latin typeface="新宋体" pitchFamily="49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新宋体" pitchFamily="49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新宋体" pitchFamily="49" charset="-122"/>
              </a:rPr>
              <a:t>HTML5</a:t>
            </a:r>
            <a:r>
              <a:rPr lang="zh-CN" altLang="en-US" sz="2000" dirty="0">
                <a:solidFill>
                  <a:schemeClr val="tx1"/>
                </a:solidFill>
                <a:latin typeface="新宋体" pitchFamily="49" charset="-122"/>
              </a:rPr>
              <a:t>是最新的</a:t>
            </a:r>
            <a:r>
              <a:rPr lang="en-US" altLang="zh-CN" sz="2000" dirty="0">
                <a:solidFill>
                  <a:schemeClr val="tx1"/>
                </a:solidFill>
                <a:latin typeface="新宋体" pitchFamily="49" charset="-122"/>
              </a:rPr>
              <a:t>HTML</a:t>
            </a:r>
            <a:r>
              <a:rPr lang="zh-CN" altLang="en-US" sz="2000" dirty="0">
                <a:solidFill>
                  <a:schemeClr val="tx1"/>
                </a:solidFill>
                <a:latin typeface="新宋体" pitchFamily="49" charset="-122"/>
              </a:rPr>
              <a:t>标准。之前的版本</a:t>
            </a:r>
            <a:r>
              <a:rPr lang="en-US" altLang="zh-CN" sz="2000" dirty="0">
                <a:solidFill>
                  <a:schemeClr val="tx1"/>
                </a:solidFill>
                <a:latin typeface="新宋体" pitchFamily="49" charset="-122"/>
              </a:rPr>
              <a:t>HTML4.01</a:t>
            </a:r>
            <a:r>
              <a:rPr lang="zh-CN" altLang="en-US" sz="2000" dirty="0">
                <a:solidFill>
                  <a:schemeClr val="tx1"/>
                </a:solidFill>
                <a:latin typeface="新宋体" pitchFamily="49" charset="-122"/>
              </a:rPr>
              <a:t>于</a:t>
            </a:r>
            <a:r>
              <a:rPr lang="en-US" altLang="zh-CN" sz="2000" dirty="0">
                <a:solidFill>
                  <a:schemeClr val="tx1"/>
                </a:solidFill>
                <a:latin typeface="新宋体" pitchFamily="49" charset="-122"/>
              </a:rPr>
              <a:t>1999</a:t>
            </a:r>
            <a:r>
              <a:rPr lang="zh-CN" altLang="en-US" sz="2000" dirty="0">
                <a:solidFill>
                  <a:schemeClr val="tx1"/>
                </a:solidFill>
                <a:latin typeface="新宋体" pitchFamily="49" charset="-122"/>
              </a:rPr>
              <a:t>年发布。原有的标准已经不能满足各种</a:t>
            </a:r>
            <a:r>
              <a:rPr lang="en-US" altLang="zh-CN" sz="2000" dirty="0">
                <a:solidFill>
                  <a:schemeClr val="tx1"/>
                </a:solidFill>
                <a:latin typeface="新宋体" pitchFamily="49" charset="-122"/>
              </a:rPr>
              <a:t>Web</a:t>
            </a:r>
            <a:r>
              <a:rPr lang="zh-CN" altLang="en-US" sz="2000" dirty="0">
                <a:solidFill>
                  <a:schemeClr val="tx1"/>
                </a:solidFill>
                <a:latin typeface="新宋体" pitchFamily="49" charset="-122"/>
              </a:rPr>
              <a:t>应用程序的需求。</a:t>
            </a:r>
            <a:endParaRPr lang="en-US" altLang="zh-CN" sz="1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1.1.1  </a:t>
            </a:r>
            <a:r>
              <a:rPr lang="zh-CN" altLang="en-US"/>
              <a:t>什么是</a:t>
            </a:r>
            <a:r>
              <a:rPr lang="en-US" altLang="zh-CN"/>
              <a:t>HTML </a:t>
            </a:r>
            <a:endParaRPr lang="zh-C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HTML</a:t>
            </a:r>
            <a:r>
              <a:rPr lang="zh-CN" altLang="en-US" sz="2800" dirty="0"/>
              <a:t>是</a:t>
            </a:r>
            <a:r>
              <a:rPr lang="en-US" altLang="zh-CN" sz="2800" dirty="0" err="1"/>
              <a:t>HyperText</a:t>
            </a:r>
            <a:r>
              <a:rPr lang="en-US" altLang="zh-CN" sz="2800" dirty="0"/>
              <a:t> Markup Language</a:t>
            </a:r>
            <a:r>
              <a:rPr lang="zh-CN" altLang="en-US" sz="2800" dirty="0"/>
              <a:t>（即超文本标记语言）的缩写，它是通过嵌入代码或标记来表明文本格式的国际标准。用它编写的文件扩展名是</a:t>
            </a:r>
            <a:r>
              <a:rPr lang="en-US" altLang="zh-CN" sz="2800" dirty="0">
                <a:solidFill>
                  <a:srgbClr val="800000"/>
                </a:solidFill>
              </a:rPr>
              <a:t>.html</a:t>
            </a:r>
            <a:r>
              <a:rPr lang="zh-CN" altLang="en-US" sz="2800" dirty="0">
                <a:solidFill>
                  <a:srgbClr val="800000"/>
                </a:solidFill>
              </a:rPr>
              <a:t>或</a:t>
            </a:r>
            <a:r>
              <a:rPr lang="en-US" altLang="zh-CN" sz="2800" dirty="0">
                <a:solidFill>
                  <a:srgbClr val="800000"/>
                </a:solidFill>
              </a:rPr>
              <a:t>.htm</a:t>
            </a:r>
            <a:r>
              <a:rPr lang="zh-CN" altLang="en-US" sz="2800" dirty="0"/>
              <a:t>，这种网页文件的内容通常是静态的。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HTML</a:t>
            </a:r>
            <a:r>
              <a:rPr lang="zh-CN" altLang="en-US" sz="2800" dirty="0"/>
              <a:t>语言中包含很多</a:t>
            </a:r>
            <a:r>
              <a:rPr lang="en-US" altLang="zh-CN" sz="2800" dirty="0"/>
              <a:t>HTML</a:t>
            </a:r>
            <a:r>
              <a:rPr lang="zh-CN" altLang="en-US" sz="2800" dirty="0"/>
              <a:t>标记，它们可以被</a:t>
            </a:r>
            <a:r>
              <a:rPr lang="en-US" altLang="zh-CN" sz="2800" dirty="0"/>
              <a:t>Web</a:t>
            </a:r>
            <a:r>
              <a:rPr lang="zh-CN" altLang="en-US" sz="2800" dirty="0"/>
              <a:t>浏览器解释，从而决定网页的结构和显示的内容。这些标记通常成对出现，例如</a:t>
            </a:r>
            <a:r>
              <a:rPr lang="en-US" altLang="zh-CN" sz="2800" dirty="0"/>
              <a:t>&lt;HTML&gt;</a:t>
            </a:r>
            <a:r>
              <a:rPr lang="zh-CN" altLang="en-US" sz="2800" dirty="0"/>
              <a:t>和</a:t>
            </a:r>
            <a:r>
              <a:rPr lang="en-US" altLang="zh-CN" sz="2800" dirty="0"/>
              <a:t>&lt;/HTML&gt;</a:t>
            </a:r>
            <a:r>
              <a:rPr lang="zh-CN" altLang="en-US" sz="2800" dirty="0"/>
              <a:t>就是常用的标记对，语法格式如下：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800000"/>
                </a:solidFill>
              </a:rPr>
              <a:t>   &lt;</a:t>
            </a:r>
            <a:r>
              <a:rPr lang="zh-CN" altLang="en-US" sz="2800" dirty="0">
                <a:solidFill>
                  <a:srgbClr val="800000"/>
                </a:solidFill>
              </a:rPr>
              <a:t>标记名</a:t>
            </a:r>
            <a:r>
              <a:rPr lang="en-US" altLang="zh-CN" sz="2800" dirty="0">
                <a:solidFill>
                  <a:srgbClr val="800000"/>
                </a:solidFill>
              </a:rPr>
              <a:t>&gt; </a:t>
            </a:r>
            <a:r>
              <a:rPr lang="zh-CN" altLang="en-US" sz="2800" dirty="0">
                <a:solidFill>
                  <a:srgbClr val="800000"/>
                </a:solidFill>
              </a:rPr>
              <a:t>数据 </a:t>
            </a:r>
            <a:r>
              <a:rPr lang="en-US" altLang="zh-CN" sz="2800" dirty="0">
                <a:solidFill>
                  <a:srgbClr val="800000"/>
                </a:solidFill>
              </a:rPr>
              <a:t>&lt;/</a:t>
            </a:r>
            <a:r>
              <a:rPr lang="zh-CN" altLang="en-US" sz="2800" dirty="0">
                <a:solidFill>
                  <a:srgbClr val="800000"/>
                </a:solidFill>
              </a:rPr>
              <a:t>标记名</a:t>
            </a:r>
            <a:r>
              <a:rPr lang="en-US" altLang="zh-CN" sz="2800" dirty="0">
                <a:solidFill>
                  <a:srgbClr val="800000"/>
                </a:solidFill>
              </a:rPr>
              <a:t>&gt;</a:t>
            </a:r>
            <a:endParaRPr lang="zh-CN" altLang="en-US" sz="2800" dirty="0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/>
              <a:t>基本的</a:t>
            </a:r>
            <a:r>
              <a:rPr lang="en-US" altLang="zh-CN" b="0"/>
              <a:t>HTML</a:t>
            </a:r>
            <a:r>
              <a:rPr lang="zh-CN" altLang="en-US" b="0"/>
              <a:t>结构标记</a:t>
            </a:r>
            <a:r>
              <a:rPr lang="zh-CN" altLang="en-US"/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/>
          </a:p>
        </p:txBody>
      </p:sp>
      <p:graphicFrame>
        <p:nvGraphicFramePr>
          <p:cNvPr id="9296" name="Group 80"/>
          <p:cNvGraphicFramePr>
            <a:graphicFrameLocks noGrp="1"/>
          </p:cNvGraphicFramePr>
          <p:nvPr/>
        </p:nvGraphicFramePr>
        <p:xfrm>
          <a:off x="539750" y="1196975"/>
          <a:ext cx="8208963" cy="4537076"/>
        </p:xfrm>
        <a:graphic>
          <a:graphicData uri="http://schemas.openxmlformats.org/drawingml/2006/table">
            <a:tbl>
              <a:tblPr/>
              <a:tblGrid>
                <a:gridCol w="26352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73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365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结构标记</a:t>
                      </a:r>
                      <a:endParaRPr kumimoji="0" lang="zh-CN" alt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具体描述</a:t>
                      </a:r>
                      <a:endParaRPr kumimoji="0" lang="zh-CN" alt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&lt;HTML&gt;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方正书宋简体" pitchFamily="2" charset="-122"/>
                          <a:cs typeface="Times New Roman" pitchFamily="18" charset="0"/>
                        </a:rPr>
                        <a:t>…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&lt;/HTML&gt;</a:t>
                      </a:r>
                      <a:endParaRPr kumimoji="0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标记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HTML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文档的开始和结束</a:t>
                      </a:r>
                      <a:endParaRPr kumimoji="0" lang="zh-CN" alt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5731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&lt;HEAD&gt;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方正书宋简体" pitchFamily="2" charset="-122"/>
                          <a:cs typeface="Times New Roman" pitchFamily="18" charset="0"/>
                        </a:rPr>
                        <a:t>…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&lt;/HEAD&gt;</a:t>
                      </a:r>
                      <a:endParaRPr kumimoji="0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标记文件头的开始和结束。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HTML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文档的头部中可以包含脚本、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CSS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样式表和网页标题等信息。这里指的脚本通常是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Java Script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脚本，具体情况将在第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章介绍；关于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CSS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样式表的具体情况将在第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章介绍</a:t>
                      </a:r>
                      <a:endParaRPr kumimoji="0" lang="zh-CN" alt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65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&lt;TITLE&gt;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方正书宋简体" pitchFamily="2" charset="-122"/>
                          <a:cs typeface="Times New Roman" pitchFamily="18" charset="0"/>
                        </a:rPr>
                        <a:t>…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&lt;/TITLE&gt;</a:t>
                      </a:r>
                      <a:endParaRPr kumimoji="0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标记文件头中的文档标题</a:t>
                      </a:r>
                      <a:endParaRPr kumimoji="0" lang="zh-CN" alt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5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&lt;BODY&gt;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方正书宋简体" pitchFamily="2" charset="-122"/>
                          <a:cs typeface="Times New Roman" pitchFamily="18" charset="0"/>
                        </a:rPr>
                        <a:t>…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&lt;/BODY&gt;</a:t>
                      </a:r>
                      <a:endParaRPr kumimoji="0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标记文件体部分的开始和结束</a:t>
                      </a:r>
                      <a:endParaRPr kumimoji="0" lang="zh-CN" alt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65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&lt;!--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方正书宋简体" pitchFamily="2" charset="-122"/>
                          <a:cs typeface="Times New Roman" pitchFamily="18" charset="0"/>
                        </a:rPr>
                        <a:t>…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--&gt;</a:t>
                      </a:r>
                      <a:endParaRPr kumimoji="0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标记文档中的注释部分</a:t>
                      </a:r>
                      <a:endParaRPr kumimoji="0" lang="zh-CN" alt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【</a:t>
            </a:r>
            <a:r>
              <a:rPr lang="zh-CN" altLang="en-US" b="0"/>
              <a:t>例</a:t>
            </a:r>
            <a:r>
              <a:rPr lang="en-US" altLang="zh-CN" b="0"/>
              <a:t>1-1】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268413"/>
            <a:ext cx="7850187" cy="2297112"/>
          </a:xfrm>
        </p:spPr>
        <p:txBody>
          <a:bodyPr/>
          <a:lstStyle/>
          <a:p>
            <a:r>
              <a:rPr lang="zh-CN" altLang="en-US" sz="2800" dirty="0"/>
              <a:t>一个使用基本结构标记文档的</a:t>
            </a:r>
            <a:r>
              <a:rPr lang="en-US" altLang="zh-CN" sz="2800" dirty="0"/>
              <a:t>HTML</a:t>
            </a:r>
            <a:r>
              <a:rPr lang="zh-CN" altLang="en-US" sz="2800" dirty="0"/>
              <a:t>文档实例。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800000"/>
                </a:solidFill>
                <a:latin typeface="Verdana" pitchFamily="34" charset="0"/>
              </a:rPr>
              <a:t>&lt;HTML&gt;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800000"/>
                </a:solidFill>
                <a:latin typeface="Verdana" pitchFamily="34" charset="0"/>
              </a:rPr>
              <a:t>  &lt;HEAD&gt;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800000"/>
                </a:solidFill>
                <a:latin typeface="Verdana" pitchFamily="34" charset="0"/>
              </a:rPr>
              <a:t>    &lt;TITLE&gt; HTML</a:t>
            </a:r>
            <a:r>
              <a:rPr lang="zh-CN" altLang="en-US" sz="2000" dirty="0">
                <a:solidFill>
                  <a:srgbClr val="800000"/>
                </a:solidFill>
                <a:latin typeface="Verdana" pitchFamily="34" charset="0"/>
              </a:rPr>
              <a:t>文件标题</a:t>
            </a:r>
            <a:r>
              <a:rPr lang="en-US" altLang="zh-CN" sz="2000" dirty="0">
                <a:solidFill>
                  <a:srgbClr val="800000"/>
                </a:solidFill>
                <a:latin typeface="Verdana" pitchFamily="34" charset="0"/>
              </a:rPr>
              <a:t>.&lt;/TITLE&gt;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800000"/>
                </a:solidFill>
                <a:latin typeface="Verdana" pitchFamily="34" charset="0"/>
              </a:rPr>
              <a:t>  &lt;/HEAD&gt;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800000"/>
                </a:solidFill>
                <a:latin typeface="Verdana" pitchFamily="34" charset="0"/>
              </a:rPr>
              <a:t>  &lt;BODY&gt;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800000"/>
                </a:solidFill>
                <a:latin typeface="Verdana" pitchFamily="34" charset="0"/>
              </a:rPr>
              <a:t>    &lt;!--  HTML</a:t>
            </a:r>
            <a:r>
              <a:rPr lang="zh-CN" altLang="en-US" sz="2000" dirty="0">
                <a:solidFill>
                  <a:srgbClr val="800000"/>
                </a:solidFill>
                <a:latin typeface="Verdana" pitchFamily="34" charset="0"/>
              </a:rPr>
              <a:t>文件内容  </a:t>
            </a:r>
            <a:r>
              <a:rPr lang="en-US" altLang="zh-CN" sz="2000" dirty="0">
                <a:solidFill>
                  <a:srgbClr val="800000"/>
                </a:solidFill>
                <a:latin typeface="Verdana" pitchFamily="34" charset="0"/>
              </a:rPr>
              <a:t>--&gt;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800000"/>
                </a:solidFill>
                <a:latin typeface="Verdana" pitchFamily="34" charset="0"/>
              </a:rPr>
              <a:t>  &lt;/BODY&gt;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800000"/>
                </a:solidFill>
                <a:latin typeface="Verdana" pitchFamily="34" charset="0"/>
              </a:rPr>
              <a:t>&lt;/HTML&gt;</a:t>
            </a:r>
          </a:p>
          <a:p>
            <a:pPr>
              <a:buFont typeface="Wingdings" pitchFamily="2" charset="2"/>
              <a:buNone/>
            </a:pPr>
            <a:endParaRPr lang="zh-CN" altLang="en-US" sz="2000" dirty="0">
              <a:solidFill>
                <a:srgbClr val="800000"/>
              </a:solidFill>
              <a:latin typeface="Verdana" pitchFamily="34" charset="0"/>
            </a:endParaRPr>
          </a:p>
          <a:p>
            <a:pPr>
              <a:buNone/>
            </a:pPr>
            <a:r>
              <a:rPr lang="en-US" altLang="zh-CN" dirty="0"/>
              <a:t>&lt;!--</a:t>
            </a:r>
            <a:r>
              <a:rPr lang="zh-CN" altLang="en-US" dirty="0"/>
              <a:t>和 </a:t>
            </a:r>
            <a:r>
              <a:rPr lang="en-US" altLang="zh-CN" dirty="0"/>
              <a:t>--&gt;</a:t>
            </a:r>
            <a:r>
              <a:rPr lang="zh-CN" altLang="en-US" dirty="0"/>
              <a:t>是</a:t>
            </a:r>
            <a:r>
              <a:rPr lang="en-US" altLang="zh-CN" dirty="0"/>
              <a:t>HTML</a:t>
            </a:r>
            <a:r>
              <a:rPr lang="zh-CN" altLang="en-US" dirty="0"/>
              <a:t>文档中的注释符，它们之间的代码不会被解析。 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p"/>
              <a:defRPr sz="3200" b="1">
                <a:solidFill>
                  <a:schemeClr val="accent2"/>
                </a:solidFill>
                <a:latin typeface="新宋体" pitchFamily="49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黑体" pitchFamily="49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1.1.2  HTML</a:t>
            </a:r>
            <a:r>
              <a:rPr lang="zh-CN" altLang="en-US"/>
              <a:t>的历史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solidFill>
                  <a:srgbClr val="800000"/>
                </a:solidFill>
                <a:sym typeface="ZapfDingbats" charset="2"/>
              </a:rPr>
              <a:t>1990</a:t>
            </a:r>
            <a:r>
              <a:rPr lang="zh-CN" altLang="en-US" sz="2800">
                <a:sym typeface="ZapfDingbats" charset="2"/>
              </a:rPr>
              <a:t>年，欧洲原子物理研究所的英国科学家</a:t>
            </a:r>
            <a:r>
              <a:rPr lang="en-US" altLang="zh-CN" sz="2800">
                <a:sym typeface="ZapfDingbats" charset="2"/>
              </a:rPr>
              <a:t>Tim Berners-Lee</a:t>
            </a:r>
            <a:r>
              <a:rPr lang="zh-CN" altLang="en-US" sz="2800">
                <a:sym typeface="ZapfDingbats" charset="2"/>
              </a:rPr>
              <a:t>发明了</a:t>
            </a:r>
            <a:r>
              <a:rPr lang="en-US" altLang="zh-CN" sz="2800">
                <a:sym typeface="ZapfDingbats" charset="2"/>
              </a:rPr>
              <a:t>WWW</a:t>
            </a:r>
            <a:r>
              <a:rPr lang="zh-CN" altLang="en-US" sz="2800">
                <a:sym typeface="ZapfDingbats" charset="2"/>
              </a:rPr>
              <a:t>（</a:t>
            </a:r>
            <a:r>
              <a:rPr lang="en-US" altLang="zh-CN" sz="2800">
                <a:sym typeface="ZapfDingbats" charset="2"/>
              </a:rPr>
              <a:t>World Wide Web</a:t>
            </a:r>
            <a:r>
              <a:rPr lang="zh-CN" altLang="en-US" sz="2800">
                <a:sym typeface="ZapfDingbats" charset="2"/>
              </a:rPr>
              <a:t>）。通过</a:t>
            </a:r>
            <a:r>
              <a:rPr lang="en-US" altLang="zh-CN" sz="2800">
                <a:sym typeface="ZapfDingbats" charset="2"/>
              </a:rPr>
              <a:t>Web</a:t>
            </a:r>
            <a:r>
              <a:rPr lang="zh-CN" altLang="en-US" sz="2800">
                <a:sym typeface="ZapfDingbats" charset="2"/>
              </a:rPr>
              <a:t>，用户可以在一个网页里比较直观的表示出互联网上的资源。因此，</a:t>
            </a:r>
            <a:r>
              <a:rPr lang="en-US" altLang="zh-CN" sz="2800">
                <a:sym typeface="ZapfDingbats" charset="2"/>
              </a:rPr>
              <a:t>Tim Berners-Lee</a:t>
            </a:r>
            <a:r>
              <a:rPr lang="zh-CN" altLang="en-US" sz="2800">
                <a:sym typeface="ZapfDingbats" charset="2"/>
              </a:rPr>
              <a:t>被称为互联网之父。 </a:t>
            </a:r>
          </a:p>
          <a:p>
            <a:pPr eaLnBrk="1" hangingPunct="1"/>
            <a:r>
              <a:rPr lang="zh-CN" altLang="en-US" sz="2800">
                <a:sym typeface="ZapfDingbats" charset="2"/>
              </a:rPr>
              <a:t>最早的关于</a:t>
            </a:r>
            <a:r>
              <a:rPr lang="en-US" altLang="zh-CN" sz="2800">
                <a:sym typeface="ZapfDingbats" charset="2"/>
              </a:rPr>
              <a:t>HTML</a:t>
            </a:r>
            <a:r>
              <a:rPr lang="zh-CN" altLang="en-US" sz="2800">
                <a:sym typeface="ZapfDingbats" charset="2"/>
              </a:rPr>
              <a:t>的公开描述是由</a:t>
            </a:r>
            <a:r>
              <a:rPr lang="en-US" altLang="zh-CN" sz="2800">
                <a:sym typeface="ZapfDingbats" charset="2"/>
              </a:rPr>
              <a:t>Tim Berners-Lee</a:t>
            </a:r>
            <a:r>
              <a:rPr lang="zh-CN" altLang="en-US" sz="2800">
                <a:sym typeface="ZapfDingbats" charset="2"/>
              </a:rPr>
              <a:t>于</a:t>
            </a:r>
            <a:r>
              <a:rPr lang="en-US" altLang="zh-CN" sz="2800">
                <a:solidFill>
                  <a:srgbClr val="800000"/>
                </a:solidFill>
                <a:sym typeface="ZapfDingbats" charset="2"/>
              </a:rPr>
              <a:t>1991</a:t>
            </a:r>
            <a:r>
              <a:rPr lang="zh-CN" altLang="en-US" sz="2800">
                <a:sym typeface="ZapfDingbats" charset="2"/>
              </a:rPr>
              <a:t>年发表一篇叫做</a:t>
            </a:r>
            <a:r>
              <a:rPr lang="en-US" altLang="zh-CN" sz="2800">
                <a:sym typeface="ZapfDingbats" charset="2"/>
              </a:rPr>
              <a:t>《HTML</a:t>
            </a:r>
            <a:r>
              <a:rPr lang="zh-CN" altLang="en-US" sz="2800">
                <a:sym typeface="ZapfDingbats" charset="2"/>
              </a:rPr>
              <a:t>标签</a:t>
            </a:r>
            <a:r>
              <a:rPr lang="en-US" altLang="zh-CN" sz="2800">
                <a:sym typeface="ZapfDingbats" charset="2"/>
              </a:rPr>
              <a:t>》</a:t>
            </a:r>
            <a:r>
              <a:rPr lang="zh-CN" altLang="en-US" sz="2800">
                <a:sym typeface="ZapfDingbats" charset="2"/>
              </a:rPr>
              <a:t>的文章，其中描述了</a:t>
            </a:r>
            <a:r>
              <a:rPr lang="en-US" altLang="zh-CN" sz="2800">
                <a:sym typeface="ZapfDingbats" charset="2"/>
              </a:rPr>
              <a:t>18</a:t>
            </a:r>
            <a:r>
              <a:rPr lang="zh-CN" altLang="en-US" sz="2800">
                <a:sym typeface="ZapfDingbats" charset="2"/>
              </a:rPr>
              <a:t>个元素，这就是关于</a:t>
            </a:r>
            <a:r>
              <a:rPr lang="en-US" altLang="zh-CN" sz="2800">
                <a:sym typeface="ZapfDingbats" charset="2"/>
              </a:rPr>
              <a:t>HTML</a:t>
            </a:r>
            <a:r>
              <a:rPr lang="zh-CN" altLang="en-US" sz="2800">
                <a:sym typeface="ZapfDingbats" charset="2"/>
              </a:rPr>
              <a:t>的最简单的设计。其中的</a:t>
            </a:r>
            <a:r>
              <a:rPr lang="en-US" altLang="zh-CN" sz="2800">
                <a:sym typeface="ZapfDingbats" charset="2"/>
              </a:rPr>
              <a:t>11</a:t>
            </a:r>
            <a:r>
              <a:rPr lang="zh-CN" altLang="en-US" sz="2800">
                <a:sym typeface="ZapfDingbats" charset="2"/>
              </a:rPr>
              <a:t>个元素还保留在</a:t>
            </a:r>
            <a:r>
              <a:rPr lang="en-US" altLang="zh-CN" sz="2800">
                <a:sym typeface="ZapfDingbats" charset="2"/>
              </a:rPr>
              <a:t>HTML4</a:t>
            </a:r>
            <a:r>
              <a:rPr lang="zh-CN" altLang="en-US" sz="2800">
                <a:sym typeface="ZapfDingbats" charset="2"/>
              </a:rPr>
              <a:t>中。</a:t>
            </a:r>
            <a:r>
              <a:rPr lang="zh-CN" altLang="en-US">
                <a:sym typeface="ZapfDingbats" charset="2"/>
              </a:rPr>
              <a:t> </a:t>
            </a: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p"/>
              <a:defRPr sz="3200" b="1">
                <a:solidFill>
                  <a:schemeClr val="accent2"/>
                </a:solidFill>
                <a:latin typeface="新宋体" pitchFamily="49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黑体" pitchFamily="49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HTML</a:t>
            </a:r>
            <a:r>
              <a:rPr lang="zh-CN" altLang="en-US"/>
              <a:t>的历史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800000"/>
                </a:solidFill>
                <a:sym typeface="ZapfDingbats" charset="2"/>
              </a:rPr>
              <a:t>1993</a:t>
            </a:r>
            <a:r>
              <a:rPr lang="zh-CN" altLang="en-US" sz="2800" dirty="0">
                <a:sym typeface="ZapfDingbats" charset="2"/>
              </a:rPr>
              <a:t>年，</a:t>
            </a:r>
            <a:r>
              <a:rPr lang="en-US" altLang="zh-CN" sz="2800" dirty="0">
                <a:sym typeface="ZapfDingbats" charset="2"/>
              </a:rPr>
              <a:t>Internet</a:t>
            </a:r>
            <a:r>
              <a:rPr lang="zh-CN" altLang="en-US" sz="2800" dirty="0">
                <a:sym typeface="ZapfDingbats" charset="2"/>
              </a:rPr>
              <a:t>工程任务组（</a:t>
            </a:r>
            <a:r>
              <a:rPr lang="en-US" altLang="zh-CN" sz="2800" dirty="0">
                <a:sym typeface="ZapfDingbats" charset="2"/>
              </a:rPr>
              <a:t>Internet Engineering Task Force</a:t>
            </a:r>
            <a:r>
              <a:rPr lang="zh-CN" altLang="en-US" sz="2800" dirty="0">
                <a:sym typeface="ZapfDingbats" charset="2"/>
              </a:rPr>
              <a:t>，</a:t>
            </a:r>
            <a:r>
              <a:rPr lang="en-US" altLang="zh-CN" sz="2800" dirty="0">
                <a:sym typeface="ZapfDingbats" charset="2"/>
              </a:rPr>
              <a:t>IETF</a:t>
            </a:r>
            <a:r>
              <a:rPr lang="zh-CN" altLang="en-US" sz="2800" dirty="0">
                <a:sym typeface="ZapfDingbats" charset="2"/>
              </a:rPr>
              <a:t>）发布了第</a:t>
            </a:r>
            <a:r>
              <a:rPr lang="en-US" altLang="zh-CN" sz="2800" dirty="0">
                <a:sym typeface="ZapfDingbats" charset="2"/>
              </a:rPr>
              <a:t>1</a:t>
            </a:r>
            <a:r>
              <a:rPr lang="zh-CN" altLang="en-US" sz="2800" dirty="0">
                <a:sym typeface="ZapfDingbats" charset="2"/>
              </a:rPr>
              <a:t>部</a:t>
            </a:r>
            <a:r>
              <a:rPr lang="en-US" altLang="zh-CN" sz="2800" dirty="0">
                <a:sym typeface="ZapfDingbats" charset="2"/>
              </a:rPr>
              <a:t>HTML</a:t>
            </a:r>
            <a:r>
              <a:rPr lang="zh-CN" altLang="en-US" sz="2800" dirty="0">
                <a:sym typeface="ZapfDingbats" charset="2"/>
              </a:rPr>
              <a:t>规范建议。</a:t>
            </a:r>
            <a:r>
              <a:rPr lang="en-US" altLang="zh-CN" sz="2800" dirty="0">
                <a:sym typeface="ZapfDingbats" charset="2"/>
              </a:rPr>
              <a:t>1994</a:t>
            </a:r>
            <a:r>
              <a:rPr lang="zh-CN" altLang="en-US" sz="2800" dirty="0">
                <a:sym typeface="ZapfDingbats" charset="2"/>
              </a:rPr>
              <a:t>年，</a:t>
            </a:r>
            <a:r>
              <a:rPr lang="en-US" altLang="zh-CN" sz="2800" dirty="0">
                <a:sym typeface="ZapfDingbats" charset="2"/>
              </a:rPr>
              <a:t>IETF</a:t>
            </a:r>
            <a:r>
              <a:rPr lang="zh-CN" altLang="en-US" sz="2800" dirty="0">
                <a:sym typeface="ZapfDingbats" charset="2"/>
              </a:rPr>
              <a:t>成立了</a:t>
            </a:r>
            <a:r>
              <a:rPr lang="en-US" altLang="zh-CN" sz="2800" dirty="0">
                <a:sym typeface="ZapfDingbats" charset="2"/>
              </a:rPr>
              <a:t>HTML</a:t>
            </a:r>
            <a:r>
              <a:rPr lang="zh-CN" altLang="en-US" sz="2800" dirty="0">
                <a:sym typeface="ZapfDingbats" charset="2"/>
              </a:rPr>
              <a:t>工作组，该工作组于</a:t>
            </a:r>
            <a:r>
              <a:rPr lang="en-US" altLang="zh-CN" sz="2800" dirty="0">
                <a:sym typeface="ZapfDingbats" charset="2"/>
              </a:rPr>
              <a:t>1995</a:t>
            </a:r>
            <a:r>
              <a:rPr lang="zh-CN" altLang="en-US" sz="2800" dirty="0">
                <a:sym typeface="ZapfDingbats" charset="2"/>
              </a:rPr>
              <a:t>年完成了</a:t>
            </a:r>
            <a:r>
              <a:rPr lang="en-US" altLang="zh-CN" sz="2800" dirty="0">
                <a:sym typeface="ZapfDingbats" charset="2"/>
              </a:rPr>
              <a:t>HTML 2.0</a:t>
            </a:r>
            <a:r>
              <a:rPr lang="zh-CN" altLang="en-US" sz="2800" dirty="0">
                <a:sym typeface="ZapfDingbats" charset="2"/>
              </a:rPr>
              <a:t>设计，并于同年发布了</a:t>
            </a:r>
            <a:r>
              <a:rPr lang="en-US" altLang="zh-CN" sz="2800" dirty="0">
                <a:sym typeface="ZapfDingbats" charset="2"/>
              </a:rPr>
              <a:t>HTML 3.0</a:t>
            </a:r>
            <a:r>
              <a:rPr lang="zh-CN" altLang="en-US" sz="2800" dirty="0">
                <a:sym typeface="ZapfDingbats" charset="2"/>
              </a:rPr>
              <a:t>，对</a:t>
            </a:r>
            <a:r>
              <a:rPr lang="en-US" altLang="zh-CN" sz="2800" dirty="0">
                <a:sym typeface="ZapfDingbats" charset="2"/>
              </a:rPr>
              <a:t>HTML 2.0</a:t>
            </a:r>
            <a:r>
              <a:rPr lang="zh-CN" altLang="en-US" sz="2800" dirty="0">
                <a:sym typeface="ZapfDingbats" charset="2"/>
              </a:rPr>
              <a:t>进行了扩展。</a:t>
            </a:r>
          </a:p>
          <a:p>
            <a:r>
              <a:rPr lang="en-US" altLang="zh-CN" sz="2800" dirty="0">
                <a:solidFill>
                  <a:srgbClr val="800000"/>
                </a:solidFill>
                <a:sym typeface="ZapfDingbats" charset="2"/>
              </a:rPr>
              <a:t>HTML 4.01</a:t>
            </a:r>
            <a:r>
              <a:rPr lang="zh-CN" altLang="en-US" sz="2800" dirty="0">
                <a:sym typeface="ZapfDingbats" charset="2"/>
              </a:rPr>
              <a:t>发布于</a:t>
            </a:r>
            <a:r>
              <a:rPr lang="en-US" altLang="zh-CN" sz="2800" dirty="0">
                <a:solidFill>
                  <a:srgbClr val="800000"/>
                </a:solidFill>
                <a:sym typeface="ZapfDingbats" charset="2"/>
              </a:rPr>
              <a:t>1999</a:t>
            </a:r>
            <a:r>
              <a:rPr lang="zh-CN" altLang="en-US" sz="2800" dirty="0">
                <a:sym typeface="ZapfDingbats" charset="2"/>
              </a:rPr>
              <a:t>年，直至将现在仍然有大量的网页是基于</a:t>
            </a:r>
            <a:r>
              <a:rPr lang="en-US" altLang="zh-CN" sz="2800" dirty="0">
                <a:sym typeface="ZapfDingbats" charset="2"/>
              </a:rPr>
              <a:t>HTML 4.01</a:t>
            </a:r>
            <a:r>
              <a:rPr lang="zh-CN" altLang="en-US" sz="2800" dirty="0">
                <a:sym typeface="ZapfDingbats" charset="2"/>
              </a:rPr>
              <a:t>的，它的应用周期超过</a:t>
            </a:r>
            <a:r>
              <a:rPr lang="en-US" altLang="zh-CN" sz="2800" dirty="0">
                <a:sym typeface="ZapfDingbats" charset="2"/>
              </a:rPr>
              <a:t>10</a:t>
            </a:r>
            <a:r>
              <a:rPr lang="zh-CN" altLang="en-US" sz="2800" dirty="0">
                <a:sym typeface="ZapfDingbats" charset="2"/>
              </a:rPr>
              <a:t>年，因此是到目前为止，影响最广泛的</a:t>
            </a:r>
            <a:r>
              <a:rPr lang="en-US" altLang="zh-CN" sz="2800" dirty="0">
                <a:sym typeface="ZapfDingbats" charset="2"/>
              </a:rPr>
              <a:t>HTML</a:t>
            </a:r>
            <a:r>
              <a:rPr lang="zh-CN" altLang="en-US" sz="2800" dirty="0">
                <a:sym typeface="ZapfDingbats" charset="2"/>
              </a:rPr>
              <a:t>版本。</a:t>
            </a:r>
            <a:endParaRPr lang="en-US" altLang="zh-CN" sz="2800" dirty="0">
              <a:sym typeface="ZapfDingbats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自我介绍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于鹏 </a:t>
            </a:r>
            <a:r>
              <a:rPr lang="en-US" altLang="zh-CN" dirty="0"/>
              <a:t>2010</a:t>
            </a:r>
            <a:r>
              <a:rPr lang="zh-CN" altLang="en-US" dirty="0"/>
              <a:t>年在中国传媒大学 理工学部攻读 网络新媒体技术方向 博士，于</a:t>
            </a:r>
            <a:r>
              <a:rPr lang="en-US" altLang="zh-CN" dirty="0"/>
              <a:t>2014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月毕业，后留校任教</a:t>
            </a:r>
            <a:r>
              <a:rPr lang="en-US" altLang="zh-CN" dirty="0"/>
              <a:t>,</a:t>
            </a:r>
            <a:r>
              <a:rPr lang="zh-CN" altLang="en-US" dirty="0"/>
              <a:t>主要教的就是这门课。</a:t>
            </a:r>
            <a:endParaRPr lang="en-US" altLang="zh-CN" dirty="0"/>
          </a:p>
          <a:p>
            <a:r>
              <a:rPr lang="zh-CN" altLang="en-US" dirty="0"/>
              <a:t>联系方式：</a:t>
            </a:r>
            <a:endParaRPr lang="en-US" altLang="zh-CN" dirty="0"/>
          </a:p>
          <a:p>
            <a:pPr lvl="1"/>
            <a:r>
              <a:rPr lang="zh-CN" altLang="en-US" dirty="0"/>
              <a:t>电话：</a:t>
            </a:r>
            <a:r>
              <a:rPr lang="en-US" altLang="zh-CN" dirty="0"/>
              <a:t>15801337853</a:t>
            </a:r>
          </a:p>
          <a:p>
            <a:pPr lvl="1"/>
            <a:r>
              <a:rPr lang="zh-CN" altLang="en-US" dirty="0"/>
              <a:t>邮箱：</a:t>
            </a:r>
            <a:r>
              <a:rPr lang="en-US" altLang="zh-CN" dirty="0">
                <a:hlinkClick r:id="rId3"/>
              </a:rPr>
              <a:t>yupeng@cuc.edu.cn</a:t>
            </a:r>
            <a:endParaRPr lang="en-US" altLang="zh-CN" dirty="0"/>
          </a:p>
          <a:p>
            <a:pPr lvl="1"/>
            <a:r>
              <a:rPr lang="zh-CN" altLang="en-US" dirty="0"/>
              <a:t>办公地址：主楼</a:t>
            </a:r>
            <a:r>
              <a:rPr lang="en-US" altLang="zh-CN" dirty="0"/>
              <a:t>806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HTML</a:t>
            </a:r>
            <a:r>
              <a:rPr lang="zh-CN" altLang="en-US" sz="3200"/>
              <a:t>的历史</a:t>
            </a:r>
          </a:p>
        </p:txBody>
      </p:sp>
      <p:sp>
        <p:nvSpPr>
          <p:cNvPr id="16387" name="Rectangle 25"/>
          <p:cNvSpPr>
            <a:spLocks noChangeArrowheads="1"/>
          </p:cNvSpPr>
          <p:nvPr/>
        </p:nvSpPr>
        <p:spPr bwMode="auto">
          <a:xfrm>
            <a:off x="912813" y="1276350"/>
            <a:ext cx="7980362" cy="517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algn="l" eaLnBrk="0" hangingPunct="0">
              <a:spcBef>
                <a:spcPct val="20000"/>
              </a:spcBef>
              <a:buFont typeface="Wingdings" pitchFamily="2" charset="2"/>
              <a:buChar char="p"/>
              <a:defRPr sz="3200" b="1">
                <a:solidFill>
                  <a:schemeClr val="accent2"/>
                </a:solidFill>
                <a:latin typeface="新宋体" pitchFamily="49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黑体" pitchFamily="49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rgbClr val="800000"/>
                </a:solidFill>
                <a:latin typeface="Arial" pitchFamily="34" charset="0"/>
                <a:sym typeface="ZapfDingbats" charset="2"/>
              </a:rPr>
              <a:t>2004</a:t>
            </a:r>
            <a:r>
              <a:rPr lang="zh-CN" altLang="en-US" sz="2400" dirty="0">
                <a:solidFill>
                  <a:srgbClr val="0033CC"/>
                </a:solidFill>
                <a:latin typeface="Arial" pitchFamily="34" charset="0"/>
                <a:sym typeface="ZapfDingbats" charset="2"/>
              </a:rPr>
              <a:t>年，超文本应用技术工作组（</a:t>
            </a:r>
            <a:r>
              <a:rPr lang="en-US" altLang="zh-CN" sz="2400" dirty="0">
                <a:solidFill>
                  <a:srgbClr val="0033CC"/>
                </a:solidFill>
                <a:latin typeface="Arial" pitchFamily="34" charset="0"/>
                <a:sym typeface="ZapfDingbats" charset="2"/>
              </a:rPr>
              <a:t>Web Hypertext Application Technology Working Group</a:t>
            </a:r>
            <a:r>
              <a:rPr lang="zh-CN" altLang="en-US" sz="2400" dirty="0">
                <a:solidFill>
                  <a:srgbClr val="0033CC"/>
                </a:solidFill>
                <a:latin typeface="Arial" pitchFamily="34" charset="0"/>
                <a:sym typeface="ZapfDingbats" charset="2"/>
              </a:rPr>
              <a:t>，</a:t>
            </a:r>
            <a:r>
              <a:rPr lang="en-US" altLang="zh-CN" sz="2400" dirty="0">
                <a:solidFill>
                  <a:srgbClr val="0033CC"/>
                </a:solidFill>
                <a:latin typeface="Arial" pitchFamily="34" charset="0"/>
                <a:sym typeface="ZapfDingbats" charset="2"/>
              </a:rPr>
              <a:t>WHATWG</a:t>
            </a:r>
            <a:r>
              <a:rPr lang="zh-CN" altLang="en-US" sz="2400" dirty="0">
                <a:solidFill>
                  <a:srgbClr val="0033CC"/>
                </a:solidFill>
                <a:latin typeface="Arial" pitchFamily="34" charset="0"/>
                <a:sym typeface="ZapfDingbats" charset="2"/>
              </a:rPr>
              <a:t>）开始研发</a:t>
            </a:r>
            <a:r>
              <a:rPr lang="en-US" altLang="zh-CN" sz="2400" dirty="0">
                <a:solidFill>
                  <a:srgbClr val="0033CC"/>
                </a:solidFill>
                <a:latin typeface="Arial" pitchFamily="34" charset="0"/>
                <a:sym typeface="ZapfDingbats" charset="2"/>
              </a:rPr>
              <a:t>HTML5</a:t>
            </a:r>
            <a:r>
              <a:rPr lang="zh-CN" altLang="en-US" sz="2400" dirty="0">
                <a:solidFill>
                  <a:srgbClr val="0033CC"/>
                </a:solidFill>
                <a:latin typeface="Arial" pitchFamily="34" charset="0"/>
                <a:sym typeface="ZapfDingbats" charset="2"/>
              </a:rPr>
              <a:t>。</a:t>
            </a:r>
            <a:r>
              <a:rPr lang="en-US" altLang="zh-CN" sz="2400" dirty="0">
                <a:solidFill>
                  <a:srgbClr val="0033CC"/>
                </a:solidFill>
                <a:latin typeface="Arial" pitchFamily="34" charset="0"/>
                <a:sym typeface="ZapfDingbats" charset="2"/>
              </a:rPr>
              <a:t>2007</a:t>
            </a:r>
            <a:r>
              <a:rPr lang="zh-CN" altLang="en-US" sz="2400" dirty="0">
                <a:solidFill>
                  <a:srgbClr val="0033CC"/>
                </a:solidFill>
                <a:latin typeface="Arial" pitchFamily="34" charset="0"/>
                <a:sym typeface="ZapfDingbats" charset="2"/>
              </a:rPr>
              <a:t>年，万维网联盟（</a:t>
            </a:r>
            <a:r>
              <a:rPr lang="en-US" altLang="zh-CN" sz="2400" dirty="0">
                <a:solidFill>
                  <a:srgbClr val="0033CC"/>
                </a:solidFill>
                <a:latin typeface="Arial" pitchFamily="34" charset="0"/>
                <a:sym typeface="ZapfDingbats" charset="2"/>
              </a:rPr>
              <a:t>World Wide Web Consortium</a:t>
            </a:r>
            <a:r>
              <a:rPr lang="zh-CN" altLang="en-US" sz="2400" dirty="0">
                <a:solidFill>
                  <a:srgbClr val="0033CC"/>
                </a:solidFill>
                <a:latin typeface="Arial" pitchFamily="34" charset="0"/>
                <a:sym typeface="ZapfDingbats" charset="2"/>
              </a:rPr>
              <a:t>，</a:t>
            </a:r>
            <a:r>
              <a:rPr lang="en-US" altLang="zh-CN" sz="2400" dirty="0">
                <a:solidFill>
                  <a:srgbClr val="0033CC"/>
                </a:solidFill>
                <a:latin typeface="Arial" pitchFamily="34" charset="0"/>
                <a:sym typeface="ZapfDingbats" charset="2"/>
              </a:rPr>
              <a:t>W3C</a:t>
            </a:r>
            <a:r>
              <a:rPr lang="zh-CN" altLang="en-US" sz="2400" dirty="0">
                <a:solidFill>
                  <a:srgbClr val="0033CC"/>
                </a:solidFill>
                <a:latin typeface="Arial" pitchFamily="34" charset="0"/>
                <a:sym typeface="ZapfDingbats" charset="2"/>
              </a:rPr>
              <a:t>）接受了</a:t>
            </a:r>
            <a:r>
              <a:rPr lang="en-US" altLang="zh-CN" sz="2400" dirty="0">
                <a:solidFill>
                  <a:srgbClr val="0033CC"/>
                </a:solidFill>
                <a:latin typeface="Arial" pitchFamily="34" charset="0"/>
                <a:sym typeface="ZapfDingbats" charset="2"/>
              </a:rPr>
              <a:t>HTML5</a:t>
            </a:r>
            <a:r>
              <a:rPr lang="zh-CN" altLang="en-US" sz="2400" dirty="0">
                <a:solidFill>
                  <a:srgbClr val="0033CC"/>
                </a:solidFill>
                <a:latin typeface="Arial" pitchFamily="34" charset="0"/>
                <a:sym typeface="ZapfDingbats" charset="2"/>
              </a:rPr>
              <a:t>草案，并成立了专门的工作团队。并于</a:t>
            </a:r>
            <a:r>
              <a:rPr lang="en-US" altLang="zh-CN" sz="2400" dirty="0">
                <a:solidFill>
                  <a:srgbClr val="0033CC"/>
                </a:solidFill>
                <a:latin typeface="Arial" pitchFamily="34" charset="0"/>
                <a:sym typeface="ZapfDingbats" charset="2"/>
              </a:rPr>
              <a:t>2008</a:t>
            </a:r>
            <a:r>
              <a:rPr lang="zh-CN" altLang="en-US" sz="2400" dirty="0">
                <a:solidFill>
                  <a:srgbClr val="0033CC"/>
                </a:solidFill>
                <a:latin typeface="Arial" pitchFamily="34" charset="0"/>
                <a:sym typeface="ZapfDingbats" charset="2"/>
              </a:rPr>
              <a:t>年</a:t>
            </a:r>
            <a:r>
              <a:rPr lang="en-US" altLang="zh-CN" sz="2400" dirty="0">
                <a:solidFill>
                  <a:srgbClr val="0033CC"/>
                </a:solidFill>
                <a:latin typeface="Arial" pitchFamily="34" charset="0"/>
                <a:sym typeface="ZapfDingbats" charset="2"/>
              </a:rPr>
              <a:t>1</a:t>
            </a:r>
            <a:r>
              <a:rPr lang="zh-CN" altLang="en-US" sz="2400" dirty="0">
                <a:solidFill>
                  <a:srgbClr val="0033CC"/>
                </a:solidFill>
                <a:latin typeface="Arial" pitchFamily="34" charset="0"/>
                <a:sym typeface="ZapfDingbats" charset="2"/>
              </a:rPr>
              <a:t>月发布了第</a:t>
            </a:r>
            <a:r>
              <a:rPr lang="en-US" altLang="zh-CN" sz="2400" dirty="0">
                <a:solidFill>
                  <a:srgbClr val="0033CC"/>
                </a:solidFill>
                <a:latin typeface="Arial" pitchFamily="34" charset="0"/>
                <a:sym typeface="ZapfDingbats" charset="2"/>
              </a:rPr>
              <a:t>1</a:t>
            </a:r>
            <a:r>
              <a:rPr lang="zh-CN" altLang="en-US" sz="2400" dirty="0">
                <a:solidFill>
                  <a:srgbClr val="0033CC"/>
                </a:solidFill>
                <a:latin typeface="Arial" pitchFamily="34" charset="0"/>
                <a:sym typeface="ZapfDingbats" charset="2"/>
              </a:rPr>
              <a:t>个</a:t>
            </a:r>
            <a:r>
              <a:rPr lang="en-US" altLang="zh-CN" sz="2400" dirty="0">
                <a:solidFill>
                  <a:srgbClr val="0033CC"/>
                </a:solidFill>
                <a:latin typeface="Arial" pitchFamily="34" charset="0"/>
                <a:sym typeface="ZapfDingbats" charset="2"/>
              </a:rPr>
              <a:t>HTML5</a:t>
            </a:r>
            <a:r>
              <a:rPr lang="zh-CN" altLang="en-US" sz="2400" dirty="0">
                <a:solidFill>
                  <a:srgbClr val="0033CC"/>
                </a:solidFill>
                <a:latin typeface="Arial" pitchFamily="34" charset="0"/>
                <a:sym typeface="ZapfDingbats" charset="2"/>
              </a:rPr>
              <a:t>的正式草案。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rgbClr val="800000"/>
                </a:solidFill>
                <a:latin typeface="Arial" pitchFamily="34" charset="0"/>
                <a:sym typeface="ZapfDingbats" charset="2"/>
              </a:rPr>
              <a:t>2010</a:t>
            </a:r>
            <a:r>
              <a:rPr lang="zh-CN" altLang="en-US" sz="2400" dirty="0">
                <a:solidFill>
                  <a:srgbClr val="0033CC"/>
                </a:solidFill>
                <a:latin typeface="Arial" pitchFamily="34" charset="0"/>
                <a:sym typeface="ZapfDingbats" charset="2"/>
              </a:rPr>
              <a:t>年，时任苹果公司</a:t>
            </a:r>
            <a:r>
              <a:rPr lang="en-US" altLang="zh-CN" sz="2400" dirty="0">
                <a:solidFill>
                  <a:srgbClr val="0033CC"/>
                </a:solidFill>
                <a:latin typeface="Arial" pitchFamily="34" charset="0"/>
                <a:sym typeface="ZapfDingbats" charset="2"/>
              </a:rPr>
              <a:t>CEO</a:t>
            </a:r>
            <a:r>
              <a:rPr lang="zh-CN" altLang="en-US" sz="2400" dirty="0">
                <a:solidFill>
                  <a:srgbClr val="0033CC"/>
                </a:solidFill>
                <a:latin typeface="Arial" pitchFamily="34" charset="0"/>
                <a:sym typeface="ZapfDingbats" charset="2"/>
              </a:rPr>
              <a:t>的乔布斯发表了一篇名为</a:t>
            </a:r>
            <a:r>
              <a:rPr lang="en-US" altLang="zh-CN" sz="2400" dirty="0">
                <a:solidFill>
                  <a:srgbClr val="0033CC"/>
                </a:solidFill>
                <a:latin typeface="Arial" pitchFamily="34" charset="0"/>
                <a:sym typeface="ZapfDingbats" charset="2"/>
              </a:rPr>
              <a:t>《</a:t>
            </a:r>
            <a:r>
              <a:rPr lang="zh-CN" altLang="en-US" sz="2400" dirty="0">
                <a:solidFill>
                  <a:srgbClr val="0033CC"/>
                </a:solidFill>
                <a:latin typeface="Arial" pitchFamily="34" charset="0"/>
                <a:sym typeface="ZapfDingbats" charset="2"/>
              </a:rPr>
              <a:t>对</a:t>
            </a:r>
            <a:r>
              <a:rPr lang="en-US" altLang="zh-CN" sz="2400" dirty="0">
                <a:solidFill>
                  <a:srgbClr val="0033CC"/>
                </a:solidFill>
                <a:latin typeface="Arial" pitchFamily="34" charset="0"/>
                <a:sym typeface="ZapfDingbats" charset="2"/>
              </a:rPr>
              <a:t>flash</a:t>
            </a:r>
            <a:r>
              <a:rPr lang="zh-CN" altLang="en-US" sz="2400" dirty="0">
                <a:solidFill>
                  <a:srgbClr val="0033CC"/>
                </a:solidFill>
                <a:latin typeface="Arial" pitchFamily="34" charset="0"/>
                <a:sym typeface="ZapfDingbats" charset="2"/>
              </a:rPr>
              <a:t>的思考</a:t>
            </a:r>
            <a:r>
              <a:rPr lang="en-US" altLang="zh-CN" sz="2400" dirty="0">
                <a:solidFill>
                  <a:srgbClr val="0033CC"/>
                </a:solidFill>
                <a:latin typeface="Arial" pitchFamily="34" charset="0"/>
                <a:sym typeface="ZapfDingbats" charset="2"/>
              </a:rPr>
              <a:t>》</a:t>
            </a:r>
            <a:r>
              <a:rPr lang="zh-CN" altLang="en-US" sz="2400" dirty="0">
                <a:solidFill>
                  <a:srgbClr val="0033CC"/>
                </a:solidFill>
                <a:latin typeface="Arial" pitchFamily="34" charset="0"/>
                <a:sym typeface="ZapfDingbats" charset="2"/>
              </a:rPr>
              <a:t>的文章，指出随着</a:t>
            </a:r>
            <a:r>
              <a:rPr lang="en-US" altLang="zh-CN" sz="2400" dirty="0">
                <a:solidFill>
                  <a:srgbClr val="0033CC"/>
                </a:solidFill>
                <a:latin typeface="Arial" pitchFamily="34" charset="0"/>
                <a:sym typeface="ZapfDingbats" charset="2"/>
              </a:rPr>
              <a:t>HTML5</a:t>
            </a:r>
            <a:r>
              <a:rPr lang="zh-CN" altLang="en-US" sz="2400" dirty="0">
                <a:solidFill>
                  <a:srgbClr val="0033CC"/>
                </a:solidFill>
                <a:latin typeface="Arial" pitchFamily="34" charset="0"/>
                <a:sym typeface="ZapfDingbats" charset="2"/>
              </a:rPr>
              <a:t>的完善和推广，以后再观看视频等多媒体时就不再依靠</a:t>
            </a:r>
            <a:r>
              <a:rPr lang="en-US" altLang="zh-CN" sz="2400" dirty="0">
                <a:solidFill>
                  <a:srgbClr val="0033CC"/>
                </a:solidFill>
                <a:latin typeface="Arial" pitchFamily="34" charset="0"/>
                <a:sym typeface="ZapfDingbats" charset="2"/>
              </a:rPr>
              <a:t>flash</a:t>
            </a:r>
            <a:r>
              <a:rPr lang="zh-CN" altLang="en-US" sz="2400" dirty="0">
                <a:solidFill>
                  <a:srgbClr val="0033CC"/>
                </a:solidFill>
                <a:latin typeface="Arial" pitchFamily="34" charset="0"/>
                <a:sym typeface="ZapfDingbats" charset="2"/>
              </a:rPr>
              <a:t>插件了。这引起了主流媒体对</a:t>
            </a:r>
            <a:r>
              <a:rPr lang="en-US" altLang="zh-CN" sz="2400" dirty="0">
                <a:solidFill>
                  <a:srgbClr val="0033CC"/>
                </a:solidFill>
                <a:latin typeface="Arial" pitchFamily="34" charset="0"/>
                <a:sym typeface="ZapfDingbats" charset="2"/>
              </a:rPr>
              <a:t>HTML5</a:t>
            </a:r>
            <a:r>
              <a:rPr lang="zh-CN" altLang="en-US" sz="2400" dirty="0">
                <a:solidFill>
                  <a:srgbClr val="0033CC"/>
                </a:solidFill>
                <a:latin typeface="Arial" pitchFamily="34" charset="0"/>
                <a:sym typeface="ZapfDingbats" charset="2"/>
              </a:rPr>
              <a:t>的兴趣。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latin typeface="Arial" pitchFamily="34" charset="0"/>
                <a:sym typeface="ZapfDingbats" charset="2"/>
              </a:rPr>
              <a:t>2014</a:t>
            </a:r>
            <a:r>
              <a:rPr lang="zh-CN" altLang="en-US" sz="2400" dirty="0">
                <a:latin typeface="Arial" pitchFamily="34" charset="0"/>
                <a:sym typeface="ZapfDingbats" charset="2"/>
              </a:rPr>
              <a:t>年</a:t>
            </a:r>
            <a:r>
              <a:rPr lang="en-US" altLang="zh-CN" sz="2400" dirty="0">
                <a:latin typeface="Arial" pitchFamily="34" charset="0"/>
                <a:sym typeface="ZapfDingbats" charset="2"/>
              </a:rPr>
              <a:t>10</a:t>
            </a:r>
            <a:r>
              <a:rPr lang="zh-CN" altLang="en-US" sz="2400" dirty="0">
                <a:latin typeface="Arial" pitchFamily="34" charset="0"/>
                <a:sym typeface="ZapfDingbats" charset="2"/>
              </a:rPr>
              <a:t>月</a:t>
            </a:r>
            <a:r>
              <a:rPr lang="en-US" altLang="zh-CN" sz="2400" dirty="0">
                <a:latin typeface="Arial" pitchFamily="34" charset="0"/>
                <a:sym typeface="ZapfDingbats" charset="2"/>
              </a:rPr>
              <a:t>29</a:t>
            </a:r>
            <a:r>
              <a:rPr lang="zh-CN" altLang="en-US" sz="2400" dirty="0">
                <a:latin typeface="Arial" pitchFamily="34" charset="0"/>
                <a:sym typeface="ZapfDingbats" charset="2"/>
              </a:rPr>
              <a:t>日，万维网联盟泪流满面地宣布，经过几乎</a:t>
            </a:r>
            <a:r>
              <a:rPr lang="en-US" altLang="zh-CN" sz="2400" dirty="0">
                <a:latin typeface="Arial" pitchFamily="34" charset="0"/>
                <a:sym typeface="ZapfDingbats" charset="2"/>
              </a:rPr>
              <a:t>8</a:t>
            </a:r>
            <a:r>
              <a:rPr lang="zh-CN" altLang="en-US" sz="2400" dirty="0">
                <a:latin typeface="Arial" pitchFamily="34" charset="0"/>
                <a:sym typeface="ZapfDingbats" charset="2"/>
              </a:rPr>
              <a:t>年的艰辛努力，</a:t>
            </a:r>
            <a:r>
              <a:rPr lang="en-US" altLang="zh-CN" sz="2400" dirty="0">
                <a:latin typeface="Arial" pitchFamily="34" charset="0"/>
                <a:sym typeface="ZapfDingbats" charset="2"/>
              </a:rPr>
              <a:t>HTML5</a:t>
            </a:r>
            <a:r>
              <a:rPr lang="zh-CN" altLang="en-US" sz="2400" dirty="0">
                <a:latin typeface="Arial" pitchFamily="34" charset="0"/>
                <a:sym typeface="ZapfDingbats" charset="2"/>
              </a:rPr>
              <a:t>标准规范终于最终制定完成了，并已公开发布。。</a:t>
            </a:r>
            <a:r>
              <a:rPr lang="en-US" altLang="zh-CN" sz="2400" dirty="0">
                <a:latin typeface="Arial" pitchFamily="34" charset="0"/>
                <a:sym typeface="ZapfDingbats" charset="2"/>
              </a:rPr>
              <a:t>HTML5</a:t>
            </a:r>
            <a:r>
              <a:rPr lang="zh-CN" altLang="en-US" sz="2400" dirty="0">
                <a:latin typeface="Arial" pitchFamily="34" charset="0"/>
                <a:sym typeface="ZapfDingbats" charset="2"/>
              </a:rPr>
              <a:t>无疑会成为未来</a:t>
            </a:r>
            <a:r>
              <a:rPr lang="en-US" altLang="zh-CN" sz="2400" dirty="0">
                <a:latin typeface="Arial" pitchFamily="34" charset="0"/>
                <a:sym typeface="ZapfDingbats" charset="2"/>
              </a:rPr>
              <a:t>10</a:t>
            </a:r>
            <a:r>
              <a:rPr lang="zh-CN" altLang="en-US" sz="2400" dirty="0">
                <a:latin typeface="Arial" pitchFamily="34" charset="0"/>
                <a:sym typeface="ZapfDingbats" charset="2"/>
              </a:rPr>
              <a:t>年最热门的互联网技术。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开发环境介绍</a:t>
            </a:r>
          </a:p>
        </p:txBody>
      </p:sp>
      <p:sp>
        <p:nvSpPr>
          <p:cNvPr id="17411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Intellij</a:t>
            </a:r>
            <a:r>
              <a:rPr lang="en-US" altLang="zh-CN" dirty="0"/>
              <a:t> IDEA </a:t>
            </a:r>
          </a:p>
          <a:p>
            <a:r>
              <a:rPr lang="en-US" altLang="zh-CN" dirty="0"/>
              <a:t>Chrome</a:t>
            </a:r>
            <a:r>
              <a:rPr lang="zh-CN" altLang="en-US" dirty="0"/>
              <a:t>浏览器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87CF8C92-1AF2-4BF3-9078-DF3B8392C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528" y="413152"/>
            <a:ext cx="7142857" cy="634285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699AD848-9829-4B62-84FE-DE471E491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276" y="0"/>
            <a:ext cx="4723447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1.2  HTML4</a:t>
            </a:r>
            <a:r>
              <a:rPr lang="zh-CN" altLang="en-US"/>
              <a:t>基础 </a:t>
            </a:r>
          </a:p>
        </p:txBody>
      </p:sp>
      <p:sp>
        <p:nvSpPr>
          <p:cNvPr id="18435" name="Rectangle 13"/>
          <p:cNvSpPr>
            <a:spLocks noChangeArrowheads="1"/>
          </p:cNvSpPr>
          <p:nvPr/>
        </p:nvSpPr>
        <p:spPr bwMode="auto">
          <a:xfrm>
            <a:off x="900113" y="1268413"/>
            <a:ext cx="7850187" cy="474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algn="l" eaLnBrk="0" hangingPunct="0">
              <a:spcBef>
                <a:spcPct val="20000"/>
              </a:spcBef>
              <a:buFont typeface="Wingdings" pitchFamily="2" charset="2"/>
              <a:buChar char="p"/>
              <a:defRPr sz="3200" b="1">
                <a:solidFill>
                  <a:schemeClr val="accent2"/>
                </a:solidFill>
                <a:latin typeface="新宋体" pitchFamily="49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黑体" pitchFamily="49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latin typeface="Arial" pitchFamily="34" charset="0"/>
              </a:rPr>
              <a:t>1.2.1  </a:t>
            </a:r>
            <a:r>
              <a:rPr lang="zh-CN" altLang="en-US" dirty="0">
                <a:latin typeface="Arial" pitchFamily="34" charset="0"/>
              </a:rPr>
              <a:t>设置网页背景</a:t>
            </a:r>
            <a:r>
              <a:rPr lang="zh-CN" altLang="en-US">
                <a:latin typeface="Arial" pitchFamily="34" charset="0"/>
              </a:rPr>
              <a:t>和颜色</a:t>
            </a:r>
            <a:endParaRPr lang="zh-CN" altLang="en-US" b="0" dirty="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latin typeface="Arial" pitchFamily="34" charset="0"/>
              </a:rPr>
              <a:t>1.2.2  </a:t>
            </a:r>
            <a:r>
              <a:rPr lang="zh-CN" altLang="en-US" dirty="0">
                <a:latin typeface="Arial" pitchFamily="34" charset="0"/>
              </a:rPr>
              <a:t>设置字体属性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latin typeface="Arial" pitchFamily="34" charset="0"/>
              </a:rPr>
              <a:t>1.2.3  </a:t>
            </a:r>
            <a:r>
              <a:rPr lang="zh-CN" altLang="en-US" dirty="0">
                <a:latin typeface="Arial" pitchFamily="34" charset="0"/>
              </a:rPr>
              <a:t>超级链接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latin typeface="Arial" pitchFamily="34" charset="0"/>
              </a:rPr>
              <a:t>1.2.4  </a:t>
            </a:r>
            <a:r>
              <a:rPr lang="zh-CN" altLang="en-US" dirty="0">
                <a:latin typeface="Arial" pitchFamily="34" charset="0"/>
              </a:rPr>
              <a:t>图像和动画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latin typeface="Arial" pitchFamily="34" charset="0"/>
              </a:rPr>
              <a:t>1.2.5  </a:t>
            </a:r>
            <a:r>
              <a:rPr lang="zh-CN" altLang="en-US" dirty="0">
                <a:latin typeface="Arial" pitchFamily="34" charset="0"/>
              </a:rPr>
              <a:t>表格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latin typeface="Arial" pitchFamily="34" charset="0"/>
              </a:rPr>
              <a:t>1.2.6  </a:t>
            </a:r>
            <a:r>
              <a:rPr lang="zh-CN" altLang="en-US" dirty="0">
                <a:latin typeface="Arial" pitchFamily="34" charset="0"/>
              </a:rPr>
              <a:t>使用框架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latin typeface="Arial" pitchFamily="34" charset="0"/>
              </a:rPr>
              <a:t>1.2.7</a:t>
            </a:r>
            <a:r>
              <a:rPr lang="zh-CN" altLang="en-US" dirty="0">
                <a:latin typeface="Arial" pitchFamily="34" charset="0"/>
              </a:rPr>
              <a:t>其他常用标签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dirty="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声明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2813" y="1276350"/>
            <a:ext cx="8123683" cy="5104978"/>
          </a:xfrm>
        </p:spPr>
        <p:txBody>
          <a:bodyPr/>
          <a:lstStyle/>
          <a:p>
            <a:r>
              <a:rPr kumimoji="1" lang="zh-CN" altLang="en-US" dirty="0"/>
              <a:t>声明</a:t>
            </a:r>
          </a:p>
          <a:p>
            <a:pPr lvl="1"/>
            <a:r>
              <a:rPr kumimoji="1" lang="en-US" altLang="zh-CN" dirty="0"/>
              <a:t>HTML</a:t>
            </a:r>
            <a:r>
              <a:rPr kumimoji="1" lang="zh-CN" altLang="en-US" dirty="0"/>
              <a:t>有不同的版本，只有知道正确的版本，浏览器才能解释。</a:t>
            </a:r>
          </a:p>
          <a:p>
            <a:pPr lvl="1"/>
            <a:r>
              <a:rPr kumimoji="1" lang="en-US" altLang="zh-CN" dirty="0"/>
              <a:t>HTML5</a:t>
            </a:r>
            <a:endParaRPr kumimoji="1" lang="zh-CN" altLang="en-US" sz="2000" dirty="0"/>
          </a:p>
          <a:p>
            <a:pPr marL="457200" lvl="1" indent="0">
              <a:buNone/>
            </a:pPr>
            <a:r>
              <a:rPr kumimoji="1" lang="en-US" altLang="zh-CN" sz="2000" dirty="0"/>
              <a:t>&lt;!DOCTYPE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html&gt;</a:t>
            </a:r>
            <a:endParaRPr kumimoji="1" lang="zh-CN" altLang="en-US" sz="2000" dirty="0"/>
          </a:p>
          <a:p>
            <a:pPr lvl="1"/>
            <a:r>
              <a:rPr kumimoji="1" lang="en-US" altLang="zh-CN" dirty="0"/>
              <a:t>HTML4.01</a:t>
            </a:r>
            <a:endParaRPr kumimoji="1" lang="zh-CN" altLang="en-US" sz="2000" dirty="0"/>
          </a:p>
          <a:p>
            <a:pPr marL="457200" lvl="1" indent="0">
              <a:buNone/>
            </a:pPr>
            <a:r>
              <a:rPr lang="en-US" altLang="zh-CN" sz="2000" dirty="0"/>
              <a:t>&lt;!DOCTYPE </a:t>
            </a:r>
            <a:r>
              <a:rPr lang="en-US" altLang="zh-CN" sz="2000" b="1" dirty="0"/>
              <a:t>HTML </a:t>
            </a:r>
            <a:r>
              <a:rPr lang="en-US" altLang="zh-CN" sz="2000" dirty="0"/>
              <a:t>PUBLIC </a:t>
            </a:r>
            <a:r>
              <a:rPr lang="en-US" altLang="zh-CN" sz="2000" b="1" dirty="0"/>
              <a:t>“-//W3C//DTD HTML 4.01 Transitional//EN”</a:t>
            </a:r>
            <a:br>
              <a:rPr lang="en-US" altLang="zh-CN" sz="2000" b="1" dirty="0"/>
            </a:br>
            <a:r>
              <a:rPr lang="en-US" altLang="zh-CN" sz="2000" b="1" dirty="0"/>
              <a:t>     “http://www.w3.org/TR/html4/</a:t>
            </a:r>
            <a:r>
              <a:rPr lang="en-US" altLang="zh-CN" sz="2000" b="1" dirty="0" err="1"/>
              <a:t>loose.dtd</a:t>
            </a:r>
            <a:r>
              <a:rPr lang="en-US" altLang="zh-CN" sz="2000" b="1" dirty="0"/>
              <a:t>”</a:t>
            </a:r>
            <a:r>
              <a:rPr lang="en-US" altLang="zh-CN" sz="2000" dirty="0"/>
              <a:t>&gt;</a:t>
            </a:r>
            <a:endParaRPr lang="zh-CN" altLang="en-US" sz="2000" dirty="0"/>
          </a:p>
          <a:p>
            <a:pPr lvl="1"/>
            <a:r>
              <a:rPr lang="en-US" altLang="zh-CN" dirty="0"/>
              <a:t>XHTML</a:t>
            </a:r>
            <a:r>
              <a:rPr lang="zh-CN" altLang="en-US" dirty="0"/>
              <a:t> </a:t>
            </a:r>
            <a:r>
              <a:rPr lang="en-US" altLang="zh-CN" dirty="0"/>
              <a:t>1.0: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sz="2000" b="1" dirty="0"/>
              <a:t>&lt;!DOCTYPE html</a:t>
            </a:r>
            <a:br>
              <a:rPr lang="en-US" altLang="zh-CN" sz="2000" b="1" dirty="0"/>
            </a:br>
            <a:r>
              <a:rPr lang="en-US" altLang="zh-CN" sz="2000" b="1" dirty="0"/>
              <a:t>        PUBLIC "-//W3C//DTD XHTML 1.0 Transitional//EN"</a:t>
            </a:r>
            <a:br>
              <a:rPr lang="en-US" altLang="zh-CN" sz="2000" b="1" dirty="0"/>
            </a:br>
            <a:r>
              <a:rPr lang="en-US" altLang="zh-CN" sz="2000" b="1" dirty="0"/>
              <a:t>        "http://www.w3.org/TR/xhtml1/DTD/xhtml1-transitional.dtd"</a:t>
            </a:r>
            <a:r>
              <a:rPr lang="en-US" altLang="zh-CN" sz="2000" b="1" i="1" dirty="0"/>
              <a:t>&gt;</a:t>
            </a:r>
            <a:endParaRPr lang="zh-CN" altLang="en-US" sz="2000" dirty="0"/>
          </a:p>
          <a:p>
            <a:pPr lvl="1"/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8017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1.2.1  </a:t>
            </a:r>
            <a:r>
              <a:rPr lang="zh-CN" altLang="en-US"/>
              <a:t>设置网页背景和颜色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可以在</a:t>
            </a:r>
            <a:r>
              <a:rPr lang="en-US" altLang="zh-CN" dirty="0"/>
              <a:t>&lt;BODY&gt;</a:t>
            </a:r>
            <a:r>
              <a:rPr lang="zh-CN" altLang="en-US" dirty="0"/>
              <a:t>标签中通过</a:t>
            </a:r>
            <a:r>
              <a:rPr lang="en-US" altLang="zh-CN" dirty="0"/>
              <a:t>background</a:t>
            </a:r>
            <a:r>
              <a:rPr lang="zh-CN" altLang="en-US" dirty="0"/>
              <a:t>属性设置网页的背景图片，例如：</a:t>
            </a:r>
          </a:p>
          <a:p>
            <a:r>
              <a:rPr lang="en-US" altLang="zh-CN" sz="2400" dirty="0">
                <a:solidFill>
                  <a:srgbClr val="800000"/>
                </a:solidFill>
                <a:latin typeface="Verdana" pitchFamily="34" charset="0"/>
              </a:rPr>
              <a:t>&lt;BODY background="Greenstone.bmp"&gt;</a:t>
            </a:r>
          </a:p>
          <a:p>
            <a:r>
              <a:rPr lang="zh-CN" altLang="en-US" dirty="0"/>
              <a:t>可以在</a:t>
            </a:r>
            <a:r>
              <a:rPr lang="en-US" altLang="zh-CN" dirty="0"/>
              <a:t>&lt;BODY&gt;</a:t>
            </a:r>
            <a:r>
              <a:rPr lang="zh-CN" altLang="en-US" dirty="0"/>
              <a:t>标签中通过</a:t>
            </a:r>
            <a:r>
              <a:rPr lang="en-US" altLang="zh-CN" dirty="0" err="1"/>
              <a:t>backcolor</a:t>
            </a:r>
            <a:r>
              <a:rPr lang="zh-CN" altLang="en-US" dirty="0"/>
              <a:t>属性设置网页的背景颜色，例如：</a:t>
            </a:r>
          </a:p>
          <a:p>
            <a:r>
              <a:rPr lang="en-US" altLang="zh-CN" sz="2400" dirty="0">
                <a:solidFill>
                  <a:srgbClr val="800000"/>
                </a:solidFill>
                <a:latin typeface="Verdana" pitchFamily="34" charset="0"/>
              </a:rPr>
              <a:t>&lt;BODY </a:t>
            </a:r>
            <a:r>
              <a:rPr lang="en-US" altLang="zh-CN" sz="2400" dirty="0" err="1">
                <a:solidFill>
                  <a:srgbClr val="800000"/>
                </a:solidFill>
                <a:latin typeface="Verdana" pitchFamily="34" charset="0"/>
              </a:rPr>
              <a:t>bgcolor</a:t>
            </a:r>
            <a:r>
              <a:rPr lang="en-US" altLang="zh-CN" sz="2400" dirty="0">
                <a:solidFill>
                  <a:srgbClr val="800000"/>
                </a:solidFill>
                <a:latin typeface="Verdana" pitchFamily="34" charset="0"/>
              </a:rPr>
              <a:t>="#00FFFF"&gt;</a:t>
            </a:r>
            <a:endParaRPr lang="zh-CN" altLang="en-US" sz="2400" dirty="0">
              <a:solidFill>
                <a:srgbClr val="8000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&lt;BODY&gt;</a:t>
            </a:r>
            <a:r>
              <a:rPr lang="zh-CN" altLang="en-US"/>
              <a:t>标签中的常用属性 </a:t>
            </a:r>
          </a:p>
        </p:txBody>
      </p:sp>
      <p:graphicFrame>
        <p:nvGraphicFramePr>
          <p:cNvPr id="83037" name="Group 93"/>
          <p:cNvGraphicFramePr>
            <a:graphicFrameLocks noGrp="1"/>
          </p:cNvGraphicFramePr>
          <p:nvPr>
            <p:ph idx="1"/>
          </p:nvPr>
        </p:nvGraphicFramePr>
        <p:xfrm>
          <a:off x="468313" y="1276350"/>
          <a:ext cx="8294687" cy="5176838"/>
        </p:xfrm>
        <a:graphic>
          <a:graphicData uri="http://schemas.openxmlformats.org/drawingml/2006/table">
            <a:tbl>
              <a:tblPr/>
              <a:tblGrid>
                <a:gridCol w="29511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435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88975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属性</a:t>
                      </a:r>
                      <a:endParaRPr kumimoji="0" lang="zh-CN" altLang="en-US" sz="6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说明</a:t>
                      </a:r>
                      <a:endParaRPr kumimoji="0" lang="zh-CN" altLang="en-US" sz="6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90563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BACKGROUND</a:t>
                      </a:r>
                      <a:endParaRPr kumimoji="0" lang="en-US" altLang="zh-CN" sz="6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文档的背景图像</a:t>
                      </a:r>
                      <a:endParaRPr kumimoji="0" lang="zh-CN" altLang="en-US" sz="6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88975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BGCOLOR</a:t>
                      </a:r>
                      <a:endParaRPr kumimoji="0" lang="en-US" altLang="zh-CN" sz="6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文档的背景色</a:t>
                      </a:r>
                      <a:endParaRPr kumimoji="0" lang="zh-CN" altLang="en-US" sz="6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9215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TEXT</a:t>
                      </a:r>
                      <a:endParaRPr kumimoji="0" lang="en-US" altLang="zh-CN" sz="6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文档中文本的颜色</a:t>
                      </a:r>
                      <a:endParaRPr kumimoji="0" lang="zh-CN" altLang="en-US" sz="6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88975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LINK</a:t>
                      </a:r>
                      <a:endParaRPr kumimoji="0" lang="en-US" altLang="zh-CN" sz="6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文档中链接的颜色</a:t>
                      </a:r>
                      <a:endParaRPr kumimoji="0" lang="zh-CN" altLang="en-US" sz="6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6360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VLINK</a:t>
                      </a:r>
                      <a:endParaRPr kumimoji="0" lang="en-US" altLang="zh-CN" sz="6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文档中已被访问过的链接的颜色</a:t>
                      </a:r>
                      <a:endParaRPr kumimoji="0" lang="zh-CN" altLang="en-US" sz="6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6360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ALINK</a:t>
                      </a:r>
                      <a:endParaRPr kumimoji="0" lang="en-US" altLang="zh-CN" sz="6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800" b="1">
                          <a:solidFill>
                            <a:schemeClr val="accent2"/>
                          </a:solidFill>
                          <a:latin typeface="新宋体" pitchFamily="49" charset="-122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itchFamily="49" charset="-122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  <a:cs typeface="Times New Roman" pitchFamily="18" charset="0"/>
                        </a:rPr>
                        <a:t>文档中正被选中的链接的颜色</a:t>
                      </a:r>
                      <a:endParaRPr kumimoji="0" lang="zh-CN" altLang="en-US" sz="6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en-US" altLang="zh-CN"/>
              <a:t>1.2.2  </a:t>
            </a:r>
            <a:r>
              <a:rPr lang="zh-CN" altLang="en-US"/>
              <a:t>设置字体属性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zh-CN" altLang="en-US" sz="2800" dirty="0">
                <a:sym typeface="ZapfDingbats" charset="2"/>
              </a:rPr>
              <a:t>可以使用</a:t>
            </a:r>
            <a:r>
              <a:rPr lang="en-US" altLang="zh-CN" sz="2800" dirty="0">
                <a:sym typeface="ZapfDingbats" charset="2"/>
              </a:rPr>
              <a:t>&lt;font&gt;…&lt;/font&gt;</a:t>
            </a:r>
            <a:r>
              <a:rPr lang="zh-CN" altLang="en-US" sz="2800" dirty="0">
                <a:sym typeface="ZapfDingbats" charset="2"/>
              </a:rPr>
              <a:t>标签对网页中的文字设置字体属性，包括选择字体和设置字体大小等，例如：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  <a:sym typeface="ZapfDingbats" charset="2"/>
              </a:rPr>
              <a:t>&lt;font face="</a:t>
            </a:r>
            <a:r>
              <a:rPr lang="zh-CN" altLang="en-US" sz="2800" dirty="0">
                <a:solidFill>
                  <a:srgbClr val="800000"/>
                </a:solidFill>
                <a:latin typeface="Verdana" pitchFamily="34" charset="0"/>
                <a:sym typeface="ZapfDingbats" charset="2"/>
              </a:rPr>
              <a:t>黑体</a:t>
            </a: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  <a:sym typeface="ZapfDingbats" charset="2"/>
              </a:rPr>
              <a:t>" size="4"&gt;</a:t>
            </a:r>
            <a:r>
              <a:rPr lang="zh-CN" altLang="en-US" sz="2800" dirty="0">
                <a:solidFill>
                  <a:srgbClr val="800000"/>
                </a:solidFill>
                <a:latin typeface="Verdana" pitchFamily="34" charset="0"/>
                <a:sym typeface="ZapfDingbats" charset="2"/>
              </a:rPr>
              <a:t>设置字体</a:t>
            </a: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  <a:sym typeface="ZapfDingbats" charset="2"/>
              </a:rPr>
              <a:t>.&lt;/font&gt;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dirty="0">
                <a:sym typeface="ZapfDingbats" charset="2"/>
              </a:rPr>
              <a:t>face</a:t>
            </a:r>
            <a:r>
              <a:rPr lang="zh-CN" altLang="en-US" dirty="0">
                <a:sym typeface="ZapfDingbats" charset="2"/>
              </a:rPr>
              <a:t>属性用于设置字体类型，</a:t>
            </a:r>
            <a:r>
              <a:rPr lang="en-US" altLang="zh-CN" dirty="0">
                <a:sym typeface="ZapfDingbats" charset="2"/>
              </a:rPr>
              <a:t>size</a:t>
            </a:r>
            <a:r>
              <a:rPr lang="zh-CN" altLang="en-US" dirty="0">
                <a:sym typeface="ZapfDingbats" charset="2"/>
              </a:rPr>
              <a:t>属性用于设置字体大小。也可以使用</a:t>
            </a:r>
            <a:r>
              <a:rPr lang="en-US" altLang="zh-CN" dirty="0">
                <a:sym typeface="ZapfDingbats" charset="2"/>
              </a:rPr>
              <a:t>color</a:t>
            </a:r>
            <a:r>
              <a:rPr lang="zh-CN" altLang="en-US" dirty="0">
                <a:sym typeface="ZapfDingbats" charset="2"/>
              </a:rPr>
              <a:t>属性设置字体的颜色。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1-2】 </a:t>
            </a:r>
            <a:endParaRPr lang="zh-CN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276350"/>
            <a:ext cx="8137525" cy="48164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800" dirty="0"/>
              <a:t>使用</a:t>
            </a:r>
            <a:r>
              <a:rPr lang="en-US" altLang="zh-CN" sz="2800" dirty="0"/>
              <a:t>&lt;b&gt;…&lt;/b&gt;</a:t>
            </a:r>
            <a:r>
              <a:rPr lang="zh-CN" altLang="en-US" sz="2800" dirty="0"/>
              <a:t>定义加粗字体，</a:t>
            </a:r>
            <a:endParaRPr lang="en-US" altLang="zh-CN" sz="280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800" dirty="0"/>
              <a:t>使用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&gt;…&lt;/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&gt;</a:t>
            </a:r>
            <a:r>
              <a:rPr lang="zh-CN" altLang="en-US" sz="2800" dirty="0"/>
              <a:t>定义倾斜字体，</a:t>
            </a:r>
            <a:endParaRPr lang="en-US" altLang="zh-CN" sz="280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800" dirty="0"/>
              <a:t>使用</a:t>
            </a:r>
            <a:r>
              <a:rPr lang="en-US" altLang="zh-CN" sz="2800" dirty="0"/>
              <a:t>&lt;u&gt;…&lt;/u&gt;</a:t>
            </a:r>
            <a:r>
              <a:rPr lang="zh-CN" altLang="en-US" sz="2800" dirty="0"/>
              <a:t>定义下划线字体。</a:t>
            </a:r>
            <a:endParaRPr lang="en-US" altLang="zh-CN" sz="280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800" dirty="0"/>
              <a:t>这些标签可以混合使用，定义同时具有多种属性的字体。 </a:t>
            </a:r>
          </a:p>
          <a:p>
            <a:pPr marL="0" indent="0"/>
            <a:r>
              <a:rPr lang="zh-CN" altLang="en-US" sz="2800" dirty="0"/>
              <a:t>定义加粗、倾斜和下划线字体，代码如下：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&lt;p&gt;&lt;b&gt;</a:t>
            </a:r>
            <a:r>
              <a:rPr lang="zh-CN" altLang="en-US" sz="2800" dirty="0">
                <a:solidFill>
                  <a:srgbClr val="800000"/>
                </a:solidFill>
                <a:latin typeface="Verdana" pitchFamily="34" charset="0"/>
              </a:rPr>
              <a:t>加粗</a:t>
            </a: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&lt;/b&gt; &lt;</a:t>
            </a:r>
            <a:r>
              <a:rPr lang="en-US" altLang="zh-CN" sz="2800" dirty="0" err="1">
                <a:solidFill>
                  <a:srgbClr val="800000"/>
                </a:solidFill>
                <a:latin typeface="Verdana" pitchFamily="34" charset="0"/>
              </a:rPr>
              <a:t>i</a:t>
            </a: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&gt;</a:t>
            </a:r>
            <a:r>
              <a:rPr lang="zh-CN" altLang="en-US" sz="2800" dirty="0">
                <a:solidFill>
                  <a:srgbClr val="800000"/>
                </a:solidFill>
                <a:latin typeface="Verdana" pitchFamily="34" charset="0"/>
              </a:rPr>
              <a:t>倾斜</a:t>
            </a: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&lt;/</a:t>
            </a:r>
            <a:r>
              <a:rPr lang="en-US" altLang="zh-CN" sz="2800" dirty="0" err="1">
                <a:solidFill>
                  <a:srgbClr val="800000"/>
                </a:solidFill>
                <a:latin typeface="Verdana" pitchFamily="34" charset="0"/>
              </a:rPr>
              <a:t>i</a:t>
            </a: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&gt; &lt;u&gt;</a:t>
            </a:r>
            <a:r>
              <a:rPr lang="zh-CN" altLang="en-US" sz="2800" dirty="0">
                <a:solidFill>
                  <a:srgbClr val="800000"/>
                </a:solidFill>
                <a:latin typeface="Verdana" pitchFamily="34" charset="0"/>
              </a:rPr>
              <a:t>下划线</a:t>
            </a: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&lt;/u&gt;&lt;/p&gt; </a:t>
            </a:r>
            <a:endParaRPr lang="en-US" altLang="zh-CN" sz="3600" dirty="0">
              <a:solidFill>
                <a:srgbClr val="800000"/>
              </a:solidFill>
              <a:latin typeface="Verdana" pitchFamily="34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 sz="2800" dirty="0">
              <a:solidFill>
                <a:srgbClr val="800000"/>
              </a:solidFill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浏览</a:t>
            </a: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1-2】</a:t>
            </a:r>
            <a:r>
              <a:rPr lang="zh-CN" altLang="en-US"/>
              <a:t>的结果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268413"/>
            <a:ext cx="7259637" cy="4745037"/>
          </a:xfrm>
        </p:spPr>
        <p:txBody>
          <a:bodyPr/>
          <a:lstStyle/>
          <a:p>
            <a:pPr marL="609600" indent="-609600" algn="just" eaLnBrk="1" hangingPunct="1">
              <a:buFont typeface="Wingdings" pitchFamily="2" charset="2"/>
              <a:buNone/>
            </a:pPr>
            <a:endParaRPr lang="zh-CN" altLang="en-US" sz="4400">
              <a:sym typeface="ZapfDingbats" charset="2"/>
            </a:endParaRPr>
          </a:p>
          <a:p>
            <a:pPr marL="609600" indent="-609600">
              <a:buFont typeface="Wingdings" pitchFamily="2" charset="2"/>
              <a:buNone/>
            </a:pPr>
            <a:endParaRPr lang="zh-CN" altLang="en-US" sz="3600">
              <a:sym typeface="ZapfDingbats" charset="2"/>
            </a:endParaRPr>
          </a:p>
          <a:p>
            <a:pPr marL="609600" indent="-609600" algn="just" eaLnBrk="1" hangingPunct="1">
              <a:buFont typeface="Wingdings" pitchFamily="2" charset="2"/>
              <a:buNone/>
            </a:pPr>
            <a:endParaRPr lang="zh-CN" altLang="en-US" sz="4400">
              <a:sym typeface="ZapfDingbats" charset="2"/>
            </a:endParaRPr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73238"/>
            <a:ext cx="835342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内容回顾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沟通交流方式</a:t>
            </a:r>
          </a:p>
          <a:p>
            <a:r>
              <a:rPr kumimoji="1" lang="zh-CN" altLang="en-US" dirty="0"/>
              <a:t>开发工具使用</a:t>
            </a:r>
          </a:p>
          <a:p>
            <a:r>
              <a:rPr kumimoji="1" lang="zh-CN" altLang="en-US" dirty="0"/>
              <a:t>初步认识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标签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0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选课名单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3" action="ppaction://hlinkfile"/>
              </a:rPr>
              <a:t>学生选课名单</a:t>
            </a:r>
            <a:endParaRPr lang="en-US" altLang="zh-CN" dirty="0"/>
          </a:p>
          <a:p>
            <a:r>
              <a:rPr lang="zh-CN" altLang="en-US" dirty="0"/>
              <a:t>学生学习经历（先修课程）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15888"/>
            <a:ext cx="8382000" cy="781050"/>
          </a:xfrm>
        </p:spPr>
        <p:txBody>
          <a:bodyPr/>
          <a:lstStyle/>
          <a:p>
            <a:pPr marL="685800" indent="-685800" eaLnBrk="1" hangingPunct="1"/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1-3】 </a:t>
            </a: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268413"/>
            <a:ext cx="7731125" cy="459105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altLang="zh-CN" sz="2800" dirty="0"/>
              <a:t>P</a:t>
            </a:r>
            <a:r>
              <a:rPr lang="zh-CN" altLang="en-US" sz="2800"/>
              <a:t>标签是段落，会有段间距</a:t>
            </a:r>
            <a:endParaRPr lang="en-US" altLang="zh-CN" sz="2800" dirty="0"/>
          </a:p>
          <a:p>
            <a:pPr marL="0" indent="0" eaLnBrk="1" hangingPunct="1">
              <a:spcBef>
                <a:spcPct val="0"/>
              </a:spcBef>
            </a:pPr>
            <a:r>
              <a:rPr lang="zh-CN" altLang="en-US" sz="2800" dirty="0"/>
              <a:t>可以单独定义</a:t>
            </a:r>
            <a:r>
              <a:rPr lang="en-US" altLang="zh-CN" sz="2800" dirty="0"/>
              <a:t>&lt;p&gt;</a:t>
            </a:r>
            <a:r>
              <a:rPr lang="zh-CN" altLang="en-US" sz="2800" dirty="0"/>
              <a:t>和</a:t>
            </a:r>
            <a:r>
              <a:rPr lang="en-US" altLang="zh-CN" sz="2800" dirty="0"/>
              <a:t>&lt;/p&gt;</a:t>
            </a:r>
            <a:r>
              <a:rPr lang="zh-CN" altLang="en-US" sz="2800" dirty="0"/>
              <a:t>之间元素的属性。比较常用的属性是</a:t>
            </a:r>
            <a:r>
              <a:rPr lang="en-US" altLang="zh-CN" sz="2800" dirty="0" err="1"/>
              <a:t>aligh</a:t>
            </a:r>
            <a:r>
              <a:rPr lang="zh-CN" altLang="en-US" sz="2800" dirty="0"/>
              <a:t>＝</a:t>
            </a:r>
            <a:r>
              <a:rPr lang="en-US" altLang="zh-CN" sz="2800" dirty="0"/>
              <a:t>#</a:t>
            </a:r>
            <a:r>
              <a:rPr lang="zh-CN" altLang="en-US" sz="2800" dirty="0"/>
              <a:t>，</a:t>
            </a:r>
            <a:r>
              <a:rPr lang="en-US" altLang="zh-CN" sz="2800" dirty="0"/>
              <a:t>#</a:t>
            </a:r>
            <a:r>
              <a:rPr lang="zh-CN" altLang="en-US" sz="2800" dirty="0"/>
              <a:t>可以是</a:t>
            </a:r>
            <a:r>
              <a:rPr lang="en-US" altLang="zh-CN" sz="2800" dirty="0"/>
              <a:t>left</a:t>
            </a:r>
            <a:r>
              <a:rPr lang="zh-CN" altLang="en-US" sz="2800" dirty="0"/>
              <a:t>、</a:t>
            </a:r>
            <a:r>
              <a:rPr lang="en-US" altLang="zh-CN" sz="2800" dirty="0"/>
              <a:t>center</a:t>
            </a:r>
            <a:r>
              <a:rPr lang="zh-CN" altLang="en-US" sz="2800" dirty="0"/>
              <a:t>或</a:t>
            </a:r>
            <a:r>
              <a:rPr lang="en-US" altLang="zh-CN" sz="2800" dirty="0"/>
              <a:t>right</a:t>
            </a:r>
            <a:r>
              <a:rPr lang="zh-CN" altLang="en-US" sz="2800" dirty="0"/>
              <a:t>。</a:t>
            </a:r>
            <a:r>
              <a:rPr lang="en-US" altLang="zh-CN" sz="2800" dirty="0"/>
              <a:t>Left</a:t>
            </a:r>
            <a:r>
              <a:rPr lang="zh-CN" altLang="en-US" sz="2800" dirty="0"/>
              <a:t>表示文字居左，</a:t>
            </a:r>
            <a:r>
              <a:rPr lang="en-US" altLang="zh-CN" sz="2800" dirty="0"/>
              <a:t>center</a:t>
            </a:r>
            <a:r>
              <a:rPr lang="zh-CN" altLang="en-US" sz="2800" dirty="0"/>
              <a:t>表示文字居中，</a:t>
            </a:r>
            <a:r>
              <a:rPr lang="en-US" altLang="zh-CN" sz="2800" dirty="0"/>
              <a:t>right</a:t>
            </a:r>
            <a:r>
              <a:rPr lang="zh-CN" altLang="en-US" sz="2800" dirty="0"/>
              <a:t>表示文字居右。 </a:t>
            </a:r>
          </a:p>
          <a:p>
            <a:pPr marL="0" indent="0"/>
            <a:r>
              <a:rPr lang="zh-CN" altLang="en-US" sz="2800" dirty="0"/>
              <a:t> 文字居中显示，代码如下：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&lt;p align="center"&gt;&lt;b&gt;</a:t>
            </a:r>
            <a:r>
              <a:rPr lang="zh-CN" altLang="en-US" sz="2800" dirty="0">
                <a:solidFill>
                  <a:srgbClr val="800000"/>
                </a:solidFill>
                <a:latin typeface="Verdana" pitchFamily="34" charset="0"/>
              </a:rPr>
              <a:t>加粗</a:t>
            </a: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&lt;/b&gt; &lt;</a:t>
            </a:r>
            <a:r>
              <a:rPr lang="en-US" altLang="zh-CN" sz="2800" dirty="0" err="1">
                <a:solidFill>
                  <a:srgbClr val="800000"/>
                </a:solidFill>
                <a:latin typeface="Verdana" pitchFamily="34" charset="0"/>
              </a:rPr>
              <a:t>i</a:t>
            </a: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&gt;</a:t>
            </a:r>
            <a:r>
              <a:rPr lang="zh-CN" altLang="en-US" sz="2800" dirty="0">
                <a:solidFill>
                  <a:srgbClr val="800000"/>
                </a:solidFill>
                <a:latin typeface="Verdana" pitchFamily="34" charset="0"/>
              </a:rPr>
              <a:t>倾斜</a:t>
            </a: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&lt;/</a:t>
            </a:r>
            <a:r>
              <a:rPr lang="en-US" altLang="zh-CN" sz="2800" dirty="0" err="1">
                <a:solidFill>
                  <a:srgbClr val="800000"/>
                </a:solidFill>
                <a:latin typeface="Verdana" pitchFamily="34" charset="0"/>
              </a:rPr>
              <a:t>i</a:t>
            </a: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&gt; &lt;u&gt;</a:t>
            </a:r>
            <a:r>
              <a:rPr lang="zh-CN" altLang="en-US" sz="2800" dirty="0">
                <a:solidFill>
                  <a:srgbClr val="800000"/>
                </a:solidFill>
                <a:latin typeface="Verdana" pitchFamily="34" charset="0"/>
              </a:rPr>
              <a:t>下划线</a:t>
            </a: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&lt;/u&gt;&lt;/p&gt;</a:t>
            </a:r>
            <a:endParaRPr lang="zh-CN" altLang="en-US" sz="2800" dirty="0">
              <a:solidFill>
                <a:srgbClr val="800000"/>
              </a:solidFill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382000" cy="781050"/>
          </a:xfrm>
        </p:spPr>
        <p:txBody>
          <a:bodyPr/>
          <a:lstStyle/>
          <a:p>
            <a:pPr eaLnBrk="1" hangingPunct="1"/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1-4】 </a:t>
            </a:r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2813" y="1276350"/>
            <a:ext cx="7546975" cy="5032375"/>
          </a:xfrm>
        </p:spPr>
        <p:txBody>
          <a:bodyPr/>
          <a:lstStyle/>
          <a:p>
            <a:r>
              <a:rPr lang="zh-CN" altLang="en-US" sz="2800" dirty="0"/>
              <a:t>下面的代码可以定义</a:t>
            </a:r>
            <a:r>
              <a:rPr lang="en-US" altLang="zh-CN" sz="2800" dirty="0"/>
              <a:t>h1</a:t>
            </a:r>
            <a:r>
              <a:rPr lang="zh-CN" altLang="en-US" sz="2800" dirty="0"/>
              <a:t>、</a:t>
            </a:r>
            <a:r>
              <a:rPr lang="en-US" altLang="zh-CN" sz="2800" dirty="0"/>
              <a:t>h2……h6</a:t>
            </a:r>
            <a:r>
              <a:rPr lang="zh-CN" altLang="en-US" sz="2800" dirty="0"/>
              <a:t>标题的文字。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&lt;h1&gt;</a:t>
            </a:r>
            <a:r>
              <a:rPr lang="zh-CN" altLang="en-US" sz="2800" dirty="0">
                <a:solidFill>
                  <a:srgbClr val="800000"/>
                </a:solidFill>
                <a:latin typeface="Verdana" pitchFamily="34" charset="0"/>
              </a:rPr>
              <a:t>这是标题 </a:t>
            </a: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1&lt;/h1&gt;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&lt;h1&gt;</a:t>
            </a:r>
            <a:r>
              <a:rPr lang="zh-CN" altLang="en-US" sz="2800" dirty="0">
                <a:solidFill>
                  <a:srgbClr val="800000"/>
                </a:solidFill>
                <a:latin typeface="Verdana" pitchFamily="34" charset="0"/>
              </a:rPr>
              <a:t>这是标题 </a:t>
            </a: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2&lt;/h1&gt;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&lt;h2&gt;</a:t>
            </a:r>
            <a:r>
              <a:rPr lang="zh-CN" altLang="en-US" sz="2800" dirty="0">
                <a:solidFill>
                  <a:srgbClr val="800000"/>
                </a:solidFill>
                <a:latin typeface="Verdana" pitchFamily="34" charset="0"/>
              </a:rPr>
              <a:t>这是标题 </a:t>
            </a: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3&lt;/h2&gt;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&lt;h4&gt;</a:t>
            </a:r>
            <a:r>
              <a:rPr lang="zh-CN" altLang="en-US" sz="2800" dirty="0">
                <a:solidFill>
                  <a:srgbClr val="800000"/>
                </a:solidFill>
                <a:latin typeface="Verdana" pitchFamily="34" charset="0"/>
              </a:rPr>
              <a:t>这是标题 </a:t>
            </a: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4&lt;/h4&gt;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&lt;h5&gt;</a:t>
            </a:r>
            <a:r>
              <a:rPr lang="zh-CN" altLang="en-US" sz="2800" dirty="0">
                <a:solidFill>
                  <a:srgbClr val="800000"/>
                </a:solidFill>
                <a:latin typeface="Verdana" pitchFamily="34" charset="0"/>
              </a:rPr>
              <a:t>这是标题 </a:t>
            </a: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5&lt;/h5&gt;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&lt;h6&gt;</a:t>
            </a:r>
            <a:r>
              <a:rPr lang="zh-CN" altLang="en-US" sz="2800" dirty="0">
                <a:solidFill>
                  <a:srgbClr val="800000"/>
                </a:solidFill>
                <a:latin typeface="Verdana" pitchFamily="34" charset="0"/>
              </a:rPr>
              <a:t>这是标题 </a:t>
            </a: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6&lt;/h6&gt;</a:t>
            </a:r>
            <a:endParaRPr lang="zh-CN" altLang="zh-CN" sz="2800" dirty="0">
              <a:solidFill>
                <a:srgbClr val="800000"/>
              </a:solidFill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浏览</a:t>
            </a: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1-4】</a:t>
            </a:r>
            <a:r>
              <a:rPr lang="zh-CN" altLang="en-US"/>
              <a:t>的结果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276350"/>
            <a:ext cx="5891212" cy="4240213"/>
          </a:xfrm>
        </p:spPr>
        <p:txBody>
          <a:bodyPr/>
          <a:lstStyle/>
          <a:p>
            <a:pPr algn="just"/>
            <a:endParaRPr lang="zh-CN" altLang="zh-CN"/>
          </a:p>
        </p:txBody>
      </p:sp>
      <p:pic>
        <p:nvPicPr>
          <p:cNvPr id="2662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196975"/>
            <a:ext cx="5329238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1.2.3  </a:t>
            </a:r>
            <a:r>
              <a:rPr lang="zh-CN" altLang="en-US"/>
              <a:t>超级链接 </a:t>
            </a: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94687" cy="45910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zh-CN" sz="2800" dirty="0"/>
              <a:t>在超级链接中必须明确指定转向文档的位置和文件名。可以使用</a:t>
            </a:r>
            <a:r>
              <a:rPr lang="en-US" altLang="zh-CN" sz="2800" dirty="0"/>
              <a:t>URL</a:t>
            </a:r>
            <a:r>
              <a:rPr lang="zh-CN" altLang="en-US" sz="2800" dirty="0"/>
              <a:t>（统一资源定位器，</a:t>
            </a:r>
            <a:r>
              <a:rPr lang="en-US" altLang="zh-CN" sz="2800" dirty="0"/>
              <a:t>Uniform Resource Locator</a:t>
            </a:r>
            <a:r>
              <a:rPr lang="zh-CN" altLang="en-US" sz="2800" dirty="0"/>
              <a:t>）指定文档的具体位置，它的构成如下：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protocol:// machine.name[:port]</a:t>
            </a:r>
            <a:r>
              <a:rPr lang="zh-CN" altLang="en-US" sz="2800" dirty="0">
                <a:solidFill>
                  <a:srgbClr val="800000"/>
                </a:solidFill>
                <a:latin typeface="Verdana" pitchFamily="34" charset="0"/>
              </a:rPr>
              <a:t>／</a:t>
            </a: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directory</a:t>
            </a:r>
            <a:r>
              <a:rPr lang="zh-CN" altLang="en-US" sz="2800" dirty="0">
                <a:solidFill>
                  <a:srgbClr val="800000"/>
                </a:solidFill>
                <a:latin typeface="Verdana" pitchFamily="34" charset="0"/>
              </a:rPr>
              <a:t>／</a:t>
            </a: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filename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/>
              <a:t>其中</a:t>
            </a:r>
            <a:r>
              <a:rPr lang="en-US" altLang="zh-CN" sz="2800" dirty="0"/>
              <a:t>protocol</a:t>
            </a:r>
            <a:r>
              <a:rPr lang="zh-CN" altLang="en-US" sz="2800" dirty="0"/>
              <a:t>是访问该资源所采用的协议，即访问该资源的方法，主要的协议包括：</a:t>
            </a:r>
            <a:endParaRPr lang="zh-CN" altLang="en-US" sz="2800" dirty="0">
              <a:sym typeface="ZapfDingbats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sym typeface="ZapfDingbats" charset="2"/>
              </a:rPr>
              <a:t></a:t>
            </a:r>
            <a:r>
              <a:rPr lang="zh-CN" altLang="en-US" sz="2800" dirty="0"/>
              <a:t> </a:t>
            </a:r>
            <a:r>
              <a:rPr lang="en-US" altLang="zh-CN" sz="2800" dirty="0"/>
              <a:t>HTTP</a:t>
            </a:r>
            <a:r>
              <a:rPr lang="zh-CN" altLang="en-US" sz="2800" dirty="0"/>
              <a:t>，超文本传输协议，该资源是</a:t>
            </a:r>
            <a:r>
              <a:rPr lang="en-US" altLang="zh-CN" sz="2800" dirty="0"/>
              <a:t>HTML</a:t>
            </a:r>
            <a:r>
              <a:rPr lang="zh-CN" altLang="en-US" sz="2800" dirty="0"/>
              <a:t>文件。</a:t>
            </a:r>
            <a:endParaRPr lang="zh-CN" altLang="en-US" sz="2800" dirty="0">
              <a:sym typeface="ZapfDingbats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sym typeface="ZapfDingbats" charset="2"/>
              </a:rPr>
              <a:t></a:t>
            </a:r>
            <a:r>
              <a:rPr lang="zh-CN" altLang="en-US" sz="2800" dirty="0"/>
              <a:t> </a:t>
            </a:r>
            <a:r>
              <a:rPr lang="en-US" altLang="zh-CN" sz="2800" dirty="0"/>
              <a:t>File</a:t>
            </a:r>
            <a:r>
              <a:rPr lang="zh-CN" altLang="en-US" sz="2800" dirty="0"/>
              <a:t>，用于访问本地计算机上的文件资源。</a:t>
            </a:r>
            <a:endParaRPr lang="zh-CN" altLang="en-US" sz="2800" dirty="0">
              <a:sym typeface="ZapfDingbats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sym typeface="ZapfDingbats" charset="2"/>
              </a:rPr>
              <a:t></a:t>
            </a:r>
            <a:r>
              <a:rPr lang="zh-CN" altLang="en-US" sz="2800" dirty="0"/>
              <a:t> </a:t>
            </a:r>
            <a:r>
              <a:rPr lang="en-US" altLang="zh-CN" sz="2800" dirty="0"/>
              <a:t>FTP</a:t>
            </a:r>
            <a:r>
              <a:rPr lang="zh-CN" altLang="en-US" sz="2800" dirty="0"/>
              <a:t>，文件传输协议。</a:t>
            </a:r>
            <a:endParaRPr lang="zh-CN" altLang="en-US" sz="2800" dirty="0">
              <a:sym typeface="ZapfDingbats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一个典型的</a:t>
            </a:r>
            <a:r>
              <a:rPr lang="en-US" altLang="zh-CN"/>
              <a:t>URL </a:t>
            </a:r>
            <a:endParaRPr lang="zh-CN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340768"/>
            <a:ext cx="7850187" cy="4591050"/>
          </a:xfrm>
        </p:spPr>
        <p:txBody>
          <a:bodyPr/>
          <a:lstStyle/>
          <a:p>
            <a:r>
              <a:rPr lang="zh-CN" altLang="en-US" dirty="0"/>
              <a:t>下面是一个典型的</a:t>
            </a:r>
            <a:r>
              <a:rPr lang="en-US" altLang="zh-CN" dirty="0"/>
              <a:t>URL</a:t>
            </a:r>
            <a:r>
              <a:rPr lang="zh-CN" altLang="en-US" dirty="0"/>
              <a:t>：</a:t>
            </a:r>
          </a:p>
          <a:p>
            <a:r>
              <a:rPr lang="en-US" altLang="zh-CN" dirty="0">
                <a:solidFill>
                  <a:srgbClr val="800000"/>
                </a:solidFill>
                <a:latin typeface="Verdana" pitchFamily="34" charset="0"/>
              </a:rPr>
              <a:t>http://</a:t>
            </a:r>
            <a:r>
              <a:rPr lang="en-US" altLang="zh-CN" dirty="0" err="1">
                <a:solidFill>
                  <a:srgbClr val="800000"/>
                </a:solidFill>
                <a:latin typeface="Verdana" pitchFamily="34" charset="0"/>
              </a:rPr>
              <a:t>www.php.net</a:t>
            </a:r>
            <a:r>
              <a:rPr lang="en-US" altLang="zh-CN" dirty="0">
                <a:solidFill>
                  <a:srgbClr val="800000"/>
                </a:solidFill>
                <a:latin typeface="Verdana" pitchFamily="34" charset="0"/>
              </a:rPr>
              <a:t>/</a:t>
            </a:r>
            <a:r>
              <a:rPr lang="en-US" altLang="zh-CN" dirty="0" err="1">
                <a:solidFill>
                  <a:srgbClr val="800000"/>
                </a:solidFill>
                <a:latin typeface="Verdana" pitchFamily="34" charset="0"/>
              </a:rPr>
              <a:t>downlaod.php</a:t>
            </a:r>
            <a:endParaRPr lang="en-US" altLang="zh-CN" dirty="0">
              <a:solidFill>
                <a:srgbClr val="800000"/>
              </a:solidFill>
              <a:latin typeface="Verdana" pitchFamily="34" charset="0"/>
            </a:endParaRPr>
          </a:p>
          <a:p>
            <a:r>
              <a:rPr lang="zh-CN" altLang="en-US" dirty="0"/>
              <a:t>通常网站都会指定默认的文档，所以直接输入</a:t>
            </a:r>
            <a:r>
              <a:rPr lang="en-US" altLang="zh-CN" dirty="0"/>
              <a:t>http://</a:t>
            </a:r>
            <a:r>
              <a:rPr lang="en-US" altLang="zh-CN" dirty="0" err="1"/>
              <a:t>www.php.net</a:t>
            </a:r>
            <a:r>
              <a:rPr lang="zh-CN" altLang="en-US" dirty="0"/>
              <a:t>就可以访问到</a:t>
            </a:r>
            <a:r>
              <a:rPr lang="en-US" altLang="zh-CN" dirty="0"/>
              <a:t>PHP</a:t>
            </a:r>
            <a:r>
              <a:rPr lang="zh-CN" altLang="en-US" dirty="0"/>
              <a:t>网站的首页文档。</a:t>
            </a:r>
          </a:p>
          <a:p>
            <a:r>
              <a:rPr lang="zh-CN" altLang="en-US" dirty="0"/>
              <a:t>下面是一个定义超级链接的例子：</a:t>
            </a:r>
          </a:p>
          <a:p>
            <a:r>
              <a:rPr lang="en-US" altLang="zh-CN" sz="2000" dirty="0">
                <a:solidFill>
                  <a:srgbClr val="800000"/>
                </a:solidFill>
                <a:latin typeface="Verdana" pitchFamily="34" charset="0"/>
              </a:rPr>
              <a:t>&lt;a </a:t>
            </a:r>
            <a:r>
              <a:rPr lang="en-US" altLang="zh-CN" dirty="0" err="1">
                <a:solidFill>
                  <a:srgbClr val="800000"/>
                </a:solidFill>
                <a:latin typeface="Verdana" pitchFamily="34" charset="0"/>
              </a:rPr>
              <a:t>href</a:t>
            </a:r>
            <a:r>
              <a:rPr lang="en-US" altLang="zh-CN" sz="2000" dirty="0">
                <a:solidFill>
                  <a:srgbClr val="800000"/>
                </a:solidFill>
                <a:latin typeface="Verdana" pitchFamily="34" charset="0"/>
              </a:rPr>
              <a:t>=“http://www.baidu.com” &gt; </a:t>
            </a:r>
            <a:r>
              <a:rPr lang="zh-CN" altLang="en-US" sz="2000" dirty="0">
                <a:solidFill>
                  <a:srgbClr val="800000"/>
                </a:solidFill>
                <a:latin typeface="Verdana" pitchFamily="34" charset="0"/>
              </a:rPr>
              <a:t>百度网站</a:t>
            </a:r>
            <a:r>
              <a:rPr lang="en-US" altLang="zh-CN" sz="2000" dirty="0">
                <a:solidFill>
                  <a:srgbClr val="800000"/>
                </a:solidFill>
                <a:latin typeface="Verdana" pitchFamily="34" charset="0"/>
              </a:rPr>
              <a:t>&lt;/a&gt;</a:t>
            </a:r>
            <a:endParaRPr lang="zh-CN" altLang="zh-CN" sz="2000" dirty="0">
              <a:solidFill>
                <a:srgbClr val="800000"/>
              </a:solidFill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target</a:t>
            </a:r>
            <a:r>
              <a:rPr lang="zh-CN" altLang="en-US"/>
              <a:t>属性 </a:t>
            </a:r>
            <a:endParaRPr lang="zh-CN" altLang="zh-CN"/>
          </a:p>
        </p:txBody>
      </p:sp>
      <p:sp>
        <p:nvSpPr>
          <p:cNvPr id="29699" name="文本占位符 3"/>
          <p:cNvSpPr>
            <a:spLocks noGrp="1"/>
          </p:cNvSpPr>
          <p:nvPr>
            <p:ph type="body" sz="half" idx="1"/>
          </p:nvPr>
        </p:nvSpPr>
        <p:spPr>
          <a:xfrm>
            <a:off x="912813" y="1276350"/>
            <a:ext cx="7835900" cy="4591050"/>
          </a:xfrm>
        </p:spPr>
        <p:txBody>
          <a:bodyPr/>
          <a:lstStyle/>
          <a:p>
            <a:r>
              <a:rPr lang="zh-CN" altLang="en-US" sz="2800" dirty="0"/>
              <a:t>在</a:t>
            </a:r>
            <a:r>
              <a:rPr lang="en-US" altLang="zh-CN" sz="2800" dirty="0"/>
              <a:t>&lt;a&gt;</a:t>
            </a:r>
            <a:r>
              <a:rPr lang="zh-CN" altLang="en-US" sz="2800" dirty="0"/>
              <a:t>和</a:t>
            </a:r>
            <a:r>
              <a:rPr lang="en-US" altLang="zh-CN" sz="2800" dirty="0"/>
              <a:t>&lt;/a&gt;</a:t>
            </a:r>
            <a:r>
              <a:rPr lang="zh-CN" altLang="en-US" sz="2800" dirty="0"/>
              <a:t>标签之间定义超级链接的显示文本，</a:t>
            </a:r>
            <a:r>
              <a:rPr lang="en-US" altLang="zh-CN" sz="2800" dirty="0" err="1"/>
              <a:t>href</a:t>
            </a:r>
            <a:r>
              <a:rPr lang="zh-CN" altLang="en-US" sz="2800" dirty="0"/>
              <a:t>属性定义要转向的网址或文档。</a:t>
            </a:r>
          </a:p>
          <a:p>
            <a:r>
              <a:rPr lang="zh-CN" altLang="en-US" sz="2800" dirty="0"/>
              <a:t>在超级链接的定义代码中，除了指定转向文档外，还可以使用</a:t>
            </a:r>
            <a:r>
              <a:rPr lang="en-US" altLang="zh-CN" sz="2800" dirty="0"/>
              <a:t>target</a:t>
            </a:r>
            <a:r>
              <a:rPr lang="zh-CN" altLang="en-US" sz="2800" dirty="0"/>
              <a:t>属性来设置单击超级链接时打开网页的目标框架。可以选择</a:t>
            </a:r>
            <a:r>
              <a:rPr lang="en-US" altLang="zh-CN" sz="2800" dirty="0">
                <a:solidFill>
                  <a:srgbClr val="FF0000"/>
                </a:solidFill>
              </a:rPr>
              <a:t>_blank</a:t>
            </a:r>
            <a:r>
              <a:rPr lang="zh-CN" altLang="en-US" sz="2800" dirty="0"/>
              <a:t>（新建窗口）、</a:t>
            </a:r>
            <a:r>
              <a:rPr lang="en-US" altLang="zh-CN" sz="2800" dirty="0">
                <a:solidFill>
                  <a:srgbClr val="800000"/>
                </a:solidFill>
              </a:rPr>
              <a:t>_parent</a:t>
            </a:r>
            <a:r>
              <a:rPr lang="zh-CN" altLang="en-US" sz="2800" dirty="0"/>
              <a:t>（父框架）、</a:t>
            </a:r>
            <a:r>
              <a:rPr lang="en-US" altLang="zh-CN" sz="2800" dirty="0">
                <a:solidFill>
                  <a:srgbClr val="FF0000"/>
                </a:solidFill>
              </a:rPr>
              <a:t>_self</a:t>
            </a:r>
            <a:r>
              <a:rPr lang="zh-CN" altLang="en-US" sz="2800" dirty="0"/>
              <a:t>（相同框架）和</a:t>
            </a:r>
            <a:r>
              <a:rPr lang="en-US" altLang="zh-CN" sz="2800" dirty="0">
                <a:solidFill>
                  <a:srgbClr val="800000"/>
                </a:solidFill>
              </a:rPr>
              <a:t>_top</a:t>
            </a:r>
            <a:r>
              <a:rPr lang="zh-CN" altLang="en-US" sz="2800" dirty="0"/>
              <a:t>（整页）等目标框架。比较常用的目标框架为</a:t>
            </a:r>
            <a:r>
              <a:rPr lang="en-US" altLang="zh-CN" sz="2800" dirty="0">
                <a:solidFill>
                  <a:srgbClr val="800000"/>
                </a:solidFill>
              </a:rPr>
              <a:t>_blank</a:t>
            </a:r>
            <a:r>
              <a:rPr lang="zh-CN" altLang="en-US" sz="2800" dirty="0"/>
              <a:t>（新建窗口）。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1-5】 </a:t>
            </a:r>
            <a:endParaRPr lang="zh-CN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2813" y="1276350"/>
            <a:ext cx="7762875" cy="4313238"/>
          </a:xfrm>
        </p:spPr>
        <p:txBody>
          <a:bodyPr/>
          <a:lstStyle/>
          <a:p>
            <a:r>
              <a:rPr lang="en-US" altLang="zh-CN" sz="2800"/>
              <a:t> </a:t>
            </a:r>
            <a:r>
              <a:rPr lang="zh-CN" altLang="en-US" sz="2800"/>
              <a:t>定义一个新的超级链接，显示文本为“在新窗口中打开</a:t>
            </a:r>
            <a:r>
              <a:rPr lang="en-US" altLang="zh-CN" sz="2800"/>
              <a:t>PHP</a:t>
            </a:r>
            <a:r>
              <a:rPr lang="zh-CN" altLang="en-US" sz="2800"/>
              <a:t>网站”，代码如下：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solidFill>
                  <a:srgbClr val="800000"/>
                </a:solidFill>
                <a:latin typeface="Verdana" pitchFamily="34" charset="0"/>
              </a:rPr>
              <a:t>&lt;a target="_blank" href="http://www.php.net"&gt;</a:t>
            </a:r>
            <a:r>
              <a:rPr lang="zh-CN" altLang="en-US" sz="2800">
                <a:solidFill>
                  <a:srgbClr val="800000"/>
                </a:solidFill>
                <a:latin typeface="Verdana" pitchFamily="34" charset="0"/>
              </a:rPr>
              <a:t>在新窗口中打开</a:t>
            </a:r>
            <a:r>
              <a:rPr lang="en-US" altLang="zh-CN" sz="2800">
                <a:solidFill>
                  <a:srgbClr val="800000"/>
                </a:solidFill>
                <a:latin typeface="Verdana" pitchFamily="34" charset="0"/>
              </a:rPr>
              <a:t>PHP</a:t>
            </a:r>
            <a:r>
              <a:rPr lang="zh-CN" altLang="en-US" sz="2800">
                <a:solidFill>
                  <a:srgbClr val="800000"/>
                </a:solidFill>
                <a:latin typeface="Verdana" pitchFamily="34" charset="0"/>
              </a:rPr>
              <a:t>网站</a:t>
            </a:r>
            <a:r>
              <a:rPr lang="en-US" altLang="zh-CN" sz="2800">
                <a:solidFill>
                  <a:srgbClr val="800000"/>
                </a:solidFill>
                <a:latin typeface="Verdana" pitchFamily="34" charset="0"/>
              </a:rPr>
              <a:t>&lt;/a&gt;</a:t>
            </a:r>
            <a:endParaRPr lang="zh-CN" altLang="zh-CN" sz="2800">
              <a:solidFill>
                <a:srgbClr val="8000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电子邮件超级链接的定义 </a:t>
            </a:r>
            <a:endParaRPr lang="zh-CN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2813" y="1276350"/>
            <a:ext cx="7691437" cy="3016250"/>
          </a:xfrm>
        </p:spPr>
        <p:txBody>
          <a:bodyPr/>
          <a:lstStyle/>
          <a:p>
            <a:r>
              <a:rPr lang="zh-CN" altLang="en-US" sz="2800" dirty="0"/>
              <a:t>在</a:t>
            </a:r>
            <a:r>
              <a:rPr lang="en-US" altLang="zh-CN" sz="2800" dirty="0"/>
              <a:t>HTML</a:t>
            </a:r>
            <a:r>
              <a:rPr lang="zh-CN" altLang="en-US" sz="2800" dirty="0"/>
              <a:t>语言中，电子邮件超级链接的定义代码如下：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&lt;a </a:t>
            </a:r>
            <a:r>
              <a:rPr lang="en-US" altLang="zh-CN" sz="2800" dirty="0" err="1">
                <a:solidFill>
                  <a:srgbClr val="800000"/>
                </a:solidFill>
                <a:latin typeface="Verdana" pitchFamily="34" charset="0"/>
              </a:rPr>
              <a:t>href</a:t>
            </a: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="mailto:johney2008@sina.com"&gt;</a:t>
            </a:r>
            <a:r>
              <a:rPr lang="zh-CN" altLang="en-US" sz="2800" dirty="0">
                <a:solidFill>
                  <a:srgbClr val="800000"/>
                </a:solidFill>
                <a:latin typeface="Verdana" pitchFamily="34" charset="0"/>
              </a:rPr>
              <a:t>我的邮箱</a:t>
            </a: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&lt;/a&gt;</a:t>
            </a:r>
            <a:endParaRPr lang="zh-CN" altLang="en-US" sz="2800" dirty="0">
              <a:solidFill>
                <a:srgbClr val="800000"/>
              </a:solidFill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命名锚记（书签）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2813" y="1276350"/>
            <a:ext cx="7404100" cy="2584450"/>
          </a:xfrm>
        </p:spPr>
        <p:txBody>
          <a:bodyPr/>
          <a:lstStyle/>
          <a:p>
            <a:r>
              <a:rPr lang="zh-CN" altLang="en-US" sz="2800" dirty="0"/>
              <a:t>超级链接还可以定义在本网页内跳转，从而实现类似目录的功能。比较常见的应用包括在网页底部定义一个超级链接，用于返回网页顶端。首先需要在跳转到的位置定义一个标识（锚）</a:t>
            </a:r>
          </a:p>
          <a:p>
            <a:r>
              <a:rPr lang="zh-CN" altLang="en-US" sz="2800" dirty="0"/>
              <a:t>例如，可以在网页的顶部定义锚</a:t>
            </a:r>
            <a:r>
              <a:rPr lang="en-US" altLang="zh-CN" sz="2800" dirty="0"/>
              <a:t>top</a:t>
            </a:r>
            <a:r>
              <a:rPr lang="zh-CN" altLang="en-US" sz="2800" dirty="0"/>
              <a:t>，代码如下：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&lt;a </a:t>
            </a:r>
            <a:r>
              <a:rPr lang="en-US" altLang="zh-CN" sz="2800" dirty="0">
                <a:solidFill>
                  <a:srgbClr val="FF0000"/>
                </a:solidFill>
                <a:latin typeface="Verdana" pitchFamily="34" charset="0"/>
              </a:rPr>
              <a:t>name="top" </a:t>
            </a:r>
            <a:r>
              <a:rPr lang="en-US" altLang="zh-CN" sz="2800" dirty="0" smtClean="0">
                <a:solidFill>
                  <a:srgbClr val="800000"/>
                </a:solidFill>
                <a:latin typeface="Verdana" pitchFamily="34" charset="0"/>
              </a:rPr>
              <a:t>&gt;&lt;/</a:t>
            </a: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a&gt;</a:t>
            </a:r>
          </a:p>
          <a:p>
            <a:r>
              <a:rPr lang="zh-CN" altLang="en-US" sz="2800" dirty="0"/>
              <a:t>在</a:t>
            </a:r>
            <a:r>
              <a:rPr lang="en-US" altLang="zh-CN" sz="2800" dirty="0"/>
              <a:t>&lt;a&gt;</a:t>
            </a:r>
            <a:r>
              <a:rPr lang="zh-CN" altLang="en-US" sz="2800" dirty="0"/>
              <a:t>标记中增加了一个</a:t>
            </a:r>
            <a:r>
              <a:rPr lang="en-US" altLang="zh-CN" sz="2800" dirty="0"/>
              <a:t>name</a:t>
            </a:r>
            <a:r>
              <a:rPr lang="zh-CN" altLang="en-US" sz="2800" dirty="0"/>
              <a:t>属性，表示这是一个名字为</a:t>
            </a:r>
            <a:r>
              <a:rPr lang="en-US" altLang="zh-CN" sz="2800" dirty="0"/>
              <a:t>top</a:t>
            </a:r>
            <a:r>
              <a:rPr lang="zh-CN" altLang="en-US" sz="2800" dirty="0"/>
              <a:t>的锚。</a:t>
            </a:r>
            <a:endParaRPr lang="en-US" altLang="zh-CN" sz="2800" dirty="0"/>
          </a:p>
        </p:txBody>
      </p:sp>
      <p:sp>
        <p:nvSpPr>
          <p:cNvPr id="32772" name="Rectangle 14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p"/>
              <a:defRPr sz="3200" b="1">
                <a:solidFill>
                  <a:schemeClr val="accent2"/>
                </a:solidFill>
                <a:latin typeface="新宋体" pitchFamily="49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黑体" pitchFamily="49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转向同一文档中有锚的地方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268413"/>
            <a:ext cx="7850187" cy="459105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zh-CN" altLang="zh-CN" dirty="0"/>
              <a:t>创建锚是为了在</a:t>
            </a:r>
            <a:r>
              <a:rPr lang="en-US" altLang="zh-CN" dirty="0"/>
              <a:t>HTML</a:t>
            </a:r>
            <a:r>
              <a:rPr lang="zh-CN" altLang="en-US" dirty="0"/>
              <a:t>文档中创建一些链接，通过这些链接可以方便地转向同一文档中有锚的地方，代码如下：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800000"/>
                </a:solidFill>
                <a:latin typeface="Verdana" pitchFamily="34" charset="0"/>
              </a:rPr>
              <a:t>&lt;A </a:t>
            </a:r>
            <a:r>
              <a:rPr lang="en-US" altLang="zh-CN" dirty="0" err="1" smtClean="0">
                <a:solidFill>
                  <a:srgbClr val="800000"/>
                </a:solidFill>
                <a:latin typeface="Verdana" pitchFamily="34" charset="0"/>
              </a:rPr>
              <a:t>href</a:t>
            </a:r>
            <a:r>
              <a:rPr lang="en-US" altLang="zh-CN" dirty="0" smtClean="0">
                <a:solidFill>
                  <a:srgbClr val="800000"/>
                </a:solidFill>
                <a:latin typeface="Verdana" pitchFamily="34" charset="0"/>
              </a:rPr>
              <a:t>="</a:t>
            </a:r>
            <a:r>
              <a:rPr lang="en-US" altLang="zh-CN" dirty="0" err="1">
                <a:solidFill>
                  <a:srgbClr val="800000"/>
                </a:solidFill>
                <a:latin typeface="Verdana" pitchFamily="34" charset="0"/>
              </a:rPr>
              <a:t>url#name</a:t>
            </a:r>
            <a:r>
              <a:rPr lang="en-US" altLang="zh-CN" dirty="0">
                <a:solidFill>
                  <a:srgbClr val="800000"/>
                </a:solidFill>
                <a:latin typeface="Verdana" pitchFamily="34" charset="0"/>
              </a:rPr>
              <a:t>"&gt;</a:t>
            </a:r>
            <a:r>
              <a:rPr lang="zh-CN" altLang="en-US" dirty="0">
                <a:solidFill>
                  <a:srgbClr val="800000"/>
                </a:solidFill>
                <a:latin typeface="Verdana" pitchFamily="34" charset="0"/>
              </a:rPr>
              <a:t>转到锚</a:t>
            </a:r>
            <a:r>
              <a:rPr lang="en-US" altLang="zh-CN" dirty="0">
                <a:solidFill>
                  <a:srgbClr val="800000"/>
                </a:solidFill>
                <a:latin typeface="Verdana" pitchFamily="34" charset="0"/>
              </a:rPr>
              <a:t>name&lt;/A&gt;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dirty="0" smtClean="0"/>
              <a:t>如果</a:t>
            </a:r>
            <a:r>
              <a:rPr lang="en-US" altLang="zh-CN" dirty="0" err="1" smtClean="0"/>
              <a:t>href</a:t>
            </a:r>
            <a:r>
              <a:rPr lang="zh-CN" altLang="en-US" dirty="0" smtClean="0"/>
              <a:t>属性</a:t>
            </a:r>
            <a:r>
              <a:rPr lang="zh-CN" altLang="en-US" dirty="0"/>
              <a:t>的值是指定一个锚，则必须在锚名前面加一个</a:t>
            </a:r>
            <a:r>
              <a:rPr lang="zh-CN" altLang="en-US" dirty="0">
                <a:solidFill>
                  <a:srgbClr val="FF0000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#”</a:t>
            </a:r>
            <a:r>
              <a:rPr lang="zh-CN" altLang="en-US" dirty="0"/>
              <a:t>符号。例如，在网页的尾部添加如下代码：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800000"/>
                </a:solidFill>
                <a:latin typeface="Verdana" pitchFamily="34" charset="0"/>
              </a:rPr>
              <a:t>&lt;a </a:t>
            </a:r>
            <a:r>
              <a:rPr lang="en-US" altLang="zh-CN" dirty="0" err="1">
                <a:solidFill>
                  <a:srgbClr val="800000"/>
                </a:solidFill>
                <a:latin typeface="Verdana" pitchFamily="34" charset="0"/>
              </a:rPr>
              <a:t>href</a:t>
            </a:r>
            <a:r>
              <a:rPr lang="en-US" altLang="zh-CN" dirty="0">
                <a:solidFill>
                  <a:srgbClr val="800000"/>
                </a:solidFill>
                <a:latin typeface="Verdana" pitchFamily="34" charset="0"/>
              </a:rPr>
              <a:t>="#top"&gt;</a:t>
            </a:r>
            <a:r>
              <a:rPr lang="zh-CN" altLang="en-US" dirty="0">
                <a:solidFill>
                  <a:srgbClr val="800000"/>
                </a:solidFill>
                <a:latin typeface="Verdana" pitchFamily="34" charset="0"/>
              </a:rPr>
              <a:t>返回顶部</a:t>
            </a:r>
            <a:r>
              <a:rPr lang="en-US" altLang="zh-CN" dirty="0">
                <a:solidFill>
                  <a:srgbClr val="800000"/>
                </a:solidFill>
                <a:latin typeface="Verdana" pitchFamily="34" charset="0"/>
              </a:rPr>
              <a:t>&lt;/a&gt;</a:t>
            </a:r>
            <a:endParaRPr lang="zh-CN" altLang="en-US" dirty="0">
              <a:solidFill>
                <a:srgbClr val="800000"/>
              </a:solidFill>
              <a:latin typeface="Verdana" pitchFamily="34" charset="0"/>
            </a:endParaRPr>
          </a:p>
        </p:txBody>
      </p:sp>
      <p:sp>
        <p:nvSpPr>
          <p:cNvPr id="33796" name="Rectangle 8"/>
          <p:cNvSpPr>
            <a:spLocks noChangeArrowheads="1"/>
          </p:cNvSpPr>
          <p:nvPr/>
        </p:nvSpPr>
        <p:spPr bwMode="auto">
          <a:xfrm>
            <a:off x="0" y="2135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p"/>
              <a:defRPr sz="3200" b="1">
                <a:solidFill>
                  <a:schemeClr val="accent2"/>
                </a:solidFill>
                <a:latin typeface="新宋体" pitchFamily="49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黑体" pitchFamily="49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3797" name="Rectangle 9"/>
          <p:cNvSpPr>
            <a:spLocks noChangeArrowheads="1"/>
          </p:cNvSpPr>
          <p:nvPr/>
        </p:nvSpPr>
        <p:spPr bwMode="auto">
          <a:xfrm>
            <a:off x="4427538" y="3213100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p"/>
              <a:defRPr sz="3200" b="1">
                <a:solidFill>
                  <a:schemeClr val="accent2"/>
                </a:solidFill>
                <a:latin typeface="新宋体" pitchFamily="49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黑体" pitchFamily="49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0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en-US" altLang="zh-CN" sz="1800" b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课程介绍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智能终端跨平台应用开发实训课程</a:t>
            </a:r>
            <a:r>
              <a:rPr lang="zh-CN" altLang="en-US" dirty="0"/>
              <a:t>是个</a:t>
            </a:r>
            <a:r>
              <a:rPr lang="zh-CN" altLang="en-US" dirty="0">
                <a:solidFill>
                  <a:srgbClr val="FF0000"/>
                </a:solidFill>
              </a:rPr>
              <a:t>系列</a:t>
            </a:r>
            <a:r>
              <a:rPr lang="zh-CN" altLang="en-US" dirty="0"/>
              <a:t>课程，也是个</a:t>
            </a:r>
            <a:r>
              <a:rPr lang="zh-CN" altLang="en-US" dirty="0">
                <a:solidFill>
                  <a:srgbClr val="FF0000"/>
                </a:solidFill>
              </a:rPr>
              <a:t>前沿</a:t>
            </a:r>
            <a:r>
              <a:rPr lang="zh-CN" altLang="en-US" dirty="0"/>
              <a:t>课程</a:t>
            </a:r>
            <a:endParaRPr lang="en-US" altLang="zh-CN" dirty="0"/>
          </a:p>
          <a:p>
            <a:r>
              <a:rPr lang="zh-CN" altLang="en-US" dirty="0"/>
              <a:t>主要介绍</a:t>
            </a:r>
            <a:r>
              <a:rPr lang="en-US" altLang="zh-CN" dirty="0"/>
              <a:t>HTML5,</a:t>
            </a:r>
            <a:r>
              <a:rPr lang="zh-CN" altLang="en-US" dirty="0"/>
              <a:t>移动开发的</a:t>
            </a:r>
            <a:r>
              <a:rPr lang="zh-CN" altLang="en-US" dirty="0">
                <a:solidFill>
                  <a:srgbClr val="FF0000"/>
                </a:solidFill>
              </a:rPr>
              <a:t>前端</a:t>
            </a:r>
            <a:r>
              <a:rPr lang="zh-CN" altLang="en-US" dirty="0"/>
              <a:t>，更贴合</a:t>
            </a:r>
            <a:r>
              <a:rPr lang="zh-CN" altLang="en-US" dirty="0">
                <a:solidFill>
                  <a:srgbClr val="FF0000"/>
                </a:solidFill>
              </a:rPr>
              <a:t>专业</a:t>
            </a:r>
            <a:r>
              <a:rPr lang="zh-CN" altLang="en-US" dirty="0"/>
              <a:t>和未来就业</a:t>
            </a:r>
            <a:endParaRPr lang="en-US" altLang="zh-CN" dirty="0"/>
          </a:p>
          <a:p>
            <a:r>
              <a:rPr lang="zh-CN" altLang="en-US" dirty="0"/>
              <a:t>主要采取上机授课，边学边练的方式，穿插大作业，增强学生动手</a:t>
            </a:r>
            <a:r>
              <a:rPr lang="zh-CN" altLang="en-US" dirty="0">
                <a:solidFill>
                  <a:srgbClr val="FF0000"/>
                </a:solidFill>
              </a:rPr>
              <a:t>实践</a:t>
            </a:r>
            <a:r>
              <a:rPr lang="zh-CN" altLang="en-US" dirty="0"/>
              <a:t>能力。</a:t>
            </a:r>
            <a:endParaRPr lang="en-US" altLang="zh-CN" dirty="0"/>
          </a:p>
          <a:p>
            <a:r>
              <a:rPr lang="zh-CN" altLang="en-US" dirty="0"/>
              <a:t>课堂纪律：出勤率、抬头率、入脑率</a:t>
            </a:r>
            <a:endParaRPr lang="en-US" altLang="zh-CN" dirty="0"/>
          </a:p>
          <a:p>
            <a:r>
              <a:rPr lang="zh-CN" altLang="en-US" dirty="0"/>
              <a:t>考试形式：平时成绩</a:t>
            </a:r>
            <a:r>
              <a:rPr lang="en-US" altLang="zh-CN" dirty="0"/>
              <a:t>+</a:t>
            </a:r>
            <a:r>
              <a:rPr lang="zh-CN" altLang="en-US" dirty="0"/>
              <a:t>期末成绩</a:t>
            </a:r>
            <a:endParaRPr lang="en-US" altLang="zh-CN" dirty="0"/>
          </a:p>
          <a:p>
            <a:pPr lvl="1"/>
            <a:r>
              <a:rPr lang="zh-CN" altLang="en-US" dirty="0">
                <a:latin typeface="黑体" pitchFamily="49" charset="-122"/>
              </a:rPr>
              <a:t>平时成绩（</a:t>
            </a:r>
            <a:r>
              <a:rPr lang="en-US" altLang="zh-CN" dirty="0">
                <a:latin typeface="黑体" pitchFamily="49" charset="-122"/>
              </a:rPr>
              <a:t>30</a:t>
            </a:r>
            <a:r>
              <a:rPr lang="zh-CN" altLang="en-US" dirty="0">
                <a:latin typeface="黑体" pitchFamily="49" charset="-122"/>
              </a:rPr>
              <a:t>）：考勤</a:t>
            </a:r>
            <a:r>
              <a:rPr lang="en-US" altLang="zh-CN" dirty="0">
                <a:latin typeface="黑体" pitchFamily="49" charset="-122"/>
              </a:rPr>
              <a:t>+</a:t>
            </a:r>
            <a:r>
              <a:rPr lang="zh-CN" altLang="en-US" dirty="0">
                <a:latin typeface="黑体" pitchFamily="49" charset="-122"/>
              </a:rPr>
              <a:t>作业练习</a:t>
            </a:r>
            <a:endParaRPr lang="en-US" altLang="zh-CN" dirty="0">
              <a:latin typeface="黑体" pitchFamily="49" charset="-122"/>
            </a:endParaRPr>
          </a:p>
          <a:p>
            <a:pPr lvl="1"/>
            <a:r>
              <a:rPr lang="zh-CN" altLang="en-US" dirty="0">
                <a:latin typeface="黑体" pitchFamily="49" charset="-122"/>
              </a:rPr>
              <a:t>期末成绩（</a:t>
            </a:r>
            <a:r>
              <a:rPr lang="en-US" altLang="zh-CN" dirty="0">
                <a:latin typeface="黑体" pitchFamily="49" charset="-122"/>
              </a:rPr>
              <a:t>70</a:t>
            </a:r>
            <a:r>
              <a:rPr lang="zh-CN" altLang="en-US" dirty="0">
                <a:latin typeface="黑体" pitchFamily="49" charset="-122"/>
              </a:rPr>
              <a:t>）：综合练习</a:t>
            </a:r>
            <a:endParaRPr lang="en-US" altLang="zh-CN" dirty="0">
              <a:latin typeface="黑体" pitchFamily="49" charset="-122"/>
            </a:endParaRPr>
          </a:p>
          <a:p>
            <a:pPr lvl="1"/>
            <a:endParaRPr lang="zh-CN" altLang="en-US" dirty="0">
              <a:latin typeface="黑体" pitchFamily="49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en-US" altLang="zh-CN"/>
              <a:t>1.2.4  </a:t>
            </a:r>
            <a:r>
              <a:rPr lang="zh-CN" altLang="en-US"/>
              <a:t>图像和动画 </a:t>
            </a: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268413"/>
            <a:ext cx="7632700" cy="4591050"/>
          </a:xfrm>
        </p:spPr>
        <p:txBody>
          <a:bodyPr/>
          <a:lstStyle/>
          <a:p>
            <a:r>
              <a:rPr lang="en-US" altLang="zh-CN" sz="2800"/>
              <a:t>HTML</a:t>
            </a:r>
            <a:r>
              <a:rPr lang="zh-CN" altLang="en-US" sz="2800"/>
              <a:t>语言中使用</a:t>
            </a:r>
            <a:r>
              <a:rPr lang="en-US" altLang="zh-CN" sz="2800"/>
              <a:t>&lt;img&gt;</a:t>
            </a:r>
            <a:r>
              <a:rPr lang="zh-CN" altLang="en-US" sz="2800"/>
              <a:t>标签来处理图像，例如：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solidFill>
                  <a:srgbClr val="800000"/>
                </a:solidFill>
                <a:latin typeface="Verdana" pitchFamily="34" charset="0"/>
              </a:rPr>
              <a:t>&lt;img src="pic.gif"&gt;</a:t>
            </a:r>
          </a:p>
          <a:p>
            <a:r>
              <a:rPr lang="en-US" altLang="zh-CN" sz="2800"/>
              <a:t>src</a:t>
            </a:r>
            <a:r>
              <a:rPr lang="zh-CN" altLang="en-US" sz="2800"/>
              <a:t>属性用于指定图像文件的文件名，包括文件所在的路径。这个路径既可以是相对路径，也可以是绝对路径。 </a:t>
            </a:r>
            <a:endParaRPr lang="zh-CN" altLang="zh-CN" sz="2800"/>
          </a:p>
        </p:txBody>
      </p:sp>
      <p:sp>
        <p:nvSpPr>
          <p:cNvPr id="34820" name="Rectangle 8"/>
          <p:cNvSpPr>
            <a:spLocks noChangeArrowheads="1"/>
          </p:cNvSpPr>
          <p:nvPr/>
        </p:nvSpPr>
        <p:spPr bwMode="auto">
          <a:xfrm>
            <a:off x="4103688" y="5081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p"/>
              <a:defRPr sz="3200" b="1">
                <a:solidFill>
                  <a:schemeClr val="accent2"/>
                </a:solidFill>
                <a:latin typeface="新宋体" pitchFamily="49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黑体" pitchFamily="49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en-US" altLang="zh-CN"/>
              <a:t>&lt;img&gt;</a:t>
            </a:r>
            <a:r>
              <a:rPr lang="zh-CN" altLang="en-US"/>
              <a:t>标记还有如下的属性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268413"/>
            <a:ext cx="7704137" cy="14398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dirty="0">
                <a:sym typeface="ZapfDingbats" charset="2"/>
              </a:rPr>
              <a:t></a:t>
            </a:r>
            <a:r>
              <a:rPr lang="zh-CN" altLang="en-US" sz="2800" dirty="0"/>
              <a:t> </a:t>
            </a:r>
            <a:r>
              <a:rPr lang="en-US" altLang="zh-CN" sz="2800" dirty="0"/>
              <a:t>align</a:t>
            </a:r>
            <a:r>
              <a:rPr lang="zh-CN" altLang="en-US" sz="2800" dirty="0"/>
              <a:t>：图像的对齐方式，包括</a:t>
            </a:r>
            <a:r>
              <a:rPr lang="en-US" altLang="zh-CN" sz="2800" dirty="0"/>
              <a:t>top</a:t>
            </a:r>
            <a:r>
              <a:rPr lang="zh-CN" altLang="en-US" sz="2800" dirty="0"/>
              <a:t>（顶端对齐）、</a:t>
            </a:r>
            <a:r>
              <a:rPr lang="en-US" altLang="zh-CN" sz="2800" dirty="0"/>
              <a:t>bottom </a:t>
            </a:r>
            <a:r>
              <a:rPr lang="zh-CN" altLang="en-US" sz="2800" dirty="0"/>
              <a:t>（底部对齐）、</a:t>
            </a:r>
            <a:r>
              <a:rPr lang="en-US" altLang="zh-CN" sz="2800" dirty="0"/>
              <a:t>middle</a:t>
            </a:r>
            <a:r>
              <a:rPr lang="zh-CN" altLang="en-US" sz="2800" dirty="0"/>
              <a:t>（居中对齐）、</a:t>
            </a:r>
            <a:r>
              <a:rPr lang="en-US" altLang="zh-CN" sz="2800" dirty="0"/>
              <a:t>left</a:t>
            </a:r>
            <a:r>
              <a:rPr lang="zh-CN" altLang="en-US" sz="2800" dirty="0"/>
              <a:t>（左侧对齐）和</a:t>
            </a:r>
            <a:r>
              <a:rPr lang="en-US" altLang="zh-CN" sz="2800" dirty="0"/>
              <a:t>right</a:t>
            </a:r>
            <a:r>
              <a:rPr lang="zh-CN" altLang="en-US" sz="2800" dirty="0"/>
              <a:t>（右侧对齐）。</a:t>
            </a:r>
            <a:endParaRPr lang="zh-CN" altLang="en-US" sz="2800" dirty="0">
              <a:sym typeface="ZapfDingbats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sym typeface="ZapfDingbats" charset="2"/>
              </a:rPr>
              <a:t></a:t>
            </a:r>
            <a:r>
              <a:rPr lang="zh-CN" altLang="en-US" sz="2800" dirty="0"/>
              <a:t> </a:t>
            </a:r>
            <a:r>
              <a:rPr lang="en-US" altLang="zh-CN" sz="2800" dirty="0"/>
              <a:t>border</a:t>
            </a:r>
            <a:r>
              <a:rPr lang="zh-CN" altLang="en-US" sz="2800" dirty="0"/>
              <a:t>：图像的边框宽度</a:t>
            </a:r>
            <a:r>
              <a:rPr lang="zh-CN" altLang="en-US" sz="2800" dirty="0" smtClean="0"/>
              <a:t>。它的颜色由</a:t>
            </a:r>
            <a:r>
              <a:rPr lang="en-US" altLang="zh-CN" sz="2800" dirty="0" smtClean="0"/>
              <a:t>body</a:t>
            </a:r>
            <a:r>
              <a:rPr lang="zh-CN" altLang="en-US" sz="2800" dirty="0" smtClean="0"/>
              <a:t>中</a:t>
            </a:r>
            <a:r>
              <a:rPr lang="en-US" altLang="zh-CN" sz="2800" dirty="0" smtClean="0"/>
              <a:t>text</a:t>
            </a:r>
            <a:r>
              <a:rPr lang="zh-CN" altLang="en-US" sz="2800" dirty="0" smtClean="0"/>
              <a:t>决定。</a:t>
            </a:r>
            <a:endParaRPr lang="zh-CN" altLang="en-US" sz="2800" dirty="0">
              <a:sym typeface="ZapfDingbats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sym typeface="ZapfDingbats" charset="2"/>
              </a:rPr>
              <a:t></a:t>
            </a:r>
            <a:r>
              <a:rPr lang="zh-CN" altLang="en-US" sz="2800" dirty="0"/>
              <a:t> </a:t>
            </a:r>
            <a:r>
              <a:rPr lang="en-US" altLang="zh-CN" sz="2800" dirty="0"/>
              <a:t>width  </a:t>
            </a:r>
            <a:r>
              <a:rPr lang="zh-CN" altLang="en-US" sz="2800" dirty="0"/>
              <a:t>图像的宽度。</a:t>
            </a:r>
            <a:endParaRPr lang="zh-CN" altLang="en-US" sz="2800" dirty="0">
              <a:sym typeface="ZapfDingbats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sym typeface="ZapfDingbats" charset="2"/>
              </a:rPr>
              <a:t></a:t>
            </a:r>
            <a:r>
              <a:rPr lang="zh-CN" altLang="en-US" sz="2800" dirty="0"/>
              <a:t> </a:t>
            </a:r>
            <a:r>
              <a:rPr lang="en-US" altLang="zh-CN" sz="2800" dirty="0"/>
              <a:t>height  </a:t>
            </a:r>
            <a:r>
              <a:rPr lang="zh-CN" altLang="en-US" sz="2800" dirty="0"/>
              <a:t>图像的高度</a:t>
            </a:r>
            <a:r>
              <a:rPr lang="zh-CN" altLang="en-US" sz="2800" dirty="0" smtClean="0"/>
              <a:t>。</a:t>
            </a:r>
            <a:endParaRPr lang="zh-CN" altLang="en-US" sz="2800" dirty="0">
              <a:sym typeface="ZapfDingbats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sym typeface="ZapfDingbats" charset="2"/>
              </a:rPr>
              <a:t></a:t>
            </a:r>
            <a:r>
              <a:rPr lang="zh-CN" altLang="en-US" sz="2800" dirty="0"/>
              <a:t> </a:t>
            </a:r>
            <a:r>
              <a:rPr lang="en-US" altLang="zh-CN" sz="2800" dirty="0" err="1"/>
              <a:t>hspace</a:t>
            </a:r>
            <a:r>
              <a:rPr lang="en-US" altLang="zh-CN" sz="2800" dirty="0"/>
              <a:t>  </a:t>
            </a:r>
            <a:r>
              <a:rPr lang="zh-CN" altLang="en-US" sz="2800" dirty="0"/>
              <a:t>定义图像左侧和右侧的空白。</a:t>
            </a:r>
            <a:endParaRPr lang="zh-CN" altLang="en-US" sz="2800" dirty="0">
              <a:sym typeface="ZapfDingbats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sym typeface="ZapfDingbats" charset="2"/>
              </a:rPr>
              <a:t></a:t>
            </a:r>
            <a:r>
              <a:rPr lang="zh-CN" altLang="en-US" sz="2800" dirty="0"/>
              <a:t> </a:t>
            </a:r>
            <a:r>
              <a:rPr lang="en-US" altLang="zh-CN" sz="2800" dirty="0" err="1"/>
              <a:t>vspace</a:t>
            </a:r>
            <a:r>
              <a:rPr lang="en-US" altLang="zh-CN" sz="2800" dirty="0"/>
              <a:t>  </a:t>
            </a:r>
            <a:r>
              <a:rPr lang="zh-CN" altLang="en-US" sz="2800" dirty="0"/>
              <a:t>定义图像顶部和底部的空白</a:t>
            </a:r>
            <a:r>
              <a:rPr lang="zh-CN" altLang="en-US" sz="2800" dirty="0" smtClean="0"/>
              <a:t>。</a:t>
            </a:r>
          </a:p>
          <a:p>
            <a:pPr marL="0" indent="0">
              <a:buNone/>
            </a:pPr>
            <a:r>
              <a:rPr lang="zh-CN" altLang="en-US" sz="2800" dirty="0">
                <a:sym typeface="ZapfDingbats" charset="2"/>
              </a:rPr>
              <a:t></a:t>
            </a:r>
            <a:r>
              <a:rPr lang="zh-CN" altLang="en-US" sz="2800" dirty="0" smtClean="0"/>
              <a:t>  </a:t>
            </a:r>
            <a:r>
              <a:rPr lang="en-US" altLang="zh-CN" sz="2800" dirty="0" smtClean="0"/>
              <a:t>Alt</a:t>
            </a:r>
            <a:r>
              <a:rPr lang="zh-CN" altLang="en-US" sz="2800" dirty="0" smtClean="0"/>
              <a:t>  替换文本，图片地址错误、网速慢等</a:t>
            </a:r>
          </a:p>
          <a:p>
            <a:pPr>
              <a:buFont typeface="Wingdings" pitchFamily="2" charset="2"/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第二次课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公共邮箱：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2"/>
                </a:solidFill>
              </a:rPr>
              <a:t>账户：</a:t>
            </a:r>
            <a:r>
              <a:rPr lang="en-US" altLang="zh-CN" dirty="0">
                <a:solidFill>
                  <a:schemeClr val="tx2"/>
                </a:solidFill>
              </a:rPr>
              <a:t>cuchtml5@126.com  </a:t>
            </a:r>
          </a:p>
          <a:p>
            <a:pPr lvl="1"/>
            <a:r>
              <a:rPr lang="zh-CN" altLang="en-US" dirty="0"/>
              <a:t>密码：</a:t>
            </a:r>
            <a:r>
              <a:rPr lang="en-US" altLang="zh-CN" dirty="0"/>
              <a:t>123456cuc</a:t>
            </a:r>
          </a:p>
          <a:p>
            <a:r>
              <a:rPr lang="zh-CN" altLang="en-US" dirty="0"/>
              <a:t>回顾上一节课内容</a:t>
            </a:r>
            <a:endParaRPr lang="en-US" altLang="zh-CN" dirty="0"/>
          </a:p>
          <a:p>
            <a:pPr lvl="1"/>
            <a:r>
              <a:rPr lang="en-US" altLang="zh-CN" dirty="0"/>
              <a:t>&lt;body&gt;</a:t>
            </a:r>
          </a:p>
          <a:p>
            <a:pPr lvl="1"/>
            <a:r>
              <a:rPr lang="en-US" altLang="zh-CN" dirty="0"/>
              <a:t>&lt;font&gt;&lt;p&gt;&lt;b&gt;&lt;</a:t>
            </a:r>
            <a:r>
              <a:rPr lang="en-US" altLang="zh-CN" dirty="0" err="1"/>
              <a:t>i</a:t>
            </a:r>
            <a:r>
              <a:rPr lang="en-US" altLang="zh-CN" dirty="0"/>
              <a:t>&gt;&lt;u&gt;</a:t>
            </a:r>
          </a:p>
          <a:p>
            <a:pPr lvl="1"/>
            <a:r>
              <a:rPr lang="en-US" altLang="zh-CN" dirty="0"/>
              <a:t>&lt;h1……&gt;</a:t>
            </a:r>
          </a:p>
          <a:p>
            <a:pPr lvl="1"/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 target&gt;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&gt;</a:t>
            </a:r>
          </a:p>
          <a:p>
            <a:pPr marL="457200" lvl="1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93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en-US" altLang="zh-CN" dirty="0"/>
              <a:t>1.2.5  </a:t>
            </a:r>
            <a:r>
              <a:rPr lang="zh-CN" altLang="en-US" dirty="0"/>
              <a:t>表格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2813" y="1276350"/>
            <a:ext cx="7907337" cy="5105400"/>
          </a:xfrm>
        </p:spPr>
        <p:txBody>
          <a:bodyPr/>
          <a:lstStyle/>
          <a:p>
            <a:r>
              <a:rPr lang="zh-CN" altLang="en-US" sz="2800" dirty="0"/>
              <a:t>在</a:t>
            </a:r>
            <a:r>
              <a:rPr lang="en-US" altLang="zh-CN" sz="2800" dirty="0"/>
              <a:t>HTML</a:t>
            </a:r>
            <a:r>
              <a:rPr lang="zh-CN" altLang="en-US" sz="2800" dirty="0"/>
              <a:t>语言中表格由</a:t>
            </a:r>
            <a:r>
              <a:rPr lang="en-US" altLang="zh-CN" sz="2800" dirty="0"/>
              <a:t>&lt;table&gt;…&lt;/table&gt;</a:t>
            </a:r>
            <a:r>
              <a:rPr lang="zh-CN" altLang="en-US" sz="2800" dirty="0"/>
              <a:t>标签对定义</a:t>
            </a:r>
          </a:p>
          <a:p>
            <a:r>
              <a:rPr lang="zh-CN" altLang="en-US" sz="2800" dirty="0"/>
              <a:t>表格内容由</a:t>
            </a:r>
            <a:r>
              <a:rPr lang="en-US" altLang="zh-CN" sz="2800" dirty="0"/>
              <a:t>&lt;tr&gt;…&lt;/tr&gt;</a:t>
            </a:r>
            <a:r>
              <a:rPr lang="zh-CN" altLang="en-US" sz="2800" dirty="0"/>
              <a:t>和</a:t>
            </a:r>
            <a:r>
              <a:rPr lang="en-US" altLang="zh-CN" sz="2800" dirty="0"/>
              <a:t>&lt;td&gt;…&lt;/td&gt;</a:t>
            </a:r>
            <a:r>
              <a:rPr lang="zh-CN" altLang="en-US" sz="2800" dirty="0"/>
              <a:t>标记对定义。</a:t>
            </a:r>
            <a:endParaRPr lang="en-US" altLang="zh-CN" sz="2800" dirty="0"/>
          </a:p>
          <a:p>
            <a:pPr lvl="1"/>
            <a:r>
              <a:rPr lang="en-US" altLang="zh-CN" sz="2400" dirty="0"/>
              <a:t>&lt;tr&gt;…&lt;/tr&gt;</a:t>
            </a:r>
            <a:r>
              <a:rPr lang="zh-CN" altLang="en-US" sz="2400" dirty="0"/>
              <a:t>定义表格中的一行，</a:t>
            </a:r>
            <a:endParaRPr lang="en-US" altLang="zh-CN" sz="2400" dirty="0"/>
          </a:p>
          <a:p>
            <a:pPr lvl="1"/>
            <a:r>
              <a:rPr lang="en-US" altLang="zh-CN" sz="2400" dirty="0"/>
              <a:t>&lt;td&gt;…&lt;/td&gt;</a:t>
            </a:r>
            <a:r>
              <a:rPr lang="zh-CN" altLang="en-US" sz="2400" dirty="0"/>
              <a:t>通常出现在</a:t>
            </a:r>
            <a:r>
              <a:rPr lang="en-US" altLang="zh-CN" sz="2400" dirty="0"/>
              <a:t>&lt;tr&gt;…&lt;/tr&gt;</a:t>
            </a:r>
            <a:r>
              <a:rPr lang="zh-CN" altLang="en-US" sz="2400" dirty="0"/>
              <a:t>之间，用于定义一个单元格 </a:t>
            </a:r>
            <a:endParaRPr lang="en-US" altLang="zh-CN" sz="2400" dirty="0"/>
          </a:p>
          <a:p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FF29C82-BA57-4721-A3F8-96D1BD57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表格例子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="" xmlns:a16="http://schemas.microsoft.com/office/drawing/2014/main" id="{C8D8137A-D3E0-42B5-8BF0-44DDA0ACF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绘制一个三行三列的表格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="" xmlns:a16="http://schemas.microsoft.com/office/drawing/2014/main" id="{C37DA26A-3882-40B7-8687-C442B7DDB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74232"/>
              </p:ext>
            </p:extLst>
          </p:nvPr>
        </p:nvGraphicFramePr>
        <p:xfrm>
          <a:off x="912813" y="23164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146050989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3714801978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407530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3199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1129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91370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15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en-US" altLang="zh-CN"/>
              <a:t>1</a:t>
            </a:r>
            <a:r>
              <a:rPr lang="zh-CN" altLang="en-US"/>
              <a:t>．通栏 </a:t>
            </a:r>
          </a:p>
        </p:txBody>
      </p:sp>
      <p:sp>
        <p:nvSpPr>
          <p:cNvPr id="40963" name="Rectangle 9"/>
          <p:cNvSpPr>
            <a:spLocks noChangeArrowheads="1"/>
          </p:cNvSpPr>
          <p:nvPr/>
        </p:nvSpPr>
        <p:spPr bwMode="auto">
          <a:xfrm>
            <a:off x="0" y="1030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p"/>
              <a:defRPr sz="3200" b="1">
                <a:solidFill>
                  <a:schemeClr val="accent2"/>
                </a:solidFill>
                <a:latin typeface="新宋体" pitchFamily="49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黑体" pitchFamily="49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0964" name="Rectangle 10"/>
          <p:cNvSpPr>
            <a:spLocks noChangeArrowheads="1"/>
          </p:cNvSpPr>
          <p:nvPr/>
        </p:nvSpPr>
        <p:spPr bwMode="auto">
          <a:xfrm>
            <a:off x="4368800" y="3424238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p"/>
              <a:defRPr sz="3200" b="1">
                <a:solidFill>
                  <a:schemeClr val="accent2"/>
                </a:solidFill>
                <a:latin typeface="新宋体" pitchFamily="49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黑体" pitchFamily="49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0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endParaRPr lang="en-US" altLang="zh-CN" sz="18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0965" name="内容占位符 7"/>
          <p:cNvSpPr>
            <a:spLocks noGrp="1"/>
          </p:cNvSpPr>
          <p:nvPr>
            <p:ph idx="1"/>
          </p:nvPr>
        </p:nvSpPr>
        <p:spPr>
          <a:xfrm>
            <a:off x="900113" y="1268413"/>
            <a:ext cx="7850187" cy="4591050"/>
          </a:xfrm>
        </p:spPr>
        <p:txBody>
          <a:bodyPr/>
          <a:lstStyle/>
          <a:p>
            <a:r>
              <a:rPr lang="zh-CN" altLang="en-US" dirty="0"/>
              <a:t>被合并的单元格会跨越多个单元格，这种合并的单元格被称为通栏。通栏可以分为横向通栏和纵向通栏两</a:t>
            </a:r>
            <a:r>
              <a:rPr lang="zh-CN" altLang="en-US" dirty="0" smtClean="0"/>
              <a:t>种</a:t>
            </a:r>
          </a:p>
          <a:p>
            <a:r>
              <a:rPr lang="en-US" altLang="zh-CN" dirty="0" smtClean="0"/>
              <a:t>&lt;</a:t>
            </a:r>
            <a:r>
              <a:rPr lang="en-US" altLang="zh-CN" dirty="0"/>
              <a:t>td </a:t>
            </a:r>
            <a:r>
              <a:rPr lang="en-US" altLang="zh-CN" dirty="0" err="1"/>
              <a:t>colspan</a:t>
            </a:r>
            <a:r>
              <a:rPr lang="en-US" altLang="zh-CN" dirty="0"/>
              <a:t>=#&gt;</a:t>
            </a:r>
            <a:r>
              <a:rPr lang="zh-CN" altLang="en-US" dirty="0"/>
              <a:t>用于定义横向</a:t>
            </a:r>
            <a:r>
              <a:rPr lang="zh-CN" altLang="en-US" dirty="0" smtClean="0"/>
              <a:t>通栏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/>
              <a:t>tr</a:t>
            </a:r>
            <a:r>
              <a:rPr lang="en-US" altLang="zh-CN" dirty="0"/>
              <a:t> </a:t>
            </a:r>
            <a:r>
              <a:rPr lang="en-US" altLang="zh-CN" dirty="0" err="1"/>
              <a:t>rowspan</a:t>
            </a:r>
            <a:r>
              <a:rPr lang="en-US" altLang="zh-CN" dirty="0"/>
              <a:t>=#&gt;</a:t>
            </a:r>
            <a:r>
              <a:rPr lang="zh-CN" altLang="en-US" dirty="0"/>
              <a:t>用于定义纵向</a:t>
            </a:r>
            <a:r>
              <a:rPr lang="zh-CN" altLang="en-US" dirty="0" smtClean="0"/>
              <a:t>通栏</a:t>
            </a:r>
          </a:p>
          <a:p>
            <a:r>
              <a:rPr lang="en-US" altLang="zh-CN" dirty="0" smtClean="0"/>
              <a:t>#</a:t>
            </a:r>
            <a:r>
              <a:rPr lang="zh-CN" altLang="en-US" dirty="0"/>
              <a:t>表示通栏占据的单元格</a:t>
            </a:r>
            <a:r>
              <a:rPr lang="zh-CN" altLang="en-US" dirty="0" smtClean="0"/>
              <a:t>数量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</a:t>
            </a:r>
            <a:r>
              <a:rPr lang="zh-CN" altLang="en-US"/>
              <a:t>．表格大小和边框宽度 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2813" y="1276350"/>
            <a:ext cx="7691437" cy="4600575"/>
          </a:xfrm>
          <a:noFill/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zh-CN" altLang="en-US" sz="2800" dirty="0"/>
              <a:t>在</a:t>
            </a:r>
            <a:r>
              <a:rPr lang="en-US" altLang="zh-CN" sz="2800" dirty="0"/>
              <a:t>&lt;table&gt;</a:t>
            </a:r>
            <a:r>
              <a:rPr lang="zh-CN" altLang="en-US" sz="2800" dirty="0"/>
              <a:t>标记中表格的大小用</a:t>
            </a:r>
            <a:r>
              <a:rPr lang="en-US" altLang="zh-CN" sz="2800" dirty="0"/>
              <a:t>width=#</a:t>
            </a:r>
            <a:r>
              <a:rPr lang="zh-CN" altLang="en-US" sz="2800" dirty="0"/>
              <a:t>和</a:t>
            </a:r>
            <a:r>
              <a:rPr lang="en-US" altLang="zh-CN" sz="2800" dirty="0"/>
              <a:t>height=#</a:t>
            </a:r>
            <a:r>
              <a:rPr lang="zh-CN" altLang="en-US" sz="2800" dirty="0"/>
              <a:t>属性说明。前者为表宽，后者为表高，</a:t>
            </a:r>
            <a:r>
              <a:rPr lang="en-US" altLang="zh-CN" sz="2800" dirty="0"/>
              <a:t>#</a:t>
            </a:r>
            <a:r>
              <a:rPr lang="zh-CN" altLang="en-US" sz="2800" dirty="0"/>
              <a:t>是以像素为单位的整数，也可以是百分比。</a:t>
            </a:r>
          </a:p>
          <a:p>
            <a:pPr marL="609600" indent="-609600">
              <a:lnSpc>
                <a:spcPct val="80000"/>
              </a:lnSpc>
            </a:pPr>
            <a:r>
              <a:rPr lang="zh-CN" altLang="en-US" sz="2800" dirty="0"/>
              <a:t>边框宽度由</a:t>
            </a:r>
            <a:r>
              <a:rPr lang="en-US" altLang="zh-CN" sz="2800" dirty="0"/>
              <a:t>border=#</a:t>
            </a:r>
            <a:r>
              <a:rPr lang="zh-CN" altLang="en-US" sz="2800" dirty="0"/>
              <a:t>属性定义，</a:t>
            </a:r>
            <a:r>
              <a:rPr lang="en-US" altLang="zh-CN" sz="2800" dirty="0"/>
              <a:t>#</a:t>
            </a:r>
            <a:r>
              <a:rPr lang="zh-CN" altLang="en-US" sz="2800" dirty="0"/>
              <a:t>为宽度值，单位是像素。例如，下面的</a:t>
            </a:r>
            <a:r>
              <a:rPr lang="en-US" altLang="zh-CN" sz="2800" dirty="0"/>
              <a:t>HTML</a:t>
            </a:r>
            <a:r>
              <a:rPr lang="zh-CN" altLang="en-US" sz="2800" dirty="0"/>
              <a:t>代码定义了一个边框宽度为</a:t>
            </a:r>
            <a:r>
              <a:rPr lang="en-US" altLang="zh-CN" sz="2800" dirty="0"/>
              <a:t>4</a:t>
            </a:r>
            <a:r>
              <a:rPr lang="zh-CN" altLang="en-US" sz="2800" dirty="0"/>
              <a:t>的表格。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800000"/>
                </a:solidFill>
                <a:latin typeface="Verdana" pitchFamily="34" charset="0"/>
              </a:rPr>
              <a:t>  </a:t>
            </a: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&lt;table border="4" width="100%"&gt;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	……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	&lt;/table&gt;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endParaRPr lang="zh-CN" altLang="en-US" sz="2800" dirty="0">
              <a:solidFill>
                <a:srgbClr val="8000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zh-CN" altLang="en-US" dirty="0"/>
              <a:t>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276350"/>
            <a:ext cx="7620000" cy="496093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&lt;</a:t>
            </a:r>
            <a:r>
              <a:rPr lang="en-US" altLang="zh-CN" sz="1800" dirty="0" err="1">
                <a:solidFill>
                  <a:srgbClr val="800000"/>
                </a:solidFill>
                <a:latin typeface="Verdana" pitchFamily="34" charset="0"/>
              </a:rPr>
              <a:t>br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/&gt;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&lt;p&gt;</a:t>
            </a:r>
            <a:r>
              <a:rPr lang="zh-CN" altLang="en-US" sz="1800" dirty="0">
                <a:solidFill>
                  <a:srgbClr val="800000"/>
                </a:solidFill>
                <a:latin typeface="Verdana" pitchFamily="34" charset="0"/>
              </a:rPr>
              <a:t>这是一个表格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&lt;/p&gt;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&lt;table border="1" </a:t>
            </a:r>
            <a:r>
              <a:rPr lang="en-US" altLang="zh-CN" sz="1800" dirty="0" err="1">
                <a:solidFill>
                  <a:srgbClr val="800000"/>
                </a:solidFill>
                <a:latin typeface="Verdana" pitchFamily="34" charset="0"/>
              </a:rPr>
              <a:t>cellspacing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="0" </a:t>
            </a:r>
            <a:r>
              <a:rPr lang="en-US" altLang="zh-CN" sz="1800" dirty="0" err="1">
                <a:solidFill>
                  <a:srgbClr val="800000"/>
                </a:solidFill>
                <a:latin typeface="Verdana" pitchFamily="34" charset="0"/>
              </a:rPr>
              <a:t>cellpadding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="0" width="50%" height="90%" </a:t>
            </a:r>
            <a:r>
              <a:rPr lang="en-US" altLang="zh-CN" sz="1800" dirty="0" err="1">
                <a:solidFill>
                  <a:srgbClr val="800000"/>
                </a:solidFill>
                <a:latin typeface="Verdana" pitchFamily="34" charset="0"/>
              </a:rPr>
              <a:t>bgcolor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="aqua"&gt;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    &lt;</a:t>
            </a:r>
            <a:r>
              <a:rPr lang="en-US" altLang="zh-CN" sz="1800" dirty="0" err="1">
                <a:solidFill>
                  <a:srgbClr val="800000"/>
                </a:solidFill>
                <a:latin typeface="Verdana" pitchFamily="34" charset="0"/>
              </a:rPr>
              <a:t>tr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US" altLang="zh-CN" sz="1800" dirty="0" err="1">
                <a:solidFill>
                  <a:srgbClr val="800000"/>
                </a:solidFill>
                <a:latin typeface="Verdana" pitchFamily="34" charset="0"/>
              </a:rPr>
              <a:t>bgcolor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="blue" align="center"&gt;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      &lt;td&gt;</a:t>
            </a:r>
            <a:r>
              <a:rPr lang="zh-CN" altLang="en-US" sz="1800" dirty="0">
                <a:solidFill>
                  <a:srgbClr val="800000"/>
                </a:solidFill>
                <a:latin typeface="Verdana" pitchFamily="34" charset="0"/>
              </a:rPr>
              <a:t>第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1</a:t>
            </a:r>
            <a:r>
              <a:rPr lang="zh-CN" altLang="en-US" sz="1800" dirty="0">
                <a:solidFill>
                  <a:srgbClr val="800000"/>
                </a:solidFill>
                <a:latin typeface="Verdana" pitchFamily="34" charset="0"/>
              </a:rPr>
              <a:t>行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1</a:t>
            </a:r>
            <a:r>
              <a:rPr lang="zh-CN" altLang="en-US" sz="1800" dirty="0">
                <a:solidFill>
                  <a:srgbClr val="800000"/>
                </a:solidFill>
                <a:latin typeface="Verdana" pitchFamily="34" charset="0"/>
              </a:rPr>
              <a:t>单元格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&lt;/td&gt;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      &lt;td&gt;</a:t>
            </a:r>
            <a:r>
              <a:rPr lang="zh-CN" altLang="en-US" sz="1800" dirty="0">
                <a:solidFill>
                  <a:srgbClr val="800000"/>
                </a:solidFill>
                <a:latin typeface="Verdana" pitchFamily="34" charset="0"/>
              </a:rPr>
              <a:t>第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1</a:t>
            </a:r>
            <a:r>
              <a:rPr lang="zh-CN" altLang="en-US" sz="1800" dirty="0">
                <a:solidFill>
                  <a:srgbClr val="800000"/>
                </a:solidFill>
                <a:latin typeface="Verdana" pitchFamily="34" charset="0"/>
              </a:rPr>
              <a:t>行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2</a:t>
            </a:r>
            <a:r>
              <a:rPr lang="zh-CN" altLang="en-US" sz="1800" dirty="0">
                <a:solidFill>
                  <a:srgbClr val="800000"/>
                </a:solidFill>
                <a:latin typeface="Verdana" pitchFamily="34" charset="0"/>
              </a:rPr>
              <a:t>单元格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&lt;/td&gt;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      &lt;td&gt;</a:t>
            </a:r>
            <a:r>
              <a:rPr lang="zh-CN" altLang="en-US" sz="1800" dirty="0">
                <a:solidFill>
                  <a:srgbClr val="800000"/>
                </a:solidFill>
                <a:latin typeface="Verdana" pitchFamily="34" charset="0"/>
              </a:rPr>
              <a:t>第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1</a:t>
            </a:r>
            <a:r>
              <a:rPr lang="zh-CN" altLang="en-US" sz="1800" dirty="0">
                <a:solidFill>
                  <a:srgbClr val="800000"/>
                </a:solidFill>
                <a:latin typeface="Verdana" pitchFamily="34" charset="0"/>
              </a:rPr>
              <a:t>行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3</a:t>
            </a:r>
            <a:r>
              <a:rPr lang="zh-CN" altLang="en-US" sz="1800" dirty="0">
                <a:solidFill>
                  <a:srgbClr val="800000"/>
                </a:solidFill>
                <a:latin typeface="Verdana" pitchFamily="34" charset="0"/>
              </a:rPr>
              <a:t>单元格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&lt;/td&gt;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      &lt;td&gt;</a:t>
            </a:r>
            <a:r>
              <a:rPr lang="zh-CN" altLang="en-US" sz="1800" dirty="0">
                <a:solidFill>
                  <a:srgbClr val="800000"/>
                </a:solidFill>
                <a:latin typeface="Verdana" pitchFamily="34" charset="0"/>
              </a:rPr>
              <a:t>第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1</a:t>
            </a:r>
            <a:r>
              <a:rPr lang="zh-CN" altLang="en-US" sz="1800" dirty="0">
                <a:solidFill>
                  <a:srgbClr val="800000"/>
                </a:solidFill>
                <a:latin typeface="Verdana" pitchFamily="34" charset="0"/>
              </a:rPr>
              <a:t>行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4</a:t>
            </a:r>
            <a:r>
              <a:rPr lang="zh-CN" altLang="en-US" sz="1800" dirty="0">
                <a:solidFill>
                  <a:srgbClr val="800000"/>
                </a:solidFill>
                <a:latin typeface="Verdana" pitchFamily="34" charset="0"/>
              </a:rPr>
              <a:t>单元格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&lt;/td&gt;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    &lt;/</a:t>
            </a:r>
            <a:r>
              <a:rPr lang="en-US" altLang="zh-CN" sz="1800" dirty="0" err="1">
                <a:solidFill>
                  <a:srgbClr val="800000"/>
                </a:solidFill>
                <a:latin typeface="Verdana" pitchFamily="34" charset="0"/>
              </a:rPr>
              <a:t>tr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    &lt;</a:t>
            </a:r>
            <a:r>
              <a:rPr lang="en-US" altLang="zh-CN" sz="1800" dirty="0" err="1">
                <a:solidFill>
                  <a:srgbClr val="800000"/>
                </a:solidFill>
                <a:latin typeface="Verdana" pitchFamily="34" charset="0"/>
              </a:rPr>
              <a:t>tr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        &lt;td&gt;</a:t>
            </a:r>
            <a:r>
              <a:rPr lang="zh-CN" altLang="en-US" sz="1800" dirty="0">
                <a:solidFill>
                  <a:srgbClr val="800000"/>
                </a:solidFill>
                <a:latin typeface="Verdana" pitchFamily="34" charset="0"/>
              </a:rPr>
              <a:t>第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2</a:t>
            </a:r>
            <a:r>
              <a:rPr lang="zh-CN" altLang="en-US" sz="1800" dirty="0">
                <a:solidFill>
                  <a:srgbClr val="800000"/>
                </a:solidFill>
                <a:latin typeface="Verdana" pitchFamily="34" charset="0"/>
              </a:rPr>
              <a:t>行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1</a:t>
            </a:r>
            <a:r>
              <a:rPr lang="zh-CN" altLang="en-US" sz="1800" dirty="0">
                <a:solidFill>
                  <a:srgbClr val="800000"/>
                </a:solidFill>
                <a:latin typeface="Verdana" pitchFamily="34" charset="0"/>
              </a:rPr>
              <a:t>单元格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&lt;/td&gt;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        &lt;td&gt;</a:t>
            </a:r>
            <a:r>
              <a:rPr lang="zh-CN" altLang="en-US" sz="1800" dirty="0">
                <a:solidFill>
                  <a:srgbClr val="800000"/>
                </a:solidFill>
                <a:latin typeface="Verdana" pitchFamily="34" charset="0"/>
              </a:rPr>
              <a:t>第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2</a:t>
            </a:r>
            <a:r>
              <a:rPr lang="zh-CN" altLang="en-US" sz="1800" dirty="0">
                <a:solidFill>
                  <a:srgbClr val="800000"/>
                </a:solidFill>
                <a:latin typeface="Verdana" pitchFamily="34" charset="0"/>
              </a:rPr>
              <a:t>行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2</a:t>
            </a:r>
            <a:r>
              <a:rPr lang="zh-CN" altLang="en-US" sz="1800" dirty="0">
                <a:solidFill>
                  <a:srgbClr val="800000"/>
                </a:solidFill>
                <a:latin typeface="Verdana" pitchFamily="34" charset="0"/>
              </a:rPr>
              <a:t>单元格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&lt;/td&gt;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        &lt;td </a:t>
            </a:r>
            <a:r>
              <a:rPr lang="en-US" altLang="zh-CN" sz="1800" dirty="0" err="1">
                <a:solidFill>
                  <a:srgbClr val="800000"/>
                </a:solidFill>
                <a:latin typeface="Verdana" pitchFamily="34" charset="0"/>
              </a:rPr>
              <a:t>colspan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="2"&gt;</a:t>
            </a:r>
            <a:r>
              <a:rPr lang="zh-CN" altLang="en-US" sz="1800" dirty="0">
                <a:solidFill>
                  <a:srgbClr val="800000"/>
                </a:solidFill>
                <a:latin typeface="Verdana" pitchFamily="34" charset="0"/>
              </a:rPr>
              <a:t>第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2</a:t>
            </a:r>
            <a:r>
              <a:rPr lang="zh-CN" altLang="en-US" sz="1800" dirty="0">
                <a:solidFill>
                  <a:srgbClr val="800000"/>
                </a:solidFill>
                <a:latin typeface="Verdana" pitchFamily="34" charset="0"/>
              </a:rPr>
              <a:t>行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3</a:t>
            </a:r>
            <a:r>
              <a:rPr lang="zh-CN" altLang="en-US" sz="1800" dirty="0">
                <a:solidFill>
                  <a:srgbClr val="800000"/>
                </a:solidFill>
                <a:latin typeface="Verdana" pitchFamily="34" charset="0"/>
              </a:rPr>
              <a:t>单元格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&lt;/td&gt;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        &lt;td&gt;</a:t>
            </a:r>
            <a:r>
              <a:rPr lang="zh-CN" altLang="en-US" sz="1800" dirty="0">
                <a:solidFill>
                  <a:srgbClr val="800000"/>
                </a:solidFill>
                <a:latin typeface="Verdana" pitchFamily="34" charset="0"/>
              </a:rPr>
              <a:t>第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2</a:t>
            </a:r>
            <a:r>
              <a:rPr lang="zh-CN" altLang="en-US" sz="1800" dirty="0">
                <a:solidFill>
                  <a:srgbClr val="800000"/>
                </a:solidFill>
                <a:latin typeface="Verdana" pitchFamily="34" charset="0"/>
              </a:rPr>
              <a:t>行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4</a:t>
            </a:r>
            <a:r>
              <a:rPr lang="zh-CN" altLang="en-US" sz="1800" dirty="0">
                <a:solidFill>
                  <a:srgbClr val="800000"/>
                </a:solidFill>
                <a:latin typeface="Verdana" pitchFamily="34" charset="0"/>
              </a:rPr>
              <a:t>单元格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&lt;/td&gt;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    &lt;/</a:t>
            </a:r>
            <a:r>
              <a:rPr lang="en-US" altLang="zh-CN" sz="1800" dirty="0" err="1">
                <a:solidFill>
                  <a:srgbClr val="800000"/>
                </a:solidFill>
                <a:latin typeface="Verdana" pitchFamily="34" charset="0"/>
              </a:rPr>
              <a:t>tr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&gt;</a:t>
            </a:r>
            <a:endParaRPr lang="zh-CN" altLang="en-US" sz="1800" dirty="0">
              <a:solidFill>
                <a:srgbClr val="8000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</a:t>
            </a:r>
            <a:r>
              <a:rPr lang="zh-CN" altLang="en-US"/>
              <a:t>．背景颜色 </a:t>
            </a:r>
          </a:p>
        </p:txBody>
      </p:sp>
      <p:sp>
        <p:nvSpPr>
          <p:cNvPr id="43011" name="Text Box 6"/>
          <p:cNvSpPr txBox="1">
            <a:spLocks noChangeArrowheads="1"/>
          </p:cNvSpPr>
          <p:nvPr/>
        </p:nvSpPr>
        <p:spPr bwMode="auto">
          <a:xfrm>
            <a:off x="684213" y="1341438"/>
            <a:ext cx="79914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p"/>
              <a:defRPr sz="3200" b="1">
                <a:solidFill>
                  <a:schemeClr val="accent2"/>
                </a:solidFill>
                <a:latin typeface="新宋体" pitchFamily="49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黑体" pitchFamily="49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800000"/>
                </a:solidFill>
                <a:latin typeface="Verdana" pitchFamily="34" charset="0"/>
              </a:rPr>
              <a:t>在</a:t>
            </a:r>
            <a:r>
              <a:rPr lang="en-US" altLang="zh-CN" sz="2400">
                <a:solidFill>
                  <a:srgbClr val="800000"/>
                </a:solidFill>
                <a:latin typeface="Verdana" pitchFamily="34" charset="0"/>
              </a:rPr>
              <a:t>HTML</a:t>
            </a:r>
            <a:r>
              <a:rPr lang="zh-CN" altLang="en-US" sz="2400">
                <a:solidFill>
                  <a:srgbClr val="800000"/>
                </a:solidFill>
                <a:latin typeface="Verdana" pitchFamily="34" charset="0"/>
              </a:rPr>
              <a:t>语言中，可以使用</a:t>
            </a:r>
            <a:r>
              <a:rPr lang="en-US" altLang="zh-CN" sz="2400">
                <a:solidFill>
                  <a:srgbClr val="800000"/>
                </a:solidFill>
                <a:latin typeface="Verdana" pitchFamily="34" charset="0"/>
              </a:rPr>
              <a:t>bgcolor</a:t>
            </a:r>
            <a:r>
              <a:rPr lang="zh-CN" altLang="en-US" sz="2400">
                <a:solidFill>
                  <a:srgbClr val="800000"/>
                </a:solidFill>
                <a:latin typeface="Verdana" pitchFamily="34" charset="0"/>
              </a:rPr>
              <a:t>属性设置单元格的背景颜色，格式为</a:t>
            </a:r>
            <a:r>
              <a:rPr lang="en-US" altLang="zh-CN" sz="2400">
                <a:solidFill>
                  <a:srgbClr val="800000"/>
                </a:solidFill>
                <a:latin typeface="Verdana" pitchFamily="34" charset="0"/>
              </a:rPr>
              <a:t>bgcolor=#</a:t>
            </a:r>
            <a:r>
              <a:rPr lang="zh-CN" altLang="en-US" sz="2400">
                <a:solidFill>
                  <a:srgbClr val="800000"/>
                </a:solidFill>
                <a:latin typeface="Verdana" pitchFamily="34" charset="0"/>
              </a:rPr>
              <a:t>。</a:t>
            </a:r>
            <a:r>
              <a:rPr lang="en-US" altLang="zh-CN" sz="2400">
                <a:solidFill>
                  <a:srgbClr val="800000"/>
                </a:solidFill>
                <a:latin typeface="Verdana" pitchFamily="34" charset="0"/>
              </a:rPr>
              <a:t>#</a:t>
            </a:r>
            <a:r>
              <a:rPr lang="zh-CN" altLang="en-US" sz="2400">
                <a:solidFill>
                  <a:srgbClr val="800000"/>
                </a:solidFill>
                <a:latin typeface="Verdana" pitchFamily="34" charset="0"/>
              </a:rPr>
              <a:t>是</a:t>
            </a:r>
            <a:r>
              <a:rPr lang="en-US" altLang="zh-CN" sz="2400">
                <a:solidFill>
                  <a:srgbClr val="800000"/>
                </a:solidFill>
                <a:latin typeface="Verdana" pitchFamily="34" charset="0"/>
              </a:rPr>
              <a:t>16</a:t>
            </a:r>
            <a:r>
              <a:rPr lang="zh-CN" altLang="en-US" sz="2400">
                <a:solidFill>
                  <a:srgbClr val="800000"/>
                </a:solidFill>
                <a:latin typeface="Verdana" pitchFamily="34" charset="0"/>
              </a:rPr>
              <a:t>进制的</a:t>
            </a:r>
            <a:r>
              <a:rPr lang="en-US" altLang="zh-CN" sz="2400">
                <a:solidFill>
                  <a:srgbClr val="800000"/>
                </a:solidFill>
                <a:latin typeface="Verdana" pitchFamily="34" charset="0"/>
              </a:rPr>
              <a:t>6</a:t>
            </a:r>
            <a:r>
              <a:rPr lang="zh-CN" altLang="en-US" sz="2400">
                <a:solidFill>
                  <a:srgbClr val="800000"/>
                </a:solidFill>
                <a:latin typeface="Verdana" pitchFamily="34" charset="0"/>
              </a:rPr>
              <a:t>位数，格式为</a:t>
            </a:r>
            <a:r>
              <a:rPr lang="en-US" altLang="zh-CN" sz="2400">
                <a:solidFill>
                  <a:srgbClr val="800000"/>
                </a:solidFill>
                <a:latin typeface="Verdana" pitchFamily="34" charset="0"/>
              </a:rPr>
              <a:t>rrggbb</a:t>
            </a:r>
            <a:r>
              <a:rPr lang="zh-CN" altLang="en-US" sz="2400">
                <a:solidFill>
                  <a:srgbClr val="800000"/>
                </a:solidFill>
                <a:latin typeface="Verdana" pitchFamily="34" charset="0"/>
              </a:rPr>
              <a:t>，分别表示红、绿、蓝三色的分量，或者是</a:t>
            </a:r>
            <a:r>
              <a:rPr lang="en-US" altLang="zh-CN" sz="2400">
                <a:solidFill>
                  <a:srgbClr val="800000"/>
                </a:solidFill>
                <a:latin typeface="Verdana" pitchFamily="34" charset="0"/>
              </a:rPr>
              <a:t>16</a:t>
            </a:r>
            <a:r>
              <a:rPr lang="zh-CN" altLang="en-US" sz="2400">
                <a:solidFill>
                  <a:srgbClr val="800000"/>
                </a:solidFill>
                <a:latin typeface="Verdana" pitchFamily="34" charset="0"/>
              </a:rPr>
              <a:t>种已定义好的颜色名称。</a:t>
            </a:r>
            <a:r>
              <a:rPr lang="zh-CN" altLang="en-US" sz="2400" b="0">
                <a:solidFill>
                  <a:schemeClr val="tx1"/>
                </a:solidFill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学生练习</a:t>
            </a:r>
          </a:p>
        </p:txBody>
      </p:sp>
      <p:sp>
        <p:nvSpPr>
          <p:cNvPr id="44035" name="Text Box 6"/>
          <p:cNvSpPr txBox="1">
            <a:spLocks noChangeArrowheads="1"/>
          </p:cNvSpPr>
          <p:nvPr/>
        </p:nvSpPr>
        <p:spPr bwMode="auto">
          <a:xfrm>
            <a:off x="611188" y="1412875"/>
            <a:ext cx="799306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p"/>
              <a:defRPr sz="3200" b="1">
                <a:solidFill>
                  <a:schemeClr val="accent2"/>
                </a:solidFill>
                <a:latin typeface="新宋体" pitchFamily="49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黑体" pitchFamily="49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Arial" pitchFamily="34" charset="0"/>
              </a:rPr>
              <a:t>下面的</a:t>
            </a:r>
            <a:r>
              <a:rPr lang="en-US" altLang="zh-CN" sz="2000" dirty="0">
                <a:latin typeface="Arial" pitchFamily="34" charset="0"/>
              </a:rPr>
              <a:t>HTML</a:t>
            </a:r>
            <a:r>
              <a:rPr lang="zh-CN" altLang="en-US" sz="2000" dirty="0">
                <a:latin typeface="Arial" pitchFamily="34" charset="0"/>
              </a:rPr>
              <a:t>代码定义表格的背景颜色为</a:t>
            </a:r>
            <a:r>
              <a:rPr lang="en-US" altLang="zh-CN" sz="2000" dirty="0">
                <a:latin typeface="Arial" pitchFamily="34" charset="0"/>
              </a:rPr>
              <a:t>C0C0C0</a:t>
            </a:r>
            <a:r>
              <a:rPr lang="zh-CN" altLang="en-US" sz="2000" dirty="0">
                <a:latin typeface="Arial" pitchFamily="34" charset="0"/>
              </a:rPr>
              <a:t>（灰色）。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Arial" pitchFamily="34" charset="0"/>
              </a:rPr>
              <a:t>  </a:t>
            </a:r>
            <a:r>
              <a:rPr lang="en-US" altLang="zh-CN" sz="2000" dirty="0"/>
              <a:t>&lt;</a:t>
            </a:r>
            <a:r>
              <a:rPr lang="en-US" altLang="zh-CN" sz="2000" dirty="0">
                <a:solidFill>
                  <a:srgbClr val="000080"/>
                </a:solidFill>
              </a:rPr>
              <a:t>table </a:t>
            </a:r>
            <a:r>
              <a:rPr lang="en-US" altLang="zh-CN" sz="2000" dirty="0">
                <a:solidFill>
                  <a:srgbClr val="0000FF"/>
                </a:solidFill>
              </a:rPr>
              <a:t>border=</a:t>
            </a:r>
            <a:r>
              <a:rPr lang="en-US" altLang="zh-CN" sz="2000" dirty="0">
                <a:solidFill>
                  <a:srgbClr val="008000"/>
                </a:solidFill>
              </a:rPr>
              <a:t>"1" </a:t>
            </a:r>
            <a:r>
              <a:rPr lang="en-US" altLang="zh-CN" sz="2000" dirty="0">
                <a:solidFill>
                  <a:srgbClr val="0000FF"/>
                </a:solidFill>
              </a:rPr>
              <a:t>width=</a:t>
            </a:r>
            <a:r>
              <a:rPr lang="en-US" altLang="zh-CN" sz="2000" dirty="0">
                <a:solidFill>
                  <a:srgbClr val="008000"/>
                </a:solidFill>
              </a:rPr>
              <a:t>"100%" </a:t>
            </a:r>
            <a:r>
              <a:rPr lang="en-US" altLang="zh-CN" sz="2000" dirty="0">
                <a:solidFill>
                  <a:srgbClr val="0000FF"/>
                </a:solidFill>
              </a:rPr>
              <a:t>id=</a:t>
            </a:r>
            <a:r>
              <a:rPr lang="en-US" altLang="zh-CN" sz="2000" dirty="0">
                <a:solidFill>
                  <a:srgbClr val="008000"/>
                </a:solidFill>
              </a:rPr>
              <a:t>"table1"</a:t>
            </a:r>
            <a:r>
              <a:rPr lang="en-US" altLang="zh-CN" sz="2000" dirty="0"/>
              <a:t>&gt;</a:t>
            </a:r>
            <a:br>
              <a:rPr lang="en-US" altLang="zh-CN" sz="2000" dirty="0"/>
            </a:br>
            <a:r>
              <a:rPr lang="en-US" altLang="zh-CN" sz="2000" dirty="0"/>
              <a:t>    &lt;</a:t>
            </a:r>
            <a:r>
              <a:rPr lang="en-US" altLang="zh-CN" sz="2000" dirty="0" err="1">
                <a:solidFill>
                  <a:srgbClr val="000080"/>
                </a:solidFill>
              </a:rPr>
              <a:t>tr</a:t>
            </a:r>
            <a:r>
              <a:rPr lang="en-US" altLang="zh-CN" sz="2000" dirty="0"/>
              <a:t>&gt;</a:t>
            </a:r>
            <a:br>
              <a:rPr lang="en-US" altLang="zh-CN" sz="2000" dirty="0"/>
            </a:br>
            <a:r>
              <a:rPr lang="en-US" altLang="zh-CN" sz="2000" dirty="0"/>
              <a:t>        &lt;</a:t>
            </a:r>
            <a:r>
              <a:rPr lang="en-US" altLang="zh-CN" sz="2000" dirty="0">
                <a:solidFill>
                  <a:srgbClr val="000080"/>
                </a:solidFill>
              </a:rPr>
              <a:t>td </a:t>
            </a:r>
            <a:r>
              <a:rPr lang="en-US" altLang="zh-CN" sz="2000" dirty="0" err="1">
                <a:solidFill>
                  <a:srgbClr val="0000FF"/>
                </a:solidFill>
              </a:rPr>
              <a:t>colspan</a:t>
            </a:r>
            <a:r>
              <a:rPr lang="en-US" altLang="zh-CN" sz="2000" dirty="0">
                <a:solidFill>
                  <a:srgbClr val="0000FF"/>
                </a:solidFill>
              </a:rPr>
              <a:t>=</a:t>
            </a:r>
            <a:r>
              <a:rPr lang="en-US" altLang="zh-CN" sz="2000" dirty="0">
                <a:solidFill>
                  <a:srgbClr val="008000"/>
                </a:solidFill>
              </a:rPr>
              <a:t>"2" </a:t>
            </a:r>
            <a:r>
              <a:rPr lang="en-US" altLang="zh-CN" sz="2000" dirty="0" err="1">
                <a:solidFill>
                  <a:srgbClr val="0000FF"/>
                </a:solidFill>
              </a:rPr>
              <a:t>bgcolor</a:t>
            </a:r>
            <a:r>
              <a:rPr lang="en-US" altLang="zh-CN" sz="2000" dirty="0">
                <a:solidFill>
                  <a:srgbClr val="0000FF"/>
                </a:solidFill>
              </a:rPr>
              <a:t>=</a:t>
            </a:r>
            <a:r>
              <a:rPr lang="en-US" altLang="zh-CN" sz="2000" dirty="0">
                <a:solidFill>
                  <a:srgbClr val="008000"/>
                </a:solidFill>
              </a:rPr>
              <a:t>"#C0C0C0"</a:t>
            </a:r>
            <a:r>
              <a:rPr lang="en-US" altLang="zh-CN" sz="2000" dirty="0"/>
              <a:t>&gt;</a:t>
            </a:r>
            <a:br>
              <a:rPr lang="en-US" altLang="zh-CN" sz="2000" dirty="0"/>
            </a:br>
            <a:r>
              <a:rPr lang="en-US" altLang="zh-CN" sz="2000" dirty="0"/>
              <a:t>            &lt;</a:t>
            </a:r>
            <a:r>
              <a:rPr lang="en-US" altLang="zh-CN" sz="2000" dirty="0">
                <a:solidFill>
                  <a:srgbClr val="000080"/>
                </a:solidFill>
              </a:rPr>
              <a:t>p </a:t>
            </a:r>
            <a:r>
              <a:rPr lang="en-US" altLang="zh-CN" sz="2000" dirty="0">
                <a:solidFill>
                  <a:srgbClr val="0000FF"/>
                </a:solidFill>
              </a:rPr>
              <a:t>align=</a:t>
            </a:r>
            <a:r>
              <a:rPr lang="en-US" altLang="zh-CN" sz="2000" dirty="0">
                <a:solidFill>
                  <a:srgbClr val="008000"/>
                </a:solidFill>
              </a:rPr>
              <a:t>"</a:t>
            </a:r>
            <a:r>
              <a:rPr lang="en-US" altLang="zh-CN" sz="2000" dirty="0" smtClean="0">
                <a:solidFill>
                  <a:srgbClr val="008000"/>
                </a:solidFill>
              </a:rPr>
              <a:t>center”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表格</a:t>
            </a:r>
            <a:r>
              <a:rPr lang="en-US" altLang="zh-CN" sz="2000" dirty="0" smtClean="0"/>
              <a:t>&lt;/</a:t>
            </a:r>
            <a:r>
              <a:rPr lang="en-US" altLang="zh-CN" sz="2000" dirty="0">
                <a:solidFill>
                  <a:srgbClr val="000080"/>
                </a:solidFill>
              </a:rPr>
              <a:t>p</a:t>
            </a:r>
            <a:r>
              <a:rPr lang="en-US" altLang="zh-CN" sz="2000" dirty="0"/>
              <a:t>&gt;&lt;/</a:t>
            </a:r>
            <a:r>
              <a:rPr lang="en-US" altLang="zh-CN" sz="2000" dirty="0">
                <a:solidFill>
                  <a:srgbClr val="000080"/>
                </a:solidFill>
              </a:rPr>
              <a:t>td</a:t>
            </a:r>
            <a:r>
              <a:rPr lang="en-US" altLang="zh-CN" sz="2000" dirty="0"/>
              <a:t>&gt;</a:t>
            </a:r>
            <a:br>
              <a:rPr lang="en-US" altLang="zh-CN" sz="2000" dirty="0"/>
            </a:br>
            <a:r>
              <a:rPr lang="en-US" altLang="zh-CN" sz="2000" dirty="0"/>
              <a:t>    &lt;/</a:t>
            </a:r>
            <a:r>
              <a:rPr lang="en-US" altLang="zh-CN" sz="2000" dirty="0" err="1">
                <a:solidFill>
                  <a:srgbClr val="000080"/>
                </a:solidFill>
              </a:rPr>
              <a:t>tr</a:t>
            </a:r>
            <a:r>
              <a:rPr lang="en-US" altLang="zh-CN" sz="2000" dirty="0"/>
              <a:t>&gt;</a:t>
            </a:r>
            <a:br>
              <a:rPr lang="en-US" altLang="zh-CN" sz="2000" dirty="0"/>
            </a:br>
            <a:r>
              <a:rPr lang="en-US" altLang="zh-CN" sz="2000" dirty="0"/>
              <a:t>    &lt;</a:t>
            </a:r>
            <a:r>
              <a:rPr lang="en-US" altLang="zh-CN" sz="2000" dirty="0" err="1">
                <a:solidFill>
                  <a:srgbClr val="000080"/>
                </a:solidFill>
              </a:rPr>
              <a:t>tr</a:t>
            </a:r>
            <a:r>
              <a:rPr lang="en-US" altLang="zh-CN" sz="2000" dirty="0"/>
              <a:t>&gt;</a:t>
            </a:r>
            <a:br>
              <a:rPr lang="en-US" altLang="zh-CN" sz="2000" dirty="0"/>
            </a:br>
            <a:r>
              <a:rPr lang="en-US" altLang="zh-CN" sz="2000" dirty="0"/>
              <a:t>        &lt;</a:t>
            </a:r>
            <a:r>
              <a:rPr lang="en-US" altLang="zh-CN" sz="2000" dirty="0">
                <a:solidFill>
                  <a:srgbClr val="000080"/>
                </a:solidFill>
              </a:rPr>
              <a:t>td </a:t>
            </a:r>
            <a:r>
              <a:rPr lang="en-US" altLang="zh-CN" sz="2000" dirty="0" err="1">
                <a:solidFill>
                  <a:srgbClr val="0000FF"/>
                </a:solidFill>
              </a:rPr>
              <a:t>bgcolor</a:t>
            </a:r>
            <a:r>
              <a:rPr lang="en-US" altLang="zh-CN" sz="2000" dirty="0">
                <a:solidFill>
                  <a:srgbClr val="0000FF"/>
                </a:solidFill>
              </a:rPr>
              <a:t>=</a:t>
            </a:r>
            <a:r>
              <a:rPr lang="en-US" altLang="zh-CN" sz="2000" dirty="0">
                <a:solidFill>
                  <a:srgbClr val="008000"/>
                </a:solidFill>
              </a:rPr>
              <a:t>"#C0C0C0"</a:t>
            </a:r>
            <a:r>
              <a:rPr lang="en-US" altLang="zh-CN" sz="2000" dirty="0"/>
              <a:t>&gt;</a:t>
            </a:r>
            <a:br>
              <a:rPr lang="en-US" altLang="zh-CN" sz="2000" dirty="0"/>
            </a:br>
            <a:r>
              <a:rPr lang="en-US" altLang="zh-CN" sz="2000" dirty="0"/>
              <a:t>            &lt;</a:t>
            </a:r>
            <a:r>
              <a:rPr lang="en-US" altLang="zh-CN" sz="2000" dirty="0">
                <a:solidFill>
                  <a:srgbClr val="000080"/>
                </a:solidFill>
              </a:rPr>
              <a:t>p </a:t>
            </a:r>
            <a:r>
              <a:rPr lang="en-US" altLang="zh-CN" sz="2000" dirty="0">
                <a:solidFill>
                  <a:srgbClr val="0000FF"/>
                </a:solidFill>
              </a:rPr>
              <a:t>align=</a:t>
            </a:r>
            <a:r>
              <a:rPr lang="en-US" altLang="zh-CN" sz="2000" dirty="0">
                <a:solidFill>
                  <a:srgbClr val="008000"/>
                </a:solidFill>
              </a:rPr>
              <a:t>"center"</a:t>
            </a:r>
            <a:r>
              <a:rPr lang="en-US" altLang="zh-CN" sz="2000" dirty="0"/>
              <a:t>&gt;</a:t>
            </a:r>
            <a:r>
              <a:rPr lang="zh-CN" altLang="en-US" sz="2000" dirty="0"/>
              <a:t>域名</a:t>
            </a:r>
            <a:r>
              <a:rPr lang="en-US" altLang="zh-CN" sz="2000" dirty="0"/>
              <a:t>&lt;/</a:t>
            </a:r>
            <a:r>
              <a:rPr lang="en-US" altLang="zh-CN" sz="2000" dirty="0">
                <a:solidFill>
                  <a:srgbClr val="000080"/>
                </a:solidFill>
              </a:rPr>
              <a:t>p</a:t>
            </a:r>
            <a:r>
              <a:rPr lang="en-US" altLang="zh-CN" sz="2000" dirty="0" smtClean="0"/>
              <a:t>&gt;&lt;/</a:t>
            </a:r>
            <a:r>
              <a:rPr lang="en-US" altLang="zh-CN" sz="2000" dirty="0">
                <a:solidFill>
                  <a:srgbClr val="000080"/>
                </a:solidFill>
              </a:rPr>
              <a:t>td</a:t>
            </a:r>
            <a:r>
              <a:rPr lang="en-US" altLang="zh-CN" sz="2000" dirty="0"/>
              <a:t>&gt;</a:t>
            </a:r>
            <a:br>
              <a:rPr lang="en-US" altLang="zh-CN" sz="2000" dirty="0"/>
            </a:br>
            <a:r>
              <a:rPr lang="en-US" altLang="zh-CN" sz="2000" dirty="0"/>
              <a:t>        &lt;</a:t>
            </a:r>
            <a:r>
              <a:rPr lang="en-US" altLang="zh-CN" sz="2000" dirty="0">
                <a:solidFill>
                  <a:srgbClr val="000080"/>
                </a:solidFill>
              </a:rPr>
              <a:t>td </a:t>
            </a:r>
            <a:r>
              <a:rPr lang="en-US" altLang="zh-CN" sz="2000" dirty="0" err="1">
                <a:solidFill>
                  <a:srgbClr val="0000FF"/>
                </a:solidFill>
              </a:rPr>
              <a:t>bgcolor</a:t>
            </a:r>
            <a:r>
              <a:rPr lang="en-US" altLang="zh-CN" sz="2000" dirty="0">
                <a:solidFill>
                  <a:srgbClr val="0000FF"/>
                </a:solidFill>
              </a:rPr>
              <a:t>=</a:t>
            </a:r>
            <a:r>
              <a:rPr lang="en-US" altLang="zh-CN" sz="2000" dirty="0">
                <a:solidFill>
                  <a:srgbClr val="008000"/>
                </a:solidFill>
              </a:rPr>
              <a:t>"#C0C0C0"</a:t>
            </a:r>
            <a:r>
              <a:rPr lang="en-US" altLang="zh-CN" sz="2000" dirty="0"/>
              <a:t>&gt;</a:t>
            </a:r>
            <a:br>
              <a:rPr lang="en-US" altLang="zh-CN" sz="2000" dirty="0"/>
            </a:br>
            <a:r>
              <a:rPr lang="en-US" altLang="zh-CN" sz="2000" dirty="0"/>
              <a:t>            &lt;</a:t>
            </a:r>
            <a:r>
              <a:rPr lang="en-US" altLang="zh-CN" sz="2000" dirty="0">
                <a:solidFill>
                  <a:srgbClr val="000080"/>
                </a:solidFill>
              </a:rPr>
              <a:t>p </a:t>
            </a:r>
            <a:r>
              <a:rPr lang="en-US" altLang="zh-CN" sz="2000" dirty="0">
                <a:solidFill>
                  <a:srgbClr val="0000FF"/>
                </a:solidFill>
              </a:rPr>
              <a:t>align=</a:t>
            </a:r>
            <a:r>
              <a:rPr lang="en-US" altLang="zh-CN" sz="2000" dirty="0">
                <a:solidFill>
                  <a:srgbClr val="008000"/>
                </a:solidFill>
              </a:rPr>
              <a:t>"center"</a:t>
            </a:r>
            <a:r>
              <a:rPr lang="en-US" altLang="zh-CN" sz="2000" dirty="0"/>
              <a:t>&gt;</a:t>
            </a:r>
            <a:r>
              <a:rPr lang="zh-CN" altLang="en-US" sz="2000" dirty="0"/>
              <a:t>说明</a:t>
            </a:r>
            <a:r>
              <a:rPr lang="en-US" altLang="zh-CN" sz="2000" dirty="0"/>
              <a:t>&lt;/</a:t>
            </a:r>
            <a:r>
              <a:rPr lang="en-US" altLang="zh-CN" sz="2000" dirty="0">
                <a:solidFill>
                  <a:srgbClr val="000080"/>
                </a:solidFill>
              </a:rPr>
              <a:t>p</a:t>
            </a:r>
            <a:r>
              <a:rPr lang="en-US" altLang="zh-CN" sz="2000" dirty="0"/>
              <a:t>&gt;&lt;/</a:t>
            </a:r>
            <a:r>
              <a:rPr lang="en-US" altLang="zh-CN" sz="2000" dirty="0">
                <a:solidFill>
                  <a:srgbClr val="000080"/>
                </a:solidFill>
              </a:rPr>
              <a:t>td</a:t>
            </a:r>
            <a:r>
              <a:rPr lang="en-US" altLang="zh-CN" sz="2000" dirty="0"/>
              <a:t>&gt;</a:t>
            </a:r>
            <a:br>
              <a:rPr lang="en-US" altLang="zh-CN" sz="2000" dirty="0"/>
            </a:br>
            <a:r>
              <a:rPr lang="en-US" altLang="zh-CN" sz="2000" dirty="0"/>
              <a:t>    &lt;/</a:t>
            </a:r>
            <a:r>
              <a:rPr lang="en-US" altLang="zh-CN" sz="2000" dirty="0" err="1">
                <a:solidFill>
                  <a:srgbClr val="000080"/>
                </a:solidFill>
              </a:rPr>
              <a:t>tr</a:t>
            </a:r>
            <a:r>
              <a:rPr lang="en-US" altLang="zh-CN" sz="2000" dirty="0"/>
              <a:t>&gt;</a:t>
            </a:r>
            <a:br>
              <a:rPr lang="en-US" altLang="zh-CN" sz="2000" dirty="0"/>
            </a:br>
            <a:r>
              <a:rPr lang="en-US" altLang="zh-CN" sz="2000" dirty="0"/>
              <a:t>&lt;/</a:t>
            </a:r>
            <a:r>
              <a:rPr lang="en-US" altLang="zh-CN" sz="2000" dirty="0">
                <a:solidFill>
                  <a:srgbClr val="000080"/>
                </a:solidFill>
              </a:rPr>
              <a:t>table</a:t>
            </a:r>
            <a:r>
              <a:rPr lang="en-US" altLang="zh-CN" sz="2000" dirty="0"/>
              <a:t>&gt;</a:t>
            </a:r>
            <a:endParaRPr lang="zh-CN" altLang="en-US" sz="2000" dirty="0">
              <a:solidFill>
                <a:srgbClr val="8000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建议教材及参考资料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李雯、李洪发</a:t>
            </a:r>
            <a:r>
              <a:rPr lang="en-US" altLang="zh-CN" dirty="0"/>
              <a:t>. </a:t>
            </a:r>
            <a:r>
              <a:rPr lang="en-US" altLang="zh-CN" dirty="0">
                <a:solidFill>
                  <a:srgbClr val="FF0000"/>
                </a:solidFill>
              </a:rPr>
              <a:t>HTML5</a:t>
            </a:r>
            <a:r>
              <a:rPr lang="zh-CN" altLang="zh-CN" dirty="0">
                <a:solidFill>
                  <a:srgbClr val="FF0000"/>
                </a:solidFill>
              </a:rPr>
              <a:t>程序设计基础教程</a:t>
            </a:r>
            <a:r>
              <a:rPr lang="en-US" altLang="zh-CN" dirty="0"/>
              <a:t>.</a:t>
            </a:r>
            <a:r>
              <a:rPr lang="zh-CN" altLang="zh-CN" dirty="0"/>
              <a:t>北京：人民邮电出版社，</a:t>
            </a:r>
            <a:r>
              <a:rPr lang="en-US" altLang="zh-CN" dirty="0"/>
              <a:t>2013.</a:t>
            </a:r>
            <a:endParaRPr lang="zh-CN" altLang="zh-CN" dirty="0"/>
          </a:p>
          <a:p>
            <a:r>
              <a:rPr lang="zh-CN" altLang="zh-CN" dirty="0"/>
              <a:t>林珑</a:t>
            </a:r>
            <a:r>
              <a:rPr lang="en-US" altLang="zh-CN" dirty="0"/>
              <a:t>. HTML5</a:t>
            </a:r>
            <a:r>
              <a:rPr lang="zh-CN" altLang="zh-CN" dirty="0"/>
              <a:t>移动</a:t>
            </a:r>
            <a:r>
              <a:rPr lang="en-US" altLang="zh-CN" dirty="0"/>
              <a:t>Web</a:t>
            </a:r>
            <a:r>
              <a:rPr lang="zh-CN" altLang="zh-CN" dirty="0"/>
              <a:t>开发实战详解</a:t>
            </a:r>
            <a:r>
              <a:rPr lang="en-US" altLang="zh-CN" dirty="0"/>
              <a:t>.</a:t>
            </a:r>
            <a:r>
              <a:rPr lang="zh-CN" altLang="zh-CN" dirty="0"/>
              <a:t>北京：清华大学出版社，</a:t>
            </a:r>
            <a:r>
              <a:rPr lang="en-US" altLang="zh-CN" dirty="0"/>
              <a:t>2014.</a:t>
            </a:r>
            <a:endParaRPr lang="zh-CN" altLang="zh-CN" dirty="0"/>
          </a:p>
          <a:p>
            <a:r>
              <a:rPr lang="en-US" altLang="zh-CN" dirty="0"/>
              <a:t>http://www.w3school.com.cn/tags/</a:t>
            </a:r>
            <a:r>
              <a:rPr lang="en-US" altLang="zh-CN" dirty="0" err="1"/>
              <a:t>index.asp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908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练习结果 </a:t>
            </a:r>
            <a:endParaRPr lang="en-US" altLang="zh-CN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276350"/>
            <a:ext cx="7475537" cy="4600575"/>
          </a:xfrm>
        </p:spPr>
        <p:txBody>
          <a:bodyPr/>
          <a:lstStyle/>
          <a:p>
            <a:pPr eaLnBrk="1" hangingPunct="1"/>
            <a:endParaRPr lang="en-US" altLang="zh-CN" sz="4800"/>
          </a:p>
        </p:txBody>
      </p:sp>
      <p:pic>
        <p:nvPicPr>
          <p:cNvPr id="450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420938"/>
            <a:ext cx="69850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1.2.6  </a:t>
            </a:r>
            <a:r>
              <a:rPr lang="zh-CN" altLang="en-US"/>
              <a:t>使用框架 </a:t>
            </a:r>
            <a:endParaRPr lang="zh-CN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276350"/>
            <a:ext cx="7259637" cy="4673600"/>
          </a:xfrm>
        </p:spPr>
        <p:txBody>
          <a:bodyPr/>
          <a:lstStyle/>
          <a:p>
            <a:r>
              <a:rPr lang="zh-CN" altLang="en-US" dirty="0"/>
              <a:t>框架（</a:t>
            </a:r>
            <a:r>
              <a:rPr lang="en-US" altLang="zh-CN" dirty="0"/>
              <a:t>Frame</a:t>
            </a:r>
            <a:r>
              <a:rPr lang="zh-CN" altLang="en-US" dirty="0"/>
              <a:t>）：将浏览器的窗口分成</a:t>
            </a:r>
            <a:r>
              <a:rPr lang="zh-CN" altLang="en-US" dirty="0">
                <a:solidFill>
                  <a:srgbClr val="FF0000"/>
                </a:solidFill>
              </a:rPr>
              <a:t>多个区域</a:t>
            </a:r>
            <a:r>
              <a:rPr lang="zh-CN" altLang="en-US" dirty="0"/>
              <a:t>，每个区域可以单独显示一个</a:t>
            </a:r>
            <a:r>
              <a:rPr lang="en-US" altLang="zh-CN" dirty="0"/>
              <a:t>HTML</a:t>
            </a:r>
            <a:r>
              <a:rPr lang="zh-CN" altLang="en-US" dirty="0"/>
              <a:t>文件，各个区域也可以相关联地显示某一个内容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例如</a:t>
            </a:r>
            <a:r>
              <a:rPr lang="zh-CN" altLang="en-US" dirty="0"/>
              <a:t>，可以将索引放在一个区域，文件内容显示在另一个区域。框架通常的使用方法是在一个框架中放置可供选择的链接目录，而将</a:t>
            </a:r>
            <a:r>
              <a:rPr lang="en-US" altLang="zh-CN" dirty="0"/>
              <a:t>HTML</a:t>
            </a:r>
            <a:r>
              <a:rPr lang="zh-CN" altLang="en-US" dirty="0"/>
              <a:t>文件显示在另一个框架中。 </a:t>
            </a:r>
            <a:r>
              <a:rPr lang="en-US" altLang="zh-CN" dirty="0" err="1"/>
              <a:t>Eg</a:t>
            </a:r>
            <a:r>
              <a:rPr lang="en-US" altLang="zh-CN" dirty="0"/>
              <a:t>,</a:t>
            </a:r>
            <a:r>
              <a:rPr lang="zh-CN" altLang="en-US" dirty="0" smtClean="0"/>
              <a:t>邮箱，开发工具。</a:t>
            </a:r>
            <a:endParaRPr lang="en-US" altLang="zh-CN" dirty="0"/>
          </a:p>
          <a:p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定义框架的基本代码 </a:t>
            </a:r>
            <a:endParaRPr lang="zh-CN" altLang="zh-CN"/>
          </a:p>
        </p:txBody>
      </p:sp>
      <p:sp>
        <p:nvSpPr>
          <p:cNvPr id="47107" name="内容占位符 3"/>
          <p:cNvSpPr>
            <a:spLocks noGrp="1"/>
          </p:cNvSpPr>
          <p:nvPr>
            <p:ph sz="half" idx="2"/>
          </p:nvPr>
        </p:nvSpPr>
        <p:spPr>
          <a:xfrm>
            <a:off x="251520" y="1268760"/>
            <a:ext cx="8280400" cy="45910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800000"/>
                </a:solidFill>
                <a:latin typeface="Verdana" pitchFamily="34" charset="0"/>
              </a:rPr>
              <a:t>&lt;html&gt;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800000"/>
                </a:solidFill>
                <a:latin typeface="Verdana" pitchFamily="34" charset="0"/>
              </a:rPr>
              <a:t>&lt;head&gt;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800000"/>
                </a:solidFill>
                <a:latin typeface="Verdana" pitchFamily="34" charset="0"/>
              </a:rPr>
              <a:t>&lt;title&gt;...&lt;/title&gt;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800000"/>
                </a:solidFill>
                <a:latin typeface="Verdana" pitchFamily="34" charset="0"/>
              </a:rPr>
              <a:t>&lt;/head&gt;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800000"/>
                </a:solidFill>
                <a:latin typeface="Verdana" pitchFamily="34" charset="0"/>
              </a:rPr>
              <a:t>&lt;</a:t>
            </a:r>
            <a:r>
              <a:rPr lang="en-US" altLang="zh-CN" sz="2400" dirty="0" err="1">
                <a:solidFill>
                  <a:srgbClr val="800000"/>
                </a:solidFill>
                <a:latin typeface="Verdana" pitchFamily="34" charset="0"/>
              </a:rPr>
              <a:t>noframes</a:t>
            </a:r>
            <a:r>
              <a:rPr lang="en-US" altLang="zh-CN" sz="2400" dirty="0">
                <a:solidFill>
                  <a:srgbClr val="800000"/>
                </a:solidFill>
                <a:latin typeface="Verdana" pitchFamily="34" charset="0"/>
              </a:rPr>
              <a:t>&gt;...&lt;/</a:t>
            </a:r>
            <a:r>
              <a:rPr lang="en-US" altLang="zh-CN" sz="2400" dirty="0" err="1">
                <a:solidFill>
                  <a:srgbClr val="800000"/>
                </a:solidFill>
                <a:latin typeface="Verdana" pitchFamily="34" charset="0"/>
              </a:rPr>
              <a:t>noframes</a:t>
            </a:r>
            <a:r>
              <a:rPr lang="en-US" altLang="zh-CN" sz="2400" dirty="0">
                <a:solidFill>
                  <a:srgbClr val="800000"/>
                </a:solidFill>
                <a:latin typeface="Verdana" pitchFamily="34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800000"/>
                </a:solidFill>
                <a:latin typeface="Verdana" pitchFamily="34" charset="0"/>
              </a:rPr>
              <a:t>&lt;frameset&gt;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800000"/>
                </a:solidFill>
                <a:latin typeface="Verdana" pitchFamily="34" charset="0"/>
              </a:rPr>
              <a:t>	</a:t>
            </a:r>
            <a:r>
              <a:rPr lang="en-US" altLang="zh-CN" sz="2400" dirty="0" smtClean="0">
                <a:solidFill>
                  <a:srgbClr val="800000"/>
                </a:solidFill>
                <a:latin typeface="Verdana" pitchFamily="34" charset="0"/>
              </a:rPr>
              <a:t>&lt;</a:t>
            </a:r>
            <a:r>
              <a:rPr lang="en-US" altLang="zh-CN" sz="2400" dirty="0">
                <a:solidFill>
                  <a:srgbClr val="800000"/>
                </a:solidFill>
                <a:latin typeface="Verdana" pitchFamily="34" charset="0"/>
              </a:rPr>
              <a:t>frame </a:t>
            </a:r>
            <a:r>
              <a:rPr lang="en-US" altLang="zh-CN" sz="2400" dirty="0" err="1">
                <a:solidFill>
                  <a:srgbClr val="800000"/>
                </a:solidFill>
                <a:latin typeface="Verdana" pitchFamily="34" charset="0"/>
              </a:rPr>
              <a:t>src</a:t>
            </a:r>
            <a:r>
              <a:rPr lang="en-US" altLang="zh-CN" sz="2400" dirty="0">
                <a:solidFill>
                  <a:srgbClr val="800000"/>
                </a:solidFill>
                <a:latin typeface="Verdana" pitchFamily="34" charset="0"/>
              </a:rPr>
              <a:t>="</a:t>
            </a:r>
            <a:r>
              <a:rPr lang="en-US" altLang="zh-CN" sz="2400" dirty="0" err="1">
                <a:solidFill>
                  <a:srgbClr val="800000"/>
                </a:solidFill>
                <a:latin typeface="Verdana" pitchFamily="34" charset="0"/>
              </a:rPr>
              <a:t>url</a:t>
            </a:r>
            <a:r>
              <a:rPr lang="en-US" altLang="zh-CN" sz="2400" dirty="0">
                <a:solidFill>
                  <a:srgbClr val="800000"/>
                </a:solidFill>
                <a:latin typeface="Verdana" pitchFamily="34" charset="0"/>
              </a:rPr>
              <a:t>"&gt;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800000"/>
                </a:solidFill>
                <a:latin typeface="Verdana" pitchFamily="34" charset="0"/>
              </a:rPr>
              <a:t>	</a:t>
            </a:r>
            <a:r>
              <a:rPr lang="en-US" altLang="zh-CN" sz="2400" dirty="0" smtClean="0">
                <a:solidFill>
                  <a:srgbClr val="800000"/>
                </a:solidFill>
                <a:latin typeface="Verdana" pitchFamily="34" charset="0"/>
              </a:rPr>
              <a:t>&lt;</a:t>
            </a:r>
            <a:r>
              <a:rPr lang="en-US" altLang="zh-CN" sz="2400" dirty="0">
                <a:solidFill>
                  <a:srgbClr val="800000"/>
                </a:solidFill>
                <a:latin typeface="Verdana" pitchFamily="34" charset="0"/>
              </a:rPr>
              <a:t>frame </a:t>
            </a:r>
            <a:r>
              <a:rPr lang="en-US" altLang="zh-CN" sz="2400" dirty="0" err="1">
                <a:solidFill>
                  <a:srgbClr val="800000"/>
                </a:solidFill>
                <a:latin typeface="Verdana" pitchFamily="34" charset="0"/>
              </a:rPr>
              <a:t>src</a:t>
            </a:r>
            <a:r>
              <a:rPr lang="en-US" altLang="zh-CN" sz="2400" dirty="0">
                <a:solidFill>
                  <a:srgbClr val="800000"/>
                </a:solidFill>
                <a:latin typeface="Verdana" pitchFamily="34" charset="0"/>
              </a:rPr>
              <a:t>="</a:t>
            </a:r>
            <a:r>
              <a:rPr lang="en-US" altLang="zh-CN" sz="2400" dirty="0" err="1">
                <a:solidFill>
                  <a:srgbClr val="800000"/>
                </a:solidFill>
                <a:latin typeface="Verdana" pitchFamily="34" charset="0"/>
              </a:rPr>
              <a:t>url</a:t>
            </a:r>
            <a:r>
              <a:rPr lang="en-US" altLang="zh-CN" sz="2400" dirty="0">
                <a:solidFill>
                  <a:srgbClr val="800000"/>
                </a:solidFill>
                <a:latin typeface="Verdana" pitchFamily="34" charset="0"/>
              </a:rPr>
              <a:t>"&gt;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800000"/>
                </a:solidFill>
                <a:latin typeface="Verdana" pitchFamily="34" charset="0"/>
              </a:rPr>
              <a:t>	</a:t>
            </a:r>
            <a:r>
              <a:rPr lang="en-US" altLang="zh-CN" sz="2400" dirty="0" smtClean="0">
                <a:solidFill>
                  <a:srgbClr val="800000"/>
                </a:solidFill>
                <a:latin typeface="Verdana" pitchFamily="34" charset="0"/>
              </a:rPr>
              <a:t>&lt;</a:t>
            </a:r>
            <a:r>
              <a:rPr lang="en-US" altLang="zh-CN" sz="2400" dirty="0">
                <a:solidFill>
                  <a:srgbClr val="800000"/>
                </a:solidFill>
                <a:latin typeface="Verdana" pitchFamily="34" charset="0"/>
              </a:rPr>
              <a:t>frame </a:t>
            </a:r>
            <a:r>
              <a:rPr lang="en-US" altLang="zh-CN" sz="2400" dirty="0" err="1">
                <a:solidFill>
                  <a:srgbClr val="800000"/>
                </a:solidFill>
                <a:latin typeface="Verdana" pitchFamily="34" charset="0"/>
              </a:rPr>
              <a:t>src</a:t>
            </a:r>
            <a:r>
              <a:rPr lang="en-US" altLang="zh-CN" sz="2400" dirty="0">
                <a:solidFill>
                  <a:srgbClr val="800000"/>
                </a:solidFill>
                <a:latin typeface="Verdana" pitchFamily="34" charset="0"/>
              </a:rPr>
              <a:t>="</a:t>
            </a:r>
            <a:r>
              <a:rPr lang="en-US" altLang="zh-CN" sz="2400" dirty="0" err="1">
                <a:solidFill>
                  <a:srgbClr val="800000"/>
                </a:solidFill>
                <a:latin typeface="Verdana" pitchFamily="34" charset="0"/>
              </a:rPr>
              <a:t>url</a:t>
            </a:r>
            <a:r>
              <a:rPr lang="en-US" altLang="zh-CN" sz="2400" dirty="0">
                <a:solidFill>
                  <a:srgbClr val="800000"/>
                </a:solidFill>
                <a:latin typeface="Verdana" pitchFamily="34" charset="0"/>
              </a:rPr>
              <a:t>"&gt;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800000"/>
                </a:solidFill>
                <a:latin typeface="Verdana" pitchFamily="34" charset="0"/>
              </a:rPr>
              <a:t>		</a:t>
            </a:r>
            <a:r>
              <a:rPr lang="en-US" altLang="zh-CN" sz="2400" dirty="0" smtClean="0">
                <a:solidFill>
                  <a:srgbClr val="800000"/>
                </a:solidFill>
                <a:latin typeface="Verdana" pitchFamily="34" charset="0"/>
              </a:rPr>
              <a:t>……</a:t>
            </a:r>
            <a:endParaRPr lang="en-US" altLang="zh-CN" sz="2400" dirty="0">
              <a:solidFill>
                <a:srgbClr val="800000"/>
              </a:solidFill>
              <a:latin typeface="Verdan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800000"/>
                </a:solidFill>
                <a:latin typeface="Verdana" pitchFamily="34" charset="0"/>
              </a:rPr>
              <a:t>&lt;/frameset&gt;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800000"/>
                </a:solidFill>
                <a:latin typeface="Verdana" pitchFamily="34" charset="0"/>
              </a:rPr>
              <a:t>&lt;/html&gt;</a:t>
            </a:r>
            <a:endParaRPr lang="zh-CN" altLang="en-US" sz="2400" dirty="0">
              <a:solidFill>
                <a:srgbClr val="800000"/>
              </a:solidFill>
              <a:latin typeface="Verdana" pitchFamily="34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285717" y="3140968"/>
            <a:ext cx="5055096" cy="2952328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</a:t>
            </a:r>
            <a:r>
              <a:rPr lang="zh-CN" altLang="en-US"/>
              <a:t>．</a:t>
            </a:r>
            <a:r>
              <a:rPr lang="en-US" altLang="zh-CN"/>
              <a:t>&lt;noframe&gt;</a:t>
            </a:r>
            <a:r>
              <a:rPr lang="zh-CN" altLang="en-US"/>
              <a:t>标签 </a:t>
            </a:r>
          </a:p>
        </p:txBody>
      </p:sp>
      <p:sp>
        <p:nvSpPr>
          <p:cNvPr id="48131" name="内容占位符 5"/>
          <p:cNvSpPr>
            <a:spLocks noGrp="1"/>
          </p:cNvSpPr>
          <p:nvPr>
            <p:ph idx="1"/>
          </p:nvPr>
        </p:nvSpPr>
        <p:spPr>
          <a:xfrm>
            <a:off x="900113" y="1268413"/>
            <a:ext cx="7850187" cy="4591050"/>
          </a:xfrm>
        </p:spPr>
        <p:txBody>
          <a:bodyPr/>
          <a:lstStyle/>
          <a:p>
            <a:r>
              <a:rPr lang="en-US" altLang="zh-CN"/>
              <a:t>&lt;noframe&gt;</a:t>
            </a:r>
            <a:r>
              <a:rPr lang="zh-CN" altLang="en-US"/>
              <a:t>元素中包含了框架不能被显示时的替换内容。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2</a:t>
            </a:r>
            <a:r>
              <a:rPr lang="zh-CN" altLang="en-US" sz="4000"/>
              <a:t>．</a:t>
            </a:r>
            <a:r>
              <a:rPr lang="en-US" altLang="zh-CN" sz="4000"/>
              <a:t>&lt;frameset&gt;</a:t>
            </a:r>
            <a:r>
              <a:rPr lang="zh-CN" altLang="en-US" sz="4000"/>
              <a:t>标签 </a:t>
            </a:r>
          </a:p>
        </p:txBody>
      </p:sp>
      <p:sp>
        <p:nvSpPr>
          <p:cNvPr id="49155" name="内容占位符 4"/>
          <p:cNvSpPr>
            <a:spLocks noGrp="1"/>
          </p:cNvSpPr>
          <p:nvPr>
            <p:ph idx="1"/>
          </p:nvPr>
        </p:nvSpPr>
        <p:spPr>
          <a:xfrm>
            <a:off x="900113" y="1268413"/>
            <a:ext cx="7850187" cy="4591050"/>
          </a:xfrm>
        </p:spPr>
        <p:txBody>
          <a:bodyPr/>
          <a:lstStyle/>
          <a:p>
            <a:r>
              <a:rPr lang="en-US" altLang="zh-CN" sz="2800" dirty="0"/>
              <a:t>&lt;frameset&gt;</a:t>
            </a:r>
            <a:r>
              <a:rPr lang="zh-CN" altLang="en-US" sz="2800" dirty="0"/>
              <a:t>元素是一个框架容器，它将窗口分成长方形的子区域，即框架。在一个框架设置文档中，</a:t>
            </a:r>
            <a:r>
              <a:rPr lang="en-US" altLang="zh-CN" sz="2800" dirty="0">
                <a:solidFill>
                  <a:srgbClr val="FF0000"/>
                </a:solidFill>
              </a:rPr>
              <a:t>&lt;frameset&gt;</a:t>
            </a:r>
            <a:r>
              <a:rPr lang="zh-CN" altLang="en-US" sz="2800" dirty="0">
                <a:solidFill>
                  <a:srgbClr val="FF0000"/>
                </a:solidFill>
              </a:rPr>
              <a:t>取代了</a:t>
            </a:r>
            <a:r>
              <a:rPr lang="en-US" altLang="zh-CN" sz="2800" dirty="0">
                <a:solidFill>
                  <a:srgbClr val="FF0000"/>
                </a:solidFill>
              </a:rPr>
              <a:t>&lt;body&gt;</a:t>
            </a:r>
            <a:r>
              <a:rPr lang="zh-CN" altLang="en-US" sz="2800" dirty="0">
                <a:solidFill>
                  <a:srgbClr val="FF0000"/>
                </a:solidFill>
              </a:rPr>
              <a:t>位置，紧接</a:t>
            </a:r>
            <a:r>
              <a:rPr lang="en-US" altLang="zh-CN" sz="2800" dirty="0">
                <a:solidFill>
                  <a:srgbClr val="FF0000"/>
                </a:solidFill>
              </a:rPr>
              <a:t>&lt;head&gt;</a:t>
            </a:r>
            <a:r>
              <a:rPr lang="zh-CN" altLang="en-US" sz="2800" dirty="0">
                <a:solidFill>
                  <a:srgbClr val="FF0000"/>
                </a:solidFill>
              </a:rPr>
              <a:t>之后。</a:t>
            </a:r>
          </a:p>
          <a:p>
            <a:r>
              <a:rPr lang="en-US" altLang="zh-CN" sz="2800" dirty="0"/>
              <a:t>&lt;frameset&gt;</a:t>
            </a:r>
            <a:r>
              <a:rPr lang="zh-CN" altLang="en-US" sz="2800" dirty="0"/>
              <a:t>的基本属性包括</a:t>
            </a:r>
            <a:r>
              <a:rPr lang="en-US" altLang="zh-CN" sz="2800" dirty="0"/>
              <a:t>rows</a:t>
            </a:r>
            <a:r>
              <a:rPr lang="zh-CN" altLang="en-US" sz="2800" dirty="0"/>
              <a:t>和</a:t>
            </a:r>
            <a:r>
              <a:rPr lang="en-US" altLang="zh-CN" sz="2800" dirty="0"/>
              <a:t>cols</a:t>
            </a:r>
            <a:r>
              <a:rPr lang="zh-CN" altLang="en-US" sz="2800" dirty="0"/>
              <a:t>，它们定义了框架设置元素中的每个框架的尺寸大小。</a:t>
            </a:r>
            <a:r>
              <a:rPr lang="en-US" altLang="zh-CN" sz="2800" dirty="0"/>
              <a:t>rows</a:t>
            </a:r>
            <a:r>
              <a:rPr lang="zh-CN" altLang="en-US" sz="2800" dirty="0"/>
              <a:t>值从上到下给出了每行的高；</a:t>
            </a:r>
            <a:r>
              <a:rPr lang="en-US" altLang="zh-CN" sz="2800" dirty="0"/>
              <a:t>cols</a:t>
            </a:r>
            <a:r>
              <a:rPr lang="zh-CN" altLang="en-US" sz="2800" dirty="0"/>
              <a:t>值从左到右给出了每列的宽。</a:t>
            </a:r>
          </a:p>
          <a:p>
            <a:r>
              <a:rPr lang="zh-CN" altLang="en-US" sz="2800" dirty="0"/>
              <a:t>框架是可以嵌套的，也就是说可以在</a:t>
            </a:r>
            <a:r>
              <a:rPr lang="en-US" altLang="zh-CN" sz="2800" dirty="0"/>
              <a:t>&lt;frameset&gt;</a:t>
            </a:r>
            <a:r>
              <a:rPr lang="zh-CN" altLang="en-US" sz="2800" dirty="0"/>
              <a:t>中还可以包含一个或多个</a:t>
            </a:r>
            <a:r>
              <a:rPr lang="en-US" altLang="zh-CN" sz="2800" dirty="0"/>
              <a:t>&lt;frameset&gt;</a:t>
            </a:r>
            <a:r>
              <a:rPr lang="zh-CN" altLang="en-US" sz="2800" dirty="0"/>
              <a:t>标签。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</a:t>
            </a:r>
            <a:r>
              <a:rPr lang="zh-CN" altLang="en-US"/>
              <a:t>．</a:t>
            </a:r>
            <a:r>
              <a:rPr lang="en-US" altLang="zh-CN"/>
              <a:t>&lt;frame&gt;</a:t>
            </a:r>
            <a:r>
              <a:rPr lang="zh-CN" altLang="en-US"/>
              <a:t>标签 </a:t>
            </a:r>
          </a:p>
        </p:txBody>
      </p:sp>
      <p:sp>
        <p:nvSpPr>
          <p:cNvPr id="50179" name="Text Box 6"/>
          <p:cNvSpPr txBox="1">
            <a:spLocks noChangeArrowheads="1"/>
          </p:cNvSpPr>
          <p:nvPr/>
        </p:nvSpPr>
        <p:spPr bwMode="auto">
          <a:xfrm>
            <a:off x="323850" y="1341438"/>
            <a:ext cx="882015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p"/>
              <a:defRPr sz="3200" b="1">
                <a:solidFill>
                  <a:schemeClr val="accent2"/>
                </a:solidFill>
                <a:latin typeface="新宋体" pitchFamily="49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黑体" pitchFamily="49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itchFamily="34" charset="0"/>
              </a:rPr>
              <a:t>&lt;frameset&gt;</a:t>
            </a:r>
            <a:r>
              <a:rPr lang="zh-CN" altLang="en-US" sz="2400" dirty="0">
                <a:latin typeface="Arial" pitchFamily="34" charset="0"/>
              </a:rPr>
              <a:t>标签包含多个</a:t>
            </a:r>
            <a:r>
              <a:rPr lang="en-US" altLang="zh-CN" sz="2400" dirty="0">
                <a:latin typeface="Arial" pitchFamily="34" charset="0"/>
              </a:rPr>
              <a:t>&lt;frame&gt;</a:t>
            </a:r>
            <a:r>
              <a:rPr lang="zh-CN" altLang="en-US" sz="2400" dirty="0">
                <a:latin typeface="Arial" pitchFamily="34" charset="0"/>
              </a:rPr>
              <a:t>标签。每个</a:t>
            </a:r>
            <a:r>
              <a:rPr lang="en-US" altLang="zh-CN" sz="2400" dirty="0">
                <a:latin typeface="Arial" pitchFamily="34" charset="0"/>
              </a:rPr>
              <a:t>&lt;frame&gt;</a:t>
            </a:r>
            <a:r>
              <a:rPr lang="zh-CN" altLang="en-US" sz="2400" dirty="0">
                <a:latin typeface="Arial" pitchFamily="34" charset="0"/>
              </a:rPr>
              <a:t>元素定义一个子窗口。</a:t>
            </a:r>
            <a:r>
              <a:rPr lang="en-US" altLang="zh-CN" sz="2400" dirty="0">
                <a:latin typeface="Arial" pitchFamily="34" charset="0"/>
              </a:rPr>
              <a:t>&lt;frame&gt;</a:t>
            </a:r>
            <a:r>
              <a:rPr lang="zh-CN" altLang="en-US" sz="2400" dirty="0">
                <a:latin typeface="Arial" pitchFamily="34" charset="0"/>
              </a:rPr>
              <a:t>标签的属性说明如下：</a:t>
            </a:r>
            <a:endParaRPr lang="zh-CN" altLang="en-US" sz="2400" dirty="0">
              <a:latin typeface="Arial" pitchFamily="34" charset="0"/>
              <a:sym typeface="ZapfDingbats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itchFamily="34" charset="0"/>
                <a:sym typeface="ZapfDingbats" charset="2"/>
              </a:rPr>
              <a:t></a:t>
            </a:r>
            <a:r>
              <a:rPr lang="zh-CN" altLang="en-US" sz="2400" dirty="0">
                <a:latin typeface="Arial" pitchFamily="34" charset="0"/>
              </a:rPr>
              <a:t> </a:t>
            </a:r>
            <a:r>
              <a:rPr lang="en-US" altLang="zh-CN" sz="2400" dirty="0">
                <a:latin typeface="Arial" pitchFamily="34" charset="0"/>
              </a:rPr>
              <a:t>name  </a:t>
            </a:r>
            <a:r>
              <a:rPr lang="zh-CN" altLang="en-US" sz="2400" dirty="0">
                <a:latin typeface="Arial" pitchFamily="34" charset="0"/>
              </a:rPr>
              <a:t>框架名称。类似于</a:t>
            </a:r>
            <a:r>
              <a:rPr lang="en-US" altLang="zh-CN" sz="2400" dirty="0" smtClean="0">
                <a:latin typeface="Arial" pitchFamily="34" charset="0"/>
              </a:rPr>
              <a:t>URL</a:t>
            </a:r>
            <a:r>
              <a:rPr lang="zh-CN" altLang="en-US" sz="2400" dirty="0" smtClean="0">
                <a:latin typeface="Arial" pitchFamily="34" charset="0"/>
              </a:rPr>
              <a:t>或锚点，</a:t>
            </a:r>
            <a:r>
              <a:rPr lang="zh-CN" altLang="en-US" sz="2400" dirty="0">
                <a:latin typeface="Arial" pitchFamily="34" charset="0"/>
              </a:rPr>
              <a:t>地址。</a:t>
            </a:r>
            <a:endParaRPr lang="zh-CN" altLang="en-US" sz="2400" dirty="0">
              <a:latin typeface="Arial" pitchFamily="34" charset="0"/>
              <a:sym typeface="ZapfDingbats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itchFamily="34" charset="0"/>
                <a:sym typeface="ZapfDingbats" charset="2"/>
              </a:rPr>
              <a:t></a:t>
            </a:r>
            <a:r>
              <a:rPr lang="zh-CN" altLang="en-US" sz="2400" dirty="0">
                <a:latin typeface="Arial" pitchFamily="34" charset="0"/>
              </a:rPr>
              <a:t> </a:t>
            </a:r>
            <a:r>
              <a:rPr lang="en-US" altLang="zh-CN" sz="2400" dirty="0" err="1">
                <a:latin typeface="Arial" pitchFamily="34" charset="0"/>
              </a:rPr>
              <a:t>src</a:t>
            </a:r>
            <a:r>
              <a:rPr lang="en-US" altLang="zh-CN" sz="2400" dirty="0">
                <a:latin typeface="Arial" pitchFamily="34" charset="0"/>
              </a:rPr>
              <a:t>  </a:t>
            </a:r>
            <a:r>
              <a:rPr lang="zh-CN" altLang="en-US" sz="2400" dirty="0">
                <a:latin typeface="Arial" pitchFamily="34" charset="0"/>
              </a:rPr>
              <a:t>框架内容</a:t>
            </a:r>
            <a:r>
              <a:rPr lang="en-US" altLang="zh-CN" sz="2400" dirty="0">
                <a:latin typeface="Arial" pitchFamily="34" charset="0"/>
              </a:rPr>
              <a:t>URL</a:t>
            </a:r>
            <a:r>
              <a:rPr lang="zh-CN" altLang="en-US" sz="2400" dirty="0">
                <a:latin typeface="Arial" pitchFamily="34" charset="0"/>
              </a:rPr>
              <a:t>。</a:t>
            </a:r>
            <a:endParaRPr lang="zh-CN" altLang="en-US" sz="2400" dirty="0">
              <a:latin typeface="Arial" pitchFamily="34" charset="0"/>
              <a:sym typeface="ZapfDingbats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itchFamily="34" charset="0"/>
                <a:sym typeface="ZapfDingbats" charset="2"/>
              </a:rPr>
              <a:t></a:t>
            </a:r>
            <a:r>
              <a:rPr lang="zh-CN" altLang="en-US" sz="2400" dirty="0">
                <a:latin typeface="Arial" pitchFamily="34" charset="0"/>
              </a:rPr>
              <a:t> </a:t>
            </a:r>
            <a:r>
              <a:rPr lang="en-US" altLang="zh-CN" sz="2400" dirty="0" err="1">
                <a:latin typeface="Arial" pitchFamily="34" charset="0"/>
              </a:rPr>
              <a:t>frameborder</a:t>
            </a:r>
            <a:r>
              <a:rPr lang="en-US" altLang="zh-CN" sz="2400" dirty="0">
                <a:latin typeface="Arial" pitchFamily="34" charset="0"/>
              </a:rPr>
              <a:t>  </a:t>
            </a:r>
            <a:r>
              <a:rPr lang="zh-CN" altLang="en-US" sz="2400" dirty="0">
                <a:latin typeface="Arial" pitchFamily="34" charset="0"/>
              </a:rPr>
              <a:t>框架边框。（注意多框架的交集问题及</a:t>
            </a:r>
            <a:r>
              <a:rPr lang="en-US" altLang="zh-CN" sz="2400" dirty="0" err="1">
                <a:latin typeface="Arial" pitchFamily="34" charset="0"/>
              </a:rPr>
              <a:t>bool</a:t>
            </a:r>
            <a:r>
              <a:rPr lang="zh-CN" altLang="en-US" sz="2400" dirty="0">
                <a:latin typeface="Arial" pitchFamily="34" charset="0"/>
              </a:rPr>
              <a:t>值：</a:t>
            </a:r>
            <a:r>
              <a:rPr lang="en-US" altLang="zh-CN" sz="2400" dirty="0">
                <a:latin typeface="Arial" pitchFamily="34" charset="0"/>
              </a:rPr>
              <a:t>0</a:t>
            </a:r>
            <a:r>
              <a:rPr lang="zh-CN" altLang="en-US" sz="2400" dirty="0">
                <a:latin typeface="Arial" pitchFamily="34" charset="0"/>
              </a:rPr>
              <a:t> </a:t>
            </a:r>
            <a:r>
              <a:rPr lang="en-US" altLang="zh-CN" sz="2400" dirty="0">
                <a:latin typeface="Arial" pitchFamily="34" charset="0"/>
              </a:rPr>
              <a:t>or</a:t>
            </a:r>
            <a:r>
              <a:rPr lang="zh-CN" altLang="en-US" sz="2400" dirty="0">
                <a:latin typeface="Arial" pitchFamily="34" charset="0"/>
              </a:rPr>
              <a:t> </a:t>
            </a:r>
            <a:r>
              <a:rPr lang="en-US" altLang="zh-CN" sz="2400" dirty="0">
                <a:latin typeface="Arial" pitchFamily="34" charset="0"/>
              </a:rPr>
              <a:t>1</a:t>
            </a:r>
            <a:r>
              <a:rPr lang="zh-CN" altLang="en-US" sz="2400" dirty="0">
                <a:latin typeface="Arial" pitchFamily="34" charset="0"/>
              </a:rPr>
              <a:t>）</a:t>
            </a:r>
            <a:endParaRPr lang="zh-CN" altLang="en-US" sz="2400" dirty="0">
              <a:latin typeface="Arial" pitchFamily="34" charset="0"/>
              <a:sym typeface="ZapfDingbats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itchFamily="34" charset="0"/>
                <a:sym typeface="ZapfDingbats" charset="2"/>
              </a:rPr>
              <a:t></a:t>
            </a:r>
            <a:r>
              <a:rPr lang="zh-CN" altLang="en-US" sz="2400" dirty="0">
                <a:latin typeface="Arial" pitchFamily="34" charset="0"/>
              </a:rPr>
              <a:t> </a:t>
            </a:r>
            <a:r>
              <a:rPr lang="en-US" altLang="zh-CN" sz="2400" dirty="0" err="1">
                <a:latin typeface="Arial" pitchFamily="34" charset="0"/>
              </a:rPr>
              <a:t>noresize</a:t>
            </a:r>
            <a:r>
              <a:rPr lang="en-US" altLang="zh-CN" sz="2400" dirty="0">
                <a:latin typeface="Arial" pitchFamily="34" charset="0"/>
              </a:rPr>
              <a:t>  </a:t>
            </a:r>
            <a:r>
              <a:rPr lang="zh-CN" altLang="en-US" sz="2400" dirty="0">
                <a:latin typeface="Arial" pitchFamily="34" charset="0"/>
              </a:rPr>
              <a:t>禁止用户调整框架尺寸。（无值，直接写“</a:t>
            </a:r>
            <a:r>
              <a:rPr lang="en-US" altLang="zh-CN" sz="2400" dirty="0" err="1">
                <a:latin typeface="Arial" pitchFamily="34" charset="0"/>
              </a:rPr>
              <a:t>noresize</a:t>
            </a:r>
            <a:r>
              <a:rPr lang="zh-CN" altLang="en-US" sz="2400" dirty="0">
                <a:latin typeface="Arial" pitchFamily="34" charset="0"/>
              </a:rPr>
              <a:t>”）</a:t>
            </a:r>
            <a:endParaRPr lang="zh-CN" altLang="en-US" sz="2400" dirty="0">
              <a:latin typeface="Arial" pitchFamily="34" charset="0"/>
              <a:sym typeface="ZapfDingbats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itchFamily="34" charset="0"/>
                <a:sym typeface="ZapfDingbats" charset="2"/>
              </a:rPr>
              <a:t></a:t>
            </a:r>
            <a:r>
              <a:rPr lang="zh-CN" altLang="en-US" sz="2400" dirty="0">
                <a:latin typeface="Arial" pitchFamily="34" charset="0"/>
              </a:rPr>
              <a:t> </a:t>
            </a:r>
            <a:r>
              <a:rPr lang="en-US" altLang="zh-CN" sz="2400" dirty="0">
                <a:latin typeface="Arial" pitchFamily="34" charset="0"/>
              </a:rPr>
              <a:t>scrolling  </a:t>
            </a:r>
            <a:r>
              <a:rPr lang="zh-CN" altLang="en-US" sz="2400" dirty="0">
                <a:latin typeface="Arial" pitchFamily="34" charset="0"/>
              </a:rPr>
              <a:t>行内框架中是否需要滚动条，值为：</a:t>
            </a:r>
            <a:r>
              <a:rPr lang="en-US" altLang="zh-CN" sz="2400" dirty="0">
                <a:latin typeface="Arial" pitchFamily="34" charset="0"/>
              </a:rPr>
              <a:t>no yes auto </a:t>
            </a:r>
            <a:endParaRPr lang="zh-CN" altLang="en-US" sz="24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700"/>
            <a:ext cx="9144000" cy="454448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左右分区框架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9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嵌套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900"/>
            <a:ext cx="9144000" cy="539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2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【</a:t>
            </a:r>
            <a:r>
              <a:rPr lang="zh-CN" altLang="en-US" sz="4000"/>
              <a:t>例</a:t>
            </a:r>
            <a:r>
              <a:rPr lang="en-US" altLang="zh-CN" sz="4000"/>
              <a:t>1-8】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/>
              <a:t>定义框架的例子。</a:t>
            </a:r>
          </a:p>
          <a:p>
            <a:pPr>
              <a:lnSpc>
                <a:spcPct val="80000"/>
              </a:lnSpc>
            </a:pPr>
            <a:r>
              <a:rPr lang="zh-CN" altLang="en-US" sz="2400" dirty="0"/>
              <a:t>首先创建</a:t>
            </a:r>
            <a:r>
              <a:rPr lang="en-US" altLang="zh-CN" sz="2400" dirty="0"/>
              <a:t>3</a:t>
            </a:r>
            <a:r>
              <a:rPr lang="zh-CN" altLang="en-US" sz="2400" dirty="0"/>
              <a:t>个</a:t>
            </a:r>
            <a:r>
              <a:rPr lang="en-US" altLang="zh-CN" sz="2400" dirty="0"/>
              <a:t>HTML</a:t>
            </a:r>
            <a:r>
              <a:rPr lang="zh-CN" altLang="en-US" sz="2400" dirty="0"/>
              <a:t>文件，</a:t>
            </a:r>
            <a:r>
              <a:rPr lang="en-US" altLang="zh-CN" sz="2400" dirty="0"/>
              <a:t>left.html</a:t>
            </a:r>
            <a:r>
              <a:rPr lang="zh-CN" altLang="en-US" sz="2400" dirty="0"/>
              <a:t>、</a:t>
            </a:r>
            <a:r>
              <a:rPr lang="en-US" altLang="zh-CN" sz="2400" dirty="0"/>
              <a:t>right_1.html</a:t>
            </a:r>
            <a:r>
              <a:rPr lang="zh-CN" altLang="en-US" sz="2400" dirty="0"/>
              <a:t>和</a:t>
            </a:r>
            <a:r>
              <a:rPr lang="en-US" altLang="zh-CN" sz="2400" dirty="0"/>
              <a:t>right_2.html</a:t>
            </a:r>
            <a:r>
              <a:rPr lang="zh-CN" altLang="en-US" sz="2400" dirty="0"/>
              <a:t>。</a:t>
            </a:r>
            <a:r>
              <a:rPr lang="en-US" altLang="zh-CN" sz="2400" dirty="0"/>
              <a:t>left.html</a:t>
            </a:r>
            <a:r>
              <a:rPr lang="zh-CN" altLang="en-US" sz="2400" dirty="0"/>
              <a:t>的代码如下：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 &lt;a </a:t>
            </a:r>
            <a:r>
              <a:rPr lang="en-US" altLang="zh-CN" sz="2400" dirty="0" err="1"/>
              <a:t>href</a:t>
            </a:r>
            <a:r>
              <a:rPr lang="en-US" altLang="zh-CN" sz="2400" dirty="0"/>
              <a:t>="right_1.html" </a:t>
            </a:r>
            <a:r>
              <a:rPr lang="en-US" altLang="zh-CN" sz="2400" dirty="0">
                <a:solidFill>
                  <a:srgbClr val="FF0000"/>
                </a:solidFill>
              </a:rPr>
              <a:t>target="right</a:t>
            </a:r>
            <a:r>
              <a:rPr lang="en-US" altLang="zh-CN" sz="2400" dirty="0"/>
              <a:t>"&gt;right_1&lt;/a&gt;</a:t>
            </a:r>
            <a:br>
              <a:rPr lang="en-US" altLang="zh-CN" sz="2400" dirty="0"/>
            </a:br>
            <a:r>
              <a:rPr lang="en-US" altLang="zh-CN" sz="2400" dirty="0"/>
              <a:t>&lt;</a:t>
            </a:r>
            <a:r>
              <a:rPr lang="en-US" altLang="zh-CN" sz="2400" dirty="0" err="1"/>
              <a:t>br</a:t>
            </a:r>
            <a:r>
              <a:rPr lang="en-US" altLang="zh-CN" sz="2400" dirty="0"/>
              <a:t>&gt;</a:t>
            </a:r>
            <a:br>
              <a:rPr lang="en-US" altLang="zh-CN" sz="2400" dirty="0"/>
            </a:br>
            <a:r>
              <a:rPr lang="en-US" altLang="zh-CN" sz="2400" dirty="0"/>
              <a:t>    &lt;a </a:t>
            </a:r>
            <a:r>
              <a:rPr lang="en-US" altLang="zh-CN" sz="2400" dirty="0" err="1"/>
              <a:t>href</a:t>
            </a:r>
            <a:r>
              <a:rPr lang="en-US" altLang="zh-CN" sz="2400" dirty="0"/>
              <a:t>="right_2.html" </a:t>
            </a:r>
            <a:r>
              <a:rPr lang="en-US" altLang="zh-CN" sz="2400" dirty="0">
                <a:solidFill>
                  <a:srgbClr val="FF0000"/>
                </a:solidFill>
              </a:rPr>
              <a:t>target="right"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  <a:r>
              <a:rPr lang="en-US" altLang="zh-CN" sz="2400" dirty="0"/>
              <a:t>right_2&lt;/a&gt;</a:t>
            </a:r>
            <a:endParaRPr lang="en-US" altLang="zh-CN" sz="2400" dirty="0">
              <a:solidFill>
                <a:srgbClr val="800000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/>
              <a:t>单击超链接，将在</a:t>
            </a:r>
            <a:r>
              <a:rPr lang="en-US" altLang="zh-CN" sz="2400" dirty="0"/>
              <a:t>right</a:t>
            </a:r>
            <a:r>
              <a:rPr lang="zh-CN" altLang="en-US" sz="2400" dirty="0"/>
              <a:t>框架中打开对应的网页。</a:t>
            </a:r>
            <a:r>
              <a:rPr lang="en-US" altLang="zh-CN" sz="2400" dirty="0"/>
              <a:t>Right_1.html</a:t>
            </a:r>
            <a:r>
              <a:rPr lang="zh-CN" altLang="en-US" sz="2400" dirty="0"/>
              <a:t>的代码如下：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800000"/>
                </a:solidFill>
                <a:latin typeface="Verdana" pitchFamily="34" charset="0"/>
              </a:rPr>
              <a:t>&lt;h1&gt; right_1.html&lt;/h1&gt;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/>
              <a:t>Right_2.html</a:t>
            </a:r>
            <a:r>
              <a:rPr lang="zh-CN" altLang="en-US" sz="2400" dirty="0"/>
              <a:t>的代码如下：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800000"/>
                </a:solidFill>
                <a:latin typeface="Verdana" pitchFamily="34" charset="0"/>
              </a:rPr>
              <a:t>&lt;h1&gt; right_2.html&lt;/h1&gt;</a:t>
            </a:r>
            <a:endParaRPr lang="zh-CN" altLang="en-US" sz="2400" dirty="0">
              <a:solidFill>
                <a:srgbClr val="800000"/>
              </a:solidFill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zh-CN" sz="2400" dirty="0">
              <a:solidFill>
                <a:srgbClr val="8000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定义框架的网页代码 </a:t>
            </a:r>
            <a:endParaRPr lang="zh-CN" altLang="zh-CN"/>
          </a:p>
        </p:txBody>
      </p:sp>
      <p:sp>
        <p:nvSpPr>
          <p:cNvPr id="52227" name="矩形 4"/>
          <p:cNvSpPr>
            <a:spLocks noChangeArrowheads="1"/>
          </p:cNvSpPr>
          <p:nvPr/>
        </p:nvSpPr>
        <p:spPr bwMode="auto">
          <a:xfrm>
            <a:off x="0" y="998538"/>
            <a:ext cx="8459788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p"/>
              <a:defRPr sz="3200" b="1">
                <a:solidFill>
                  <a:schemeClr val="accent2"/>
                </a:solidFill>
                <a:latin typeface="新宋体" pitchFamily="49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黑体" pitchFamily="49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800000"/>
                </a:solidFill>
                <a:latin typeface="Arial" pitchFamily="34" charset="0"/>
                <a:sym typeface="ZapfDingbats" charset="2"/>
              </a:rPr>
              <a:t>&lt;!DOCTYPE html&gt;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800000"/>
                </a:solidFill>
                <a:latin typeface="Arial" pitchFamily="34" charset="0"/>
                <a:sym typeface="ZapfDingbats" charset="2"/>
              </a:rPr>
              <a:t>&lt;html&gt;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800000"/>
                </a:solidFill>
                <a:latin typeface="Arial" pitchFamily="34" charset="0"/>
                <a:sym typeface="ZapfDingbats" charset="2"/>
              </a:rPr>
              <a:t>&lt;head </a:t>
            </a:r>
            <a:r>
              <a:rPr lang="en-US" altLang="zh-CN" sz="2800" dirty="0" err="1">
                <a:solidFill>
                  <a:srgbClr val="800000"/>
                </a:solidFill>
                <a:latin typeface="Arial" pitchFamily="34" charset="0"/>
                <a:sym typeface="ZapfDingbats" charset="2"/>
              </a:rPr>
              <a:t>lang</a:t>
            </a:r>
            <a:r>
              <a:rPr lang="en-US" altLang="zh-CN" sz="2800" dirty="0">
                <a:solidFill>
                  <a:srgbClr val="800000"/>
                </a:solidFill>
                <a:latin typeface="Arial" pitchFamily="34" charset="0"/>
                <a:sym typeface="ZapfDingbats" charset="2"/>
              </a:rPr>
              <a:t>="</a:t>
            </a:r>
            <a:r>
              <a:rPr lang="en-US" altLang="zh-CN" sz="2800" dirty="0" err="1">
                <a:solidFill>
                  <a:srgbClr val="800000"/>
                </a:solidFill>
                <a:latin typeface="Arial" pitchFamily="34" charset="0"/>
                <a:sym typeface="ZapfDingbats" charset="2"/>
              </a:rPr>
              <a:t>en</a:t>
            </a:r>
            <a:r>
              <a:rPr lang="en-US" altLang="zh-CN" sz="2800" dirty="0">
                <a:solidFill>
                  <a:srgbClr val="800000"/>
                </a:solidFill>
                <a:latin typeface="Arial" pitchFamily="34" charset="0"/>
                <a:sym typeface="ZapfDingbats" charset="2"/>
              </a:rPr>
              <a:t>"&gt;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800000"/>
                </a:solidFill>
                <a:latin typeface="Arial" pitchFamily="34" charset="0"/>
                <a:sym typeface="ZapfDingbats" charset="2"/>
              </a:rPr>
              <a:t>    &lt;meta charset="UTF-8"&gt;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800000"/>
                </a:solidFill>
                <a:latin typeface="Arial" pitchFamily="34" charset="0"/>
                <a:sym typeface="ZapfDingbats" charset="2"/>
              </a:rPr>
              <a:t>    &lt;title&gt;</a:t>
            </a:r>
            <a:r>
              <a:rPr lang="zh-CN" altLang="en-US" sz="2800" dirty="0">
                <a:solidFill>
                  <a:srgbClr val="800000"/>
                </a:solidFill>
                <a:latin typeface="Arial" pitchFamily="34" charset="0"/>
                <a:sym typeface="ZapfDingbats" charset="2"/>
              </a:rPr>
              <a:t>框架</a:t>
            </a:r>
            <a:r>
              <a:rPr lang="en-US" altLang="zh-CN" sz="2800" dirty="0">
                <a:solidFill>
                  <a:srgbClr val="800000"/>
                </a:solidFill>
                <a:latin typeface="Arial" pitchFamily="34" charset="0"/>
                <a:sym typeface="ZapfDingbats" charset="2"/>
              </a:rPr>
              <a:t>&lt;/title&gt;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800000"/>
                </a:solidFill>
                <a:latin typeface="Arial" pitchFamily="34" charset="0"/>
                <a:sym typeface="ZapfDingbats" charset="2"/>
              </a:rPr>
              <a:t>&lt;/head&gt;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&lt;frameset  cols=“150,*” &gt;</a:t>
            </a:r>
            <a:br>
              <a:rPr lang="en-US" altLang="zh-CN" sz="2800" dirty="0"/>
            </a:br>
            <a:r>
              <a:rPr lang="en-US" altLang="zh-CN" sz="2800" dirty="0"/>
              <a:t>    &lt;frame </a:t>
            </a:r>
            <a:r>
              <a:rPr lang="en-US" altLang="zh-CN" sz="2800" dirty="0" err="1"/>
              <a:t>noresize</a:t>
            </a:r>
            <a:r>
              <a:rPr lang="en-US" altLang="zh-CN" sz="2800" dirty="0"/>
              <a:t> name=“left” </a:t>
            </a:r>
            <a:r>
              <a:rPr lang="en-US" altLang="zh-CN" sz="2800" dirty="0" err="1"/>
              <a:t>src</a:t>
            </a:r>
            <a:r>
              <a:rPr lang="en-US" altLang="zh-CN" sz="2800" dirty="0"/>
              <a:t>=“frameset/</a:t>
            </a:r>
            <a:r>
              <a:rPr lang="en-US" altLang="zh-CN" sz="2800" dirty="0" err="1"/>
              <a:t>left.html</a:t>
            </a:r>
            <a:r>
              <a:rPr lang="en-US" altLang="zh-CN" sz="2800" dirty="0"/>
              <a:t>”&gt;</a:t>
            </a:r>
            <a:br>
              <a:rPr lang="en-US" altLang="zh-CN" sz="2800" dirty="0"/>
            </a:br>
            <a:r>
              <a:rPr lang="en-US" altLang="zh-CN" sz="2800" dirty="0"/>
              <a:t>    &lt;frame name=“right” scrolling=“no”&gt;</a:t>
            </a:r>
            <a:br>
              <a:rPr lang="en-US" altLang="zh-CN" sz="2800" dirty="0"/>
            </a:br>
            <a:r>
              <a:rPr lang="en-US" altLang="zh-CN" sz="2800" dirty="0"/>
              <a:t>&lt;/frameset&gt;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800000"/>
                </a:solidFill>
                <a:latin typeface="Arial" pitchFamily="34" charset="0"/>
                <a:sym typeface="ZapfDingbats" charset="2"/>
              </a:rPr>
              <a:t>&lt;/html&gt;</a:t>
            </a:r>
            <a:endParaRPr lang="zh-CN" altLang="zh-CN" sz="2800" dirty="0">
              <a:solidFill>
                <a:srgbClr val="800000"/>
              </a:solidFill>
              <a:latin typeface="Arial" pitchFamily="34" charset="0"/>
              <a:sym typeface="ZapfDingbats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第一章 </a:t>
            </a:r>
            <a:r>
              <a:rPr lang="en-US" altLang="zh-CN" dirty="0"/>
              <a:t>HTML5</a:t>
            </a:r>
            <a:r>
              <a:rPr lang="zh-CN" altLang="en-US" dirty="0"/>
              <a:t>概述</a:t>
            </a:r>
            <a:endParaRPr lang="en-US" altLang="zh-CN" dirty="0"/>
          </a:p>
          <a:p>
            <a:r>
              <a:rPr lang="zh-CN" altLang="en-US" dirty="0"/>
              <a:t>第二章 </a:t>
            </a:r>
            <a:r>
              <a:rPr lang="en-US" altLang="zh-CN" dirty="0"/>
              <a:t>JavaScript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zh-CN" altLang="en-US" dirty="0"/>
              <a:t>第三章 </a:t>
            </a:r>
            <a:r>
              <a:rPr lang="en-US" altLang="zh-CN" dirty="0"/>
              <a:t>HTML5</a:t>
            </a:r>
            <a:r>
              <a:rPr lang="zh-CN" altLang="en-US" dirty="0"/>
              <a:t>表单</a:t>
            </a:r>
            <a:endParaRPr lang="en-US" altLang="zh-CN" dirty="0"/>
          </a:p>
          <a:p>
            <a:r>
              <a:rPr lang="zh-CN" altLang="en-US" dirty="0"/>
              <a:t>第四章 层叠样式表</a:t>
            </a:r>
            <a:r>
              <a:rPr lang="en-US" altLang="zh-CN" dirty="0"/>
              <a:t>-CSS3</a:t>
            </a:r>
          </a:p>
          <a:p>
            <a:r>
              <a:rPr lang="zh-CN" altLang="en-US" dirty="0"/>
              <a:t>第五章 </a:t>
            </a:r>
            <a:r>
              <a:rPr lang="en-US" altLang="zh-CN" dirty="0"/>
              <a:t>HTML</a:t>
            </a:r>
            <a:r>
              <a:rPr lang="zh-CN" altLang="en-US" dirty="0"/>
              <a:t>拖放</a:t>
            </a:r>
            <a:endParaRPr lang="en-US" altLang="zh-CN" dirty="0"/>
          </a:p>
          <a:p>
            <a:r>
              <a:rPr lang="zh-CN" altLang="en-US" dirty="0"/>
              <a:t>第六章 使用</a:t>
            </a:r>
            <a:r>
              <a:rPr lang="en-US" altLang="zh-CN" dirty="0"/>
              <a:t>Canvas</a:t>
            </a:r>
            <a:r>
              <a:rPr lang="zh-CN" altLang="en-US" dirty="0"/>
              <a:t>画图</a:t>
            </a:r>
            <a:endParaRPr lang="en-US" altLang="zh-CN" dirty="0"/>
          </a:p>
          <a:p>
            <a:r>
              <a:rPr lang="zh-CN" altLang="en-US" dirty="0"/>
              <a:t>第七章 播放多媒体</a:t>
            </a:r>
            <a:endParaRPr lang="en-US" altLang="zh-CN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第三次课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上节课内容回顾</a:t>
            </a:r>
            <a:endParaRPr lang="en-US" altLang="zh-CN" dirty="0"/>
          </a:p>
          <a:p>
            <a:pPr lvl="1"/>
            <a:r>
              <a:rPr lang="en-US" altLang="zh-CN" dirty="0"/>
              <a:t>table</a:t>
            </a:r>
            <a:r>
              <a:rPr lang="zh-CN" altLang="en-US" dirty="0"/>
              <a:t>标签（</a:t>
            </a:r>
            <a:r>
              <a:rPr lang="en-US" altLang="zh-CN" dirty="0" err="1"/>
              <a:t>tr</a:t>
            </a:r>
            <a:r>
              <a:rPr lang="en-US" altLang="zh-CN" dirty="0"/>
              <a:t>/td/</a:t>
            </a:r>
            <a:r>
              <a:rPr lang="en-US" altLang="zh-CN" dirty="0" err="1"/>
              <a:t>colspan</a:t>
            </a:r>
            <a:r>
              <a:rPr lang="en-US" altLang="zh-CN" dirty="0"/>
              <a:t>/</a:t>
            </a:r>
            <a:r>
              <a:rPr lang="en-US" altLang="zh-CN" dirty="0" err="1"/>
              <a:t>rowspan</a:t>
            </a:r>
            <a:r>
              <a:rPr lang="en-US" altLang="zh-CN" dirty="0"/>
              <a:t>/border/width/height/</a:t>
            </a:r>
            <a:r>
              <a:rPr lang="en-US" altLang="zh-CN" dirty="0" err="1"/>
              <a:t>bgcolor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frameset</a:t>
            </a:r>
            <a:r>
              <a:rPr lang="zh-CN" altLang="en-US" dirty="0"/>
              <a:t>标签</a:t>
            </a:r>
            <a:r>
              <a:rPr lang="en-US" altLang="zh-CN" dirty="0"/>
              <a:t>(rows/cols)</a:t>
            </a:r>
          </a:p>
          <a:p>
            <a:pPr lvl="1"/>
            <a:r>
              <a:rPr lang="en-US" altLang="zh-CN" dirty="0"/>
              <a:t>frame</a:t>
            </a:r>
            <a:r>
              <a:rPr lang="zh-CN" altLang="en-US" dirty="0"/>
              <a:t>标签（</a:t>
            </a:r>
            <a:r>
              <a:rPr lang="en-US" altLang="zh-CN" dirty="0"/>
              <a:t>name/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noresize</a:t>
            </a:r>
            <a:r>
              <a:rPr lang="en-US" altLang="zh-CN" dirty="0"/>
              <a:t>/scrolling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23070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1.2.7</a:t>
            </a:r>
            <a:r>
              <a:rPr lang="zh-CN" altLang="en-US"/>
              <a:t>其他常用标签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268413"/>
            <a:ext cx="7850187" cy="459105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 dirty="0"/>
              <a:t>1</a:t>
            </a:r>
            <a:r>
              <a:rPr lang="zh-CN" altLang="en-US" dirty="0"/>
              <a:t>．</a:t>
            </a:r>
            <a:r>
              <a:rPr lang="en-US" altLang="zh-CN" dirty="0"/>
              <a:t>&lt;div&gt; 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dirty="0"/>
              <a:t>2</a:t>
            </a:r>
            <a:r>
              <a:rPr lang="zh-CN" altLang="en-US" dirty="0"/>
              <a:t>．</a:t>
            </a:r>
            <a:r>
              <a:rPr lang="en-US" altLang="zh-CN" dirty="0"/>
              <a:t>&lt;</a:t>
            </a:r>
            <a:r>
              <a:rPr lang="en-US" altLang="zh-CN" dirty="0" err="1"/>
              <a:t>br</a:t>
            </a:r>
            <a:r>
              <a:rPr lang="en-US" altLang="zh-CN" dirty="0"/>
              <a:t>&gt;</a:t>
            </a:r>
            <a:r>
              <a:rPr lang="zh-CN" altLang="en-US" dirty="0"/>
              <a:t>标签 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dirty="0"/>
              <a:t>3</a:t>
            </a:r>
            <a:r>
              <a:rPr lang="zh-CN" altLang="en-US" dirty="0"/>
              <a:t>．</a:t>
            </a:r>
            <a:r>
              <a:rPr lang="en-US" altLang="zh-CN" dirty="0"/>
              <a:t>&lt;pre&gt;</a:t>
            </a:r>
            <a:r>
              <a:rPr lang="zh-CN" altLang="en-US" dirty="0"/>
              <a:t>标签 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dirty="0"/>
              <a:t>4</a:t>
            </a:r>
            <a:r>
              <a:rPr lang="zh-CN" altLang="en-US" dirty="0"/>
              <a:t>．</a:t>
            </a:r>
            <a:r>
              <a:rPr lang="en-US" altLang="zh-CN" dirty="0"/>
              <a:t>&lt;li&gt;</a:t>
            </a:r>
            <a:r>
              <a:rPr lang="zh-CN" altLang="en-US" dirty="0"/>
              <a:t>标签 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dirty="0"/>
              <a:t>5</a:t>
            </a:r>
            <a:r>
              <a:rPr lang="zh-CN" altLang="en-US" dirty="0"/>
              <a:t>．</a:t>
            </a:r>
            <a:r>
              <a:rPr lang="en-US" altLang="zh-CN" dirty="0"/>
              <a:t>&lt;span&gt;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</a:t>
            </a:r>
            <a:r>
              <a:rPr lang="zh-CN" altLang="en-US"/>
              <a:t>．</a:t>
            </a:r>
            <a:r>
              <a:rPr lang="en-US" altLang="zh-CN"/>
              <a:t>&lt;div&gt; </a:t>
            </a:r>
            <a:endParaRPr lang="zh-CN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276350"/>
            <a:ext cx="7691437" cy="45910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 dirty="0"/>
              <a:t>&lt;div&gt; </a:t>
            </a:r>
            <a:r>
              <a:rPr lang="zh-CN" altLang="en-US" sz="1800" dirty="0"/>
              <a:t>标签可以定义文档中的分区或节（</a:t>
            </a:r>
            <a:r>
              <a:rPr lang="en-US" altLang="zh-CN" sz="1800" dirty="0"/>
              <a:t>division/section</a:t>
            </a:r>
            <a:r>
              <a:rPr lang="zh-CN" altLang="en-US" sz="1800" dirty="0"/>
              <a:t>），可以把文档分割为独立的、不同的部分。在</a:t>
            </a:r>
            <a:r>
              <a:rPr lang="en-US" altLang="zh-CN" sz="1800" dirty="0"/>
              <a:t>HTML4</a:t>
            </a:r>
            <a:r>
              <a:rPr lang="zh-CN" altLang="en-US" sz="1800" dirty="0"/>
              <a:t>中，</a:t>
            </a:r>
            <a:r>
              <a:rPr lang="en-US" altLang="zh-CN" sz="1800" dirty="0"/>
              <a:t>&lt;div&gt; </a:t>
            </a:r>
            <a:r>
              <a:rPr lang="zh-CN" altLang="en-US" sz="1800" dirty="0"/>
              <a:t>标签对涉及网页布局很重要。</a:t>
            </a:r>
          </a:p>
          <a:p>
            <a:pPr>
              <a:lnSpc>
                <a:spcPct val="80000"/>
              </a:lnSpc>
            </a:pPr>
            <a:r>
              <a:rPr lang="en-US" altLang="zh-CN" sz="1800" dirty="0"/>
              <a:t>【</a:t>
            </a:r>
            <a:r>
              <a:rPr lang="zh-CN" altLang="en-US" sz="1800" dirty="0"/>
              <a:t>例</a:t>
            </a:r>
            <a:r>
              <a:rPr lang="en-US" altLang="zh-CN" sz="1800" dirty="0"/>
              <a:t>1-9】  </a:t>
            </a:r>
            <a:r>
              <a:rPr lang="zh-CN" altLang="en-US" sz="1800" dirty="0"/>
              <a:t>使用</a:t>
            </a:r>
            <a:r>
              <a:rPr lang="en-US" altLang="zh-CN" sz="1800" dirty="0"/>
              <a:t>&lt;div&gt; </a:t>
            </a:r>
            <a:r>
              <a:rPr lang="zh-CN" altLang="en-US" sz="1800" dirty="0"/>
              <a:t>标签定义</a:t>
            </a:r>
            <a:r>
              <a:rPr lang="en-US" altLang="zh-CN" sz="1800" dirty="0"/>
              <a:t>3</a:t>
            </a:r>
            <a:r>
              <a:rPr lang="zh-CN" altLang="en-US" sz="1800" dirty="0"/>
              <a:t>个分区，背景色分别为红、绿、蓝，代码如下：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&lt;div style="background-color:#FF0000"&gt;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  &lt;h3&gt;</a:t>
            </a:r>
            <a:r>
              <a:rPr lang="zh-CN" altLang="en-US" sz="1800" dirty="0">
                <a:solidFill>
                  <a:srgbClr val="800000"/>
                </a:solidFill>
                <a:latin typeface="Verdana" pitchFamily="34" charset="0"/>
              </a:rPr>
              <a:t>标题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1&lt;/h3&gt;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  &lt;p&gt;</a:t>
            </a:r>
            <a:r>
              <a:rPr lang="zh-CN" altLang="en-US" sz="1800" dirty="0">
                <a:solidFill>
                  <a:srgbClr val="800000"/>
                </a:solidFill>
                <a:latin typeface="Verdana" pitchFamily="34" charset="0"/>
              </a:rPr>
              <a:t>正文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1&lt;/p&gt;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&lt;/div&gt;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&lt;div style="background-color:#00FF00"&gt;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  &lt;h3&gt;</a:t>
            </a:r>
            <a:r>
              <a:rPr lang="zh-CN" altLang="en-US" sz="1800" dirty="0">
                <a:solidFill>
                  <a:srgbClr val="800000"/>
                </a:solidFill>
                <a:latin typeface="Verdana" pitchFamily="34" charset="0"/>
              </a:rPr>
              <a:t>标题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2&lt;/h3&gt;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  &lt;p&gt;</a:t>
            </a:r>
            <a:r>
              <a:rPr lang="zh-CN" altLang="en-US" sz="1800" dirty="0">
                <a:solidFill>
                  <a:srgbClr val="800000"/>
                </a:solidFill>
                <a:latin typeface="Verdana" pitchFamily="34" charset="0"/>
              </a:rPr>
              <a:t>正文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2&lt;/p&gt;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&lt;/div&gt;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&lt;div style="background-color:#0000FF"&gt;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  &lt;h3&gt;</a:t>
            </a:r>
            <a:r>
              <a:rPr lang="zh-CN" altLang="en-US" sz="1800" dirty="0">
                <a:solidFill>
                  <a:srgbClr val="800000"/>
                </a:solidFill>
                <a:latin typeface="Verdana" pitchFamily="34" charset="0"/>
              </a:rPr>
              <a:t>标题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3&lt;/h3&gt;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  &lt;p&gt;</a:t>
            </a:r>
            <a:r>
              <a:rPr lang="zh-CN" altLang="en-US" sz="1800" dirty="0">
                <a:solidFill>
                  <a:srgbClr val="800000"/>
                </a:solidFill>
                <a:latin typeface="Verdana" pitchFamily="34" charset="0"/>
              </a:rPr>
              <a:t>正文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3&lt;/p&gt;</a:t>
            </a:r>
            <a:endParaRPr lang="zh-CN" altLang="zh-CN" sz="1800" dirty="0">
              <a:solidFill>
                <a:srgbClr val="8000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浏览</a:t>
            </a: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1-9】</a:t>
            </a:r>
            <a:r>
              <a:rPr lang="zh-CN" altLang="en-US"/>
              <a:t>的结果 </a:t>
            </a:r>
            <a:endParaRPr lang="zh-CN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zh-CN" altLang="zh-CN"/>
          </a:p>
        </p:txBody>
      </p:sp>
      <p:pic>
        <p:nvPicPr>
          <p:cNvPr id="5734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7416800" cy="39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．</a:t>
            </a:r>
            <a:r>
              <a:rPr lang="en-US" altLang="zh-CN"/>
              <a:t>&lt;br&gt;</a:t>
            </a:r>
            <a:r>
              <a:rPr lang="zh-CN" altLang="en-US"/>
              <a:t>标签 </a:t>
            </a:r>
            <a:endParaRPr lang="zh-CN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276350"/>
            <a:ext cx="7404100" cy="4591050"/>
          </a:xfrm>
        </p:spPr>
        <p:txBody>
          <a:bodyPr/>
          <a:lstStyle/>
          <a:p>
            <a:r>
              <a:rPr lang="en-US" altLang="zh-CN" dirty="0"/>
              <a:t>&lt;</a:t>
            </a:r>
            <a:r>
              <a:rPr lang="en-US" altLang="zh-CN" dirty="0" err="1"/>
              <a:t>br</a:t>
            </a:r>
            <a:r>
              <a:rPr lang="en-US" altLang="zh-CN" dirty="0"/>
              <a:t>&gt;</a:t>
            </a:r>
            <a:r>
              <a:rPr lang="zh-CN" altLang="en-US" dirty="0"/>
              <a:t>标签是</a:t>
            </a:r>
            <a:r>
              <a:rPr lang="en-US" altLang="zh-CN" dirty="0"/>
              <a:t>HTML</a:t>
            </a:r>
            <a:r>
              <a:rPr lang="zh-CN" altLang="en-US" dirty="0"/>
              <a:t>中的换行符。在 </a:t>
            </a:r>
            <a:r>
              <a:rPr lang="en-US" altLang="zh-CN" dirty="0"/>
              <a:t>XHTML </a:t>
            </a:r>
            <a:r>
              <a:rPr lang="zh-CN" altLang="en-US" dirty="0"/>
              <a:t>中，把结束标签放在开始标签中，即</a:t>
            </a:r>
            <a:r>
              <a:rPr lang="en-US" altLang="zh-CN" dirty="0"/>
              <a:t>&lt;</a:t>
            </a:r>
            <a:r>
              <a:rPr lang="en-US" altLang="zh-CN" dirty="0" err="1"/>
              <a:t>br</a:t>
            </a:r>
            <a:r>
              <a:rPr lang="en-US" altLang="zh-CN" dirty="0"/>
              <a:t>/&gt;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1-10】  </a:t>
            </a:r>
            <a:r>
              <a:rPr lang="zh-CN" altLang="en-US" dirty="0"/>
              <a:t>使用</a:t>
            </a:r>
            <a:r>
              <a:rPr lang="en-US" altLang="zh-CN" dirty="0"/>
              <a:t>&lt;</a:t>
            </a:r>
            <a:r>
              <a:rPr lang="en-US" altLang="zh-CN" dirty="0" err="1"/>
              <a:t>br</a:t>
            </a:r>
            <a:r>
              <a:rPr lang="en-US" altLang="zh-CN" dirty="0"/>
              <a:t>&gt;</a:t>
            </a:r>
            <a:r>
              <a:rPr lang="zh-CN" altLang="en-US" dirty="0"/>
              <a:t>标签的例子</a:t>
            </a:r>
            <a:r>
              <a:rPr lang="en-US" altLang="zh-CN" dirty="0"/>
              <a:t>.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800000"/>
                </a:solidFill>
                <a:latin typeface="Verdana" pitchFamily="34" charset="0"/>
              </a:rPr>
              <a:t>第一段</a:t>
            </a:r>
            <a:r>
              <a:rPr lang="en-US" altLang="zh-CN" dirty="0">
                <a:solidFill>
                  <a:srgbClr val="800000"/>
                </a:solidFill>
                <a:latin typeface="Verdana" pitchFamily="34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latin typeface="Verdana" pitchFamily="34" charset="0"/>
              </a:rPr>
              <a:t>br</a:t>
            </a:r>
            <a:r>
              <a:rPr lang="en-US" altLang="zh-CN" dirty="0">
                <a:solidFill>
                  <a:srgbClr val="800000"/>
                </a:solidFill>
                <a:latin typeface="Verdana" pitchFamily="34" charset="0"/>
              </a:rPr>
              <a:t>/&gt;</a:t>
            </a:r>
            <a:r>
              <a:rPr lang="zh-CN" altLang="en-US" dirty="0">
                <a:solidFill>
                  <a:srgbClr val="800000"/>
                </a:solidFill>
                <a:latin typeface="Verdana" pitchFamily="34" charset="0"/>
              </a:rPr>
              <a:t>第二段</a:t>
            </a:r>
            <a:r>
              <a:rPr lang="en-US" altLang="zh-CN" dirty="0">
                <a:solidFill>
                  <a:srgbClr val="800000"/>
                </a:solidFill>
                <a:latin typeface="Verdana" pitchFamily="34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latin typeface="Verdana" pitchFamily="34" charset="0"/>
              </a:rPr>
              <a:t>br</a:t>
            </a:r>
            <a:r>
              <a:rPr lang="en-US" altLang="zh-CN" dirty="0">
                <a:solidFill>
                  <a:srgbClr val="800000"/>
                </a:solidFill>
                <a:latin typeface="Verdana" pitchFamily="34" charset="0"/>
              </a:rPr>
              <a:t>/&gt;</a:t>
            </a:r>
            <a:r>
              <a:rPr lang="zh-CN" altLang="en-US" dirty="0">
                <a:solidFill>
                  <a:srgbClr val="800000"/>
                </a:solidFill>
                <a:latin typeface="Verdana" pitchFamily="34" charset="0"/>
              </a:rPr>
              <a:t>第三段</a:t>
            </a:r>
            <a:endParaRPr lang="zh-CN" altLang="zh-CN" dirty="0">
              <a:solidFill>
                <a:srgbClr val="8000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浏览</a:t>
            </a: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1-10】</a:t>
            </a:r>
            <a:r>
              <a:rPr lang="zh-CN" altLang="en-US"/>
              <a:t>的结果 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412875"/>
            <a:ext cx="6119812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．</a:t>
            </a:r>
            <a:r>
              <a:rPr lang="en-US" altLang="zh-CN"/>
              <a:t>&lt;pre&gt;</a:t>
            </a:r>
            <a:r>
              <a:rPr lang="zh-CN" altLang="en-US"/>
              <a:t>标签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400" dirty="0"/>
              <a:t>&lt; pre &gt;</a:t>
            </a:r>
            <a:r>
              <a:rPr lang="zh-CN" altLang="en-US" sz="1400" dirty="0"/>
              <a:t>标签用于定义预格式化的文本。	其中的文本会以等宽字体显示，并保留空格和换行符。</a:t>
            </a:r>
            <a:r>
              <a:rPr lang="en-US" altLang="zh-CN" sz="1400" dirty="0"/>
              <a:t>&lt;pre&gt;</a:t>
            </a:r>
            <a:r>
              <a:rPr lang="zh-CN" altLang="en-US" sz="1400" dirty="0"/>
              <a:t>标签通常可以用来显示源代码。</a:t>
            </a:r>
          </a:p>
          <a:p>
            <a:pPr>
              <a:lnSpc>
                <a:spcPct val="80000"/>
              </a:lnSpc>
            </a:pPr>
            <a:r>
              <a:rPr lang="en-US" altLang="zh-CN" sz="1400" dirty="0"/>
              <a:t>【</a:t>
            </a:r>
            <a:r>
              <a:rPr lang="zh-CN" altLang="en-US" sz="1400" dirty="0"/>
              <a:t>例</a:t>
            </a:r>
            <a:r>
              <a:rPr lang="en-US" altLang="zh-CN" sz="1400" dirty="0"/>
              <a:t>1-11】  </a:t>
            </a:r>
            <a:r>
              <a:rPr lang="zh-CN" altLang="en-US" sz="1400" dirty="0"/>
              <a:t>使用</a:t>
            </a:r>
            <a:r>
              <a:rPr lang="en-US" altLang="zh-CN" sz="1400" dirty="0"/>
              <a:t>&lt;pre&gt;</a:t>
            </a:r>
            <a:r>
              <a:rPr lang="zh-CN" altLang="en-US" sz="1400" dirty="0"/>
              <a:t>标签显示</a:t>
            </a:r>
            <a:r>
              <a:rPr lang="en-US" altLang="zh-CN" sz="1400" dirty="0"/>
              <a:t>【</a:t>
            </a:r>
            <a:r>
              <a:rPr lang="zh-CN" altLang="en-US" sz="1400" dirty="0"/>
              <a:t>例</a:t>
            </a:r>
            <a:r>
              <a:rPr lang="en-US" altLang="zh-CN" sz="1400" dirty="0"/>
              <a:t>1-9】</a:t>
            </a:r>
            <a:r>
              <a:rPr lang="zh-CN" altLang="en-US" sz="1400" dirty="0"/>
              <a:t>中的代码。</a:t>
            </a:r>
          </a:p>
          <a:p>
            <a:pPr>
              <a:lnSpc>
                <a:spcPct val="80000"/>
              </a:lnSpc>
              <a:buNone/>
            </a:pPr>
            <a:endParaRPr lang="en-US" altLang="zh-CN" sz="1600" dirty="0">
              <a:solidFill>
                <a:srgbClr val="800000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600" dirty="0">
                <a:solidFill>
                  <a:srgbClr val="800000"/>
                </a:solidFill>
                <a:latin typeface="Verdana" pitchFamily="34" charset="0"/>
              </a:rPr>
              <a:t>&lt;pre&gt;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1600" dirty="0">
                <a:solidFill>
                  <a:srgbClr val="800000"/>
                </a:solidFill>
                <a:latin typeface="Verdana" pitchFamily="34" charset="0"/>
              </a:rPr>
              <a:t>这是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1600" dirty="0">
                <a:solidFill>
                  <a:srgbClr val="800000"/>
                </a:solidFill>
                <a:latin typeface="Verdana" pitchFamily="34" charset="0"/>
              </a:rPr>
              <a:t>预格式文本。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1600" dirty="0">
                <a:solidFill>
                  <a:srgbClr val="800000"/>
                </a:solidFill>
                <a:latin typeface="Verdana" pitchFamily="34" charset="0"/>
              </a:rPr>
              <a:t>它保留了      空格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1600" dirty="0">
                <a:solidFill>
                  <a:srgbClr val="800000"/>
                </a:solidFill>
                <a:latin typeface="Verdana" pitchFamily="34" charset="0"/>
              </a:rPr>
              <a:t>和换行。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600" dirty="0">
                <a:solidFill>
                  <a:srgbClr val="800000"/>
                </a:solidFill>
                <a:latin typeface="Verdana" pitchFamily="34" charset="0"/>
              </a:rPr>
              <a:t>&lt;/pre&gt;</a:t>
            </a:r>
          </a:p>
          <a:p>
            <a:pPr>
              <a:lnSpc>
                <a:spcPct val="80000"/>
              </a:lnSpc>
              <a:buNone/>
            </a:pPr>
            <a:endParaRPr lang="en-US" altLang="zh-CN" sz="1600" dirty="0">
              <a:solidFill>
                <a:srgbClr val="800000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600" dirty="0">
                <a:solidFill>
                  <a:srgbClr val="800000"/>
                </a:solidFill>
                <a:latin typeface="Verdana" pitchFamily="34" charset="0"/>
              </a:rPr>
              <a:t>&lt;p&gt;pre </a:t>
            </a:r>
            <a:r>
              <a:rPr lang="zh-CN" altLang="en-US" sz="1600" dirty="0">
                <a:solidFill>
                  <a:srgbClr val="800000"/>
                </a:solidFill>
                <a:latin typeface="Verdana" pitchFamily="34" charset="0"/>
              </a:rPr>
              <a:t>标签很适合显示计算机代码：</a:t>
            </a:r>
            <a:r>
              <a:rPr lang="en-US" altLang="zh-CN" sz="1600" dirty="0">
                <a:solidFill>
                  <a:srgbClr val="800000"/>
                </a:solidFill>
                <a:latin typeface="Verdana" pitchFamily="34" charset="0"/>
              </a:rPr>
              <a:t>&lt;/p&gt;</a:t>
            </a:r>
          </a:p>
          <a:p>
            <a:pPr>
              <a:lnSpc>
                <a:spcPct val="80000"/>
              </a:lnSpc>
              <a:buNone/>
            </a:pPr>
            <a:endParaRPr lang="en-US" altLang="zh-CN" sz="1600" dirty="0">
              <a:solidFill>
                <a:srgbClr val="800000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600" dirty="0">
                <a:solidFill>
                  <a:srgbClr val="800000"/>
                </a:solidFill>
                <a:latin typeface="Verdana" pitchFamily="34" charset="0"/>
              </a:rPr>
              <a:t>&lt;pre&gt;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600" dirty="0">
                <a:solidFill>
                  <a:srgbClr val="800000"/>
                </a:solidFill>
                <a:latin typeface="Verdana" pitchFamily="34" charset="0"/>
              </a:rPr>
              <a:t>for </a:t>
            </a:r>
            <a:r>
              <a:rPr lang="en-US" altLang="zh-CN" sz="1600" dirty="0" err="1">
                <a:solidFill>
                  <a:srgbClr val="800000"/>
                </a:solidFill>
                <a:latin typeface="Verdana" pitchFamily="34" charset="0"/>
              </a:rPr>
              <a:t>i</a:t>
            </a:r>
            <a:r>
              <a:rPr lang="en-US" altLang="zh-CN" sz="1600" dirty="0">
                <a:solidFill>
                  <a:srgbClr val="800000"/>
                </a:solidFill>
                <a:latin typeface="Verdana" pitchFamily="34" charset="0"/>
              </a:rPr>
              <a:t> = 1 to 10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600" dirty="0">
                <a:solidFill>
                  <a:srgbClr val="800000"/>
                </a:solidFill>
                <a:latin typeface="Verdana" pitchFamily="34" charset="0"/>
              </a:rPr>
              <a:t>     print </a:t>
            </a:r>
            <a:r>
              <a:rPr lang="en-US" altLang="zh-CN" sz="1600" dirty="0" err="1">
                <a:solidFill>
                  <a:srgbClr val="800000"/>
                </a:solidFill>
                <a:latin typeface="Verdana" pitchFamily="34" charset="0"/>
              </a:rPr>
              <a:t>i</a:t>
            </a:r>
            <a:endParaRPr lang="en-US" altLang="zh-CN" sz="1600" dirty="0">
              <a:solidFill>
                <a:srgbClr val="800000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600" dirty="0">
                <a:solidFill>
                  <a:srgbClr val="800000"/>
                </a:solidFill>
                <a:latin typeface="Verdana" pitchFamily="34" charset="0"/>
              </a:rPr>
              <a:t>next </a:t>
            </a:r>
            <a:r>
              <a:rPr lang="en-US" altLang="zh-CN" sz="1600" dirty="0" err="1">
                <a:solidFill>
                  <a:srgbClr val="800000"/>
                </a:solidFill>
                <a:latin typeface="Verdana" pitchFamily="34" charset="0"/>
              </a:rPr>
              <a:t>i</a:t>
            </a:r>
            <a:endParaRPr lang="en-US" altLang="zh-CN" sz="1600" dirty="0">
              <a:solidFill>
                <a:srgbClr val="800000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600" dirty="0">
                <a:solidFill>
                  <a:srgbClr val="800000"/>
                </a:solidFill>
                <a:latin typeface="Verdana" pitchFamily="34" charset="0"/>
              </a:rPr>
              <a:t>&lt;/pre&gt;</a:t>
            </a:r>
          </a:p>
          <a:p>
            <a:pPr>
              <a:lnSpc>
                <a:spcPct val="80000"/>
              </a:lnSpc>
              <a:buNone/>
            </a:pPr>
            <a:endParaRPr lang="en-US" altLang="zh-CN" sz="1600" dirty="0">
              <a:solidFill>
                <a:srgbClr val="8000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&lt;</a:t>
            </a:r>
            <a:r>
              <a:rPr lang="en-US" altLang="zh-CN" dirty="0" err="1"/>
              <a:t>ol</a:t>
            </a:r>
            <a:r>
              <a:rPr lang="en-US" altLang="zh-CN" dirty="0"/>
              <a:t>&gt; &lt;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  <a:r>
              <a:rPr lang="zh-CN" altLang="en-US" dirty="0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有序列表</a:t>
            </a:r>
            <a:r>
              <a:rPr lang="en-US" altLang="zh-CN" dirty="0"/>
              <a:t>&lt;</a:t>
            </a:r>
            <a:r>
              <a:rPr lang="en-US" altLang="zh-CN" dirty="0" err="1"/>
              <a:t>ol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Type</a:t>
            </a:r>
            <a:r>
              <a:rPr lang="zh-CN" altLang="en-US" dirty="0"/>
              <a:t>属性：规定在列表中使用的标记类型。值</a:t>
            </a:r>
            <a:r>
              <a:rPr lang="en-US" altLang="zh-CN" dirty="0"/>
              <a:t>:1 A a I </a:t>
            </a:r>
            <a:r>
              <a:rPr lang="en-US" altLang="zh-CN" dirty="0" err="1"/>
              <a:t>i</a:t>
            </a:r>
            <a:endParaRPr lang="en-US" altLang="zh-CN" dirty="0"/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3200" b="1" dirty="0">
                <a:solidFill>
                  <a:schemeClr val="accent2"/>
                </a:solidFill>
                <a:latin typeface="+mn-lt"/>
                <a:cs typeface="+mn-cs"/>
              </a:rPr>
              <a:t>无序列表</a:t>
            </a:r>
            <a:r>
              <a:rPr lang="en-US" altLang="zh-CN" sz="3200" b="1" dirty="0">
                <a:solidFill>
                  <a:schemeClr val="accent2"/>
                </a:solidFill>
                <a:latin typeface="+mn-lt"/>
                <a:cs typeface="+mn-cs"/>
              </a:rPr>
              <a:t>&lt;</a:t>
            </a:r>
            <a:r>
              <a:rPr lang="en-US" altLang="zh-CN" sz="3200" b="1" dirty="0" err="1">
                <a:solidFill>
                  <a:schemeClr val="accent2"/>
                </a:solidFill>
                <a:latin typeface="+mn-lt"/>
                <a:cs typeface="+mn-cs"/>
              </a:rPr>
              <a:t>ul</a:t>
            </a:r>
            <a:r>
              <a:rPr lang="en-US" altLang="zh-CN" sz="3200" b="1" dirty="0">
                <a:solidFill>
                  <a:schemeClr val="accent2"/>
                </a:solidFill>
                <a:latin typeface="+mn-lt"/>
                <a:cs typeface="+mn-cs"/>
              </a:rPr>
              <a:t>&gt;</a:t>
            </a:r>
          </a:p>
          <a:p>
            <a:pPr lvl="1"/>
            <a:r>
              <a:rPr lang="en-US" altLang="zh-CN" dirty="0"/>
              <a:t>Type</a:t>
            </a:r>
            <a:r>
              <a:rPr lang="zh-CN" altLang="en-US" dirty="0"/>
              <a:t>：</a:t>
            </a:r>
            <a:r>
              <a:rPr lang="en-US" altLang="zh-CN" dirty="0"/>
              <a:t> disc square  circle</a:t>
            </a:r>
          </a:p>
          <a:p>
            <a:pPr marL="342900" lvl="1" indent="-342900">
              <a:buFont typeface="Wingdings" pitchFamily="2" charset="2"/>
              <a:buChar char="p"/>
            </a:pPr>
            <a:r>
              <a:rPr lang="en-US" altLang="zh-CN" sz="3200" b="1" dirty="0">
                <a:solidFill>
                  <a:schemeClr val="accent2"/>
                </a:solidFill>
                <a:latin typeface="+mn-lt"/>
                <a:cs typeface="+mn-cs"/>
              </a:rPr>
              <a:t>li</a:t>
            </a:r>
            <a:r>
              <a:rPr lang="zh-CN" altLang="en-US" sz="3200" b="1" dirty="0">
                <a:solidFill>
                  <a:schemeClr val="accent2"/>
                </a:solidFill>
                <a:latin typeface="+mn-lt"/>
                <a:cs typeface="+mn-cs"/>
              </a:rPr>
              <a:t>列表项，可以在有序列表和无序列表</a:t>
            </a:r>
            <a:r>
              <a:rPr lang="zh-CN" altLang="en-US" sz="3200" b="1" dirty="0" smtClean="0">
                <a:solidFill>
                  <a:schemeClr val="accent2"/>
                </a:solidFill>
                <a:latin typeface="+mn-lt"/>
                <a:cs typeface="+mn-cs"/>
              </a:rPr>
              <a:t>中</a:t>
            </a:r>
          </a:p>
          <a:p>
            <a:pPr marL="742950" lvl="2" indent="-342900">
              <a:buFont typeface="Wingdings" pitchFamily="2" charset="2"/>
              <a:buChar char="p"/>
            </a:pPr>
            <a:r>
              <a:rPr lang="en-US" altLang="zh-CN" b="1" dirty="0" smtClean="0">
                <a:solidFill>
                  <a:schemeClr val="accent2"/>
                </a:solidFill>
                <a:latin typeface="+mn-lt"/>
                <a:cs typeface="+mn-cs"/>
              </a:rPr>
              <a:t>&lt;li&gt;</a:t>
            </a:r>
            <a:r>
              <a:rPr lang="is-IS" altLang="zh-CN" b="1" dirty="0" smtClean="0">
                <a:solidFill>
                  <a:schemeClr val="accent2"/>
                </a:solidFill>
                <a:latin typeface="+mn-lt"/>
                <a:cs typeface="+mn-cs"/>
              </a:rPr>
              <a:t>…</a:t>
            </a:r>
            <a:r>
              <a:rPr lang="en-US" altLang="zh-CN" b="1" smtClean="0">
                <a:solidFill>
                  <a:schemeClr val="accent2"/>
                </a:solidFill>
                <a:latin typeface="+mn-lt"/>
                <a:cs typeface="+mn-cs"/>
              </a:rPr>
              <a:t>&lt;/li&gt;</a:t>
            </a:r>
            <a:endParaRPr lang="en-US" altLang="zh-CN" b="1" dirty="0">
              <a:solidFill>
                <a:schemeClr val="accent2"/>
              </a:solidFill>
              <a:latin typeface="+mn-lt"/>
              <a:cs typeface="+mn-cs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152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ol</a:t>
            </a:r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2813" y="1276350"/>
            <a:ext cx="2579067" cy="45910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&lt;h4&gt;</a:t>
            </a:r>
            <a:r>
              <a:rPr lang="zh-CN" altLang="en-US" sz="1800" dirty="0"/>
              <a:t>小写字母列表：</a:t>
            </a:r>
            <a:r>
              <a:rPr lang="en-US" altLang="zh-CN" sz="1800" dirty="0"/>
              <a:t>&lt;/h4&gt;</a:t>
            </a:r>
            <a:br>
              <a:rPr lang="en-US" altLang="zh-CN" sz="1800" dirty="0"/>
            </a:br>
            <a:r>
              <a:rPr lang="en-US" altLang="zh-CN" sz="1800" dirty="0"/>
              <a:t>&lt;</a:t>
            </a:r>
            <a:r>
              <a:rPr lang="en-US" altLang="zh-CN" sz="1800" dirty="0" err="1"/>
              <a:t>ol</a:t>
            </a:r>
            <a:r>
              <a:rPr lang="en-US" altLang="zh-CN" sz="1800" dirty="0"/>
              <a:t> type="a"&gt;</a:t>
            </a:r>
            <a:br>
              <a:rPr lang="en-US" altLang="zh-CN" sz="1800" dirty="0"/>
            </a:br>
            <a:r>
              <a:rPr lang="en-US" altLang="zh-CN" sz="1800" dirty="0"/>
              <a:t>    &lt;li&gt;</a:t>
            </a:r>
            <a:r>
              <a:rPr lang="zh-CN" altLang="en-US" sz="1800" dirty="0"/>
              <a:t>苹果</a:t>
            </a:r>
            <a:r>
              <a:rPr lang="en-US" altLang="zh-CN" sz="1800" dirty="0"/>
              <a:t>&lt;/li&gt;</a:t>
            </a:r>
            <a:br>
              <a:rPr lang="en-US" altLang="zh-CN" sz="1800" dirty="0"/>
            </a:br>
            <a:r>
              <a:rPr lang="en-US" altLang="zh-CN" sz="1800" dirty="0"/>
              <a:t>    &lt;li&gt;</a:t>
            </a:r>
            <a:r>
              <a:rPr lang="zh-CN" altLang="en-US" sz="1800" dirty="0"/>
              <a:t>香蕉</a:t>
            </a:r>
            <a:r>
              <a:rPr lang="en-US" altLang="zh-CN" sz="1800" dirty="0"/>
              <a:t>&lt;/li&gt;</a:t>
            </a:r>
            <a:br>
              <a:rPr lang="en-US" altLang="zh-CN" sz="1800" dirty="0"/>
            </a:br>
            <a:r>
              <a:rPr lang="en-US" altLang="zh-CN" sz="1800" dirty="0"/>
              <a:t>    &lt;li&gt;</a:t>
            </a:r>
            <a:r>
              <a:rPr lang="zh-CN" altLang="en-US" sz="1800" dirty="0"/>
              <a:t>柠檬</a:t>
            </a:r>
            <a:r>
              <a:rPr lang="en-US" altLang="zh-CN" sz="1800" dirty="0"/>
              <a:t>&lt;/li&gt;</a:t>
            </a:r>
            <a:br>
              <a:rPr lang="en-US" altLang="zh-CN" sz="1800" dirty="0"/>
            </a:br>
            <a:r>
              <a:rPr lang="en-US" altLang="zh-CN" sz="1800" dirty="0"/>
              <a:t>    &lt;li&gt;</a:t>
            </a:r>
            <a:r>
              <a:rPr lang="zh-CN" altLang="en-US" sz="1800" dirty="0"/>
              <a:t>桔子</a:t>
            </a:r>
            <a:r>
              <a:rPr lang="en-US" altLang="zh-CN" sz="1800" dirty="0"/>
              <a:t>&lt;/li&gt;</a:t>
            </a:r>
            <a:br>
              <a:rPr lang="en-US" altLang="zh-CN" sz="1800" dirty="0"/>
            </a:br>
            <a:r>
              <a:rPr lang="en-US" altLang="zh-CN" sz="1800" dirty="0"/>
              <a:t>&lt;/</a:t>
            </a:r>
            <a:r>
              <a:rPr lang="en-US" altLang="zh-CN" sz="1800" dirty="0" err="1"/>
              <a:t>ol</a:t>
            </a:r>
            <a:r>
              <a:rPr lang="en-US" altLang="zh-CN" sz="1800" dirty="0"/>
              <a:t>&gt;</a:t>
            </a:r>
            <a:br>
              <a:rPr lang="en-US" altLang="zh-CN" sz="1800" dirty="0"/>
            </a:b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>&lt;h4&gt;</a:t>
            </a:r>
            <a:r>
              <a:rPr lang="zh-CN" altLang="en-US" sz="1800" dirty="0"/>
              <a:t>罗马字母列表：</a:t>
            </a:r>
            <a:r>
              <a:rPr lang="en-US" altLang="zh-CN" sz="1800" dirty="0"/>
              <a:t>&lt;/h4&gt;</a:t>
            </a:r>
            <a:br>
              <a:rPr lang="en-US" altLang="zh-CN" sz="1800" dirty="0"/>
            </a:br>
            <a:r>
              <a:rPr lang="en-US" altLang="zh-CN" sz="1800" dirty="0"/>
              <a:t>&lt;</a:t>
            </a:r>
            <a:r>
              <a:rPr lang="en-US" altLang="zh-CN" sz="1800" dirty="0" err="1"/>
              <a:t>ol</a:t>
            </a:r>
            <a:r>
              <a:rPr lang="en-US" altLang="zh-CN" sz="1800" dirty="0"/>
              <a:t> type="I"&gt;</a:t>
            </a:r>
            <a:br>
              <a:rPr lang="en-US" altLang="zh-CN" sz="1800" dirty="0"/>
            </a:br>
            <a:r>
              <a:rPr lang="en-US" altLang="zh-CN" sz="1800" dirty="0"/>
              <a:t>    &lt;li&gt;</a:t>
            </a:r>
            <a:r>
              <a:rPr lang="zh-CN" altLang="en-US" sz="1800" dirty="0"/>
              <a:t>苹果</a:t>
            </a:r>
            <a:r>
              <a:rPr lang="en-US" altLang="zh-CN" sz="1800" dirty="0"/>
              <a:t>&lt;/li&gt;</a:t>
            </a:r>
            <a:br>
              <a:rPr lang="en-US" altLang="zh-CN" sz="1800" dirty="0"/>
            </a:br>
            <a:r>
              <a:rPr lang="en-US" altLang="zh-CN" sz="1800" dirty="0"/>
              <a:t>    &lt;li&gt;</a:t>
            </a:r>
            <a:r>
              <a:rPr lang="zh-CN" altLang="en-US" sz="1800" dirty="0"/>
              <a:t>香蕉</a:t>
            </a:r>
            <a:r>
              <a:rPr lang="en-US" altLang="zh-CN" sz="1800" dirty="0"/>
              <a:t>&lt;/li&gt;</a:t>
            </a:r>
            <a:br>
              <a:rPr lang="en-US" altLang="zh-CN" sz="1800" dirty="0"/>
            </a:br>
            <a:r>
              <a:rPr lang="en-US" altLang="zh-CN" sz="1800" dirty="0"/>
              <a:t>    &lt;li&gt;</a:t>
            </a:r>
            <a:r>
              <a:rPr lang="zh-CN" altLang="en-US" sz="1800" dirty="0"/>
              <a:t>柠檬</a:t>
            </a:r>
            <a:r>
              <a:rPr lang="en-US" altLang="zh-CN" sz="1800" dirty="0"/>
              <a:t>&lt;/li&gt;</a:t>
            </a:r>
            <a:br>
              <a:rPr lang="en-US" altLang="zh-CN" sz="1800" dirty="0"/>
            </a:br>
            <a:r>
              <a:rPr lang="en-US" altLang="zh-CN" sz="1800" dirty="0"/>
              <a:t>    &lt;li&gt;</a:t>
            </a:r>
            <a:r>
              <a:rPr lang="zh-CN" altLang="en-US" sz="1800" dirty="0"/>
              <a:t>桔子</a:t>
            </a:r>
            <a:r>
              <a:rPr lang="en-US" altLang="zh-CN" sz="1800" dirty="0"/>
              <a:t>&lt;/li&gt;</a:t>
            </a:r>
            <a:br>
              <a:rPr lang="en-US" altLang="zh-CN" sz="1800" dirty="0"/>
            </a:br>
            <a:r>
              <a:rPr lang="en-US" altLang="zh-CN" sz="1800" dirty="0"/>
              <a:t>&lt;/</a:t>
            </a:r>
            <a:r>
              <a:rPr lang="en-US" altLang="zh-CN" sz="1800" dirty="0" err="1"/>
              <a:t>ol</a:t>
            </a:r>
            <a:r>
              <a:rPr lang="en-US" altLang="zh-CN" sz="1800" dirty="0"/>
              <a:t>&gt;</a:t>
            </a:r>
            <a:br>
              <a:rPr lang="en-US" altLang="zh-CN" sz="1800" dirty="0"/>
            </a:br>
            <a:endParaRPr lang="zh-CN" altLang="en-US" sz="1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780260" y="1268760"/>
            <a:ext cx="2579067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defRPr sz="32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黑体" pitchFamily="2" charset="-122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1800" kern="0" dirty="0"/>
              <a:t>&lt;h4&gt;</a:t>
            </a:r>
            <a:r>
              <a:rPr lang="zh-CN" altLang="en-US" sz="1800" kern="0" dirty="0"/>
              <a:t>小写罗马字母列表：</a:t>
            </a:r>
            <a:r>
              <a:rPr lang="en-US" altLang="zh-CN" sz="1800" kern="0" dirty="0"/>
              <a:t>&lt;/h4&gt;</a:t>
            </a:r>
            <a:br>
              <a:rPr lang="en-US" altLang="zh-CN" sz="1800" kern="0" dirty="0"/>
            </a:br>
            <a:r>
              <a:rPr lang="en-US" altLang="zh-CN" sz="1800" kern="0" dirty="0"/>
              <a:t>&lt;</a:t>
            </a:r>
            <a:r>
              <a:rPr lang="en-US" altLang="zh-CN" sz="1800" kern="0" dirty="0" err="1"/>
              <a:t>ol</a:t>
            </a:r>
            <a:r>
              <a:rPr lang="en-US" altLang="zh-CN" sz="1800" kern="0" dirty="0"/>
              <a:t> type="</a:t>
            </a:r>
            <a:r>
              <a:rPr lang="en-US" altLang="zh-CN" sz="1800" kern="0" dirty="0" err="1"/>
              <a:t>i</a:t>
            </a:r>
            <a:r>
              <a:rPr lang="en-US" altLang="zh-CN" sz="1800" kern="0" dirty="0"/>
              <a:t>"&gt;</a:t>
            </a:r>
            <a:br>
              <a:rPr lang="en-US" altLang="zh-CN" sz="1800" kern="0" dirty="0"/>
            </a:br>
            <a:r>
              <a:rPr lang="en-US" altLang="zh-CN" sz="1800" kern="0" dirty="0"/>
              <a:t>    &lt;li&gt;</a:t>
            </a:r>
            <a:r>
              <a:rPr lang="zh-CN" altLang="en-US" sz="1800" kern="0" dirty="0"/>
              <a:t>苹果</a:t>
            </a:r>
            <a:r>
              <a:rPr lang="en-US" altLang="zh-CN" sz="1800" kern="0" dirty="0"/>
              <a:t>&lt;/li&gt;</a:t>
            </a:r>
            <a:br>
              <a:rPr lang="en-US" altLang="zh-CN" sz="1800" kern="0" dirty="0"/>
            </a:br>
            <a:r>
              <a:rPr lang="en-US" altLang="zh-CN" sz="1800" kern="0" dirty="0"/>
              <a:t>    &lt;li&gt;</a:t>
            </a:r>
            <a:r>
              <a:rPr lang="zh-CN" altLang="en-US" sz="1800" kern="0" dirty="0"/>
              <a:t>香蕉</a:t>
            </a:r>
            <a:r>
              <a:rPr lang="en-US" altLang="zh-CN" sz="1800" kern="0" dirty="0"/>
              <a:t>&lt;/li&gt;</a:t>
            </a:r>
            <a:br>
              <a:rPr lang="en-US" altLang="zh-CN" sz="1800" kern="0" dirty="0"/>
            </a:br>
            <a:r>
              <a:rPr lang="en-US" altLang="zh-CN" sz="1800" kern="0" dirty="0"/>
              <a:t>    &lt;li&gt;</a:t>
            </a:r>
            <a:r>
              <a:rPr lang="zh-CN" altLang="en-US" sz="1800" kern="0" dirty="0"/>
              <a:t>柠檬</a:t>
            </a:r>
            <a:r>
              <a:rPr lang="en-US" altLang="zh-CN" sz="1800" kern="0" dirty="0"/>
              <a:t>&lt;/li&gt;</a:t>
            </a:r>
            <a:br>
              <a:rPr lang="en-US" altLang="zh-CN" sz="1800" kern="0" dirty="0"/>
            </a:br>
            <a:r>
              <a:rPr lang="en-US" altLang="zh-CN" sz="1800" kern="0" dirty="0"/>
              <a:t>    &lt;li&gt;</a:t>
            </a:r>
            <a:r>
              <a:rPr lang="zh-CN" altLang="en-US" sz="1800" kern="0" dirty="0"/>
              <a:t>桔子</a:t>
            </a:r>
            <a:r>
              <a:rPr lang="en-US" altLang="zh-CN" sz="1800" kern="0" dirty="0"/>
              <a:t>&lt;/li&gt;</a:t>
            </a:r>
            <a:br>
              <a:rPr lang="en-US" altLang="zh-CN" sz="1800" kern="0" dirty="0"/>
            </a:br>
            <a:r>
              <a:rPr lang="en-US" altLang="zh-CN" sz="1800" kern="0" dirty="0"/>
              <a:t>&lt;/</a:t>
            </a:r>
            <a:r>
              <a:rPr lang="en-US" altLang="zh-CN" sz="1800" kern="0" dirty="0" err="1"/>
              <a:t>ol</a:t>
            </a:r>
            <a:r>
              <a:rPr lang="en-US" altLang="zh-CN" sz="1800" kern="0" dirty="0"/>
              <a:t>&gt;</a:t>
            </a:r>
            <a:endParaRPr lang="zh-CN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136356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2813" y="1276350"/>
            <a:ext cx="3731195" cy="45910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&lt;h4&gt;Disc </a:t>
            </a:r>
            <a:r>
              <a:rPr lang="zh-CN" altLang="en-US" sz="1800" dirty="0"/>
              <a:t>项目符号列表：</a:t>
            </a:r>
            <a:r>
              <a:rPr lang="en-US" altLang="zh-CN" sz="1800" dirty="0"/>
              <a:t>&lt;/h4&gt;</a:t>
            </a:r>
          </a:p>
          <a:p>
            <a:pPr marL="0" indent="0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ul</a:t>
            </a:r>
            <a:r>
              <a:rPr lang="en-US" altLang="zh-CN" sz="1800" dirty="0"/>
              <a:t> type="disc"&gt;</a:t>
            </a:r>
          </a:p>
          <a:p>
            <a:pPr marL="0" indent="0">
              <a:buNone/>
            </a:pPr>
            <a:r>
              <a:rPr lang="en-US" altLang="zh-CN" sz="1800" dirty="0"/>
              <a:t> &lt;li&gt;</a:t>
            </a:r>
            <a:r>
              <a:rPr lang="zh-CN" altLang="en-US" sz="1800" dirty="0"/>
              <a:t>苹果</a:t>
            </a:r>
            <a:r>
              <a:rPr lang="en-US" altLang="zh-CN" sz="1800" dirty="0"/>
              <a:t>&lt;/li&gt;</a:t>
            </a:r>
          </a:p>
          <a:p>
            <a:pPr marL="0" indent="0">
              <a:buNone/>
            </a:pPr>
            <a:r>
              <a:rPr lang="en-US" altLang="zh-CN" sz="1800" dirty="0"/>
              <a:t> &lt;li&gt;</a:t>
            </a:r>
            <a:r>
              <a:rPr lang="zh-CN" altLang="en-US" sz="1800" dirty="0"/>
              <a:t>香蕉</a:t>
            </a:r>
            <a:r>
              <a:rPr lang="en-US" altLang="zh-CN" sz="1800" dirty="0"/>
              <a:t>&lt;/li&gt;</a:t>
            </a:r>
          </a:p>
          <a:p>
            <a:pPr marL="0" indent="0">
              <a:buNone/>
            </a:pPr>
            <a:r>
              <a:rPr lang="en-US" altLang="zh-CN" sz="1800" dirty="0"/>
              <a:t> &lt;li&gt;</a:t>
            </a:r>
            <a:r>
              <a:rPr lang="zh-CN" altLang="en-US" sz="1800" dirty="0"/>
              <a:t>柠檬</a:t>
            </a:r>
            <a:r>
              <a:rPr lang="en-US" altLang="zh-CN" sz="1800" dirty="0"/>
              <a:t>&lt;/li&gt;</a:t>
            </a:r>
          </a:p>
          <a:p>
            <a:pPr marL="0" indent="0">
              <a:buNone/>
            </a:pPr>
            <a:r>
              <a:rPr lang="en-US" altLang="zh-CN" sz="1800" dirty="0"/>
              <a:t> &lt;li&gt;</a:t>
            </a:r>
            <a:r>
              <a:rPr lang="zh-CN" altLang="en-US" sz="1800" dirty="0"/>
              <a:t>桔子</a:t>
            </a:r>
            <a:r>
              <a:rPr lang="en-US" altLang="zh-CN" sz="1800" dirty="0"/>
              <a:t>&lt;/li&gt;</a:t>
            </a:r>
          </a:p>
          <a:p>
            <a:pPr marL="0" indent="0">
              <a:buNone/>
            </a:pPr>
            <a:r>
              <a:rPr lang="en-US" altLang="zh-CN" sz="1800" dirty="0"/>
              <a:t>&lt;/</a:t>
            </a:r>
            <a:r>
              <a:rPr lang="en-US" altLang="zh-CN" sz="1800" dirty="0" err="1"/>
              <a:t>ul</a:t>
            </a:r>
            <a:r>
              <a:rPr lang="en-US" altLang="zh-CN" sz="1800" dirty="0"/>
              <a:t>&gt;  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&lt;h4&gt;Circle </a:t>
            </a:r>
            <a:r>
              <a:rPr lang="zh-CN" altLang="en-US" sz="1800" dirty="0"/>
              <a:t>项目符号列表：</a:t>
            </a:r>
            <a:r>
              <a:rPr lang="en-US" altLang="zh-CN" sz="1800" dirty="0"/>
              <a:t>&lt;/h4&gt;</a:t>
            </a:r>
          </a:p>
          <a:p>
            <a:pPr marL="0" indent="0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ul</a:t>
            </a:r>
            <a:r>
              <a:rPr lang="en-US" altLang="zh-CN" sz="1800" dirty="0"/>
              <a:t> type="circle"&gt;</a:t>
            </a:r>
          </a:p>
          <a:p>
            <a:pPr marL="0" indent="0">
              <a:buNone/>
            </a:pPr>
            <a:r>
              <a:rPr lang="en-US" altLang="zh-CN" sz="1800" dirty="0"/>
              <a:t> &lt;li&gt;</a:t>
            </a:r>
            <a:r>
              <a:rPr lang="zh-CN" altLang="en-US" sz="1800" dirty="0"/>
              <a:t>苹果</a:t>
            </a:r>
            <a:r>
              <a:rPr lang="en-US" altLang="zh-CN" sz="1800" dirty="0"/>
              <a:t>&lt;/li&gt;</a:t>
            </a:r>
          </a:p>
          <a:p>
            <a:pPr marL="0" indent="0">
              <a:buNone/>
            </a:pPr>
            <a:r>
              <a:rPr lang="en-US" altLang="zh-CN" sz="1800" dirty="0"/>
              <a:t> &lt;li&gt;</a:t>
            </a:r>
            <a:r>
              <a:rPr lang="zh-CN" altLang="en-US" sz="1800" dirty="0"/>
              <a:t>香蕉</a:t>
            </a:r>
            <a:r>
              <a:rPr lang="en-US" altLang="zh-CN" sz="1800" dirty="0"/>
              <a:t>&lt;/li&gt;</a:t>
            </a:r>
          </a:p>
          <a:p>
            <a:pPr marL="0" indent="0">
              <a:buNone/>
            </a:pPr>
            <a:r>
              <a:rPr lang="en-US" altLang="zh-CN" sz="1800" dirty="0"/>
              <a:t> &lt;li&gt;</a:t>
            </a:r>
            <a:r>
              <a:rPr lang="zh-CN" altLang="en-US" sz="1800" dirty="0"/>
              <a:t>柠檬</a:t>
            </a:r>
            <a:r>
              <a:rPr lang="en-US" altLang="zh-CN" sz="1800" dirty="0"/>
              <a:t>&lt;/li&gt;</a:t>
            </a:r>
          </a:p>
          <a:p>
            <a:pPr marL="0" indent="0">
              <a:buNone/>
            </a:pPr>
            <a:r>
              <a:rPr lang="en-US" altLang="zh-CN" sz="1800" dirty="0"/>
              <a:t> &lt;li&gt;</a:t>
            </a:r>
            <a:r>
              <a:rPr lang="zh-CN" altLang="en-US" sz="1800" dirty="0"/>
              <a:t>桔子</a:t>
            </a:r>
            <a:r>
              <a:rPr lang="en-US" altLang="zh-CN" sz="1800" dirty="0"/>
              <a:t>&lt;/li&gt;</a:t>
            </a:r>
          </a:p>
          <a:p>
            <a:pPr marL="0" indent="0">
              <a:buNone/>
            </a:pPr>
            <a:r>
              <a:rPr lang="en-US" altLang="zh-CN" sz="1800" dirty="0"/>
              <a:t>&lt;/</a:t>
            </a:r>
            <a:r>
              <a:rPr lang="en-US" altLang="zh-CN" sz="1800" dirty="0" err="1"/>
              <a:t>ul</a:t>
            </a:r>
            <a:r>
              <a:rPr lang="en-US" altLang="zh-CN" sz="1800" dirty="0"/>
              <a:t>&gt;  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788024" y="1268760"/>
            <a:ext cx="373119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defRPr sz="32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黑体" pitchFamily="2" charset="-122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altLang="zh-CN" sz="1800" kern="0" dirty="0"/>
          </a:p>
          <a:p>
            <a:pPr marL="0" indent="0">
              <a:buFont typeface="Wingdings" pitchFamily="2" charset="2"/>
              <a:buNone/>
            </a:pPr>
            <a:r>
              <a:rPr lang="en-US" altLang="zh-CN" sz="1800" kern="0" dirty="0"/>
              <a:t>&lt;h4&gt;Square </a:t>
            </a:r>
            <a:r>
              <a:rPr lang="zh-CN" altLang="en-US" sz="1800" kern="0" dirty="0"/>
              <a:t>项目符号列表：</a:t>
            </a:r>
            <a:r>
              <a:rPr lang="en-US" altLang="zh-CN" sz="1800" kern="0" dirty="0"/>
              <a:t>&lt;/h4&gt;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800" kern="0" dirty="0"/>
              <a:t>&lt;</a:t>
            </a:r>
            <a:r>
              <a:rPr lang="en-US" altLang="zh-CN" sz="1800" kern="0" dirty="0" err="1"/>
              <a:t>ul</a:t>
            </a:r>
            <a:r>
              <a:rPr lang="en-US" altLang="zh-CN" sz="1800" kern="0" dirty="0"/>
              <a:t> type="square"&gt;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800" kern="0" dirty="0"/>
              <a:t> &lt;li&gt;</a:t>
            </a:r>
            <a:r>
              <a:rPr lang="zh-CN" altLang="en-US" sz="1800" kern="0" dirty="0"/>
              <a:t>苹果</a:t>
            </a:r>
            <a:r>
              <a:rPr lang="en-US" altLang="zh-CN" sz="1800" kern="0" dirty="0"/>
              <a:t>&lt;/li&gt;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800" kern="0" dirty="0"/>
              <a:t> &lt;li&gt;</a:t>
            </a:r>
            <a:r>
              <a:rPr lang="zh-CN" altLang="en-US" sz="1800" kern="0" dirty="0"/>
              <a:t>香蕉</a:t>
            </a:r>
            <a:r>
              <a:rPr lang="en-US" altLang="zh-CN" sz="1800" kern="0" dirty="0"/>
              <a:t>&lt;/li&gt;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800" kern="0" dirty="0"/>
              <a:t> &lt;li&gt;</a:t>
            </a:r>
            <a:r>
              <a:rPr lang="zh-CN" altLang="en-US" sz="1800" kern="0" dirty="0"/>
              <a:t>柠檬</a:t>
            </a:r>
            <a:r>
              <a:rPr lang="en-US" altLang="zh-CN" sz="1800" kern="0" dirty="0"/>
              <a:t>&lt;/li&gt;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800" kern="0" dirty="0"/>
              <a:t> &lt;li&gt;</a:t>
            </a:r>
            <a:r>
              <a:rPr lang="zh-CN" altLang="en-US" sz="1800" kern="0" dirty="0"/>
              <a:t>桔子</a:t>
            </a:r>
            <a:r>
              <a:rPr lang="en-US" altLang="zh-CN" sz="1800" kern="0" dirty="0"/>
              <a:t>&lt;/li&gt;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800" kern="0" dirty="0"/>
              <a:t>&lt;/</a:t>
            </a:r>
            <a:r>
              <a:rPr lang="en-US" altLang="zh-CN" sz="1800" kern="0" dirty="0" err="1"/>
              <a:t>ul</a:t>
            </a:r>
            <a:r>
              <a:rPr lang="en-US" altLang="zh-CN" sz="1800" kern="0" dirty="0"/>
              <a:t>&gt; </a:t>
            </a:r>
            <a:endParaRPr lang="zh-CN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118843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表单（</a:t>
            </a:r>
            <a:r>
              <a:rPr lang="en-US" altLang="zh-CN" dirty="0">
                <a:hlinkClick r:id="rId3" action="ppaction://hlinkfile"/>
              </a:rPr>
              <a:t>203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绘制统计图（</a:t>
            </a:r>
            <a:r>
              <a:rPr lang="en-US" altLang="zh-CN" dirty="0">
                <a:hlinkClick r:id="rId4" action="ppaction://hlinkfile"/>
              </a:rPr>
              <a:t>198</a:t>
            </a:r>
            <a:r>
              <a:rPr lang="zh-CN" altLang="en-US" dirty="0"/>
              <a:t>） </a:t>
            </a:r>
            <a:endParaRPr lang="en-US" altLang="zh-CN" dirty="0"/>
          </a:p>
          <a:p>
            <a:r>
              <a:rPr lang="zh-CN" altLang="en-US" dirty="0"/>
              <a:t>粒子特效（</a:t>
            </a:r>
            <a:r>
              <a:rPr lang="en-US" altLang="zh-CN" dirty="0">
                <a:hlinkClick r:id="rId5" action="ppaction://hlinkfile"/>
              </a:rPr>
              <a:t>215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躲避小游戏（</a:t>
            </a:r>
            <a:r>
              <a:rPr lang="en-US" altLang="zh-CN" dirty="0">
                <a:hlinkClick r:id="rId6" action="ppaction://hlinkfile"/>
              </a:rPr>
              <a:t>220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俄罗斯方块（</a:t>
            </a:r>
            <a:r>
              <a:rPr lang="en-US" altLang="zh-CN" dirty="0">
                <a:hlinkClick r:id="rId7" action="ppaction://hlinkfile"/>
              </a:rPr>
              <a:t>225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2382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．</a:t>
            </a:r>
            <a:r>
              <a:rPr lang="en-US" altLang="zh-CN"/>
              <a:t>&lt;span&gt; </a:t>
            </a:r>
            <a:endParaRPr lang="zh-CN" alt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&lt;span &gt;</a:t>
            </a:r>
            <a:r>
              <a:rPr lang="zh-CN" altLang="en-US" dirty="0"/>
              <a:t>标签可以用来组合文档中的行内元素。它可以在行内定义一个区域，也就是一行内可以被</a:t>
            </a:r>
            <a:r>
              <a:rPr lang="en-US" altLang="zh-CN" dirty="0"/>
              <a:t>&lt;span&gt;</a:t>
            </a:r>
            <a:r>
              <a:rPr lang="zh-CN" altLang="en-US" dirty="0"/>
              <a:t>划分成好几个区域，从而实现某种特定效果。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&lt;span&gt;</a:t>
            </a:r>
            <a:r>
              <a:rPr lang="zh-CN" altLang="en-US" dirty="0"/>
              <a:t>本身没有任何属性，如果不对</a:t>
            </a:r>
            <a:r>
              <a:rPr lang="en-US" altLang="zh-CN" dirty="0"/>
              <a:t>span</a:t>
            </a:r>
            <a:r>
              <a:rPr lang="zh-CN" altLang="en-US" dirty="0"/>
              <a:t>应用样式，那么</a:t>
            </a:r>
            <a:r>
              <a:rPr lang="en-US" altLang="zh-CN" dirty="0"/>
              <a:t>span</a:t>
            </a:r>
            <a:r>
              <a:rPr lang="zh-CN" altLang="en-US" dirty="0"/>
              <a:t>元素中的文本与其他文本不会任何视觉上的差异。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&lt;span&gt;</a:t>
            </a:r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我是个</a:t>
            </a:r>
            <a:r>
              <a:rPr lang="en-US" altLang="zh-CN" dirty="0"/>
              <a:t>&lt;span style="background-color: red"&gt;</a:t>
            </a:r>
            <a:r>
              <a:rPr lang="zh-CN" altLang="en-US" dirty="0"/>
              <a:t>大好人</a:t>
            </a:r>
            <a:r>
              <a:rPr lang="en-US" altLang="zh-CN" dirty="0"/>
              <a:t>&lt;/span&gt;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74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085" y="914400"/>
            <a:ext cx="4381500" cy="5867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做一个自己简历的页面</a:t>
            </a:r>
            <a:endParaRPr lang="en-US" altLang="zh-CN" dirty="0"/>
          </a:p>
          <a:p>
            <a:pPr lvl="1"/>
            <a:r>
              <a:rPr lang="zh-CN" altLang="en-US" dirty="0"/>
              <a:t>要求：表格、图片、超链接</a:t>
            </a:r>
            <a:endParaRPr lang="en-US" altLang="zh-CN" dirty="0"/>
          </a:p>
          <a:p>
            <a:pPr lvl="1"/>
            <a:r>
              <a:rPr lang="zh-CN" altLang="en-US" dirty="0"/>
              <a:t>要有框架、导航</a:t>
            </a:r>
          </a:p>
        </p:txBody>
      </p:sp>
    </p:spTree>
    <p:extLst>
      <p:ext uri="{BB962C8B-B14F-4D97-AF65-F5344CB8AC3E}">
        <p14:creationId xmlns:p14="http://schemas.microsoft.com/office/powerpoint/2010/main" val="372364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 HTML5</a:t>
            </a:r>
            <a:r>
              <a:rPr lang="zh-CN" altLang="en-US"/>
              <a:t>的新特性 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1.3.1  </a:t>
            </a:r>
            <a:r>
              <a:rPr lang="zh-CN" altLang="en-US" sz="2800" dirty="0"/>
              <a:t>简化的文档类型和字符集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1.3.2  HTML5</a:t>
            </a:r>
            <a:r>
              <a:rPr lang="zh-CN" altLang="en-US" sz="2800" dirty="0"/>
              <a:t>的新结构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1.3.3  HTML5</a:t>
            </a:r>
            <a:r>
              <a:rPr lang="zh-CN" altLang="en-US" sz="2800" dirty="0"/>
              <a:t>的新增内联元素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1.3.4  </a:t>
            </a:r>
            <a:r>
              <a:rPr lang="zh-CN" altLang="en-US" sz="2800" dirty="0"/>
              <a:t>支持动态页面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1.3.5   </a:t>
            </a:r>
            <a:r>
              <a:rPr lang="zh-CN" altLang="en-US" sz="2800" dirty="0"/>
              <a:t>全新的表单设计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1.3.6   </a:t>
            </a:r>
            <a:r>
              <a:rPr lang="zh-CN" altLang="en-US" sz="2800" dirty="0"/>
              <a:t>强大的绘图和多媒体功能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1.3.7  </a:t>
            </a:r>
            <a:r>
              <a:rPr lang="zh-CN" altLang="en-US" sz="2800" dirty="0"/>
              <a:t>打造桌面应用的一系列新功能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1.3.8  </a:t>
            </a:r>
            <a:r>
              <a:rPr lang="zh-CN" altLang="en-US" sz="2800" dirty="0"/>
              <a:t>获取地理位置信息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1.3.9  </a:t>
            </a:r>
            <a:r>
              <a:rPr lang="zh-CN" altLang="en-US" sz="2800" dirty="0"/>
              <a:t>支持多线程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1.3.10  </a:t>
            </a:r>
            <a:r>
              <a:rPr lang="zh-CN" altLang="en-US" sz="2800" dirty="0"/>
              <a:t>废弃的标签 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zh-CN" altLang="en-US" sz="2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1.3.1  </a:t>
            </a:r>
            <a:r>
              <a:rPr lang="zh-CN" altLang="en-US"/>
              <a:t>简化的文档类型和字符集 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&lt;!DOCTYPE&gt; </a:t>
            </a:r>
            <a:r>
              <a:rPr lang="zh-CN" altLang="en-US" dirty="0"/>
              <a:t>声明位于</a:t>
            </a:r>
            <a:r>
              <a:rPr lang="en-US" altLang="zh-CN" dirty="0"/>
              <a:t>HTML</a:t>
            </a:r>
            <a:r>
              <a:rPr lang="zh-CN" altLang="en-US" dirty="0"/>
              <a:t>文档中的最前面的位置，它位于 </a:t>
            </a:r>
            <a:r>
              <a:rPr lang="en-US" altLang="zh-CN" dirty="0"/>
              <a:t>&lt;html&gt; </a:t>
            </a:r>
            <a:r>
              <a:rPr lang="zh-CN" altLang="en-US" dirty="0"/>
              <a:t>标签之前。该标签告知浏览器文档所使用的</a:t>
            </a:r>
            <a:r>
              <a:rPr lang="en-US" altLang="zh-CN" dirty="0"/>
              <a:t>HTML</a:t>
            </a:r>
            <a:r>
              <a:rPr lang="zh-CN" altLang="en-US" dirty="0"/>
              <a:t>或 </a:t>
            </a:r>
            <a:r>
              <a:rPr lang="en-US" altLang="zh-CN" dirty="0"/>
              <a:t>XHTML</a:t>
            </a:r>
            <a:r>
              <a:rPr lang="zh-CN" altLang="en-US" dirty="0"/>
              <a:t>规范。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HTML4</a:t>
            </a:r>
            <a:r>
              <a:rPr lang="zh-CN" altLang="en-US" dirty="0"/>
              <a:t>中，</a:t>
            </a:r>
            <a:r>
              <a:rPr lang="en-US" altLang="zh-CN" dirty="0"/>
              <a:t>&lt;!DOCTYPE&gt;</a:t>
            </a:r>
            <a:r>
              <a:rPr lang="zh-CN" altLang="en-US" dirty="0"/>
              <a:t>标签可以声明三种 </a:t>
            </a:r>
            <a:r>
              <a:rPr lang="en-US" altLang="zh-CN" dirty="0"/>
              <a:t>DTD </a:t>
            </a:r>
            <a:r>
              <a:rPr lang="zh-CN" altLang="en-US" dirty="0"/>
              <a:t>类型，分别表示严格版本（</a:t>
            </a:r>
            <a:r>
              <a:rPr lang="en-US" altLang="zh-CN" dirty="0"/>
              <a:t>Strict</a:t>
            </a:r>
            <a:r>
              <a:rPr lang="zh-CN" altLang="en-US" dirty="0"/>
              <a:t>）、过渡版本（</a:t>
            </a:r>
            <a:r>
              <a:rPr lang="en-US" altLang="zh-CN" dirty="0"/>
              <a:t>Transitional</a:t>
            </a:r>
            <a:r>
              <a:rPr lang="zh-CN" altLang="en-US" dirty="0"/>
              <a:t>）和基于框架（</a:t>
            </a:r>
            <a:r>
              <a:rPr lang="en-US" altLang="zh-CN" dirty="0"/>
              <a:t>Frameset</a:t>
            </a:r>
            <a:r>
              <a:rPr lang="zh-CN" altLang="en-US" dirty="0"/>
              <a:t>）的 </a:t>
            </a:r>
            <a:r>
              <a:rPr lang="en-US" altLang="zh-CN" dirty="0"/>
              <a:t>HTML </a:t>
            </a:r>
            <a:r>
              <a:rPr lang="zh-CN" altLang="en-US" dirty="0"/>
              <a:t>文档。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．</a:t>
            </a:r>
            <a:r>
              <a:rPr lang="en-US" altLang="zh-CN"/>
              <a:t>HTML5</a:t>
            </a:r>
            <a:r>
              <a:rPr lang="zh-CN" altLang="en-US"/>
              <a:t>的字符集 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如果要正确地显示</a:t>
            </a:r>
            <a:r>
              <a:rPr lang="en-US" altLang="zh-CN" dirty="0"/>
              <a:t>HTML</a:t>
            </a:r>
            <a:r>
              <a:rPr lang="zh-CN" altLang="en-US" dirty="0"/>
              <a:t>页面，浏览器必须知道使用何种字符集。</a:t>
            </a:r>
            <a:r>
              <a:rPr lang="en-US" altLang="zh-CN" dirty="0"/>
              <a:t>HTML4</a:t>
            </a:r>
            <a:r>
              <a:rPr lang="zh-CN" altLang="en-US" dirty="0"/>
              <a:t>的字符集包括</a:t>
            </a:r>
            <a:r>
              <a:rPr lang="en-US" altLang="zh-CN" dirty="0"/>
              <a:t>ASCII</a:t>
            </a:r>
            <a:r>
              <a:rPr lang="zh-CN" altLang="en-US" dirty="0"/>
              <a:t>、</a:t>
            </a:r>
            <a:r>
              <a:rPr lang="en-US" altLang="zh-CN" dirty="0"/>
              <a:t>ISO-8859-1</a:t>
            </a:r>
            <a:r>
              <a:rPr lang="zh-CN" altLang="en-US" dirty="0"/>
              <a:t>、</a:t>
            </a:r>
            <a:r>
              <a:rPr lang="en-US" altLang="zh-CN" dirty="0"/>
              <a:t>Unicode</a:t>
            </a:r>
            <a:r>
              <a:rPr lang="zh-CN" altLang="en-US" dirty="0"/>
              <a:t>等很多类型。</a:t>
            </a:r>
          </a:p>
          <a:p>
            <a:r>
              <a:rPr lang="en-US" altLang="zh-CN" dirty="0"/>
              <a:t>HTML5</a:t>
            </a:r>
            <a:r>
              <a:rPr lang="zh-CN" altLang="en-US" dirty="0"/>
              <a:t>的字符集也得到了简化，只需要使用</a:t>
            </a:r>
            <a:r>
              <a:rPr lang="en-US" altLang="zh-CN" dirty="0"/>
              <a:t>UTF-8</a:t>
            </a:r>
            <a:r>
              <a:rPr lang="zh-CN" altLang="en-US" dirty="0"/>
              <a:t>即可，使用一个</a:t>
            </a:r>
            <a:r>
              <a:rPr lang="en-US" altLang="zh-CN" dirty="0"/>
              <a:t>meta</a:t>
            </a:r>
            <a:r>
              <a:rPr lang="zh-CN" altLang="en-US" dirty="0"/>
              <a:t>标记就可以指定</a:t>
            </a:r>
            <a:r>
              <a:rPr lang="en-US" altLang="zh-CN" dirty="0"/>
              <a:t>HTML5</a:t>
            </a:r>
            <a:r>
              <a:rPr lang="zh-CN" altLang="en-US" dirty="0"/>
              <a:t>的字符集，代码如下：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800000"/>
                </a:solidFill>
                <a:latin typeface="Verdana" pitchFamily="34" charset="0"/>
              </a:rPr>
              <a:t>&lt;meta charset="UTF-8"&gt;</a:t>
            </a:r>
            <a:endParaRPr lang="zh-CN" altLang="en-US" dirty="0">
              <a:solidFill>
                <a:srgbClr val="8000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1.3.2  HTML5</a:t>
            </a:r>
            <a:r>
              <a:rPr lang="zh-CN" altLang="en-US"/>
              <a:t>的新结构 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276350"/>
            <a:ext cx="3227387" cy="4591050"/>
          </a:xfrm>
        </p:spPr>
        <p:txBody>
          <a:bodyPr/>
          <a:lstStyle/>
          <a:p>
            <a:r>
              <a:rPr lang="en-US" altLang="zh-CN" sz="2000" dirty="0"/>
              <a:t>HTML5</a:t>
            </a:r>
            <a:r>
              <a:rPr lang="zh-CN" altLang="en-US" sz="2000" dirty="0"/>
              <a:t>的设计者们认为网页应该像</a:t>
            </a:r>
            <a:r>
              <a:rPr lang="en-US" altLang="zh-CN" sz="2000" dirty="0"/>
              <a:t>XML</a:t>
            </a:r>
            <a:r>
              <a:rPr lang="zh-CN" altLang="en-US" sz="2000" dirty="0"/>
              <a:t>文档和图书一样有结构。通常，网页中有导航、网页体内容、工具栏、页眉和页脚等结构。</a:t>
            </a:r>
            <a:r>
              <a:rPr lang="en-US" altLang="zh-CN" sz="2000" dirty="0"/>
              <a:t>HTML5</a:t>
            </a:r>
            <a:r>
              <a:rPr lang="zh-CN" altLang="en-US" sz="2000" dirty="0"/>
              <a:t>中增加了一些新的标记以实现这些网页结构，这些新标记及其定义的网页布局 </a:t>
            </a:r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557338"/>
            <a:ext cx="448786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82000" cy="781050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．</a:t>
            </a:r>
            <a:r>
              <a:rPr lang="en-US" altLang="zh-CN"/>
              <a:t>&lt;section&gt;</a:t>
            </a:r>
            <a:r>
              <a:rPr lang="zh-CN" altLang="en-US"/>
              <a:t>标签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&lt;section&gt; </a:t>
            </a:r>
            <a:r>
              <a:rPr lang="zh-CN" altLang="en-US" sz="2800" dirty="0"/>
              <a:t>标签用于定义文档中的区段，例如章节、页眉、页脚或文档中的其他部分。</a:t>
            </a:r>
          </a:p>
          <a:p>
            <a:r>
              <a:rPr lang="en-US" altLang="zh-CN" sz="2800" dirty="0"/>
              <a:t>【</a:t>
            </a:r>
            <a:r>
              <a:rPr lang="zh-CN" altLang="en-US" sz="2800" dirty="0"/>
              <a:t>例</a:t>
            </a:r>
            <a:r>
              <a:rPr lang="en-US" altLang="zh-CN" sz="2800" dirty="0"/>
              <a:t>1-14】  </a:t>
            </a:r>
            <a:r>
              <a:rPr lang="zh-CN" altLang="en-US" sz="2800" dirty="0"/>
              <a:t>使用</a:t>
            </a:r>
            <a:r>
              <a:rPr lang="en-US" altLang="zh-CN" sz="2800" dirty="0"/>
              <a:t>&lt; section &gt;</a:t>
            </a:r>
            <a:r>
              <a:rPr lang="zh-CN" altLang="en-US" sz="2800" dirty="0"/>
              <a:t>标签的例子。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&lt;section&gt;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  &lt;h1&gt; HTML5&lt;/h1&gt;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  &lt;p&gt; HTML5</a:t>
            </a:r>
            <a:r>
              <a:rPr lang="zh-CN" altLang="en-US" sz="2800" dirty="0">
                <a:solidFill>
                  <a:srgbClr val="800000"/>
                </a:solidFill>
                <a:latin typeface="Verdana" pitchFamily="34" charset="0"/>
              </a:rPr>
              <a:t>是最新的</a:t>
            </a: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HTML</a:t>
            </a:r>
            <a:r>
              <a:rPr lang="zh-CN" altLang="en-US" sz="2800" dirty="0">
                <a:solidFill>
                  <a:srgbClr val="800000"/>
                </a:solidFill>
                <a:latin typeface="Verdana" pitchFamily="34" charset="0"/>
              </a:rPr>
              <a:t>标准</a:t>
            </a: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...&lt;/p&gt;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&lt;/section&gt;</a:t>
            </a:r>
            <a:endParaRPr lang="zh-CN" altLang="en-US" sz="2800" dirty="0">
              <a:solidFill>
                <a:srgbClr val="8000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．</a:t>
            </a:r>
            <a:r>
              <a:rPr lang="en-US" altLang="zh-CN"/>
              <a:t>&lt;header&gt;</a:t>
            </a:r>
            <a:r>
              <a:rPr lang="zh-CN" altLang="en-US"/>
              <a:t>标签 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&lt;header&gt;</a:t>
            </a:r>
            <a:r>
              <a:rPr lang="zh-CN" altLang="en-US" sz="2800" dirty="0"/>
              <a:t>标签用于定义文档的页眉（介绍信息）。</a:t>
            </a:r>
          </a:p>
          <a:p>
            <a:r>
              <a:rPr lang="en-US" altLang="zh-CN" sz="2800" dirty="0"/>
              <a:t>【</a:t>
            </a:r>
            <a:r>
              <a:rPr lang="zh-CN" altLang="en-US" sz="2800" dirty="0"/>
              <a:t>例</a:t>
            </a:r>
            <a:r>
              <a:rPr lang="en-US" altLang="zh-CN" sz="2800" dirty="0"/>
              <a:t>1-15】  </a:t>
            </a:r>
            <a:r>
              <a:rPr lang="zh-CN" altLang="en-US" sz="2800" dirty="0"/>
              <a:t>使用</a:t>
            </a:r>
            <a:r>
              <a:rPr lang="en-US" altLang="zh-CN" sz="2800" dirty="0"/>
              <a:t>&lt;header&gt;</a:t>
            </a:r>
            <a:r>
              <a:rPr lang="zh-CN" altLang="en-US" sz="2800" dirty="0"/>
              <a:t>标签的例子。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&lt;header&gt;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&lt;h1&gt;</a:t>
            </a:r>
            <a:r>
              <a:rPr lang="zh-CN" altLang="en-US" sz="2800" dirty="0">
                <a:solidFill>
                  <a:srgbClr val="800000"/>
                </a:solidFill>
                <a:latin typeface="Verdana" pitchFamily="34" charset="0"/>
              </a:rPr>
              <a:t>欢迎光临我的网站</a:t>
            </a: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&lt;/h1&gt;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&lt;p&gt;</a:t>
            </a:r>
            <a:r>
              <a:rPr lang="zh-CN" altLang="en-US" sz="2800">
                <a:solidFill>
                  <a:srgbClr val="800000"/>
                </a:solidFill>
                <a:latin typeface="Verdana" pitchFamily="34" charset="0"/>
              </a:rPr>
              <a:t>我</a:t>
            </a:r>
            <a:r>
              <a:rPr lang="zh-CN" altLang="en-US" sz="2800" smtClean="0">
                <a:solidFill>
                  <a:srgbClr val="800000"/>
                </a:solidFill>
                <a:latin typeface="Verdana" pitchFamily="34" charset="0"/>
              </a:rPr>
              <a:t>是广电工</a:t>
            </a:r>
            <a:r>
              <a:rPr lang="en-US" altLang="zh-CN" sz="2800" smtClean="0">
                <a:solidFill>
                  <a:srgbClr val="800000"/>
                </a:solidFill>
                <a:latin typeface="Verdana" pitchFamily="34" charset="0"/>
              </a:rPr>
              <a:t>&lt;/</a:t>
            </a: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p&gt;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&lt;/header&gt;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&lt;p&gt;</a:t>
            </a:r>
            <a:r>
              <a:rPr lang="zh-CN" altLang="en-US" sz="2800" dirty="0">
                <a:solidFill>
                  <a:srgbClr val="800000"/>
                </a:solidFill>
                <a:latin typeface="Verdana" pitchFamily="34" charset="0"/>
              </a:rPr>
              <a:t>网页的其他部分</a:t>
            </a:r>
            <a:r>
              <a:rPr lang="en-US" altLang="zh-CN" sz="2800" dirty="0">
                <a:solidFill>
                  <a:srgbClr val="800000"/>
                </a:solidFill>
                <a:latin typeface="Verdana" pitchFamily="34" charset="0"/>
              </a:rPr>
              <a:t>...&lt;/p&gt; </a:t>
            </a:r>
            <a:endParaRPr lang="zh-CN" altLang="en-US" sz="2800" dirty="0">
              <a:solidFill>
                <a:srgbClr val="8000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．</a:t>
            </a:r>
            <a:r>
              <a:rPr lang="en-US" altLang="zh-CN"/>
              <a:t>&lt;footer&gt;</a:t>
            </a:r>
            <a:r>
              <a:rPr lang="zh-CN" altLang="en-US"/>
              <a:t>标签 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/>
              <a:t>&lt;footer&gt;</a:t>
            </a:r>
            <a:r>
              <a:rPr lang="zh-CN" altLang="en-US" sz="2800"/>
              <a:t>标签用于定义区段（</a:t>
            </a:r>
            <a:r>
              <a:rPr lang="en-US" altLang="zh-CN" sz="2800"/>
              <a:t>section</a:t>
            </a:r>
            <a:r>
              <a:rPr lang="zh-CN" altLang="en-US" sz="2800"/>
              <a:t>）或文档的页脚。通常，该元素包含作者的姓名、文档的创作日期或者联系方式等信息。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【</a:t>
            </a:r>
            <a:r>
              <a:rPr lang="zh-CN" altLang="en-US" sz="2800"/>
              <a:t>例</a:t>
            </a:r>
            <a:r>
              <a:rPr lang="en-US" altLang="zh-CN" sz="2800"/>
              <a:t>1-16】  </a:t>
            </a:r>
            <a:r>
              <a:rPr lang="zh-CN" altLang="en-US" sz="2800"/>
              <a:t>使用</a:t>
            </a:r>
            <a:r>
              <a:rPr lang="en-US" altLang="zh-CN" sz="2800"/>
              <a:t>&lt;footer&gt;</a:t>
            </a:r>
            <a:r>
              <a:rPr lang="zh-CN" altLang="en-US" sz="2800"/>
              <a:t>标签的例子。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800000"/>
                </a:solidFill>
                <a:latin typeface="Verdana" pitchFamily="34" charset="0"/>
              </a:rPr>
              <a:t>&lt;header&gt;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800000"/>
                </a:solidFill>
                <a:latin typeface="Verdana" pitchFamily="34" charset="0"/>
              </a:rPr>
              <a:t>&lt;h1&gt;</a:t>
            </a:r>
            <a:r>
              <a:rPr lang="zh-CN" altLang="en-US" sz="2800">
                <a:solidFill>
                  <a:srgbClr val="800000"/>
                </a:solidFill>
                <a:latin typeface="Verdana" pitchFamily="34" charset="0"/>
              </a:rPr>
              <a:t>欢迎光临我的网站</a:t>
            </a:r>
            <a:r>
              <a:rPr lang="en-US" altLang="zh-CN" sz="2800">
                <a:solidFill>
                  <a:srgbClr val="800000"/>
                </a:solidFill>
                <a:latin typeface="Verdana" pitchFamily="34" charset="0"/>
              </a:rPr>
              <a:t>&lt;/h1&gt;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800000"/>
                </a:solidFill>
                <a:latin typeface="Verdana" pitchFamily="34" charset="0"/>
              </a:rPr>
              <a:t>&lt;p&gt;</a:t>
            </a:r>
            <a:r>
              <a:rPr lang="zh-CN" altLang="en-US" sz="2800">
                <a:solidFill>
                  <a:srgbClr val="800000"/>
                </a:solidFill>
                <a:latin typeface="Verdana" pitchFamily="34" charset="0"/>
              </a:rPr>
              <a:t>我是启明星</a:t>
            </a:r>
            <a:r>
              <a:rPr lang="en-US" altLang="zh-CN" sz="2800">
                <a:solidFill>
                  <a:srgbClr val="800000"/>
                </a:solidFill>
                <a:latin typeface="Verdana" pitchFamily="34" charset="0"/>
              </a:rPr>
              <a:t>&lt;/p&gt;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800000"/>
                </a:solidFill>
                <a:latin typeface="Verdana" pitchFamily="34" charset="0"/>
              </a:rPr>
              <a:t>&lt;/header&gt;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800000"/>
                </a:solidFill>
                <a:latin typeface="Verdana" pitchFamily="34" charset="0"/>
              </a:rPr>
              <a:t>&lt;p&gt;</a:t>
            </a:r>
            <a:r>
              <a:rPr lang="zh-CN" altLang="en-US" sz="2800">
                <a:solidFill>
                  <a:srgbClr val="800000"/>
                </a:solidFill>
                <a:latin typeface="Verdana" pitchFamily="34" charset="0"/>
              </a:rPr>
              <a:t>网页的其他部分</a:t>
            </a:r>
            <a:r>
              <a:rPr lang="en-US" altLang="zh-CN" sz="2800">
                <a:solidFill>
                  <a:srgbClr val="800000"/>
                </a:solidFill>
                <a:latin typeface="Verdana" pitchFamily="34" charset="0"/>
              </a:rPr>
              <a:t>...&lt;/p&gt;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800000"/>
                </a:solidFill>
                <a:latin typeface="Verdana" pitchFamily="34" charset="0"/>
              </a:rPr>
              <a:t>&lt;footer&gt;</a:t>
            </a:r>
            <a:r>
              <a:rPr lang="zh-CN" altLang="en-US" sz="2800">
                <a:solidFill>
                  <a:srgbClr val="800000"/>
                </a:solidFill>
                <a:latin typeface="Verdana" pitchFamily="34" charset="0"/>
              </a:rPr>
              <a:t>本文档创建于</a:t>
            </a:r>
            <a:r>
              <a:rPr lang="en-US" altLang="zh-CN" sz="2800">
                <a:solidFill>
                  <a:srgbClr val="800000"/>
                </a:solidFill>
                <a:latin typeface="Verdana" pitchFamily="34" charset="0"/>
              </a:rPr>
              <a:t>2012-10-07&lt;/footer&gt;</a:t>
            </a:r>
            <a:endParaRPr lang="zh-CN" altLang="en-US" sz="2800">
              <a:solidFill>
                <a:srgbClr val="8000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为什么学习</a:t>
            </a:r>
            <a:r>
              <a:rPr kumimoji="1" lang="en-US" altLang="zh-CN" dirty="0"/>
              <a:t>HTML5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2010</a:t>
            </a:r>
            <a:r>
              <a:rPr kumimoji="1" lang="zh-CN" altLang="en-US" dirty="0"/>
              <a:t>年</a:t>
            </a:r>
            <a:r>
              <a:rPr kumimoji="1" lang="en-US" altLang="zh-CN" dirty="0"/>
              <a:t>HTML5</a:t>
            </a:r>
            <a:r>
              <a:rPr kumimoji="1" lang="zh-CN" altLang="en-US" dirty="0"/>
              <a:t>推出，受到各大浏览器的热烈欢迎。</a:t>
            </a:r>
          </a:p>
          <a:p>
            <a:r>
              <a:rPr kumimoji="1" lang="zh-CN" altLang="en-US" dirty="0"/>
              <a:t>跨平台运行</a:t>
            </a:r>
          </a:p>
          <a:p>
            <a:r>
              <a:rPr kumimoji="1" lang="zh-CN" altLang="en-US" dirty="0"/>
              <a:t>硬件要求比较低</a:t>
            </a:r>
          </a:p>
          <a:p>
            <a:r>
              <a:rPr kumimoji="1" lang="en-US" altLang="zh-CN" dirty="0"/>
              <a:t>Flash</a:t>
            </a:r>
            <a:r>
              <a:rPr kumimoji="1" lang="zh-CN" altLang="en-US" dirty="0"/>
              <a:t>之外的选择</a:t>
            </a:r>
          </a:p>
          <a:p>
            <a:r>
              <a:rPr kumimoji="1" lang="zh-CN" altLang="en-US" dirty="0">
                <a:solidFill>
                  <a:srgbClr val="FF0000"/>
                </a:solidFill>
              </a:rPr>
              <a:t>个人需要</a:t>
            </a:r>
          </a:p>
        </p:txBody>
      </p:sp>
    </p:spTree>
    <p:extLst>
      <p:ext uri="{BB962C8B-B14F-4D97-AF65-F5344CB8AC3E}">
        <p14:creationId xmlns:p14="http://schemas.microsoft.com/office/powerpoint/2010/main" val="32725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浏览</a:t>
            </a: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1-16】</a:t>
            </a:r>
            <a:r>
              <a:rPr lang="zh-CN" altLang="en-US"/>
              <a:t>的结果 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268413"/>
            <a:ext cx="766762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．</a:t>
            </a:r>
            <a:r>
              <a:rPr lang="en-US" altLang="zh-CN"/>
              <a:t>&lt;nav&gt;</a:t>
            </a:r>
            <a:r>
              <a:rPr lang="zh-CN" altLang="en-US"/>
              <a:t>标签 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/>
              <a:t>&lt;nav&gt;</a:t>
            </a:r>
            <a:r>
              <a:rPr lang="zh-CN" altLang="en-US" sz="2000"/>
              <a:t>标签用于定义导航链接。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例</a:t>
            </a:r>
            <a:r>
              <a:rPr lang="en-US" altLang="zh-CN" sz="2000"/>
              <a:t>1-17】  </a:t>
            </a:r>
            <a:r>
              <a:rPr lang="zh-CN" altLang="en-US" sz="2000"/>
              <a:t>使用</a:t>
            </a:r>
            <a:r>
              <a:rPr lang="en-US" altLang="zh-CN" sz="2000"/>
              <a:t>&lt;nav&gt;</a:t>
            </a:r>
            <a:r>
              <a:rPr lang="zh-CN" altLang="en-US" sz="2000"/>
              <a:t>标签的例子。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800000"/>
                </a:solidFill>
                <a:latin typeface="Verdana" pitchFamily="34" charset="0"/>
              </a:rPr>
              <a:t>&lt;header&gt;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800000"/>
                </a:solidFill>
                <a:latin typeface="Verdana" pitchFamily="34" charset="0"/>
              </a:rPr>
              <a:t>&lt;h1&gt;</a:t>
            </a:r>
            <a:r>
              <a:rPr lang="zh-CN" altLang="en-US" sz="2000">
                <a:solidFill>
                  <a:srgbClr val="800000"/>
                </a:solidFill>
                <a:latin typeface="Verdana" pitchFamily="34" charset="0"/>
              </a:rPr>
              <a:t>欢迎光临我的网站</a:t>
            </a:r>
            <a:r>
              <a:rPr lang="en-US" altLang="zh-CN" sz="2000">
                <a:solidFill>
                  <a:srgbClr val="800000"/>
                </a:solidFill>
                <a:latin typeface="Verdana" pitchFamily="34" charset="0"/>
              </a:rPr>
              <a:t>&lt;/h1&gt;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800000"/>
                </a:solidFill>
                <a:latin typeface="Verdana" pitchFamily="34" charset="0"/>
              </a:rPr>
              <a:t>&lt;p&gt;</a:t>
            </a:r>
            <a:r>
              <a:rPr lang="zh-CN" altLang="en-US" sz="2000">
                <a:solidFill>
                  <a:srgbClr val="800000"/>
                </a:solidFill>
                <a:latin typeface="Verdana" pitchFamily="34" charset="0"/>
              </a:rPr>
              <a:t>我是启明星</a:t>
            </a:r>
            <a:r>
              <a:rPr lang="en-US" altLang="zh-CN" sz="2000">
                <a:solidFill>
                  <a:srgbClr val="800000"/>
                </a:solidFill>
                <a:latin typeface="Verdana" pitchFamily="34" charset="0"/>
              </a:rPr>
              <a:t>&lt;/p&gt;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800000"/>
                </a:solidFill>
                <a:latin typeface="Verdana" pitchFamily="34" charset="0"/>
              </a:rPr>
              <a:t>&lt;/header&gt;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800000"/>
                </a:solidFill>
                <a:latin typeface="Verdana" pitchFamily="34" charset="0"/>
              </a:rPr>
              <a:t>&lt;nav&gt;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800000"/>
                </a:solidFill>
                <a:latin typeface="Verdana" pitchFamily="34" charset="0"/>
              </a:rPr>
              <a:t>&lt;a href="index.asp"&gt;</a:t>
            </a:r>
            <a:r>
              <a:rPr lang="zh-CN" altLang="en-US" sz="2000">
                <a:solidFill>
                  <a:srgbClr val="800000"/>
                </a:solidFill>
                <a:latin typeface="Verdana" pitchFamily="34" charset="0"/>
              </a:rPr>
              <a:t>首页</a:t>
            </a:r>
            <a:r>
              <a:rPr lang="en-US" altLang="zh-CN" sz="2000">
                <a:solidFill>
                  <a:srgbClr val="800000"/>
                </a:solidFill>
                <a:latin typeface="Verdana" pitchFamily="34" charset="0"/>
              </a:rPr>
              <a:t>&lt;/a&gt;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800000"/>
                </a:solidFill>
                <a:latin typeface="Verdana" pitchFamily="34" charset="0"/>
              </a:rPr>
              <a:t>&lt;a href="intro.asp"&gt;</a:t>
            </a:r>
            <a:r>
              <a:rPr lang="zh-CN" altLang="en-US" sz="2000">
                <a:solidFill>
                  <a:srgbClr val="800000"/>
                </a:solidFill>
                <a:latin typeface="Verdana" pitchFamily="34" charset="0"/>
              </a:rPr>
              <a:t>简介</a:t>
            </a:r>
            <a:r>
              <a:rPr lang="en-US" altLang="zh-CN" sz="2000">
                <a:solidFill>
                  <a:srgbClr val="800000"/>
                </a:solidFill>
                <a:latin typeface="Verdana" pitchFamily="34" charset="0"/>
              </a:rPr>
              <a:t>&lt;/a&gt;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800000"/>
                </a:solidFill>
                <a:latin typeface="Verdana" pitchFamily="34" charset="0"/>
              </a:rPr>
              <a:t>&lt;a href="contact.asp"&gt;</a:t>
            </a:r>
            <a:r>
              <a:rPr lang="zh-CN" altLang="en-US" sz="2000">
                <a:solidFill>
                  <a:srgbClr val="800000"/>
                </a:solidFill>
                <a:latin typeface="Verdana" pitchFamily="34" charset="0"/>
              </a:rPr>
              <a:t>联系方式</a:t>
            </a:r>
            <a:r>
              <a:rPr lang="en-US" altLang="zh-CN" sz="2000">
                <a:solidFill>
                  <a:srgbClr val="800000"/>
                </a:solidFill>
                <a:latin typeface="Verdana" pitchFamily="34" charset="0"/>
              </a:rPr>
              <a:t>&lt;/a&gt;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800000"/>
                </a:solidFill>
                <a:latin typeface="Verdana" pitchFamily="34" charset="0"/>
              </a:rPr>
              <a:t>&lt;/nav&gt;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800000"/>
                </a:solidFill>
                <a:latin typeface="Verdana" pitchFamily="34" charset="0"/>
              </a:rPr>
              <a:t>&lt;p&gt;</a:t>
            </a:r>
            <a:r>
              <a:rPr lang="zh-CN" altLang="en-US" sz="2000">
                <a:solidFill>
                  <a:srgbClr val="800000"/>
                </a:solidFill>
                <a:latin typeface="Verdana" pitchFamily="34" charset="0"/>
              </a:rPr>
              <a:t>网页的其他部分</a:t>
            </a:r>
            <a:r>
              <a:rPr lang="en-US" altLang="zh-CN" sz="2000">
                <a:solidFill>
                  <a:srgbClr val="800000"/>
                </a:solidFill>
                <a:latin typeface="Verdana" pitchFamily="34" charset="0"/>
              </a:rPr>
              <a:t>...&lt;/p&gt;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800000"/>
                </a:solidFill>
                <a:latin typeface="Verdana" pitchFamily="34" charset="0"/>
              </a:rPr>
              <a:t>&lt;footer&gt;</a:t>
            </a:r>
            <a:r>
              <a:rPr lang="zh-CN" altLang="en-US" sz="2000">
                <a:solidFill>
                  <a:srgbClr val="800000"/>
                </a:solidFill>
                <a:latin typeface="Verdana" pitchFamily="34" charset="0"/>
              </a:rPr>
              <a:t>本文档创建于</a:t>
            </a:r>
            <a:r>
              <a:rPr lang="en-US" altLang="zh-CN" sz="2000">
                <a:solidFill>
                  <a:srgbClr val="800000"/>
                </a:solidFill>
                <a:latin typeface="Verdana" pitchFamily="34" charset="0"/>
              </a:rPr>
              <a:t>2012-10-07&lt;/footer&gt; </a:t>
            </a:r>
            <a:endParaRPr lang="zh-CN" altLang="en-US" sz="2000">
              <a:solidFill>
                <a:srgbClr val="8000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浏览</a:t>
            </a: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1-17】</a:t>
            </a:r>
            <a:r>
              <a:rPr lang="zh-CN" altLang="en-US"/>
              <a:t>的结果 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628775"/>
            <a:ext cx="6840538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．</a:t>
            </a:r>
            <a:r>
              <a:rPr lang="en-US" altLang="zh-CN"/>
              <a:t>&lt;article&gt;</a:t>
            </a:r>
            <a:r>
              <a:rPr lang="zh-CN" altLang="en-US"/>
              <a:t>标签 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/>
              <a:t>&lt;article&gt;</a:t>
            </a:r>
            <a:r>
              <a:rPr lang="zh-CN" altLang="en-US" sz="2800"/>
              <a:t>标签用于定义文章或网页中的主要内容。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【</a:t>
            </a:r>
            <a:r>
              <a:rPr lang="zh-CN" altLang="en-US" sz="2800"/>
              <a:t>例</a:t>
            </a:r>
            <a:r>
              <a:rPr lang="en-US" altLang="zh-CN" sz="2800"/>
              <a:t>1-18】  </a:t>
            </a:r>
            <a:r>
              <a:rPr lang="zh-CN" altLang="en-US" sz="2800"/>
              <a:t>使用</a:t>
            </a:r>
            <a:r>
              <a:rPr lang="en-US" altLang="zh-CN" sz="2800"/>
              <a:t>&lt;article&gt;</a:t>
            </a:r>
            <a:r>
              <a:rPr lang="zh-CN" altLang="en-US" sz="2800"/>
              <a:t>标签的例子。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800000"/>
                </a:solidFill>
                <a:latin typeface="Verdana" pitchFamily="34" charset="0"/>
              </a:rPr>
              <a:t>&lt;article&gt;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800000"/>
                </a:solidFill>
                <a:latin typeface="Verdana" pitchFamily="34" charset="0"/>
              </a:rPr>
              <a:t>微软在发布</a:t>
            </a:r>
            <a:r>
              <a:rPr lang="en-US" altLang="zh-CN" sz="2800">
                <a:solidFill>
                  <a:srgbClr val="800000"/>
                </a:solidFill>
                <a:latin typeface="Verdana" pitchFamily="34" charset="0"/>
              </a:rPr>
              <a:t>Windows Phone 8</a:t>
            </a:r>
            <a:r>
              <a:rPr lang="zh-CN" altLang="en-US" sz="2800">
                <a:solidFill>
                  <a:srgbClr val="800000"/>
                </a:solidFill>
                <a:latin typeface="Verdana" pitchFamily="34" charset="0"/>
              </a:rPr>
              <a:t>时曾表示，移动版</a:t>
            </a:r>
            <a:r>
              <a:rPr lang="en-US" altLang="zh-CN" sz="2800">
                <a:solidFill>
                  <a:srgbClr val="800000"/>
                </a:solidFill>
                <a:latin typeface="Verdana" pitchFamily="34" charset="0"/>
              </a:rPr>
              <a:t>IE10</a:t>
            </a:r>
            <a:r>
              <a:rPr lang="zh-CN" altLang="en-US" sz="2800">
                <a:solidFill>
                  <a:srgbClr val="800000"/>
                </a:solidFill>
                <a:latin typeface="Verdana" pitchFamily="34" charset="0"/>
              </a:rPr>
              <a:t>在</a:t>
            </a:r>
            <a:r>
              <a:rPr lang="en-US" altLang="zh-CN" sz="2800">
                <a:solidFill>
                  <a:srgbClr val="800000"/>
                </a:solidFill>
                <a:latin typeface="Verdana" pitchFamily="34" charset="0"/>
              </a:rPr>
              <a:t>HTML5</a:t>
            </a:r>
            <a:r>
              <a:rPr lang="zh-CN" altLang="en-US" sz="2800">
                <a:solidFill>
                  <a:srgbClr val="800000"/>
                </a:solidFill>
                <a:latin typeface="Verdana" pitchFamily="34" charset="0"/>
              </a:rPr>
              <a:t>上比起</a:t>
            </a:r>
            <a:r>
              <a:rPr lang="en-US" altLang="zh-CN" sz="2800">
                <a:solidFill>
                  <a:srgbClr val="800000"/>
                </a:solidFill>
                <a:latin typeface="Verdana" pitchFamily="34" charset="0"/>
              </a:rPr>
              <a:t>IE9</a:t>
            </a:r>
            <a:r>
              <a:rPr lang="zh-CN" altLang="en-US" sz="2800">
                <a:solidFill>
                  <a:srgbClr val="800000"/>
                </a:solidFill>
                <a:latin typeface="Verdana" pitchFamily="34" charset="0"/>
              </a:rPr>
              <a:t>将会有长足的进步，看来他们并没有吹嘘。根据外站</a:t>
            </a:r>
            <a:r>
              <a:rPr lang="en-US" altLang="zh-CN" sz="2800">
                <a:solidFill>
                  <a:srgbClr val="800000"/>
                </a:solidFill>
                <a:latin typeface="Verdana" pitchFamily="34" charset="0"/>
              </a:rPr>
              <a:t>WPCentral</a:t>
            </a:r>
            <a:r>
              <a:rPr lang="zh-CN" altLang="en-US" sz="2800">
                <a:solidFill>
                  <a:srgbClr val="800000"/>
                </a:solidFill>
                <a:latin typeface="Verdana" pitchFamily="34" charset="0"/>
              </a:rPr>
              <a:t>近日对各大浏览器进行的跑分测试，我们可以看到，</a:t>
            </a:r>
            <a:r>
              <a:rPr lang="en-US" altLang="zh-CN" sz="2800">
                <a:solidFill>
                  <a:srgbClr val="800000"/>
                </a:solidFill>
                <a:latin typeface="Verdana" pitchFamily="34" charset="0"/>
              </a:rPr>
              <a:t>IE10</a:t>
            </a:r>
            <a:r>
              <a:rPr lang="zh-CN" altLang="en-US" sz="2800">
                <a:solidFill>
                  <a:srgbClr val="800000"/>
                </a:solidFill>
                <a:latin typeface="Verdana" pitchFamily="34" charset="0"/>
              </a:rPr>
              <a:t>的成绩是</a:t>
            </a:r>
            <a:r>
              <a:rPr lang="en-US" altLang="zh-CN" sz="2800">
                <a:solidFill>
                  <a:srgbClr val="800000"/>
                </a:solidFill>
                <a:latin typeface="Verdana" pitchFamily="34" charset="0"/>
              </a:rPr>
              <a:t>IE9</a:t>
            </a:r>
            <a:r>
              <a:rPr lang="zh-CN" altLang="en-US" sz="2800">
                <a:solidFill>
                  <a:srgbClr val="800000"/>
                </a:solidFill>
                <a:latin typeface="Verdana" pitchFamily="34" charset="0"/>
              </a:rPr>
              <a:t>的两倍有余。</a:t>
            </a:r>
            <a:r>
              <a:rPr lang="en-US" altLang="zh-CN" sz="2800">
                <a:solidFill>
                  <a:srgbClr val="800000"/>
                </a:solidFill>
                <a:latin typeface="Verdana" pitchFamily="34" charset="0"/>
              </a:rPr>
              <a:t>......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800000"/>
                </a:solidFill>
                <a:latin typeface="Verdana" pitchFamily="34" charset="0"/>
              </a:rPr>
              <a:t>&lt;/article&gt;</a:t>
            </a:r>
            <a:endParaRPr lang="zh-CN" altLang="en-US" sz="2800">
              <a:solidFill>
                <a:srgbClr val="8000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</a:t>
            </a:r>
            <a:r>
              <a:rPr lang="zh-CN" altLang="en-US"/>
              <a:t>．</a:t>
            </a:r>
            <a:r>
              <a:rPr lang="en-US" altLang="zh-CN"/>
              <a:t>&lt;aside&gt;</a:t>
            </a:r>
            <a:r>
              <a:rPr lang="zh-CN" altLang="en-US"/>
              <a:t>标签 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/>
              <a:t>&lt;aside&gt;</a:t>
            </a:r>
            <a:r>
              <a:rPr lang="zh-CN" altLang="en-US" sz="2400"/>
              <a:t>标签用于定义主要内容之外的其他内容。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【</a:t>
            </a:r>
            <a:r>
              <a:rPr lang="zh-CN" altLang="en-US" sz="2400"/>
              <a:t>例</a:t>
            </a:r>
            <a:r>
              <a:rPr lang="en-US" altLang="zh-CN" sz="2400"/>
              <a:t>1-19】  </a:t>
            </a:r>
            <a:r>
              <a:rPr lang="zh-CN" altLang="en-US" sz="2400"/>
              <a:t>使用</a:t>
            </a:r>
            <a:r>
              <a:rPr lang="en-US" altLang="zh-CN" sz="2400"/>
              <a:t>&lt;aside&gt;</a:t>
            </a:r>
            <a:r>
              <a:rPr lang="zh-CN" altLang="en-US" sz="2400"/>
              <a:t>标签的例子。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800000"/>
                </a:solidFill>
                <a:latin typeface="Verdana" pitchFamily="34" charset="0"/>
              </a:rPr>
              <a:t>&lt;p&gt;</a:t>
            </a:r>
            <a:r>
              <a:rPr lang="zh-CN" altLang="en-US" sz="2400">
                <a:solidFill>
                  <a:srgbClr val="800000"/>
                </a:solidFill>
                <a:latin typeface="Verdana" pitchFamily="34" charset="0"/>
              </a:rPr>
              <a:t>微软在发布</a:t>
            </a:r>
            <a:r>
              <a:rPr lang="en-US" altLang="zh-CN" sz="2400">
                <a:solidFill>
                  <a:srgbClr val="800000"/>
                </a:solidFill>
                <a:latin typeface="Verdana" pitchFamily="34" charset="0"/>
              </a:rPr>
              <a:t>Windows Phone 8</a:t>
            </a:r>
            <a:r>
              <a:rPr lang="zh-CN" altLang="en-US" sz="2400">
                <a:solidFill>
                  <a:srgbClr val="800000"/>
                </a:solidFill>
                <a:latin typeface="Verdana" pitchFamily="34" charset="0"/>
              </a:rPr>
              <a:t>时曾表示，移动版</a:t>
            </a:r>
            <a:r>
              <a:rPr lang="en-US" altLang="zh-CN" sz="2400">
                <a:solidFill>
                  <a:srgbClr val="800000"/>
                </a:solidFill>
                <a:latin typeface="Verdana" pitchFamily="34" charset="0"/>
              </a:rPr>
              <a:t>IE10</a:t>
            </a:r>
            <a:r>
              <a:rPr lang="zh-CN" altLang="en-US" sz="2400">
                <a:solidFill>
                  <a:srgbClr val="800000"/>
                </a:solidFill>
                <a:latin typeface="Verdana" pitchFamily="34" charset="0"/>
              </a:rPr>
              <a:t>在</a:t>
            </a:r>
            <a:r>
              <a:rPr lang="en-US" altLang="zh-CN" sz="2400">
                <a:solidFill>
                  <a:srgbClr val="800000"/>
                </a:solidFill>
                <a:latin typeface="Verdana" pitchFamily="34" charset="0"/>
              </a:rPr>
              <a:t>HTML5</a:t>
            </a:r>
            <a:r>
              <a:rPr lang="zh-CN" altLang="en-US" sz="2400">
                <a:solidFill>
                  <a:srgbClr val="800000"/>
                </a:solidFill>
                <a:latin typeface="Verdana" pitchFamily="34" charset="0"/>
              </a:rPr>
              <a:t>上比起</a:t>
            </a:r>
            <a:r>
              <a:rPr lang="en-US" altLang="zh-CN" sz="2400">
                <a:solidFill>
                  <a:srgbClr val="800000"/>
                </a:solidFill>
                <a:latin typeface="Verdana" pitchFamily="34" charset="0"/>
              </a:rPr>
              <a:t>IE9</a:t>
            </a:r>
            <a:r>
              <a:rPr lang="zh-CN" altLang="en-US" sz="2400">
                <a:solidFill>
                  <a:srgbClr val="800000"/>
                </a:solidFill>
                <a:latin typeface="Verdana" pitchFamily="34" charset="0"/>
              </a:rPr>
              <a:t>将会有长足的进步，看来他们并没有吹嘘。根据外站</a:t>
            </a:r>
            <a:r>
              <a:rPr lang="en-US" altLang="zh-CN" sz="2400">
                <a:solidFill>
                  <a:srgbClr val="800000"/>
                </a:solidFill>
                <a:latin typeface="Verdana" pitchFamily="34" charset="0"/>
              </a:rPr>
              <a:t>WPCentral</a:t>
            </a:r>
            <a:r>
              <a:rPr lang="zh-CN" altLang="en-US" sz="2400">
                <a:solidFill>
                  <a:srgbClr val="800000"/>
                </a:solidFill>
                <a:latin typeface="Verdana" pitchFamily="34" charset="0"/>
              </a:rPr>
              <a:t>近日对各大浏览器进行的跑分测试，我们可以看到，</a:t>
            </a:r>
            <a:r>
              <a:rPr lang="en-US" altLang="zh-CN" sz="2400">
                <a:solidFill>
                  <a:srgbClr val="800000"/>
                </a:solidFill>
                <a:latin typeface="Verdana" pitchFamily="34" charset="0"/>
              </a:rPr>
              <a:t>IE10</a:t>
            </a:r>
            <a:r>
              <a:rPr lang="zh-CN" altLang="en-US" sz="2400">
                <a:solidFill>
                  <a:srgbClr val="800000"/>
                </a:solidFill>
                <a:latin typeface="Verdana" pitchFamily="34" charset="0"/>
              </a:rPr>
              <a:t>的成绩是</a:t>
            </a:r>
            <a:r>
              <a:rPr lang="en-US" altLang="zh-CN" sz="2400">
                <a:solidFill>
                  <a:srgbClr val="800000"/>
                </a:solidFill>
                <a:latin typeface="Verdana" pitchFamily="34" charset="0"/>
              </a:rPr>
              <a:t>IE9</a:t>
            </a:r>
            <a:r>
              <a:rPr lang="zh-CN" altLang="en-US" sz="2400">
                <a:solidFill>
                  <a:srgbClr val="800000"/>
                </a:solidFill>
                <a:latin typeface="Verdana" pitchFamily="34" charset="0"/>
              </a:rPr>
              <a:t>的两倍有余。</a:t>
            </a:r>
            <a:r>
              <a:rPr lang="en-US" altLang="zh-CN" sz="2400">
                <a:solidFill>
                  <a:srgbClr val="800000"/>
                </a:solidFill>
                <a:latin typeface="Verdana" pitchFamily="34" charset="0"/>
              </a:rPr>
              <a:t>&lt;/p&gt;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800000"/>
                </a:solidFill>
                <a:latin typeface="Verdana" pitchFamily="34" charset="0"/>
              </a:rPr>
              <a:t>&lt;aside&gt;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800000"/>
                </a:solidFill>
                <a:latin typeface="Verdana" pitchFamily="34" charset="0"/>
              </a:rPr>
              <a:t>&lt;h4&gt;HTML5&lt;/h4&gt;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800000"/>
                </a:solidFill>
                <a:latin typeface="Verdana" pitchFamily="34" charset="0"/>
              </a:rPr>
              <a:t>HTML5</a:t>
            </a:r>
            <a:r>
              <a:rPr lang="zh-CN" altLang="en-US" sz="2400">
                <a:solidFill>
                  <a:srgbClr val="800000"/>
                </a:solidFill>
                <a:latin typeface="Verdana" pitchFamily="34" charset="0"/>
              </a:rPr>
              <a:t>是最新的</a:t>
            </a:r>
            <a:r>
              <a:rPr lang="en-US" altLang="zh-CN" sz="2400">
                <a:solidFill>
                  <a:srgbClr val="800000"/>
                </a:solidFill>
                <a:latin typeface="Verdana" pitchFamily="34" charset="0"/>
              </a:rPr>
              <a:t>HTML</a:t>
            </a:r>
            <a:r>
              <a:rPr lang="zh-CN" altLang="en-US" sz="2400">
                <a:solidFill>
                  <a:srgbClr val="800000"/>
                </a:solidFill>
                <a:latin typeface="Verdana" pitchFamily="34" charset="0"/>
              </a:rPr>
              <a:t>标准。目前</a:t>
            </a:r>
            <a:r>
              <a:rPr lang="en-US" altLang="zh-CN" sz="2400">
                <a:solidFill>
                  <a:srgbClr val="800000"/>
                </a:solidFill>
                <a:latin typeface="Verdana" pitchFamily="34" charset="0"/>
              </a:rPr>
              <a:t>HTML5</a:t>
            </a:r>
            <a:r>
              <a:rPr lang="zh-CN" altLang="en-US" sz="2400">
                <a:solidFill>
                  <a:srgbClr val="800000"/>
                </a:solidFill>
                <a:latin typeface="Verdana" pitchFamily="34" charset="0"/>
              </a:rPr>
              <a:t>的标准草案已进入了</a:t>
            </a:r>
            <a:r>
              <a:rPr lang="en-US" altLang="zh-CN" sz="2400">
                <a:solidFill>
                  <a:srgbClr val="800000"/>
                </a:solidFill>
                <a:latin typeface="Verdana" pitchFamily="34" charset="0"/>
              </a:rPr>
              <a:t>W3C</a:t>
            </a:r>
            <a:r>
              <a:rPr lang="zh-CN" altLang="en-US" sz="2400">
                <a:solidFill>
                  <a:srgbClr val="800000"/>
                </a:solidFill>
                <a:latin typeface="Verdana" pitchFamily="34" charset="0"/>
              </a:rPr>
              <a:t>制定标准</a:t>
            </a:r>
            <a:r>
              <a:rPr lang="en-US" altLang="zh-CN" sz="2400">
                <a:solidFill>
                  <a:srgbClr val="800000"/>
                </a:solidFill>
                <a:latin typeface="Verdana" pitchFamily="34" charset="0"/>
              </a:rPr>
              <a:t>5</a:t>
            </a:r>
            <a:r>
              <a:rPr lang="zh-CN" altLang="en-US" sz="2400">
                <a:solidFill>
                  <a:srgbClr val="800000"/>
                </a:solidFill>
                <a:latin typeface="Verdana" pitchFamily="34" charset="0"/>
              </a:rPr>
              <a:t>大程序的第</a:t>
            </a:r>
            <a:r>
              <a:rPr lang="en-US" altLang="zh-CN" sz="2400">
                <a:solidFill>
                  <a:srgbClr val="800000"/>
                </a:solidFill>
                <a:latin typeface="Verdana" pitchFamily="34" charset="0"/>
              </a:rPr>
              <a:t>1</a:t>
            </a:r>
            <a:r>
              <a:rPr lang="zh-CN" altLang="en-US" sz="2400">
                <a:solidFill>
                  <a:srgbClr val="800000"/>
                </a:solidFill>
                <a:latin typeface="Verdana" pitchFamily="34" charset="0"/>
              </a:rPr>
              <a:t>步。预期要到</a:t>
            </a:r>
            <a:r>
              <a:rPr lang="en-US" altLang="zh-CN" sz="2400">
                <a:solidFill>
                  <a:srgbClr val="800000"/>
                </a:solidFill>
                <a:latin typeface="Verdana" pitchFamily="34" charset="0"/>
              </a:rPr>
              <a:t>2022</a:t>
            </a:r>
            <a:r>
              <a:rPr lang="zh-CN" altLang="en-US" sz="2400">
                <a:solidFill>
                  <a:srgbClr val="800000"/>
                </a:solidFill>
                <a:latin typeface="Verdana" pitchFamily="34" charset="0"/>
              </a:rPr>
              <a:t>年才会成为 </a:t>
            </a:r>
            <a:r>
              <a:rPr lang="en-US" altLang="zh-CN" sz="2400">
                <a:solidFill>
                  <a:srgbClr val="800000"/>
                </a:solidFill>
                <a:latin typeface="Verdana" pitchFamily="34" charset="0"/>
              </a:rPr>
              <a:t>W3C </a:t>
            </a:r>
            <a:r>
              <a:rPr lang="zh-CN" altLang="en-US" sz="2400">
                <a:solidFill>
                  <a:srgbClr val="800000"/>
                </a:solidFill>
                <a:latin typeface="Verdana" pitchFamily="34" charset="0"/>
              </a:rPr>
              <a:t>推荐标准。</a:t>
            </a:r>
            <a:r>
              <a:rPr lang="en-US" altLang="zh-CN" sz="2400">
                <a:solidFill>
                  <a:srgbClr val="800000"/>
                </a:solidFill>
                <a:latin typeface="Verdana" pitchFamily="34" charset="0"/>
              </a:rPr>
              <a:t>HTML5</a:t>
            </a:r>
            <a:r>
              <a:rPr lang="zh-CN" altLang="en-US" sz="2400">
                <a:solidFill>
                  <a:srgbClr val="800000"/>
                </a:solidFill>
                <a:latin typeface="Verdana" pitchFamily="34" charset="0"/>
              </a:rPr>
              <a:t>无疑会成为未来</a:t>
            </a:r>
            <a:r>
              <a:rPr lang="en-US" altLang="zh-CN" sz="2400">
                <a:solidFill>
                  <a:srgbClr val="800000"/>
                </a:solidFill>
                <a:latin typeface="Verdana" pitchFamily="34" charset="0"/>
              </a:rPr>
              <a:t>10</a:t>
            </a:r>
            <a:r>
              <a:rPr lang="zh-CN" altLang="en-US" sz="2400">
                <a:solidFill>
                  <a:srgbClr val="800000"/>
                </a:solidFill>
                <a:latin typeface="Verdana" pitchFamily="34" charset="0"/>
              </a:rPr>
              <a:t>年最热门的互联网技术。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800000"/>
                </a:solidFill>
                <a:latin typeface="Verdana" pitchFamily="34" charset="0"/>
              </a:rPr>
              <a:t>&lt;/aside&gt;</a:t>
            </a:r>
            <a:endParaRPr lang="zh-CN" altLang="en-US" sz="2400">
              <a:solidFill>
                <a:srgbClr val="8000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浏览</a:t>
            </a: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1-19】</a:t>
            </a:r>
            <a:r>
              <a:rPr lang="zh-CN" altLang="en-US"/>
              <a:t>的结果 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557338"/>
            <a:ext cx="799306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7</a:t>
            </a:r>
            <a:r>
              <a:rPr lang="zh-CN" altLang="en-US"/>
              <a:t>．</a:t>
            </a:r>
            <a:r>
              <a:rPr lang="en-US" altLang="zh-CN"/>
              <a:t>&lt;figure&gt;</a:t>
            </a:r>
            <a:r>
              <a:rPr lang="zh-CN" altLang="en-US"/>
              <a:t>标签 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&lt;figure&gt;</a:t>
            </a:r>
            <a:r>
              <a:rPr lang="zh-CN" altLang="en-US" dirty="0"/>
              <a:t>标签用于定义独立的流内容（图像、图表、照片、代码等等）。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Alt</a:t>
            </a:r>
            <a:r>
              <a:rPr lang="zh-CN" altLang="en-US" dirty="0"/>
              <a:t>，当无图像显示文本</a:t>
            </a:r>
          </a:p>
          <a:p>
            <a:pPr>
              <a:lnSpc>
                <a:spcPct val="90000"/>
              </a:lnSpc>
            </a:pPr>
            <a:r>
              <a:rPr lang="en-US" altLang="zh-CN" dirty="0" err="1"/>
              <a:t>Figcaption</a:t>
            </a:r>
            <a:r>
              <a:rPr lang="en-US" altLang="zh-CN" dirty="0"/>
              <a:t>,</a:t>
            </a:r>
            <a:r>
              <a:rPr lang="zh-CN" altLang="en-US" dirty="0"/>
              <a:t>设置标题，在“</a:t>
            </a:r>
            <a:r>
              <a:rPr lang="en-US" altLang="zh-CN" dirty="0"/>
              <a:t>figure</a:t>
            </a:r>
            <a:r>
              <a:rPr lang="zh-CN" altLang="en-US" dirty="0"/>
              <a:t>”元素的第一个或者最后一个元素位置。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1-20】 </a:t>
            </a:r>
            <a:r>
              <a:rPr lang="zh-CN" altLang="en-US" dirty="0"/>
              <a:t>使用</a:t>
            </a:r>
            <a:r>
              <a:rPr lang="en-US" altLang="zh-CN" dirty="0"/>
              <a:t>&lt;figure&gt;</a:t>
            </a:r>
            <a:r>
              <a:rPr lang="zh-CN" altLang="en-US" dirty="0"/>
              <a:t>标签的例子。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800000"/>
                </a:solidFill>
                <a:latin typeface="Verdana" pitchFamily="34" charset="0"/>
              </a:rPr>
              <a:t>&lt;figure&gt;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800000"/>
                </a:solidFill>
                <a:latin typeface="Verdana" pitchFamily="34" charset="0"/>
              </a:rPr>
              <a:t>  &lt;p&gt;</a:t>
            </a:r>
            <a:r>
              <a:rPr lang="zh-CN" altLang="en-US" sz="2400" dirty="0">
                <a:solidFill>
                  <a:srgbClr val="800000"/>
                </a:solidFill>
                <a:latin typeface="Verdana" pitchFamily="34" charset="0"/>
              </a:rPr>
              <a:t>睡莲</a:t>
            </a:r>
            <a:r>
              <a:rPr lang="en-US" altLang="zh-CN" sz="2400" dirty="0">
                <a:solidFill>
                  <a:srgbClr val="800000"/>
                </a:solidFill>
                <a:latin typeface="Verdana" pitchFamily="34" charset="0"/>
              </a:rPr>
              <a:t>&lt;/p&gt;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800000"/>
                </a:solidFill>
                <a:latin typeface="Verdana" pitchFamily="34" charset="0"/>
              </a:rPr>
              <a:t>  &lt;</a:t>
            </a:r>
            <a:r>
              <a:rPr lang="en-US" altLang="zh-CN" sz="2400" dirty="0" err="1">
                <a:solidFill>
                  <a:srgbClr val="800000"/>
                </a:solidFill>
                <a:latin typeface="Verdana" pitchFamily="34" charset="0"/>
              </a:rPr>
              <a:t>img</a:t>
            </a:r>
            <a:r>
              <a:rPr lang="en-US" altLang="zh-CN" sz="2400" dirty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US" altLang="zh-CN" sz="2400" dirty="0" err="1">
                <a:solidFill>
                  <a:srgbClr val="800000"/>
                </a:solidFill>
                <a:latin typeface="Verdana" pitchFamily="34" charset="0"/>
              </a:rPr>
              <a:t>src</a:t>
            </a:r>
            <a:r>
              <a:rPr lang="en-US" altLang="zh-CN" sz="2400" dirty="0">
                <a:solidFill>
                  <a:srgbClr val="800000"/>
                </a:solidFill>
                <a:latin typeface="Verdana" pitchFamily="34" charset="0"/>
              </a:rPr>
              <a:t>="Water lilies.jpg" width="350" height="234" 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800000"/>
                </a:solidFill>
                <a:latin typeface="Verdana" pitchFamily="34" charset="0"/>
              </a:rPr>
              <a:t>&lt;</a:t>
            </a:r>
            <a:r>
              <a:rPr lang="en-US" altLang="zh-CN" sz="2400" dirty="0" err="1">
                <a:solidFill>
                  <a:srgbClr val="800000"/>
                </a:solidFill>
                <a:latin typeface="Verdana" pitchFamily="34" charset="0"/>
              </a:rPr>
              <a:t>figcaption</a:t>
            </a:r>
            <a:r>
              <a:rPr lang="en-US" altLang="zh-CN" sz="2400" dirty="0">
                <a:solidFill>
                  <a:srgbClr val="800000"/>
                </a:solidFill>
                <a:latin typeface="Verdana" pitchFamily="34" charset="0"/>
              </a:rPr>
              <a:t>&gt;fig1 </a:t>
            </a:r>
            <a:r>
              <a:rPr lang="zh-CN" altLang="en-US" sz="2400" dirty="0">
                <a:solidFill>
                  <a:srgbClr val="800000"/>
                </a:solidFill>
                <a:latin typeface="Verdana" pitchFamily="34" charset="0"/>
              </a:rPr>
              <a:t>睡莲</a:t>
            </a:r>
            <a:r>
              <a:rPr lang="en-US" altLang="zh-CN" sz="2400" dirty="0">
                <a:solidFill>
                  <a:srgbClr val="800000"/>
                </a:solidFill>
                <a:latin typeface="Verdana" pitchFamily="34" charset="0"/>
              </a:rPr>
              <a:t>&lt;/</a:t>
            </a:r>
            <a:r>
              <a:rPr lang="en-US" altLang="zh-CN" sz="2400" dirty="0" err="1">
                <a:solidFill>
                  <a:srgbClr val="800000"/>
                </a:solidFill>
                <a:latin typeface="Verdana" pitchFamily="34" charset="0"/>
              </a:rPr>
              <a:t>figcapiton</a:t>
            </a:r>
            <a:r>
              <a:rPr lang="en-US" altLang="zh-CN" sz="2400" smtClean="0">
                <a:solidFill>
                  <a:srgbClr val="800000"/>
                </a:solidFill>
                <a:latin typeface="Verdana" pitchFamily="34" charset="0"/>
              </a:rPr>
              <a:t>&gt;</a:t>
            </a:r>
            <a:endParaRPr lang="en-US" altLang="zh-CN" sz="2400" dirty="0">
              <a:solidFill>
                <a:srgbClr val="800000"/>
              </a:solidFill>
              <a:latin typeface="Verdan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800000"/>
                </a:solidFill>
                <a:latin typeface="Verdana" pitchFamily="34" charset="0"/>
              </a:rPr>
              <a:t>&lt;/figure&gt;</a:t>
            </a:r>
            <a:endParaRPr lang="zh-CN" altLang="en-US" sz="2400" dirty="0">
              <a:solidFill>
                <a:srgbClr val="8000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浏览</a:t>
            </a: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1-20】</a:t>
            </a:r>
            <a:r>
              <a:rPr lang="zh-CN" altLang="en-US"/>
              <a:t>的结果 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125538"/>
            <a:ext cx="5975350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1.3.3  HTML5</a:t>
            </a:r>
            <a:r>
              <a:rPr lang="zh-CN" altLang="en-US"/>
              <a:t>的新增内联元素 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/>
              <a:t>1</a:t>
            </a:r>
            <a:r>
              <a:rPr lang="zh-CN" altLang="en-US" dirty="0"/>
              <a:t>．</a:t>
            </a:r>
            <a:r>
              <a:rPr lang="en-US" altLang="zh-CN" dirty="0"/>
              <a:t>&lt;mark&gt;</a:t>
            </a:r>
            <a:r>
              <a:rPr lang="zh-CN" altLang="en-US" dirty="0"/>
              <a:t>标签 </a:t>
            </a:r>
          </a:p>
          <a:p>
            <a:pPr>
              <a:buFont typeface="Wingdings" pitchFamily="2" charset="2"/>
              <a:buNone/>
            </a:pPr>
            <a:r>
              <a:rPr lang="en-US" altLang="zh-CN" strike="sngStrike" dirty="0"/>
              <a:t>2</a:t>
            </a:r>
            <a:r>
              <a:rPr lang="zh-CN" altLang="en-US" strike="sngStrike" dirty="0"/>
              <a:t>．</a:t>
            </a:r>
            <a:r>
              <a:rPr lang="en-US" altLang="zh-CN" strike="sngStrike" dirty="0"/>
              <a:t>&lt;time&gt;</a:t>
            </a:r>
            <a:r>
              <a:rPr lang="zh-CN" altLang="en-US" strike="sngStrike" dirty="0"/>
              <a:t>标签 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3</a:t>
            </a:r>
            <a:r>
              <a:rPr lang="zh-CN" altLang="en-US" dirty="0"/>
              <a:t>．</a:t>
            </a:r>
            <a:r>
              <a:rPr lang="en-US" altLang="zh-CN" dirty="0"/>
              <a:t>&lt;meter&gt;</a:t>
            </a:r>
            <a:r>
              <a:rPr lang="zh-CN" altLang="en-US" dirty="0"/>
              <a:t>标签 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4</a:t>
            </a:r>
            <a:r>
              <a:rPr lang="zh-CN" altLang="en-US" dirty="0"/>
              <a:t>．</a:t>
            </a:r>
            <a:r>
              <a:rPr lang="en-US" altLang="zh-CN" dirty="0"/>
              <a:t>&lt;progress&gt;</a:t>
            </a:r>
            <a:r>
              <a:rPr lang="zh-CN" altLang="en-US" dirty="0"/>
              <a:t>标签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．</a:t>
            </a:r>
            <a:r>
              <a:rPr lang="en-US" altLang="zh-CN"/>
              <a:t>&lt;mark&gt;</a:t>
            </a:r>
            <a:r>
              <a:rPr lang="zh-CN" altLang="en-US"/>
              <a:t>标签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&lt;mark&gt;</a:t>
            </a:r>
            <a:r>
              <a:rPr lang="zh-CN" altLang="en-US"/>
              <a:t>标签用于定义带有记号的文本。</a:t>
            </a:r>
          </a:p>
          <a:p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1-21】  </a:t>
            </a:r>
            <a:r>
              <a:rPr lang="zh-CN" altLang="en-US"/>
              <a:t>使</a:t>
            </a:r>
            <a:r>
              <a:rPr lang="en-US" altLang="zh-CN"/>
              <a:t>&lt;mark&gt;</a:t>
            </a:r>
            <a:r>
              <a:rPr lang="zh-CN" altLang="en-US"/>
              <a:t>标签的例子。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00"/>
                </a:solidFill>
                <a:latin typeface="Verdana" pitchFamily="34" charset="0"/>
              </a:rPr>
              <a:t>&lt;p&gt;</a:t>
            </a:r>
            <a:r>
              <a:rPr lang="zh-CN" altLang="en-US">
                <a:solidFill>
                  <a:srgbClr val="800000"/>
                </a:solidFill>
                <a:latin typeface="Verdana" pitchFamily="34" charset="0"/>
              </a:rPr>
              <a:t>目前</a:t>
            </a:r>
            <a:r>
              <a:rPr lang="en-US" altLang="zh-CN">
                <a:solidFill>
                  <a:srgbClr val="800000"/>
                </a:solidFill>
                <a:latin typeface="Verdana" pitchFamily="34" charset="0"/>
              </a:rPr>
              <a:t>&lt;mark&gt;HTML5&lt;/mark&gt;</a:t>
            </a:r>
            <a:r>
              <a:rPr lang="zh-CN" altLang="en-US">
                <a:solidFill>
                  <a:srgbClr val="800000"/>
                </a:solidFill>
                <a:latin typeface="Verdana" pitchFamily="34" charset="0"/>
              </a:rPr>
              <a:t>的标准草案已进入了</a:t>
            </a:r>
            <a:r>
              <a:rPr lang="en-US" altLang="zh-CN">
                <a:solidFill>
                  <a:srgbClr val="800000"/>
                </a:solidFill>
                <a:latin typeface="Verdana" pitchFamily="34" charset="0"/>
              </a:rPr>
              <a:t>W3C</a:t>
            </a:r>
            <a:r>
              <a:rPr lang="zh-CN" altLang="en-US">
                <a:solidFill>
                  <a:srgbClr val="800000"/>
                </a:solidFill>
                <a:latin typeface="Verdana" pitchFamily="34" charset="0"/>
              </a:rPr>
              <a:t>制定标准</a:t>
            </a:r>
            <a:r>
              <a:rPr lang="en-US" altLang="zh-CN">
                <a:solidFill>
                  <a:srgbClr val="800000"/>
                </a:solidFill>
                <a:latin typeface="Verdana" pitchFamily="34" charset="0"/>
              </a:rPr>
              <a:t>5</a:t>
            </a:r>
            <a:r>
              <a:rPr lang="zh-CN" altLang="en-US">
                <a:solidFill>
                  <a:srgbClr val="800000"/>
                </a:solidFill>
                <a:latin typeface="Verdana" pitchFamily="34" charset="0"/>
              </a:rPr>
              <a:t>大程序的第</a:t>
            </a:r>
            <a:r>
              <a:rPr lang="en-US" altLang="zh-CN">
                <a:solidFill>
                  <a:srgbClr val="800000"/>
                </a:solidFill>
                <a:latin typeface="Verdana" pitchFamily="34" charset="0"/>
              </a:rPr>
              <a:t>1</a:t>
            </a:r>
            <a:r>
              <a:rPr lang="zh-CN" altLang="en-US">
                <a:solidFill>
                  <a:srgbClr val="800000"/>
                </a:solidFill>
                <a:latin typeface="Verdana" pitchFamily="34" charset="0"/>
              </a:rPr>
              <a:t>步。预期要到</a:t>
            </a:r>
            <a:r>
              <a:rPr lang="en-US" altLang="zh-CN">
                <a:solidFill>
                  <a:srgbClr val="800000"/>
                </a:solidFill>
                <a:latin typeface="Verdana" pitchFamily="34" charset="0"/>
              </a:rPr>
              <a:t>2022</a:t>
            </a:r>
            <a:r>
              <a:rPr lang="zh-CN" altLang="en-US">
                <a:solidFill>
                  <a:srgbClr val="800000"/>
                </a:solidFill>
                <a:latin typeface="Verdana" pitchFamily="34" charset="0"/>
              </a:rPr>
              <a:t>年才会成为 </a:t>
            </a:r>
            <a:r>
              <a:rPr lang="en-US" altLang="zh-CN">
                <a:solidFill>
                  <a:srgbClr val="800000"/>
                </a:solidFill>
                <a:latin typeface="Verdana" pitchFamily="34" charset="0"/>
              </a:rPr>
              <a:t>W3C </a:t>
            </a:r>
            <a:r>
              <a:rPr lang="zh-CN" altLang="en-US">
                <a:solidFill>
                  <a:srgbClr val="800000"/>
                </a:solidFill>
                <a:latin typeface="Verdana" pitchFamily="34" charset="0"/>
              </a:rPr>
              <a:t>推荐标准。</a:t>
            </a:r>
            <a:r>
              <a:rPr lang="en-US" altLang="zh-CN">
                <a:solidFill>
                  <a:srgbClr val="800000"/>
                </a:solidFill>
                <a:latin typeface="Verdana" pitchFamily="34" charset="0"/>
              </a:rPr>
              <a:t>&lt;/p&gt;</a:t>
            </a:r>
            <a:endParaRPr lang="zh-CN" altLang="en-US">
              <a:solidFill>
                <a:srgbClr val="800000"/>
              </a:solidFill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软硬件要求	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硬件环境</a:t>
            </a:r>
          </a:p>
          <a:p>
            <a:pPr lvl="1"/>
            <a:r>
              <a:rPr kumimoji="1" lang="zh-CN" altLang="en-US" dirty="0"/>
              <a:t>双核，</a:t>
            </a:r>
            <a:r>
              <a:rPr kumimoji="1" lang="en-US" altLang="zh-CN" dirty="0"/>
              <a:t>2G</a:t>
            </a:r>
            <a:r>
              <a:rPr kumimoji="1" lang="zh-CN" altLang="en-US" dirty="0"/>
              <a:t>内存</a:t>
            </a:r>
          </a:p>
          <a:p>
            <a:r>
              <a:rPr kumimoji="1" lang="zh-CN" altLang="en-US" dirty="0"/>
              <a:t>软件环境</a:t>
            </a:r>
          </a:p>
          <a:p>
            <a:pPr lvl="1"/>
            <a:r>
              <a:rPr kumimoji="1" lang="en-US" altLang="zh-CN" dirty="0" err="1"/>
              <a:t>Widows,Mac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osx,Linux</a:t>
            </a:r>
            <a:endParaRPr kumimoji="1" lang="zh-CN" altLang="en-US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37910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浏览</a:t>
            </a: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1-21】</a:t>
            </a:r>
            <a:r>
              <a:rPr lang="zh-CN" altLang="en-US"/>
              <a:t>的结果 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44675"/>
            <a:ext cx="8281987" cy="28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．</a:t>
            </a:r>
            <a:r>
              <a:rPr lang="en-US" altLang="zh-CN"/>
              <a:t>&lt;meter&gt;</a:t>
            </a:r>
            <a:r>
              <a:rPr lang="zh-CN" altLang="en-US"/>
              <a:t>标签 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&lt;meter&gt;</a:t>
            </a:r>
            <a:r>
              <a:rPr lang="zh-CN" altLang="en-US" sz="2400" dirty="0"/>
              <a:t>标签用于定义度量衡。仅用于已知最大和最小值的度量。浏览器会使用图形方式表现</a:t>
            </a:r>
            <a:r>
              <a:rPr lang="en-US" altLang="zh-CN" sz="2400" dirty="0"/>
              <a:t>&lt; meter &gt;</a:t>
            </a:r>
            <a:r>
              <a:rPr lang="zh-CN" altLang="en-US" sz="2400" dirty="0"/>
              <a:t>标签。</a:t>
            </a:r>
            <a:r>
              <a:rPr lang="en-US" altLang="zh-CN" sz="2400" dirty="0"/>
              <a:t>&lt; meter &gt;</a:t>
            </a:r>
            <a:r>
              <a:rPr lang="zh-CN" altLang="en-US" sz="2400" dirty="0"/>
              <a:t>标签的属性说明如下：</a:t>
            </a:r>
            <a:endParaRPr lang="zh-CN" altLang="en-US" sz="2400" dirty="0">
              <a:sym typeface="ZapfDingbats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sym typeface="ZapfDingbats" charset="2"/>
              </a:rPr>
              <a:t></a:t>
            </a:r>
            <a:r>
              <a:rPr lang="zh-CN" altLang="en-US" sz="2400" dirty="0"/>
              <a:t> </a:t>
            </a:r>
            <a:r>
              <a:rPr lang="en-US" altLang="zh-CN" sz="2400" dirty="0"/>
              <a:t>high</a:t>
            </a:r>
            <a:r>
              <a:rPr lang="zh-CN" altLang="en-US" sz="2400" dirty="0"/>
              <a:t>，定义度量的值位于哪个点，被界定为高的值。</a:t>
            </a:r>
            <a:endParaRPr lang="zh-CN" altLang="en-US" sz="2400" dirty="0">
              <a:sym typeface="ZapfDingbats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sym typeface="ZapfDingbats" charset="2"/>
              </a:rPr>
              <a:t></a:t>
            </a:r>
            <a:r>
              <a:rPr lang="zh-CN" altLang="en-US" sz="2400" dirty="0"/>
              <a:t> </a:t>
            </a:r>
            <a:r>
              <a:rPr lang="en-US" altLang="zh-CN" sz="2400" dirty="0"/>
              <a:t>low</a:t>
            </a:r>
            <a:r>
              <a:rPr lang="zh-CN" altLang="en-US" sz="2400" dirty="0"/>
              <a:t>，定义度量的值位于哪个点，被界定为低的值。</a:t>
            </a:r>
            <a:endParaRPr lang="zh-CN" altLang="en-US" sz="2400" dirty="0">
              <a:sym typeface="ZapfDingbats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sym typeface="ZapfDingbats" charset="2"/>
              </a:rPr>
              <a:t></a:t>
            </a:r>
            <a:r>
              <a:rPr lang="zh-CN" altLang="en-US" sz="2400" dirty="0"/>
              <a:t> </a:t>
            </a:r>
            <a:r>
              <a:rPr lang="en-US" altLang="zh-CN" sz="2400" dirty="0"/>
              <a:t>max</a:t>
            </a:r>
            <a:r>
              <a:rPr lang="zh-CN" altLang="en-US" sz="2400" dirty="0"/>
              <a:t>，定义最大值。默认值是 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  <a:endParaRPr lang="zh-CN" altLang="en-US" sz="2400" dirty="0">
              <a:sym typeface="ZapfDingbats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sym typeface="ZapfDingbats" charset="2"/>
              </a:rPr>
              <a:t></a:t>
            </a:r>
            <a:r>
              <a:rPr lang="zh-CN" altLang="en-US" sz="2400" dirty="0"/>
              <a:t> </a:t>
            </a:r>
            <a:r>
              <a:rPr lang="en-US" altLang="zh-CN" sz="2400" dirty="0"/>
              <a:t>min</a:t>
            </a:r>
            <a:r>
              <a:rPr lang="zh-CN" altLang="en-US" sz="2400" dirty="0"/>
              <a:t>，定义最小值。默认值是 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  <a:endParaRPr lang="zh-CN" altLang="en-US" sz="2400" dirty="0">
              <a:sym typeface="ZapfDingbats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sym typeface="ZapfDingbats" charset="2"/>
              </a:rPr>
              <a:t></a:t>
            </a:r>
            <a:r>
              <a:rPr lang="zh-CN" altLang="en-US" sz="2400" dirty="0"/>
              <a:t> </a:t>
            </a:r>
            <a:r>
              <a:rPr lang="en-US" altLang="zh-CN" sz="2400" dirty="0"/>
              <a:t>optimum</a:t>
            </a:r>
            <a:r>
              <a:rPr lang="zh-CN" altLang="en-US" sz="2400" dirty="0"/>
              <a:t>，定义什么样的度量值是最佳的值。如果该值高于 </a:t>
            </a:r>
            <a:r>
              <a:rPr lang="en-US" altLang="zh-CN" sz="2400" dirty="0"/>
              <a:t>“high” </a:t>
            </a:r>
            <a:r>
              <a:rPr lang="zh-CN" altLang="en-US" sz="2400" dirty="0"/>
              <a:t>属性，则意味着值越高越好。如果该值低于 </a:t>
            </a:r>
            <a:r>
              <a:rPr lang="en-US" altLang="zh-CN" sz="2400" dirty="0"/>
              <a:t>“low” </a:t>
            </a:r>
            <a:r>
              <a:rPr lang="zh-CN" altLang="en-US" sz="2400" dirty="0"/>
              <a:t>属性的值，则意味着值越低越好。会有颜色的变化和警告。</a:t>
            </a:r>
            <a:endParaRPr lang="zh-CN" altLang="en-US" sz="2400" dirty="0">
              <a:sym typeface="ZapfDingbats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sym typeface="ZapfDingbats" charset="2"/>
              </a:rPr>
              <a:t></a:t>
            </a:r>
            <a:r>
              <a:rPr lang="zh-CN" altLang="en-US" sz="2400" dirty="0"/>
              <a:t> </a:t>
            </a:r>
            <a:r>
              <a:rPr lang="en-US" altLang="zh-CN" sz="2400" dirty="0"/>
              <a:t>value  </a:t>
            </a:r>
            <a:r>
              <a:rPr lang="zh-CN" altLang="en-US" sz="2400" dirty="0"/>
              <a:t>定义度量的值</a:t>
            </a:r>
            <a:r>
              <a:rPr lang="zh-CN" altLang="en-US" sz="2400" dirty="0" smtClean="0"/>
              <a:t>。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400" dirty="0" smtClean="0">
                <a:sym typeface="ZapfDingbats" charset="2"/>
              </a:rPr>
              <a:t></a:t>
            </a:r>
            <a:r>
              <a:rPr kumimoji="1" lang="zh-CN" altLang="en-US" sz="2400" dirty="0"/>
              <a:t>假设定义高点是优</a:t>
            </a:r>
            <a:r>
              <a:rPr kumimoji="1" lang="zh-CN" altLang="en-US" sz="2400" dirty="0" smtClean="0"/>
              <a:t>的，低于</a:t>
            </a:r>
            <a:r>
              <a:rPr kumimoji="1" lang="en-US" altLang="zh-CN" sz="2400" dirty="0"/>
              <a:t>low</a:t>
            </a:r>
            <a:r>
              <a:rPr kumimoji="1" lang="zh-CN" altLang="en-US" sz="2400" dirty="0"/>
              <a:t>则是红色，在</a:t>
            </a:r>
            <a:r>
              <a:rPr kumimoji="1" lang="en-US" altLang="zh-CN" sz="2400" dirty="0"/>
              <a:t>low</a:t>
            </a:r>
            <a:r>
              <a:rPr kumimoji="1" lang="zh-CN" altLang="en-US" sz="2400" dirty="0"/>
              <a:t> 和</a:t>
            </a:r>
            <a:r>
              <a:rPr kumimoji="1" lang="en-US" altLang="zh-CN" sz="2400" dirty="0"/>
              <a:t>high</a:t>
            </a:r>
            <a:r>
              <a:rPr kumimoji="1" lang="zh-CN" altLang="en-US" sz="2400" dirty="0"/>
              <a:t>之间是黄色，高于</a:t>
            </a:r>
            <a:r>
              <a:rPr kumimoji="1" lang="en-US" altLang="zh-CN" sz="2400" dirty="0"/>
              <a:t>high</a:t>
            </a:r>
            <a:r>
              <a:rPr kumimoji="1" lang="zh-CN" altLang="en-US" sz="2400" dirty="0"/>
              <a:t>是绿色。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1-23】 </a:t>
            </a:r>
            <a:endParaRPr lang="zh-CN" alt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使</a:t>
            </a:r>
            <a:r>
              <a:rPr lang="en-US" altLang="zh-CN" sz="2400" dirty="0"/>
              <a:t>&lt;meter&gt;</a:t>
            </a:r>
            <a:r>
              <a:rPr lang="zh-CN" altLang="en-US" sz="2400" dirty="0"/>
              <a:t>标签的例子。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800000"/>
                </a:solidFill>
                <a:latin typeface="Verdana" pitchFamily="34" charset="0"/>
              </a:rPr>
              <a:t>&lt;meter min="0" max="20"  value="5"&gt;&lt;/meter&gt;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800000"/>
                </a:solidFill>
                <a:latin typeface="Verdana" pitchFamily="34" charset="0"/>
              </a:rPr>
              <a:t>&lt;meter value="0.1"&gt;&lt;/meter&gt;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800000"/>
                </a:solidFill>
                <a:latin typeface="Verdana" pitchFamily="34" charset="0"/>
              </a:rPr>
              <a:t>&lt;meter value="0.3" optimum="1" high="0.9" low="0.1" max="1" min="0"&gt;&lt;/meter&gt;&lt;span&gt;30%&lt;/span&gt;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800000"/>
                </a:solidFill>
                <a:latin typeface="Verdana" pitchFamily="34" charset="0"/>
              </a:rPr>
              <a:t>&lt;meter min="0" max="100"  value="80"&gt;&lt;/meter&gt;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800000"/>
                </a:solidFill>
                <a:latin typeface="Verdana" pitchFamily="34" charset="0"/>
              </a:rPr>
              <a:t>&lt;meter min="0" max="100"  value="100"&gt;&lt;/meter&gt;</a:t>
            </a:r>
            <a:endParaRPr lang="zh-CN" altLang="en-US" sz="2400" dirty="0">
              <a:solidFill>
                <a:srgbClr val="800000"/>
              </a:solidFill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浏览</a:t>
            </a: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1-23】</a:t>
            </a:r>
            <a:r>
              <a:rPr lang="zh-CN" altLang="en-US"/>
              <a:t>的结果 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916113"/>
            <a:ext cx="8713787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．</a:t>
            </a:r>
            <a:r>
              <a:rPr lang="en-US" altLang="zh-CN"/>
              <a:t>&lt;progress&gt;</a:t>
            </a:r>
            <a:r>
              <a:rPr lang="zh-CN" altLang="en-US"/>
              <a:t>标签 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/>
              <a:t>&lt;progress&gt;</a:t>
            </a:r>
            <a:r>
              <a:rPr lang="zh-CN" altLang="en-US" dirty="0"/>
              <a:t>标签用于定义定义一个进度条。它的属性说明如下：</a:t>
            </a:r>
            <a:endParaRPr lang="zh-CN" altLang="en-US" dirty="0">
              <a:sym typeface="ZapfDingbats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>
                <a:sym typeface="ZapfDingbats" charset="2"/>
              </a:rPr>
              <a:t></a:t>
            </a:r>
            <a:r>
              <a:rPr lang="zh-CN" altLang="en-US" dirty="0"/>
              <a:t> </a:t>
            </a:r>
            <a:r>
              <a:rPr lang="en-US" altLang="zh-CN" dirty="0"/>
              <a:t>max</a:t>
            </a:r>
            <a:r>
              <a:rPr lang="zh-CN" altLang="en-US" dirty="0"/>
              <a:t>，定义完成的值。</a:t>
            </a:r>
            <a:endParaRPr lang="zh-CN" altLang="en-US" dirty="0">
              <a:sym typeface="ZapfDingbats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>
                <a:sym typeface="ZapfDingbats" charset="2"/>
              </a:rPr>
              <a:t>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，定义进度条的的当前值，如果不指定</a:t>
            </a:r>
            <a:r>
              <a:rPr lang="en-US" altLang="zh-CN" dirty="0"/>
              <a:t>value</a:t>
            </a:r>
            <a:r>
              <a:rPr lang="zh-CN" altLang="en-US" dirty="0"/>
              <a:t>值，则显示一个动态的进度条。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1-24】 </a:t>
            </a:r>
            <a:endParaRPr lang="zh-CN" alt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</a:t>
            </a:r>
            <a:r>
              <a:rPr lang="en-US" altLang="zh-CN"/>
              <a:t>&lt;progress&gt;</a:t>
            </a:r>
            <a:r>
              <a:rPr lang="zh-CN" altLang="en-US"/>
              <a:t>标签的例子。</a:t>
            </a:r>
          </a:p>
          <a:p>
            <a:pPr>
              <a:buFont typeface="Wingdings" pitchFamily="2" charset="2"/>
              <a:buNone/>
            </a:pPr>
            <a:r>
              <a:rPr lang="zh-CN" altLang="en-US" sz="1800">
                <a:solidFill>
                  <a:srgbClr val="800000"/>
                </a:solidFill>
                <a:latin typeface="Verdana" pitchFamily="34" charset="0"/>
              </a:rPr>
              <a:t>下载进度：</a:t>
            </a:r>
          </a:p>
          <a:p>
            <a:pPr>
              <a:buFont typeface="Wingdings" pitchFamily="2" charset="2"/>
              <a:buNone/>
            </a:pPr>
            <a:r>
              <a:rPr lang="en-US" altLang="zh-CN" sz="1800">
                <a:solidFill>
                  <a:srgbClr val="800000"/>
                </a:solidFill>
                <a:latin typeface="Verdana" pitchFamily="34" charset="0"/>
              </a:rPr>
              <a:t>&lt;progress value="85" max="100"&gt;&lt;/progress&gt;</a:t>
            </a:r>
          </a:p>
          <a:p>
            <a:pPr>
              <a:buFont typeface="Wingdings" pitchFamily="2" charset="2"/>
              <a:buNone/>
            </a:pPr>
            <a:r>
              <a:rPr lang="en-US" altLang="zh-CN" sz="1800">
                <a:solidFill>
                  <a:srgbClr val="800000"/>
                </a:solidFill>
                <a:latin typeface="Verdana" pitchFamily="34" charset="0"/>
              </a:rPr>
              <a:t>&lt;span id="objprogress"&gt;85&lt;/span&gt;%</a:t>
            </a:r>
          </a:p>
          <a:p>
            <a:pPr>
              <a:buFont typeface="Wingdings" pitchFamily="2" charset="2"/>
              <a:buNone/>
            </a:pPr>
            <a:r>
              <a:rPr lang="en-US" altLang="zh-CN" sz="1800">
                <a:solidFill>
                  <a:srgbClr val="800000"/>
                </a:solidFill>
                <a:latin typeface="Verdana" pitchFamily="34" charset="0"/>
              </a:rPr>
              <a:t>&lt;br&gt;</a:t>
            </a:r>
          </a:p>
          <a:p>
            <a:pPr>
              <a:buFont typeface="Wingdings" pitchFamily="2" charset="2"/>
              <a:buNone/>
            </a:pPr>
            <a:r>
              <a:rPr lang="zh-CN" altLang="en-US" sz="1800">
                <a:solidFill>
                  <a:srgbClr val="800000"/>
                </a:solidFill>
                <a:latin typeface="Verdana" pitchFamily="34" charset="0"/>
              </a:rPr>
              <a:t>处理中，请稍候：</a:t>
            </a:r>
          </a:p>
          <a:p>
            <a:pPr>
              <a:buFont typeface="Wingdings" pitchFamily="2" charset="2"/>
              <a:buNone/>
            </a:pPr>
            <a:r>
              <a:rPr lang="en-US" altLang="zh-CN" sz="1800">
                <a:solidFill>
                  <a:srgbClr val="800000"/>
                </a:solidFill>
                <a:latin typeface="Verdana" pitchFamily="34" charset="0"/>
              </a:rPr>
              <a:t>&lt;progress&gt;&lt;/progress&gt;</a:t>
            </a:r>
            <a:endParaRPr lang="zh-CN" altLang="en-US" sz="1800">
              <a:solidFill>
                <a:srgbClr val="800000"/>
              </a:solidFill>
              <a:latin typeface="Verdana" pitchFamily="34" charset="0"/>
            </a:endParaRPr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860800"/>
            <a:ext cx="6192837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．</a:t>
            </a:r>
            <a:r>
              <a:rPr lang="en-US" altLang="zh-CN"/>
              <a:t>&lt;details&gt;</a:t>
            </a:r>
            <a:r>
              <a:rPr lang="zh-CN" altLang="en-US"/>
              <a:t>标签 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/>
              <a:t>&lt;details&gt;</a:t>
            </a:r>
            <a:r>
              <a:rPr lang="zh-CN" altLang="en-US" sz="2000" dirty="0"/>
              <a:t>标签用于描述文档或文档某个部分的细节。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例</a:t>
            </a:r>
            <a:r>
              <a:rPr lang="en-US" altLang="zh-CN" sz="2000" dirty="0"/>
              <a:t>1-30】  </a:t>
            </a:r>
            <a:r>
              <a:rPr lang="zh-CN" altLang="en-US" sz="2000" dirty="0"/>
              <a:t>使用</a:t>
            </a:r>
            <a:r>
              <a:rPr lang="en-US" altLang="zh-CN" sz="2000" dirty="0"/>
              <a:t>&lt;details&gt;</a:t>
            </a:r>
            <a:r>
              <a:rPr lang="zh-CN" altLang="en-US" sz="2000" dirty="0"/>
              <a:t>标签描述文档细节的例子。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800000"/>
                </a:solidFill>
                <a:latin typeface="Verdana" pitchFamily="34" charset="0"/>
              </a:rPr>
              <a:t>&lt;!DOCTYPE HTML&gt;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800000"/>
                </a:solidFill>
                <a:latin typeface="Verdana" pitchFamily="34" charset="0"/>
              </a:rPr>
              <a:t>&lt;html&gt;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800000"/>
                </a:solidFill>
                <a:latin typeface="Verdana" pitchFamily="34" charset="0"/>
              </a:rPr>
              <a:t>&lt;body&gt;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800000"/>
                </a:solidFill>
                <a:latin typeface="Verdana" pitchFamily="34" charset="0"/>
              </a:rPr>
              <a:t>&lt;details&gt;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800000"/>
                </a:solidFill>
                <a:latin typeface="Verdana" pitchFamily="34" charset="0"/>
              </a:rPr>
              <a:t>&lt;summary&gt;</a:t>
            </a:r>
            <a:r>
              <a:rPr lang="zh-CN" altLang="en-US" sz="2000" dirty="0">
                <a:solidFill>
                  <a:srgbClr val="800000"/>
                </a:solidFill>
                <a:latin typeface="Verdana" pitchFamily="34" charset="0"/>
              </a:rPr>
              <a:t>数据库文档说明</a:t>
            </a:r>
            <a:r>
              <a:rPr lang="en-US" altLang="zh-CN" sz="2000" dirty="0">
                <a:solidFill>
                  <a:srgbClr val="800000"/>
                </a:solidFill>
                <a:latin typeface="Verdana" pitchFamily="34" charset="0"/>
              </a:rPr>
              <a:t>.&lt;/summary&gt;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800000"/>
                </a:solidFill>
                <a:latin typeface="Verdana" pitchFamily="34" charset="0"/>
              </a:rPr>
              <a:t>&lt;p&gt;</a:t>
            </a:r>
            <a:r>
              <a:rPr lang="zh-CN" altLang="en-US" sz="2000" dirty="0">
                <a:solidFill>
                  <a:srgbClr val="800000"/>
                </a:solidFill>
                <a:latin typeface="Verdana" pitchFamily="34" charset="0"/>
              </a:rPr>
              <a:t>本文档用于描述数据库结构</a:t>
            </a:r>
            <a:r>
              <a:rPr lang="en-US" altLang="zh-CN" sz="2000" dirty="0">
                <a:solidFill>
                  <a:srgbClr val="800000"/>
                </a:solidFill>
                <a:latin typeface="Verdana" pitchFamily="34" charset="0"/>
              </a:rPr>
              <a:t>.</a:t>
            </a:r>
            <a:r>
              <a:rPr lang="zh-CN" altLang="en-US" sz="2000" dirty="0">
                <a:solidFill>
                  <a:srgbClr val="800000"/>
                </a:solidFill>
                <a:latin typeface="Verdana" pitchFamily="34" charset="0"/>
              </a:rPr>
              <a:t>由开发部数据库小组维护。最后修改于</a:t>
            </a:r>
            <a:r>
              <a:rPr lang="en-US" altLang="zh-CN" sz="2000" dirty="0">
                <a:solidFill>
                  <a:srgbClr val="800000"/>
                </a:solidFill>
                <a:latin typeface="Verdana" pitchFamily="34" charset="0"/>
              </a:rPr>
              <a:t>2012-10-15&lt;/p&gt;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800000"/>
                </a:solidFill>
                <a:latin typeface="Verdana" pitchFamily="34" charset="0"/>
              </a:rPr>
              <a:t>&lt;/details&gt;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800000"/>
                </a:solidFill>
                <a:latin typeface="Verdana" pitchFamily="34" charset="0"/>
              </a:rPr>
              <a:t>&lt;/body&gt;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800000"/>
                </a:solidFill>
                <a:latin typeface="Verdana" pitchFamily="34" charset="0"/>
              </a:rPr>
              <a:t>&lt;/html&gt;</a:t>
            </a:r>
            <a:endParaRPr lang="zh-CN" altLang="en-US" sz="2000" dirty="0">
              <a:solidFill>
                <a:srgbClr val="800000"/>
              </a:solidFill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浏览</a:t>
            </a: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1-15】</a:t>
            </a:r>
            <a:r>
              <a:rPr lang="zh-CN" altLang="en-US"/>
              <a:t>的结果 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268413"/>
            <a:ext cx="7777162" cy="39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查看</a:t>
            </a:r>
            <a:r>
              <a:rPr lang="en-US" altLang="zh-CN"/>
              <a:t>&lt;details&gt; </a:t>
            </a:r>
            <a:r>
              <a:rPr lang="zh-CN" altLang="en-US"/>
              <a:t>标签定义的描述文档 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96975"/>
            <a:ext cx="8424862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1.3.5   </a:t>
            </a:r>
            <a:r>
              <a:rPr lang="zh-CN" altLang="en-US"/>
              <a:t>全新的表单设计 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支持</a:t>
            </a:r>
            <a:r>
              <a:rPr lang="en-US" altLang="zh-CN" dirty="0"/>
              <a:t>HTML4</a:t>
            </a:r>
            <a:r>
              <a:rPr lang="zh-CN" altLang="en-US" dirty="0"/>
              <a:t>中定义的所有标准输入控件，而且新增了下面的新输入控件，从而使</a:t>
            </a:r>
            <a:r>
              <a:rPr lang="en-US" altLang="zh-CN" dirty="0"/>
              <a:t>HTML5</a:t>
            </a:r>
            <a:r>
              <a:rPr lang="zh-CN" altLang="en-US" dirty="0"/>
              <a:t>实现了全新的表单设计。关于</a:t>
            </a:r>
            <a:r>
              <a:rPr lang="en-US" altLang="zh-CN" dirty="0"/>
              <a:t>HTML5</a:t>
            </a:r>
            <a:r>
              <a:rPr lang="zh-CN" altLang="en-US" dirty="0"/>
              <a:t>表单设计的具体情况将在</a:t>
            </a:r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章</a:t>
            </a:r>
            <a:r>
              <a:rPr lang="zh-CN" altLang="en-US" dirty="0"/>
              <a:t>中介绍。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 Corp PowerPoint 2">
  <a:themeElements>
    <a:clrScheme name="New Corp PowerPoint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ew Corp PowerPoint 2">
      <a:majorFont>
        <a:latin typeface="Myriad Roman"/>
        <a:ea typeface="宋体"/>
        <a:cs typeface=""/>
      </a:majorFont>
      <a:minorFont>
        <a:latin typeface="新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New Corp PowerPoint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Corp PowerPoint 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Corp PowerPoint 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Corp PowerPoint 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Corp PowerPoint 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Corp PowerPoint 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Corp PowerPoint 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12246</TotalTime>
  <Words>8658</Words>
  <Application>Microsoft Macintosh PowerPoint</Application>
  <PresentationFormat>全屏显示(4:3)</PresentationFormat>
  <Paragraphs>900</Paragraphs>
  <Slides>115</Slides>
  <Notes>66</Notes>
  <HiddenSlides>3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115</vt:i4>
      </vt:variant>
    </vt:vector>
  </HeadingPairs>
  <TitlesOfParts>
    <vt:vector size="129" baseType="lpstr">
      <vt:lpstr>Calibri</vt:lpstr>
      <vt:lpstr>Droid Sans</vt:lpstr>
      <vt:lpstr>Myriad Roman</vt:lpstr>
      <vt:lpstr>Times New Roman</vt:lpstr>
      <vt:lpstr>Verdana</vt:lpstr>
      <vt:lpstr>Wingdings</vt:lpstr>
      <vt:lpstr>ZapfDingbats</vt:lpstr>
      <vt:lpstr>方正书宋简体</vt:lpstr>
      <vt:lpstr>黑体</vt:lpstr>
      <vt:lpstr>华文行楷</vt:lpstr>
      <vt:lpstr>宋体</vt:lpstr>
      <vt:lpstr>新宋体</vt:lpstr>
      <vt:lpstr>Arial</vt:lpstr>
      <vt:lpstr>New Corp PowerPoint 2</vt:lpstr>
      <vt:lpstr>PowerPoint 演示文稿</vt:lpstr>
      <vt:lpstr>自我介绍</vt:lpstr>
      <vt:lpstr>选课名单</vt:lpstr>
      <vt:lpstr>课程介绍</vt:lpstr>
      <vt:lpstr>建议教材及参考资料</vt:lpstr>
      <vt:lpstr>主要内容</vt:lpstr>
      <vt:lpstr>典型示例</vt:lpstr>
      <vt:lpstr>为什么学习HTML5</vt:lpstr>
      <vt:lpstr>软硬件要求 </vt:lpstr>
      <vt:lpstr>支持的浏览器</vt:lpstr>
      <vt:lpstr>环境搭建</vt:lpstr>
      <vt:lpstr>PowerPoint 演示文稿</vt:lpstr>
      <vt:lpstr>交流沟通及作业提交方式</vt:lpstr>
      <vt:lpstr>第1章  HTML5概述 </vt:lpstr>
      <vt:lpstr>1.1.1  什么是HTML </vt:lpstr>
      <vt:lpstr>基本的HTML结构标记 </vt:lpstr>
      <vt:lpstr>【例1-1】 </vt:lpstr>
      <vt:lpstr>1.1.2  HTML的历史 </vt:lpstr>
      <vt:lpstr>HTML的历史</vt:lpstr>
      <vt:lpstr>HTML的历史</vt:lpstr>
      <vt:lpstr>开发环境介绍</vt:lpstr>
      <vt:lpstr>1.2  HTML4基础 </vt:lpstr>
      <vt:lpstr>声明</vt:lpstr>
      <vt:lpstr>1.2.1  设置网页背景和颜色</vt:lpstr>
      <vt:lpstr>&lt;BODY&gt;标签中的常用属性 </vt:lpstr>
      <vt:lpstr>1.2.2  设置字体属性 </vt:lpstr>
      <vt:lpstr>【例1-2】 </vt:lpstr>
      <vt:lpstr>浏览【例1-2】的结果 </vt:lpstr>
      <vt:lpstr>内容回顾</vt:lpstr>
      <vt:lpstr>【例1-3】 </vt:lpstr>
      <vt:lpstr>【例1-4】 </vt:lpstr>
      <vt:lpstr>浏览【例1-4】的结果 </vt:lpstr>
      <vt:lpstr>1.2.3  超级链接 </vt:lpstr>
      <vt:lpstr>一个典型的URL </vt:lpstr>
      <vt:lpstr>target属性 </vt:lpstr>
      <vt:lpstr>【例1-5】 </vt:lpstr>
      <vt:lpstr>电子邮件超级链接的定义 </vt:lpstr>
      <vt:lpstr>命名锚记（书签） </vt:lpstr>
      <vt:lpstr>转向同一文档中有锚的地方 </vt:lpstr>
      <vt:lpstr>1.2.4  图像和动画 </vt:lpstr>
      <vt:lpstr>&lt;img&gt;标记还有如下的属性 </vt:lpstr>
      <vt:lpstr>第二次课</vt:lpstr>
      <vt:lpstr>1.2.5  表格 </vt:lpstr>
      <vt:lpstr>表格例子</vt:lpstr>
      <vt:lpstr>1．通栏 </vt:lpstr>
      <vt:lpstr>2．表格大小和边框宽度 </vt:lpstr>
      <vt:lpstr>例1</vt:lpstr>
      <vt:lpstr>3．背景颜色 </vt:lpstr>
      <vt:lpstr>学生练习</vt:lpstr>
      <vt:lpstr>练习结果 </vt:lpstr>
      <vt:lpstr>1.2.6  使用框架 </vt:lpstr>
      <vt:lpstr>定义框架的基本代码 </vt:lpstr>
      <vt:lpstr>1．&lt;noframe&gt;标签 </vt:lpstr>
      <vt:lpstr>2．&lt;frameset&gt;标签 </vt:lpstr>
      <vt:lpstr>3．&lt;frame&gt;标签 </vt:lpstr>
      <vt:lpstr>左右分区框架</vt:lpstr>
      <vt:lpstr>嵌套</vt:lpstr>
      <vt:lpstr>【例1-8】 </vt:lpstr>
      <vt:lpstr>定义框架的网页代码 </vt:lpstr>
      <vt:lpstr>第三次课</vt:lpstr>
      <vt:lpstr>1.2.7其他常用标签 </vt:lpstr>
      <vt:lpstr>1．&lt;div&gt; </vt:lpstr>
      <vt:lpstr>浏览【例1-9】的结果 </vt:lpstr>
      <vt:lpstr>2．&lt;br&gt;标签 </vt:lpstr>
      <vt:lpstr>浏览【例1-10】的结果 </vt:lpstr>
      <vt:lpstr>3．&lt;pre&gt;标签 </vt:lpstr>
      <vt:lpstr>&lt;ol&gt; &lt;ul&gt;标签</vt:lpstr>
      <vt:lpstr>ol实例</vt:lpstr>
      <vt:lpstr>&lt;ul&gt;实例</vt:lpstr>
      <vt:lpstr>5．&lt;span&gt; </vt:lpstr>
      <vt:lpstr>&lt;span&gt;实例</vt:lpstr>
      <vt:lpstr>作业</vt:lpstr>
      <vt:lpstr>1.3  HTML5的新特性 </vt:lpstr>
      <vt:lpstr>1.3.1  简化的文档类型和字符集 </vt:lpstr>
      <vt:lpstr>5．HTML5的字符集 </vt:lpstr>
      <vt:lpstr>1.3.2  HTML5的新结构 </vt:lpstr>
      <vt:lpstr>1．&lt;section&gt;标签 </vt:lpstr>
      <vt:lpstr>2．&lt;header&gt;标签 </vt:lpstr>
      <vt:lpstr>3．&lt;footer&gt;标签 </vt:lpstr>
      <vt:lpstr>浏览【例1-16】的结果 </vt:lpstr>
      <vt:lpstr>4．&lt;nav&gt;标签 </vt:lpstr>
      <vt:lpstr>浏览【例1-17】的结果 </vt:lpstr>
      <vt:lpstr>5．&lt;article&gt;标签 </vt:lpstr>
      <vt:lpstr>6．&lt;aside&gt;标签 </vt:lpstr>
      <vt:lpstr>浏览【例1-19】的结果 </vt:lpstr>
      <vt:lpstr>7．&lt;figure&gt;标签 </vt:lpstr>
      <vt:lpstr>浏览【例1-20】的结果 </vt:lpstr>
      <vt:lpstr>1.3.3  HTML5的新增内联元素 </vt:lpstr>
      <vt:lpstr>1．&lt;mark&gt;标签 </vt:lpstr>
      <vt:lpstr>浏览【例1-21】的结果 </vt:lpstr>
      <vt:lpstr>3．&lt;meter&gt;标签 </vt:lpstr>
      <vt:lpstr>【例1-23】 </vt:lpstr>
      <vt:lpstr>浏览【例1-23】的结果 </vt:lpstr>
      <vt:lpstr>4．&lt;progress&gt;标签 </vt:lpstr>
      <vt:lpstr>【例1-24】 </vt:lpstr>
      <vt:lpstr>4．&lt;details&gt;标签 </vt:lpstr>
      <vt:lpstr>浏览【例1-15】的结果 </vt:lpstr>
      <vt:lpstr>查看&lt;details&gt; 标签定义的描述文档 </vt:lpstr>
      <vt:lpstr>1.3.5   全新的表单设计 </vt:lpstr>
      <vt:lpstr>1.3.6   强大的绘图和多媒体功能 </vt:lpstr>
      <vt:lpstr>1.3.7  打造桌面应用的一系列新功能 </vt:lpstr>
      <vt:lpstr>1．Web通信 </vt:lpstr>
      <vt:lpstr>2．本地存储 </vt:lpstr>
      <vt:lpstr>3．离线应用 </vt:lpstr>
      <vt:lpstr>1.3.8  获取地理位置信息 </vt:lpstr>
      <vt:lpstr>1.3.9  支持多线程 </vt:lpstr>
      <vt:lpstr>1.3.10  废弃的标签</vt:lpstr>
      <vt:lpstr>1．表现性元素 </vt:lpstr>
      <vt:lpstr>2．框架类元素 </vt:lpstr>
      <vt:lpstr>3．属性类 </vt:lpstr>
      <vt:lpstr>4．其他类元素 </vt:lpstr>
      <vt:lpstr>1.4  支持HTML5的浏览器 </vt:lpstr>
      <vt:lpstr>国外厂商的主流浏览器对HTML5支持程度的测试结果 </vt:lpstr>
      <vt:lpstr>国内厂商的主流浏览器对HTML5支持程度的测试结果 </vt:lpstr>
      <vt:lpstr>作业</vt:lpstr>
    </vt:vector>
  </TitlesOfParts>
  <Company>ceac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yao</dc:creator>
  <cp:lastModifiedBy>Microsoft Office 用户</cp:lastModifiedBy>
  <cp:revision>486</cp:revision>
  <dcterms:created xsi:type="dcterms:W3CDTF">1999-12-31T22:52:11Z</dcterms:created>
  <dcterms:modified xsi:type="dcterms:W3CDTF">2018-09-29T07:54:55Z</dcterms:modified>
</cp:coreProperties>
</file>