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66" r:id="rId3"/>
    <p:sldId id="272" r:id="rId4"/>
    <p:sldId id="268" r:id="rId5"/>
    <p:sldId id="274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D39"/>
    <a:srgbClr val="CB7D40"/>
    <a:srgbClr val="6F8683"/>
    <a:srgbClr val="7D755D"/>
    <a:srgbClr val="E6B875"/>
    <a:srgbClr val="A29266"/>
    <a:srgbClr val="A5A5A5"/>
    <a:srgbClr val="CABB8F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4156"/>
        <p:guide orient="horz" pos="1752"/>
        <p:guide orient="horz" pos="300"/>
        <p:guide pos="438"/>
        <p:guide pos="3840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09582" y="1999887"/>
            <a:ext cx="2945154" cy="2945154"/>
            <a:chOff x="4709582" y="1999887"/>
            <a:chExt cx="2945154" cy="2945154"/>
          </a:xfrm>
        </p:grpSpPr>
        <p:sp>
          <p:nvSpPr>
            <p:cNvPr id="13" name="菱形 12"/>
            <p:cNvSpPr/>
            <p:nvPr/>
          </p:nvSpPr>
          <p:spPr>
            <a:xfrm>
              <a:off x="4709582" y="1999887"/>
              <a:ext cx="2945154" cy="2945154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53071" y="2438795"/>
              <a:ext cx="7312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66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211667" y="3472464"/>
              <a:ext cx="18382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5570453" y="361458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paragraph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组合 578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80" name="组合 579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587" name="矩形 586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1" name="组合 580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582" name="矩形 581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2" name="组合 591"/>
          <p:cNvGrpSpPr/>
          <p:nvPr/>
        </p:nvGrpSpPr>
        <p:grpSpPr>
          <a:xfrm>
            <a:off x="356809" y="3071241"/>
            <a:ext cx="2098714" cy="2792188"/>
            <a:chOff x="1161352" y="2506805"/>
            <a:chExt cx="2098714" cy="2792188"/>
          </a:xfrm>
        </p:grpSpPr>
        <p:grpSp>
          <p:nvGrpSpPr>
            <p:cNvPr id="593" name="组合 592"/>
            <p:cNvGrpSpPr/>
            <p:nvPr/>
          </p:nvGrpSpPr>
          <p:grpSpPr>
            <a:xfrm rot="5166159">
              <a:off x="1608449" y="3248216"/>
              <a:ext cx="2393028" cy="910206"/>
              <a:chOff x="5428609" y="3296920"/>
              <a:chExt cx="2393028" cy="910206"/>
            </a:xfrm>
          </p:grpSpPr>
          <p:sp>
            <p:nvSpPr>
              <p:cNvPr id="596" name="等腰三角形 595"/>
              <p:cNvSpPr/>
              <p:nvPr/>
            </p:nvSpPr>
            <p:spPr>
              <a:xfrm rot="18537285">
                <a:off x="6536270" y="2921759"/>
                <a:ext cx="177706" cy="2393028"/>
              </a:xfrm>
              <a:prstGeom prst="triangle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/>
              <p:nvPr/>
            </p:nvSpPr>
            <p:spPr>
              <a:xfrm>
                <a:off x="5638800" y="329692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4" name="椭圆 593"/>
            <p:cNvSpPr/>
            <p:nvPr/>
          </p:nvSpPr>
          <p:spPr>
            <a:xfrm>
              <a:off x="1220408" y="4616885"/>
              <a:ext cx="682108" cy="6821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6B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30D65"/>
                </a:solidFill>
              </a:endParaRPr>
            </a:p>
          </p:txBody>
        </p:sp>
        <p:sp>
          <p:nvSpPr>
            <p:cNvPr id="595" name="文本框 594"/>
            <p:cNvSpPr txBox="1"/>
            <p:nvPr/>
          </p:nvSpPr>
          <p:spPr>
            <a:xfrm>
              <a:off x="1161352" y="4714218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7D755D"/>
                  </a:solidFill>
                </a:rPr>
                <a:t>有趣</a:t>
              </a:r>
              <a:r>
                <a:rPr lang="zh-CN" altLang="en-US" sz="1600" dirty="0" smtClean="0">
                  <a:solidFill>
                    <a:srgbClr val="7D755D"/>
                  </a:solidFill>
                </a:rPr>
                <a:t>的</a:t>
              </a:r>
              <a:endParaRPr lang="en-US" altLang="zh-CN" sz="1600" dirty="0" smtClean="0">
                <a:solidFill>
                  <a:srgbClr val="7D755D"/>
                </a:solidFill>
              </a:endParaRPr>
            </a:p>
            <a:p>
              <a:r>
                <a:rPr lang="zh-CN" altLang="en-US" sz="1600" dirty="0">
                  <a:solidFill>
                    <a:srgbClr val="7D755D"/>
                  </a:solidFill>
                </a:rPr>
                <a:t>迷人的</a:t>
              </a:r>
              <a:endParaRPr lang="zh-CN" altLang="en-US" sz="1600" dirty="0" smtClean="0">
                <a:solidFill>
                  <a:srgbClr val="7D755D"/>
                </a:solidFill>
              </a:endParaRPr>
            </a:p>
          </p:txBody>
        </p:sp>
      </p:grpSp>
      <p:grpSp>
        <p:nvGrpSpPr>
          <p:cNvPr id="599" name="组合 598"/>
          <p:cNvGrpSpPr/>
          <p:nvPr/>
        </p:nvGrpSpPr>
        <p:grpSpPr>
          <a:xfrm rot="13230743">
            <a:off x="6571391" y="1253511"/>
            <a:ext cx="1385982" cy="559974"/>
            <a:chOff x="5552477" y="3296920"/>
            <a:chExt cx="1385982" cy="559974"/>
          </a:xfrm>
        </p:grpSpPr>
        <p:sp>
          <p:nvSpPr>
            <p:cNvPr id="602" name="等腰三角形 601"/>
            <p:cNvSpPr/>
            <p:nvPr/>
          </p:nvSpPr>
          <p:spPr>
            <a:xfrm rot="18537285">
              <a:off x="6175552" y="3093987"/>
              <a:ext cx="139832" cy="1385982"/>
            </a:xfrm>
            <a:prstGeom prst="triangle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5638800" y="3296920"/>
              <a:ext cx="132080" cy="132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 rot="19634248">
            <a:off x="6868734" y="146477"/>
            <a:ext cx="682108" cy="682108"/>
          </a:xfrm>
          <a:prstGeom prst="ellipse">
            <a:avLst/>
          </a:prstGeom>
          <a:solidFill>
            <a:schemeClr val="bg1"/>
          </a:solidFill>
          <a:ln>
            <a:solidFill>
              <a:srgbClr val="E6B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30D65"/>
              </a:solidFill>
            </a:endParaRPr>
          </a:p>
        </p:txBody>
      </p:sp>
      <p:sp>
        <p:nvSpPr>
          <p:cNvPr id="601" name="文本框 600"/>
          <p:cNvSpPr txBox="1"/>
          <p:nvPr/>
        </p:nvSpPr>
        <p:spPr>
          <a:xfrm>
            <a:off x="6809678" y="31073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7D755D"/>
                </a:solidFill>
              </a:rPr>
              <a:t>热情的</a:t>
            </a:r>
            <a:endParaRPr lang="zh-CN" altLang="en-US" sz="1600" dirty="0" smtClean="0">
              <a:solidFill>
                <a:srgbClr val="7D755D"/>
              </a:solidFill>
            </a:endParaRPr>
          </a:p>
        </p:txBody>
      </p:sp>
      <p:grpSp>
        <p:nvGrpSpPr>
          <p:cNvPr id="605" name="组合 604"/>
          <p:cNvGrpSpPr/>
          <p:nvPr/>
        </p:nvGrpSpPr>
        <p:grpSpPr>
          <a:xfrm rot="17817999">
            <a:off x="8317811" y="568256"/>
            <a:ext cx="2393028" cy="910206"/>
            <a:chOff x="5428609" y="3296920"/>
            <a:chExt cx="2393028" cy="910206"/>
          </a:xfrm>
        </p:grpSpPr>
        <p:sp>
          <p:nvSpPr>
            <p:cNvPr id="608" name="等腰三角形 607"/>
            <p:cNvSpPr/>
            <p:nvPr/>
          </p:nvSpPr>
          <p:spPr>
            <a:xfrm rot="18537285">
              <a:off x="6536270" y="2921759"/>
              <a:ext cx="177706" cy="2393028"/>
            </a:xfrm>
            <a:prstGeom prst="triangle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5638800" y="3296920"/>
              <a:ext cx="132080" cy="132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0" name="组合 609"/>
          <p:cNvGrpSpPr/>
          <p:nvPr/>
        </p:nvGrpSpPr>
        <p:grpSpPr>
          <a:xfrm>
            <a:off x="10848931" y="284653"/>
            <a:ext cx="800219" cy="682108"/>
            <a:chOff x="3966995" y="5660711"/>
            <a:chExt cx="800219" cy="682108"/>
          </a:xfrm>
        </p:grpSpPr>
        <p:sp>
          <p:nvSpPr>
            <p:cNvPr id="606" name="椭圆 605"/>
            <p:cNvSpPr/>
            <p:nvPr/>
          </p:nvSpPr>
          <p:spPr>
            <a:xfrm>
              <a:off x="4026051" y="5660711"/>
              <a:ext cx="682108" cy="6821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6B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F30D65"/>
                </a:solidFill>
              </a:endParaRPr>
            </a:p>
          </p:txBody>
        </p:sp>
        <p:sp>
          <p:nvSpPr>
            <p:cNvPr id="607" name="文本框 606"/>
            <p:cNvSpPr txBox="1"/>
            <p:nvPr/>
          </p:nvSpPr>
          <p:spPr>
            <a:xfrm>
              <a:off x="3966995" y="582105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7D755D"/>
                  </a:solidFill>
                </a:rPr>
                <a:t>强烈的</a:t>
              </a:r>
              <a:endParaRPr lang="zh-CN" altLang="en-US" sz="1600" dirty="0" smtClean="0">
                <a:solidFill>
                  <a:srgbClr val="7D755D"/>
                </a:solidFill>
              </a:endParaRPr>
            </a:p>
          </p:txBody>
        </p:sp>
      </p:grpSp>
      <p:sp>
        <p:nvSpPr>
          <p:cNvPr id="614" name="文本框 613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The text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65275" y="1311776"/>
            <a:ext cx="95427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 hadn't met many Russian people but I had an intense love for their country and traditions and was passionate about art and literature. Russian writers such as Pushkin, Tolstoy, and Dostoevsky reach </a:t>
            </a:r>
            <a:r>
              <a:rPr lang="en-US" altLang="zh-CN" sz="2800" dirty="0" smtClean="0"/>
              <a:t>the very </a:t>
            </a:r>
            <a:r>
              <a:rPr lang="en-US" altLang="zh-CN" sz="2800" dirty="0"/>
              <a:t>soul of ordinary Russians, and this I find intriguing. </a:t>
            </a:r>
            <a:r>
              <a:rPr lang="en-US" altLang="zh-CN" sz="2800" u="sng" dirty="0"/>
              <a:t>It was no different when I finally found myself in Russia.</a:t>
            </a:r>
            <a:r>
              <a:rPr lang="en-US" altLang="zh-CN" sz="2800" dirty="0"/>
              <a:t> People were openly friendly and eager to discuss any aspect of their lives in their </a:t>
            </a:r>
            <a:r>
              <a:rPr lang="en-US" altLang="zh-CN" sz="2800" dirty="0">
                <a:solidFill>
                  <a:srgbClr val="7030A0"/>
                </a:solidFill>
              </a:rPr>
              <a:t>beloved</a:t>
            </a:r>
            <a:r>
              <a:rPr lang="en-US" altLang="zh-CN" sz="2800" dirty="0"/>
              <a:t> Motherland. </a:t>
            </a:r>
            <a:r>
              <a:rPr lang="en-US" altLang="zh-CN" sz="2800" u="sng" dirty="0"/>
              <a:t>No matter how bad the economy, somehow these people have the ability to see the </a:t>
            </a:r>
            <a:r>
              <a:rPr lang="en-US" altLang="zh-CN" sz="2800" u="sng" dirty="0">
                <a:solidFill>
                  <a:srgbClr val="7030A0"/>
                </a:solidFill>
              </a:rPr>
              <a:t>positive</a:t>
            </a:r>
            <a:r>
              <a:rPr lang="en-US" altLang="zh-CN" sz="2800" u="sng" dirty="0"/>
              <a:t> aspects of their lives, whatever their circumstances. </a:t>
            </a:r>
            <a:r>
              <a:rPr lang="en-US" altLang="zh-CN" sz="2800" dirty="0"/>
              <a:t>We met an attractive woman from Moscow, and we fast became friends and </a:t>
            </a:r>
            <a:r>
              <a:rPr lang="en-US" altLang="zh-CN" sz="2800" b="1" u="sng" dirty="0"/>
              <a:t>it was she who invited us into the home of some dear friends of hers.</a:t>
            </a:r>
            <a:endParaRPr lang="zh-CN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91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/>
        </p:nvSpPr>
        <p:spPr bwMode="auto">
          <a:xfrm>
            <a:off x="1481571" y="3159916"/>
            <a:ext cx="2695844" cy="2695142"/>
          </a:xfrm>
          <a:prstGeom prst="rect">
            <a:avLst/>
          </a:prstGeom>
          <a:solidFill>
            <a:schemeClr val="accent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4342" tIns="62170" rIns="124342" bIns="62170" numCol="1" rtlCol="0" anchor="b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4"/>
          <p:cNvSpPr/>
          <p:nvPr/>
        </p:nvSpPr>
        <p:spPr bwMode="auto">
          <a:xfrm>
            <a:off x="8214994" y="3135000"/>
            <a:ext cx="2695925" cy="2695224"/>
          </a:xfrm>
          <a:prstGeom prst="rect">
            <a:avLst/>
          </a:prstGeom>
          <a:solidFill>
            <a:srgbClr val="CB7D4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4342" tIns="62170" rIns="124342" bIns="62170" numCol="1" rtlCol="0" anchor="b" anchorCtr="0" compatLnSpc="1">
            <a:prstTxWarp prst="textNoShape">
              <a:avLst/>
            </a:prstTxWarp>
          </a:bodyPr>
          <a:lstStyle/>
          <a:p>
            <a:pPr defTabSz="93211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4829817" y="1649505"/>
            <a:ext cx="2695925" cy="2695224"/>
          </a:xfrm>
          <a:prstGeom prst="rect">
            <a:avLst/>
          </a:prstGeom>
          <a:solidFill>
            <a:srgbClr val="6F8683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4342" tIns="62170" rIns="124342" bIns="62170" numCol="1" rtlCol="0" anchor="t" anchorCtr="0" compatLnSpc="1">
            <a:prstTxWarp prst="textNoShape">
              <a:avLst/>
            </a:prstTxWarp>
          </a:bodyPr>
          <a:lstStyle/>
          <a:p>
            <a:pPr defTabSz="93211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17" name="Group 18"/>
          <p:cNvGrpSpPr/>
          <p:nvPr/>
        </p:nvGrpSpPr>
        <p:grpSpPr>
          <a:xfrm>
            <a:off x="4547951" y="4078457"/>
            <a:ext cx="3299772" cy="1736638"/>
            <a:chOff x="4293152" y="4173511"/>
            <a:chExt cx="3234521" cy="1702741"/>
          </a:xfrm>
          <a:solidFill>
            <a:srgbClr val="A29266"/>
          </a:solidFill>
        </p:grpSpPr>
        <p:sp>
          <p:nvSpPr>
            <p:cNvPr id="18" name="Rectangle 19"/>
            <p:cNvSpPr/>
            <p:nvPr/>
          </p:nvSpPr>
          <p:spPr bwMode="auto">
            <a:xfrm flipH="1">
              <a:off x="4293152" y="4653183"/>
              <a:ext cx="3234521" cy="122306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defTabSz="932319">
                <a:defRPr/>
              </a:pPr>
              <a:r>
                <a:rPr lang="en-US" altLang="zh-CN" sz="4000" kern="0" dirty="0" smtClean="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rPr>
                <a:t>      Tolstoy</a:t>
              </a:r>
              <a:endParaRPr lang="en-US" altLang="zh-CN" sz="4000" kern="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Isosceles Triangle 20"/>
            <p:cNvSpPr/>
            <p:nvPr/>
          </p:nvSpPr>
          <p:spPr bwMode="auto">
            <a:xfrm rot="9592112" flipH="1" flipV="1">
              <a:off x="6342819" y="4173511"/>
              <a:ext cx="518276" cy="698012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 flipH="1">
            <a:off x="685252" y="2100596"/>
            <a:ext cx="2923743" cy="1439311"/>
            <a:chOff x="534730" y="5272047"/>
            <a:chExt cx="2865928" cy="1411217"/>
          </a:xfrm>
          <a:solidFill>
            <a:srgbClr val="A29266"/>
          </a:solidFill>
        </p:grpSpPr>
        <p:sp>
          <p:nvSpPr>
            <p:cNvPr id="21" name="Rectangle 22"/>
            <p:cNvSpPr/>
            <p:nvPr/>
          </p:nvSpPr>
          <p:spPr bwMode="auto">
            <a:xfrm>
              <a:off x="534730" y="5272047"/>
              <a:ext cx="2865928" cy="89608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defTabSz="932319">
                <a:defRPr/>
              </a:pPr>
              <a:r>
                <a:rPr lang="en-US" altLang="zh-CN" sz="3200" dirty="0" smtClean="0">
                  <a:solidFill>
                    <a:schemeClr val="bg1"/>
                  </a:solidFill>
                </a:rPr>
                <a:t>     </a:t>
              </a:r>
              <a:r>
                <a:rPr lang="en-US" altLang="zh-CN" sz="4000" dirty="0" smtClean="0">
                  <a:solidFill>
                    <a:schemeClr val="bg1"/>
                  </a:solidFill>
                </a:rPr>
                <a:t>Pushkin</a:t>
              </a:r>
              <a:endParaRPr lang="zh-CN" altLang="en-US" sz="4000" dirty="0">
                <a:solidFill>
                  <a:schemeClr val="bg1"/>
                </a:solidFill>
              </a:endParaRPr>
            </a:p>
            <a:p>
              <a:pPr marL="0" lvl="1" defTabSz="932319">
                <a:defRPr/>
              </a:pPr>
              <a:endParaRPr lang="en-US" sz="1400" kern="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Isosceles Triangle 23"/>
            <p:cNvSpPr/>
            <p:nvPr/>
          </p:nvSpPr>
          <p:spPr bwMode="auto">
            <a:xfrm rot="12211566">
              <a:off x="1398893" y="6014524"/>
              <a:ext cx="586853" cy="6687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E7E7E8"/>
                </a:solidFill>
                <a:latin typeface="Calibri"/>
              </a:endParaRPr>
            </a:p>
          </p:txBody>
        </p:sp>
      </p:grpSp>
      <p:grpSp>
        <p:nvGrpSpPr>
          <p:cNvPr id="23" name="Group 24"/>
          <p:cNvGrpSpPr/>
          <p:nvPr/>
        </p:nvGrpSpPr>
        <p:grpSpPr>
          <a:xfrm>
            <a:off x="8660634" y="2100600"/>
            <a:ext cx="2988122" cy="1428193"/>
            <a:chOff x="8171088" y="5045827"/>
            <a:chExt cx="2929034" cy="1400315"/>
          </a:xfrm>
          <a:solidFill>
            <a:srgbClr val="A29266"/>
          </a:solidFill>
        </p:grpSpPr>
        <p:sp>
          <p:nvSpPr>
            <p:cNvPr id="24" name="Isosceles Triangle 25"/>
            <p:cNvSpPr/>
            <p:nvPr/>
          </p:nvSpPr>
          <p:spPr bwMode="auto">
            <a:xfrm rot="12211566">
              <a:off x="9164613" y="5777402"/>
              <a:ext cx="586853" cy="668740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5" name="Rectangle 26"/>
            <p:cNvSpPr/>
            <p:nvPr/>
          </p:nvSpPr>
          <p:spPr bwMode="auto">
            <a:xfrm>
              <a:off x="8171088" y="5045827"/>
              <a:ext cx="2929034" cy="92264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defTabSz="932319">
                <a:defRPr/>
              </a:pPr>
              <a:r>
                <a:rPr lang="en-US" altLang="zh-CN" sz="3600" kern="0" dirty="0" smtClean="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rPr>
                <a:t>   Dostoevsky</a:t>
              </a:r>
              <a:endParaRPr lang="en-US" altLang="zh-CN" sz="3600" kern="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500343" y="3806890"/>
            <a:ext cx="267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自由颂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致恰达耶夫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假如生活欺骗了你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黑桃皇后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46700" y="2245502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战争与和平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安娜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卡列尼娜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黑暗的势力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复活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54626" y="3882447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女房东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脆肉的心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罪与罚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群魔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组合 3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670138" y="375131"/>
            <a:ext cx="1113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Three authors present to this paragraph and their productions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66763" y="1485013"/>
            <a:ext cx="8321083" cy="1885207"/>
            <a:chOff x="766763" y="670004"/>
            <a:chExt cx="8321083" cy="1885207"/>
          </a:xfrm>
        </p:grpSpPr>
        <p:grpSp>
          <p:nvGrpSpPr>
            <p:cNvPr id="6" name="组合 5"/>
            <p:cNvGrpSpPr/>
            <p:nvPr/>
          </p:nvGrpSpPr>
          <p:grpSpPr>
            <a:xfrm>
              <a:off x="766763" y="906582"/>
              <a:ext cx="1156187" cy="1156187"/>
              <a:chOff x="766763" y="906582"/>
              <a:chExt cx="1156187" cy="1156187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766763" y="906582"/>
                <a:ext cx="1156187" cy="1156187"/>
              </a:xfrm>
              <a:prstGeom prst="diamond">
                <a:avLst/>
              </a:prstGeom>
              <a:solidFill>
                <a:srgbClr val="A2926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68979" y="1069176"/>
                <a:ext cx="5517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chemeClr val="bg1"/>
                    </a:solidFill>
                    <a:latin typeface="Broadway" panose="04040905080B02020502" pitchFamily="82" charset="0"/>
                  </a:rPr>
                  <a:t>S</a:t>
                </a:r>
                <a:endParaRPr lang="zh-CN" altLang="en-US" sz="4800" dirty="0">
                  <a:solidFill>
                    <a:schemeClr val="bg1"/>
                  </a:solidFill>
                  <a:latin typeface="Broadway" panose="04040905080B02020502" pitchFamily="82" charset="0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205128" y="1231772"/>
              <a:ext cx="688271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ea typeface="华文细黑" panose="02010600040101010101" pitchFamily="2" charset="-122"/>
                </a:rPr>
                <a:t>a. </a:t>
              </a:r>
              <a:r>
                <a:rPr lang="en-US" altLang="zh-CN" sz="2000" dirty="0">
                  <a:ea typeface="华文细黑" panose="02010600040101010101" pitchFamily="2" charset="-122"/>
                </a:rPr>
                <a:t>d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early love</a:t>
              </a:r>
            </a:p>
            <a:p>
              <a:r>
                <a:rPr lang="en-US" altLang="zh-CN" sz="2000" dirty="0" err="1">
                  <a:ea typeface="华文细黑" panose="02010600040101010101" pitchFamily="2" charset="-122"/>
                </a:rPr>
                <a:t>e</a:t>
              </a:r>
              <a:r>
                <a:rPr lang="en-US" altLang="zh-CN" sz="2000" dirty="0" err="1" smtClean="0">
                  <a:ea typeface="华文细黑" panose="02010600040101010101" pitchFamily="2" charset="-122"/>
                </a:rPr>
                <a:t>g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. </a:t>
              </a:r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2000" dirty="0" smtClean="0"/>
                <a:t>She was forced to leave her </a:t>
              </a:r>
              <a:r>
                <a:rPr lang="en-US" altLang="zh-CN" sz="2000" dirty="0" smtClean="0">
                  <a:solidFill>
                    <a:srgbClr val="7030A0"/>
                  </a:solidFill>
                </a:rPr>
                <a:t>beloved</a:t>
              </a:r>
              <a:r>
                <a:rPr lang="en-US" altLang="zh-CN" sz="2000" dirty="0" smtClean="0"/>
                <a:t> Paris and return to Lyon. </a:t>
              </a:r>
              <a:endParaRPr lang="zh-CN" altLang="en-US" sz="2000" dirty="0" smtClean="0"/>
            </a:p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2000" dirty="0" smtClean="0">
                  <a:ea typeface="华文细黑" panose="02010600040101010101" pitchFamily="2" charset="-122"/>
                </a:rPr>
                <a:t>Eric was a gifted and </a:t>
              </a:r>
              <a:r>
                <a:rPr lang="en-US" altLang="zh-CN" sz="2000" dirty="0" smtClean="0">
                  <a:solidFill>
                    <a:srgbClr val="7030A0"/>
                  </a:solidFill>
                  <a:ea typeface="华文细黑" panose="02010600040101010101" pitchFamily="2" charset="-122"/>
                </a:rPr>
                <a:t>beloved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 teacher over the years.</a:t>
              </a:r>
              <a:endParaRPr lang="zh-CN" altLang="en-US" sz="2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205128" y="670004"/>
              <a:ext cx="17810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B7D40"/>
                  </a:solidFill>
                  <a:ea typeface="华文细黑" panose="02010600040101010101" pitchFamily="2" charset="-122"/>
                </a:rPr>
                <a:t>b</a:t>
              </a:r>
              <a:r>
                <a:rPr lang="en-US" altLang="zh-CN" sz="3200" b="1" dirty="0" smtClean="0">
                  <a:solidFill>
                    <a:srgbClr val="CB7D40"/>
                  </a:solidFill>
                  <a:ea typeface="华文细黑" panose="02010600040101010101" pitchFamily="2" charset="-122"/>
                </a:rPr>
                <a:t>eloved </a:t>
              </a:r>
              <a:r>
                <a:rPr lang="en-US" altLang="zh-CN" sz="2400" b="1" dirty="0" smtClean="0">
                  <a:solidFill>
                    <a:srgbClr val="CB7D40"/>
                  </a:solidFill>
                  <a:ea typeface="华文细黑" panose="02010600040101010101" pitchFamily="2" charset="-122"/>
                </a:rPr>
                <a:t> </a:t>
              </a:r>
              <a:r>
                <a:rPr lang="en-US" altLang="zh-CN" b="1" dirty="0" smtClean="0">
                  <a:solidFill>
                    <a:srgbClr val="CB7D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endParaRPr lang="zh-CN" altLang="en-US" b="1" dirty="0">
                <a:solidFill>
                  <a:srgbClr val="CB7D4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6763" y="3846534"/>
            <a:ext cx="10949367" cy="2283799"/>
            <a:chOff x="766763" y="579189"/>
            <a:chExt cx="10949367" cy="2283799"/>
          </a:xfrm>
        </p:grpSpPr>
        <p:grpSp>
          <p:nvGrpSpPr>
            <p:cNvPr id="24" name="组合 23"/>
            <p:cNvGrpSpPr/>
            <p:nvPr/>
          </p:nvGrpSpPr>
          <p:grpSpPr>
            <a:xfrm>
              <a:off x="766763" y="906582"/>
              <a:ext cx="1156187" cy="1156187"/>
              <a:chOff x="766763" y="906582"/>
              <a:chExt cx="1156187" cy="1156187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766763" y="906582"/>
                <a:ext cx="1156187" cy="1156187"/>
              </a:xfrm>
              <a:prstGeom prst="diamond">
                <a:avLst/>
              </a:prstGeom>
              <a:solidFill>
                <a:srgbClr val="6F4D3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048940" y="1069176"/>
                <a:ext cx="6094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latin typeface="Broadway" panose="04040905080B02020502" pitchFamily="82" charset="0"/>
                  </a:defRPr>
                </a:lvl1pPr>
              </a:lstStyle>
              <a:p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2205128" y="1231772"/>
              <a:ext cx="9511002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ea typeface="华文细黑" panose="02010600040101010101" pitchFamily="2" charset="-122"/>
                </a:rPr>
                <a:t>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sz="2000" dirty="0" smtClean="0">
                  <a:ea typeface="华文细黑" panose="02010600040101010101" pitchFamily="2" charset="-122"/>
                </a:rPr>
                <a:t>Hopeful and confident , or giving cause for hope and confidence</a:t>
              </a:r>
            </a:p>
            <a:p>
              <a:r>
                <a:rPr lang="en-US" altLang="zh-CN" sz="2000" dirty="0" err="1" smtClean="0">
                  <a:ea typeface="华文细黑" panose="02010600040101010101" pitchFamily="2" charset="-122"/>
                </a:rPr>
                <a:t>eg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. Life doesn’t always run smoothly but you’ve got to be </a:t>
              </a:r>
              <a:r>
                <a:rPr lang="en-US" altLang="zh-CN" sz="2000" dirty="0" smtClean="0">
                  <a:solidFill>
                    <a:srgbClr val="7030A0"/>
                  </a:solidFill>
                  <a:ea typeface="华文细黑" panose="02010600040101010101" pitchFamily="2" charset="-122"/>
                </a:rPr>
                <a:t>positive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 and make the best of it.</a:t>
              </a:r>
            </a:p>
            <a:p>
              <a:r>
                <a:rPr lang="en-US" altLang="zh-CN" sz="2000" dirty="0" smtClean="0">
                  <a:ea typeface="华文细黑" panose="02010600040101010101" pitchFamily="2" charset="-122"/>
                </a:rPr>
                <a:t>2. Without any doubt ; certain</a:t>
              </a:r>
            </a:p>
            <a:p>
              <a:r>
                <a:rPr lang="en-US" altLang="zh-CN" sz="2000" dirty="0" err="1" smtClean="0">
                  <a:ea typeface="华文细黑" panose="02010600040101010101" pitchFamily="2" charset="-122"/>
                </a:rPr>
                <a:t>eg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. It is suspected that he committed the crime , but there isn’t any </a:t>
              </a:r>
              <a:r>
                <a:rPr lang="en-US" altLang="zh-CN" sz="2000" dirty="0" smtClean="0">
                  <a:solidFill>
                    <a:srgbClr val="7030A0"/>
                  </a:solidFill>
                  <a:ea typeface="华文细黑" panose="02010600040101010101" pitchFamily="2" charset="-122"/>
                </a:rPr>
                <a:t>positive</a:t>
              </a:r>
              <a:r>
                <a:rPr lang="en-US" altLang="zh-CN" sz="2000" dirty="0" smtClean="0">
                  <a:ea typeface="华文细黑" panose="02010600040101010101" pitchFamily="2" charset="-122"/>
                </a:rPr>
                <a:t> proof.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205128" y="579189"/>
              <a:ext cx="15306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CB7D40"/>
                  </a:solidFill>
                </a:rPr>
                <a:t>positive</a:t>
              </a:r>
              <a:endParaRPr lang="zh-CN" altLang="en-US" sz="3200" b="1" dirty="0">
                <a:solidFill>
                  <a:srgbClr val="CB7D4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698817" y="37513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Words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8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组合 15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670138" y="37513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Translation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of Two sentences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72068" y="1775656"/>
            <a:ext cx="8550501" cy="770569"/>
            <a:chOff x="1072068" y="1775656"/>
            <a:chExt cx="8550501" cy="770569"/>
          </a:xfrm>
        </p:grpSpPr>
        <p:sp>
          <p:nvSpPr>
            <p:cNvPr id="4" name="Rectangle 28"/>
            <p:cNvSpPr>
              <a:spLocks noChangeAspect="1"/>
            </p:cNvSpPr>
            <p:nvPr/>
          </p:nvSpPr>
          <p:spPr bwMode="auto">
            <a:xfrm>
              <a:off x="1072068" y="1775656"/>
              <a:ext cx="1053007" cy="770569"/>
            </a:xfrm>
            <a:prstGeom prst="rect">
              <a:avLst/>
            </a:prstGeom>
            <a:solidFill>
              <a:srgbClr val="A29266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4" rIns="91427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rPr>
                <a:t>ENGLISH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364355" y="1872247"/>
              <a:ext cx="72582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It was no different when I finally found myself in Russia.</a:t>
              </a:r>
              <a:endPara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2068" y="2794959"/>
            <a:ext cx="8550501" cy="854703"/>
            <a:chOff x="1072068" y="2794959"/>
            <a:chExt cx="8550501" cy="854703"/>
          </a:xfrm>
        </p:grpSpPr>
        <p:sp>
          <p:nvSpPr>
            <p:cNvPr id="5" name="Rectangle 32"/>
            <p:cNvSpPr>
              <a:spLocks noChangeAspect="1"/>
            </p:cNvSpPr>
            <p:nvPr/>
          </p:nvSpPr>
          <p:spPr bwMode="auto">
            <a:xfrm>
              <a:off x="1072068" y="2794959"/>
              <a:ext cx="1053008" cy="854703"/>
            </a:xfrm>
            <a:prstGeom prst="rect">
              <a:avLst/>
            </a:prstGeom>
            <a:solidFill>
              <a:srgbClr val="E6B875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4" rIns="91427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</a:rPr>
                <a:t>CHINESE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364355" y="2929922"/>
              <a:ext cx="72582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现在我终于如愿以偿来到</a:t>
              </a:r>
              <a:r>
                <a:rPr lang="zh-CN" altLang="en-US" sz="2000" dirty="0" smtClean="0"/>
                <a:t>俄罗斯，</a:t>
              </a:r>
              <a:r>
                <a:rPr lang="zh-CN" altLang="en-US" sz="2000" dirty="0"/>
                <a:t>而此时，她对我的魅力丝毫不减</a:t>
              </a:r>
              <a:r>
                <a:rPr lang="zh-CN" altLang="en-US" sz="2000" dirty="0" smtClean="0"/>
                <a:t>。</a:t>
              </a:r>
              <a:endParaRPr lang="zh-CN" altLang="en-US" sz="20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72068" y="3807256"/>
            <a:ext cx="8550501" cy="1139777"/>
            <a:chOff x="1072068" y="3807256"/>
            <a:chExt cx="8550501" cy="1139777"/>
          </a:xfrm>
        </p:grpSpPr>
        <p:sp>
          <p:nvSpPr>
            <p:cNvPr id="6" name="Rectangle 63"/>
            <p:cNvSpPr>
              <a:spLocks noChangeAspect="1"/>
            </p:cNvSpPr>
            <p:nvPr/>
          </p:nvSpPr>
          <p:spPr bwMode="auto">
            <a:xfrm>
              <a:off x="1072068" y="3807256"/>
              <a:ext cx="1053007" cy="833006"/>
            </a:xfrm>
            <a:prstGeom prst="rect">
              <a:avLst/>
            </a:prstGeom>
            <a:solidFill>
              <a:srgbClr val="6F4D39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7" tIns="45714" rIns="91427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64355" y="3931370"/>
              <a:ext cx="725821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No matter how bad the economy, somehow these people have the ability to see the positive aspects of their lives, whatever their circumstances.</a:t>
              </a:r>
              <a:endPara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72068" y="4869749"/>
            <a:ext cx="8550501" cy="871618"/>
            <a:chOff x="1072068" y="4869749"/>
            <a:chExt cx="8550501" cy="871618"/>
          </a:xfrm>
        </p:grpSpPr>
        <p:sp>
          <p:nvSpPr>
            <p:cNvPr id="7" name="Rectangle 20"/>
            <p:cNvSpPr/>
            <p:nvPr/>
          </p:nvSpPr>
          <p:spPr bwMode="auto">
            <a:xfrm>
              <a:off x="1072068" y="4869749"/>
              <a:ext cx="1053305" cy="871618"/>
            </a:xfrm>
            <a:prstGeom prst="rect">
              <a:avLst/>
            </a:prstGeom>
            <a:solidFill>
              <a:srgbClr val="CB7D40"/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64355" y="5031951"/>
              <a:ext cx="725821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latin typeface="+mn-ea"/>
                </a:rPr>
                <a:t>不管经济如何糟糕， 不管境况如何艰难，他们总能够乐观应对他们的生活。</a:t>
              </a:r>
              <a:endParaRPr lang="en-US" altLang="zh-CN" sz="2000" dirty="0" smtClean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34713" y="4039093"/>
            <a:ext cx="10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latin typeface="Segoe UI"/>
              </a:rPr>
              <a:t>ENGLISH</a:t>
            </a:r>
          </a:p>
        </p:txBody>
      </p:sp>
      <p:sp>
        <p:nvSpPr>
          <p:cNvPr id="37" name="矩形 36"/>
          <p:cNvSpPr/>
          <p:nvPr/>
        </p:nvSpPr>
        <p:spPr>
          <a:xfrm>
            <a:off x="1050337" y="513967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latin typeface="Segoe UI"/>
              </a:rPr>
              <a:t>CHINESE</a:t>
            </a:r>
          </a:p>
        </p:txBody>
      </p:sp>
    </p:spTree>
    <p:extLst>
      <p:ext uri="{BB962C8B-B14F-4D97-AF65-F5344CB8AC3E}">
        <p14:creationId xmlns:p14="http://schemas.microsoft.com/office/powerpoint/2010/main" val="23972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391" y="1044554"/>
            <a:ext cx="11630487" cy="1077218"/>
            <a:chOff x="1516748" y="5283529"/>
            <a:chExt cx="11630487" cy="1077218"/>
          </a:xfrm>
        </p:grpSpPr>
        <p:sp>
          <p:nvSpPr>
            <p:cNvPr id="33" name="任意多边形 32"/>
            <p:cNvSpPr/>
            <p:nvPr/>
          </p:nvSpPr>
          <p:spPr>
            <a:xfrm>
              <a:off x="1516748" y="5392557"/>
              <a:ext cx="347978" cy="347978"/>
            </a:xfrm>
            <a:custGeom>
              <a:avLst/>
              <a:gdLst>
                <a:gd name="connsiteX0" fmla="*/ 547602 w 1095204"/>
                <a:gd name="connsiteY0" fmla="*/ 190258 h 1095204"/>
                <a:gd name="connsiteX1" fmla="*/ 190258 w 1095204"/>
                <a:gd name="connsiteY1" fmla="*/ 547602 h 1095204"/>
                <a:gd name="connsiteX2" fmla="*/ 547602 w 1095204"/>
                <a:gd name="connsiteY2" fmla="*/ 904946 h 1095204"/>
                <a:gd name="connsiteX3" fmla="*/ 904946 w 1095204"/>
                <a:gd name="connsiteY3" fmla="*/ 547602 h 1095204"/>
                <a:gd name="connsiteX4" fmla="*/ 547602 w 1095204"/>
                <a:gd name="connsiteY4" fmla="*/ 190258 h 1095204"/>
                <a:gd name="connsiteX5" fmla="*/ 547602 w 1095204"/>
                <a:gd name="connsiteY5" fmla="*/ 0 h 1095204"/>
                <a:gd name="connsiteX6" fmla="*/ 1095204 w 1095204"/>
                <a:gd name="connsiteY6" fmla="*/ 547602 h 1095204"/>
                <a:gd name="connsiteX7" fmla="*/ 547602 w 1095204"/>
                <a:gd name="connsiteY7" fmla="*/ 1095204 h 1095204"/>
                <a:gd name="connsiteX8" fmla="*/ 0 w 1095204"/>
                <a:gd name="connsiteY8" fmla="*/ 547602 h 1095204"/>
                <a:gd name="connsiteX9" fmla="*/ 547602 w 1095204"/>
                <a:gd name="connsiteY9" fmla="*/ 0 h 109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5204" h="1095204">
                  <a:moveTo>
                    <a:pt x="547602" y="190258"/>
                  </a:moveTo>
                  <a:cubicBezTo>
                    <a:pt x="350246" y="190258"/>
                    <a:pt x="190258" y="350246"/>
                    <a:pt x="190258" y="547602"/>
                  </a:cubicBezTo>
                  <a:cubicBezTo>
                    <a:pt x="190258" y="744958"/>
                    <a:pt x="350246" y="904946"/>
                    <a:pt x="547602" y="904946"/>
                  </a:cubicBezTo>
                  <a:cubicBezTo>
                    <a:pt x="744958" y="904946"/>
                    <a:pt x="904946" y="744958"/>
                    <a:pt x="904946" y="547602"/>
                  </a:cubicBezTo>
                  <a:cubicBezTo>
                    <a:pt x="904946" y="350246"/>
                    <a:pt x="744958" y="190258"/>
                    <a:pt x="547602" y="190258"/>
                  </a:cubicBezTo>
                  <a:close/>
                  <a:moveTo>
                    <a:pt x="547602" y="0"/>
                  </a:moveTo>
                  <a:cubicBezTo>
                    <a:pt x="850034" y="0"/>
                    <a:pt x="1095204" y="245170"/>
                    <a:pt x="1095204" y="547602"/>
                  </a:cubicBezTo>
                  <a:cubicBezTo>
                    <a:pt x="1095204" y="850034"/>
                    <a:pt x="850034" y="1095204"/>
                    <a:pt x="547602" y="1095204"/>
                  </a:cubicBezTo>
                  <a:cubicBezTo>
                    <a:pt x="245170" y="1095204"/>
                    <a:pt x="0" y="850034"/>
                    <a:pt x="0" y="547602"/>
                  </a:cubicBezTo>
                  <a:cubicBezTo>
                    <a:pt x="0" y="245170"/>
                    <a:pt x="245170" y="0"/>
                    <a:pt x="547602" y="0"/>
                  </a:cubicBezTo>
                  <a:close/>
                </a:path>
              </a:pathLst>
            </a:cu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233671" y="5283529"/>
              <a:ext cx="1091356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rgbClr val="6F868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It </a:t>
              </a:r>
              <a:r>
                <a:rPr lang="en-US" altLang="zh-CN" sz="3200" b="1" dirty="0">
                  <a:solidFill>
                    <a:srgbClr val="6F868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was she who invited us into the home of some dear friends of hers.</a:t>
              </a:r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514391" y="2697116"/>
            <a:ext cx="347978" cy="347978"/>
          </a:xfrm>
          <a:custGeom>
            <a:avLst/>
            <a:gdLst>
              <a:gd name="connsiteX0" fmla="*/ 547602 w 1095204"/>
              <a:gd name="connsiteY0" fmla="*/ 190258 h 1095204"/>
              <a:gd name="connsiteX1" fmla="*/ 190258 w 1095204"/>
              <a:gd name="connsiteY1" fmla="*/ 547602 h 1095204"/>
              <a:gd name="connsiteX2" fmla="*/ 547602 w 1095204"/>
              <a:gd name="connsiteY2" fmla="*/ 904946 h 1095204"/>
              <a:gd name="connsiteX3" fmla="*/ 904946 w 1095204"/>
              <a:gd name="connsiteY3" fmla="*/ 547602 h 1095204"/>
              <a:gd name="connsiteX4" fmla="*/ 547602 w 1095204"/>
              <a:gd name="connsiteY4" fmla="*/ 190258 h 1095204"/>
              <a:gd name="connsiteX5" fmla="*/ 547602 w 1095204"/>
              <a:gd name="connsiteY5" fmla="*/ 0 h 1095204"/>
              <a:gd name="connsiteX6" fmla="*/ 1095204 w 1095204"/>
              <a:gd name="connsiteY6" fmla="*/ 547602 h 1095204"/>
              <a:gd name="connsiteX7" fmla="*/ 547602 w 1095204"/>
              <a:gd name="connsiteY7" fmla="*/ 1095204 h 1095204"/>
              <a:gd name="connsiteX8" fmla="*/ 0 w 1095204"/>
              <a:gd name="connsiteY8" fmla="*/ 547602 h 1095204"/>
              <a:gd name="connsiteX9" fmla="*/ 547602 w 1095204"/>
              <a:gd name="connsiteY9" fmla="*/ 0 h 10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204" h="1095204">
                <a:moveTo>
                  <a:pt x="547602" y="190258"/>
                </a:moveTo>
                <a:cubicBezTo>
                  <a:pt x="350246" y="190258"/>
                  <a:pt x="190258" y="350246"/>
                  <a:pt x="190258" y="547602"/>
                </a:cubicBezTo>
                <a:cubicBezTo>
                  <a:pt x="190258" y="744958"/>
                  <a:pt x="350246" y="904946"/>
                  <a:pt x="547602" y="904946"/>
                </a:cubicBezTo>
                <a:cubicBezTo>
                  <a:pt x="744958" y="904946"/>
                  <a:pt x="904946" y="744958"/>
                  <a:pt x="904946" y="547602"/>
                </a:cubicBezTo>
                <a:cubicBezTo>
                  <a:pt x="904946" y="350246"/>
                  <a:pt x="744958" y="190258"/>
                  <a:pt x="547602" y="190258"/>
                </a:cubicBezTo>
                <a:close/>
                <a:moveTo>
                  <a:pt x="547602" y="0"/>
                </a:moveTo>
                <a:cubicBezTo>
                  <a:pt x="850034" y="0"/>
                  <a:pt x="1095204" y="245170"/>
                  <a:pt x="1095204" y="547602"/>
                </a:cubicBezTo>
                <a:cubicBezTo>
                  <a:pt x="1095204" y="850034"/>
                  <a:pt x="850034" y="1095204"/>
                  <a:pt x="547602" y="1095204"/>
                </a:cubicBezTo>
                <a:cubicBezTo>
                  <a:pt x="245170" y="1095204"/>
                  <a:pt x="0" y="850034"/>
                  <a:pt x="0" y="547602"/>
                </a:cubicBezTo>
                <a:cubicBezTo>
                  <a:pt x="0" y="245170"/>
                  <a:pt x="245170" y="0"/>
                  <a:pt x="547602" y="0"/>
                </a:cubicBezTo>
                <a:close/>
              </a:path>
            </a:pathLst>
          </a:cu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583993" y="782928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" name="组合 39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5419276" y="1348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特殊句式</a:t>
            </a:r>
            <a:endParaRPr lang="zh-CN" altLang="en-US" sz="44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4418" y="2697116"/>
            <a:ext cx="108803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陈述句的强调句型</a:t>
            </a:r>
          </a:p>
          <a:p>
            <a:r>
              <a:rPr lang="en-US" altLang="zh-CN" sz="2400" dirty="0"/>
              <a:t>It is/ was + </a:t>
            </a:r>
            <a:r>
              <a:rPr lang="zh-CN" altLang="en-US" sz="2400" dirty="0"/>
              <a:t>被强调部分（通常是主语、宾语或状语）</a:t>
            </a:r>
            <a:r>
              <a:rPr lang="en-US" altLang="zh-CN" sz="2400" dirty="0"/>
              <a:t>+ that/ who</a:t>
            </a:r>
            <a:r>
              <a:rPr lang="zh-CN" altLang="en-US" sz="2400" dirty="0"/>
              <a:t>（当强调主语且主语指人）</a:t>
            </a:r>
            <a:r>
              <a:rPr lang="en-US" altLang="zh-CN" sz="2400" dirty="0"/>
              <a:t>+ </a:t>
            </a:r>
            <a:r>
              <a:rPr lang="zh-CN" altLang="en-US" sz="2400" dirty="0"/>
              <a:t>其他</a:t>
            </a:r>
            <a:r>
              <a:rPr lang="zh-CN" altLang="en-US" sz="2400" dirty="0" smtClean="0"/>
              <a:t>部分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 smtClean="0"/>
              <a:t>eg</a:t>
            </a:r>
            <a:r>
              <a:rPr lang="en-US" altLang="zh-CN" sz="2400" dirty="0" smtClean="0"/>
              <a:t>. It </a:t>
            </a:r>
            <a:r>
              <a:rPr lang="en-US" altLang="zh-CN" sz="2400" dirty="0"/>
              <a:t>was yesterday that he met Li Ping.</a:t>
            </a:r>
            <a:endParaRPr lang="zh-CN" altLang="en-US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一般疑问句的强调</a:t>
            </a:r>
            <a:r>
              <a:rPr lang="zh-CN" altLang="en-US" sz="2400" dirty="0" smtClean="0"/>
              <a:t>句型</a:t>
            </a:r>
            <a:endParaRPr lang="en-US" altLang="zh-CN" sz="2400" dirty="0" smtClean="0"/>
          </a:p>
          <a:p>
            <a:r>
              <a:rPr lang="en-US" altLang="zh-CN" sz="2400" dirty="0" smtClean="0"/>
              <a:t>Is/Was it +</a:t>
            </a:r>
            <a:r>
              <a:rPr lang="zh-CN" altLang="en-US" sz="2400" dirty="0"/>
              <a:t>被强调</a:t>
            </a:r>
            <a:r>
              <a:rPr lang="zh-CN" altLang="en-US" sz="2400" dirty="0" smtClean="0"/>
              <a:t>部分</a:t>
            </a:r>
            <a:r>
              <a:rPr lang="en-US" altLang="zh-CN" sz="2400" dirty="0" smtClean="0"/>
              <a:t>+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that</a:t>
            </a:r>
            <a:r>
              <a:rPr lang="en-US" altLang="zh-CN" sz="2400" dirty="0"/>
              <a:t>/ </a:t>
            </a:r>
            <a:r>
              <a:rPr lang="en-US" altLang="zh-CN" sz="2400" dirty="0" smtClean="0"/>
              <a:t>who+</a:t>
            </a:r>
            <a:r>
              <a:rPr lang="zh-CN" altLang="en-US" sz="2400" dirty="0" smtClean="0"/>
              <a:t>其他部分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err="1"/>
              <a:t>e</a:t>
            </a:r>
            <a:r>
              <a:rPr lang="en-US" altLang="zh-CN" sz="2400" dirty="0" err="1" smtClean="0"/>
              <a:t>g</a:t>
            </a:r>
            <a:r>
              <a:rPr lang="en-US" altLang="zh-CN" sz="2400" dirty="0"/>
              <a:t>. Was it yesterday that he met Li Ping?</a:t>
            </a:r>
            <a:endParaRPr lang="en-US" altLang="zh-CN" sz="2400" dirty="0" smtClean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特殊疑问句的强调句型</a:t>
            </a:r>
          </a:p>
          <a:p>
            <a:r>
              <a:rPr lang="zh-CN" altLang="en-US" sz="2400" dirty="0"/>
              <a:t>被强调部分（通常是疑问代词或疑问副词）</a:t>
            </a:r>
            <a:r>
              <a:rPr lang="en-US" altLang="zh-CN" sz="2400" dirty="0"/>
              <a:t>+ is/ was + it + that/ who + </a:t>
            </a:r>
            <a:r>
              <a:rPr lang="zh-CN" altLang="en-US" sz="2400" dirty="0"/>
              <a:t>其他部分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 err="1"/>
              <a:t>e</a:t>
            </a:r>
            <a:r>
              <a:rPr lang="en-US" altLang="zh-CN" sz="2400" dirty="0" err="1" smtClean="0"/>
              <a:t>g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When and where was it that you were born?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698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522</Words>
  <Application>Microsoft Office PowerPoint</Application>
  <PresentationFormat>自定义</PresentationFormat>
  <Paragraphs>58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incirarmy</cp:lastModifiedBy>
  <cp:revision>82</cp:revision>
  <dcterms:created xsi:type="dcterms:W3CDTF">2015-07-09T13:49:26Z</dcterms:created>
  <dcterms:modified xsi:type="dcterms:W3CDTF">2018-11-25T13:36:07Z</dcterms:modified>
</cp:coreProperties>
</file>