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2" r:id="rId65"/>
    <p:sldId id="323" r:id="rId66"/>
    <p:sldId id="324" r:id="rId67"/>
    <p:sldId id="326" r:id="rId68"/>
    <p:sldId id="327" r:id="rId69"/>
    <p:sldId id="328" r:id="rId70"/>
    <p:sldId id="329" r:id="rId71"/>
    <p:sldId id="330"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1315"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4255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7829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52461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56580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279533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9476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6893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39718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148794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236226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64E64C-1E6E-4362-80F8-46B88A54E2E6}" type="datetimeFigureOut">
              <a:rPr lang="zh-CN" altLang="en-US" smtClean="0"/>
              <a:pPr/>
              <a:t>2014/4/2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38670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E64C-1E6E-4362-80F8-46B88A54E2E6}" type="datetimeFigureOut">
              <a:rPr lang="zh-CN" altLang="en-US" smtClean="0"/>
              <a:pPr/>
              <a:t>2014/4/2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0F9B5-01C9-4281-882D-770FDFE69E5C}" type="slidenum">
              <a:rPr lang="zh-CN" altLang="en-US" smtClean="0"/>
              <a:pPr/>
              <a:t>‹#›</a:t>
            </a:fld>
            <a:endParaRPr lang="zh-CN" altLang="en-US"/>
          </a:p>
        </p:txBody>
      </p:sp>
    </p:spTree>
    <p:extLst>
      <p:ext uri="{BB962C8B-B14F-4D97-AF65-F5344CB8AC3E}">
        <p14:creationId xmlns="" xmlns:p14="http://schemas.microsoft.com/office/powerpoint/2010/main" val="360984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Keys to Exercises (</a:t>
            </a:r>
            <a:r>
              <a:rPr lang="en-US" altLang="zh-CN" smtClean="0"/>
              <a:t>Unit 5)</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74405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12355"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2356"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5	</a:t>
            </a:r>
            <a:r>
              <a:rPr lang="en-US" altLang="en-US" sz="2400">
                <a:solidFill>
                  <a:srgbClr val="003366"/>
                </a:solidFill>
                <a:latin typeface="Arial Narrow" pitchFamily="34" charset="0"/>
              </a:rPr>
              <a:t>She looked at him in such </a:t>
            </a:r>
            <a:r>
              <a:rPr lang="en-US" altLang="en-US" sz="2400" u="sng">
                <a:solidFill>
                  <a:srgbClr val="003366"/>
                </a:solidFill>
                <a:latin typeface="Arial Narrow" pitchFamily="34" charset="0"/>
              </a:rPr>
              <a:t>distress</a:t>
            </a:r>
            <a:r>
              <a:rPr lang="en-US" altLang="en-US" sz="2400">
                <a:solidFill>
                  <a:srgbClr val="003366"/>
                </a:solidFill>
                <a:latin typeface="Arial Narrow" pitchFamily="34" charset="0"/>
              </a:rPr>
              <a:t> that he had to look away.</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amusement</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anger</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pain</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pleasure</a:t>
            </a:r>
            <a:endParaRPr lang="zh-CN" altLang="en-US" sz="2400">
              <a:solidFill>
                <a:srgbClr val="003366"/>
              </a:solidFill>
              <a:latin typeface="Arial Narrow" pitchFamily="34" charset="0"/>
            </a:endParaRPr>
          </a:p>
        </p:txBody>
      </p:sp>
    </p:spTree>
    <p:extLst>
      <p:ext uri="{BB962C8B-B14F-4D97-AF65-F5344CB8AC3E}">
        <p14:creationId xmlns="" xmlns:p14="http://schemas.microsoft.com/office/powerpoint/2010/main" val="420764152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sp>
        <p:nvSpPr>
          <p:cNvPr id="613380"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5	</a:t>
            </a:r>
            <a:r>
              <a:rPr lang="en-US" altLang="en-US" sz="2400">
                <a:solidFill>
                  <a:srgbClr val="003366"/>
                </a:solidFill>
                <a:latin typeface="Arial Narrow" pitchFamily="34" charset="0"/>
              </a:rPr>
              <a:t>She looked at him in such </a:t>
            </a:r>
            <a:r>
              <a:rPr lang="en-US" altLang="en-US" sz="2400" u="sng">
                <a:solidFill>
                  <a:srgbClr val="003366"/>
                </a:solidFill>
                <a:latin typeface="Arial Narrow" pitchFamily="34" charset="0"/>
              </a:rPr>
              <a:t>distress</a:t>
            </a:r>
            <a:r>
              <a:rPr lang="en-US" altLang="en-US" sz="2400">
                <a:solidFill>
                  <a:srgbClr val="003366"/>
                </a:solidFill>
                <a:latin typeface="Arial Narrow" pitchFamily="34" charset="0"/>
              </a:rPr>
              <a:t> that he had to look away.</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amusement</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anger</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FF0000"/>
                </a:solidFill>
                <a:latin typeface="Arial Narrow" pitchFamily="34" charset="0"/>
              </a:rPr>
              <a:t>C)</a:t>
            </a:r>
            <a:r>
              <a:rPr lang="en-US" altLang="zh-CN" sz="2400">
                <a:solidFill>
                  <a:srgbClr val="FF0000"/>
                </a:solidFill>
                <a:latin typeface="Arial Narrow" pitchFamily="34" charset="0"/>
              </a:rPr>
              <a:t> </a:t>
            </a:r>
            <a:r>
              <a:rPr lang="en-US" altLang="en-US" sz="2400">
                <a:solidFill>
                  <a:srgbClr val="FF0000"/>
                </a:solidFill>
                <a:latin typeface="Arial Narrow" pitchFamily="34" charset="0"/>
              </a:rPr>
              <a:t>pain</a:t>
            </a:r>
            <a:endParaRPr lang="en-US" altLang="zh-CN" sz="2400">
              <a:solidFill>
                <a:srgbClr val="FF0000"/>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pleasure</a:t>
            </a:r>
            <a:endParaRPr lang="zh-CN" altLang="en-US" sz="2400">
              <a:solidFill>
                <a:srgbClr val="003366"/>
              </a:solidFill>
              <a:latin typeface="Arial Narrow" pitchFamily="34" charset="0"/>
            </a:endParaRPr>
          </a:p>
        </p:txBody>
      </p:sp>
      <p:pic>
        <p:nvPicPr>
          <p:cNvPr id="613382"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6448425"/>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42041249"/>
      </p:ext>
    </p:extLst>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613382"/>
                                        </p:tgtEl>
                                        <p:attrNameLst>
                                          <p:attrName>style.visibility</p:attrName>
                                        </p:attrNameLst>
                                      </p:cBhvr>
                                      <p:to>
                                        <p:strVal val="visible"/>
                                      </p:to>
                                    </p:set>
                                    <p:animEffect transition="in" filter="box(in)">
                                      <p:cBhvr>
                                        <p:cTn id="7" dur="500"/>
                                        <p:tgtEl>
                                          <p:spTgt spid="613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	Being the son of a professor does not ________ him for the scholarship consideration.</a:t>
            </a:r>
          </a:p>
        </p:txBody>
      </p:sp>
      <p:sp>
        <p:nvSpPr>
          <p:cNvPr id="234499" name="Text Box 3"/>
          <p:cNvSpPr txBox="1">
            <a:spLocks noChangeArrowheads="1"/>
          </p:cNvSpPr>
          <p:nvPr/>
        </p:nvSpPr>
        <p:spPr bwMode="auto">
          <a:xfrm>
            <a:off x="898525" y="2932113"/>
            <a:ext cx="12827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qualify</a:t>
            </a:r>
          </a:p>
        </p:txBody>
      </p:sp>
      <p:sp useBgFill="1">
        <p:nvSpPr>
          <p:cNvPr id="234500" name="Text Box 4"/>
          <p:cNvSpPr txBox="1">
            <a:spLocks noChangeArrowheads="1"/>
          </p:cNvSpPr>
          <p:nvPr/>
        </p:nvSpPr>
        <p:spPr bwMode="auto">
          <a:xfrm>
            <a:off x="522288" y="884238"/>
            <a:ext cx="8240712" cy="749300"/>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assume			commit			confuse			hint			mislead</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peculiar			puzzle			qualify				retreat		vague</a:t>
            </a:r>
          </a:p>
        </p:txBody>
      </p:sp>
      <p:sp>
        <p:nvSpPr>
          <p:cNvPr id="234501" name="Text Box 5"/>
          <p:cNvSpPr txBox="1">
            <a:spLocks noChangeArrowheads="1"/>
          </p:cNvSpPr>
          <p:nvPr/>
        </p:nvSpPr>
        <p:spPr bwMode="auto">
          <a:xfrm>
            <a:off x="358775" y="3778250"/>
            <a:ext cx="840105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2.	</a:t>
            </a:r>
            <a:r>
              <a:rPr lang="en-US" altLang="zh-CN" sz="2600">
                <a:latin typeface="Arial Narrow" pitchFamily="34" charset="0"/>
                <a:ea typeface="黑体" pitchFamily="2" charset="-122"/>
              </a:rPr>
              <a:t>The police suspect that it was John who ________ the murder.</a:t>
            </a:r>
          </a:p>
        </p:txBody>
      </p:sp>
      <p:sp>
        <p:nvSpPr>
          <p:cNvPr id="234502" name="Text Box 6"/>
          <p:cNvSpPr txBox="1">
            <a:spLocks noChangeArrowheads="1"/>
          </p:cNvSpPr>
          <p:nvPr/>
        </p:nvSpPr>
        <p:spPr bwMode="auto">
          <a:xfrm>
            <a:off x="898525" y="4397375"/>
            <a:ext cx="24193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(had) committed</a:t>
            </a:r>
          </a:p>
        </p:txBody>
      </p:sp>
      <p:sp>
        <p:nvSpPr>
          <p:cNvPr id="234506" name="Text Box 10"/>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58376" name="Picture 11">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637385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3.	So far, the new manager has given little ________ that he won’t be any different from the former one.</a:t>
            </a:r>
          </a:p>
        </p:txBody>
      </p:sp>
      <p:sp>
        <p:nvSpPr>
          <p:cNvPr id="234499" name="Text Box 3"/>
          <p:cNvSpPr txBox="1">
            <a:spLocks noChangeArrowheads="1"/>
          </p:cNvSpPr>
          <p:nvPr/>
        </p:nvSpPr>
        <p:spPr bwMode="auto">
          <a:xfrm>
            <a:off x="898525" y="2955925"/>
            <a:ext cx="9334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hint</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4.	From  all  the  indications,  it  is  safe  to  ________  that  the  prices  of  cars  will  go  down  by  large margins.</a:t>
            </a:r>
          </a:p>
        </p:txBody>
      </p:sp>
      <p:sp>
        <p:nvSpPr>
          <p:cNvPr id="234502" name="Text Box 6"/>
          <p:cNvSpPr txBox="1">
            <a:spLocks noChangeArrowheads="1"/>
          </p:cNvSpPr>
          <p:nvPr/>
        </p:nvSpPr>
        <p:spPr bwMode="auto">
          <a:xfrm>
            <a:off x="898525" y="4818063"/>
            <a:ext cx="14097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assume</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234500" name="Text Box 4"/>
          <p:cNvSpPr txBox="1">
            <a:spLocks noChangeArrowheads="1"/>
          </p:cNvSpPr>
          <p:nvPr/>
        </p:nvSpPr>
        <p:spPr bwMode="auto">
          <a:xfrm>
            <a:off x="522288" y="884238"/>
            <a:ext cx="8240712" cy="749300"/>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assume			commit			confuse			hint			mislead</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peculiar			puzzle			qualify				retreat		vague</a:t>
            </a:r>
          </a:p>
        </p:txBody>
      </p:sp>
      <p:sp>
        <p:nvSpPr>
          <p:cNvPr id="234506" name="Text Box 10"/>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4797"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35365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5.	Some of his instructions are outdated and others are too ________ to be understood.</a:t>
            </a:r>
          </a:p>
        </p:txBody>
      </p:sp>
      <p:sp>
        <p:nvSpPr>
          <p:cNvPr id="234499" name="Text Box 3"/>
          <p:cNvSpPr txBox="1">
            <a:spLocks noChangeArrowheads="1"/>
          </p:cNvSpPr>
          <p:nvPr/>
        </p:nvSpPr>
        <p:spPr bwMode="auto">
          <a:xfrm>
            <a:off x="898525" y="2932113"/>
            <a:ext cx="12001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vague</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6.	The local dialect sounds a little ________ to the people from the north.</a:t>
            </a:r>
          </a:p>
        </p:txBody>
      </p:sp>
      <p:sp>
        <p:nvSpPr>
          <p:cNvPr id="234502" name="Text Box 6"/>
          <p:cNvSpPr txBox="1">
            <a:spLocks noChangeArrowheads="1"/>
          </p:cNvSpPr>
          <p:nvPr/>
        </p:nvSpPr>
        <p:spPr bwMode="auto">
          <a:xfrm>
            <a:off x="898525" y="4722813"/>
            <a:ext cx="143668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peculiar</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234500" name="Text Box 4"/>
          <p:cNvSpPr txBox="1">
            <a:spLocks noChangeArrowheads="1"/>
          </p:cNvSpPr>
          <p:nvPr/>
        </p:nvSpPr>
        <p:spPr bwMode="auto">
          <a:xfrm>
            <a:off x="522288" y="884238"/>
            <a:ext cx="8240712" cy="749300"/>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assume			commit			confuse			hint			mislead</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peculiar			puzzle			qualify				retreat		vague</a:t>
            </a:r>
          </a:p>
        </p:txBody>
      </p:sp>
      <p:sp>
        <p:nvSpPr>
          <p:cNvPr id="234506" name="Text Box 10"/>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5821"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122090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7.	The failure of the movie hastened her decision to ________ from the glamorous screen and spend more time with her family.</a:t>
            </a:r>
          </a:p>
        </p:txBody>
      </p:sp>
      <p:sp>
        <p:nvSpPr>
          <p:cNvPr id="234499" name="Text Box 3"/>
          <p:cNvSpPr txBox="1">
            <a:spLocks noChangeArrowheads="1"/>
          </p:cNvSpPr>
          <p:nvPr/>
        </p:nvSpPr>
        <p:spPr bwMode="auto">
          <a:xfrm>
            <a:off x="898525" y="2900363"/>
            <a:ext cx="1254125"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retreat</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8.	The woman’s headache ________ the doctor; he couldn’t find the cause.</a:t>
            </a:r>
          </a:p>
        </p:txBody>
      </p:sp>
      <p:sp>
        <p:nvSpPr>
          <p:cNvPr id="234502" name="Text Box 6"/>
          <p:cNvSpPr txBox="1">
            <a:spLocks noChangeArrowheads="1"/>
          </p:cNvSpPr>
          <p:nvPr/>
        </p:nvSpPr>
        <p:spPr bwMode="auto">
          <a:xfrm>
            <a:off x="898525" y="4691063"/>
            <a:ext cx="1393825"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puzzled</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234500" name="Text Box 4"/>
          <p:cNvSpPr txBox="1">
            <a:spLocks noChangeArrowheads="1"/>
          </p:cNvSpPr>
          <p:nvPr/>
        </p:nvSpPr>
        <p:spPr bwMode="auto">
          <a:xfrm>
            <a:off x="522288" y="884238"/>
            <a:ext cx="8240712" cy="749300"/>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assume			commit			confuse			hint			mislead</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peculiar			puzzle			qualify				retreat		vague</a:t>
            </a:r>
          </a:p>
        </p:txBody>
      </p:sp>
      <p:sp>
        <p:nvSpPr>
          <p:cNvPr id="234506" name="Text Box 10"/>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6845"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790125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9.	The state has laws that protect consumers against fraud or ________ sales practices.</a:t>
            </a:r>
          </a:p>
        </p:txBody>
      </p:sp>
      <p:sp>
        <p:nvSpPr>
          <p:cNvPr id="234499" name="Text Box 3"/>
          <p:cNvSpPr txBox="1">
            <a:spLocks noChangeArrowheads="1"/>
          </p:cNvSpPr>
          <p:nvPr/>
        </p:nvSpPr>
        <p:spPr bwMode="auto">
          <a:xfrm>
            <a:off x="898525" y="2932113"/>
            <a:ext cx="17843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misleading</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10.	He tried to explain the complicated theory to me, but I got even more ________ by the technical terms in his explanation.</a:t>
            </a:r>
          </a:p>
        </p:txBody>
      </p:sp>
      <p:sp>
        <p:nvSpPr>
          <p:cNvPr id="234502" name="Text Box 6"/>
          <p:cNvSpPr txBox="1">
            <a:spLocks noChangeArrowheads="1"/>
          </p:cNvSpPr>
          <p:nvPr/>
        </p:nvSpPr>
        <p:spPr bwMode="auto">
          <a:xfrm>
            <a:off x="898525" y="4738688"/>
            <a:ext cx="15875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confused</a:t>
            </a:r>
          </a:p>
        </p:txBody>
      </p:sp>
      <p:pic>
        <p:nvPicPr>
          <p:cNvPr id="377864" name="Picture 11">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6448425"/>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useBgFill="1">
        <p:nvSpPr>
          <p:cNvPr id="234500" name="Text Box 4"/>
          <p:cNvSpPr txBox="1">
            <a:spLocks noChangeArrowheads="1"/>
          </p:cNvSpPr>
          <p:nvPr/>
        </p:nvSpPr>
        <p:spPr bwMode="auto">
          <a:xfrm>
            <a:off x="522288" y="884238"/>
            <a:ext cx="8240712" cy="749300"/>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assume			commit			confuse			hint			mislead</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peculiar			puzzle			qualify				retreat		vague</a:t>
            </a:r>
          </a:p>
        </p:txBody>
      </p:sp>
      <p:sp>
        <p:nvSpPr>
          <p:cNvPr id="234506" name="Text Box 10"/>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spTree>
    <p:extLst>
      <p:ext uri="{BB962C8B-B14F-4D97-AF65-F5344CB8AC3E}">
        <p14:creationId xmlns="" xmlns:p14="http://schemas.microsoft.com/office/powerpoint/2010/main" val="40295671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4" presetClass="entr" presetSubtype="16" fill="hold" nodeType="afterEffect">
                                  <p:stCondLst>
                                    <p:cond delay="0"/>
                                  </p:stCondLst>
                                  <p:childTnLst>
                                    <p:set>
                                      <p:cBhvr>
                                        <p:cTn id="24" dur="1" fill="hold">
                                          <p:stCondLst>
                                            <p:cond delay="0"/>
                                          </p:stCondLst>
                                        </p:cTn>
                                        <p:tgtEl>
                                          <p:spTgt spid="377864"/>
                                        </p:tgtEl>
                                        <p:attrNameLst>
                                          <p:attrName>style.visibility</p:attrName>
                                        </p:attrNameLst>
                                      </p:cBhvr>
                                      <p:to>
                                        <p:strVal val="visible"/>
                                      </p:to>
                                    </p:set>
                                    <p:animEffect transition="in" filter="box(in)">
                                      <p:cBhvr>
                                        <p:cTn id="25" dur="500"/>
                                        <p:tgtEl>
                                          <p:spTgt spid="377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a:t>
            </a:r>
            <a:r>
              <a:rPr lang="en-US" altLang="en-US" sz="2400">
                <a:solidFill>
                  <a:srgbClr val="FFFFFF"/>
                </a:solidFill>
                <a:latin typeface="Arial Narrow" pitchFamily="34" charset="0"/>
                <a:cs typeface="Times New Roman" pitchFamily="18" charset="0"/>
              </a:rPr>
              <a:t>Complete the following sentences with phrases or expressions from the passage. Change the form where necessary.</a:t>
            </a:r>
            <a:endParaRPr lang="zh-CN" altLang="en-US" sz="2400">
              <a:solidFill>
                <a:srgbClr val="FFFFFF"/>
              </a:solidFill>
              <a:latin typeface="Arial Narrow" pitchFamily="34" charset="0"/>
              <a:cs typeface="Times New Roman" pitchFamily="18"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128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	The  local  government’s  decision  to  reduce  unemployment  benefits  enraged  the  workers  who were laid off and they  ________ violent protest.</a:t>
            </a:r>
          </a:p>
        </p:txBody>
      </p:sp>
      <p:sp>
        <p:nvSpPr>
          <p:cNvPr id="105476" name="Text Box 4"/>
          <p:cNvSpPr txBox="1">
            <a:spLocks noChangeArrowheads="1"/>
          </p:cNvSpPr>
          <p:nvPr/>
        </p:nvSpPr>
        <p:spPr bwMode="auto">
          <a:xfrm>
            <a:off x="898525" y="3146425"/>
            <a:ext cx="1781175"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resorted to</a:t>
            </a:r>
          </a:p>
        </p:txBody>
      </p:sp>
      <p:pic>
        <p:nvPicPr>
          <p:cNvPr id="63503"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383626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Change the form where necessary.</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2.	What’s the point of ________ for months over something that a good teacher could have explained in minutes?</a:t>
            </a:r>
          </a:p>
        </p:txBody>
      </p:sp>
      <p:sp>
        <p:nvSpPr>
          <p:cNvPr id="105476" name="Text Box 4"/>
          <p:cNvSpPr txBox="1">
            <a:spLocks noChangeArrowheads="1"/>
          </p:cNvSpPr>
          <p:nvPr/>
        </p:nvSpPr>
        <p:spPr bwMode="auto">
          <a:xfrm>
            <a:off x="898525" y="2900363"/>
            <a:ext cx="3732213"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racking your / one’s brains </a:t>
            </a:r>
          </a:p>
        </p:txBody>
      </p:sp>
      <p:pic>
        <p:nvPicPr>
          <p:cNvPr id="378886"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502138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Change the form where necessary.</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3.	The boy admires his father and ________ his every word.</a:t>
            </a:r>
          </a:p>
        </p:txBody>
      </p:sp>
      <p:sp>
        <p:nvSpPr>
          <p:cNvPr id="105476" name="Text Box 4"/>
          <p:cNvSpPr txBox="1">
            <a:spLocks noChangeArrowheads="1"/>
          </p:cNvSpPr>
          <p:nvPr/>
        </p:nvSpPr>
        <p:spPr bwMode="auto">
          <a:xfrm>
            <a:off x="898525" y="2940050"/>
            <a:ext cx="15875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hangs on</a:t>
            </a:r>
          </a:p>
        </p:txBody>
      </p:sp>
      <p:pic>
        <p:nvPicPr>
          <p:cNvPr id="379910"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536474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51208"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84" name="Text Box 84"/>
          <p:cNvSpPr txBox="1">
            <a:spLocks noChangeArrowheads="1"/>
          </p:cNvSpPr>
          <p:nvPr/>
        </p:nvSpPr>
        <p:spPr bwMode="auto">
          <a:xfrm>
            <a:off x="296863" y="1376363"/>
            <a:ext cx="8626475" cy="2428875"/>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1	</a:t>
            </a:r>
            <a:r>
              <a:rPr lang="en-US" altLang="en-US" sz="2400">
                <a:solidFill>
                  <a:srgbClr val="003366"/>
                </a:solidFill>
                <a:latin typeface="Arial Narrow" pitchFamily="34" charset="0"/>
              </a:rPr>
              <a:t>The </a:t>
            </a:r>
            <a:r>
              <a:rPr lang="en-US" altLang="en-US" sz="2400" u="sng">
                <a:solidFill>
                  <a:srgbClr val="003366"/>
                </a:solidFill>
                <a:latin typeface="Arial Narrow" pitchFamily="34" charset="0"/>
              </a:rPr>
              <a:t>coward</a:t>
            </a:r>
            <a:r>
              <a:rPr lang="en-US" altLang="en-US" sz="2400">
                <a:solidFill>
                  <a:srgbClr val="003366"/>
                </a:solidFill>
                <a:latin typeface="Arial Narrow" pitchFamily="34" charset="0"/>
              </a:rPr>
              <a:t> in me was much too pleased with this solution.</a:t>
            </a: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courage</a:t>
            </a:r>
            <a:endParaRPr lang="en-US" altLang="zh-CN" sz="2400">
              <a:solidFill>
                <a:srgbClr val="003366"/>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fear</a:t>
            </a:r>
            <a:endParaRPr lang="en-US" altLang="zh-CN" sz="2400">
              <a:solidFill>
                <a:srgbClr val="003366"/>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satisfaction</a:t>
            </a:r>
            <a:endParaRPr lang="en-US" altLang="zh-CN" sz="2400">
              <a:solidFill>
                <a:srgbClr val="003366"/>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 personality</a:t>
            </a:r>
            <a:endParaRPr lang="zh-CN" altLang="en-US" sz="2400">
              <a:solidFill>
                <a:srgbClr val="003366"/>
              </a:solidFill>
              <a:latin typeface="Arial Narrow" pitchFamily="34" charset="0"/>
            </a:endParaRPr>
          </a:p>
        </p:txBody>
      </p:sp>
    </p:spTree>
    <p:extLst>
      <p:ext uri="{BB962C8B-B14F-4D97-AF65-F5344CB8AC3E}">
        <p14:creationId xmlns="" xmlns:p14="http://schemas.microsoft.com/office/powerpoint/2010/main" val="20199143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Change the form where necessary.</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4.	The  manager  pulled  the  pencil  and  pad  from  his  shirt  pocket  and  ________  every  word  the customer said.</a:t>
            </a:r>
          </a:p>
        </p:txBody>
      </p:sp>
      <p:sp>
        <p:nvSpPr>
          <p:cNvPr id="105476" name="Text Box 4"/>
          <p:cNvSpPr txBox="1">
            <a:spLocks noChangeArrowheads="1"/>
          </p:cNvSpPr>
          <p:nvPr/>
        </p:nvSpPr>
        <p:spPr bwMode="auto">
          <a:xfrm>
            <a:off x="898525" y="2940050"/>
            <a:ext cx="1878013"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jotted down</a:t>
            </a:r>
          </a:p>
        </p:txBody>
      </p:sp>
      <p:pic>
        <p:nvPicPr>
          <p:cNvPr id="380934"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650121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Change the form where necessary.</a:t>
            </a:r>
          </a:p>
        </p:txBody>
      </p:sp>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5.	At present, the whole world seems to be __________ about how to cope with economic globalization.</a:t>
            </a:r>
          </a:p>
        </p:txBody>
      </p:sp>
      <p:sp>
        <p:nvSpPr>
          <p:cNvPr id="105476" name="Text Box 4"/>
          <p:cNvSpPr txBox="1">
            <a:spLocks noChangeArrowheads="1"/>
          </p:cNvSpPr>
          <p:nvPr/>
        </p:nvSpPr>
        <p:spPr bwMode="auto">
          <a:xfrm>
            <a:off x="898525" y="2940050"/>
            <a:ext cx="14795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at a loss</a:t>
            </a:r>
          </a:p>
        </p:txBody>
      </p:sp>
      <p:pic>
        <p:nvPicPr>
          <p:cNvPr id="38195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6448425"/>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224474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81958"/>
                                        </p:tgtEl>
                                        <p:attrNameLst>
                                          <p:attrName>style.visibility</p:attrName>
                                        </p:attrNameLst>
                                      </p:cBhvr>
                                      <p:to>
                                        <p:strVal val="visible"/>
                                      </p:to>
                                    </p:set>
                                    <p:animEffect transition="in" filter="box(in)">
                                      <p:cBhvr>
                                        <p:cTn id="11"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69875" y="738188"/>
            <a:ext cx="8428038" cy="96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1.</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知道原理是一回事，但要付诸实践又是另外一回事。</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it’s one thing ... it’s another ...</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1443038" y="1189038"/>
            <a:ext cx="601662"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557" name="AutoShape 13"/>
          <p:cNvSpPr>
            <a:spLocks/>
          </p:cNvSpPr>
          <p:nvPr/>
        </p:nvSpPr>
        <p:spPr bwMode="auto">
          <a:xfrm>
            <a:off x="2200275" y="1730375"/>
            <a:ext cx="1146175" cy="485775"/>
          </a:xfrm>
          <a:prstGeom prst="borderCallout2">
            <a:avLst>
              <a:gd name="adj1" fmla="val 23528"/>
              <a:gd name="adj2" fmla="val -3366"/>
              <a:gd name="adj3" fmla="val 23528"/>
              <a:gd name="adj4" fmla="val -3366"/>
              <a:gd name="adj5" fmla="val -111440"/>
              <a:gd name="adj6" fmla="val -15287"/>
            </a:avLst>
          </a:prstGeom>
          <a:noFill/>
          <a:ln w="2857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r>
              <a:rPr lang="en-US" altLang="zh-CN">
                <a:solidFill>
                  <a:srgbClr val="003366"/>
                </a:solidFill>
                <a:ea typeface="宋体" pitchFamily="2" charset="-122"/>
              </a:rPr>
              <a:t>principle</a:t>
            </a:r>
          </a:p>
        </p:txBody>
      </p:sp>
      <p:sp>
        <p:nvSpPr>
          <p:cNvPr id="108562" name="Text Box 18"/>
          <p:cNvSpPr txBox="1">
            <a:spLocks noChangeArrowheads="1"/>
          </p:cNvSpPr>
          <p:nvPr/>
        </p:nvSpPr>
        <p:spPr bwMode="auto">
          <a:xfrm>
            <a:off x="852488" y="3630613"/>
            <a:ext cx="8023225"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It’s one thing to understand the principle, it’s another thing to put it into practice.</a:t>
            </a:r>
          </a:p>
        </p:txBody>
      </p:sp>
      <p:sp>
        <p:nvSpPr>
          <p:cNvPr id="108566" name="Line 22"/>
          <p:cNvSpPr>
            <a:spLocks noChangeShapeType="1"/>
          </p:cNvSpPr>
          <p:nvPr/>
        </p:nvSpPr>
        <p:spPr bwMode="auto">
          <a:xfrm>
            <a:off x="54610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66579" name="Picture 22">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71220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6" descr=" icon"/>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60350" y="3617913"/>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AutoShape 1031"/>
          <p:cNvSpPr>
            <a:spLocks/>
          </p:cNvSpPr>
          <p:nvPr/>
        </p:nvSpPr>
        <p:spPr bwMode="auto">
          <a:xfrm>
            <a:off x="5859463" y="1908175"/>
            <a:ext cx="2263775" cy="485775"/>
          </a:xfrm>
          <a:prstGeom prst="borderCallout2">
            <a:avLst>
              <a:gd name="adj1" fmla="val 23528"/>
              <a:gd name="adj2" fmla="val -3347"/>
              <a:gd name="adj3" fmla="val 23528"/>
              <a:gd name="adj4" fmla="val -3347"/>
              <a:gd name="adj5" fmla="val -147384"/>
              <a:gd name="adj6" fmla="val -22454"/>
            </a:avLst>
          </a:prstGeom>
          <a:noFill/>
          <a:ln w="28575">
            <a:solidFill>
              <a:srgbClr val="66FFCC"/>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algn="just"/>
            <a:r>
              <a:rPr lang="en-US" altLang="zh-CN">
                <a:solidFill>
                  <a:srgbClr val="003366"/>
                </a:solidFill>
                <a:ea typeface="宋体" pitchFamily="2" charset="-122"/>
              </a:rPr>
              <a:t>put ... into practice</a:t>
            </a:r>
          </a:p>
        </p:txBody>
      </p:sp>
      <p:sp>
        <p:nvSpPr>
          <p:cNvPr id="66587" name="Line 1034"/>
          <p:cNvSpPr>
            <a:spLocks noChangeShapeType="1"/>
          </p:cNvSpPr>
          <p:nvPr/>
        </p:nvSpPr>
        <p:spPr bwMode="auto">
          <a:xfrm>
            <a:off x="4194175" y="1201738"/>
            <a:ext cx="1182688"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39071977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6587"/>
                                        </p:tgtEl>
                                        <p:attrNameLst>
                                          <p:attrName>style.visibility</p:attrName>
                                        </p:attrNameLst>
                                      </p:cBhvr>
                                      <p:to>
                                        <p:strVal val="visible"/>
                                      </p:to>
                                    </p:set>
                                    <p:animEffect transition="in" filter="blinds(vertical)">
                                      <p:cBhvr>
                                        <p:cTn id="11" dur="500"/>
                                        <p:tgtEl>
                                          <p:spTgt spid="665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665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893175" cy="96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2.</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据报道，慢跑</a:t>
            </a:r>
            <a:r>
              <a:rPr lang="en-US" altLang="zh-CN" sz="2400">
                <a:latin typeface="Arial" pitchFamily="34" charset="0"/>
                <a:ea typeface="黑体" pitchFamily="2" charset="-122"/>
              </a:rPr>
              <a:t>(jogging)</a:t>
            </a:r>
            <a:r>
              <a:rPr lang="zh-CN" altLang="en-US" sz="2400">
                <a:latin typeface="黑体" pitchFamily="2" charset="-122"/>
                <a:ea typeface="黑体" pitchFamily="2" charset="-122"/>
              </a:rPr>
              <a:t>可将患心脏病的可能性减少三分之二。</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less likely</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847725" y="1187450"/>
            <a:ext cx="858838"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557" name="AutoShape 13"/>
          <p:cNvSpPr>
            <a:spLocks/>
          </p:cNvSpPr>
          <p:nvPr/>
        </p:nvSpPr>
        <p:spPr bwMode="auto">
          <a:xfrm>
            <a:off x="1041400" y="1871663"/>
            <a:ext cx="2540000" cy="485775"/>
          </a:xfrm>
          <a:prstGeom prst="borderCallout2">
            <a:avLst>
              <a:gd name="adj1" fmla="val 23528"/>
              <a:gd name="adj2" fmla="val -3000"/>
              <a:gd name="adj3" fmla="val 23528"/>
              <a:gd name="adj4" fmla="val -3000"/>
              <a:gd name="adj5" fmla="val -141829"/>
              <a:gd name="adj6" fmla="val -7065"/>
            </a:avLst>
          </a:prstGeom>
          <a:noFill/>
          <a:ln w="2857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r>
              <a:rPr lang="en-US" altLang="zh-CN">
                <a:solidFill>
                  <a:srgbClr val="003366"/>
                </a:solidFill>
                <a:ea typeface="宋体" pitchFamily="2" charset="-122"/>
              </a:rPr>
              <a:t>It is reported (that) ...</a:t>
            </a:r>
          </a:p>
        </p:txBody>
      </p:sp>
      <p:sp>
        <p:nvSpPr>
          <p:cNvPr id="108562" name="Text Box 18"/>
          <p:cNvSpPr txBox="1">
            <a:spLocks noChangeArrowheads="1"/>
          </p:cNvSpPr>
          <p:nvPr/>
        </p:nvSpPr>
        <p:spPr bwMode="auto">
          <a:xfrm>
            <a:off x="833438" y="3630613"/>
            <a:ext cx="8016875"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It is reported that jogging makes you three times less likely to suffer from a heart attack.</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1300" y="3617913"/>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AutoShape 1031"/>
          <p:cNvSpPr>
            <a:spLocks/>
          </p:cNvSpPr>
          <p:nvPr/>
        </p:nvSpPr>
        <p:spPr bwMode="auto">
          <a:xfrm>
            <a:off x="5832475" y="1755775"/>
            <a:ext cx="2665413" cy="485775"/>
          </a:xfrm>
          <a:prstGeom prst="borderCallout2">
            <a:avLst>
              <a:gd name="adj1" fmla="val 23528"/>
              <a:gd name="adj2" fmla="val 102245"/>
              <a:gd name="adj3" fmla="val 23528"/>
              <a:gd name="adj4" fmla="val 102245"/>
              <a:gd name="adj5" fmla="val -122875"/>
              <a:gd name="adj6" fmla="val 107444"/>
            </a:avLst>
          </a:prstGeom>
          <a:noFill/>
          <a:ln w="28575">
            <a:solidFill>
              <a:srgbClr val="66FFCC"/>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algn="just"/>
            <a:r>
              <a:rPr lang="en-US" altLang="zh-CN">
                <a:solidFill>
                  <a:srgbClr val="003366"/>
                </a:solidFill>
                <a:ea typeface="宋体" pitchFamily="2" charset="-122"/>
              </a:rPr>
              <a:t>three times less likely </a:t>
            </a:r>
          </a:p>
        </p:txBody>
      </p:sp>
      <p:sp>
        <p:nvSpPr>
          <p:cNvPr id="261132" name="Line 1034"/>
          <p:cNvSpPr>
            <a:spLocks noChangeShapeType="1"/>
          </p:cNvSpPr>
          <p:nvPr/>
        </p:nvSpPr>
        <p:spPr bwMode="auto">
          <a:xfrm>
            <a:off x="5980113" y="1168400"/>
            <a:ext cx="2728912"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pic>
        <p:nvPicPr>
          <p:cNvPr id="261133"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40725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1132"/>
                                        </p:tgtEl>
                                        <p:attrNameLst>
                                          <p:attrName>style.visibility</p:attrName>
                                        </p:attrNameLst>
                                      </p:cBhvr>
                                      <p:to>
                                        <p:strVal val="visible"/>
                                      </p:to>
                                    </p:set>
                                    <p:animEffect transition="in" filter="blinds(vertical)">
                                      <p:cBhvr>
                                        <p:cTn id="11" dur="500"/>
                                        <p:tgtEl>
                                          <p:spTgt spid="2611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Lef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2611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732838" cy="96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3.</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根据最新调查，半数英国人不清楚欧元与英镑的比值。</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have no idea / in relation to</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814388" y="1179513"/>
            <a:ext cx="1830387"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557" name="AutoShape 13"/>
          <p:cNvSpPr>
            <a:spLocks/>
          </p:cNvSpPr>
          <p:nvPr/>
        </p:nvSpPr>
        <p:spPr bwMode="auto">
          <a:xfrm>
            <a:off x="990600" y="1697038"/>
            <a:ext cx="3476625" cy="485775"/>
          </a:xfrm>
          <a:prstGeom prst="borderCallout2">
            <a:avLst>
              <a:gd name="adj1" fmla="val 23528"/>
              <a:gd name="adj2" fmla="val -1773"/>
              <a:gd name="adj3" fmla="val 23528"/>
              <a:gd name="adj4" fmla="val -1773"/>
              <a:gd name="adj5" fmla="val -106861"/>
              <a:gd name="adj6" fmla="val -4579"/>
            </a:avLst>
          </a:prstGeom>
          <a:noFill/>
          <a:ln w="2857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r>
              <a:rPr lang="en-US" altLang="zh-CN">
                <a:solidFill>
                  <a:srgbClr val="003366"/>
                </a:solidFill>
                <a:ea typeface="宋体" pitchFamily="2" charset="-122"/>
              </a:rPr>
              <a:t>according to the latest survey</a:t>
            </a:r>
          </a:p>
        </p:txBody>
      </p:sp>
      <p:sp>
        <p:nvSpPr>
          <p:cNvPr id="108562" name="Text Box 18"/>
          <p:cNvSpPr txBox="1">
            <a:spLocks noChangeArrowheads="1"/>
          </p:cNvSpPr>
          <p:nvPr/>
        </p:nvSpPr>
        <p:spPr bwMode="auto">
          <a:xfrm>
            <a:off x="833438" y="3630613"/>
            <a:ext cx="7970837"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Almost half of the British people have no idea what the euro is worth in relation to the pound, according to the latest survey.</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1300" y="3617913"/>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AutoShape 1031"/>
          <p:cNvSpPr>
            <a:spLocks/>
          </p:cNvSpPr>
          <p:nvPr/>
        </p:nvSpPr>
        <p:spPr bwMode="auto">
          <a:xfrm>
            <a:off x="2195513" y="2373313"/>
            <a:ext cx="5291137" cy="485775"/>
          </a:xfrm>
          <a:prstGeom prst="borderCallout2">
            <a:avLst>
              <a:gd name="adj1" fmla="val 23528"/>
              <a:gd name="adj2" fmla="val 101440"/>
              <a:gd name="adj3" fmla="val 23528"/>
              <a:gd name="adj4" fmla="val 101440"/>
              <a:gd name="adj5" fmla="val -248366"/>
              <a:gd name="adj6" fmla="val 105611"/>
            </a:avLst>
          </a:prstGeom>
          <a:noFill/>
          <a:ln w="28575">
            <a:solidFill>
              <a:srgbClr val="66FFCC"/>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algn="just"/>
            <a:r>
              <a:rPr lang="en-US" altLang="zh-CN">
                <a:solidFill>
                  <a:srgbClr val="003366"/>
                </a:solidFill>
                <a:ea typeface="宋体" pitchFamily="2" charset="-122"/>
              </a:rPr>
              <a:t>what the euro is worth in relation to the pound</a:t>
            </a:r>
          </a:p>
        </p:txBody>
      </p:sp>
      <p:sp>
        <p:nvSpPr>
          <p:cNvPr id="262156" name="Line 1034"/>
          <p:cNvSpPr>
            <a:spLocks noChangeShapeType="1"/>
          </p:cNvSpPr>
          <p:nvPr/>
        </p:nvSpPr>
        <p:spPr bwMode="auto">
          <a:xfrm>
            <a:off x="5413375" y="1165225"/>
            <a:ext cx="2387600"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pic>
        <p:nvPicPr>
          <p:cNvPr id="262157"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585437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2156"/>
                                        </p:tgtEl>
                                        <p:attrNameLst>
                                          <p:attrName>style.visibility</p:attrName>
                                        </p:attrNameLst>
                                      </p:cBhvr>
                                      <p:to>
                                        <p:strVal val="visible"/>
                                      </p:to>
                                    </p:set>
                                    <p:animEffect transition="in" filter="blinds(vertical)">
                                      <p:cBhvr>
                                        <p:cTn id="11" dur="500"/>
                                        <p:tgtEl>
                                          <p:spTgt spid="262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Lef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2621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724900" cy="1406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4.</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这片土地本应建成一个供大家享用的公园，但现在却立起了几栋公寓楼。</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should have done</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7" name="AutoShape 13"/>
          <p:cNvSpPr>
            <a:spLocks/>
          </p:cNvSpPr>
          <p:nvPr/>
        </p:nvSpPr>
        <p:spPr bwMode="auto">
          <a:xfrm>
            <a:off x="3792538" y="1557338"/>
            <a:ext cx="4133850" cy="485775"/>
          </a:xfrm>
          <a:prstGeom prst="borderCallout2">
            <a:avLst>
              <a:gd name="adj1" fmla="val 23528"/>
              <a:gd name="adj2" fmla="val -1648"/>
              <a:gd name="adj3" fmla="val 23528"/>
              <a:gd name="adj4" fmla="val -1648"/>
              <a:gd name="adj5" fmla="val -73528"/>
              <a:gd name="adj6" fmla="val -9958"/>
            </a:avLst>
          </a:prstGeom>
          <a:noFill/>
          <a:ln w="2857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r>
              <a:rPr lang="en-US" altLang="zh-CN">
                <a:solidFill>
                  <a:srgbClr val="003366"/>
                </a:solidFill>
                <a:ea typeface="宋体" pitchFamily="2" charset="-122"/>
              </a:rPr>
              <a:t>should have been made into a park</a:t>
            </a:r>
          </a:p>
        </p:txBody>
      </p:sp>
      <p:sp>
        <p:nvSpPr>
          <p:cNvPr id="108562" name="Text Box 18"/>
          <p:cNvSpPr txBox="1">
            <a:spLocks noChangeArrowheads="1"/>
          </p:cNvSpPr>
          <p:nvPr/>
        </p:nvSpPr>
        <p:spPr bwMode="auto">
          <a:xfrm>
            <a:off x="833438" y="3630613"/>
            <a:ext cx="8008937"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The area should have been made into a park for everyone to enjoy but now some apartment buildings stand there.</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1300" y="3617913"/>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3181"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AutoShape 1031"/>
          <p:cNvSpPr>
            <a:spLocks/>
          </p:cNvSpPr>
          <p:nvPr/>
        </p:nvSpPr>
        <p:spPr bwMode="auto">
          <a:xfrm>
            <a:off x="2836863" y="2362200"/>
            <a:ext cx="2276475" cy="485775"/>
          </a:xfrm>
          <a:prstGeom prst="borderCallout2">
            <a:avLst>
              <a:gd name="adj1" fmla="val 23528"/>
              <a:gd name="adj2" fmla="val -3347"/>
              <a:gd name="adj3" fmla="val 23528"/>
              <a:gd name="adj4" fmla="val -3347"/>
              <a:gd name="adj5" fmla="val -147384"/>
              <a:gd name="adj6" fmla="val -22454"/>
            </a:avLst>
          </a:prstGeom>
          <a:noFill/>
          <a:ln w="28575">
            <a:solidFill>
              <a:srgbClr val="66FFCC"/>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algn="just"/>
            <a:r>
              <a:rPr lang="en-US" altLang="zh-CN">
                <a:solidFill>
                  <a:srgbClr val="003366"/>
                </a:solidFill>
                <a:ea typeface="宋体" pitchFamily="2" charset="-122"/>
              </a:rPr>
              <a:t>apartment building</a:t>
            </a:r>
          </a:p>
        </p:txBody>
      </p:sp>
      <p:sp>
        <p:nvSpPr>
          <p:cNvPr id="263183" name="Line 1034"/>
          <p:cNvSpPr>
            <a:spLocks noChangeShapeType="1"/>
          </p:cNvSpPr>
          <p:nvPr/>
        </p:nvSpPr>
        <p:spPr bwMode="auto">
          <a:xfrm>
            <a:off x="1428750" y="1655763"/>
            <a:ext cx="904875"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263185" name="Group 17"/>
          <p:cNvGrpSpPr>
            <a:grpSpLocks/>
          </p:cNvGrpSpPr>
          <p:nvPr/>
        </p:nvGrpSpPr>
        <p:grpSpPr bwMode="auto">
          <a:xfrm>
            <a:off x="2070100" y="1176338"/>
            <a:ext cx="4318000" cy="0"/>
            <a:chOff x="1304" y="746"/>
            <a:chExt cx="2720" cy="0"/>
          </a:xfrm>
        </p:grpSpPr>
        <p:sp>
          <p:nvSpPr>
            <p:cNvPr id="108556" name="Line 12"/>
            <p:cNvSpPr>
              <a:spLocks noChangeShapeType="1"/>
            </p:cNvSpPr>
            <p:nvPr/>
          </p:nvSpPr>
          <p:spPr bwMode="auto">
            <a:xfrm>
              <a:off x="1304" y="746"/>
              <a:ext cx="1156"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Line 12"/>
            <p:cNvSpPr>
              <a:spLocks noChangeShapeType="1"/>
            </p:cNvSpPr>
            <p:nvPr/>
          </p:nvSpPr>
          <p:spPr bwMode="auto">
            <a:xfrm>
              <a:off x="3660" y="746"/>
              <a:ext cx="364"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 xmlns:p14="http://schemas.microsoft.com/office/powerpoint/2010/main" val="31409086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263185"/>
                                        </p:tgtEl>
                                        <p:attrNameLst>
                                          <p:attrName>style.visibility</p:attrName>
                                        </p:attrNameLst>
                                      </p:cBhvr>
                                      <p:to>
                                        <p:strVal val="visible"/>
                                      </p:to>
                                    </p:set>
                                    <p:animEffect transition="in" filter="blinds(vertical)">
                                      <p:cBhvr>
                                        <p:cTn id="7" dur="500"/>
                                        <p:tgtEl>
                                          <p:spTgt spid="263185"/>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3183"/>
                                        </p:tgtEl>
                                        <p:attrNameLst>
                                          <p:attrName>style.visibility</p:attrName>
                                        </p:attrNameLst>
                                      </p:cBhvr>
                                      <p:to>
                                        <p:strVal val="visible"/>
                                      </p:to>
                                    </p:set>
                                    <p:animEffect transition="in" filter="blinds(vertical)">
                                      <p:cBhvr>
                                        <p:cTn id="11" dur="500"/>
                                        <p:tgtEl>
                                          <p:spTgt spid="263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animBg="1" autoUpdateAnimBg="0"/>
      <p:bldP spid="108562" grpId="0" autoUpdateAnimBg="0"/>
      <p:bldP spid="114695" grpId="0" animBg="1" autoUpdateAnimBg="0"/>
      <p:bldP spid="2631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893175" cy="96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5.</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不知道所有这些相关信息能否凑成一幅关于他的清晰图画。</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add up to)</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1738313" y="1173163"/>
            <a:ext cx="2384425" cy="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557" name="AutoShape 13"/>
          <p:cNvSpPr>
            <a:spLocks/>
          </p:cNvSpPr>
          <p:nvPr/>
        </p:nvSpPr>
        <p:spPr bwMode="auto">
          <a:xfrm>
            <a:off x="2298700" y="1406525"/>
            <a:ext cx="3098800" cy="485775"/>
          </a:xfrm>
          <a:prstGeom prst="borderCallout2">
            <a:avLst>
              <a:gd name="adj1" fmla="val 23528"/>
              <a:gd name="adj2" fmla="val -2032"/>
              <a:gd name="adj3" fmla="val 23528"/>
              <a:gd name="adj4" fmla="val -2032"/>
              <a:gd name="adj5" fmla="val -47384"/>
              <a:gd name="adj6" fmla="val -5667"/>
            </a:avLst>
          </a:prstGeom>
          <a:noFill/>
          <a:ln w="2857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r>
              <a:rPr lang="en-US" altLang="zh-CN">
                <a:solidFill>
                  <a:srgbClr val="003366"/>
                </a:solidFill>
                <a:ea typeface="宋体" pitchFamily="2" charset="-122"/>
              </a:rPr>
              <a:t>all the related information </a:t>
            </a:r>
          </a:p>
        </p:txBody>
      </p:sp>
      <p:sp>
        <p:nvSpPr>
          <p:cNvPr id="108562" name="Text Box 18"/>
          <p:cNvSpPr txBox="1">
            <a:spLocks noChangeArrowheads="1"/>
          </p:cNvSpPr>
          <p:nvPr/>
        </p:nvSpPr>
        <p:spPr bwMode="auto">
          <a:xfrm>
            <a:off x="833438" y="3630613"/>
            <a:ext cx="8001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I’m wondering whether all the related information could add up to a clear picture of him.</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 name="Picture 16" descr=" ico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1300" y="3617913"/>
            <a:ext cx="60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3716" name="Picture 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6448425"/>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695" name="AutoShape 1031"/>
          <p:cNvSpPr>
            <a:spLocks/>
          </p:cNvSpPr>
          <p:nvPr/>
        </p:nvSpPr>
        <p:spPr bwMode="auto">
          <a:xfrm>
            <a:off x="5270500" y="2012950"/>
            <a:ext cx="2974975" cy="485775"/>
          </a:xfrm>
          <a:prstGeom prst="borderCallout2">
            <a:avLst>
              <a:gd name="adj1" fmla="val 23528"/>
              <a:gd name="adj2" fmla="val 101671"/>
              <a:gd name="adj3" fmla="val 23528"/>
              <a:gd name="adj4" fmla="val 101671"/>
              <a:gd name="adj5" fmla="val -171569"/>
              <a:gd name="adj6" fmla="val 105912"/>
            </a:avLst>
          </a:prstGeom>
          <a:noFill/>
          <a:ln w="28575">
            <a:solidFill>
              <a:srgbClr val="66FFCC"/>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p>
            <a:pPr algn="just"/>
            <a:r>
              <a:rPr lang="en-US" altLang="zh-CN">
                <a:solidFill>
                  <a:srgbClr val="003366"/>
                </a:solidFill>
                <a:ea typeface="宋体" pitchFamily="2" charset="-122"/>
              </a:rPr>
              <a:t>add up to a clear picture </a:t>
            </a:r>
          </a:p>
        </p:txBody>
      </p:sp>
      <p:grpSp>
        <p:nvGrpSpPr>
          <p:cNvPr id="264209" name="Group 17"/>
          <p:cNvGrpSpPr>
            <a:grpSpLocks/>
          </p:cNvGrpSpPr>
          <p:nvPr/>
        </p:nvGrpSpPr>
        <p:grpSpPr bwMode="auto">
          <a:xfrm>
            <a:off x="4772025" y="1173163"/>
            <a:ext cx="3670300" cy="0"/>
            <a:chOff x="3006" y="739"/>
            <a:chExt cx="2312" cy="0"/>
          </a:xfrm>
        </p:grpSpPr>
        <p:sp>
          <p:nvSpPr>
            <p:cNvPr id="264206" name="Line 1034"/>
            <p:cNvSpPr>
              <a:spLocks noChangeShapeType="1"/>
            </p:cNvSpPr>
            <p:nvPr/>
          </p:nvSpPr>
          <p:spPr bwMode="auto">
            <a:xfrm>
              <a:off x="3006" y="739"/>
              <a:ext cx="759"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4208" name="Line 1034"/>
            <p:cNvSpPr>
              <a:spLocks noChangeShapeType="1"/>
            </p:cNvSpPr>
            <p:nvPr/>
          </p:nvSpPr>
          <p:spPr bwMode="auto">
            <a:xfrm>
              <a:off x="4559" y="739"/>
              <a:ext cx="759" cy="0"/>
            </a:xfrm>
            <a:prstGeom prst="line">
              <a:avLst/>
            </a:prstGeom>
            <a:noFill/>
            <a:ln w="38100">
              <a:solidFill>
                <a:srgbClr val="66FF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 xmlns:p14="http://schemas.microsoft.com/office/powerpoint/2010/main" val="36422613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par>
                                <p:cTn id="8" presetID="3" presetClass="entr" presetSubtype="5" fill="hold" nodeType="withEffect">
                                  <p:stCondLst>
                                    <p:cond delay="0"/>
                                  </p:stCondLst>
                                  <p:childTnLst>
                                    <p:set>
                                      <p:cBhvr>
                                        <p:cTn id="9" dur="1" fill="hold">
                                          <p:stCondLst>
                                            <p:cond delay="0"/>
                                          </p:stCondLst>
                                        </p:cTn>
                                        <p:tgtEl>
                                          <p:spTgt spid="264209"/>
                                        </p:tgtEl>
                                        <p:attrNameLst>
                                          <p:attrName>style.visibility</p:attrName>
                                        </p:attrNameLst>
                                      </p:cBhvr>
                                      <p:to>
                                        <p:strVal val="visible"/>
                                      </p:to>
                                    </p:set>
                                    <p:animEffect transition="in" filter="blinds(vertical)">
                                      <p:cBhvr>
                                        <p:cTn id="10" dur="500"/>
                                        <p:tgtEl>
                                          <p:spTgt spid="26420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08557"/>
                                        </p:tgtEl>
                                        <p:attrNameLst>
                                          <p:attrName>style.visibility</p:attrName>
                                        </p:attrNameLst>
                                      </p:cBhvr>
                                      <p:to>
                                        <p:strVal val="visible"/>
                                      </p:to>
                                    </p:set>
                                    <p:animEffect transition="in" filter="strips(downRight)">
                                      <p:cBhvr>
                                        <p:cTn id="15" dur="500"/>
                                        <p:tgtEl>
                                          <p:spTgt spid="108557"/>
                                        </p:tgtEl>
                                      </p:cBhvr>
                                    </p:animEffect>
                                  </p:childTnLst>
                                  <p:subTnLs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9" fill="hold" grpId="0" nodeType="clickEffect">
                                  <p:stCondLst>
                                    <p:cond delay="0"/>
                                  </p:stCondLst>
                                  <p:childTnLst>
                                    <p:set>
                                      <p:cBhvr>
                                        <p:cTn id="19" dur="1" fill="hold">
                                          <p:stCondLst>
                                            <p:cond delay="0"/>
                                          </p:stCondLst>
                                        </p:cTn>
                                        <p:tgtEl>
                                          <p:spTgt spid="114695"/>
                                        </p:tgtEl>
                                        <p:attrNameLst>
                                          <p:attrName>style.visibility</p:attrName>
                                        </p:attrNameLst>
                                      </p:cBhvr>
                                      <p:to>
                                        <p:strVal val="visible"/>
                                      </p:to>
                                    </p:set>
                                    <p:animEffect transition="in" filter="strips(upLeft)">
                                      <p:cBhvr>
                                        <p:cTn id="20" dur="500"/>
                                        <p:tgtEl>
                                          <p:spTgt spid="114695"/>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par>
                          <p:cTn id="21" fill="hold" nodeType="afterGroup">
                            <p:stCondLst>
                              <p:cond delay="500"/>
                            </p:stCondLst>
                            <p:childTnLst>
                              <p:par>
                                <p:cTn id="22" presetID="16" presetClass="entr" presetSubtype="37" fill="hold" nodeType="afterEffect">
                                  <p:stCondLst>
                                    <p:cond delay="0"/>
                                  </p:stCondLst>
                                  <p:childTnLst>
                                    <p:set>
                                      <p:cBhvr>
                                        <p:cTn id="23" dur="1" fill="hold">
                                          <p:stCondLst>
                                            <p:cond delay="0"/>
                                          </p:stCondLst>
                                        </p:cTn>
                                        <p:tgtEl>
                                          <p:spTgt spid="108566"/>
                                        </p:tgtEl>
                                        <p:attrNameLst>
                                          <p:attrName>style.visibility</p:attrName>
                                        </p:attrNameLst>
                                      </p:cBhvr>
                                      <p:to>
                                        <p:strVal val="visible"/>
                                      </p:to>
                                    </p:set>
                                    <p:animEffect transition="in" filter="barn(outVertical)">
                                      <p:cBhvr>
                                        <p:cTn id="24" dur="500"/>
                                        <p:tgtEl>
                                          <p:spTgt spid="108566"/>
                                        </p:tgtEl>
                                      </p:cBhvr>
                                    </p:animEffect>
                                  </p:childTnLst>
                                </p:cTn>
                              </p:par>
                            </p:childTnLst>
                          </p:cTn>
                        </p:par>
                        <p:par>
                          <p:cTn id="25" fill="hold" nodeType="afterGroup">
                            <p:stCondLst>
                              <p:cond delay="10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8562"/>
                                        </p:tgtEl>
                                        <p:attrNameLst>
                                          <p:attrName>style.visibility</p:attrName>
                                        </p:attrNameLst>
                                      </p:cBhvr>
                                      <p:to>
                                        <p:strVal val="visible"/>
                                      </p:to>
                                    </p:set>
                                    <p:animEffect transition="in" filter="dissolve">
                                      <p:cBhvr>
                                        <p:cTn id="33" dur="500"/>
                                        <p:tgtEl>
                                          <p:spTgt spid="108562"/>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243716"/>
                                        </p:tgtEl>
                                        <p:attrNameLst>
                                          <p:attrName>style.visibility</p:attrName>
                                        </p:attrNameLst>
                                      </p:cBhvr>
                                      <p:to>
                                        <p:strVal val="visible"/>
                                      </p:to>
                                    </p:set>
                                    <p:animEffect transition="in" filter="box(in)">
                                      <p:cBhvr>
                                        <p:cTn id="37" dur="500"/>
                                        <p:tgtEl>
                                          <p:spTgt spid="24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0" name="Text Box 18"/>
          <p:cNvSpPr txBox="1">
            <a:spLocks noChangeArrowheads="1"/>
          </p:cNvSpPr>
          <p:nvPr/>
        </p:nvSpPr>
        <p:spPr bwMode="auto">
          <a:xfrm>
            <a:off x="0" y="1638300"/>
            <a:ext cx="9144000" cy="1406525"/>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solidFill>
                  <a:srgbClr val="FFFFFF"/>
                </a:solidFill>
                <a:latin typeface="Arial Narrow" pitchFamily="34" charset="0"/>
                <a:cs typeface="Times New Roman" pitchFamily="18" charset="0"/>
              </a:rPr>
              <a:t>Ex. 9	Read and compare the English sentences, paying attention to the italicized parts and  translate  the  Chinese  sentences  by  simulating  the  structure  of  the  English sentences.</a:t>
            </a:r>
          </a:p>
        </p:txBody>
      </p:sp>
      <p:pic>
        <p:nvPicPr>
          <p:cNvPr id="71683" name="Picture 19">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24599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15730"/>
                                        </p:tgtEl>
                                        <p:attrNameLst>
                                          <p:attrName>style.visibility</p:attrName>
                                        </p:attrNameLst>
                                      </p:cBhvr>
                                      <p:to>
                                        <p:strVal val="visible"/>
                                      </p:to>
                                    </p:set>
                                    <p:animEffect transition="in" filter="blinds(vertical)">
                                      <p:cBhvr>
                                        <p:cTn id="7" dur="500"/>
                                        <p:tgtEl>
                                          <p:spTgt spid="115730"/>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358775" y="647700"/>
            <a:ext cx="84010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1.	It’s </a:t>
            </a:r>
            <a:r>
              <a:rPr lang="en-US" altLang="zh-CN" sz="2400" b="1" i="1">
                <a:latin typeface="Arial Narrow" pitchFamily="34" charset="0"/>
                <a:cs typeface="Times New Roman" pitchFamily="18" charset="0"/>
              </a:rPr>
              <a:t>one thing to</a:t>
            </a:r>
            <a:r>
              <a:rPr lang="en-US" altLang="zh-CN" sz="2400">
                <a:latin typeface="Arial Narrow" pitchFamily="34" charset="0"/>
                <a:cs typeface="Times New Roman" pitchFamily="18" charset="0"/>
              </a:rPr>
              <a:t> use a word, </a:t>
            </a:r>
            <a:r>
              <a:rPr lang="en-US" altLang="zh-CN" sz="2400" b="1" i="1">
                <a:latin typeface="Arial Narrow" pitchFamily="34" charset="0"/>
                <a:cs typeface="Times New Roman" pitchFamily="18" charset="0"/>
              </a:rPr>
              <a:t>it’s another</a:t>
            </a:r>
            <a:r>
              <a:rPr lang="en-US" altLang="zh-CN" sz="2400">
                <a:latin typeface="Arial Narrow" pitchFamily="34" charset="0"/>
                <a:cs typeface="Times New Roman" pitchFamily="18" charset="0"/>
              </a:rPr>
              <a:t> to explain it.</a:t>
            </a:r>
          </a:p>
        </p:txBody>
      </p:sp>
      <p:sp>
        <p:nvSpPr>
          <p:cNvPr id="230405" name="Text Box 5"/>
          <p:cNvSpPr txBox="1">
            <a:spLocks noChangeArrowheads="1"/>
          </p:cNvSpPr>
          <p:nvPr/>
        </p:nvSpPr>
        <p:spPr bwMode="auto">
          <a:xfrm>
            <a:off x="835025" y="1755775"/>
            <a:ext cx="79565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It’s </a:t>
            </a:r>
            <a:r>
              <a:rPr lang="en-US" altLang="zh-CN" sz="2400" b="1" i="1">
                <a:latin typeface="Arial Narrow" pitchFamily="34" charset="0"/>
                <a:cs typeface="Times New Roman" pitchFamily="18" charset="0"/>
              </a:rPr>
              <a:t>one thing to</a:t>
            </a:r>
            <a:r>
              <a:rPr lang="en-US" altLang="zh-CN" sz="2400">
                <a:latin typeface="Arial Narrow" pitchFamily="34" charset="0"/>
                <a:cs typeface="Times New Roman" pitchFamily="18" charset="0"/>
              </a:rPr>
              <a:t> talk about reforms, </a:t>
            </a:r>
            <a:r>
              <a:rPr lang="en-US" altLang="zh-CN" sz="2400" b="1" i="1">
                <a:latin typeface="Arial Narrow" pitchFamily="34" charset="0"/>
                <a:cs typeface="Times New Roman" pitchFamily="18" charset="0"/>
              </a:rPr>
              <a:t>it’s another to</a:t>
            </a:r>
            <a:r>
              <a:rPr lang="en-US" altLang="zh-CN" sz="2400">
                <a:latin typeface="Arial Narrow" pitchFamily="34" charset="0"/>
                <a:cs typeface="Times New Roman" pitchFamily="18" charset="0"/>
              </a:rPr>
              <a:t> carry them out for real.</a:t>
            </a:r>
          </a:p>
        </p:txBody>
      </p:sp>
      <p:sp>
        <p:nvSpPr>
          <p:cNvPr id="230406" name="AutoShape 6"/>
          <p:cNvSpPr>
            <a:spLocks noChangeArrowheads="1"/>
          </p:cNvSpPr>
          <p:nvPr/>
        </p:nvSpPr>
        <p:spPr bwMode="auto">
          <a:xfrm>
            <a:off x="811213" y="3117850"/>
            <a:ext cx="7980362" cy="865188"/>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effectLst>
                  <a:outerShdw blurRad="38100" dist="38100" dir="2700000" algn="tl">
                    <a:srgbClr val="FFFFFF"/>
                  </a:outerShdw>
                </a:effectLst>
                <a:latin typeface="黑体" pitchFamily="2" charset="-122"/>
              </a:rPr>
              <a:t>认识到节约能源的重要性是一回事，但在生活的方方面面付诸实施又是另外一回事。</a:t>
            </a:r>
          </a:p>
        </p:txBody>
      </p:sp>
      <p:sp>
        <p:nvSpPr>
          <p:cNvPr id="230407" name="Text Box 7"/>
          <p:cNvSpPr txBox="1">
            <a:spLocks noChangeArrowheads="1"/>
          </p:cNvSpPr>
          <p:nvPr/>
        </p:nvSpPr>
        <p:spPr bwMode="auto">
          <a:xfrm>
            <a:off x="539750" y="132556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reproduction:</a:t>
            </a:r>
          </a:p>
        </p:txBody>
      </p:sp>
      <p:sp>
        <p:nvSpPr>
          <p:cNvPr id="230409" name="Text Box 9"/>
          <p:cNvSpPr txBox="1">
            <a:spLocks noChangeArrowheads="1"/>
          </p:cNvSpPr>
          <p:nvPr/>
        </p:nvSpPr>
        <p:spPr bwMode="auto">
          <a:xfrm>
            <a:off x="539750" y="2693988"/>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translation:</a:t>
            </a:r>
          </a:p>
        </p:txBody>
      </p:sp>
      <p:sp>
        <p:nvSpPr>
          <p:cNvPr id="230410" name="AutoShape 10"/>
          <p:cNvSpPr>
            <a:spLocks noChangeArrowheads="1"/>
          </p:cNvSpPr>
          <p:nvPr/>
        </p:nvSpPr>
        <p:spPr bwMode="auto">
          <a:xfrm>
            <a:off x="823913" y="4637088"/>
            <a:ext cx="7985125" cy="1009650"/>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ea typeface="宋体" pitchFamily="2" charset="-122"/>
              </a:rPr>
              <a:t>It’s </a:t>
            </a:r>
            <a:r>
              <a:rPr lang="en-US" altLang="zh-CN" i="1">
                <a:solidFill>
                  <a:srgbClr val="CC3300"/>
                </a:solidFill>
                <a:ea typeface="宋体" pitchFamily="2" charset="-122"/>
              </a:rPr>
              <a:t>one thing to</a:t>
            </a:r>
            <a:r>
              <a:rPr lang="en-US" altLang="zh-CN">
                <a:ea typeface="宋体" pitchFamily="2" charset="-122"/>
              </a:rPr>
              <a:t> recognize the importance of saving energy, </a:t>
            </a:r>
            <a:r>
              <a:rPr lang="en-US" altLang="zh-CN" i="1">
                <a:solidFill>
                  <a:srgbClr val="CC3300"/>
                </a:solidFill>
                <a:ea typeface="宋体" pitchFamily="2" charset="-122"/>
              </a:rPr>
              <a:t>it’s another</a:t>
            </a:r>
            <a:r>
              <a:rPr lang="en-US" altLang="zh-CN">
                <a:ea typeface="宋体" pitchFamily="2" charset="-122"/>
              </a:rPr>
              <a:t> to put it into practice in every aspect of life</a:t>
            </a:r>
          </a:p>
        </p:txBody>
      </p:sp>
      <p:sp>
        <p:nvSpPr>
          <p:cNvPr id="230411" name="Text Box 11"/>
          <p:cNvSpPr txBox="1">
            <a:spLocks noChangeArrowheads="1"/>
          </p:cNvSpPr>
          <p:nvPr/>
        </p:nvSpPr>
        <p:spPr bwMode="auto">
          <a:xfrm>
            <a:off x="539750" y="4208463"/>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Reference:</a:t>
            </a:r>
          </a:p>
        </p:txBody>
      </p:sp>
      <p:pic>
        <p:nvPicPr>
          <p:cNvPr id="72713" name="Picture 12">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184159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0407"/>
                                        </p:tgtEl>
                                        <p:attrNameLst>
                                          <p:attrName>style.visibility</p:attrName>
                                        </p:attrNameLst>
                                      </p:cBhvr>
                                      <p:to>
                                        <p:strVal val="visible"/>
                                      </p:to>
                                    </p:set>
                                    <p:animEffect transition="in" filter="strips(downRight)">
                                      <p:cBhvr>
                                        <p:cTn id="7" dur="500"/>
                                        <p:tgtEl>
                                          <p:spTgt spid="230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 calcmode="lin" valueType="num">
                                      <p:cBhvr>
                                        <p:cTn id="12" dur="500" fill="hold"/>
                                        <p:tgtEl>
                                          <p:spTgt spid="230405"/>
                                        </p:tgtEl>
                                        <p:attrNameLst>
                                          <p:attrName>ppt_x</p:attrName>
                                        </p:attrNameLst>
                                      </p:cBhvr>
                                      <p:tavLst>
                                        <p:tav tm="0">
                                          <p:val>
                                            <p:strVal val="#ppt_x"/>
                                          </p:val>
                                        </p:tav>
                                        <p:tav tm="100000">
                                          <p:val>
                                            <p:strVal val="#ppt_x"/>
                                          </p:val>
                                        </p:tav>
                                      </p:tavLst>
                                    </p:anim>
                                    <p:anim calcmode="lin" valueType="num">
                                      <p:cBhvr>
                                        <p:cTn id="13" dur="500" fill="hold"/>
                                        <p:tgtEl>
                                          <p:spTgt spid="230405"/>
                                        </p:tgtEl>
                                        <p:attrNameLst>
                                          <p:attrName>ppt_y</p:attrName>
                                        </p:attrNameLst>
                                      </p:cBhvr>
                                      <p:tavLst>
                                        <p:tav tm="0">
                                          <p:val>
                                            <p:strVal val="#ppt_y-#ppt_h/2"/>
                                          </p:val>
                                        </p:tav>
                                        <p:tav tm="100000">
                                          <p:val>
                                            <p:strVal val="#ppt_y"/>
                                          </p:val>
                                        </p:tav>
                                      </p:tavLst>
                                    </p:anim>
                                    <p:anim calcmode="lin" valueType="num">
                                      <p:cBhvr>
                                        <p:cTn id="14" dur="500" fill="hold"/>
                                        <p:tgtEl>
                                          <p:spTgt spid="230405"/>
                                        </p:tgtEl>
                                        <p:attrNameLst>
                                          <p:attrName>ppt_w</p:attrName>
                                        </p:attrNameLst>
                                      </p:cBhvr>
                                      <p:tavLst>
                                        <p:tav tm="0">
                                          <p:val>
                                            <p:strVal val="#ppt_w"/>
                                          </p:val>
                                        </p:tav>
                                        <p:tav tm="100000">
                                          <p:val>
                                            <p:strVal val="#ppt_w"/>
                                          </p:val>
                                        </p:tav>
                                      </p:tavLst>
                                    </p:anim>
                                    <p:anim calcmode="lin" valueType="num">
                                      <p:cBhvr>
                                        <p:cTn id="15" dur="500" fill="hold"/>
                                        <p:tgtEl>
                                          <p:spTgt spid="23040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230409"/>
                                        </p:tgtEl>
                                        <p:attrNameLst>
                                          <p:attrName>style.visibility</p:attrName>
                                        </p:attrNameLst>
                                      </p:cBhvr>
                                      <p:to>
                                        <p:strVal val="visible"/>
                                      </p:to>
                                    </p:set>
                                    <p:animEffect transition="in" filter="strips(downRight)">
                                      <p:cBhvr>
                                        <p:cTn id="19" dur="500"/>
                                        <p:tgtEl>
                                          <p:spTgt spid="2304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230406"/>
                                        </p:tgtEl>
                                        <p:attrNameLst>
                                          <p:attrName>style.visibility</p:attrName>
                                        </p:attrNameLst>
                                      </p:cBhvr>
                                      <p:to>
                                        <p:strVal val="visible"/>
                                      </p:to>
                                    </p:set>
                                    <p:animEffect transition="in" filter="blinds(vertical)">
                                      <p:cBhvr>
                                        <p:cTn id="24" dur="500"/>
                                        <p:tgtEl>
                                          <p:spTgt spid="230406"/>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230411"/>
                                        </p:tgtEl>
                                        <p:attrNameLst>
                                          <p:attrName>style.visibility</p:attrName>
                                        </p:attrNameLst>
                                      </p:cBhvr>
                                      <p:to>
                                        <p:strVal val="visible"/>
                                      </p:to>
                                    </p:set>
                                    <p:animEffect transition="in" filter="strips(downRight)">
                                      <p:cBhvr>
                                        <p:cTn id="28" dur="500"/>
                                        <p:tgtEl>
                                          <p:spTgt spid="2304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230410"/>
                                        </p:tgtEl>
                                        <p:attrNameLst>
                                          <p:attrName>style.visibility</p:attrName>
                                        </p:attrNameLst>
                                      </p:cBhvr>
                                      <p:to>
                                        <p:strVal val="visible"/>
                                      </p:to>
                                    </p:set>
                                    <p:animEffect transition="in" filter="blinds(vertical)">
                                      <p:cBhvr>
                                        <p:cTn id="33" dur="500"/>
                                        <p:tgtEl>
                                          <p:spTgt spid="230410"/>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autoUpdateAnimBg="0"/>
      <p:bldP spid="230406" grpId="0" animBg="1" autoUpdateAnimBg="0"/>
      <p:bldP spid="230407" grpId="0" autoUpdateAnimBg="0"/>
      <p:bldP spid="230409" grpId="0" autoUpdateAnimBg="0"/>
      <p:bldP spid="230410" grpId="0" animBg="1" autoUpdateAnimBg="0"/>
      <p:bldP spid="23041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3" name="Text Box 11"/>
          <p:cNvSpPr txBox="1">
            <a:spLocks noChangeArrowheads="1"/>
          </p:cNvSpPr>
          <p:nvPr/>
        </p:nvSpPr>
        <p:spPr bwMode="auto">
          <a:xfrm>
            <a:off x="358775" y="647700"/>
            <a:ext cx="84010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2.	He looked confused, a reminder that </a:t>
            </a:r>
            <a:r>
              <a:rPr lang="en-US" altLang="zh-CN" sz="2400" b="1" i="1">
                <a:latin typeface="Arial Narrow" pitchFamily="34" charset="0"/>
                <a:cs typeface="Times New Roman" pitchFamily="18" charset="0"/>
              </a:rPr>
              <a:t>clever’s not clever if</a:t>
            </a:r>
            <a:r>
              <a:rPr lang="en-US" altLang="zh-CN" sz="2400">
                <a:latin typeface="Arial Narrow" pitchFamily="34" charset="0"/>
                <a:cs typeface="Times New Roman" pitchFamily="18" charset="0"/>
              </a:rPr>
              <a:t> it doesn’t communicate.</a:t>
            </a:r>
          </a:p>
        </p:txBody>
      </p:sp>
      <p:sp>
        <p:nvSpPr>
          <p:cNvPr id="115724" name="Text Box 12"/>
          <p:cNvSpPr txBox="1">
            <a:spLocks noChangeArrowheads="1"/>
          </p:cNvSpPr>
          <p:nvPr/>
        </p:nvSpPr>
        <p:spPr bwMode="auto">
          <a:xfrm>
            <a:off x="833438" y="2049463"/>
            <a:ext cx="79565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He  tried  to  say  something  funny to break the ice, but soon realized </a:t>
            </a:r>
          </a:p>
          <a:p>
            <a:pPr algn="just" eaLnBrk="1" hangingPunct="1"/>
            <a:r>
              <a:rPr lang="en-US" altLang="zh-CN" sz="2400">
                <a:latin typeface="Arial Narrow" pitchFamily="34" charset="0"/>
              </a:rPr>
              <a:t>that  </a:t>
            </a:r>
            <a:r>
              <a:rPr lang="en-US" altLang="zh-CN" sz="2400" b="1" i="1">
                <a:latin typeface="Arial Narrow" pitchFamily="34" charset="0"/>
              </a:rPr>
              <a:t>clever’s  not  clever  if</a:t>
            </a:r>
            <a:r>
              <a:rPr lang="en-US" altLang="zh-CN" sz="2400">
                <a:latin typeface="Arial Narrow" pitchFamily="34" charset="0"/>
              </a:rPr>
              <a:t>   no  one laughed at it.</a:t>
            </a:r>
          </a:p>
        </p:txBody>
      </p:sp>
      <p:sp>
        <p:nvSpPr>
          <p:cNvPr id="115725" name="AutoShape 13"/>
          <p:cNvSpPr>
            <a:spLocks noChangeArrowheads="1"/>
          </p:cNvSpPr>
          <p:nvPr/>
        </p:nvSpPr>
        <p:spPr bwMode="auto">
          <a:xfrm>
            <a:off x="823913" y="3440113"/>
            <a:ext cx="7970837" cy="504825"/>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chemeClr val="hlink"/>
                </a:solidFill>
                <a:prstDash val="dash"/>
                <a:miter lim="800000"/>
                <a:headEnd/>
                <a:tailEnd/>
              </a14:hiddenLine>
            </a:ext>
          </a:extLst>
        </p:spPr>
        <p:txBody>
          <a:bodyPr tIns="72000" bIns="72000">
            <a:spAutoFit/>
          </a:bodyPr>
          <a:lstStyle/>
          <a:p>
            <a:pPr>
              <a:lnSpc>
                <a:spcPct val="110000"/>
              </a:lnSpc>
            </a:pPr>
            <a:r>
              <a:rPr lang="en-US" altLang="zh-CN" sz="2000">
                <a:effectLst>
                  <a:outerShdw blurRad="38100" dist="38100" dir="2700000" algn="tl">
                    <a:srgbClr val="FFFFFF"/>
                  </a:outerShdw>
                </a:effectLst>
                <a:latin typeface="黑体" pitchFamily="2" charset="-122"/>
              </a:rPr>
              <a:t>销售经理认为，如果销路不好，新产品就不能算好。</a:t>
            </a:r>
            <a:endParaRPr lang="zh-CN" altLang="en-US" sz="2000">
              <a:effectLst>
                <a:outerShdw blurRad="38100" dist="38100" dir="2700000" algn="tl">
                  <a:srgbClr val="FFFFFF"/>
                </a:outerShdw>
              </a:effectLst>
              <a:latin typeface="黑体" pitchFamily="2" charset="-122"/>
            </a:endParaRPr>
          </a:p>
        </p:txBody>
      </p:sp>
      <p:sp>
        <p:nvSpPr>
          <p:cNvPr id="115726" name="Text Box 14"/>
          <p:cNvSpPr txBox="1">
            <a:spLocks noChangeArrowheads="1"/>
          </p:cNvSpPr>
          <p:nvPr/>
        </p:nvSpPr>
        <p:spPr bwMode="auto">
          <a:xfrm>
            <a:off x="539750" y="161131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reproduction:</a:t>
            </a:r>
          </a:p>
        </p:txBody>
      </p:sp>
      <p:sp>
        <p:nvSpPr>
          <p:cNvPr id="115727" name="Text Box 15"/>
          <p:cNvSpPr txBox="1">
            <a:spLocks noChangeArrowheads="1"/>
          </p:cNvSpPr>
          <p:nvPr/>
        </p:nvSpPr>
        <p:spPr bwMode="auto">
          <a:xfrm>
            <a:off x="539750" y="3027363"/>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translation:</a:t>
            </a:r>
          </a:p>
        </p:txBody>
      </p:sp>
      <p:sp>
        <p:nvSpPr>
          <p:cNvPr id="115728" name="AutoShape 16"/>
          <p:cNvSpPr>
            <a:spLocks noChangeArrowheads="1"/>
          </p:cNvSpPr>
          <p:nvPr/>
        </p:nvSpPr>
        <p:spPr bwMode="auto">
          <a:xfrm>
            <a:off x="808038" y="4598988"/>
            <a:ext cx="7985125" cy="1009650"/>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ea typeface="宋体" pitchFamily="2" charset="-122"/>
              </a:rPr>
              <a:t>The sales manager believes that </a:t>
            </a:r>
            <a:r>
              <a:rPr lang="en-US" altLang="zh-CN" i="1">
                <a:solidFill>
                  <a:srgbClr val="CC3300"/>
                </a:solidFill>
                <a:ea typeface="宋体" pitchFamily="2" charset="-122"/>
              </a:rPr>
              <a:t>clever’s not clever if</a:t>
            </a:r>
            <a:r>
              <a:rPr lang="en-US" altLang="zh-CN">
                <a:ea typeface="宋体" pitchFamily="2" charset="-122"/>
              </a:rPr>
              <a:t> the new product doesn’t sell well.</a:t>
            </a:r>
          </a:p>
        </p:txBody>
      </p:sp>
      <p:sp>
        <p:nvSpPr>
          <p:cNvPr id="115729" name="Text Box 17"/>
          <p:cNvSpPr txBox="1">
            <a:spLocks noChangeArrowheads="1"/>
          </p:cNvSpPr>
          <p:nvPr/>
        </p:nvSpPr>
        <p:spPr bwMode="auto">
          <a:xfrm>
            <a:off x="539750" y="4200525"/>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Reference:</a:t>
            </a:r>
          </a:p>
        </p:txBody>
      </p:sp>
      <p:pic>
        <p:nvPicPr>
          <p:cNvPr id="73737" name="Picture 18">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747094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5726"/>
                                        </p:tgtEl>
                                        <p:attrNameLst>
                                          <p:attrName>style.visibility</p:attrName>
                                        </p:attrNameLst>
                                      </p:cBhvr>
                                      <p:to>
                                        <p:strVal val="visible"/>
                                      </p:to>
                                    </p:set>
                                    <p:animEffect transition="in" filter="strips(downRight)">
                                      <p:cBhvr>
                                        <p:cTn id="7" dur="500"/>
                                        <p:tgtEl>
                                          <p:spTgt spid="115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5724"/>
                                        </p:tgtEl>
                                        <p:attrNameLst>
                                          <p:attrName>style.visibility</p:attrName>
                                        </p:attrNameLst>
                                      </p:cBhvr>
                                      <p:to>
                                        <p:strVal val="visible"/>
                                      </p:to>
                                    </p:set>
                                    <p:anim calcmode="lin" valueType="num">
                                      <p:cBhvr>
                                        <p:cTn id="12" dur="500" fill="hold"/>
                                        <p:tgtEl>
                                          <p:spTgt spid="115724"/>
                                        </p:tgtEl>
                                        <p:attrNameLst>
                                          <p:attrName>ppt_x</p:attrName>
                                        </p:attrNameLst>
                                      </p:cBhvr>
                                      <p:tavLst>
                                        <p:tav tm="0">
                                          <p:val>
                                            <p:strVal val="#ppt_x"/>
                                          </p:val>
                                        </p:tav>
                                        <p:tav tm="100000">
                                          <p:val>
                                            <p:strVal val="#ppt_x"/>
                                          </p:val>
                                        </p:tav>
                                      </p:tavLst>
                                    </p:anim>
                                    <p:anim calcmode="lin" valueType="num">
                                      <p:cBhvr>
                                        <p:cTn id="13" dur="500" fill="hold"/>
                                        <p:tgtEl>
                                          <p:spTgt spid="115724"/>
                                        </p:tgtEl>
                                        <p:attrNameLst>
                                          <p:attrName>ppt_y</p:attrName>
                                        </p:attrNameLst>
                                      </p:cBhvr>
                                      <p:tavLst>
                                        <p:tav tm="0">
                                          <p:val>
                                            <p:strVal val="#ppt_y-#ppt_h/2"/>
                                          </p:val>
                                        </p:tav>
                                        <p:tav tm="100000">
                                          <p:val>
                                            <p:strVal val="#ppt_y"/>
                                          </p:val>
                                        </p:tav>
                                      </p:tavLst>
                                    </p:anim>
                                    <p:anim calcmode="lin" valueType="num">
                                      <p:cBhvr>
                                        <p:cTn id="14" dur="500" fill="hold"/>
                                        <p:tgtEl>
                                          <p:spTgt spid="115724"/>
                                        </p:tgtEl>
                                        <p:attrNameLst>
                                          <p:attrName>ppt_w</p:attrName>
                                        </p:attrNameLst>
                                      </p:cBhvr>
                                      <p:tavLst>
                                        <p:tav tm="0">
                                          <p:val>
                                            <p:strVal val="#ppt_w"/>
                                          </p:val>
                                        </p:tav>
                                        <p:tav tm="100000">
                                          <p:val>
                                            <p:strVal val="#ppt_w"/>
                                          </p:val>
                                        </p:tav>
                                      </p:tavLst>
                                    </p:anim>
                                    <p:anim calcmode="lin" valueType="num">
                                      <p:cBhvr>
                                        <p:cTn id="15" dur="500" fill="hold"/>
                                        <p:tgtEl>
                                          <p:spTgt spid="1157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5727"/>
                                        </p:tgtEl>
                                        <p:attrNameLst>
                                          <p:attrName>style.visibility</p:attrName>
                                        </p:attrNameLst>
                                      </p:cBhvr>
                                      <p:to>
                                        <p:strVal val="visible"/>
                                      </p:to>
                                    </p:set>
                                    <p:animEffect transition="in" filter="strips(downRight)">
                                      <p:cBhvr>
                                        <p:cTn id="19" dur="500"/>
                                        <p:tgtEl>
                                          <p:spTgt spid="1157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5725"/>
                                        </p:tgtEl>
                                        <p:attrNameLst>
                                          <p:attrName>style.visibility</p:attrName>
                                        </p:attrNameLst>
                                      </p:cBhvr>
                                      <p:to>
                                        <p:strVal val="visible"/>
                                      </p:to>
                                    </p:set>
                                    <p:animEffect transition="in" filter="blinds(vertical)">
                                      <p:cBhvr>
                                        <p:cTn id="24" dur="500"/>
                                        <p:tgtEl>
                                          <p:spTgt spid="115725"/>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5729"/>
                                        </p:tgtEl>
                                        <p:attrNameLst>
                                          <p:attrName>style.visibility</p:attrName>
                                        </p:attrNameLst>
                                      </p:cBhvr>
                                      <p:to>
                                        <p:strVal val="visible"/>
                                      </p:to>
                                    </p:set>
                                    <p:animEffect transition="in" filter="strips(downRight)">
                                      <p:cBhvr>
                                        <p:cTn id="28" dur="500"/>
                                        <p:tgtEl>
                                          <p:spTgt spid="1157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5728"/>
                                        </p:tgtEl>
                                        <p:attrNameLst>
                                          <p:attrName>style.visibility</p:attrName>
                                        </p:attrNameLst>
                                      </p:cBhvr>
                                      <p:to>
                                        <p:strVal val="visible"/>
                                      </p:to>
                                    </p:set>
                                    <p:animEffect transition="in" filter="blinds(vertical)">
                                      <p:cBhvr>
                                        <p:cTn id="33" dur="500"/>
                                        <p:tgtEl>
                                          <p:spTgt spid="115728"/>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4" grpId="0" autoUpdateAnimBg="0"/>
      <p:bldP spid="115725" grpId="0" animBg="1" autoUpdateAnimBg="0"/>
      <p:bldP spid="115726" grpId="0" autoUpdateAnimBg="0"/>
      <p:bldP spid="115727" grpId="0" autoUpdateAnimBg="0"/>
      <p:bldP spid="115728" grpId="0" animBg="1" autoUpdateAnimBg="0"/>
      <p:bldP spid="1157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15427"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428" name="Text Box 4"/>
          <p:cNvSpPr txBox="1">
            <a:spLocks noChangeArrowheads="1"/>
          </p:cNvSpPr>
          <p:nvPr/>
        </p:nvSpPr>
        <p:spPr bwMode="auto">
          <a:xfrm>
            <a:off x="296863" y="1376363"/>
            <a:ext cx="8626475" cy="2428875"/>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1	</a:t>
            </a:r>
            <a:r>
              <a:rPr lang="en-US" altLang="en-US" sz="2400">
                <a:solidFill>
                  <a:srgbClr val="003366"/>
                </a:solidFill>
                <a:latin typeface="Arial Narrow" pitchFamily="34" charset="0"/>
              </a:rPr>
              <a:t>The </a:t>
            </a:r>
            <a:r>
              <a:rPr lang="en-US" altLang="en-US" sz="2400" u="sng">
                <a:solidFill>
                  <a:srgbClr val="003366"/>
                </a:solidFill>
                <a:latin typeface="Arial Narrow" pitchFamily="34" charset="0"/>
              </a:rPr>
              <a:t>coward</a:t>
            </a:r>
            <a:r>
              <a:rPr lang="en-US" altLang="en-US" sz="2400">
                <a:solidFill>
                  <a:srgbClr val="003366"/>
                </a:solidFill>
                <a:latin typeface="Arial Narrow" pitchFamily="34" charset="0"/>
              </a:rPr>
              <a:t> in me was much too pleased with this solution.</a:t>
            </a: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courage</a:t>
            </a:r>
            <a:endParaRPr lang="en-US" altLang="zh-CN" sz="2400">
              <a:solidFill>
                <a:srgbClr val="003366"/>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FF0000"/>
                </a:solidFill>
                <a:latin typeface="Arial Narrow" pitchFamily="34" charset="0"/>
              </a:rPr>
              <a:t>B)</a:t>
            </a:r>
            <a:r>
              <a:rPr lang="en-US" altLang="zh-CN" sz="2400">
                <a:solidFill>
                  <a:srgbClr val="FF0000"/>
                </a:solidFill>
                <a:latin typeface="Arial Narrow" pitchFamily="34" charset="0"/>
              </a:rPr>
              <a:t> </a:t>
            </a:r>
            <a:r>
              <a:rPr lang="en-US" altLang="en-US" sz="2400">
                <a:solidFill>
                  <a:srgbClr val="FF0000"/>
                </a:solidFill>
                <a:latin typeface="Arial Narrow" pitchFamily="34" charset="0"/>
              </a:rPr>
              <a:t>fear</a:t>
            </a:r>
            <a:endParaRPr lang="en-US" altLang="zh-CN" sz="2400">
              <a:solidFill>
                <a:srgbClr val="FF0000"/>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satisfaction</a:t>
            </a:r>
            <a:endParaRPr lang="en-US" altLang="zh-CN" sz="2400">
              <a:solidFill>
                <a:srgbClr val="003366"/>
              </a:solidFill>
              <a:latin typeface="Arial Narrow" pitchFamily="34" charset="0"/>
            </a:endParaRPr>
          </a:p>
          <a:p>
            <a:pPr algn="just" eaLnBrk="1" hangingPunct="1">
              <a:spcAft>
                <a:spcPct val="2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 personality</a:t>
            </a:r>
            <a:endParaRPr lang="zh-CN" altLang="en-US" sz="2400">
              <a:solidFill>
                <a:srgbClr val="003366"/>
              </a:solidFill>
              <a:latin typeface="Arial Narrow"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36182372"/>
      </p:ext>
    </p:extLst>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slide(fromLeft)">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7" name="Text Box 11"/>
          <p:cNvSpPr txBox="1">
            <a:spLocks noChangeArrowheads="1"/>
          </p:cNvSpPr>
          <p:nvPr/>
        </p:nvSpPr>
        <p:spPr bwMode="auto">
          <a:xfrm>
            <a:off x="358775" y="647700"/>
            <a:ext cx="84010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3.	</a:t>
            </a:r>
            <a:r>
              <a:rPr lang="en-US" altLang="zh-CN" sz="2400">
                <a:latin typeface="Arial Narrow" pitchFamily="34" charset="0"/>
              </a:rPr>
              <a:t>I went on talking,  </a:t>
            </a:r>
            <a:r>
              <a:rPr lang="en-US" altLang="zh-CN" sz="2400" b="1" i="1">
                <a:latin typeface="Arial Narrow" pitchFamily="34" charset="0"/>
              </a:rPr>
              <a:t>as if</a:t>
            </a:r>
            <a:r>
              <a:rPr lang="en-US" altLang="zh-CN" sz="2400">
                <a:latin typeface="Arial Narrow" pitchFamily="34" charset="0"/>
              </a:rPr>
              <a:t>  a thousand vague words </a:t>
            </a:r>
            <a:r>
              <a:rPr lang="en-US" altLang="zh-CN" sz="2400" b="1" i="1">
                <a:latin typeface="Arial Narrow" pitchFamily="34" charset="0"/>
              </a:rPr>
              <a:t>would add up to</a:t>
            </a:r>
            <a:r>
              <a:rPr lang="en-US" altLang="zh-CN" sz="2400">
                <a:latin typeface="Arial Narrow" pitchFamily="34" charset="0"/>
              </a:rPr>
              <a:t> one accurate definition.</a:t>
            </a:r>
          </a:p>
        </p:txBody>
      </p:sp>
      <p:sp>
        <p:nvSpPr>
          <p:cNvPr id="116748" name="Text Box 12"/>
          <p:cNvSpPr txBox="1">
            <a:spLocks noChangeArrowheads="1"/>
          </p:cNvSpPr>
          <p:nvPr/>
        </p:nvSpPr>
        <p:spPr bwMode="auto">
          <a:xfrm>
            <a:off x="833438" y="1890713"/>
            <a:ext cx="79565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He  has  studied  at  college  for  7 years  </a:t>
            </a:r>
            <a:r>
              <a:rPr lang="en-US" altLang="zh-CN" sz="2400" b="1" i="1">
                <a:latin typeface="Arial Narrow" pitchFamily="34" charset="0"/>
              </a:rPr>
              <a:t>as  if</a:t>
            </a:r>
            <a:r>
              <a:rPr lang="en-US" altLang="zh-CN" sz="2400">
                <a:latin typeface="Arial Narrow" pitchFamily="34" charset="0"/>
              </a:rPr>
              <a:t>  more  degrees  </a:t>
            </a:r>
            <a:r>
              <a:rPr lang="en-US" altLang="zh-CN" sz="2400" b="1" i="1">
                <a:latin typeface="Arial Narrow" pitchFamily="34" charset="0"/>
              </a:rPr>
              <a:t>would add up to</a:t>
            </a:r>
            <a:r>
              <a:rPr lang="en-US" altLang="zh-CN" sz="2400">
                <a:latin typeface="Arial Narrow" pitchFamily="34" charset="0"/>
              </a:rPr>
              <a:t>  his success.</a:t>
            </a:r>
          </a:p>
        </p:txBody>
      </p:sp>
      <p:sp>
        <p:nvSpPr>
          <p:cNvPr id="116749" name="AutoShape 13"/>
          <p:cNvSpPr>
            <a:spLocks noChangeArrowheads="1"/>
          </p:cNvSpPr>
          <p:nvPr/>
        </p:nvSpPr>
        <p:spPr bwMode="auto">
          <a:xfrm>
            <a:off x="811213" y="3205163"/>
            <a:ext cx="7972425" cy="865187"/>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effectLst>
                  <a:outerShdw blurRad="38100" dist="38100" dir="2700000" algn="tl">
                    <a:srgbClr val="FFFFFF"/>
                  </a:outerShdw>
                </a:effectLst>
                <a:latin typeface="黑体" pitchFamily="2" charset="-122"/>
              </a:rPr>
              <a:t>他不停地编着各种借口来解释为何没能完成任务，好像一千个谎言加起来就可以等于实情。</a:t>
            </a:r>
          </a:p>
        </p:txBody>
      </p:sp>
      <p:sp>
        <p:nvSpPr>
          <p:cNvPr id="116750" name="Text Box 14"/>
          <p:cNvSpPr txBox="1">
            <a:spLocks noChangeArrowheads="1"/>
          </p:cNvSpPr>
          <p:nvPr/>
        </p:nvSpPr>
        <p:spPr bwMode="auto">
          <a:xfrm>
            <a:off x="539750" y="145256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reproduction:</a:t>
            </a:r>
          </a:p>
        </p:txBody>
      </p:sp>
      <p:sp>
        <p:nvSpPr>
          <p:cNvPr id="116751" name="Text Box 15"/>
          <p:cNvSpPr txBox="1">
            <a:spLocks noChangeArrowheads="1"/>
          </p:cNvSpPr>
          <p:nvPr/>
        </p:nvSpPr>
        <p:spPr bwMode="auto">
          <a:xfrm>
            <a:off x="539750" y="2781300"/>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translation:</a:t>
            </a:r>
          </a:p>
        </p:txBody>
      </p:sp>
      <p:sp>
        <p:nvSpPr>
          <p:cNvPr id="116752" name="AutoShape 16"/>
          <p:cNvSpPr>
            <a:spLocks noChangeArrowheads="1"/>
          </p:cNvSpPr>
          <p:nvPr/>
        </p:nvSpPr>
        <p:spPr bwMode="auto">
          <a:xfrm>
            <a:off x="823913" y="4638675"/>
            <a:ext cx="7954962" cy="1009650"/>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ea typeface="宋体" pitchFamily="2" charset="-122"/>
              </a:rPr>
              <a:t>He kept on making up excuses for his failure to finish the task </a:t>
            </a:r>
            <a:r>
              <a:rPr lang="en-US" altLang="zh-CN" i="1">
                <a:solidFill>
                  <a:srgbClr val="CC3300"/>
                </a:solidFill>
                <a:ea typeface="宋体" pitchFamily="2" charset="-122"/>
              </a:rPr>
              <a:t>as if</a:t>
            </a:r>
            <a:r>
              <a:rPr lang="en-US" altLang="zh-CN">
                <a:ea typeface="宋体" pitchFamily="2" charset="-122"/>
              </a:rPr>
              <a:t>  a thousand lies  </a:t>
            </a:r>
            <a:r>
              <a:rPr lang="en-US" altLang="zh-CN" i="1">
                <a:solidFill>
                  <a:srgbClr val="CC3300"/>
                </a:solidFill>
                <a:ea typeface="宋体" pitchFamily="2" charset="-122"/>
              </a:rPr>
              <a:t>would add up to</a:t>
            </a:r>
            <a:r>
              <a:rPr lang="en-US" altLang="zh-CN">
                <a:ea typeface="宋体" pitchFamily="2" charset="-122"/>
              </a:rPr>
              <a:t>  the truth.</a:t>
            </a:r>
          </a:p>
        </p:txBody>
      </p:sp>
      <p:sp>
        <p:nvSpPr>
          <p:cNvPr id="116753" name="Text Box 17"/>
          <p:cNvSpPr txBox="1">
            <a:spLocks noChangeArrowheads="1"/>
          </p:cNvSpPr>
          <p:nvPr/>
        </p:nvSpPr>
        <p:spPr bwMode="auto">
          <a:xfrm>
            <a:off x="539750" y="4200525"/>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Reference:</a:t>
            </a:r>
          </a:p>
        </p:txBody>
      </p:sp>
      <p:pic>
        <p:nvPicPr>
          <p:cNvPr id="74761" name="Picture 17">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286769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6750"/>
                                        </p:tgtEl>
                                        <p:attrNameLst>
                                          <p:attrName>style.visibility</p:attrName>
                                        </p:attrNameLst>
                                      </p:cBhvr>
                                      <p:to>
                                        <p:strVal val="visible"/>
                                      </p:to>
                                    </p:set>
                                    <p:animEffect transition="in" filter="strips(downRight)">
                                      <p:cBhvr>
                                        <p:cTn id="7" dur="500"/>
                                        <p:tgtEl>
                                          <p:spTgt spid="116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6748"/>
                                        </p:tgtEl>
                                        <p:attrNameLst>
                                          <p:attrName>style.visibility</p:attrName>
                                        </p:attrNameLst>
                                      </p:cBhvr>
                                      <p:to>
                                        <p:strVal val="visible"/>
                                      </p:to>
                                    </p:set>
                                    <p:anim calcmode="lin" valueType="num">
                                      <p:cBhvr>
                                        <p:cTn id="12" dur="500" fill="hold"/>
                                        <p:tgtEl>
                                          <p:spTgt spid="116748"/>
                                        </p:tgtEl>
                                        <p:attrNameLst>
                                          <p:attrName>ppt_x</p:attrName>
                                        </p:attrNameLst>
                                      </p:cBhvr>
                                      <p:tavLst>
                                        <p:tav tm="0">
                                          <p:val>
                                            <p:strVal val="#ppt_x"/>
                                          </p:val>
                                        </p:tav>
                                        <p:tav tm="100000">
                                          <p:val>
                                            <p:strVal val="#ppt_x"/>
                                          </p:val>
                                        </p:tav>
                                      </p:tavLst>
                                    </p:anim>
                                    <p:anim calcmode="lin" valueType="num">
                                      <p:cBhvr>
                                        <p:cTn id="13" dur="500" fill="hold"/>
                                        <p:tgtEl>
                                          <p:spTgt spid="116748"/>
                                        </p:tgtEl>
                                        <p:attrNameLst>
                                          <p:attrName>ppt_y</p:attrName>
                                        </p:attrNameLst>
                                      </p:cBhvr>
                                      <p:tavLst>
                                        <p:tav tm="0">
                                          <p:val>
                                            <p:strVal val="#ppt_y-#ppt_h/2"/>
                                          </p:val>
                                        </p:tav>
                                        <p:tav tm="100000">
                                          <p:val>
                                            <p:strVal val="#ppt_y"/>
                                          </p:val>
                                        </p:tav>
                                      </p:tavLst>
                                    </p:anim>
                                    <p:anim calcmode="lin" valueType="num">
                                      <p:cBhvr>
                                        <p:cTn id="14" dur="500" fill="hold"/>
                                        <p:tgtEl>
                                          <p:spTgt spid="116748"/>
                                        </p:tgtEl>
                                        <p:attrNameLst>
                                          <p:attrName>ppt_w</p:attrName>
                                        </p:attrNameLst>
                                      </p:cBhvr>
                                      <p:tavLst>
                                        <p:tav tm="0">
                                          <p:val>
                                            <p:strVal val="#ppt_w"/>
                                          </p:val>
                                        </p:tav>
                                        <p:tav tm="100000">
                                          <p:val>
                                            <p:strVal val="#ppt_w"/>
                                          </p:val>
                                        </p:tav>
                                      </p:tavLst>
                                    </p:anim>
                                    <p:anim calcmode="lin" valueType="num">
                                      <p:cBhvr>
                                        <p:cTn id="15" dur="500" fill="hold"/>
                                        <p:tgtEl>
                                          <p:spTgt spid="1167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6751"/>
                                        </p:tgtEl>
                                        <p:attrNameLst>
                                          <p:attrName>style.visibility</p:attrName>
                                        </p:attrNameLst>
                                      </p:cBhvr>
                                      <p:to>
                                        <p:strVal val="visible"/>
                                      </p:to>
                                    </p:set>
                                    <p:animEffect transition="in" filter="strips(downRight)">
                                      <p:cBhvr>
                                        <p:cTn id="19" dur="500"/>
                                        <p:tgtEl>
                                          <p:spTgt spid="1167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6749"/>
                                        </p:tgtEl>
                                        <p:attrNameLst>
                                          <p:attrName>style.visibility</p:attrName>
                                        </p:attrNameLst>
                                      </p:cBhvr>
                                      <p:to>
                                        <p:strVal val="visible"/>
                                      </p:to>
                                    </p:set>
                                    <p:animEffect transition="in" filter="blinds(vertical)">
                                      <p:cBhvr>
                                        <p:cTn id="24" dur="500"/>
                                        <p:tgtEl>
                                          <p:spTgt spid="116749"/>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6753"/>
                                        </p:tgtEl>
                                        <p:attrNameLst>
                                          <p:attrName>style.visibility</p:attrName>
                                        </p:attrNameLst>
                                      </p:cBhvr>
                                      <p:to>
                                        <p:strVal val="visible"/>
                                      </p:to>
                                    </p:set>
                                    <p:animEffect transition="in" filter="strips(downRight)">
                                      <p:cBhvr>
                                        <p:cTn id="28" dur="500"/>
                                        <p:tgtEl>
                                          <p:spTgt spid="1167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6752"/>
                                        </p:tgtEl>
                                        <p:attrNameLst>
                                          <p:attrName>style.visibility</p:attrName>
                                        </p:attrNameLst>
                                      </p:cBhvr>
                                      <p:to>
                                        <p:strVal val="visible"/>
                                      </p:to>
                                    </p:set>
                                    <p:animEffect transition="in" filter="blinds(vertical)">
                                      <p:cBhvr>
                                        <p:cTn id="33" dur="500"/>
                                        <p:tgtEl>
                                          <p:spTgt spid="116752"/>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utoUpdateAnimBg="0"/>
      <p:bldP spid="116749" grpId="0" animBg="1" autoUpdateAnimBg="0"/>
      <p:bldP spid="116750" grpId="0" autoUpdateAnimBg="0"/>
      <p:bldP spid="116751" grpId="0" autoUpdateAnimBg="0"/>
      <p:bldP spid="116752" grpId="0" animBg="1" autoUpdateAnimBg="0"/>
      <p:bldP spid="1167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0" name="Text Box 10"/>
          <p:cNvSpPr txBox="1">
            <a:spLocks noChangeArrowheads="1"/>
          </p:cNvSpPr>
          <p:nvPr/>
        </p:nvSpPr>
        <p:spPr bwMode="auto">
          <a:xfrm>
            <a:off x="358775" y="647700"/>
            <a:ext cx="84010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4.	I had no idea because </a:t>
            </a:r>
            <a:r>
              <a:rPr lang="en-US" altLang="zh-CN" sz="2400" b="1" i="1">
                <a:latin typeface="Arial Narrow" pitchFamily="34" charset="0"/>
                <a:cs typeface="Times New Roman" pitchFamily="18" charset="0"/>
              </a:rPr>
              <a:t>the longer</a:t>
            </a:r>
            <a:r>
              <a:rPr lang="en-US" altLang="zh-CN" sz="2400">
                <a:latin typeface="Arial Narrow" pitchFamily="34" charset="0"/>
                <a:cs typeface="Times New Roman" pitchFamily="18" charset="0"/>
              </a:rPr>
              <a:t> I thought about idioms </a:t>
            </a:r>
            <a:r>
              <a:rPr lang="en-US" altLang="zh-CN" sz="2400" b="1" i="1">
                <a:latin typeface="Arial Narrow" pitchFamily="34" charset="0"/>
                <a:cs typeface="Times New Roman" pitchFamily="18" charset="0"/>
              </a:rPr>
              <a:t>the less</a:t>
            </a:r>
            <a:r>
              <a:rPr lang="en-US" altLang="zh-CN" sz="2400">
                <a:latin typeface="Arial Narrow" pitchFamily="34" charset="0"/>
                <a:cs typeface="Times New Roman" pitchFamily="18" charset="0"/>
              </a:rPr>
              <a:t>  sure  I  was  what  they were.</a:t>
            </a:r>
          </a:p>
        </p:txBody>
      </p:sp>
      <p:sp>
        <p:nvSpPr>
          <p:cNvPr id="117771" name="Text Box 11"/>
          <p:cNvSpPr txBox="1">
            <a:spLocks noChangeArrowheads="1"/>
          </p:cNvSpPr>
          <p:nvPr/>
        </p:nvSpPr>
        <p:spPr bwMode="auto">
          <a:xfrm>
            <a:off x="833438" y="1938338"/>
            <a:ext cx="79565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She  felt  </a:t>
            </a:r>
            <a:r>
              <a:rPr lang="en-US" altLang="zh-CN" sz="2400" b="1" i="1">
                <a:latin typeface="Arial Narrow" pitchFamily="34" charset="0"/>
              </a:rPr>
              <a:t>the  longer</a:t>
            </a:r>
            <a:r>
              <a:rPr lang="en-US" altLang="zh-CN" sz="2400">
                <a:latin typeface="Arial Narrow" pitchFamily="34" charset="0"/>
              </a:rPr>
              <a:t> she  practiced the piano </a:t>
            </a:r>
            <a:r>
              <a:rPr lang="en-US" altLang="zh-CN" sz="2400" b="1" i="1">
                <a:latin typeface="Arial Narrow" pitchFamily="34" charset="0"/>
              </a:rPr>
              <a:t>the less</a:t>
            </a:r>
            <a:r>
              <a:rPr lang="en-US" altLang="zh-CN" sz="2400">
                <a:latin typeface="Arial Narrow" pitchFamily="34" charset="0"/>
              </a:rPr>
              <a:t> skilled she </a:t>
            </a:r>
          </a:p>
          <a:p>
            <a:pPr algn="just" eaLnBrk="1" hangingPunct="1"/>
            <a:r>
              <a:rPr lang="en-US" altLang="zh-CN" sz="2400">
                <a:latin typeface="Arial Narrow" pitchFamily="34" charset="0"/>
              </a:rPr>
              <a:t>became.</a:t>
            </a:r>
          </a:p>
        </p:txBody>
      </p:sp>
      <p:sp>
        <p:nvSpPr>
          <p:cNvPr id="117772" name="AutoShape 12"/>
          <p:cNvSpPr>
            <a:spLocks noChangeArrowheads="1"/>
          </p:cNvSpPr>
          <p:nvPr/>
        </p:nvSpPr>
        <p:spPr bwMode="auto">
          <a:xfrm>
            <a:off x="827088" y="3355975"/>
            <a:ext cx="7951787" cy="865188"/>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chemeClr val="hlink"/>
                </a:solidFill>
                <a:prstDash val="dash"/>
                <a:miter lim="800000"/>
                <a:headEnd/>
                <a:tailEnd/>
              </a14:hiddenLine>
            </a:ext>
          </a:extLst>
        </p:spPr>
        <p:txBody>
          <a:bodyPr tIns="72000" bIns="72000">
            <a:spAutoFit/>
          </a:bodyPr>
          <a:lstStyle/>
          <a:p>
            <a:pPr algn="just">
              <a:lnSpc>
                <a:spcPct val="110000"/>
              </a:lnSpc>
            </a:pPr>
            <a:r>
              <a:rPr lang="en-US" altLang="zh-CN" sz="2000">
                <a:effectLst>
                  <a:outerShdw blurRad="38100" dist="38100" dir="2700000" algn="tl">
                    <a:srgbClr val="FFFFFF"/>
                  </a:outerShdw>
                </a:effectLst>
                <a:latin typeface="黑体" pitchFamily="2" charset="-122"/>
                <a:cs typeface="Arial" pitchFamily="34" charset="0"/>
              </a:rPr>
              <a:t>这项调查发现，人们逛商场的时间越长，就越不能控制自己的购物欲望。</a:t>
            </a:r>
            <a:endParaRPr lang="zh-CN" altLang="en-US" sz="2000">
              <a:effectLst>
                <a:outerShdw blurRad="38100" dist="38100" dir="2700000" algn="tl">
                  <a:srgbClr val="FFFFFF"/>
                </a:outerShdw>
              </a:effectLst>
              <a:latin typeface="黑体" pitchFamily="2" charset="-122"/>
              <a:cs typeface="Arial" pitchFamily="34" charset="0"/>
            </a:endParaRPr>
          </a:p>
        </p:txBody>
      </p:sp>
      <p:sp>
        <p:nvSpPr>
          <p:cNvPr id="117773" name="Text Box 13"/>
          <p:cNvSpPr txBox="1">
            <a:spLocks noChangeArrowheads="1"/>
          </p:cNvSpPr>
          <p:nvPr/>
        </p:nvSpPr>
        <p:spPr bwMode="auto">
          <a:xfrm>
            <a:off x="539750" y="1531938"/>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reproduction:</a:t>
            </a:r>
          </a:p>
        </p:txBody>
      </p:sp>
      <p:sp>
        <p:nvSpPr>
          <p:cNvPr id="117774" name="Text Box 14"/>
          <p:cNvSpPr txBox="1">
            <a:spLocks noChangeArrowheads="1"/>
          </p:cNvSpPr>
          <p:nvPr/>
        </p:nvSpPr>
        <p:spPr bwMode="auto">
          <a:xfrm>
            <a:off x="539750" y="2916238"/>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translation:</a:t>
            </a:r>
          </a:p>
        </p:txBody>
      </p:sp>
      <p:sp>
        <p:nvSpPr>
          <p:cNvPr id="117775" name="AutoShape 15"/>
          <p:cNvSpPr>
            <a:spLocks noChangeArrowheads="1"/>
          </p:cNvSpPr>
          <p:nvPr/>
        </p:nvSpPr>
        <p:spPr bwMode="auto">
          <a:xfrm>
            <a:off x="839788" y="4740275"/>
            <a:ext cx="7926387" cy="930275"/>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rgbClr val="00FF00"/>
                </a:solidFill>
                <a:prstDash val="dash"/>
                <a:miter lim="800000"/>
                <a:headEnd/>
                <a:tailEnd/>
              </a14:hiddenLine>
            </a:ext>
          </a:extLst>
        </p:spPr>
        <p:txBody>
          <a:bodyPr tIns="72000" bIns="72000">
            <a:spAutoFit/>
          </a:bodyPr>
          <a:lstStyle/>
          <a:p>
            <a:pPr algn="just"/>
            <a:r>
              <a:rPr lang="en-US" altLang="zh-CN">
                <a:ea typeface="宋体" pitchFamily="2" charset="-122"/>
              </a:rPr>
              <a:t>It is found from the investigation that </a:t>
            </a:r>
            <a:r>
              <a:rPr lang="en-US" altLang="zh-CN" i="1">
                <a:solidFill>
                  <a:srgbClr val="CC3300"/>
                </a:solidFill>
                <a:ea typeface="宋体" pitchFamily="2" charset="-122"/>
              </a:rPr>
              <a:t>the longer</a:t>
            </a:r>
            <a:r>
              <a:rPr lang="en-US" altLang="zh-CN">
                <a:ea typeface="宋体" pitchFamily="2" charset="-122"/>
              </a:rPr>
              <a:t> people stay in a store,  </a:t>
            </a:r>
            <a:r>
              <a:rPr lang="en-US" altLang="zh-CN" i="1">
                <a:solidFill>
                  <a:srgbClr val="CC3300"/>
                </a:solidFill>
                <a:ea typeface="宋体" pitchFamily="2" charset="-122"/>
              </a:rPr>
              <a:t>the less</a:t>
            </a:r>
            <a:r>
              <a:rPr lang="en-US" altLang="zh-CN">
                <a:ea typeface="宋体" pitchFamily="2" charset="-122"/>
              </a:rPr>
              <a:t> likely they are to control their desire for purchases.</a:t>
            </a:r>
          </a:p>
        </p:txBody>
      </p:sp>
      <p:sp>
        <p:nvSpPr>
          <p:cNvPr id="117776" name="Text Box 16"/>
          <p:cNvSpPr txBox="1">
            <a:spLocks noChangeArrowheads="1"/>
          </p:cNvSpPr>
          <p:nvPr/>
        </p:nvSpPr>
        <p:spPr bwMode="auto">
          <a:xfrm>
            <a:off x="539750" y="4303713"/>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Reference:</a:t>
            </a:r>
          </a:p>
        </p:txBody>
      </p:sp>
      <p:pic>
        <p:nvPicPr>
          <p:cNvPr id="75785" name="Picture 19">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466633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7773"/>
                                        </p:tgtEl>
                                        <p:attrNameLst>
                                          <p:attrName>style.visibility</p:attrName>
                                        </p:attrNameLst>
                                      </p:cBhvr>
                                      <p:to>
                                        <p:strVal val="visible"/>
                                      </p:to>
                                    </p:set>
                                    <p:animEffect transition="in" filter="strips(downRight)">
                                      <p:cBhvr>
                                        <p:cTn id="7" dur="500"/>
                                        <p:tgtEl>
                                          <p:spTgt spid="117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7771"/>
                                        </p:tgtEl>
                                        <p:attrNameLst>
                                          <p:attrName>style.visibility</p:attrName>
                                        </p:attrNameLst>
                                      </p:cBhvr>
                                      <p:to>
                                        <p:strVal val="visible"/>
                                      </p:to>
                                    </p:set>
                                    <p:anim calcmode="lin" valueType="num">
                                      <p:cBhvr>
                                        <p:cTn id="12" dur="500" fill="hold"/>
                                        <p:tgtEl>
                                          <p:spTgt spid="117771"/>
                                        </p:tgtEl>
                                        <p:attrNameLst>
                                          <p:attrName>ppt_x</p:attrName>
                                        </p:attrNameLst>
                                      </p:cBhvr>
                                      <p:tavLst>
                                        <p:tav tm="0">
                                          <p:val>
                                            <p:strVal val="#ppt_x"/>
                                          </p:val>
                                        </p:tav>
                                        <p:tav tm="100000">
                                          <p:val>
                                            <p:strVal val="#ppt_x"/>
                                          </p:val>
                                        </p:tav>
                                      </p:tavLst>
                                    </p:anim>
                                    <p:anim calcmode="lin" valueType="num">
                                      <p:cBhvr>
                                        <p:cTn id="13" dur="500" fill="hold"/>
                                        <p:tgtEl>
                                          <p:spTgt spid="117771"/>
                                        </p:tgtEl>
                                        <p:attrNameLst>
                                          <p:attrName>ppt_y</p:attrName>
                                        </p:attrNameLst>
                                      </p:cBhvr>
                                      <p:tavLst>
                                        <p:tav tm="0">
                                          <p:val>
                                            <p:strVal val="#ppt_y-#ppt_h/2"/>
                                          </p:val>
                                        </p:tav>
                                        <p:tav tm="100000">
                                          <p:val>
                                            <p:strVal val="#ppt_y"/>
                                          </p:val>
                                        </p:tav>
                                      </p:tavLst>
                                    </p:anim>
                                    <p:anim calcmode="lin" valueType="num">
                                      <p:cBhvr>
                                        <p:cTn id="14" dur="500" fill="hold"/>
                                        <p:tgtEl>
                                          <p:spTgt spid="117771"/>
                                        </p:tgtEl>
                                        <p:attrNameLst>
                                          <p:attrName>ppt_w</p:attrName>
                                        </p:attrNameLst>
                                      </p:cBhvr>
                                      <p:tavLst>
                                        <p:tav tm="0">
                                          <p:val>
                                            <p:strVal val="#ppt_w"/>
                                          </p:val>
                                        </p:tav>
                                        <p:tav tm="100000">
                                          <p:val>
                                            <p:strVal val="#ppt_w"/>
                                          </p:val>
                                        </p:tav>
                                      </p:tavLst>
                                    </p:anim>
                                    <p:anim calcmode="lin" valueType="num">
                                      <p:cBhvr>
                                        <p:cTn id="15" dur="500" fill="hold"/>
                                        <p:tgtEl>
                                          <p:spTgt spid="11777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7774"/>
                                        </p:tgtEl>
                                        <p:attrNameLst>
                                          <p:attrName>style.visibility</p:attrName>
                                        </p:attrNameLst>
                                      </p:cBhvr>
                                      <p:to>
                                        <p:strVal val="visible"/>
                                      </p:to>
                                    </p:set>
                                    <p:animEffect transition="in" filter="strips(downRight)">
                                      <p:cBhvr>
                                        <p:cTn id="19" dur="500"/>
                                        <p:tgtEl>
                                          <p:spTgt spid="1177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7772"/>
                                        </p:tgtEl>
                                        <p:attrNameLst>
                                          <p:attrName>style.visibility</p:attrName>
                                        </p:attrNameLst>
                                      </p:cBhvr>
                                      <p:to>
                                        <p:strVal val="visible"/>
                                      </p:to>
                                    </p:set>
                                    <p:animEffect transition="in" filter="blinds(vertical)">
                                      <p:cBhvr>
                                        <p:cTn id="24" dur="500"/>
                                        <p:tgtEl>
                                          <p:spTgt spid="117772"/>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7776"/>
                                        </p:tgtEl>
                                        <p:attrNameLst>
                                          <p:attrName>style.visibility</p:attrName>
                                        </p:attrNameLst>
                                      </p:cBhvr>
                                      <p:to>
                                        <p:strVal val="visible"/>
                                      </p:to>
                                    </p:set>
                                    <p:animEffect transition="in" filter="strips(downRight)">
                                      <p:cBhvr>
                                        <p:cTn id="28" dur="500"/>
                                        <p:tgtEl>
                                          <p:spTgt spid="1177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7775"/>
                                        </p:tgtEl>
                                        <p:attrNameLst>
                                          <p:attrName>style.visibility</p:attrName>
                                        </p:attrNameLst>
                                      </p:cBhvr>
                                      <p:to>
                                        <p:strVal val="visible"/>
                                      </p:to>
                                    </p:set>
                                    <p:animEffect transition="in" filter="blinds(vertical)">
                                      <p:cBhvr>
                                        <p:cTn id="33" dur="500"/>
                                        <p:tgtEl>
                                          <p:spTgt spid="117775"/>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utoUpdateAnimBg="0"/>
      <p:bldP spid="117772" grpId="0" animBg="1" autoUpdateAnimBg="0"/>
      <p:bldP spid="117773" grpId="0" autoUpdateAnimBg="0"/>
      <p:bldP spid="117774" grpId="0" autoUpdateAnimBg="0"/>
      <p:bldP spid="117775" grpId="0" animBg="1" autoUpdateAnimBg="0"/>
      <p:bldP spid="11777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6" name="Text Box 1036"/>
          <p:cNvSpPr txBox="1">
            <a:spLocks noChangeArrowheads="1"/>
          </p:cNvSpPr>
          <p:nvPr/>
        </p:nvSpPr>
        <p:spPr bwMode="auto">
          <a:xfrm>
            <a:off x="358775" y="647700"/>
            <a:ext cx="84010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5.	I can only trust that </a:t>
            </a:r>
            <a:r>
              <a:rPr lang="en-US" altLang="zh-CN" sz="2400" b="1" i="1">
                <a:latin typeface="Arial Narrow" pitchFamily="34" charset="0"/>
                <a:cs typeface="Times New Roman" pitchFamily="18" charset="0"/>
              </a:rPr>
              <a:t>someone as</a:t>
            </a:r>
            <a:r>
              <a:rPr lang="en-US" altLang="zh-CN" sz="2400">
                <a:latin typeface="Arial Narrow" pitchFamily="34" charset="0"/>
                <a:cs typeface="Times New Roman" pitchFamily="18" charset="0"/>
              </a:rPr>
              <a:t> curious </a:t>
            </a:r>
            <a:r>
              <a:rPr lang="en-US" altLang="zh-CN" sz="2400" b="1" i="1">
                <a:latin typeface="Arial Narrow" pitchFamily="34" charset="0"/>
                <a:cs typeface="Times New Roman" pitchFamily="18" charset="0"/>
              </a:rPr>
              <a:t>as</a:t>
            </a:r>
            <a:r>
              <a:rPr lang="en-US" altLang="zh-CN" sz="2400">
                <a:latin typeface="Arial Narrow" pitchFamily="34" charset="0"/>
                <a:cs typeface="Times New Roman" pitchFamily="18" charset="0"/>
              </a:rPr>
              <a:t> he is also owns a dictionary.</a:t>
            </a:r>
          </a:p>
        </p:txBody>
      </p:sp>
      <p:sp>
        <p:nvSpPr>
          <p:cNvPr id="118797" name="Text Box 1037"/>
          <p:cNvSpPr txBox="1">
            <a:spLocks noChangeArrowheads="1"/>
          </p:cNvSpPr>
          <p:nvPr/>
        </p:nvSpPr>
        <p:spPr bwMode="auto">
          <a:xfrm>
            <a:off x="833438" y="1946275"/>
            <a:ext cx="79565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I assume </a:t>
            </a:r>
            <a:r>
              <a:rPr lang="en-US" altLang="zh-CN" sz="2400" b="1" i="1">
                <a:latin typeface="Arial Narrow" pitchFamily="34" charset="0"/>
                <a:cs typeface="Times New Roman" pitchFamily="18" charset="0"/>
              </a:rPr>
              <a:t>someone</a:t>
            </a:r>
            <a:r>
              <a:rPr lang="en-US" altLang="zh-CN" sz="2400">
                <a:latin typeface="Arial Narrow" pitchFamily="34" charset="0"/>
              </a:rPr>
              <a:t> </a:t>
            </a:r>
            <a:r>
              <a:rPr lang="en-US" altLang="zh-CN" sz="2400" b="1" i="1">
                <a:latin typeface="Arial Narrow" pitchFamily="34" charset="0"/>
                <a:cs typeface="Times New Roman" pitchFamily="18" charset="0"/>
              </a:rPr>
              <a:t>as</a:t>
            </a:r>
            <a:r>
              <a:rPr lang="en-US" altLang="zh-CN" sz="2400">
                <a:latin typeface="Arial Narrow" pitchFamily="34" charset="0"/>
              </a:rPr>
              <a:t> ambitious </a:t>
            </a:r>
            <a:r>
              <a:rPr lang="en-US" altLang="zh-CN" sz="2400" b="1" i="1">
                <a:latin typeface="Arial Narrow" pitchFamily="34" charset="0"/>
                <a:cs typeface="Times New Roman" pitchFamily="18" charset="0"/>
              </a:rPr>
              <a:t>as</a:t>
            </a:r>
            <a:r>
              <a:rPr lang="en-US" altLang="zh-CN" sz="2400">
                <a:latin typeface="Arial Narrow" pitchFamily="34" charset="0"/>
              </a:rPr>
              <a:t> he is will become somebody sooner or later.</a:t>
            </a:r>
          </a:p>
        </p:txBody>
      </p:sp>
      <p:sp>
        <p:nvSpPr>
          <p:cNvPr id="118798" name="AutoShape 1038"/>
          <p:cNvSpPr>
            <a:spLocks noChangeArrowheads="1"/>
          </p:cNvSpPr>
          <p:nvPr/>
        </p:nvSpPr>
        <p:spPr bwMode="auto">
          <a:xfrm>
            <a:off x="825500" y="3362325"/>
            <a:ext cx="7964488" cy="504825"/>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effectLst>
                  <a:outerShdw blurRad="38100" dist="38100" dir="2700000" algn="tl">
                    <a:srgbClr val="FFFFFF"/>
                  </a:outerShdw>
                </a:effectLst>
                <a:latin typeface="Tahoma" pitchFamily="34" charset="0"/>
              </a:rPr>
              <a:t>我相信像她这样勤奋的人肯定会很快地克服她在英语学习方面的困难。</a:t>
            </a:r>
          </a:p>
        </p:txBody>
      </p:sp>
      <p:sp>
        <p:nvSpPr>
          <p:cNvPr id="118799" name="Text Box 1039"/>
          <p:cNvSpPr txBox="1">
            <a:spLocks noChangeArrowheads="1"/>
          </p:cNvSpPr>
          <p:nvPr/>
        </p:nvSpPr>
        <p:spPr bwMode="auto">
          <a:xfrm>
            <a:off x="539750" y="151606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reproduction:</a:t>
            </a:r>
          </a:p>
        </p:txBody>
      </p:sp>
      <p:sp>
        <p:nvSpPr>
          <p:cNvPr id="118800" name="Text Box 1040"/>
          <p:cNvSpPr txBox="1">
            <a:spLocks noChangeArrowheads="1"/>
          </p:cNvSpPr>
          <p:nvPr/>
        </p:nvSpPr>
        <p:spPr bwMode="auto">
          <a:xfrm>
            <a:off x="539750" y="2924175"/>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Simulated translation:</a:t>
            </a:r>
          </a:p>
        </p:txBody>
      </p:sp>
      <p:sp>
        <p:nvSpPr>
          <p:cNvPr id="118801" name="AutoShape 1041"/>
          <p:cNvSpPr>
            <a:spLocks noChangeArrowheads="1"/>
          </p:cNvSpPr>
          <p:nvPr/>
        </p:nvSpPr>
        <p:spPr bwMode="auto">
          <a:xfrm>
            <a:off x="823913" y="4510088"/>
            <a:ext cx="7962900" cy="1009650"/>
          </a:xfrm>
          <a:prstGeom prst="flowChartAlternateProcess">
            <a:avLst/>
          </a:prstGeom>
          <a:solidFill>
            <a:srgbClr val="CCFFFF">
              <a:alpha val="50000"/>
            </a:srgbClr>
          </a:solidFill>
          <a:ln>
            <a:noFill/>
          </a:ln>
          <a:extLst>
            <a:ext uri="{91240B29-F687-4F45-9708-019B960494DF}">
              <a14:hiddenLine xmlns="" xmlns:a14="http://schemas.microsoft.com/office/drawing/2010/main"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ea typeface="宋体" pitchFamily="2" charset="-122"/>
              </a:rPr>
              <a:t>I believe that </a:t>
            </a:r>
            <a:r>
              <a:rPr lang="en-US" altLang="zh-CN" i="1">
                <a:solidFill>
                  <a:srgbClr val="CC3300"/>
                </a:solidFill>
                <a:ea typeface="宋体" pitchFamily="2" charset="-122"/>
              </a:rPr>
              <a:t>someone as</a:t>
            </a:r>
            <a:r>
              <a:rPr lang="en-US" altLang="zh-CN">
                <a:ea typeface="宋体" pitchFamily="2" charset="-122"/>
              </a:rPr>
              <a:t> diligent </a:t>
            </a:r>
            <a:r>
              <a:rPr lang="en-US" altLang="zh-CN" i="1">
                <a:solidFill>
                  <a:srgbClr val="CC3300"/>
                </a:solidFill>
                <a:ea typeface="宋体" pitchFamily="2" charset="-122"/>
              </a:rPr>
              <a:t>as</a:t>
            </a:r>
            <a:r>
              <a:rPr lang="en-US" altLang="zh-CN">
                <a:ea typeface="宋体" pitchFamily="2" charset="-122"/>
              </a:rPr>
              <a:t> she is will soon overcome difficulties in the study of English.</a:t>
            </a:r>
          </a:p>
        </p:txBody>
      </p:sp>
      <p:sp>
        <p:nvSpPr>
          <p:cNvPr id="118802" name="Text Box 1042"/>
          <p:cNvSpPr txBox="1">
            <a:spLocks noChangeArrowheads="1"/>
          </p:cNvSpPr>
          <p:nvPr/>
        </p:nvSpPr>
        <p:spPr bwMode="auto">
          <a:xfrm>
            <a:off x="539750" y="4065588"/>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ea typeface="宋体" pitchFamily="2" charset="-122"/>
              </a:rPr>
              <a:t>Reference:</a:t>
            </a:r>
          </a:p>
        </p:txBody>
      </p:sp>
      <p:pic>
        <p:nvPicPr>
          <p:cNvPr id="86030"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6448425"/>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722120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8799"/>
                                        </p:tgtEl>
                                        <p:attrNameLst>
                                          <p:attrName>style.visibility</p:attrName>
                                        </p:attrNameLst>
                                      </p:cBhvr>
                                      <p:to>
                                        <p:strVal val="visible"/>
                                      </p:to>
                                    </p:set>
                                    <p:animEffect transition="in" filter="strips(downRight)">
                                      <p:cBhvr>
                                        <p:cTn id="7" dur="500"/>
                                        <p:tgtEl>
                                          <p:spTgt spid="118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8797"/>
                                        </p:tgtEl>
                                        <p:attrNameLst>
                                          <p:attrName>style.visibility</p:attrName>
                                        </p:attrNameLst>
                                      </p:cBhvr>
                                      <p:to>
                                        <p:strVal val="visible"/>
                                      </p:to>
                                    </p:set>
                                    <p:anim calcmode="lin" valueType="num">
                                      <p:cBhvr>
                                        <p:cTn id="12" dur="500" fill="hold"/>
                                        <p:tgtEl>
                                          <p:spTgt spid="118797"/>
                                        </p:tgtEl>
                                        <p:attrNameLst>
                                          <p:attrName>ppt_x</p:attrName>
                                        </p:attrNameLst>
                                      </p:cBhvr>
                                      <p:tavLst>
                                        <p:tav tm="0">
                                          <p:val>
                                            <p:strVal val="#ppt_x"/>
                                          </p:val>
                                        </p:tav>
                                        <p:tav tm="100000">
                                          <p:val>
                                            <p:strVal val="#ppt_x"/>
                                          </p:val>
                                        </p:tav>
                                      </p:tavLst>
                                    </p:anim>
                                    <p:anim calcmode="lin" valueType="num">
                                      <p:cBhvr>
                                        <p:cTn id="13" dur="500" fill="hold"/>
                                        <p:tgtEl>
                                          <p:spTgt spid="118797"/>
                                        </p:tgtEl>
                                        <p:attrNameLst>
                                          <p:attrName>ppt_y</p:attrName>
                                        </p:attrNameLst>
                                      </p:cBhvr>
                                      <p:tavLst>
                                        <p:tav tm="0">
                                          <p:val>
                                            <p:strVal val="#ppt_y-#ppt_h/2"/>
                                          </p:val>
                                        </p:tav>
                                        <p:tav tm="100000">
                                          <p:val>
                                            <p:strVal val="#ppt_y"/>
                                          </p:val>
                                        </p:tav>
                                      </p:tavLst>
                                    </p:anim>
                                    <p:anim calcmode="lin" valueType="num">
                                      <p:cBhvr>
                                        <p:cTn id="14" dur="500" fill="hold"/>
                                        <p:tgtEl>
                                          <p:spTgt spid="118797"/>
                                        </p:tgtEl>
                                        <p:attrNameLst>
                                          <p:attrName>ppt_w</p:attrName>
                                        </p:attrNameLst>
                                      </p:cBhvr>
                                      <p:tavLst>
                                        <p:tav tm="0">
                                          <p:val>
                                            <p:strVal val="#ppt_w"/>
                                          </p:val>
                                        </p:tav>
                                        <p:tav tm="100000">
                                          <p:val>
                                            <p:strVal val="#ppt_w"/>
                                          </p:val>
                                        </p:tav>
                                      </p:tavLst>
                                    </p:anim>
                                    <p:anim calcmode="lin" valueType="num">
                                      <p:cBhvr>
                                        <p:cTn id="15" dur="500" fill="hold"/>
                                        <p:tgtEl>
                                          <p:spTgt spid="11879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8800"/>
                                        </p:tgtEl>
                                        <p:attrNameLst>
                                          <p:attrName>style.visibility</p:attrName>
                                        </p:attrNameLst>
                                      </p:cBhvr>
                                      <p:to>
                                        <p:strVal val="visible"/>
                                      </p:to>
                                    </p:set>
                                    <p:animEffect transition="in" filter="strips(downRight)">
                                      <p:cBhvr>
                                        <p:cTn id="19" dur="500"/>
                                        <p:tgtEl>
                                          <p:spTgt spid="1188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8798"/>
                                        </p:tgtEl>
                                        <p:attrNameLst>
                                          <p:attrName>style.visibility</p:attrName>
                                        </p:attrNameLst>
                                      </p:cBhvr>
                                      <p:to>
                                        <p:strVal val="visible"/>
                                      </p:to>
                                    </p:set>
                                    <p:animEffect transition="in" filter="blinds(vertical)">
                                      <p:cBhvr>
                                        <p:cTn id="24" dur="500"/>
                                        <p:tgtEl>
                                          <p:spTgt spid="118798"/>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8802"/>
                                        </p:tgtEl>
                                        <p:attrNameLst>
                                          <p:attrName>style.visibility</p:attrName>
                                        </p:attrNameLst>
                                      </p:cBhvr>
                                      <p:to>
                                        <p:strVal val="visible"/>
                                      </p:to>
                                    </p:set>
                                    <p:animEffect transition="in" filter="strips(downRight)">
                                      <p:cBhvr>
                                        <p:cTn id="28" dur="500"/>
                                        <p:tgtEl>
                                          <p:spTgt spid="1188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8801"/>
                                        </p:tgtEl>
                                        <p:attrNameLst>
                                          <p:attrName>style.visibility</p:attrName>
                                        </p:attrNameLst>
                                      </p:cBhvr>
                                      <p:to>
                                        <p:strVal val="visible"/>
                                      </p:to>
                                    </p:set>
                                    <p:animEffect transition="in" filter="blinds(vertical)">
                                      <p:cBhvr>
                                        <p:cTn id="33" dur="500"/>
                                        <p:tgtEl>
                                          <p:spTgt spid="118801"/>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86030"/>
                                        </p:tgtEl>
                                        <p:attrNameLst>
                                          <p:attrName>style.visibility</p:attrName>
                                        </p:attrNameLst>
                                      </p:cBhvr>
                                      <p:to>
                                        <p:strVal val="visible"/>
                                      </p:to>
                                    </p:set>
                                    <p:animEffect transition="in" filter="box(in)">
                                      <p:cBhvr>
                                        <p:cTn id="37" dur="500"/>
                                        <p:tgtEl>
                                          <p:spTgt spid="86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7" grpId="0" autoUpdateAnimBg="0"/>
      <p:bldP spid="118798" grpId="0" animBg="1" autoUpdateAnimBg="0"/>
      <p:bldP spid="118799" grpId="0" autoUpdateAnimBg="0"/>
      <p:bldP spid="118800" grpId="0" autoUpdateAnimBg="0"/>
      <p:bldP spid="118801" grpId="0" animBg="1" autoUpdateAnimBg="0"/>
      <p:bldP spid="1188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122885"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22893"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1.	What does the author think of the students on campus?</a:t>
            </a:r>
          </a:p>
          <a:p>
            <a:pPr marL="446088" indent="-446088" algn="just" defTabSz="485775">
              <a:lnSpc>
                <a:spcPct val="120000"/>
              </a:lnSpc>
              <a:tabLst>
                <a:tab pos="804863" algn="l"/>
              </a:tabLst>
            </a:pPr>
            <a:r>
              <a:rPr lang="en-US" altLang="zh-CN" sz="2600">
                <a:solidFill>
                  <a:srgbClr val="003366"/>
                </a:solidFill>
                <a:ea typeface="宋体" charset="-122"/>
              </a:rPr>
              <a:t>	A)	They lack a sense of responsibility.</a:t>
            </a:r>
          </a:p>
          <a:p>
            <a:pPr marL="446088" indent="-446088" algn="just" defTabSz="485775">
              <a:lnSpc>
                <a:spcPct val="120000"/>
              </a:lnSpc>
              <a:tabLst>
                <a:tab pos="804863" algn="l"/>
              </a:tabLst>
            </a:pPr>
            <a:r>
              <a:rPr lang="en-US" altLang="zh-CN" sz="2600">
                <a:solidFill>
                  <a:srgbClr val="003366"/>
                </a:solidFill>
                <a:ea typeface="宋体" charset="-122"/>
              </a:rPr>
              <a:t>	B)	They are too willing to make friends.</a:t>
            </a:r>
          </a:p>
          <a:p>
            <a:pPr marL="446088" indent="-446088" algn="just" defTabSz="485775">
              <a:lnSpc>
                <a:spcPct val="120000"/>
              </a:lnSpc>
              <a:tabLst>
                <a:tab pos="804863" algn="l"/>
              </a:tabLst>
            </a:pPr>
            <a:r>
              <a:rPr lang="en-US" altLang="zh-CN" sz="2600">
                <a:solidFill>
                  <a:srgbClr val="003366"/>
                </a:solidFill>
                <a:ea typeface="宋体" charset="-122"/>
              </a:rPr>
              <a:t>	C)	They make their families worry about them.</a:t>
            </a:r>
          </a:p>
          <a:p>
            <a:pPr marL="446088" indent="-446088" algn="just" defTabSz="485775">
              <a:lnSpc>
                <a:spcPct val="120000"/>
              </a:lnSpc>
              <a:tabLst>
                <a:tab pos="804863" algn="l"/>
              </a:tabLst>
            </a:pPr>
            <a:r>
              <a:rPr lang="en-US" altLang="zh-CN" sz="2600">
                <a:solidFill>
                  <a:srgbClr val="003366"/>
                </a:solidFill>
                <a:ea typeface="宋体" charset="-122"/>
              </a:rPr>
              <a:t>	D)	They fail to realize that college life is precious.</a:t>
            </a:r>
          </a:p>
        </p:txBody>
      </p:sp>
    </p:spTree>
  </p:cSld>
  <p:clrMapOvr>
    <a:masterClrMapping/>
  </p:clrMapOvr>
  <p:transition>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17475"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17476"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1.	What does the author think of the students on campus?</a:t>
            </a:r>
          </a:p>
          <a:p>
            <a:pPr marL="446088" indent="-446088" algn="just" defTabSz="485775">
              <a:lnSpc>
                <a:spcPct val="120000"/>
              </a:lnSpc>
              <a:tabLst>
                <a:tab pos="804863" algn="l"/>
              </a:tabLst>
            </a:pPr>
            <a:r>
              <a:rPr lang="en-US" altLang="zh-CN" sz="2600">
                <a:solidFill>
                  <a:srgbClr val="003366"/>
                </a:solidFill>
                <a:ea typeface="宋体" charset="-122"/>
              </a:rPr>
              <a:t>	A)	They lack a sense of responsibility.</a:t>
            </a:r>
          </a:p>
          <a:p>
            <a:pPr marL="446088" indent="-446088" algn="just" defTabSz="485775">
              <a:lnSpc>
                <a:spcPct val="120000"/>
              </a:lnSpc>
              <a:tabLst>
                <a:tab pos="804863" algn="l"/>
              </a:tabLst>
            </a:pPr>
            <a:r>
              <a:rPr lang="en-US" altLang="zh-CN" sz="2600">
                <a:solidFill>
                  <a:srgbClr val="003366"/>
                </a:solidFill>
                <a:ea typeface="宋体" charset="-122"/>
              </a:rPr>
              <a:t>	B)	They are too willing to make friends.</a:t>
            </a:r>
          </a:p>
          <a:p>
            <a:pPr marL="446088" indent="-446088" algn="just" defTabSz="485775">
              <a:lnSpc>
                <a:spcPct val="120000"/>
              </a:lnSpc>
              <a:tabLst>
                <a:tab pos="804863" algn="l"/>
              </a:tabLst>
            </a:pPr>
            <a:r>
              <a:rPr lang="en-US" altLang="zh-CN" sz="2600">
                <a:solidFill>
                  <a:srgbClr val="003366"/>
                </a:solidFill>
                <a:ea typeface="宋体" charset="-122"/>
              </a:rPr>
              <a:t>	C)	They make their families worry about them.</a:t>
            </a:r>
          </a:p>
          <a:p>
            <a:pPr marL="446088" indent="-446088" algn="just" defTabSz="485775">
              <a:lnSpc>
                <a:spcPct val="120000"/>
              </a:lnSpc>
              <a:tabLst>
                <a:tab pos="804863" algn="l"/>
              </a:tabLst>
            </a:pPr>
            <a:r>
              <a:rPr lang="en-US" altLang="zh-CN" sz="2600">
                <a:solidFill>
                  <a:srgbClr val="003366"/>
                </a:solidFill>
                <a:ea typeface="宋体" charset="-122"/>
              </a:rPr>
              <a:t>	</a:t>
            </a:r>
            <a:r>
              <a:rPr lang="en-US" altLang="zh-CN" sz="2600">
                <a:solidFill>
                  <a:srgbClr val="CC3300"/>
                </a:solidFill>
                <a:ea typeface="宋体" charset="-122"/>
              </a:rPr>
              <a:t>D)	They fail to realize that college life is precious.</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sndAc>
      <p:stSnd>
        <p:snd r:embed="rId2"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18499"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18500" name="Text Box 3"/>
          <p:cNvSpPr txBox="1">
            <a:spLocks noChangeArrowheads="1"/>
          </p:cNvSpPr>
          <p:nvPr/>
        </p:nvSpPr>
        <p:spPr bwMode="auto">
          <a:xfrm>
            <a:off x="309563" y="1123950"/>
            <a:ext cx="8518525" cy="294957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2.	What do you think is a ready-made friend, as mentioned in Line 15?</a:t>
            </a:r>
          </a:p>
          <a:p>
            <a:pPr marL="446088" indent="-446088" algn="just" defTabSz="485775">
              <a:lnSpc>
                <a:spcPct val="120000"/>
              </a:lnSpc>
              <a:tabLst>
                <a:tab pos="804863" algn="l"/>
              </a:tabLst>
            </a:pPr>
            <a:r>
              <a:rPr lang="en-US" altLang="zh-CN" sz="2600">
                <a:solidFill>
                  <a:srgbClr val="003366"/>
                </a:solidFill>
                <a:ea typeface="宋体" charset="-122"/>
              </a:rPr>
              <a:t>	A)	A friend who offers you help when you are in real need.</a:t>
            </a:r>
          </a:p>
          <a:p>
            <a:pPr marL="446088" indent="-446088" algn="just" defTabSz="485775">
              <a:lnSpc>
                <a:spcPct val="120000"/>
              </a:lnSpc>
              <a:tabLst>
                <a:tab pos="804863" algn="l"/>
              </a:tabLst>
            </a:pPr>
            <a:r>
              <a:rPr lang="en-US" altLang="zh-CN" sz="2600">
                <a:solidFill>
                  <a:srgbClr val="003366"/>
                </a:solidFill>
                <a:ea typeface="宋体" charset="-122"/>
              </a:rPr>
              <a:t>	B)	A friend who is always ready to help you.</a:t>
            </a:r>
          </a:p>
          <a:p>
            <a:pPr marL="446088" indent="-446088" algn="just" defTabSz="485775">
              <a:lnSpc>
                <a:spcPct val="120000"/>
              </a:lnSpc>
              <a:tabLst>
                <a:tab pos="804863" algn="l"/>
              </a:tabLst>
            </a:pPr>
            <a:r>
              <a:rPr lang="en-US" altLang="zh-CN" sz="2600">
                <a:solidFill>
                  <a:srgbClr val="003366"/>
                </a:solidFill>
                <a:ea typeface="宋体" charset="-122"/>
              </a:rPr>
              <a:t>	C)	A friend who is easily and immediately available.</a:t>
            </a:r>
          </a:p>
          <a:p>
            <a:pPr marL="446088" indent="-446088" algn="just" defTabSz="485775">
              <a:lnSpc>
                <a:spcPct val="120000"/>
              </a:lnSpc>
              <a:tabLst>
                <a:tab pos="804863" algn="l"/>
              </a:tabLst>
            </a:pPr>
            <a:r>
              <a:rPr lang="en-US" altLang="zh-CN" sz="2600">
                <a:solidFill>
                  <a:srgbClr val="003366"/>
                </a:solidFill>
                <a:ea typeface="宋体" charset="-122"/>
              </a:rPr>
              <a:t>	D)	A friend who will make everything ready for you.</a:t>
            </a:r>
          </a:p>
        </p:txBody>
      </p:sp>
    </p:spTree>
  </p:cSld>
  <p:clrMapOvr>
    <a:masterClrMapping/>
  </p:clrMapOvr>
  <p:transition>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19523"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19524" name="Text Box 3"/>
          <p:cNvSpPr txBox="1">
            <a:spLocks noChangeArrowheads="1"/>
          </p:cNvSpPr>
          <p:nvPr/>
        </p:nvSpPr>
        <p:spPr bwMode="auto">
          <a:xfrm>
            <a:off x="309563" y="1123950"/>
            <a:ext cx="8518525" cy="294957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2.	What do you think is a ready-made friend, as mentioned in Line 15?</a:t>
            </a:r>
          </a:p>
          <a:p>
            <a:pPr marL="446088" indent="-446088" algn="just" defTabSz="485775">
              <a:lnSpc>
                <a:spcPct val="120000"/>
              </a:lnSpc>
              <a:tabLst>
                <a:tab pos="804863" algn="l"/>
              </a:tabLst>
            </a:pPr>
            <a:r>
              <a:rPr lang="en-US" altLang="zh-CN" sz="2600">
                <a:solidFill>
                  <a:srgbClr val="003366"/>
                </a:solidFill>
                <a:ea typeface="宋体" charset="-122"/>
              </a:rPr>
              <a:t>	A)	A friend who offers you help when you are in real need.</a:t>
            </a:r>
          </a:p>
          <a:p>
            <a:pPr marL="446088" indent="-446088" algn="just" defTabSz="485775">
              <a:lnSpc>
                <a:spcPct val="120000"/>
              </a:lnSpc>
              <a:tabLst>
                <a:tab pos="804863" algn="l"/>
              </a:tabLst>
            </a:pPr>
            <a:r>
              <a:rPr lang="en-US" altLang="zh-CN" sz="2600">
                <a:solidFill>
                  <a:srgbClr val="003366"/>
                </a:solidFill>
                <a:ea typeface="宋体" charset="-122"/>
              </a:rPr>
              <a:t>	B)	A friend who is always ready to help you.</a:t>
            </a:r>
          </a:p>
          <a:p>
            <a:pPr marL="446088" indent="-446088" algn="just" defTabSz="485775">
              <a:lnSpc>
                <a:spcPct val="120000"/>
              </a:lnSpc>
              <a:tabLst>
                <a:tab pos="804863" algn="l"/>
              </a:tabLst>
            </a:pPr>
            <a:r>
              <a:rPr lang="en-US" altLang="zh-CN" sz="2600">
                <a:solidFill>
                  <a:srgbClr val="003366"/>
                </a:solidFill>
                <a:ea typeface="宋体" charset="-122"/>
              </a:rPr>
              <a:t>	</a:t>
            </a:r>
            <a:r>
              <a:rPr lang="en-US" altLang="zh-CN" sz="2600">
                <a:solidFill>
                  <a:srgbClr val="CC3300"/>
                </a:solidFill>
                <a:ea typeface="宋体" charset="-122"/>
              </a:rPr>
              <a:t>C)	A friend who is easily and immediately available.</a:t>
            </a:r>
          </a:p>
          <a:p>
            <a:pPr marL="446088" indent="-446088" algn="just" defTabSz="485775">
              <a:lnSpc>
                <a:spcPct val="120000"/>
              </a:lnSpc>
              <a:tabLst>
                <a:tab pos="804863" algn="l"/>
              </a:tabLst>
            </a:pPr>
            <a:r>
              <a:rPr lang="en-US" altLang="zh-CN" sz="2600">
                <a:solidFill>
                  <a:srgbClr val="003366"/>
                </a:solidFill>
                <a:ea typeface="宋体" charset="-122"/>
              </a:rPr>
              <a:t>	D)	A friend who will make everything ready for you.</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sndAc>
      <p:stSnd>
        <p:snd r:embed="rId2" name="CHIMES.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0547"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20548" name="Text Box 3"/>
          <p:cNvSpPr txBox="1">
            <a:spLocks noChangeArrowheads="1"/>
          </p:cNvSpPr>
          <p:nvPr/>
        </p:nvSpPr>
        <p:spPr bwMode="auto">
          <a:xfrm>
            <a:off x="309563" y="1123950"/>
            <a:ext cx="8518525" cy="294957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3.	The author thinks that the college students’ attitude toward college education is ________.</a:t>
            </a:r>
          </a:p>
          <a:p>
            <a:pPr marL="446088" indent="-446088" algn="just" defTabSz="485775">
              <a:lnSpc>
                <a:spcPct val="120000"/>
              </a:lnSpc>
              <a:tabLst>
                <a:tab pos="804863" algn="l"/>
              </a:tabLst>
            </a:pPr>
            <a:r>
              <a:rPr lang="en-US" altLang="zh-CN" sz="2600">
                <a:solidFill>
                  <a:srgbClr val="003366"/>
                </a:solidFill>
                <a:ea typeface="宋体" charset="-122"/>
              </a:rPr>
              <a:t>	A)	realistic</a:t>
            </a:r>
          </a:p>
          <a:p>
            <a:pPr marL="446088" indent="-446088" algn="just" defTabSz="485775">
              <a:lnSpc>
                <a:spcPct val="120000"/>
              </a:lnSpc>
              <a:tabLst>
                <a:tab pos="804863" algn="l"/>
              </a:tabLst>
            </a:pPr>
            <a:r>
              <a:rPr lang="en-US" altLang="zh-CN" sz="2600">
                <a:solidFill>
                  <a:srgbClr val="003366"/>
                </a:solidFill>
                <a:ea typeface="宋体" charset="-122"/>
              </a:rPr>
              <a:t>	B)	pessimistic</a:t>
            </a:r>
          </a:p>
          <a:p>
            <a:pPr marL="446088" indent="-446088" algn="just" defTabSz="485775">
              <a:lnSpc>
                <a:spcPct val="120000"/>
              </a:lnSpc>
              <a:tabLst>
                <a:tab pos="804863" algn="l"/>
              </a:tabLst>
            </a:pPr>
            <a:r>
              <a:rPr lang="en-US" altLang="zh-CN" sz="2600">
                <a:solidFill>
                  <a:srgbClr val="003366"/>
                </a:solidFill>
                <a:ea typeface="宋体" charset="-122"/>
              </a:rPr>
              <a:t>	C)	unfair</a:t>
            </a:r>
          </a:p>
          <a:p>
            <a:pPr marL="446088" indent="-446088" algn="just" defTabSz="485775">
              <a:lnSpc>
                <a:spcPct val="120000"/>
              </a:lnSpc>
              <a:tabLst>
                <a:tab pos="804863" algn="l"/>
              </a:tabLst>
            </a:pPr>
            <a:r>
              <a:rPr lang="en-US" altLang="zh-CN" sz="2600">
                <a:solidFill>
                  <a:srgbClr val="003366"/>
                </a:solidFill>
                <a:ea typeface="宋体" charset="-122"/>
              </a:rPr>
              <a:t>	D)	objective</a:t>
            </a:r>
          </a:p>
        </p:txBody>
      </p:sp>
    </p:spTree>
  </p:cSld>
  <p:clrMapOvr>
    <a:masterClrMapping/>
  </p:clrMapOvr>
  <p:transition>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1571"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21572" name="Text Box 3"/>
          <p:cNvSpPr txBox="1">
            <a:spLocks noChangeArrowheads="1"/>
          </p:cNvSpPr>
          <p:nvPr/>
        </p:nvSpPr>
        <p:spPr bwMode="auto">
          <a:xfrm>
            <a:off x="309563" y="1123950"/>
            <a:ext cx="8518525" cy="294957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3.	The author thinks that the college students’ attitude toward college education is ________.</a:t>
            </a:r>
          </a:p>
          <a:p>
            <a:pPr marL="446088" indent="-446088" algn="just" defTabSz="485775">
              <a:lnSpc>
                <a:spcPct val="120000"/>
              </a:lnSpc>
              <a:tabLst>
                <a:tab pos="804863" algn="l"/>
              </a:tabLst>
            </a:pPr>
            <a:r>
              <a:rPr lang="en-US" altLang="zh-CN" sz="2600">
                <a:solidFill>
                  <a:srgbClr val="003366"/>
                </a:solidFill>
                <a:ea typeface="宋体" charset="-122"/>
              </a:rPr>
              <a:t>	A)	realistic</a:t>
            </a:r>
          </a:p>
          <a:p>
            <a:pPr marL="446088" indent="-446088" algn="just" defTabSz="485775">
              <a:lnSpc>
                <a:spcPct val="120000"/>
              </a:lnSpc>
              <a:tabLst>
                <a:tab pos="804863" algn="l"/>
              </a:tabLst>
            </a:pPr>
            <a:r>
              <a:rPr lang="en-US" altLang="zh-CN" sz="2600">
                <a:solidFill>
                  <a:srgbClr val="003366"/>
                </a:solidFill>
                <a:ea typeface="宋体" charset="-122"/>
              </a:rPr>
              <a:t>	B)	pessimistic</a:t>
            </a:r>
          </a:p>
          <a:p>
            <a:pPr marL="446088" indent="-446088" algn="just" defTabSz="485775">
              <a:lnSpc>
                <a:spcPct val="120000"/>
              </a:lnSpc>
              <a:tabLst>
                <a:tab pos="804863" algn="l"/>
              </a:tabLst>
            </a:pPr>
            <a:r>
              <a:rPr lang="en-US" altLang="zh-CN" sz="2600">
                <a:solidFill>
                  <a:srgbClr val="003366"/>
                </a:solidFill>
                <a:ea typeface="宋体" charset="-122"/>
              </a:rPr>
              <a:t>	C)	unfair</a:t>
            </a:r>
          </a:p>
          <a:p>
            <a:pPr marL="446088" indent="-446088" algn="just" defTabSz="485775">
              <a:lnSpc>
                <a:spcPct val="120000"/>
              </a:lnSpc>
              <a:tabLst>
                <a:tab pos="804863" algn="l"/>
              </a:tabLst>
            </a:pPr>
            <a:r>
              <a:rPr lang="en-US" altLang="zh-CN" sz="2600">
                <a:solidFill>
                  <a:srgbClr val="003366"/>
                </a:solidFill>
                <a:ea typeface="宋体" charset="-122"/>
              </a:rPr>
              <a:t>	</a:t>
            </a:r>
            <a:r>
              <a:rPr lang="en-US" altLang="zh-CN" sz="2600">
                <a:solidFill>
                  <a:srgbClr val="CC3300"/>
                </a:solidFill>
                <a:ea typeface="宋体" charset="-122"/>
              </a:rPr>
              <a:t>D)	objective</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sndAc>
      <p:stSnd>
        <p:snd r:embed="rId2" name="CHIMES.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2595"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22596"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4.	For what reason does the author want to return to college?</a:t>
            </a:r>
          </a:p>
          <a:p>
            <a:pPr marL="446088" indent="-446088" algn="just" defTabSz="485775">
              <a:lnSpc>
                <a:spcPct val="120000"/>
              </a:lnSpc>
              <a:tabLst>
                <a:tab pos="804863" algn="l"/>
              </a:tabLst>
            </a:pPr>
            <a:r>
              <a:rPr lang="en-US" altLang="zh-CN" sz="2600">
                <a:solidFill>
                  <a:srgbClr val="003366"/>
                </a:solidFill>
                <a:ea typeface="宋体" charset="-122"/>
              </a:rPr>
              <a:t>	A)	He wants to make some ready-made friends.</a:t>
            </a:r>
          </a:p>
          <a:p>
            <a:pPr marL="446088" indent="-446088" algn="just" defTabSz="485775">
              <a:lnSpc>
                <a:spcPct val="120000"/>
              </a:lnSpc>
              <a:tabLst>
                <a:tab pos="804863" algn="l"/>
              </a:tabLst>
            </a:pPr>
            <a:r>
              <a:rPr lang="en-US" altLang="zh-CN" sz="2600">
                <a:solidFill>
                  <a:srgbClr val="003366"/>
                </a:solidFill>
                <a:ea typeface="宋体" charset="-122"/>
              </a:rPr>
              <a:t>	B)	He intends to acquire knowledge to make more money.</a:t>
            </a:r>
          </a:p>
          <a:p>
            <a:pPr marL="446088" indent="-446088" algn="just" defTabSz="485775">
              <a:lnSpc>
                <a:spcPct val="120000"/>
              </a:lnSpc>
              <a:tabLst>
                <a:tab pos="804863" algn="l"/>
              </a:tabLst>
            </a:pPr>
            <a:r>
              <a:rPr lang="en-US" altLang="zh-CN" sz="2600">
                <a:solidFill>
                  <a:srgbClr val="003366"/>
                </a:solidFill>
                <a:ea typeface="宋体" charset="-122"/>
              </a:rPr>
              <a:t>	C)	He wants to live an independent life.</a:t>
            </a:r>
          </a:p>
          <a:p>
            <a:pPr marL="446088" indent="-446088" algn="just" defTabSz="485775">
              <a:lnSpc>
                <a:spcPct val="120000"/>
              </a:lnSpc>
              <a:tabLst>
                <a:tab pos="804863" algn="l"/>
              </a:tabLst>
            </a:pPr>
            <a:r>
              <a:rPr lang="en-US" altLang="zh-CN" sz="2600">
                <a:solidFill>
                  <a:srgbClr val="003366"/>
                </a:solidFill>
                <a:ea typeface="宋体" charset="-122"/>
              </a:rPr>
              <a:t>	D)	He finds it is a joy to get better educated.</a:t>
            </a: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05187"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5188" name="Text Box 4"/>
          <p:cNvSpPr txBox="1">
            <a:spLocks noChangeArrowheads="1"/>
          </p:cNvSpPr>
          <p:nvPr/>
        </p:nvSpPr>
        <p:spPr bwMode="auto">
          <a:xfrm>
            <a:off x="296863" y="1376363"/>
            <a:ext cx="7683500" cy="3122612"/>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2	</a:t>
            </a:r>
            <a:r>
              <a:rPr lang="en-US" altLang="en-US" sz="2400">
                <a:solidFill>
                  <a:srgbClr val="003366"/>
                </a:solidFill>
                <a:latin typeface="Arial Narrow" pitchFamily="34" charset="0"/>
              </a:rPr>
              <a:t>He returned to his hometown so that he could </a:t>
            </a:r>
            <a:r>
              <a:rPr lang="en-US" altLang="en-US" sz="2400" u="sng">
                <a:solidFill>
                  <a:srgbClr val="003366"/>
                </a:solidFill>
                <a:latin typeface="Arial Narrow" pitchFamily="34" charset="0"/>
              </a:rPr>
              <a:t>indulge</a:t>
            </a:r>
            <a:r>
              <a:rPr lang="en-US" altLang="en-US" sz="2400">
                <a:solidFill>
                  <a:srgbClr val="003366"/>
                </a:solidFill>
                <a:latin typeface="Arial Narrow" pitchFamily="34" charset="0"/>
              </a:rPr>
              <a:t> his passion for football. </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develop</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enjoy</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break</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limit</a:t>
            </a:r>
            <a:endParaRPr lang="zh-CN" altLang="en-US" sz="2400">
              <a:solidFill>
                <a:srgbClr val="003366"/>
              </a:solidFill>
              <a:latin typeface="Arial Narrow" pitchFamily="34" charset="0"/>
            </a:endParaRPr>
          </a:p>
        </p:txBody>
      </p:sp>
    </p:spTree>
    <p:extLst>
      <p:ext uri="{BB962C8B-B14F-4D97-AF65-F5344CB8AC3E}">
        <p14:creationId xmlns="" xmlns:p14="http://schemas.microsoft.com/office/powerpoint/2010/main" val="4138891228"/>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3619"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23620"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4.	For what reason does the author want to return to college?</a:t>
            </a:r>
          </a:p>
          <a:p>
            <a:pPr marL="446088" indent="-446088" algn="just" defTabSz="485775">
              <a:lnSpc>
                <a:spcPct val="120000"/>
              </a:lnSpc>
              <a:tabLst>
                <a:tab pos="804863" algn="l"/>
              </a:tabLst>
            </a:pPr>
            <a:r>
              <a:rPr lang="en-US" altLang="zh-CN" sz="2600">
                <a:solidFill>
                  <a:srgbClr val="003366"/>
                </a:solidFill>
                <a:ea typeface="宋体" charset="-122"/>
              </a:rPr>
              <a:t>	A)	He wants to make some ready-made friends.</a:t>
            </a:r>
          </a:p>
          <a:p>
            <a:pPr marL="446088" indent="-446088" algn="just" defTabSz="485775">
              <a:lnSpc>
                <a:spcPct val="120000"/>
              </a:lnSpc>
              <a:tabLst>
                <a:tab pos="804863" algn="l"/>
              </a:tabLst>
            </a:pPr>
            <a:r>
              <a:rPr lang="en-US" altLang="zh-CN" sz="2600">
                <a:solidFill>
                  <a:srgbClr val="003366"/>
                </a:solidFill>
                <a:ea typeface="宋体" charset="-122"/>
              </a:rPr>
              <a:t>	B)	He intends to acquire knowledge to make more money.</a:t>
            </a:r>
          </a:p>
          <a:p>
            <a:pPr marL="446088" indent="-446088" algn="just" defTabSz="485775">
              <a:lnSpc>
                <a:spcPct val="120000"/>
              </a:lnSpc>
              <a:tabLst>
                <a:tab pos="804863" algn="l"/>
              </a:tabLst>
            </a:pPr>
            <a:r>
              <a:rPr lang="en-US" altLang="zh-CN" sz="2600">
                <a:solidFill>
                  <a:srgbClr val="003366"/>
                </a:solidFill>
                <a:ea typeface="宋体" charset="-122"/>
              </a:rPr>
              <a:t>	C)	He wants to live an independent life.</a:t>
            </a:r>
          </a:p>
          <a:p>
            <a:pPr marL="446088" indent="-446088" algn="just" defTabSz="485775">
              <a:lnSpc>
                <a:spcPct val="120000"/>
              </a:lnSpc>
              <a:tabLst>
                <a:tab pos="804863" algn="l"/>
              </a:tabLst>
            </a:pPr>
            <a:r>
              <a:rPr lang="en-US" altLang="zh-CN" sz="2600">
                <a:solidFill>
                  <a:srgbClr val="003366"/>
                </a:solidFill>
                <a:ea typeface="宋体" charset="-122"/>
              </a:rPr>
              <a:t>	</a:t>
            </a:r>
            <a:r>
              <a:rPr lang="en-US" altLang="zh-CN" sz="2600">
                <a:solidFill>
                  <a:srgbClr val="CC3300"/>
                </a:solidFill>
                <a:ea typeface="宋体" charset="-122"/>
              </a:rPr>
              <a:t>D)	He finds it is a joy to get better educated.</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sndAc>
      <p:stSnd>
        <p:snd r:embed="rId2" name="CHIMES.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4643"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24644"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5.	The author wants to take calculus because ________.</a:t>
            </a:r>
          </a:p>
          <a:p>
            <a:pPr marL="446088" indent="-446088" algn="just" defTabSz="485775">
              <a:lnSpc>
                <a:spcPct val="120000"/>
              </a:lnSpc>
              <a:tabLst>
                <a:tab pos="804863" algn="l"/>
              </a:tabLst>
            </a:pPr>
            <a:r>
              <a:rPr lang="en-US" altLang="zh-CN" sz="2600">
                <a:solidFill>
                  <a:srgbClr val="003366"/>
                </a:solidFill>
                <a:ea typeface="宋体" charset="-122"/>
              </a:rPr>
              <a:t>	A)	he has a special talent for it</a:t>
            </a:r>
          </a:p>
          <a:p>
            <a:pPr marL="446088" indent="-446088" algn="just" defTabSz="485775">
              <a:lnSpc>
                <a:spcPct val="120000"/>
              </a:lnSpc>
              <a:tabLst>
                <a:tab pos="804863" algn="l"/>
              </a:tabLst>
            </a:pPr>
            <a:r>
              <a:rPr lang="en-US" altLang="zh-CN" sz="2600">
                <a:solidFill>
                  <a:srgbClr val="003366"/>
                </a:solidFill>
                <a:ea typeface="宋体" charset="-122"/>
              </a:rPr>
              <a:t>	B)	he is curious about mathematics</a:t>
            </a:r>
          </a:p>
          <a:p>
            <a:pPr marL="446088" indent="-446088" algn="just" defTabSz="485775">
              <a:lnSpc>
                <a:spcPct val="120000"/>
              </a:lnSpc>
              <a:tabLst>
                <a:tab pos="804863" algn="l"/>
              </a:tabLst>
            </a:pPr>
            <a:r>
              <a:rPr lang="en-US" altLang="zh-CN" sz="2600">
                <a:solidFill>
                  <a:srgbClr val="003366"/>
                </a:solidFill>
                <a:ea typeface="宋体" charset="-122"/>
              </a:rPr>
              <a:t>	C)	he can bring home a good report</a:t>
            </a:r>
          </a:p>
          <a:p>
            <a:pPr marL="446088" indent="-446088" algn="just" defTabSz="485775">
              <a:lnSpc>
                <a:spcPct val="120000"/>
              </a:lnSpc>
              <a:tabLst>
                <a:tab pos="804863" algn="l"/>
              </a:tabLst>
            </a:pPr>
            <a:r>
              <a:rPr lang="en-US" altLang="zh-CN" sz="2600">
                <a:solidFill>
                  <a:srgbClr val="003366"/>
                </a:solidFill>
                <a:ea typeface="宋体" charset="-122"/>
              </a:rPr>
              <a:t>	D)	he is interested in it</a:t>
            </a:r>
          </a:p>
        </p:txBody>
      </p:sp>
    </p:spTree>
  </p:cSld>
  <p:clrMapOvr>
    <a:masterClrMapping/>
  </p:clrMapOvr>
  <p:transition>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5" name="Text Box 13"/>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12	Choose the best answer to each question with the information from the passage.</a:t>
            </a:r>
          </a:p>
        </p:txBody>
      </p:sp>
      <p:pic>
        <p:nvPicPr>
          <p:cNvPr id="625667"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p:nvSpPr>
          <p:cNvPr id="625668" name="Text Box 3"/>
          <p:cNvSpPr txBox="1">
            <a:spLocks noChangeArrowheads="1"/>
          </p:cNvSpPr>
          <p:nvPr/>
        </p:nvSpPr>
        <p:spPr bwMode="auto">
          <a:xfrm>
            <a:off x="309563" y="1123950"/>
            <a:ext cx="8518525" cy="2473325"/>
          </a:xfrm>
          <a:prstGeom prst="rect">
            <a:avLst/>
          </a:prstGeom>
          <a:noFill/>
          <a:ln w="9525">
            <a:noFill/>
            <a:miter lim="800000"/>
            <a:headEnd/>
            <a:tailEnd/>
          </a:ln>
        </p:spPr>
        <p:txBody>
          <a:bodyPr>
            <a:spAutoFit/>
          </a:bodyPr>
          <a:lstStyle/>
          <a:p>
            <a:pPr marL="446088" indent="-446088" algn="just" defTabSz="485775">
              <a:lnSpc>
                <a:spcPct val="120000"/>
              </a:lnSpc>
              <a:tabLst>
                <a:tab pos="804863" algn="l"/>
              </a:tabLst>
            </a:pPr>
            <a:r>
              <a:rPr lang="en-US" altLang="zh-CN" sz="2600">
                <a:solidFill>
                  <a:srgbClr val="003366"/>
                </a:solidFill>
                <a:ea typeface="宋体" charset="-122"/>
              </a:rPr>
              <a:t>5.	The author wants to take calculus because ________.</a:t>
            </a:r>
          </a:p>
          <a:p>
            <a:pPr marL="446088" indent="-446088" algn="just" defTabSz="485775">
              <a:lnSpc>
                <a:spcPct val="120000"/>
              </a:lnSpc>
              <a:tabLst>
                <a:tab pos="804863" algn="l"/>
              </a:tabLst>
            </a:pPr>
            <a:r>
              <a:rPr lang="en-US" altLang="zh-CN" sz="2600">
                <a:solidFill>
                  <a:srgbClr val="003366"/>
                </a:solidFill>
                <a:ea typeface="宋体" charset="-122"/>
              </a:rPr>
              <a:t>	A)	he has a special talent for it</a:t>
            </a:r>
          </a:p>
          <a:p>
            <a:pPr marL="446088" indent="-446088" algn="just" defTabSz="485775">
              <a:lnSpc>
                <a:spcPct val="120000"/>
              </a:lnSpc>
              <a:tabLst>
                <a:tab pos="804863" algn="l"/>
              </a:tabLst>
            </a:pPr>
            <a:r>
              <a:rPr lang="en-US" altLang="zh-CN" sz="2600">
                <a:solidFill>
                  <a:srgbClr val="003366"/>
                </a:solidFill>
                <a:ea typeface="宋体" charset="-122"/>
              </a:rPr>
              <a:t>	</a:t>
            </a:r>
            <a:r>
              <a:rPr lang="en-US" altLang="zh-CN" sz="2600">
                <a:solidFill>
                  <a:srgbClr val="CC3300"/>
                </a:solidFill>
                <a:ea typeface="宋体" charset="-122"/>
              </a:rPr>
              <a:t>B)	he is curious about mathematics</a:t>
            </a:r>
          </a:p>
          <a:p>
            <a:pPr marL="446088" indent="-446088" algn="just" defTabSz="485775">
              <a:lnSpc>
                <a:spcPct val="120000"/>
              </a:lnSpc>
              <a:tabLst>
                <a:tab pos="804863" algn="l"/>
              </a:tabLst>
            </a:pPr>
            <a:r>
              <a:rPr lang="en-US" altLang="zh-CN" sz="2600">
                <a:solidFill>
                  <a:srgbClr val="003366"/>
                </a:solidFill>
                <a:ea typeface="宋体" charset="-122"/>
              </a:rPr>
              <a:t>	C)	he can bring home a good report</a:t>
            </a:r>
          </a:p>
          <a:p>
            <a:pPr marL="446088" indent="-446088" algn="just" defTabSz="485775">
              <a:lnSpc>
                <a:spcPct val="120000"/>
              </a:lnSpc>
              <a:tabLst>
                <a:tab pos="804863" algn="l"/>
              </a:tabLst>
            </a:pPr>
            <a:r>
              <a:rPr lang="en-US" altLang="zh-CN" sz="2600">
                <a:solidFill>
                  <a:srgbClr val="003366"/>
                </a:solidFill>
                <a:ea typeface="宋体" charset="-122"/>
              </a:rPr>
              <a:t>	D)	he is interested in it</a:t>
            </a:r>
          </a:p>
        </p:txBody>
      </p:sp>
    </p:spTree>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25667"/>
                                        </p:tgtEl>
                                        <p:attrNameLst>
                                          <p:attrName>style.visibility</p:attrName>
                                        </p:attrNameLst>
                                      </p:cBhvr>
                                      <p:to>
                                        <p:strVal val="visible"/>
                                      </p:to>
                                    </p:set>
                                    <p:animEffect transition="in" filter="box(in)">
                                      <p:cBhvr>
                                        <p:cTn id="7" dur="500"/>
                                        <p:tgtEl>
                                          <p:spTgt spid="625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0"/>
          <p:cNvGrpSpPr>
            <a:grpSpLocks/>
          </p:cNvGrpSpPr>
          <p:nvPr/>
        </p:nvGrpSpPr>
        <p:grpSpPr bwMode="auto">
          <a:xfrm>
            <a:off x="277813" y="1585913"/>
            <a:ext cx="8499475" cy="2547937"/>
            <a:chOff x="175" y="999"/>
            <a:chExt cx="5354" cy="1605"/>
          </a:xfrm>
        </p:grpSpPr>
        <p:sp useBgFill="1">
          <p:nvSpPr>
            <p:cNvPr id="129351" name="Text Box 327"/>
            <p:cNvSpPr txBox="1">
              <a:spLocks noChangeArrowheads="1"/>
            </p:cNvSpPr>
            <p:nvPr/>
          </p:nvSpPr>
          <p:spPr bwMode="auto">
            <a:xfrm>
              <a:off x="442" y="1096"/>
              <a:ext cx="5087" cy="1508"/>
            </a:xfrm>
            <a:prstGeom prst="rect">
              <a:avLst/>
            </a:prstGeom>
            <a:ln w="9525">
              <a:noFill/>
              <a:miter lim="800000"/>
              <a:headEnd/>
              <a:tailEnd/>
            </a:ln>
            <a:effectLst>
              <a:prstShdw prst="shdw18" dist="17961" dir="13500000">
                <a:srgbClr val="DDDDDD">
                  <a:gamma/>
                  <a:shade val="60000"/>
                  <a:invGamma/>
                </a:srgbClr>
              </a:prstShdw>
            </a:effectLst>
          </p:spPr>
          <p:txBody>
            <a:bodyPr>
              <a:spAutoFit/>
            </a:bodyPr>
            <a:lstStyle/>
            <a:p>
              <a:pPr marL="446088" indent="-446088">
                <a:spcBef>
                  <a:spcPct val="50000"/>
                </a:spcBef>
              </a:pPr>
              <a:r>
                <a:rPr lang="en-US" altLang="zh-CN" sz="2600">
                  <a:effectLst>
                    <a:outerShdw blurRad="38100" dist="38100" dir="2700000" algn="tl">
                      <a:srgbClr val="FFFFFF"/>
                    </a:outerShdw>
                  </a:effectLst>
                </a:rPr>
                <a:t>		1. gourmet			a. card</a:t>
              </a:r>
            </a:p>
            <a:p>
              <a:pPr marL="446088" indent="-446088">
                <a:spcBef>
                  <a:spcPct val="50000"/>
                </a:spcBef>
                <a:spcAft>
                  <a:spcPct val="50000"/>
                </a:spcAft>
              </a:pPr>
              <a:r>
                <a:rPr lang="en-US" altLang="zh-CN" sz="2600">
                  <a:effectLst>
                    <a:outerShdw blurRad="38100" dist="38100" dir="2700000" algn="tl">
                      <a:srgbClr val="FFFFFF"/>
                    </a:outerShdw>
                  </a:effectLst>
                </a:rPr>
                <a:t>		2. mail				b. food</a:t>
              </a:r>
            </a:p>
            <a:p>
              <a:pPr marL="446088" indent="-446088">
                <a:spcBef>
                  <a:spcPct val="50000"/>
                </a:spcBef>
              </a:pPr>
              <a:r>
                <a:rPr lang="en-US" altLang="zh-CN" sz="2600">
                  <a:solidFill>
                    <a:srgbClr val="003366"/>
                  </a:solidFill>
                  <a:effectLst>
                    <a:outerShdw blurRad="38100" dist="38100" dir="2700000" algn="tl">
                      <a:srgbClr val="000000"/>
                    </a:outerShdw>
                  </a:effectLst>
                </a:rPr>
                <a:t>1	So it isn’t </a:t>
              </a:r>
              <a:r>
                <a:rPr lang="en-US" altLang="zh-CN" sz="2600" u="sng">
                  <a:solidFill>
                    <a:srgbClr val="003366"/>
                  </a:solidFill>
                  <a:effectLst>
                    <a:outerShdw blurRad="38100" dist="38100" dir="2700000" algn="tl">
                      <a:srgbClr val="000000"/>
                    </a:outerShdw>
                  </a:effectLst>
                </a:rPr>
                <a:t>gourmet</a:t>
              </a:r>
              <a:r>
                <a:rPr lang="en-US" altLang="zh-CN" sz="2600">
                  <a:solidFill>
                    <a:srgbClr val="003366"/>
                  </a:solidFill>
                  <a:effectLst>
                    <a:outerShdw blurRad="38100" dist="38100" dir="2700000" algn="tl">
                      <a:srgbClr val="000000"/>
                    </a:outerShdw>
                  </a:effectLst>
                </a:rPr>
                <a:t> </a:t>
              </a:r>
              <a:r>
                <a:rPr lang="en-US" altLang="zh-CN" sz="2600" u="sng">
                  <a:solidFill>
                    <a:srgbClr val="003366"/>
                  </a:solidFill>
                  <a:effectLst>
                    <a:outerShdw blurRad="38100" dist="38100" dir="2700000" algn="tl">
                      <a:srgbClr val="000000"/>
                    </a:outerShdw>
                  </a:effectLst>
                </a:rPr>
                <a:t>food</a:t>
              </a:r>
              <a:r>
                <a:rPr lang="en-US" altLang="zh-CN" sz="2600">
                  <a:solidFill>
                    <a:srgbClr val="003366"/>
                  </a:solidFill>
                  <a:effectLst>
                    <a:outerShdw blurRad="38100" dist="38100" dir="2700000" algn="tl">
                      <a:srgbClr val="000000"/>
                    </a:outerShdw>
                  </a:effectLst>
                </a:rPr>
                <a:t> — but you can’t have everything.</a:t>
              </a:r>
            </a:p>
            <a:p>
              <a:pPr marL="446088" indent="-446088">
                <a:spcBef>
                  <a:spcPct val="30000"/>
                </a:spcBef>
              </a:pPr>
              <a:r>
                <a:rPr lang="en-US" altLang="zh-CN" sz="2600">
                  <a:solidFill>
                    <a:srgbClr val="003366"/>
                  </a:solidFill>
                  <a:effectLst>
                    <a:outerShdw blurRad="38100" dist="38100" dir="2700000" algn="tl">
                      <a:srgbClr val="000000"/>
                    </a:outerShdw>
                  </a:effectLst>
                </a:rPr>
                <a:t>2	My report </a:t>
              </a:r>
              <a:r>
                <a:rPr lang="en-US" altLang="zh-CN" sz="2600" u="sng">
                  <a:solidFill>
                    <a:srgbClr val="003366"/>
                  </a:solidFill>
                  <a:effectLst>
                    <a:outerShdw blurRad="38100" dist="38100" dir="2700000" algn="tl">
                      <a:srgbClr val="000000"/>
                    </a:outerShdw>
                  </a:effectLst>
                </a:rPr>
                <a:t>cards</a:t>
              </a:r>
              <a:r>
                <a:rPr lang="en-US" altLang="zh-CN" sz="2600">
                  <a:solidFill>
                    <a:srgbClr val="003366"/>
                  </a:solidFill>
                  <a:effectLst>
                    <a:outerShdw blurRad="38100" dist="38100" dir="2700000" algn="tl">
                      <a:srgbClr val="000000"/>
                    </a:outerShdw>
                  </a:effectLst>
                </a:rPr>
                <a:t> won’t be </a:t>
              </a:r>
              <a:r>
                <a:rPr lang="en-US" altLang="zh-CN" sz="2600" u="sng">
                  <a:solidFill>
                    <a:srgbClr val="003366"/>
                  </a:solidFill>
                  <a:effectLst>
                    <a:outerShdw blurRad="38100" dist="38100" dir="2700000" algn="tl">
                      <a:srgbClr val="000000"/>
                    </a:outerShdw>
                  </a:effectLst>
                </a:rPr>
                <a:t>mailed</a:t>
              </a:r>
              <a:r>
                <a:rPr lang="en-US" altLang="zh-CN" sz="2600">
                  <a:solidFill>
                    <a:srgbClr val="003366"/>
                  </a:solidFill>
                  <a:effectLst>
                    <a:outerShdw blurRad="38100" dist="38100" dir="2700000" algn="tl">
                      <a:srgbClr val="000000"/>
                    </a:outerShdw>
                  </a:effectLst>
                </a:rPr>
                <a:t> to my parents.</a:t>
              </a:r>
            </a:p>
          </p:txBody>
        </p:sp>
        <p:sp>
          <p:nvSpPr>
            <p:cNvPr id="6" name="AutoShape 5"/>
            <p:cNvSpPr>
              <a:spLocks noChangeArrowheads="1"/>
            </p:cNvSpPr>
            <p:nvPr/>
          </p:nvSpPr>
          <p:spPr bwMode="gray">
            <a:xfrm>
              <a:off x="175" y="999"/>
              <a:ext cx="750" cy="232"/>
            </a:xfrm>
            <a:prstGeom prst="roundRect">
              <a:avLst>
                <a:gd name="adj" fmla="val 50000"/>
              </a:avLst>
            </a:prstGeom>
            <a:gradFill rotWithShape="1">
              <a:gsLst>
                <a:gs pos="0">
                  <a:srgbClr val="4A71D4"/>
                </a:gs>
                <a:gs pos="100000">
                  <a:srgbClr val="223462"/>
                </a:gs>
              </a:gsLst>
              <a:lin ang="0" scaled="1"/>
            </a:gradFill>
            <a:ln w="38100" algn="ctr">
              <a:solidFill>
                <a:srgbClr val="FFFFFF"/>
              </a:solidFill>
              <a:round/>
              <a:headEnd/>
              <a:tailEnd/>
            </a:ln>
            <a:effectLst>
              <a:outerShdw dist="35921" dir="2700000" algn="ctr" rotWithShape="0">
                <a:srgbClr val="001D3A"/>
              </a:outerShdw>
            </a:effectLst>
          </p:spPr>
          <p:txBody>
            <a:bodyPr wrap="none" anchor="ctr"/>
            <a:lstStyle/>
            <a:p>
              <a:pPr algn="ctr" eaLnBrk="0" hangingPunct="0"/>
              <a:r>
                <a:rPr kumimoji="0" lang="en-US" altLang="zh-CN" sz="2100" i="1">
                  <a:solidFill>
                    <a:srgbClr val="FFFFFF"/>
                  </a:solidFill>
                  <a:effectLst>
                    <a:outerShdw blurRad="38100" dist="38100" dir="2700000" algn="tl">
                      <a:srgbClr val="000000"/>
                    </a:outerShdw>
                  </a:effectLst>
                  <a:ea typeface="宋体" charset="-122"/>
                </a:rPr>
                <a:t>Model:</a:t>
              </a:r>
            </a:p>
          </p:txBody>
        </p:sp>
      </p:grpSp>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129032" name="Picture 12">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29352" name="Line 328"/>
          <p:cNvSpPr>
            <a:spLocks noChangeShapeType="1"/>
          </p:cNvSpPr>
          <p:nvPr/>
        </p:nvSpPr>
        <p:spPr bwMode="auto">
          <a:xfrm>
            <a:off x="3086100" y="2082800"/>
            <a:ext cx="2232025" cy="461963"/>
          </a:xfrm>
          <a:prstGeom prst="line">
            <a:avLst/>
          </a:prstGeom>
          <a:noFill/>
          <a:ln w="12700">
            <a:solidFill>
              <a:srgbClr val="FF0000"/>
            </a:solidFill>
            <a:miter lim="800000"/>
            <a:headEnd/>
            <a:tailEnd type="triangle" w="med" len="med"/>
          </a:ln>
          <a:effectLst/>
        </p:spPr>
        <p:txBody>
          <a:bodyPr wrap="none"/>
          <a:lstStyle/>
          <a:p>
            <a:endParaRPr lang="zh-CN" altLang="en-US"/>
          </a:p>
        </p:txBody>
      </p:sp>
      <p:sp>
        <p:nvSpPr>
          <p:cNvPr id="129355" name="Line 331"/>
          <p:cNvSpPr>
            <a:spLocks noChangeShapeType="1"/>
          </p:cNvSpPr>
          <p:nvPr/>
        </p:nvSpPr>
        <p:spPr bwMode="auto">
          <a:xfrm flipV="1">
            <a:off x="2595563" y="2060575"/>
            <a:ext cx="2714625" cy="577850"/>
          </a:xfrm>
          <a:prstGeom prst="line">
            <a:avLst/>
          </a:prstGeom>
          <a:noFill/>
          <a:ln w="12700">
            <a:solidFill>
              <a:srgbClr val="FF0000"/>
            </a:solidFill>
            <a:miter lim="800000"/>
            <a:headEnd/>
            <a:tailEnd type="triangle" w="med" len="med"/>
          </a:ln>
          <a:effectLst/>
        </p:spPr>
        <p:txBody>
          <a:bodyPr wrap="none"/>
          <a:lstStyle/>
          <a:p>
            <a:endParaRPr lang="zh-CN" altLang="en-US"/>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29352"/>
                                        </p:tgtEl>
                                        <p:attrNameLst>
                                          <p:attrName>style.visibility</p:attrName>
                                        </p:attrNameLst>
                                      </p:cBhvr>
                                      <p:to>
                                        <p:strVal val="visible"/>
                                      </p:to>
                                    </p:set>
                                    <p:animEffect transition="in" filter="strips(downRight)">
                                      <p:cBhvr>
                                        <p:cTn id="7" dur="500"/>
                                        <p:tgtEl>
                                          <p:spTgt spid="129352"/>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29355"/>
                                        </p:tgtEl>
                                        <p:attrNameLst>
                                          <p:attrName>style.visibility</p:attrName>
                                        </p:attrNameLst>
                                      </p:cBhvr>
                                      <p:to>
                                        <p:strVal val="visible"/>
                                      </p:to>
                                    </p:set>
                                    <p:animEffect transition="in" filter="strips(upRight)">
                                      <p:cBhvr>
                                        <p:cTn id="11" dur="500"/>
                                        <p:tgtEl>
                                          <p:spTgt spid="129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52" grpId="0" animBg="1"/>
      <p:bldP spid="12935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27718" name="Picture 12">
            <a:hlinkClick r:id="" action="ppaction://noaction"/>
          </p:cNvPr>
          <p:cNvPicPr>
            <a:picLocks noChangeAspect="1" noChangeArrowheads="1"/>
          </p:cNvPicPr>
          <p:nvPr/>
        </p:nvPicPr>
        <p:blipFill>
          <a:blip r:embed="rId2">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graphicFrame>
        <p:nvGraphicFramePr>
          <p:cNvPr id="628105" name="Group 393"/>
          <p:cNvGraphicFramePr>
            <a:graphicFrameLocks noGrp="1"/>
          </p:cNvGraphicFramePr>
          <p:nvPr/>
        </p:nvGraphicFramePr>
        <p:xfrm>
          <a:off x="1225550" y="1176338"/>
          <a:ext cx="6848475" cy="3162816"/>
        </p:xfrm>
        <a:graphic>
          <a:graphicData uri="http://schemas.openxmlformats.org/drawingml/2006/table">
            <a:tbl>
              <a:tblPr/>
              <a:tblGrid>
                <a:gridCol w="1905000"/>
                <a:gridCol w="2743200"/>
                <a:gridCol w="2200275"/>
              </a:tblGrid>
              <a:tr h="266700">
                <a:tc>
                  <a:txBody>
                    <a:bodyPr/>
                    <a:lstStyle/>
                    <a:p>
                      <a:pPr marL="0" marR="0" lvl="0" indent="0" algn="l" defTabSz="914400" rtl="0" eaLnBrk="0" fontAlgn="base" latinLnBrk="0" hangingPunct="0">
                        <a:lnSpc>
                          <a:spcPct val="9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 </a:t>
                      </a:r>
                      <a:r>
                        <a:rPr kumimoji="1" lang="en-US" altLang="en-US" sz="2200" b="0" i="0" u="none" strike="noStrike" cap="none" normalizeH="0" baseline="0" smtClean="0">
                          <a:ln>
                            <a:noFill/>
                          </a:ln>
                          <a:solidFill>
                            <a:schemeClr val="tx1"/>
                          </a:solidFill>
                          <a:effectLst/>
                          <a:latin typeface="Arial Narrow" pitchFamily="34" charset="0"/>
                          <a:ea typeface="黑体" pitchFamily="49" charset="-122"/>
                        </a:rPr>
                        <a:t>idyllic</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adj</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youngster</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 appeal (to)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knowledge</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r>
                        <a:rPr kumimoji="1" lang="zh-CN" altLang="en-US" sz="2200" b="0" i="0" u="none" strike="noStrike" cap="none" normalizeH="0" baseline="0" smtClean="0">
                          <a:ln>
                            <a:noFill/>
                          </a:ln>
                          <a:solidFill>
                            <a:schemeClr val="tx1"/>
                          </a:solidFill>
                          <a:effectLst/>
                          <a:latin typeface="Arial Narrow" pitchFamily="34" charset="0"/>
                          <a:ea typeface="黑体" pitchFamily="49" charset="-122"/>
                        </a:rPr>
                        <a:t> </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deny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stump</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 acquire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inclination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 refresh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e. conceit</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6. question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n.</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f. scene</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7. lose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g. claim</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sv-SE" altLang="zh-CN" sz="2200" b="0" i="0" u="none" strike="noStrike" cap="none" normalizeH="0" baseline="0" smtClean="0">
                          <a:ln>
                            <a:noFill/>
                          </a:ln>
                          <a:solidFill>
                            <a:schemeClr val="tx1"/>
                          </a:solidFill>
                          <a:effectLst/>
                          <a:latin typeface="Arial Narrow" pitchFamily="34" charset="0"/>
                          <a:ea typeface="黑体" pitchFamily="49" charset="-122"/>
                        </a:rPr>
                        <a:t>8. </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show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h. memory</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plu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29763"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629765" name="Group 5"/>
          <p:cNvGraphicFramePr>
            <a:graphicFrameLocks noGrp="1"/>
          </p:cNvGraphicFramePr>
          <p:nvPr/>
        </p:nvGraphicFramePr>
        <p:xfrm>
          <a:off x="1225550" y="1176338"/>
          <a:ext cx="6848475" cy="3162816"/>
        </p:xfrm>
        <a:graphic>
          <a:graphicData uri="http://schemas.openxmlformats.org/drawingml/2006/table">
            <a:tbl>
              <a:tblPr/>
              <a:tblGrid>
                <a:gridCol w="1905000"/>
                <a:gridCol w="2743200"/>
                <a:gridCol w="2200275"/>
              </a:tblGrid>
              <a:tr h="266700">
                <a:tc>
                  <a:txBody>
                    <a:bodyPr/>
                    <a:lstStyle/>
                    <a:p>
                      <a:pPr marL="0" marR="0" lvl="0" indent="0" algn="l" defTabSz="914400" rtl="0" eaLnBrk="0" fontAlgn="base" latinLnBrk="0" hangingPunct="0">
                        <a:lnSpc>
                          <a:spcPct val="9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 </a:t>
                      </a:r>
                      <a:r>
                        <a:rPr kumimoji="1" lang="en-US" altLang="en-US" sz="2200" b="0" i="0" u="none" strike="noStrike" cap="none" normalizeH="0" baseline="0" smtClean="0">
                          <a:ln>
                            <a:noFill/>
                          </a:ln>
                          <a:solidFill>
                            <a:schemeClr val="tx1"/>
                          </a:solidFill>
                          <a:effectLst/>
                          <a:latin typeface="Arial Narrow" pitchFamily="34" charset="0"/>
                          <a:ea typeface="黑体" pitchFamily="49" charset="-122"/>
                        </a:rPr>
                        <a:t>idyllic</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adj</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youngster</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 appeal (to)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knowledge</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r>
                        <a:rPr kumimoji="1" lang="zh-CN" altLang="en-US" sz="2200" b="0" i="0" u="none" strike="noStrike" cap="none" normalizeH="0" baseline="0" smtClean="0">
                          <a:ln>
                            <a:noFill/>
                          </a:ln>
                          <a:solidFill>
                            <a:schemeClr val="tx1"/>
                          </a:solidFill>
                          <a:effectLst/>
                          <a:latin typeface="Arial Narrow" pitchFamily="34" charset="0"/>
                          <a:ea typeface="黑体" pitchFamily="49" charset="-122"/>
                        </a:rPr>
                        <a:t> </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deny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stump</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8288">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 acquire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inclination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 refresh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e. conceit</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6. question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n.</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f. scene</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7. lose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g. claim</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12700" cap="flat" cmpd="sng" algn="ctr">
                      <a:solidFill>
                        <a:srgbClr val="C0C0C0"/>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sv-SE" altLang="zh-CN" sz="2200" b="0" i="0" u="none" strike="noStrike" cap="none" normalizeH="0" baseline="0" smtClean="0">
                          <a:ln>
                            <a:noFill/>
                          </a:ln>
                          <a:solidFill>
                            <a:schemeClr val="tx1"/>
                          </a:solidFill>
                          <a:effectLst/>
                          <a:latin typeface="Arial Narrow" pitchFamily="34" charset="0"/>
                          <a:ea typeface="黑体" pitchFamily="49" charset="-122"/>
                        </a:rPr>
                        <a:t>8. </a:t>
                      </a: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show     </a:t>
                      </a:r>
                      <a:r>
                        <a:rPr kumimoji="1" lang="en-US" altLang="zh-CN" sz="2200" b="0" i="1" u="none" strike="noStrike" cap="none" normalizeH="0" baseline="0" smtClean="0">
                          <a:ln>
                            <a:noFill/>
                          </a:ln>
                          <a:solidFill>
                            <a:schemeClr val="tx1"/>
                          </a:solidFill>
                          <a:effectLst/>
                          <a:latin typeface="Arial Narrow" pitchFamily="34" charset="0"/>
                          <a:ea typeface="黑体" pitchFamily="49" charset="-122"/>
                        </a:rPr>
                        <a:t>v.</a:t>
                      </a:r>
                      <a:endParaRPr kumimoji="1" lang="zh-CN" altLang="en-US" sz="2200" b="0" i="1"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h. memory</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C0C0C0"/>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sp>
        <p:nvSpPr>
          <p:cNvPr id="629815" name="Line 55"/>
          <p:cNvSpPr>
            <a:spLocks noChangeShapeType="1"/>
          </p:cNvSpPr>
          <p:nvPr/>
        </p:nvSpPr>
        <p:spPr bwMode="auto">
          <a:xfrm>
            <a:off x="3130550" y="1470025"/>
            <a:ext cx="2743200" cy="1836738"/>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16" name="Line 56"/>
          <p:cNvSpPr>
            <a:spLocks noChangeShapeType="1"/>
          </p:cNvSpPr>
          <p:nvPr/>
        </p:nvSpPr>
        <p:spPr bwMode="auto">
          <a:xfrm flipV="1">
            <a:off x="3130550" y="1404938"/>
            <a:ext cx="2751138" cy="379412"/>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17" name="Line 57"/>
          <p:cNvSpPr>
            <a:spLocks noChangeShapeType="1"/>
          </p:cNvSpPr>
          <p:nvPr/>
        </p:nvSpPr>
        <p:spPr bwMode="auto">
          <a:xfrm>
            <a:off x="3130550" y="2165350"/>
            <a:ext cx="2730500" cy="1530350"/>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18" name="Line 58"/>
          <p:cNvSpPr>
            <a:spLocks noChangeShapeType="1"/>
          </p:cNvSpPr>
          <p:nvPr/>
        </p:nvSpPr>
        <p:spPr bwMode="auto">
          <a:xfrm flipV="1">
            <a:off x="3130550" y="1808163"/>
            <a:ext cx="2738438" cy="766762"/>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19" name="Line 59"/>
          <p:cNvSpPr>
            <a:spLocks noChangeShapeType="1"/>
          </p:cNvSpPr>
          <p:nvPr/>
        </p:nvSpPr>
        <p:spPr bwMode="auto">
          <a:xfrm>
            <a:off x="3138488" y="2968625"/>
            <a:ext cx="2738437" cy="1165225"/>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20" name="Line 60"/>
          <p:cNvSpPr>
            <a:spLocks noChangeShapeType="1"/>
          </p:cNvSpPr>
          <p:nvPr/>
        </p:nvSpPr>
        <p:spPr bwMode="auto">
          <a:xfrm flipV="1">
            <a:off x="3138488" y="2209800"/>
            <a:ext cx="2724150" cy="115411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21" name="Line 61"/>
          <p:cNvSpPr>
            <a:spLocks noChangeShapeType="1"/>
          </p:cNvSpPr>
          <p:nvPr/>
        </p:nvSpPr>
        <p:spPr bwMode="auto">
          <a:xfrm flipV="1">
            <a:off x="3146425" y="2994025"/>
            <a:ext cx="2695575" cy="750888"/>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29822" name="Line 62"/>
          <p:cNvSpPr>
            <a:spLocks noChangeShapeType="1"/>
          </p:cNvSpPr>
          <p:nvPr/>
        </p:nvSpPr>
        <p:spPr bwMode="auto">
          <a:xfrm flipV="1">
            <a:off x="3124200" y="2598738"/>
            <a:ext cx="2732088" cy="1555750"/>
          </a:xfrm>
          <a:prstGeom prst="line">
            <a:avLst/>
          </a:prstGeom>
          <a:noFill/>
          <a:ln w="19050">
            <a:solidFill>
              <a:srgbClr val="FF0000"/>
            </a:solidFill>
            <a:miter lim="800000"/>
            <a:headEnd/>
            <a:tailEnd type="arrow" w="med" len="med"/>
          </a:ln>
          <a:effectLst/>
        </p:spPr>
        <p:txBody>
          <a:bodyPr wrap="none"/>
          <a:lstStyle/>
          <a:p>
            <a:endParaRPr lang="zh-CN" altLang="en-US"/>
          </a:p>
        </p:txBody>
      </p:sp>
      <p:grpSp>
        <p:nvGrpSpPr>
          <p:cNvPr id="2" name="Group 66"/>
          <p:cNvGrpSpPr>
            <a:grpSpLocks/>
          </p:cNvGrpSpPr>
          <p:nvPr/>
        </p:nvGrpSpPr>
        <p:grpSpPr bwMode="auto">
          <a:xfrm>
            <a:off x="2898775" y="4986338"/>
            <a:ext cx="3238500" cy="503237"/>
            <a:chOff x="2014" y="3053"/>
            <a:chExt cx="2040" cy="317"/>
          </a:xfrm>
        </p:grpSpPr>
        <p:sp useBgFill="1">
          <p:nvSpPr>
            <p:cNvPr id="629824" name="Rectangle 64">
              <a:hlinkClick r:id="" action="ppaction://hlinkshowjump?jump=nextslide"/>
            </p:cNvPr>
            <p:cNvSpPr>
              <a:spLocks noChangeArrowheads="1"/>
            </p:cNvSpPr>
            <p:nvPr/>
          </p:nvSpPr>
          <p:spPr bwMode="auto">
            <a:xfrm>
              <a:off x="2346" y="3074"/>
              <a:ext cx="1708" cy="211"/>
            </a:xfrm>
            <a:prstGeom prst="rect">
              <a:avLst/>
            </a:prstGeom>
            <a:ln w="12700">
              <a:noFill/>
              <a:miter lim="800000"/>
              <a:headEnd/>
              <a:tailEnd/>
            </a:ln>
            <a:effectLst>
              <a:prstShdw prst="shdw18" dist="17961" dir="13500000">
                <a:srgbClr val="DDDDDD">
                  <a:gamma/>
                  <a:shade val="60000"/>
                  <a:invGamma/>
                </a:srgbClr>
              </a:prstShdw>
            </a:effectLst>
          </p:spPr>
          <p:txBody>
            <a:bodyPr wrap="none" tIns="0" bIns="0" anchor="ctr">
              <a:spAutoFit/>
            </a:bodyPr>
            <a:lstStyle/>
            <a:p>
              <a:pPr algn="ctr"/>
              <a:r>
                <a:rPr lang="en-US" altLang="zh-CN" sz="2200">
                  <a:solidFill>
                    <a:srgbClr val="0066FF"/>
                  </a:solidFill>
                  <a:effectLst>
                    <a:outerShdw blurRad="38100" dist="38100" dir="2700000" algn="tl">
                      <a:srgbClr val="000000"/>
                    </a:outerShdw>
                  </a:effectLst>
                  <a:ea typeface="宋体" charset="-122"/>
                </a:rPr>
                <a:t>Complete the sentences.</a:t>
              </a:r>
            </a:p>
          </p:txBody>
        </p:sp>
        <p:pic>
          <p:nvPicPr>
            <p:cNvPr id="629825" name="Picture 65" descr=" icon">
              <a:hlinkClick r:id="" action="ppaction://hlinkshowjump?jump=nextslide"/>
            </p:cNvPr>
            <p:cNvPicPr>
              <a:picLocks noChangeAspect="1" noChangeArrowheads="1"/>
            </p:cNvPicPr>
            <p:nvPr/>
          </p:nvPicPr>
          <p:blipFill>
            <a:blip r:embed="rId4"/>
            <a:srcRect/>
            <a:stretch>
              <a:fillRect/>
            </a:stretch>
          </p:blipFill>
          <p:spPr bwMode="auto">
            <a:xfrm>
              <a:off x="2014" y="3053"/>
              <a:ext cx="317" cy="317"/>
            </a:xfrm>
            <a:prstGeom prst="rect">
              <a:avLst/>
            </a:prstGeom>
            <a:noFill/>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29815"/>
                                        </p:tgtEl>
                                        <p:attrNameLst>
                                          <p:attrName>style.visibility</p:attrName>
                                        </p:attrNameLst>
                                      </p:cBhvr>
                                      <p:to>
                                        <p:strVal val="visible"/>
                                      </p:to>
                                    </p:set>
                                    <p:animEffect transition="in" filter="strips(downRight)">
                                      <p:cBhvr>
                                        <p:cTn id="7" dur="500"/>
                                        <p:tgtEl>
                                          <p:spTgt spid="629815"/>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29816"/>
                                        </p:tgtEl>
                                        <p:attrNameLst>
                                          <p:attrName>style.visibility</p:attrName>
                                        </p:attrNameLst>
                                      </p:cBhvr>
                                      <p:to>
                                        <p:strVal val="visible"/>
                                      </p:to>
                                    </p:set>
                                    <p:animEffect transition="in" filter="strips(upRight)">
                                      <p:cBhvr>
                                        <p:cTn id="12" dur="500"/>
                                        <p:tgtEl>
                                          <p:spTgt spid="629816"/>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29817"/>
                                        </p:tgtEl>
                                        <p:attrNameLst>
                                          <p:attrName>style.visibility</p:attrName>
                                        </p:attrNameLst>
                                      </p:cBhvr>
                                      <p:to>
                                        <p:strVal val="visible"/>
                                      </p:to>
                                    </p:set>
                                    <p:animEffect transition="in" filter="strips(downRight)">
                                      <p:cBhvr>
                                        <p:cTn id="17" dur="500"/>
                                        <p:tgtEl>
                                          <p:spTgt spid="629817"/>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29818"/>
                                        </p:tgtEl>
                                        <p:attrNameLst>
                                          <p:attrName>style.visibility</p:attrName>
                                        </p:attrNameLst>
                                      </p:cBhvr>
                                      <p:to>
                                        <p:strVal val="visible"/>
                                      </p:to>
                                    </p:set>
                                    <p:animEffect transition="in" filter="strips(upRight)">
                                      <p:cBhvr>
                                        <p:cTn id="22" dur="500"/>
                                        <p:tgtEl>
                                          <p:spTgt spid="629818"/>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29819"/>
                                        </p:tgtEl>
                                        <p:attrNameLst>
                                          <p:attrName>style.visibility</p:attrName>
                                        </p:attrNameLst>
                                      </p:cBhvr>
                                      <p:to>
                                        <p:strVal val="visible"/>
                                      </p:to>
                                    </p:set>
                                    <p:animEffect transition="in" filter="strips(downRight)">
                                      <p:cBhvr>
                                        <p:cTn id="27" dur="500"/>
                                        <p:tgtEl>
                                          <p:spTgt spid="629819"/>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629820"/>
                                        </p:tgtEl>
                                        <p:attrNameLst>
                                          <p:attrName>style.visibility</p:attrName>
                                        </p:attrNameLst>
                                      </p:cBhvr>
                                      <p:to>
                                        <p:strVal val="visible"/>
                                      </p:to>
                                    </p:set>
                                    <p:animEffect transition="in" filter="strips(upRight)">
                                      <p:cBhvr>
                                        <p:cTn id="32" dur="500"/>
                                        <p:tgtEl>
                                          <p:spTgt spid="629820"/>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629821"/>
                                        </p:tgtEl>
                                        <p:attrNameLst>
                                          <p:attrName>style.visibility</p:attrName>
                                        </p:attrNameLst>
                                      </p:cBhvr>
                                      <p:to>
                                        <p:strVal val="visible"/>
                                      </p:to>
                                    </p:set>
                                    <p:animEffect transition="in" filter="strips(upRight)">
                                      <p:cBhvr>
                                        <p:cTn id="37" dur="500"/>
                                        <p:tgtEl>
                                          <p:spTgt spid="629821"/>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629822"/>
                                        </p:tgtEl>
                                        <p:attrNameLst>
                                          <p:attrName>style.visibility</p:attrName>
                                        </p:attrNameLst>
                                      </p:cBhvr>
                                      <p:to>
                                        <p:strVal val="visible"/>
                                      </p:to>
                                    </p:set>
                                    <p:animEffect transition="in" filter="strips(upRight)">
                                      <p:cBhvr>
                                        <p:cTn id="42" dur="500"/>
                                        <p:tgtEl>
                                          <p:spTgt spid="629822"/>
                                        </p:tgtEl>
                                      </p:cBhvr>
                                    </p:animEffect>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par>
                          <p:cTn id="43" fill="hold">
                            <p:stCondLst>
                              <p:cond delay="500"/>
                            </p:stCondLst>
                            <p:childTnLst>
                              <p:par>
                                <p:cTn id="44" presetID="26" presetClass="entr" presetSubtype="0"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580">
                                          <p:stCondLst>
                                            <p:cond delay="0"/>
                                          </p:stCondLst>
                                        </p:cTn>
                                        <p:tgtEl>
                                          <p:spTgt spid="2"/>
                                        </p:tgtEl>
                                      </p:cBhvr>
                                    </p:animEffect>
                                    <p:anim calcmode="lin" valueType="num">
                                      <p:cBhvr>
                                        <p:cTn id="4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gtEl>
                                      </p:cBhvr>
                                      <p:to x="100000" y="60000"/>
                                    </p:animScale>
                                    <p:animScale>
                                      <p:cBhvr>
                                        <p:cTn id="53" dur="166" decel="50000">
                                          <p:stCondLst>
                                            <p:cond delay="676"/>
                                          </p:stCondLst>
                                        </p:cTn>
                                        <p:tgtEl>
                                          <p:spTgt spid="2"/>
                                        </p:tgtEl>
                                      </p:cBhvr>
                                      <p:to x="100000" y="100000"/>
                                    </p:animScale>
                                    <p:animScale>
                                      <p:cBhvr>
                                        <p:cTn id="54" dur="26">
                                          <p:stCondLst>
                                            <p:cond delay="1312"/>
                                          </p:stCondLst>
                                        </p:cTn>
                                        <p:tgtEl>
                                          <p:spTgt spid="2"/>
                                        </p:tgtEl>
                                      </p:cBhvr>
                                      <p:to x="100000" y="80000"/>
                                    </p:animScale>
                                    <p:animScale>
                                      <p:cBhvr>
                                        <p:cTn id="55" dur="166" decel="50000">
                                          <p:stCondLst>
                                            <p:cond delay="1338"/>
                                          </p:stCondLst>
                                        </p:cTn>
                                        <p:tgtEl>
                                          <p:spTgt spid="2"/>
                                        </p:tgtEl>
                                      </p:cBhvr>
                                      <p:to x="100000" y="100000"/>
                                    </p:animScale>
                                    <p:animScale>
                                      <p:cBhvr>
                                        <p:cTn id="56" dur="26">
                                          <p:stCondLst>
                                            <p:cond delay="1642"/>
                                          </p:stCondLst>
                                        </p:cTn>
                                        <p:tgtEl>
                                          <p:spTgt spid="2"/>
                                        </p:tgtEl>
                                      </p:cBhvr>
                                      <p:to x="100000" y="90000"/>
                                    </p:animScale>
                                    <p:animScale>
                                      <p:cBhvr>
                                        <p:cTn id="57" dur="166" decel="50000">
                                          <p:stCondLst>
                                            <p:cond delay="1668"/>
                                          </p:stCondLst>
                                        </p:cTn>
                                        <p:tgtEl>
                                          <p:spTgt spid="2"/>
                                        </p:tgtEl>
                                      </p:cBhvr>
                                      <p:to x="100000" y="100000"/>
                                    </p:animScale>
                                    <p:animScale>
                                      <p:cBhvr>
                                        <p:cTn id="58" dur="26">
                                          <p:stCondLst>
                                            <p:cond delay="1808"/>
                                          </p:stCondLst>
                                        </p:cTn>
                                        <p:tgtEl>
                                          <p:spTgt spid="2"/>
                                        </p:tgtEl>
                                      </p:cBhvr>
                                      <p:to x="100000" y="95000"/>
                                    </p:animScale>
                                    <p:animScale>
                                      <p:cBhvr>
                                        <p:cTn id="5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815" grpId="0" animBg="1"/>
      <p:bldP spid="629816" grpId="0" animBg="1"/>
      <p:bldP spid="629817" grpId="0" animBg="1"/>
      <p:bldP spid="629818" grpId="0" animBg="1"/>
      <p:bldP spid="629819" grpId="0" animBg="1"/>
      <p:bldP spid="629820" grpId="0" animBg="1"/>
      <p:bldP spid="629821" grpId="0" animBg="1"/>
      <p:bldP spid="6298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0787"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64"/>
          <p:cNvGrpSpPr>
            <a:grpSpLocks/>
          </p:cNvGrpSpPr>
          <p:nvPr/>
        </p:nvGrpSpPr>
        <p:grpSpPr bwMode="auto">
          <a:xfrm>
            <a:off x="1225550" y="1176338"/>
            <a:ext cx="6848475" cy="3149600"/>
            <a:chOff x="772" y="741"/>
            <a:chExt cx="4314" cy="1984"/>
          </a:xfrm>
        </p:grpSpPr>
        <p:grpSp>
          <p:nvGrpSpPr>
            <p:cNvPr id="3" name="Group 63"/>
            <p:cNvGrpSpPr>
              <a:grpSpLocks/>
            </p:cNvGrpSpPr>
            <p:nvPr/>
          </p:nvGrpSpPr>
          <p:grpSpPr bwMode="auto">
            <a:xfrm>
              <a:off x="772" y="741"/>
              <a:ext cx="4314" cy="1984"/>
              <a:chOff x="772" y="741"/>
              <a:chExt cx="4314" cy="1984"/>
            </a:xfrm>
          </p:grpSpPr>
          <p:sp>
            <p:nvSpPr>
              <p:cNvPr id="630790" name="Rectangle 6"/>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0791" name="Rectangle 7"/>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2" name="Rectangle 8"/>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0793" name="Rectangle 9"/>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4" name="Rectangle 10"/>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5" name="Rectangle 11"/>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6" name="Rectangle 12"/>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7" name="Rectangle 13"/>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8" name="Rectangle 14"/>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799" name="Rectangle 15"/>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0800" name="Rectangle 16"/>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0801" name="Rectangle 17"/>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0802" name="Rectangle 18"/>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0803" name="Rectangle 19"/>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0804" name="Rectangle 20"/>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0805" name="Rectangle 21"/>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0806" name="Rectangle 22"/>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0807" name="Rectangle 23"/>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0808" name="Rectangle 24"/>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0809" name="Rectangle 25"/>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0810" name="Rectangle 26"/>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0811" name="Rectangle 27"/>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0812" name="Rectangle 28"/>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0813" name="Rectangle 29"/>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0814" name="Line 30"/>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0815" name="Line 31"/>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0816" name="Line 32"/>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17" name="Line 33"/>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18" name="Line 34"/>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19" name="Line 35"/>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0" name="Line 36"/>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1" name="Line 37"/>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2" name="Line 38"/>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3" name="Line 39"/>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4" name="Line 40"/>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5" name="Line 41"/>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6" name="Line 42"/>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7" name="Line 43"/>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8" name="Line 44"/>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29" name="Line 45"/>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30" name="Line 46"/>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31" name="Line 47"/>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0832" name="Line 48"/>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3" name="Line 49"/>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4" name="Line 50"/>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5" name="Line 51"/>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6" name="Line 52"/>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7" name="Line 53"/>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0838" name="Line 54"/>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0839" name="Line 55"/>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0" name="Line 56"/>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1" name="Line 57"/>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2" name="Line 58"/>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3" name="Line 59"/>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4" name="Line 60"/>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5" name="Line 61"/>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0846" name="Line 62"/>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0849"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1.	It seemed even the _________ mountain _________ couldn’t take his mind off his work.</a:t>
            </a:r>
          </a:p>
        </p:txBody>
      </p:sp>
      <p:sp>
        <p:nvSpPr>
          <p:cNvPr id="630850" name="Rectangle 66"/>
          <p:cNvSpPr>
            <a:spLocks noChangeArrowheads="1"/>
          </p:cNvSpPr>
          <p:nvPr/>
        </p:nvSpPr>
        <p:spPr bwMode="auto">
          <a:xfrm>
            <a:off x="3187700" y="4637088"/>
            <a:ext cx="61277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pPr algn="ctr"/>
            <a:r>
              <a:rPr lang="en-US" altLang="en-US">
                <a:solidFill>
                  <a:srgbClr val="FF0000"/>
                </a:solidFill>
              </a:rPr>
              <a:t>idyllic</a:t>
            </a:r>
            <a:endParaRPr lang="zh-CN" altLang="en-US">
              <a:solidFill>
                <a:srgbClr val="FF0000"/>
              </a:solidFill>
            </a:endParaRPr>
          </a:p>
        </p:txBody>
      </p:sp>
      <p:sp>
        <p:nvSpPr>
          <p:cNvPr id="630851" name="Rectangle 67"/>
          <p:cNvSpPr>
            <a:spLocks noChangeArrowheads="1"/>
          </p:cNvSpPr>
          <p:nvPr/>
        </p:nvSpPr>
        <p:spPr bwMode="auto">
          <a:xfrm>
            <a:off x="5811838" y="4637088"/>
            <a:ext cx="66992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scene</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0850"/>
                                        </p:tgtEl>
                                        <p:attrNameLst>
                                          <p:attrName>style.visibility</p:attrName>
                                        </p:attrNameLst>
                                      </p:cBhvr>
                                      <p:to>
                                        <p:strVal val="visible"/>
                                      </p:to>
                                    </p:set>
                                    <p:animEffect transition="in" filter="blinds(vertical)">
                                      <p:cBhvr>
                                        <p:cTn id="7" dur="500"/>
                                        <p:tgtEl>
                                          <p:spTgt spid="63085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0851"/>
                                        </p:tgtEl>
                                        <p:attrNameLst>
                                          <p:attrName>style.visibility</p:attrName>
                                        </p:attrNameLst>
                                      </p:cBhvr>
                                      <p:to>
                                        <p:strVal val="visible"/>
                                      </p:to>
                                    </p:set>
                                    <p:animEffect transition="in" filter="blinds(vertical)">
                                      <p:cBhvr>
                                        <p:cTn id="12" dur="500"/>
                                        <p:tgtEl>
                                          <p:spTgt spid="63085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50" grpId="0"/>
      <p:bldP spid="6308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181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1815"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1816"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17"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1818"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19"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0"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1"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2"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3"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4"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1825"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1826"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1827"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1828"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1829"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1830"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1831"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1832"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1833"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1834"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1835"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1836"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1837"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1838"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1839"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1840"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1841"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2"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3"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4"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5"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6"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7"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8"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49"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0"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1"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2"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3"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4"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5"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6"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1857"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58"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59"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60"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61"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62"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1863"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1864"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65"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66"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67"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68"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69"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70"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1871"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1872"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2.	I’m not sure whether the topic on fashion will _________ all the _________.</a:t>
            </a:r>
          </a:p>
        </p:txBody>
      </p:sp>
      <p:sp>
        <p:nvSpPr>
          <p:cNvPr id="631873" name="Rectangle 65"/>
          <p:cNvSpPr>
            <a:spLocks noChangeArrowheads="1"/>
          </p:cNvSpPr>
          <p:nvPr/>
        </p:nvSpPr>
        <p:spPr bwMode="auto">
          <a:xfrm>
            <a:off x="6542088" y="4638675"/>
            <a:ext cx="10334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appeal to</a:t>
            </a:r>
            <a:endParaRPr lang="zh-CN" altLang="en-US">
              <a:solidFill>
                <a:srgbClr val="FF0000"/>
              </a:solidFill>
            </a:endParaRPr>
          </a:p>
        </p:txBody>
      </p:sp>
      <p:sp>
        <p:nvSpPr>
          <p:cNvPr id="631874" name="Rectangle 66"/>
          <p:cNvSpPr>
            <a:spLocks noChangeArrowheads="1"/>
          </p:cNvSpPr>
          <p:nvPr/>
        </p:nvSpPr>
        <p:spPr bwMode="auto">
          <a:xfrm>
            <a:off x="806450" y="5103813"/>
            <a:ext cx="1227138"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youngsters</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1873"/>
                                        </p:tgtEl>
                                        <p:attrNameLst>
                                          <p:attrName>style.visibility</p:attrName>
                                        </p:attrNameLst>
                                      </p:cBhvr>
                                      <p:to>
                                        <p:strVal val="visible"/>
                                      </p:to>
                                    </p:set>
                                    <p:animEffect transition="in" filter="blinds(vertical)">
                                      <p:cBhvr>
                                        <p:cTn id="7" dur="500"/>
                                        <p:tgtEl>
                                          <p:spTgt spid="63187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1874"/>
                                        </p:tgtEl>
                                        <p:attrNameLst>
                                          <p:attrName>style.visibility</p:attrName>
                                        </p:attrNameLst>
                                      </p:cBhvr>
                                      <p:to>
                                        <p:strVal val="visible"/>
                                      </p:to>
                                    </p:set>
                                    <p:animEffect transition="in" filter="blinds(vertical)">
                                      <p:cBhvr>
                                        <p:cTn id="12" dur="500"/>
                                        <p:tgtEl>
                                          <p:spTgt spid="63187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73" grpId="0"/>
      <p:bldP spid="63187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2835"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2839"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2840"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1"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2842"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3"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4"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5"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6"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7"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8"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2849"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2850"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2851"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2852"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2853"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2854"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2855"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2856"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2857"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2858"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2859"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2860"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2861"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2862"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2863"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2864"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2865"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66"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67"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68"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69"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0"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1"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2"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3"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4"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5"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6"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7"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8"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79"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80"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2881"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2"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3"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4"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5"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6"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2887"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2888"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89"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0"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1"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2"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3"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4"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2895"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2896"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3.	Both countries have firmly _________ Japan’s _________ to the island.</a:t>
            </a:r>
          </a:p>
        </p:txBody>
      </p:sp>
      <p:sp>
        <p:nvSpPr>
          <p:cNvPr id="632897" name="Rectangle 65"/>
          <p:cNvSpPr>
            <a:spLocks noChangeArrowheads="1"/>
          </p:cNvSpPr>
          <p:nvPr/>
        </p:nvSpPr>
        <p:spPr bwMode="auto">
          <a:xfrm>
            <a:off x="4100513" y="4637088"/>
            <a:ext cx="7540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denied</a:t>
            </a:r>
            <a:endParaRPr lang="zh-CN" altLang="en-US">
              <a:solidFill>
                <a:srgbClr val="FF0000"/>
              </a:solidFill>
            </a:endParaRPr>
          </a:p>
        </p:txBody>
      </p:sp>
      <p:sp>
        <p:nvSpPr>
          <p:cNvPr id="632898" name="Rectangle 66"/>
          <p:cNvSpPr>
            <a:spLocks noChangeArrowheads="1"/>
          </p:cNvSpPr>
          <p:nvPr/>
        </p:nvSpPr>
        <p:spPr bwMode="auto">
          <a:xfrm>
            <a:off x="6613525" y="4637088"/>
            <a:ext cx="58420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claim</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2897"/>
                                        </p:tgtEl>
                                        <p:attrNameLst>
                                          <p:attrName>style.visibility</p:attrName>
                                        </p:attrNameLst>
                                      </p:cBhvr>
                                      <p:to>
                                        <p:strVal val="visible"/>
                                      </p:to>
                                    </p:set>
                                    <p:animEffect transition="in" filter="blinds(vertical)">
                                      <p:cBhvr>
                                        <p:cTn id="7" dur="500"/>
                                        <p:tgtEl>
                                          <p:spTgt spid="63289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2898"/>
                                        </p:tgtEl>
                                        <p:attrNameLst>
                                          <p:attrName>style.visibility</p:attrName>
                                        </p:attrNameLst>
                                      </p:cBhvr>
                                      <p:to>
                                        <p:strVal val="visible"/>
                                      </p:to>
                                    </p:set>
                                    <p:animEffect transition="in" filter="blinds(vertical)">
                                      <p:cBhvr>
                                        <p:cTn id="12" dur="500"/>
                                        <p:tgtEl>
                                          <p:spTgt spid="63289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97" grpId="0"/>
      <p:bldP spid="6328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385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3863"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3864"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65"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3866"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67"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68"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69"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70"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71"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72"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3873"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3874"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3875"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3876"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3877"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3878"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3879"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3880"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3881"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3882"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3883"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3884"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3885"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3886"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3887"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3888"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3889"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0"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1"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2"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3"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4"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5"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6"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7"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8"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899"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0"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1"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2"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3"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4"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3905"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06"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07"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08"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09"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10"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3911"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3912"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3"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4"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5"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6"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7"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8"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3919"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3920"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4.	A smart learner knows how to make best use of his time to _________ the _________ he is here for.</a:t>
            </a:r>
          </a:p>
        </p:txBody>
      </p:sp>
      <p:sp>
        <p:nvSpPr>
          <p:cNvPr id="633921" name="Rectangle 65"/>
          <p:cNvSpPr>
            <a:spLocks noChangeArrowheads="1"/>
          </p:cNvSpPr>
          <p:nvPr/>
        </p:nvSpPr>
        <p:spPr bwMode="auto">
          <a:xfrm>
            <a:off x="806450" y="5121275"/>
            <a:ext cx="82232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acquire</a:t>
            </a:r>
            <a:endParaRPr lang="zh-CN" altLang="en-US">
              <a:solidFill>
                <a:srgbClr val="FF0000"/>
              </a:solidFill>
            </a:endParaRPr>
          </a:p>
        </p:txBody>
      </p:sp>
      <p:sp>
        <p:nvSpPr>
          <p:cNvPr id="633922" name="Rectangle 66"/>
          <p:cNvSpPr>
            <a:spLocks noChangeArrowheads="1"/>
          </p:cNvSpPr>
          <p:nvPr/>
        </p:nvSpPr>
        <p:spPr bwMode="auto">
          <a:xfrm>
            <a:off x="2700338" y="5121275"/>
            <a:ext cx="1200150"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zh-CN">
                <a:solidFill>
                  <a:srgbClr val="FF0000"/>
                </a:solidFill>
              </a:rPr>
              <a:t>knowledge</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3921"/>
                                        </p:tgtEl>
                                        <p:attrNameLst>
                                          <p:attrName>style.visibility</p:attrName>
                                        </p:attrNameLst>
                                      </p:cBhvr>
                                      <p:to>
                                        <p:strVal val="visible"/>
                                      </p:to>
                                    </p:set>
                                    <p:animEffect transition="in" filter="blinds(vertical)">
                                      <p:cBhvr>
                                        <p:cTn id="7" dur="500"/>
                                        <p:tgtEl>
                                          <p:spTgt spid="63392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3922"/>
                                        </p:tgtEl>
                                        <p:attrNameLst>
                                          <p:attrName>style.visibility</p:attrName>
                                        </p:attrNameLst>
                                      </p:cBhvr>
                                      <p:to>
                                        <p:strVal val="visible"/>
                                      </p:to>
                                    </p:set>
                                    <p:animEffect transition="in" filter="blinds(vertical)">
                                      <p:cBhvr>
                                        <p:cTn id="12" dur="500"/>
                                        <p:tgtEl>
                                          <p:spTgt spid="63392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21" grpId="0"/>
      <p:bldP spid="6339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14403"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404" name="Text Box 4"/>
          <p:cNvSpPr txBox="1">
            <a:spLocks noChangeArrowheads="1"/>
          </p:cNvSpPr>
          <p:nvPr/>
        </p:nvSpPr>
        <p:spPr bwMode="auto">
          <a:xfrm>
            <a:off x="296863" y="1376363"/>
            <a:ext cx="7683500" cy="3122612"/>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2	</a:t>
            </a:r>
            <a:r>
              <a:rPr lang="en-US" altLang="en-US" sz="2400">
                <a:solidFill>
                  <a:srgbClr val="003366"/>
                </a:solidFill>
                <a:latin typeface="Arial Narrow" pitchFamily="34" charset="0"/>
              </a:rPr>
              <a:t>He returned to his hometown so that he could </a:t>
            </a:r>
            <a:r>
              <a:rPr lang="en-US" altLang="en-US" sz="2400" u="sng">
                <a:solidFill>
                  <a:srgbClr val="003366"/>
                </a:solidFill>
                <a:latin typeface="Arial Narrow" pitchFamily="34" charset="0"/>
              </a:rPr>
              <a:t>indulge</a:t>
            </a:r>
            <a:r>
              <a:rPr lang="en-US" altLang="en-US" sz="2400">
                <a:solidFill>
                  <a:srgbClr val="003366"/>
                </a:solidFill>
                <a:latin typeface="Arial Narrow" pitchFamily="34" charset="0"/>
              </a:rPr>
              <a:t> his passion for football. </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develop</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FF0000"/>
                </a:solidFill>
                <a:latin typeface="Arial Narrow" pitchFamily="34" charset="0"/>
              </a:rPr>
              <a:t>B)</a:t>
            </a:r>
            <a:r>
              <a:rPr lang="en-US" altLang="zh-CN" sz="2400">
                <a:solidFill>
                  <a:srgbClr val="FF0000"/>
                </a:solidFill>
                <a:latin typeface="Arial Narrow" pitchFamily="34" charset="0"/>
              </a:rPr>
              <a:t> </a:t>
            </a:r>
            <a:r>
              <a:rPr lang="en-US" altLang="en-US" sz="2400">
                <a:solidFill>
                  <a:srgbClr val="FF0000"/>
                </a:solidFill>
                <a:latin typeface="Arial Narrow" pitchFamily="34" charset="0"/>
              </a:rPr>
              <a:t>enjoy</a:t>
            </a:r>
            <a:endParaRPr lang="en-US" altLang="zh-CN" sz="2400">
              <a:solidFill>
                <a:srgbClr val="FF0000"/>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break</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limit</a:t>
            </a:r>
            <a:endParaRPr lang="zh-CN" altLang="en-US" sz="2400">
              <a:solidFill>
                <a:srgbClr val="003366"/>
              </a:solidFill>
              <a:latin typeface="Arial Narrow"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86111792"/>
      </p:ext>
    </p:extLst>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slide(fromLeft)">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4883"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4887"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4888"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89"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4890"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1"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2"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3"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4"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5"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6"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4897"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4898"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4899"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4900"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4901"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4902"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4903"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4904"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4905"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4906"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4907"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4908"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4909"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4910"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4911"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4912"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4913"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4"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5"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6"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7"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8"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19"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0"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1"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2"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3"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4"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5"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6"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7"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8"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4929"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0"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1"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2"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3"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4"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4935"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4936"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37"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38"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39"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40"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41"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42"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4943"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4944" name="Text Box 3"/>
          <p:cNvSpPr txBox="1">
            <a:spLocks noChangeArrowheads="1"/>
          </p:cNvSpPr>
          <p:nvPr/>
        </p:nvSpPr>
        <p:spPr bwMode="auto">
          <a:xfrm>
            <a:off x="0" y="4510088"/>
            <a:ext cx="9144000" cy="56832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5.	Perhaps this photograph will _________ your _________?</a:t>
            </a:r>
          </a:p>
        </p:txBody>
      </p:sp>
      <p:sp>
        <p:nvSpPr>
          <p:cNvPr id="634945" name="Rectangle 65"/>
          <p:cNvSpPr>
            <a:spLocks noChangeArrowheads="1"/>
          </p:cNvSpPr>
          <p:nvPr/>
        </p:nvSpPr>
        <p:spPr bwMode="auto">
          <a:xfrm>
            <a:off x="4268788" y="4638675"/>
            <a:ext cx="7794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refresh</a:t>
            </a:r>
            <a:endParaRPr lang="zh-CN" altLang="en-US">
              <a:solidFill>
                <a:srgbClr val="FF0000"/>
              </a:solidFill>
            </a:endParaRPr>
          </a:p>
        </p:txBody>
      </p:sp>
      <p:sp>
        <p:nvSpPr>
          <p:cNvPr id="634946" name="Rectangle 66"/>
          <p:cNvSpPr>
            <a:spLocks noChangeArrowheads="1"/>
          </p:cNvSpPr>
          <p:nvPr/>
        </p:nvSpPr>
        <p:spPr bwMode="auto">
          <a:xfrm>
            <a:off x="6313488" y="4638675"/>
            <a:ext cx="903287"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memory</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4945"/>
                                        </p:tgtEl>
                                        <p:attrNameLst>
                                          <p:attrName>style.visibility</p:attrName>
                                        </p:attrNameLst>
                                      </p:cBhvr>
                                      <p:to>
                                        <p:strVal val="visible"/>
                                      </p:to>
                                    </p:set>
                                    <p:animEffect transition="in" filter="blinds(vertical)">
                                      <p:cBhvr>
                                        <p:cTn id="7" dur="500"/>
                                        <p:tgtEl>
                                          <p:spTgt spid="634945"/>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4946"/>
                                        </p:tgtEl>
                                        <p:attrNameLst>
                                          <p:attrName>style.visibility</p:attrName>
                                        </p:attrNameLst>
                                      </p:cBhvr>
                                      <p:to>
                                        <p:strVal val="visible"/>
                                      </p:to>
                                    </p:set>
                                    <p:animEffect transition="in" filter="blinds(vertical)">
                                      <p:cBhvr>
                                        <p:cTn id="12" dur="500"/>
                                        <p:tgtEl>
                                          <p:spTgt spid="634946"/>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5" grpId="0"/>
      <p:bldP spid="6349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5907"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5911"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5912"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3"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5914"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5"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6"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7"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8"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19"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20"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5921"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5922"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5923"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5924"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5925"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5926"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5927"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5928"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5929"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5930"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5931"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5932"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5933"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5934"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5935"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5936"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5937"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38"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39"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0"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1"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2"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3"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4"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5"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6"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7"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8"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49"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50"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51"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52"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5953"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4"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5"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6"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7"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8"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5959"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5960"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1"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2"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3"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4"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5"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6"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5967"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5968"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6.	The _________ about the inefficient measures to deal with the nuclear leakage _________ the spokesman of the government.</a:t>
            </a:r>
          </a:p>
        </p:txBody>
      </p:sp>
      <p:sp>
        <p:nvSpPr>
          <p:cNvPr id="635969" name="Rectangle 65"/>
          <p:cNvSpPr>
            <a:spLocks noChangeArrowheads="1"/>
          </p:cNvSpPr>
          <p:nvPr/>
        </p:nvSpPr>
        <p:spPr bwMode="auto">
          <a:xfrm>
            <a:off x="1403350" y="4635500"/>
            <a:ext cx="1074738"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questions</a:t>
            </a:r>
            <a:endParaRPr lang="zh-CN" altLang="en-US">
              <a:solidFill>
                <a:srgbClr val="FF0000"/>
              </a:solidFill>
            </a:endParaRPr>
          </a:p>
        </p:txBody>
      </p:sp>
      <p:sp>
        <p:nvSpPr>
          <p:cNvPr id="635970" name="Rectangle 66"/>
          <p:cNvSpPr>
            <a:spLocks noChangeArrowheads="1"/>
          </p:cNvSpPr>
          <p:nvPr/>
        </p:nvSpPr>
        <p:spPr bwMode="auto">
          <a:xfrm>
            <a:off x="2794000" y="5108575"/>
            <a:ext cx="96202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stumped</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5969"/>
                                        </p:tgtEl>
                                        <p:attrNameLst>
                                          <p:attrName>style.visibility</p:attrName>
                                        </p:attrNameLst>
                                      </p:cBhvr>
                                      <p:to>
                                        <p:strVal val="visible"/>
                                      </p:to>
                                    </p:set>
                                    <p:animEffect transition="in" filter="blinds(vertical)">
                                      <p:cBhvr>
                                        <p:cTn id="7" dur="500"/>
                                        <p:tgtEl>
                                          <p:spTgt spid="63596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5970"/>
                                        </p:tgtEl>
                                        <p:attrNameLst>
                                          <p:attrName>style.visibility</p:attrName>
                                        </p:attrNameLst>
                                      </p:cBhvr>
                                      <p:to>
                                        <p:strVal val="visible"/>
                                      </p:to>
                                    </p:set>
                                    <p:animEffect transition="in" filter="blinds(vertical)">
                                      <p:cBhvr>
                                        <p:cTn id="12" dur="500"/>
                                        <p:tgtEl>
                                          <p:spTgt spid="635970"/>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69" grpId="0"/>
      <p:bldP spid="6359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693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6935"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6936"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37"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6938"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39"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0"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1"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2"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3"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4"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6945"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6946"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6947"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6948"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6949"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6950"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6951"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6952"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6953"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6954"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6955"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6956"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6957"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6958"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6959"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6960"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6961"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2"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3"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4"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5"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6"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7"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8"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69"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0"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1"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2"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3"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4"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5"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6"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6977"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78"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79"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80"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81"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82"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6983"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6984"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85"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86"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87"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88"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89"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90"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6991"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6992"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7.	After many setbacks, Peterson _________ his _________ but not ambition.</a:t>
            </a:r>
          </a:p>
        </p:txBody>
      </p:sp>
      <p:sp>
        <p:nvSpPr>
          <p:cNvPr id="636993" name="Rectangle 65"/>
          <p:cNvSpPr>
            <a:spLocks noChangeArrowheads="1"/>
          </p:cNvSpPr>
          <p:nvPr/>
        </p:nvSpPr>
        <p:spPr bwMode="auto">
          <a:xfrm>
            <a:off x="4611688" y="4640263"/>
            <a:ext cx="39052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lost</a:t>
            </a:r>
            <a:endParaRPr lang="zh-CN" altLang="en-US">
              <a:solidFill>
                <a:srgbClr val="FF0000"/>
              </a:solidFill>
            </a:endParaRPr>
          </a:p>
        </p:txBody>
      </p:sp>
      <p:sp>
        <p:nvSpPr>
          <p:cNvPr id="636994" name="Rectangle 66"/>
          <p:cNvSpPr>
            <a:spLocks noChangeArrowheads="1"/>
          </p:cNvSpPr>
          <p:nvPr/>
        </p:nvSpPr>
        <p:spPr bwMode="auto">
          <a:xfrm>
            <a:off x="6505575" y="4640263"/>
            <a:ext cx="795338"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conceit</a:t>
            </a:r>
            <a:endParaRPr lang="zh-CN" altLang="en-US">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6993"/>
                                        </p:tgtEl>
                                        <p:attrNameLst>
                                          <p:attrName>style.visibility</p:attrName>
                                        </p:attrNameLst>
                                      </p:cBhvr>
                                      <p:to>
                                        <p:strVal val="visible"/>
                                      </p:to>
                                    </p:set>
                                    <p:animEffect transition="in" filter="blinds(vertical)">
                                      <p:cBhvr>
                                        <p:cTn id="7" dur="500"/>
                                        <p:tgtEl>
                                          <p:spTgt spid="63699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6994"/>
                                        </p:tgtEl>
                                        <p:attrNameLst>
                                          <p:attrName>style.visibility</p:attrName>
                                        </p:attrNameLst>
                                      </p:cBhvr>
                                      <p:to>
                                        <p:strVal val="visible"/>
                                      </p:to>
                                    </p:set>
                                    <p:animEffect transition="in" filter="blinds(vertical)">
                                      <p:cBhvr>
                                        <p:cTn id="12" dur="500"/>
                                        <p:tgtEl>
                                          <p:spTgt spid="63699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93" grpId="0"/>
      <p:bldP spid="63699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10525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13	</a:t>
            </a:r>
            <a:r>
              <a:rPr lang="en-US" altLang="zh-CN" sz="2300">
                <a:solidFill>
                  <a:srgbClr val="FFFFFF"/>
                </a:solidFill>
                <a:ea typeface="宋体" charset="-122"/>
                <a:cs typeface="Times New Roman" pitchFamily="18" charset="0"/>
              </a:rPr>
              <a:t>Pair each word in the left column with a word in the right column to form a collocation, and then complete the following sentences with the paired words.</a:t>
            </a:r>
          </a:p>
        </p:txBody>
      </p:sp>
      <p:pic>
        <p:nvPicPr>
          <p:cNvPr id="637955"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pSp>
        <p:nvGrpSpPr>
          <p:cNvPr id="2" name="Group 5"/>
          <p:cNvGrpSpPr>
            <a:grpSpLocks/>
          </p:cNvGrpSpPr>
          <p:nvPr/>
        </p:nvGrpSpPr>
        <p:grpSpPr bwMode="auto">
          <a:xfrm>
            <a:off x="1225550" y="1176338"/>
            <a:ext cx="6848475" cy="3149600"/>
            <a:chOff x="772" y="741"/>
            <a:chExt cx="4314" cy="1984"/>
          </a:xfrm>
        </p:grpSpPr>
        <p:grpSp>
          <p:nvGrpSpPr>
            <p:cNvPr id="3" name="Group 6"/>
            <p:cNvGrpSpPr>
              <a:grpSpLocks/>
            </p:cNvGrpSpPr>
            <p:nvPr/>
          </p:nvGrpSpPr>
          <p:grpSpPr bwMode="auto">
            <a:xfrm>
              <a:off x="772" y="741"/>
              <a:ext cx="4314" cy="1984"/>
              <a:chOff x="772" y="741"/>
              <a:chExt cx="4314" cy="1984"/>
            </a:xfrm>
          </p:grpSpPr>
          <p:sp>
            <p:nvSpPr>
              <p:cNvPr id="637959" name="Rectangle 7"/>
              <p:cNvSpPr>
                <a:spLocks noChangeArrowheads="1"/>
              </p:cNvSpPr>
              <p:nvPr/>
            </p:nvSpPr>
            <p:spPr bwMode="auto">
              <a:xfrm>
                <a:off x="3700" y="1733"/>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e. conceit</a:t>
                </a:r>
                <a:endParaRPr lang="zh-CN" altLang="en-US" sz="2200"/>
              </a:p>
            </p:txBody>
          </p:sp>
          <p:sp>
            <p:nvSpPr>
              <p:cNvPr id="637960" name="Rectangle 8"/>
              <p:cNvSpPr>
                <a:spLocks noChangeArrowheads="1"/>
              </p:cNvSpPr>
              <p:nvPr/>
            </p:nvSpPr>
            <p:spPr bwMode="auto">
              <a:xfrm>
                <a:off x="1972" y="1733"/>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1" name="Rectangle 9"/>
              <p:cNvSpPr>
                <a:spLocks noChangeArrowheads="1"/>
              </p:cNvSpPr>
              <p:nvPr/>
            </p:nvSpPr>
            <p:spPr bwMode="auto">
              <a:xfrm>
                <a:off x="772" y="1733"/>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5. refresh    </a:t>
                </a:r>
                <a:r>
                  <a:rPr lang="en-US" altLang="zh-CN" sz="2200" i="1"/>
                  <a:t>v.</a:t>
                </a:r>
                <a:endParaRPr lang="zh-CN" altLang="en-US" sz="2200" i="1"/>
              </a:p>
            </p:txBody>
          </p:sp>
          <p:sp>
            <p:nvSpPr>
              <p:cNvPr id="637962" name="Rectangle 10"/>
              <p:cNvSpPr>
                <a:spLocks noChangeArrowheads="1"/>
              </p:cNvSpPr>
              <p:nvPr/>
            </p:nvSpPr>
            <p:spPr bwMode="auto">
              <a:xfrm>
                <a:off x="1972" y="247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3" name="Rectangle 11"/>
              <p:cNvSpPr>
                <a:spLocks noChangeArrowheads="1"/>
              </p:cNvSpPr>
              <p:nvPr/>
            </p:nvSpPr>
            <p:spPr bwMode="auto">
              <a:xfrm>
                <a:off x="1972" y="222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4" name="Rectangle 12"/>
              <p:cNvSpPr>
                <a:spLocks noChangeArrowheads="1"/>
              </p:cNvSpPr>
              <p:nvPr/>
            </p:nvSpPr>
            <p:spPr bwMode="auto">
              <a:xfrm>
                <a:off x="1972" y="198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5" name="Rectangle 13"/>
              <p:cNvSpPr>
                <a:spLocks noChangeArrowheads="1"/>
              </p:cNvSpPr>
              <p:nvPr/>
            </p:nvSpPr>
            <p:spPr bwMode="auto">
              <a:xfrm>
                <a:off x="1972" y="1485"/>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6" name="Rectangle 14"/>
              <p:cNvSpPr>
                <a:spLocks noChangeArrowheads="1"/>
              </p:cNvSpPr>
              <p:nvPr/>
            </p:nvSpPr>
            <p:spPr bwMode="auto">
              <a:xfrm>
                <a:off x="1972" y="1237"/>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7" name="Rectangle 15"/>
              <p:cNvSpPr>
                <a:spLocks noChangeArrowheads="1"/>
              </p:cNvSpPr>
              <p:nvPr/>
            </p:nvSpPr>
            <p:spPr bwMode="auto">
              <a:xfrm>
                <a:off x="1972" y="989"/>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8" name="Rectangle 16"/>
              <p:cNvSpPr>
                <a:spLocks noChangeArrowheads="1"/>
              </p:cNvSpPr>
              <p:nvPr/>
            </p:nvSpPr>
            <p:spPr bwMode="auto">
              <a:xfrm>
                <a:off x="1972" y="741"/>
                <a:ext cx="1728"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endParaRPr lang="zh-CN" altLang="en-US" sz="2200"/>
              </a:p>
            </p:txBody>
          </p:sp>
          <p:sp>
            <p:nvSpPr>
              <p:cNvPr id="637969" name="Rectangle 17"/>
              <p:cNvSpPr>
                <a:spLocks noChangeArrowheads="1"/>
              </p:cNvSpPr>
              <p:nvPr/>
            </p:nvSpPr>
            <p:spPr bwMode="auto">
              <a:xfrm>
                <a:off x="3700" y="247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h. memory</a:t>
                </a:r>
                <a:endParaRPr lang="zh-CN" altLang="en-US" sz="2200"/>
              </a:p>
            </p:txBody>
          </p:sp>
          <p:sp>
            <p:nvSpPr>
              <p:cNvPr id="637970" name="Rectangle 18"/>
              <p:cNvSpPr>
                <a:spLocks noChangeArrowheads="1"/>
              </p:cNvSpPr>
              <p:nvPr/>
            </p:nvSpPr>
            <p:spPr bwMode="auto">
              <a:xfrm>
                <a:off x="772" y="247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sv-SE" altLang="zh-CN" sz="2200"/>
                  <a:t>8. </a:t>
                </a:r>
                <a:r>
                  <a:rPr lang="en-US" altLang="zh-CN" sz="2200"/>
                  <a:t>show     </a:t>
                </a:r>
                <a:r>
                  <a:rPr lang="en-US" altLang="zh-CN" sz="2200" i="1"/>
                  <a:t>v.</a:t>
                </a:r>
                <a:endParaRPr lang="zh-CN" altLang="en-US" sz="2200" i="1"/>
              </a:p>
            </p:txBody>
          </p:sp>
          <p:sp>
            <p:nvSpPr>
              <p:cNvPr id="637971" name="Rectangle 19"/>
              <p:cNvSpPr>
                <a:spLocks noChangeArrowheads="1"/>
              </p:cNvSpPr>
              <p:nvPr/>
            </p:nvSpPr>
            <p:spPr bwMode="auto">
              <a:xfrm>
                <a:off x="3700" y="222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g. claim</a:t>
                </a:r>
                <a:endParaRPr lang="zh-CN" altLang="en-US" sz="2200"/>
              </a:p>
            </p:txBody>
          </p:sp>
          <p:sp>
            <p:nvSpPr>
              <p:cNvPr id="637972" name="Rectangle 20"/>
              <p:cNvSpPr>
                <a:spLocks noChangeArrowheads="1"/>
              </p:cNvSpPr>
              <p:nvPr/>
            </p:nvSpPr>
            <p:spPr bwMode="auto">
              <a:xfrm>
                <a:off x="772" y="222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7. lose     </a:t>
                </a:r>
                <a:r>
                  <a:rPr lang="en-US" altLang="zh-CN" sz="2200" i="1"/>
                  <a:t>v.</a:t>
                </a:r>
                <a:endParaRPr lang="zh-CN" altLang="en-US" sz="2200" i="1"/>
              </a:p>
            </p:txBody>
          </p:sp>
          <p:sp>
            <p:nvSpPr>
              <p:cNvPr id="637973" name="Rectangle 21"/>
              <p:cNvSpPr>
                <a:spLocks noChangeArrowheads="1"/>
              </p:cNvSpPr>
              <p:nvPr/>
            </p:nvSpPr>
            <p:spPr bwMode="auto">
              <a:xfrm>
                <a:off x="3700" y="198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f. scene</a:t>
                </a:r>
                <a:endParaRPr lang="zh-CN" altLang="en-US" sz="2200"/>
              </a:p>
            </p:txBody>
          </p:sp>
          <p:sp>
            <p:nvSpPr>
              <p:cNvPr id="637974" name="Rectangle 22"/>
              <p:cNvSpPr>
                <a:spLocks noChangeArrowheads="1"/>
              </p:cNvSpPr>
              <p:nvPr/>
            </p:nvSpPr>
            <p:spPr bwMode="auto">
              <a:xfrm>
                <a:off x="772" y="198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6. question    </a:t>
                </a:r>
                <a:r>
                  <a:rPr lang="en-US" altLang="zh-CN" sz="2200" i="1"/>
                  <a:t>n.</a:t>
                </a:r>
                <a:endParaRPr lang="zh-CN" altLang="en-US" sz="2200" i="1"/>
              </a:p>
            </p:txBody>
          </p:sp>
          <p:sp>
            <p:nvSpPr>
              <p:cNvPr id="637975" name="Rectangle 23"/>
              <p:cNvSpPr>
                <a:spLocks noChangeArrowheads="1"/>
              </p:cNvSpPr>
              <p:nvPr/>
            </p:nvSpPr>
            <p:spPr bwMode="auto">
              <a:xfrm>
                <a:off x="3700" y="1485"/>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d. inclination</a:t>
                </a:r>
                <a:endParaRPr lang="zh-CN" altLang="en-US" sz="2200"/>
              </a:p>
            </p:txBody>
          </p:sp>
          <p:sp>
            <p:nvSpPr>
              <p:cNvPr id="637976" name="Rectangle 24"/>
              <p:cNvSpPr>
                <a:spLocks noChangeArrowheads="1"/>
              </p:cNvSpPr>
              <p:nvPr/>
            </p:nvSpPr>
            <p:spPr bwMode="auto">
              <a:xfrm>
                <a:off x="772" y="1485"/>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4. acquire    </a:t>
                </a:r>
                <a:r>
                  <a:rPr lang="en-US" altLang="zh-CN" sz="2200" i="1"/>
                  <a:t>v.</a:t>
                </a:r>
                <a:endParaRPr lang="zh-CN" altLang="en-US" sz="2200"/>
              </a:p>
            </p:txBody>
          </p:sp>
          <p:sp>
            <p:nvSpPr>
              <p:cNvPr id="637977" name="Rectangle 25"/>
              <p:cNvSpPr>
                <a:spLocks noChangeArrowheads="1"/>
              </p:cNvSpPr>
              <p:nvPr/>
            </p:nvSpPr>
            <p:spPr bwMode="auto">
              <a:xfrm>
                <a:off x="3700" y="1237"/>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c. stump</a:t>
                </a:r>
                <a:endParaRPr lang="zh-CN" altLang="en-US" sz="2200"/>
              </a:p>
            </p:txBody>
          </p:sp>
          <p:sp>
            <p:nvSpPr>
              <p:cNvPr id="637978" name="Rectangle 26"/>
              <p:cNvSpPr>
                <a:spLocks noChangeArrowheads="1"/>
              </p:cNvSpPr>
              <p:nvPr/>
            </p:nvSpPr>
            <p:spPr bwMode="auto">
              <a:xfrm>
                <a:off x="772" y="1237"/>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3.</a:t>
                </a:r>
                <a:r>
                  <a:rPr lang="zh-CN" altLang="en-US" sz="2200"/>
                  <a:t> </a:t>
                </a:r>
                <a:r>
                  <a:rPr lang="en-US" altLang="zh-CN" sz="2200"/>
                  <a:t>deny    </a:t>
                </a:r>
                <a:r>
                  <a:rPr lang="en-US" altLang="zh-CN" sz="2200" i="1"/>
                  <a:t>v.</a:t>
                </a:r>
                <a:endParaRPr lang="zh-CN" altLang="en-US" sz="2200" i="1"/>
              </a:p>
            </p:txBody>
          </p:sp>
          <p:sp>
            <p:nvSpPr>
              <p:cNvPr id="637979" name="Rectangle 27"/>
              <p:cNvSpPr>
                <a:spLocks noChangeArrowheads="1"/>
              </p:cNvSpPr>
              <p:nvPr/>
            </p:nvSpPr>
            <p:spPr bwMode="auto">
              <a:xfrm>
                <a:off x="3700" y="989"/>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b. knowledge</a:t>
                </a:r>
                <a:endParaRPr lang="zh-CN" altLang="en-US" sz="2200"/>
              </a:p>
            </p:txBody>
          </p:sp>
          <p:sp>
            <p:nvSpPr>
              <p:cNvPr id="637980" name="Rectangle 28"/>
              <p:cNvSpPr>
                <a:spLocks noChangeArrowheads="1"/>
              </p:cNvSpPr>
              <p:nvPr/>
            </p:nvSpPr>
            <p:spPr bwMode="auto">
              <a:xfrm>
                <a:off x="772" y="989"/>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2. appeal (to)    </a:t>
                </a:r>
                <a:r>
                  <a:rPr lang="en-US" altLang="zh-CN" sz="2200" i="1"/>
                  <a:t>v.</a:t>
                </a:r>
                <a:endParaRPr lang="zh-CN" altLang="en-US" sz="2200" i="1"/>
              </a:p>
            </p:txBody>
          </p:sp>
          <p:sp>
            <p:nvSpPr>
              <p:cNvPr id="637981" name="Rectangle 29"/>
              <p:cNvSpPr>
                <a:spLocks noChangeArrowheads="1"/>
              </p:cNvSpPr>
              <p:nvPr/>
            </p:nvSpPr>
            <p:spPr bwMode="auto">
              <a:xfrm>
                <a:off x="3700" y="741"/>
                <a:ext cx="1386" cy="248"/>
              </a:xfrm>
              <a:prstGeom prst="rect">
                <a:avLst/>
              </a:prstGeom>
              <a:noFill/>
              <a:ln w="9525">
                <a:noFill/>
                <a:miter lim="800000"/>
                <a:headEnd/>
                <a:tailEnd/>
              </a:ln>
              <a:effectLst/>
            </p:spPr>
            <p:txBody>
              <a:bodyPr lIns="54000" tIns="46800" rIns="54000" bIns="46800" anchor="ctr"/>
              <a:lstStyle/>
              <a:p>
                <a:pPr eaLnBrk="0" hangingPunct="0">
                  <a:lnSpc>
                    <a:spcPct val="90000"/>
                  </a:lnSpc>
                  <a:spcBef>
                    <a:spcPct val="20000"/>
                  </a:spcBef>
                  <a:buClr>
                    <a:schemeClr val="folHlink"/>
                  </a:buClr>
                  <a:buSzPct val="60000"/>
                  <a:buFont typeface="Wingdings" pitchFamily="2" charset="2"/>
                  <a:buNone/>
                </a:pPr>
                <a:r>
                  <a:rPr lang="en-US" altLang="zh-CN" sz="2200"/>
                  <a:t>a. youngster</a:t>
                </a:r>
                <a:endParaRPr lang="zh-CN" altLang="en-US" sz="2200"/>
              </a:p>
            </p:txBody>
          </p:sp>
          <p:sp>
            <p:nvSpPr>
              <p:cNvPr id="637982" name="Rectangle 30"/>
              <p:cNvSpPr>
                <a:spLocks noChangeArrowheads="1"/>
              </p:cNvSpPr>
              <p:nvPr/>
            </p:nvSpPr>
            <p:spPr bwMode="auto">
              <a:xfrm>
                <a:off x="772" y="741"/>
                <a:ext cx="1200" cy="248"/>
              </a:xfrm>
              <a:prstGeom prst="rect">
                <a:avLst/>
              </a:prstGeom>
              <a:noFill/>
              <a:ln w="9525">
                <a:noFill/>
                <a:miter lim="800000"/>
                <a:headEnd/>
                <a:tailEnd/>
              </a:ln>
              <a:effectLst/>
            </p:spPr>
            <p:txBody>
              <a:bodyPr lIns="54000" tIns="46800" rIns="54000" bIns="46800" anchor="ctr"/>
              <a:lstStyle/>
              <a:p>
                <a:pPr eaLnBrk="0" hangingPunct="0">
                  <a:lnSpc>
                    <a:spcPct val="90000"/>
                  </a:lnSpc>
                  <a:buClr>
                    <a:schemeClr val="folHlink"/>
                  </a:buClr>
                  <a:buSzPct val="60000"/>
                  <a:buFont typeface="Wingdings" pitchFamily="2" charset="2"/>
                  <a:buNone/>
                </a:pPr>
                <a:r>
                  <a:rPr lang="en-US" altLang="zh-CN" sz="2200"/>
                  <a:t>1. </a:t>
                </a:r>
                <a:r>
                  <a:rPr lang="en-US" altLang="en-US" sz="2200"/>
                  <a:t>idyllic</a:t>
                </a:r>
                <a:r>
                  <a:rPr lang="en-US" altLang="zh-CN" sz="2200"/>
                  <a:t>     </a:t>
                </a:r>
                <a:r>
                  <a:rPr lang="en-US" altLang="zh-CN" sz="2200" i="1"/>
                  <a:t>adj</a:t>
                </a:r>
                <a:r>
                  <a:rPr lang="en-US" altLang="zh-CN" sz="2200"/>
                  <a:t>.</a:t>
                </a:r>
                <a:endParaRPr lang="zh-CN" altLang="en-US" sz="2200"/>
              </a:p>
            </p:txBody>
          </p:sp>
          <p:sp>
            <p:nvSpPr>
              <p:cNvPr id="637983" name="Line 31"/>
              <p:cNvSpPr>
                <a:spLocks noChangeShapeType="1"/>
              </p:cNvSpPr>
              <p:nvPr/>
            </p:nvSpPr>
            <p:spPr bwMode="auto">
              <a:xfrm>
                <a:off x="772" y="741"/>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7984" name="Line 32"/>
              <p:cNvSpPr>
                <a:spLocks noChangeShapeType="1"/>
              </p:cNvSpPr>
              <p:nvPr/>
            </p:nvSpPr>
            <p:spPr bwMode="auto">
              <a:xfrm>
                <a:off x="772" y="2725"/>
                <a:ext cx="4314" cy="0"/>
              </a:xfrm>
              <a:prstGeom prst="line">
                <a:avLst/>
              </a:prstGeom>
              <a:noFill/>
              <a:ln w="28575">
                <a:solidFill>
                  <a:srgbClr val="B2B2B2"/>
                </a:solidFill>
                <a:miter lim="800000"/>
                <a:headEnd/>
                <a:tailEnd/>
              </a:ln>
              <a:effectLst/>
            </p:spPr>
            <p:txBody>
              <a:bodyPr wrap="none" lIns="54000" tIns="46800" rIns="54000" bIns="46800" anchor="ctr"/>
              <a:lstStyle/>
              <a:p>
                <a:endParaRPr lang="zh-CN" altLang="en-US"/>
              </a:p>
            </p:txBody>
          </p:sp>
          <p:sp>
            <p:nvSpPr>
              <p:cNvPr id="637985" name="Line 33"/>
              <p:cNvSpPr>
                <a:spLocks noChangeShapeType="1"/>
              </p:cNvSpPr>
              <p:nvPr/>
            </p:nvSpPr>
            <p:spPr bwMode="auto">
              <a:xfrm>
                <a:off x="772"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86" name="Line 34"/>
              <p:cNvSpPr>
                <a:spLocks noChangeShapeType="1"/>
              </p:cNvSpPr>
              <p:nvPr/>
            </p:nvSpPr>
            <p:spPr bwMode="auto">
              <a:xfrm>
                <a:off x="5086" y="74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87" name="Line 35"/>
              <p:cNvSpPr>
                <a:spLocks noChangeShapeType="1"/>
              </p:cNvSpPr>
              <p:nvPr/>
            </p:nvSpPr>
            <p:spPr bwMode="auto">
              <a:xfrm>
                <a:off x="772"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88" name="Line 36"/>
              <p:cNvSpPr>
                <a:spLocks noChangeShapeType="1"/>
              </p:cNvSpPr>
              <p:nvPr/>
            </p:nvSpPr>
            <p:spPr bwMode="auto">
              <a:xfrm>
                <a:off x="5086" y="98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89" name="Line 37"/>
              <p:cNvSpPr>
                <a:spLocks noChangeShapeType="1"/>
              </p:cNvSpPr>
              <p:nvPr/>
            </p:nvSpPr>
            <p:spPr bwMode="auto">
              <a:xfrm>
                <a:off x="772"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0" name="Line 38"/>
              <p:cNvSpPr>
                <a:spLocks noChangeShapeType="1"/>
              </p:cNvSpPr>
              <p:nvPr/>
            </p:nvSpPr>
            <p:spPr bwMode="auto">
              <a:xfrm>
                <a:off x="5086" y="123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1" name="Line 39"/>
              <p:cNvSpPr>
                <a:spLocks noChangeShapeType="1"/>
              </p:cNvSpPr>
              <p:nvPr/>
            </p:nvSpPr>
            <p:spPr bwMode="auto">
              <a:xfrm>
                <a:off x="772"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2" name="Line 40"/>
              <p:cNvSpPr>
                <a:spLocks noChangeShapeType="1"/>
              </p:cNvSpPr>
              <p:nvPr/>
            </p:nvSpPr>
            <p:spPr bwMode="auto">
              <a:xfrm>
                <a:off x="5086" y="1485"/>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3" name="Line 41"/>
              <p:cNvSpPr>
                <a:spLocks noChangeShapeType="1"/>
              </p:cNvSpPr>
              <p:nvPr/>
            </p:nvSpPr>
            <p:spPr bwMode="auto">
              <a:xfrm>
                <a:off x="772"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4" name="Line 42"/>
              <p:cNvSpPr>
                <a:spLocks noChangeShapeType="1"/>
              </p:cNvSpPr>
              <p:nvPr/>
            </p:nvSpPr>
            <p:spPr bwMode="auto">
              <a:xfrm>
                <a:off x="5086" y="1733"/>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5" name="Line 43"/>
              <p:cNvSpPr>
                <a:spLocks noChangeShapeType="1"/>
              </p:cNvSpPr>
              <p:nvPr/>
            </p:nvSpPr>
            <p:spPr bwMode="auto">
              <a:xfrm>
                <a:off x="772"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6" name="Line 44"/>
              <p:cNvSpPr>
                <a:spLocks noChangeShapeType="1"/>
              </p:cNvSpPr>
              <p:nvPr/>
            </p:nvSpPr>
            <p:spPr bwMode="auto">
              <a:xfrm>
                <a:off x="5086" y="2229"/>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7" name="Line 45"/>
              <p:cNvSpPr>
                <a:spLocks noChangeShapeType="1"/>
              </p:cNvSpPr>
              <p:nvPr/>
            </p:nvSpPr>
            <p:spPr bwMode="auto">
              <a:xfrm>
                <a:off x="772"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8" name="Line 46"/>
              <p:cNvSpPr>
                <a:spLocks noChangeShapeType="1"/>
              </p:cNvSpPr>
              <p:nvPr/>
            </p:nvSpPr>
            <p:spPr bwMode="auto">
              <a:xfrm>
                <a:off x="5086" y="2477"/>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7999" name="Line 47"/>
              <p:cNvSpPr>
                <a:spLocks noChangeShapeType="1"/>
              </p:cNvSpPr>
              <p:nvPr/>
            </p:nvSpPr>
            <p:spPr bwMode="auto">
              <a:xfrm>
                <a:off x="772"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8000" name="Line 48"/>
              <p:cNvSpPr>
                <a:spLocks noChangeShapeType="1"/>
              </p:cNvSpPr>
              <p:nvPr/>
            </p:nvSpPr>
            <p:spPr bwMode="auto">
              <a:xfrm>
                <a:off x="5086" y="1981"/>
                <a:ext cx="0" cy="248"/>
              </a:xfrm>
              <a:prstGeom prst="line">
                <a:avLst/>
              </a:prstGeom>
              <a:noFill/>
              <a:ln w="28575" cap="sq">
                <a:noFill/>
                <a:miter lim="800000"/>
                <a:headEnd/>
                <a:tailEnd/>
              </a:ln>
              <a:effectLst/>
            </p:spPr>
            <p:txBody>
              <a:bodyPr wrap="none" lIns="54000" tIns="46800" rIns="54000" bIns="46800" anchor="ctr"/>
              <a:lstStyle/>
              <a:p>
                <a:endParaRPr lang="zh-CN" altLang="en-US"/>
              </a:p>
            </p:txBody>
          </p:sp>
          <p:sp>
            <p:nvSpPr>
              <p:cNvPr id="638001" name="Line 49"/>
              <p:cNvSpPr>
                <a:spLocks noChangeShapeType="1"/>
              </p:cNvSpPr>
              <p:nvPr/>
            </p:nvSpPr>
            <p:spPr bwMode="auto">
              <a:xfrm>
                <a:off x="772" y="98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2" name="Line 50"/>
              <p:cNvSpPr>
                <a:spLocks noChangeShapeType="1"/>
              </p:cNvSpPr>
              <p:nvPr/>
            </p:nvSpPr>
            <p:spPr bwMode="auto">
              <a:xfrm>
                <a:off x="772" y="1237"/>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3" name="Line 51"/>
              <p:cNvSpPr>
                <a:spLocks noChangeShapeType="1"/>
              </p:cNvSpPr>
              <p:nvPr/>
            </p:nvSpPr>
            <p:spPr bwMode="auto">
              <a:xfrm>
                <a:off x="772" y="1485"/>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4" name="Line 52"/>
              <p:cNvSpPr>
                <a:spLocks noChangeShapeType="1"/>
              </p:cNvSpPr>
              <p:nvPr/>
            </p:nvSpPr>
            <p:spPr bwMode="auto">
              <a:xfrm>
                <a:off x="772" y="1733"/>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5" name="Line 53"/>
              <p:cNvSpPr>
                <a:spLocks noChangeShapeType="1"/>
              </p:cNvSpPr>
              <p:nvPr/>
            </p:nvSpPr>
            <p:spPr bwMode="auto">
              <a:xfrm>
                <a:off x="772" y="1981"/>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6" name="Line 54"/>
              <p:cNvSpPr>
                <a:spLocks noChangeShapeType="1"/>
              </p:cNvSpPr>
              <p:nvPr/>
            </p:nvSpPr>
            <p:spPr bwMode="auto">
              <a:xfrm>
                <a:off x="772" y="2229"/>
                <a:ext cx="4314" cy="0"/>
              </a:xfrm>
              <a:prstGeom prst="line">
                <a:avLst/>
              </a:prstGeom>
              <a:noFill/>
              <a:ln w="12700">
                <a:solidFill>
                  <a:srgbClr val="C0C0C0"/>
                </a:solidFill>
                <a:miter lim="800000"/>
                <a:headEnd/>
                <a:tailEnd/>
              </a:ln>
              <a:effectLst/>
            </p:spPr>
            <p:txBody>
              <a:bodyPr wrap="none"/>
              <a:lstStyle/>
              <a:p>
                <a:endParaRPr lang="zh-CN" altLang="en-US"/>
              </a:p>
            </p:txBody>
          </p:sp>
          <p:sp>
            <p:nvSpPr>
              <p:cNvPr id="638007" name="Line 55"/>
              <p:cNvSpPr>
                <a:spLocks noChangeShapeType="1"/>
              </p:cNvSpPr>
              <p:nvPr/>
            </p:nvSpPr>
            <p:spPr bwMode="auto">
              <a:xfrm>
                <a:off x="772" y="2477"/>
                <a:ext cx="4314" cy="0"/>
              </a:xfrm>
              <a:prstGeom prst="line">
                <a:avLst/>
              </a:prstGeom>
              <a:noFill/>
              <a:ln w="12700">
                <a:solidFill>
                  <a:srgbClr val="C0C0C0"/>
                </a:solidFill>
                <a:miter lim="800000"/>
                <a:headEnd/>
                <a:tailEnd/>
              </a:ln>
              <a:effectLst/>
            </p:spPr>
            <p:txBody>
              <a:bodyPr wrap="none"/>
              <a:lstStyle/>
              <a:p>
                <a:endParaRPr lang="zh-CN" altLang="en-US"/>
              </a:p>
            </p:txBody>
          </p:sp>
        </p:grpSp>
        <p:sp>
          <p:nvSpPr>
            <p:cNvPr id="638008" name="Line 56"/>
            <p:cNvSpPr>
              <a:spLocks noChangeShapeType="1"/>
            </p:cNvSpPr>
            <p:nvPr/>
          </p:nvSpPr>
          <p:spPr bwMode="auto">
            <a:xfrm>
              <a:off x="1972" y="926"/>
              <a:ext cx="1728" cy="115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09" name="Line 57"/>
            <p:cNvSpPr>
              <a:spLocks noChangeShapeType="1"/>
            </p:cNvSpPr>
            <p:nvPr/>
          </p:nvSpPr>
          <p:spPr bwMode="auto">
            <a:xfrm flipV="1">
              <a:off x="1972" y="885"/>
              <a:ext cx="1733" cy="239"/>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0" name="Line 58"/>
            <p:cNvSpPr>
              <a:spLocks noChangeShapeType="1"/>
            </p:cNvSpPr>
            <p:nvPr/>
          </p:nvSpPr>
          <p:spPr bwMode="auto">
            <a:xfrm>
              <a:off x="1972" y="1364"/>
              <a:ext cx="1720" cy="96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1" name="Line 59"/>
            <p:cNvSpPr>
              <a:spLocks noChangeShapeType="1"/>
            </p:cNvSpPr>
            <p:nvPr/>
          </p:nvSpPr>
          <p:spPr bwMode="auto">
            <a:xfrm flipV="1">
              <a:off x="1972" y="1139"/>
              <a:ext cx="1725" cy="48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2" name="Line 60"/>
            <p:cNvSpPr>
              <a:spLocks noChangeShapeType="1"/>
            </p:cNvSpPr>
            <p:nvPr/>
          </p:nvSpPr>
          <p:spPr bwMode="auto">
            <a:xfrm>
              <a:off x="1977" y="1870"/>
              <a:ext cx="1725" cy="734"/>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3" name="Line 61"/>
            <p:cNvSpPr>
              <a:spLocks noChangeShapeType="1"/>
            </p:cNvSpPr>
            <p:nvPr/>
          </p:nvSpPr>
          <p:spPr bwMode="auto">
            <a:xfrm flipV="1">
              <a:off x="1977" y="1392"/>
              <a:ext cx="1716" cy="727"/>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4" name="Line 62"/>
            <p:cNvSpPr>
              <a:spLocks noChangeShapeType="1"/>
            </p:cNvSpPr>
            <p:nvPr/>
          </p:nvSpPr>
          <p:spPr bwMode="auto">
            <a:xfrm flipV="1">
              <a:off x="1982" y="1886"/>
              <a:ext cx="1698" cy="473"/>
            </a:xfrm>
            <a:prstGeom prst="line">
              <a:avLst/>
            </a:prstGeom>
            <a:noFill/>
            <a:ln w="19050">
              <a:solidFill>
                <a:srgbClr val="FF0000"/>
              </a:solidFill>
              <a:miter lim="800000"/>
              <a:headEnd/>
              <a:tailEnd type="arrow" w="med" len="med"/>
            </a:ln>
            <a:effectLst/>
          </p:spPr>
          <p:txBody>
            <a:bodyPr wrap="none"/>
            <a:lstStyle/>
            <a:p>
              <a:endParaRPr lang="zh-CN" altLang="en-US"/>
            </a:p>
          </p:txBody>
        </p:sp>
        <p:sp>
          <p:nvSpPr>
            <p:cNvPr id="638015" name="Line 63"/>
            <p:cNvSpPr>
              <a:spLocks noChangeShapeType="1"/>
            </p:cNvSpPr>
            <p:nvPr/>
          </p:nvSpPr>
          <p:spPr bwMode="auto">
            <a:xfrm flipV="1">
              <a:off x="1968" y="1637"/>
              <a:ext cx="1721" cy="980"/>
            </a:xfrm>
            <a:prstGeom prst="line">
              <a:avLst/>
            </a:prstGeom>
            <a:noFill/>
            <a:ln w="19050">
              <a:solidFill>
                <a:srgbClr val="FF0000"/>
              </a:solidFill>
              <a:miter lim="800000"/>
              <a:headEnd/>
              <a:tailEnd type="arrow" w="med" len="med"/>
            </a:ln>
            <a:effectLst/>
          </p:spPr>
          <p:txBody>
            <a:bodyPr wrap="none"/>
            <a:lstStyle/>
            <a:p>
              <a:endParaRPr lang="zh-CN" altLang="en-US"/>
            </a:p>
          </p:txBody>
        </p:sp>
      </p:grpSp>
      <p:sp>
        <p:nvSpPr>
          <p:cNvPr id="638016" name="Text Box 3"/>
          <p:cNvSpPr txBox="1">
            <a:spLocks noChangeArrowheads="1"/>
          </p:cNvSpPr>
          <p:nvPr/>
        </p:nvSpPr>
        <p:spPr bwMode="auto">
          <a:xfrm>
            <a:off x="0" y="4510088"/>
            <a:ext cx="9144000" cy="1044575"/>
          </a:xfrm>
          <a:prstGeom prst="rect">
            <a:avLst/>
          </a:prstGeom>
          <a:solidFill>
            <a:srgbClr val="CCFFCC">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8.	In his report the economist stressed that the market _________ no _________ of recovery.</a:t>
            </a:r>
          </a:p>
        </p:txBody>
      </p:sp>
      <p:sp>
        <p:nvSpPr>
          <p:cNvPr id="638017" name="Rectangle 65"/>
          <p:cNvSpPr>
            <a:spLocks noChangeArrowheads="1"/>
          </p:cNvSpPr>
          <p:nvPr/>
        </p:nvSpPr>
        <p:spPr bwMode="auto">
          <a:xfrm>
            <a:off x="7018338" y="4635500"/>
            <a:ext cx="865187"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showed</a:t>
            </a:r>
            <a:endParaRPr lang="zh-CN" altLang="en-US">
              <a:solidFill>
                <a:srgbClr val="FF0000"/>
              </a:solidFill>
            </a:endParaRPr>
          </a:p>
        </p:txBody>
      </p:sp>
      <p:sp>
        <p:nvSpPr>
          <p:cNvPr id="638018" name="Rectangle 66"/>
          <p:cNvSpPr>
            <a:spLocks noChangeArrowheads="1"/>
          </p:cNvSpPr>
          <p:nvPr/>
        </p:nvSpPr>
        <p:spPr bwMode="auto">
          <a:xfrm>
            <a:off x="806450" y="5111750"/>
            <a:ext cx="1116013"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FF0000"/>
                </a:solidFill>
              </a:rPr>
              <a:t>inclination</a:t>
            </a:r>
            <a:endParaRPr lang="zh-CN" altLang="en-US">
              <a:solidFill>
                <a:srgbClr val="FF0000"/>
              </a:solidFill>
            </a:endParaRPr>
          </a:p>
        </p:txBody>
      </p:sp>
      <p:pic>
        <p:nvPicPr>
          <p:cNvPr id="63801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8017"/>
                                        </p:tgtEl>
                                        <p:attrNameLst>
                                          <p:attrName>style.visibility</p:attrName>
                                        </p:attrNameLst>
                                      </p:cBhvr>
                                      <p:to>
                                        <p:strVal val="visible"/>
                                      </p:to>
                                    </p:set>
                                    <p:animEffect transition="in" filter="blinds(vertical)">
                                      <p:cBhvr>
                                        <p:cTn id="7" dur="500"/>
                                        <p:tgtEl>
                                          <p:spTgt spid="63801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38018"/>
                                        </p:tgtEl>
                                        <p:attrNameLst>
                                          <p:attrName>style.visibility</p:attrName>
                                        </p:attrNameLst>
                                      </p:cBhvr>
                                      <p:to>
                                        <p:strVal val="visible"/>
                                      </p:to>
                                    </p:set>
                                    <p:animEffect transition="in" filter="blinds(vertical)">
                                      <p:cBhvr>
                                        <p:cTn id="12" dur="500"/>
                                        <p:tgtEl>
                                          <p:spTgt spid="63801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638019"/>
                                        </p:tgtEl>
                                        <p:attrNameLst>
                                          <p:attrName>style.visibility</p:attrName>
                                        </p:attrNameLst>
                                      </p:cBhvr>
                                      <p:to>
                                        <p:strVal val="visible"/>
                                      </p:to>
                                    </p:set>
                                    <p:animEffect transition="in" filter="box(in)">
                                      <p:cBhvr>
                                        <p:cTn id="16" dur="500"/>
                                        <p:tgtEl>
                                          <p:spTgt spid="63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017" grpId="0"/>
      <p:bldP spid="6380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14	Study the following sentences taken from the passage and then paraphrase the underlined part in each sentence.</a:t>
            </a:r>
          </a:p>
        </p:txBody>
      </p:sp>
      <p:graphicFrame>
        <p:nvGraphicFramePr>
          <p:cNvPr id="134537" name="Group 393"/>
          <p:cNvGraphicFramePr>
            <a:graphicFrameLocks noGrp="1"/>
          </p:cNvGraphicFramePr>
          <p:nvPr/>
        </p:nvGraphicFramePr>
        <p:xfrm>
          <a:off x="277813" y="927100"/>
          <a:ext cx="8593137" cy="3093024"/>
        </p:xfrm>
        <a:graphic>
          <a:graphicData uri="http://schemas.openxmlformats.org/drawingml/2006/table">
            <a:tbl>
              <a:tblPr/>
              <a:tblGrid>
                <a:gridCol w="409575"/>
                <a:gridCol w="6891337"/>
                <a:gridCol w="1292225"/>
              </a:tblGrid>
              <a:tr h="61753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a:t>
                      </a: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like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start all over again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as a freshman.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6–7)</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en-US" altLang="zh-CN"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actually read all of </a:t>
                      </a:r>
                      <a:r>
                        <a:rPr kumimoji="1" lang="en-US" altLang="zh-CN" sz="2200" b="0"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Don Juan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and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never gotten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how great it was.</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know I could get an A in that if I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took it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I’m not going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break my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40–41)</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certainly want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go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English grammar and usage.</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44)</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pic>
        <p:nvPicPr>
          <p:cNvPr id="134388"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34538" name="Text Box 3"/>
          <p:cNvSpPr txBox="1">
            <a:spLocks noChangeArrowheads="1"/>
          </p:cNvSpPr>
          <p:nvPr/>
        </p:nvSpPr>
        <p:spPr bwMode="auto">
          <a:xfrm>
            <a:off x="0" y="4391025"/>
            <a:ext cx="9144000" cy="568325"/>
          </a:xfrm>
          <a:prstGeom prst="rect">
            <a:avLst/>
          </a:prstGeom>
          <a:solidFill>
            <a:srgbClr val="FFFF99">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1.	I’d like to _____________________________ as a freshman.</a:t>
            </a:r>
          </a:p>
        </p:txBody>
      </p:sp>
      <p:sp>
        <p:nvSpPr>
          <p:cNvPr id="134539" name="Rectangle 395"/>
          <p:cNvSpPr>
            <a:spLocks noChangeArrowheads="1"/>
          </p:cNvSpPr>
          <p:nvPr/>
        </p:nvSpPr>
        <p:spPr bwMode="auto">
          <a:xfrm>
            <a:off x="1957388" y="4502150"/>
            <a:ext cx="4167187" cy="396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sz="2600">
                <a:solidFill>
                  <a:srgbClr val="FF0000"/>
                </a:solidFill>
              </a:rPr>
              <a:t>start again from the very beginning</a:t>
            </a:r>
            <a:endParaRPr lang="zh-CN" altLang="en-US" sz="2600">
              <a:solidFill>
                <a:srgbClr val="FF0000"/>
              </a:solidFill>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4539"/>
                                        </p:tgtEl>
                                        <p:attrNameLst>
                                          <p:attrName>style.visibility</p:attrName>
                                        </p:attrNameLst>
                                      </p:cBhvr>
                                      <p:to>
                                        <p:strVal val="visible"/>
                                      </p:to>
                                    </p:set>
                                    <p:animEffect transition="in" filter="blinds(vertical)">
                                      <p:cBhvr>
                                        <p:cTn id="7" dur="500"/>
                                        <p:tgtEl>
                                          <p:spTgt spid="13453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3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14	Study the following sentences taken from the passage and then paraphrase the underlined part in each sentence.</a:t>
            </a:r>
          </a:p>
        </p:txBody>
      </p:sp>
      <p:graphicFrame>
        <p:nvGraphicFramePr>
          <p:cNvPr id="638979" name="Group 3"/>
          <p:cNvGraphicFramePr>
            <a:graphicFrameLocks noGrp="1"/>
          </p:cNvGraphicFramePr>
          <p:nvPr/>
        </p:nvGraphicFramePr>
        <p:xfrm>
          <a:off x="277813" y="927100"/>
          <a:ext cx="8593137" cy="3093024"/>
        </p:xfrm>
        <a:graphic>
          <a:graphicData uri="http://schemas.openxmlformats.org/drawingml/2006/table">
            <a:tbl>
              <a:tblPr/>
              <a:tblGrid>
                <a:gridCol w="409575"/>
                <a:gridCol w="6891337"/>
                <a:gridCol w="1292225"/>
              </a:tblGrid>
              <a:tr h="61753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a:t>
                      </a: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like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start all over again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as a freshman.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6–7)</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en-US" altLang="zh-CN"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actually read all of </a:t>
                      </a:r>
                      <a:r>
                        <a:rPr kumimoji="1" lang="en-US" altLang="zh-CN" sz="2200" b="0"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Don Juan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and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never gotten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how great it was.</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know I could get an A in that if I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took it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I’m not going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break my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40–41)</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certainly want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go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English grammar and usage.</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44)</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pic>
        <p:nvPicPr>
          <p:cNvPr id="63901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39012" name="Text Box 3"/>
          <p:cNvSpPr txBox="1">
            <a:spLocks noChangeArrowheads="1"/>
          </p:cNvSpPr>
          <p:nvPr/>
        </p:nvSpPr>
        <p:spPr bwMode="auto">
          <a:xfrm>
            <a:off x="0" y="4391025"/>
            <a:ext cx="9144000" cy="1044575"/>
          </a:xfrm>
          <a:prstGeom prst="rect">
            <a:avLst/>
          </a:prstGeom>
          <a:solidFill>
            <a:srgbClr val="FFFF99">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2.	I actually read all of  </a:t>
            </a:r>
            <a:r>
              <a:rPr lang="en-US" altLang="zh-CN" sz="2600" i="1">
                <a:solidFill>
                  <a:srgbClr val="003366"/>
                </a:solidFill>
                <a:ea typeface="宋体" charset="-122"/>
              </a:rPr>
              <a:t>Don Juan</a:t>
            </a:r>
            <a:r>
              <a:rPr lang="en-US" altLang="zh-CN" sz="2600">
                <a:solidFill>
                  <a:srgbClr val="003366"/>
                </a:solidFill>
                <a:ea typeface="宋体" charset="-122"/>
              </a:rPr>
              <a:t>  and ________________________ how great it was.</a:t>
            </a:r>
          </a:p>
        </p:txBody>
      </p:sp>
      <p:sp>
        <p:nvSpPr>
          <p:cNvPr id="639013" name="Rectangle 37"/>
          <p:cNvSpPr>
            <a:spLocks noChangeArrowheads="1"/>
          </p:cNvSpPr>
          <p:nvPr/>
        </p:nvSpPr>
        <p:spPr bwMode="auto">
          <a:xfrm>
            <a:off x="5148263" y="4511675"/>
            <a:ext cx="3565525" cy="396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sz="2600">
                <a:solidFill>
                  <a:srgbClr val="FF0000"/>
                </a:solidFill>
              </a:rPr>
              <a:t>have always been amazed by</a:t>
            </a:r>
            <a:endParaRPr lang="zh-CN" altLang="en-US" sz="2600">
              <a:solidFill>
                <a:srgbClr val="FF0000"/>
              </a:solidFill>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9013"/>
                                        </p:tgtEl>
                                        <p:attrNameLst>
                                          <p:attrName>style.visibility</p:attrName>
                                        </p:attrNameLst>
                                      </p:cBhvr>
                                      <p:to>
                                        <p:strVal val="visible"/>
                                      </p:to>
                                    </p:set>
                                    <p:animEffect transition="in" filter="blinds(vertical)">
                                      <p:cBhvr>
                                        <p:cTn id="7" dur="500"/>
                                        <p:tgtEl>
                                          <p:spTgt spid="63901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14	Study the following sentences taken from the passage and then paraphrase the underlined part in each sentence.</a:t>
            </a:r>
          </a:p>
        </p:txBody>
      </p:sp>
      <p:graphicFrame>
        <p:nvGraphicFramePr>
          <p:cNvPr id="640003" name="Group 3"/>
          <p:cNvGraphicFramePr>
            <a:graphicFrameLocks noGrp="1"/>
          </p:cNvGraphicFramePr>
          <p:nvPr/>
        </p:nvGraphicFramePr>
        <p:xfrm>
          <a:off x="277813" y="927100"/>
          <a:ext cx="8593137" cy="3093024"/>
        </p:xfrm>
        <a:graphic>
          <a:graphicData uri="http://schemas.openxmlformats.org/drawingml/2006/table">
            <a:tbl>
              <a:tblPr/>
              <a:tblGrid>
                <a:gridCol w="409575"/>
                <a:gridCol w="6891337"/>
                <a:gridCol w="1292225"/>
              </a:tblGrid>
              <a:tr h="61753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a:t>
                      </a: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like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start all over again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as a freshman.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6–7)</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en-US" altLang="zh-CN"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actually read all of </a:t>
                      </a:r>
                      <a:r>
                        <a:rPr kumimoji="1" lang="en-US" altLang="zh-CN" sz="2200" b="0"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Don Juan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and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never gotten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how great it was.</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know I could get an A in that if I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took it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I’m not going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break my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40–41)</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certainly want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go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English grammar and usage.</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44)</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pic>
        <p:nvPicPr>
          <p:cNvPr id="640035"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40036" name="Text Box 3"/>
          <p:cNvSpPr txBox="1">
            <a:spLocks noChangeArrowheads="1"/>
          </p:cNvSpPr>
          <p:nvPr/>
        </p:nvSpPr>
        <p:spPr bwMode="auto">
          <a:xfrm>
            <a:off x="0" y="4391025"/>
            <a:ext cx="9144000" cy="568325"/>
          </a:xfrm>
          <a:prstGeom prst="rect">
            <a:avLst/>
          </a:prstGeom>
          <a:solidFill>
            <a:srgbClr val="FFFF99">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3.	I know I could get an A in that if I _______________.</a:t>
            </a:r>
          </a:p>
        </p:txBody>
      </p:sp>
      <p:sp>
        <p:nvSpPr>
          <p:cNvPr id="640037" name="Rectangle 37"/>
          <p:cNvSpPr>
            <a:spLocks noChangeArrowheads="1"/>
          </p:cNvSpPr>
          <p:nvPr/>
        </p:nvSpPr>
        <p:spPr bwMode="auto">
          <a:xfrm>
            <a:off x="4775200" y="4502150"/>
            <a:ext cx="2090738" cy="396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sz="2600">
                <a:solidFill>
                  <a:srgbClr val="FF0000"/>
                </a:solidFill>
              </a:rPr>
              <a:t>retook the course</a:t>
            </a:r>
            <a:endParaRPr lang="zh-CN" altLang="en-US" sz="2600">
              <a:solidFill>
                <a:srgbClr val="FF0000"/>
              </a:solidFill>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0037"/>
                                        </p:tgtEl>
                                        <p:attrNameLst>
                                          <p:attrName>style.visibility</p:attrName>
                                        </p:attrNameLst>
                                      </p:cBhvr>
                                      <p:to>
                                        <p:strVal val="visible"/>
                                      </p:to>
                                    </p:set>
                                    <p:animEffect transition="in" filter="blinds(vertical)">
                                      <p:cBhvr>
                                        <p:cTn id="7" dur="500"/>
                                        <p:tgtEl>
                                          <p:spTgt spid="64003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14	Study the following sentences taken from the passage and then paraphrase the underlined part in each sentence.</a:t>
            </a:r>
          </a:p>
        </p:txBody>
      </p:sp>
      <p:graphicFrame>
        <p:nvGraphicFramePr>
          <p:cNvPr id="641027" name="Group 3"/>
          <p:cNvGraphicFramePr>
            <a:graphicFrameLocks noGrp="1"/>
          </p:cNvGraphicFramePr>
          <p:nvPr/>
        </p:nvGraphicFramePr>
        <p:xfrm>
          <a:off x="277813" y="927100"/>
          <a:ext cx="8593137" cy="3093024"/>
        </p:xfrm>
        <a:graphic>
          <a:graphicData uri="http://schemas.openxmlformats.org/drawingml/2006/table">
            <a:tbl>
              <a:tblPr/>
              <a:tblGrid>
                <a:gridCol w="409575"/>
                <a:gridCol w="6891337"/>
                <a:gridCol w="1292225"/>
              </a:tblGrid>
              <a:tr h="61753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a:t>
                      </a: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like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start all over again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as a freshman.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6–7)</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en-US" altLang="zh-CN"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actually read all of </a:t>
                      </a:r>
                      <a:r>
                        <a:rPr kumimoji="1" lang="en-US" altLang="zh-CN" sz="2200" b="0"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Don Juan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and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never gotten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how great it was.</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know I could get an A in that if I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took it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I’m not going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break my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40–41)</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certainly want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go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English grammar and usage.</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44)</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pic>
        <p:nvPicPr>
          <p:cNvPr id="64105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641060" name="Text Box 3"/>
          <p:cNvSpPr txBox="1">
            <a:spLocks noChangeArrowheads="1"/>
          </p:cNvSpPr>
          <p:nvPr/>
        </p:nvSpPr>
        <p:spPr bwMode="auto">
          <a:xfrm>
            <a:off x="0" y="4391025"/>
            <a:ext cx="9144000" cy="568325"/>
          </a:xfrm>
          <a:prstGeom prst="rect">
            <a:avLst/>
          </a:prstGeom>
          <a:solidFill>
            <a:srgbClr val="FFFF99">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4.	I’m not going to _______________ history courses.</a:t>
            </a:r>
          </a:p>
        </p:txBody>
      </p:sp>
      <p:sp>
        <p:nvSpPr>
          <p:cNvPr id="641061" name="Rectangle 37"/>
          <p:cNvSpPr>
            <a:spLocks noChangeArrowheads="1"/>
          </p:cNvSpPr>
          <p:nvPr/>
        </p:nvSpPr>
        <p:spPr bwMode="auto">
          <a:xfrm>
            <a:off x="2733675" y="4503738"/>
            <a:ext cx="2151063" cy="396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sz="2600">
                <a:solidFill>
                  <a:srgbClr val="FF0000"/>
                </a:solidFill>
              </a:rPr>
              <a:t>work very hard on</a:t>
            </a:r>
            <a:endParaRPr lang="zh-CN" altLang="en-US" sz="2600">
              <a:solidFill>
                <a:srgbClr val="FF0000"/>
              </a:solidFill>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1061"/>
                                        </p:tgtEl>
                                        <p:attrNameLst>
                                          <p:attrName>style.visibility</p:attrName>
                                        </p:attrNameLst>
                                      </p:cBhvr>
                                      <p:to>
                                        <p:strVal val="visible"/>
                                      </p:to>
                                    </p:set>
                                    <p:animEffect transition="in" filter="blinds(vertical)">
                                      <p:cBhvr>
                                        <p:cTn id="7" dur="500"/>
                                        <p:tgtEl>
                                          <p:spTgt spid="64106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6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14	Study the following sentences taken from the passage and then paraphrase the underlined part in each sentence.</a:t>
            </a:r>
          </a:p>
        </p:txBody>
      </p:sp>
      <p:graphicFrame>
        <p:nvGraphicFramePr>
          <p:cNvPr id="642051" name="Group 3"/>
          <p:cNvGraphicFramePr>
            <a:graphicFrameLocks noGrp="1"/>
          </p:cNvGraphicFramePr>
          <p:nvPr/>
        </p:nvGraphicFramePr>
        <p:xfrm>
          <a:off x="277813" y="927100"/>
          <a:ext cx="8593137" cy="3093024"/>
        </p:xfrm>
        <a:graphic>
          <a:graphicData uri="http://schemas.openxmlformats.org/drawingml/2006/table">
            <a:tbl>
              <a:tblPr/>
              <a:tblGrid>
                <a:gridCol w="409575"/>
                <a:gridCol w="6891337"/>
                <a:gridCol w="1292225"/>
              </a:tblGrid>
              <a:tr h="61753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1</a:t>
                      </a:r>
                    </a:p>
                  </a:txBody>
                  <a:tcPr marL="54000" marR="54000" marT="46800" marB="46800" anchor="ctr" horzOverflow="overflow">
                    <a:lnL cap="flat">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like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start all over again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as a freshman.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6–7)</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28575"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2</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en-US" altLang="zh-CN" sz="2200" b="0" i="0" u="none" strike="noStrike" cap="none" normalizeH="0" baseline="0" smtClean="0">
                        <a:ln>
                          <a:noFill/>
                        </a:ln>
                        <a:solidFill>
                          <a:schemeClr val="tx1"/>
                        </a:solidFill>
                        <a:effectLst/>
                        <a:latin typeface="Arial Narrow" pitchFamily="34" charset="0"/>
                        <a:ea typeface="黑体" pitchFamily="49" charset="-122"/>
                      </a:endParaRP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actually read all of </a:t>
                      </a:r>
                      <a:r>
                        <a:rPr kumimoji="1" lang="en-US" altLang="zh-CN" sz="2200" b="0"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Don Juan</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and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never gotten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how great it was.</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p>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3</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 know I could get an A in that if I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took it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38)</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4</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I’m not going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break my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(Lines 40–41)</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12700" cap="flat" cmpd="sng" algn="ctr">
                      <a:solidFill>
                        <a:srgbClr val="B2B2B2"/>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5</a:t>
                      </a:r>
                    </a:p>
                  </a:txBody>
                  <a:tcPr marL="54000" marR="54000" marT="46800" marB="46800" anchor="ctr" horzOverflow="overflow">
                    <a:lnL cap="flat">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I’d certainly want to </a:t>
                      </a:r>
                      <a:r>
                        <a:rPr kumimoji="1" lang="en-US" altLang="zh-CN" sz="22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go back over</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English grammar and usage.</a:t>
                      </a:r>
                      <a:r>
                        <a:rPr kumimoji="1" lang="en-US" altLang="zh-CN" sz="2200" b="0" i="0" u="none" strike="noStrike" cap="none" normalizeH="0" baseline="0" smtClean="0">
                          <a:ln>
                            <a:noFill/>
                          </a:ln>
                          <a:solidFill>
                            <a:srgbClr val="000000"/>
                          </a:solidFill>
                          <a:effectLst/>
                          <a:latin typeface="Arial Narrow" pitchFamily="34" charset="0"/>
                          <a:ea typeface="黑体" pitchFamily="49" charset="-122"/>
                        </a:rPr>
                        <a:t> </a:t>
                      </a:r>
                      <a:endParaRPr kumimoji="1" lang="zh-CN" altLang="en-US" sz="2200" b="0" i="0" u="none" strike="noStrike" cap="none" normalizeH="0" baseline="0" smtClean="0">
                        <a:ln>
                          <a:noFill/>
                        </a:ln>
                        <a:solidFill>
                          <a:srgbClr val="000000"/>
                        </a:solidFill>
                        <a:effectLst/>
                        <a:latin typeface="Arial Narrow" pitchFamily="34" charset="0"/>
                        <a:ea typeface="黑体" pitchFamily="49" charset="-122"/>
                      </a:endParaRPr>
                    </a:p>
                  </a:txBody>
                  <a:tcPr marL="54000" marR="54000" marT="46800" marB="46800" anchor="ctr" horzOverflow="overflow">
                    <a:lnL>
                      <a:noFill/>
                    </a:lnL>
                    <a:lnR>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rgbClr val="990000"/>
                          </a:solidFill>
                          <a:effectLst/>
                          <a:latin typeface="Arial Narrow" pitchFamily="34" charset="0"/>
                          <a:ea typeface="黑体" pitchFamily="49" charset="-122"/>
                        </a:rPr>
                        <a:t>(Line 44)</a:t>
                      </a:r>
                      <a:endParaRPr kumimoji="1" lang="zh-CN" altLang="en-US" sz="1800" b="0" i="0" u="none" strike="noStrike" cap="none" normalizeH="0" baseline="0" smtClean="0">
                        <a:ln>
                          <a:noFill/>
                        </a:ln>
                        <a:solidFill>
                          <a:srgbClr val="990000"/>
                        </a:solidFill>
                        <a:effectLst/>
                        <a:latin typeface="Arial Narrow" pitchFamily="34" charset="0"/>
                        <a:ea typeface="黑体" pitchFamily="49" charset="-122"/>
                      </a:endParaRPr>
                    </a:p>
                  </a:txBody>
                  <a:tcPr marL="54000" marR="54000" marT="46800" marB="46800" anchor="ctr" horzOverflow="overflow">
                    <a:lnL>
                      <a:noFill/>
                    </a:lnL>
                    <a:lnR cap="flat">
                      <a:noFill/>
                    </a:lnR>
                    <a:lnT w="12700" cap="flat" cmpd="sng" algn="ctr">
                      <a:solidFill>
                        <a:srgbClr val="B2B2B2"/>
                      </a:solidFill>
                      <a:prstDash val="solid"/>
                      <a:miter lim="800000"/>
                      <a:headEnd type="none" w="med" len="med"/>
                      <a:tailEnd type="none" w="med" len="med"/>
                    </a:lnT>
                    <a:lnB w="28575" cap="flat" cmpd="sng" algn="ctr">
                      <a:solidFill>
                        <a:srgbClr val="B2B2B2"/>
                      </a:solidFill>
                      <a:prstDash val="solid"/>
                      <a:miter lim="800000"/>
                      <a:headEnd type="none" w="med" len="med"/>
                      <a:tailEnd type="none" w="med" len="med"/>
                    </a:lnB>
                    <a:lnTlToBr>
                      <a:noFill/>
                    </a:lnTlToBr>
                    <a:lnBlToTr>
                      <a:noFill/>
                    </a:lnBlToTr>
                    <a:noFill/>
                  </a:tcPr>
                </a:tc>
              </a:tr>
            </a:tbl>
          </a:graphicData>
        </a:graphic>
      </p:graphicFrame>
      <p:sp>
        <p:nvSpPr>
          <p:cNvPr id="642084" name="Text Box 3"/>
          <p:cNvSpPr txBox="1">
            <a:spLocks noChangeArrowheads="1"/>
          </p:cNvSpPr>
          <p:nvPr/>
        </p:nvSpPr>
        <p:spPr bwMode="auto">
          <a:xfrm>
            <a:off x="0" y="4391025"/>
            <a:ext cx="9144000" cy="1044575"/>
          </a:xfrm>
          <a:prstGeom prst="rect">
            <a:avLst/>
          </a:prstGeom>
          <a:solidFill>
            <a:srgbClr val="FFFF99">
              <a:alpha val="50000"/>
            </a:srgbClr>
          </a:solidFill>
          <a:ln w="9525">
            <a:noFill/>
            <a:miter lim="800000"/>
            <a:headEnd/>
            <a:tailEnd/>
          </a:ln>
        </p:spPr>
        <p:txBody>
          <a:bodyPr lIns="360000" rIns="360000">
            <a:spAutoFit/>
          </a:bodyPr>
          <a:lstStyle/>
          <a:p>
            <a:pPr marL="446088" indent="-446088" algn="just" defTabSz="485775">
              <a:lnSpc>
                <a:spcPct val="120000"/>
              </a:lnSpc>
              <a:tabLst>
                <a:tab pos="804863" algn="l"/>
              </a:tabLst>
            </a:pPr>
            <a:r>
              <a:rPr lang="en-US" altLang="zh-CN" sz="2600">
                <a:solidFill>
                  <a:srgbClr val="003366"/>
                </a:solidFill>
                <a:ea typeface="宋体" charset="-122"/>
              </a:rPr>
              <a:t>5.	I’d certainly want to _________________ English grammar and usage.</a:t>
            </a:r>
          </a:p>
        </p:txBody>
      </p:sp>
      <p:sp>
        <p:nvSpPr>
          <p:cNvPr id="642085" name="Rectangle 37"/>
          <p:cNvSpPr>
            <a:spLocks noChangeArrowheads="1"/>
          </p:cNvSpPr>
          <p:nvPr/>
        </p:nvSpPr>
        <p:spPr bwMode="auto">
          <a:xfrm>
            <a:off x="3405188" y="4506913"/>
            <a:ext cx="2466975" cy="3968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sz="2600">
                <a:solidFill>
                  <a:srgbClr val="FF0000"/>
                </a:solidFill>
              </a:rPr>
              <a:t>carefully study again</a:t>
            </a:r>
            <a:endParaRPr lang="zh-CN" altLang="en-US" sz="2600">
              <a:solidFill>
                <a:srgbClr val="FF0000"/>
              </a:solidFill>
            </a:endParaRPr>
          </a:p>
        </p:txBody>
      </p:sp>
      <p:pic>
        <p:nvPicPr>
          <p:cNvPr id="642087"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2085"/>
                                        </p:tgtEl>
                                        <p:attrNameLst>
                                          <p:attrName>style.visibility</p:attrName>
                                        </p:attrNameLst>
                                      </p:cBhvr>
                                      <p:to>
                                        <p:strVal val="visible"/>
                                      </p:to>
                                    </p:set>
                                    <p:animEffect transition="in" filter="blinds(vertical)">
                                      <p:cBhvr>
                                        <p:cTn id="7" dur="500"/>
                                        <p:tgtEl>
                                          <p:spTgt spid="642085"/>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42087"/>
                                        </p:tgtEl>
                                        <p:attrNameLst>
                                          <p:attrName>style.visibility</p:attrName>
                                        </p:attrNameLst>
                                      </p:cBhvr>
                                      <p:to>
                                        <p:strVal val="visible"/>
                                      </p:to>
                                    </p:set>
                                    <p:animEffect transition="in" filter="box(in)">
                                      <p:cBhvr>
                                        <p:cTn id="11" dur="500"/>
                                        <p:tgtEl>
                                          <p:spTgt spid="64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ea typeface="宋体" charset="-122"/>
                <a:cs typeface="Times New Roman" pitchFamily="18" charset="0"/>
              </a:rPr>
              <a:t>Ex. 15	Translate the following paragraphs into English.</a:t>
            </a:r>
          </a:p>
        </p:txBody>
      </p:sp>
      <p:pic>
        <p:nvPicPr>
          <p:cNvPr id="137226"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831975"/>
          </a:xfrm>
          <a:prstGeom prst="rect">
            <a:avLst/>
          </a:prstGeom>
          <a:noFill/>
          <a:ln w="9525">
            <a:noFill/>
            <a:miter lim="800000"/>
            <a:headEnd/>
            <a:tailEnd/>
          </a:ln>
        </p:spPr>
        <p:txBody>
          <a:bodyPr>
            <a:spAutoFit/>
          </a:bodyPr>
          <a:lstStyle/>
          <a:p>
            <a:pPr marL="358775" indent="-358775" algn="just">
              <a:lnSpc>
                <a:spcPct val="130000"/>
              </a:lnSpc>
            </a:pPr>
            <a:r>
              <a:rPr lang="en-US" altLang="zh-CN" sz="2200">
                <a:ea typeface="楷体_GB2312" pitchFamily="49" charset="-122"/>
              </a:rPr>
              <a:t>1.</a:t>
            </a:r>
            <a:r>
              <a:rPr lang="en-US" altLang="zh-CN" sz="2200"/>
              <a:t>	</a:t>
            </a:r>
            <a:r>
              <a:rPr lang="zh-CN" altLang="en-US" sz="2200">
                <a:latin typeface="黑体" pitchFamily="49" charset="-122"/>
              </a:rPr>
              <a:t>大学生活格外愉快。校园里的年轻人们都在全力以赴地获取知识。他们除了自己的学习，对其他事情无需负责。他们应该耐心地体会接受教育的过程，而不要急于去挣钱。他们应该知道，校园生活是在为他们走出校园去追求成功作准备。</a:t>
            </a:r>
          </a:p>
        </p:txBody>
      </p:sp>
      <p:sp>
        <p:nvSpPr>
          <p:cNvPr id="164869" name="Line 5"/>
          <p:cNvSpPr>
            <a:spLocks noChangeShapeType="1"/>
          </p:cNvSpPr>
          <p:nvPr/>
        </p:nvSpPr>
        <p:spPr bwMode="auto">
          <a:xfrm>
            <a:off x="6319838" y="1539875"/>
            <a:ext cx="1116012" cy="0"/>
          </a:xfrm>
          <a:prstGeom prst="line">
            <a:avLst/>
          </a:prstGeom>
          <a:noFill/>
          <a:ln w="38100">
            <a:solidFill>
              <a:schemeClr val="accent2"/>
            </a:solidFill>
            <a:round/>
            <a:headEnd/>
            <a:tailEnd/>
          </a:ln>
        </p:spPr>
        <p:txBody>
          <a:bodyPr/>
          <a:lstStyle/>
          <a:p>
            <a:endParaRPr lang="zh-CN" altLang="en-US"/>
          </a:p>
        </p:txBody>
      </p:sp>
      <p:sp>
        <p:nvSpPr>
          <p:cNvPr id="164870" name="AutoShape 6"/>
          <p:cNvSpPr>
            <a:spLocks/>
          </p:cNvSpPr>
          <p:nvPr/>
        </p:nvSpPr>
        <p:spPr bwMode="auto">
          <a:xfrm>
            <a:off x="4056063" y="630238"/>
            <a:ext cx="1917700" cy="466725"/>
          </a:xfrm>
          <a:prstGeom prst="borderCallout2">
            <a:avLst>
              <a:gd name="adj1" fmla="val 24491"/>
              <a:gd name="adj2" fmla="val 103972"/>
              <a:gd name="adj3" fmla="val 24491"/>
              <a:gd name="adj4" fmla="val 103972"/>
              <a:gd name="adj5" fmla="val 192856"/>
              <a:gd name="adj6" fmla="val 118542"/>
            </a:avLst>
          </a:prstGeom>
          <a:noFill/>
          <a:ln w="28575">
            <a:solidFill>
              <a:schemeClr val="accent2"/>
            </a:solidFill>
            <a:miter lim="800000"/>
            <a:headEnd/>
            <a:tailEnd/>
          </a:ln>
        </p:spPr>
        <p:txBody>
          <a:bodyPr wrap="none" lIns="36000" tIns="36000" rIns="36000" bIns="36000" anchor="ctr">
            <a:spAutoFit/>
          </a:bodyPr>
          <a:lstStyle/>
          <a:p>
            <a:r>
              <a:rPr lang="en-US" altLang="zh-CN">
                <a:solidFill>
                  <a:srgbClr val="003366"/>
                </a:solidFill>
              </a:rPr>
              <a:t>be gung ho to ...</a:t>
            </a:r>
          </a:p>
        </p:txBody>
      </p:sp>
      <p:sp>
        <p:nvSpPr>
          <p:cNvPr id="164871" name="AutoShape 7"/>
          <p:cNvSpPr>
            <a:spLocks/>
          </p:cNvSpPr>
          <p:nvPr/>
        </p:nvSpPr>
        <p:spPr bwMode="auto">
          <a:xfrm>
            <a:off x="1555750" y="3227388"/>
            <a:ext cx="3633788" cy="803275"/>
          </a:xfrm>
          <a:prstGeom prst="borderCallout2">
            <a:avLst>
              <a:gd name="adj1" fmla="val 14231"/>
              <a:gd name="adj2" fmla="val -2097"/>
              <a:gd name="adj3" fmla="val 14231"/>
              <a:gd name="adj4" fmla="val -2097"/>
              <a:gd name="adj5" fmla="val -154347"/>
              <a:gd name="adj6" fmla="val -3319"/>
            </a:avLst>
          </a:prstGeom>
          <a:noFill/>
          <a:ln w="28575">
            <a:solidFill>
              <a:srgbClr val="66FFCC"/>
            </a:solidFill>
            <a:miter lim="800000"/>
            <a:headEnd/>
            <a:tailEnd/>
          </a:ln>
        </p:spPr>
        <p:txBody>
          <a:bodyPr lIns="36000" tIns="36000" rIns="36000" bIns="36000" anchor="ctr">
            <a:spAutoFit/>
          </a:bodyPr>
          <a:lstStyle/>
          <a:p>
            <a:pPr algn="just"/>
            <a:r>
              <a:rPr lang="en-US" altLang="zh-CN" sz="2300">
                <a:solidFill>
                  <a:srgbClr val="003366"/>
                </a:solidFill>
                <a:ea typeface="宋体" charset="-122"/>
              </a:rPr>
              <a:t>They are with no responsibility to anything but their studies.</a:t>
            </a:r>
          </a:p>
        </p:txBody>
      </p:sp>
      <p:sp>
        <p:nvSpPr>
          <p:cNvPr id="164874" name="Line 10"/>
          <p:cNvSpPr>
            <a:spLocks noChangeShapeType="1"/>
          </p:cNvSpPr>
          <p:nvPr/>
        </p:nvSpPr>
        <p:spPr bwMode="auto">
          <a:xfrm>
            <a:off x="1409700" y="1990725"/>
            <a:ext cx="5422900" cy="0"/>
          </a:xfrm>
          <a:prstGeom prst="line">
            <a:avLst/>
          </a:prstGeom>
          <a:noFill/>
          <a:ln w="38100">
            <a:solidFill>
              <a:srgbClr val="66FFCC"/>
            </a:solidFill>
            <a:round/>
            <a:headEnd/>
            <a:tailEnd/>
          </a:ln>
        </p:spPr>
        <p:txBody>
          <a:bodyPr/>
          <a:lstStyle/>
          <a:p>
            <a:endParaRPr lang="zh-CN" altLang="en-US"/>
          </a:p>
        </p:txBody>
      </p:sp>
      <p:sp>
        <p:nvSpPr>
          <p:cNvPr id="164877" name="AutoShape 13"/>
          <p:cNvSpPr>
            <a:spLocks/>
          </p:cNvSpPr>
          <p:nvPr/>
        </p:nvSpPr>
        <p:spPr bwMode="auto">
          <a:xfrm>
            <a:off x="5340350" y="3238500"/>
            <a:ext cx="3506788" cy="466725"/>
          </a:xfrm>
          <a:prstGeom prst="borderCallout2">
            <a:avLst>
              <a:gd name="adj1" fmla="val 24491"/>
              <a:gd name="adj2" fmla="val -2171"/>
              <a:gd name="adj3" fmla="val 24491"/>
              <a:gd name="adj4" fmla="val -2171"/>
              <a:gd name="adj5" fmla="val -176190"/>
              <a:gd name="adj6" fmla="val -16838"/>
            </a:avLst>
          </a:prstGeom>
          <a:noFill/>
          <a:ln w="28575">
            <a:solidFill>
              <a:srgbClr val="FF99FF"/>
            </a:solidFill>
            <a:miter lim="800000"/>
            <a:headEnd/>
            <a:tailEnd/>
          </a:ln>
        </p:spPr>
        <p:txBody>
          <a:bodyPr wrap="none" lIns="36000" tIns="36000" rIns="36000" bIns="36000" anchor="ctr">
            <a:spAutoFit/>
          </a:bodyPr>
          <a:lstStyle/>
          <a:p>
            <a:pPr algn="just"/>
            <a:r>
              <a:rPr lang="en-US" altLang="zh-CN">
                <a:solidFill>
                  <a:srgbClr val="003366"/>
                </a:solidFill>
                <a:ea typeface="宋体" charset="-122"/>
              </a:rPr>
              <a:t>not be anxious to make a buck</a:t>
            </a:r>
          </a:p>
        </p:txBody>
      </p:sp>
      <p:grpSp>
        <p:nvGrpSpPr>
          <p:cNvPr id="2" name="Group 26"/>
          <p:cNvGrpSpPr>
            <a:grpSpLocks/>
          </p:cNvGrpSpPr>
          <p:nvPr/>
        </p:nvGrpSpPr>
        <p:grpSpPr bwMode="auto">
          <a:xfrm>
            <a:off x="2760663" y="4881563"/>
            <a:ext cx="3835400" cy="503237"/>
            <a:chOff x="2209" y="3095"/>
            <a:chExt cx="2416" cy="317"/>
          </a:xfrm>
        </p:grpSpPr>
        <p:sp useBgFill="1">
          <p:nvSpPr>
            <p:cNvPr id="137240" name="Rectangle 24">
              <a:hlinkClick r:id="" action="ppaction://hlinkshowjump?jump=nextslide"/>
            </p:cNvPr>
            <p:cNvSpPr>
              <a:spLocks noChangeArrowheads="1"/>
            </p:cNvSpPr>
            <p:nvPr/>
          </p:nvSpPr>
          <p:spPr bwMode="auto">
            <a:xfrm>
              <a:off x="2517" y="3118"/>
              <a:ext cx="2108" cy="211"/>
            </a:xfrm>
            <a:prstGeom prst="rect">
              <a:avLst/>
            </a:prstGeom>
            <a:ln w="12700">
              <a:noFill/>
              <a:miter lim="800000"/>
              <a:headEnd/>
              <a:tailEnd/>
            </a:ln>
            <a:effectLst>
              <a:prstShdw prst="shdw18" dist="17961" dir="13500000">
                <a:srgbClr val="DDDDDD">
                  <a:gamma/>
                  <a:shade val="60000"/>
                  <a:invGamma/>
                </a:srgbClr>
              </a:prstShdw>
            </a:effectLst>
          </p:spPr>
          <p:txBody>
            <a:bodyPr wrap="none" tIns="0" bIns="0" anchor="ctr">
              <a:spAutoFit/>
            </a:bodyPr>
            <a:lstStyle/>
            <a:p>
              <a:pPr algn="ctr"/>
              <a:r>
                <a:rPr lang="en-US" altLang="zh-CN" sz="2200">
                  <a:solidFill>
                    <a:srgbClr val="0066FF"/>
                  </a:solidFill>
                  <a:effectLst>
                    <a:outerShdw blurRad="38100" dist="38100" dir="2700000" algn="tl">
                      <a:srgbClr val="000000"/>
                    </a:outerShdw>
                  </a:effectLst>
                  <a:ea typeface="宋体" charset="-122"/>
                </a:rPr>
                <a:t>Translate the whole paragraph.</a:t>
              </a:r>
            </a:p>
          </p:txBody>
        </p:sp>
        <p:pic>
          <p:nvPicPr>
            <p:cNvPr id="137241" name="Picture 25" descr=" icon">
              <a:hlinkClick r:id="" action="ppaction://hlinkshowjump?jump=nextslide"/>
            </p:cNvPr>
            <p:cNvPicPr>
              <a:picLocks noChangeAspect="1" noChangeArrowheads="1"/>
            </p:cNvPicPr>
            <p:nvPr/>
          </p:nvPicPr>
          <p:blipFill>
            <a:blip r:embed="rId4"/>
            <a:srcRect/>
            <a:stretch>
              <a:fillRect/>
            </a:stretch>
          </p:blipFill>
          <p:spPr bwMode="auto">
            <a:xfrm>
              <a:off x="2209" y="3095"/>
              <a:ext cx="317" cy="317"/>
            </a:xfrm>
            <a:prstGeom prst="rect">
              <a:avLst/>
            </a:prstGeom>
            <a:noFill/>
          </p:spPr>
        </p:pic>
      </p:grpSp>
      <p:sp>
        <p:nvSpPr>
          <p:cNvPr id="164876" name="Line 12"/>
          <p:cNvSpPr>
            <a:spLocks noChangeShapeType="1"/>
          </p:cNvSpPr>
          <p:nvPr/>
        </p:nvSpPr>
        <p:spPr bwMode="auto">
          <a:xfrm>
            <a:off x="4724400" y="2419350"/>
            <a:ext cx="2084388" cy="0"/>
          </a:xfrm>
          <a:prstGeom prst="line">
            <a:avLst/>
          </a:prstGeom>
          <a:noFill/>
          <a:ln w="38100">
            <a:solidFill>
              <a:srgbClr val="FF99FF"/>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5" fill="hold" grpId="0" nodeType="after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blinds(vertical)">
                                      <p:cBhvr>
                                        <p:cTn id="7" dur="500"/>
                                        <p:tgtEl>
                                          <p:spTgt spid="164869"/>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64874"/>
                                        </p:tgtEl>
                                        <p:attrNameLst>
                                          <p:attrName>style.visibility</p:attrName>
                                        </p:attrNameLst>
                                      </p:cBhvr>
                                      <p:to>
                                        <p:strVal val="visible"/>
                                      </p:to>
                                    </p:set>
                                    <p:animEffect transition="in" filter="blinds(vertical)">
                                      <p:cBhvr>
                                        <p:cTn id="11" dur="500"/>
                                        <p:tgtEl>
                                          <p:spTgt spid="164874"/>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164876"/>
                                        </p:tgtEl>
                                        <p:attrNameLst>
                                          <p:attrName>style.visibility</p:attrName>
                                        </p:attrNameLst>
                                      </p:cBhvr>
                                      <p:to>
                                        <p:strVal val="visible"/>
                                      </p:to>
                                    </p:set>
                                    <p:animEffect transition="in" filter="blinds(horizontal)">
                                      <p:cBhvr>
                                        <p:cTn id="15" dur="500"/>
                                        <p:tgtEl>
                                          <p:spTgt spid="164876"/>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grpId="0" nodeType="clickEffect">
                                  <p:stCondLst>
                                    <p:cond delay="0"/>
                                  </p:stCondLst>
                                  <p:childTnLst>
                                    <p:set>
                                      <p:cBhvr>
                                        <p:cTn id="19" dur="1" fill="hold">
                                          <p:stCondLst>
                                            <p:cond delay="0"/>
                                          </p:stCondLst>
                                        </p:cTn>
                                        <p:tgtEl>
                                          <p:spTgt spid="164870"/>
                                        </p:tgtEl>
                                        <p:attrNameLst>
                                          <p:attrName>style.visibility</p:attrName>
                                        </p:attrNameLst>
                                      </p:cBhvr>
                                      <p:to>
                                        <p:strVal val="visible"/>
                                      </p:to>
                                    </p:set>
                                    <p:animEffect transition="in" filter="strips(upLeft)">
                                      <p:cBhvr>
                                        <p:cTn id="20" dur="500"/>
                                        <p:tgtEl>
                                          <p:spTgt spid="164870"/>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64871"/>
                                        </p:tgtEl>
                                        <p:attrNameLst>
                                          <p:attrName>style.visibility</p:attrName>
                                        </p:attrNameLst>
                                      </p:cBhvr>
                                      <p:to>
                                        <p:strVal val="visible"/>
                                      </p:to>
                                    </p:set>
                                    <p:animEffect transition="in" filter="strips(downRight)">
                                      <p:cBhvr>
                                        <p:cTn id="25" dur="500"/>
                                        <p:tgtEl>
                                          <p:spTgt spid="164871"/>
                                        </p:tgtEl>
                                      </p:cBhvr>
                                    </p:animEffect>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64877"/>
                                        </p:tgtEl>
                                        <p:attrNameLst>
                                          <p:attrName>style.visibility</p:attrName>
                                        </p:attrNameLst>
                                      </p:cBhvr>
                                      <p:to>
                                        <p:strVal val="visible"/>
                                      </p:to>
                                    </p:set>
                                    <p:animEffect transition="in" filter="strips(downRight)">
                                      <p:cBhvr>
                                        <p:cTn id="30" dur="500"/>
                                        <p:tgtEl>
                                          <p:spTgt spid="164877"/>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par>
                          <p:cTn id="31" fill="hold">
                            <p:stCondLst>
                              <p:cond delay="500"/>
                            </p:stCondLst>
                            <p:childTnLst>
                              <p:par>
                                <p:cTn id="32" presetID="12" presetClass="entr" presetSubtype="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To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p:bldP spid="164871" grpId="0" animBg="1"/>
      <p:bldP spid="164874" grpId="0" animBg="1"/>
      <p:bldP spid="164877" grpId="0" animBg="1"/>
      <p:bldP spid="1648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08259"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8260"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3	</a:t>
            </a:r>
            <a:r>
              <a:rPr lang="en-US" altLang="en-US" sz="2400">
                <a:solidFill>
                  <a:srgbClr val="003366"/>
                </a:solidFill>
                <a:latin typeface="Arial Narrow" pitchFamily="34" charset="0"/>
              </a:rPr>
              <a:t>A desperate man will </a:t>
            </a:r>
            <a:r>
              <a:rPr lang="en-US" altLang="en-US" sz="2400" u="sng">
                <a:solidFill>
                  <a:srgbClr val="003366"/>
                </a:solidFill>
                <a:latin typeface="Arial Narrow" pitchFamily="34" charset="0"/>
              </a:rPr>
              <a:t>resort to anything</a:t>
            </a:r>
            <a:r>
              <a:rPr lang="en-US" altLang="en-US" sz="2400">
                <a:solidFill>
                  <a:srgbClr val="003366"/>
                </a:solidFill>
                <a:latin typeface="Arial Narrow" pitchFamily="34" charset="0"/>
              </a:rPr>
              <a:t>.</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care for nothing</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destroy anything within his reach</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try to kill himself</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turn to anything for help</a:t>
            </a:r>
            <a:endParaRPr lang="zh-CN" altLang="en-US" sz="2400">
              <a:solidFill>
                <a:srgbClr val="003366"/>
              </a:solidFill>
              <a:latin typeface="Arial Narrow" pitchFamily="34" charset="0"/>
            </a:endParaRPr>
          </a:p>
        </p:txBody>
      </p:sp>
    </p:spTree>
    <p:extLst>
      <p:ext uri="{BB962C8B-B14F-4D97-AF65-F5344CB8AC3E}">
        <p14:creationId xmlns="" xmlns:p14="http://schemas.microsoft.com/office/powerpoint/2010/main" val="3098601917"/>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ea typeface="宋体" charset="-122"/>
                <a:cs typeface="Times New Roman" pitchFamily="18" charset="0"/>
              </a:rPr>
              <a:t>Ex. 15	Translate the following paragraphs into English.</a:t>
            </a:r>
          </a:p>
        </p:txBody>
      </p:sp>
      <p:pic>
        <p:nvPicPr>
          <p:cNvPr id="295939"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62" name="Text Box 18"/>
          <p:cNvSpPr txBox="1">
            <a:spLocks noChangeArrowheads="1"/>
          </p:cNvSpPr>
          <p:nvPr/>
        </p:nvSpPr>
        <p:spPr bwMode="auto">
          <a:xfrm>
            <a:off x="701675" y="3519488"/>
            <a:ext cx="8205788" cy="1758950"/>
          </a:xfrm>
          <a:prstGeom prst="rect">
            <a:avLst/>
          </a:prstGeom>
          <a:noFill/>
          <a:ln w="9525">
            <a:noFill/>
            <a:miter lim="800000"/>
            <a:headEnd/>
            <a:tailEnd/>
          </a:ln>
        </p:spPr>
        <p:txBody>
          <a:bodyPr>
            <a:spAutoFit/>
          </a:bodyPr>
          <a:lstStyle/>
          <a:p>
            <a:pPr algn="just">
              <a:lnSpc>
                <a:spcPct val="95000"/>
              </a:lnSpc>
            </a:pPr>
            <a:r>
              <a:rPr lang="en-US" altLang="zh-CN" sz="2300">
                <a:solidFill>
                  <a:srgbClr val="003366"/>
                </a:solidFill>
                <a:ea typeface="宋体" charset="-122"/>
              </a:rPr>
              <a:t>College life is extraordinarily pleasant. Young people on campus are all gung ho to acquire knowledge. They are with no responsibility to anything but their studies. They should have patience with the process of being educated, but not be anxious to make a buck. They should understand that college life is to prepare them to get out and get success at life. </a:t>
            </a:r>
          </a:p>
        </p:txBody>
      </p:sp>
      <p:sp>
        <p:nvSpPr>
          <p:cNvPr id="108566" name="Line 22"/>
          <p:cNvSpPr>
            <a:spLocks noChangeShapeType="1"/>
          </p:cNvSpPr>
          <p:nvPr/>
        </p:nvSpPr>
        <p:spPr bwMode="auto">
          <a:xfrm>
            <a:off x="236538" y="3473450"/>
            <a:ext cx="8574087"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pic>
        <p:nvPicPr>
          <p:cNvPr id="12" name="Picture 16" descr=" icon"/>
          <p:cNvPicPr>
            <a:picLocks noChangeAspect="1" noChangeArrowheads="1"/>
          </p:cNvPicPr>
          <p:nvPr/>
        </p:nvPicPr>
        <p:blipFill>
          <a:blip r:embed="rId5"/>
          <a:srcRect/>
          <a:stretch>
            <a:fillRect/>
          </a:stretch>
        </p:blipFill>
        <p:spPr bwMode="auto">
          <a:xfrm>
            <a:off x="109538" y="3506788"/>
            <a:ext cx="609600" cy="609600"/>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831975"/>
          </a:xfrm>
          <a:prstGeom prst="rect">
            <a:avLst/>
          </a:prstGeom>
          <a:noFill/>
          <a:ln w="9525">
            <a:noFill/>
            <a:miter lim="800000"/>
            <a:headEnd/>
            <a:tailEnd/>
          </a:ln>
        </p:spPr>
        <p:txBody>
          <a:bodyPr>
            <a:spAutoFit/>
          </a:bodyPr>
          <a:lstStyle/>
          <a:p>
            <a:pPr marL="358775" indent="-358775" algn="just">
              <a:lnSpc>
                <a:spcPct val="130000"/>
              </a:lnSpc>
            </a:pPr>
            <a:r>
              <a:rPr lang="en-US" altLang="zh-CN" sz="2200">
                <a:ea typeface="楷体_GB2312" pitchFamily="49" charset="-122"/>
              </a:rPr>
              <a:t>1.</a:t>
            </a:r>
            <a:r>
              <a:rPr lang="en-US" altLang="zh-CN" sz="2200"/>
              <a:t>	</a:t>
            </a:r>
            <a:r>
              <a:rPr lang="zh-CN" altLang="en-US" sz="2200">
                <a:latin typeface="黑体" pitchFamily="49" charset="-122"/>
              </a:rPr>
              <a:t>大学生活格外愉快。校园里的年轻人们都在全力以赴地获取知识。他们除了自己的学习，对其他事情无需负责。他们应该耐心地体会接受教育的过程，而不要急于去挣钱。他们应该知道，校园生活是在为他们走出校园去追求成功作准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8566"/>
                                        </p:tgtEl>
                                        <p:attrNameLst>
                                          <p:attrName>style.visibility</p:attrName>
                                        </p:attrNameLst>
                                      </p:cBhvr>
                                      <p:to>
                                        <p:strVal val="visible"/>
                                      </p:to>
                                    </p:set>
                                    <p:animEffect transition="in" filter="barn(outVertical)">
                                      <p:cBhvr>
                                        <p:cTn id="7" dur="500"/>
                                        <p:tgtEl>
                                          <p:spTgt spid="10856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8562"/>
                                        </p:tgtEl>
                                        <p:attrNameLst>
                                          <p:attrName>style.visibility</p:attrName>
                                        </p:attrNameLst>
                                      </p:cBhvr>
                                      <p:to>
                                        <p:strVal val="visible"/>
                                      </p:to>
                                    </p:set>
                                    <p:animEffect transition="in" filter="dissolve">
                                      <p:cBhvr>
                                        <p:cTn id="16" dur="500"/>
                                        <p:tgtEl>
                                          <p:spTgt spid="108562"/>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24932"/>
                                        </p:tgtEl>
                                        <p:attrNameLst>
                                          <p:attrName>style.visibility</p:attrName>
                                        </p:attrNameLst>
                                      </p:cBhvr>
                                      <p:to>
                                        <p:strVal val="visible"/>
                                      </p:to>
                                    </p:set>
                                    <p:animEffect transition="in" filter="slide(fromLeft)">
                                      <p:cBhvr>
                                        <p:cTn id="20"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ea typeface="宋体" charset="-122"/>
                <a:cs typeface="Times New Roman" pitchFamily="18" charset="0"/>
              </a:rPr>
              <a:t>Ex. 15	Translate the following paragraphs into English.</a:t>
            </a:r>
          </a:p>
        </p:txBody>
      </p:sp>
      <p:pic>
        <p:nvPicPr>
          <p:cNvPr id="296963"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2266950"/>
          </a:xfrm>
          <a:prstGeom prst="rect">
            <a:avLst/>
          </a:prstGeom>
          <a:noFill/>
          <a:ln w="9525">
            <a:noFill/>
            <a:miter lim="800000"/>
            <a:headEnd/>
            <a:tailEnd/>
          </a:ln>
        </p:spPr>
        <p:txBody>
          <a:bodyPr>
            <a:spAutoFit/>
          </a:bodyPr>
          <a:lstStyle/>
          <a:p>
            <a:pPr marL="358775" indent="-358775" algn="just">
              <a:lnSpc>
                <a:spcPct val="130000"/>
              </a:lnSpc>
            </a:pPr>
            <a:r>
              <a:rPr lang="en-US" altLang="zh-CN" sz="2200">
                <a:ea typeface="楷体_GB2312" pitchFamily="49" charset="-122"/>
              </a:rPr>
              <a:t>2.</a:t>
            </a:r>
            <a:r>
              <a:rPr lang="en-US" altLang="zh-CN" sz="2200"/>
              <a:t>	</a:t>
            </a:r>
            <a:r>
              <a:rPr lang="zh-CN" altLang="en-US" sz="2200">
                <a:latin typeface="黑体" pitchFamily="49" charset="-122"/>
              </a:rPr>
              <a:t>在一个不断创新的世界，学位不能保证你拥有成功的事业。因此，发奋学习是人们普遍的做法。他们对终身学习态度积极。他们有些人回到学校，在那里他们可以利用学习资源。有些人调换工作，以丰富自己的工作阅历。甚至在退休以后他们还会投入时间进行学习。</a:t>
            </a:r>
          </a:p>
        </p:txBody>
      </p:sp>
      <p:grpSp>
        <p:nvGrpSpPr>
          <p:cNvPr id="2" name="Group 11"/>
          <p:cNvGrpSpPr>
            <a:grpSpLocks/>
          </p:cNvGrpSpPr>
          <p:nvPr/>
        </p:nvGrpSpPr>
        <p:grpSpPr bwMode="auto">
          <a:xfrm>
            <a:off x="2760663" y="5119688"/>
            <a:ext cx="3835400" cy="503237"/>
            <a:chOff x="2209" y="3095"/>
            <a:chExt cx="2416" cy="317"/>
          </a:xfrm>
        </p:grpSpPr>
        <p:sp useBgFill="1">
          <p:nvSpPr>
            <p:cNvPr id="296972" name="Rectangle 12">
              <a:hlinkClick r:id="" action="ppaction://hlinkshowjump?jump=nextslide"/>
            </p:cNvPr>
            <p:cNvSpPr>
              <a:spLocks noChangeArrowheads="1"/>
            </p:cNvSpPr>
            <p:nvPr/>
          </p:nvSpPr>
          <p:spPr bwMode="auto">
            <a:xfrm>
              <a:off x="2517" y="3118"/>
              <a:ext cx="2108" cy="211"/>
            </a:xfrm>
            <a:prstGeom prst="rect">
              <a:avLst/>
            </a:prstGeom>
            <a:ln w="12700">
              <a:noFill/>
              <a:miter lim="800000"/>
              <a:headEnd/>
              <a:tailEnd/>
            </a:ln>
            <a:effectLst>
              <a:prstShdw prst="shdw18" dist="17961" dir="13500000">
                <a:srgbClr val="DDDDDD">
                  <a:gamma/>
                  <a:shade val="60000"/>
                  <a:invGamma/>
                </a:srgbClr>
              </a:prstShdw>
            </a:effectLst>
          </p:spPr>
          <p:txBody>
            <a:bodyPr wrap="none" tIns="0" bIns="0" anchor="ctr">
              <a:spAutoFit/>
            </a:bodyPr>
            <a:lstStyle/>
            <a:p>
              <a:pPr algn="ctr"/>
              <a:r>
                <a:rPr lang="en-US" altLang="zh-CN" sz="2200">
                  <a:solidFill>
                    <a:srgbClr val="0066FF"/>
                  </a:solidFill>
                  <a:effectLst>
                    <a:outerShdw blurRad="38100" dist="38100" dir="2700000" algn="tl">
                      <a:srgbClr val="000000"/>
                    </a:outerShdw>
                  </a:effectLst>
                  <a:ea typeface="宋体" charset="-122"/>
                </a:rPr>
                <a:t>Translate the whole paragraph.</a:t>
              </a:r>
            </a:p>
          </p:txBody>
        </p:sp>
        <p:pic>
          <p:nvPicPr>
            <p:cNvPr id="296973" name="Picture 13" descr=" icon">
              <a:hlinkClick r:id="" action="ppaction://hlinkshowjump?jump=nextslide"/>
            </p:cNvPr>
            <p:cNvPicPr>
              <a:picLocks noChangeAspect="1" noChangeArrowheads="1"/>
            </p:cNvPicPr>
            <p:nvPr/>
          </p:nvPicPr>
          <p:blipFill>
            <a:blip r:embed="rId4"/>
            <a:srcRect/>
            <a:stretch>
              <a:fillRect/>
            </a:stretch>
          </p:blipFill>
          <p:spPr bwMode="auto">
            <a:xfrm>
              <a:off x="2209" y="3095"/>
              <a:ext cx="317" cy="317"/>
            </a:xfrm>
            <a:prstGeom prst="rect">
              <a:avLst/>
            </a:prstGeom>
            <a:noFill/>
          </p:spPr>
        </p:pic>
      </p:grpSp>
      <p:sp>
        <p:nvSpPr>
          <p:cNvPr id="164869" name="Line 5"/>
          <p:cNvSpPr>
            <a:spLocks noChangeShapeType="1"/>
          </p:cNvSpPr>
          <p:nvPr/>
        </p:nvSpPr>
        <p:spPr bwMode="auto">
          <a:xfrm>
            <a:off x="1106488" y="1554163"/>
            <a:ext cx="2576512" cy="0"/>
          </a:xfrm>
          <a:prstGeom prst="line">
            <a:avLst/>
          </a:prstGeom>
          <a:noFill/>
          <a:ln w="38100">
            <a:solidFill>
              <a:schemeClr val="accent2"/>
            </a:solidFill>
            <a:round/>
            <a:headEnd/>
            <a:tailEnd/>
          </a:ln>
        </p:spPr>
        <p:txBody>
          <a:bodyPr/>
          <a:lstStyle/>
          <a:p>
            <a:endParaRPr lang="zh-CN" altLang="en-US"/>
          </a:p>
        </p:txBody>
      </p:sp>
      <p:sp>
        <p:nvSpPr>
          <p:cNvPr id="164870" name="AutoShape 6"/>
          <p:cNvSpPr>
            <a:spLocks/>
          </p:cNvSpPr>
          <p:nvPr/>
        </p:nvSpPr>
        <p:spPr bwMode="auto">
          <a:xfrm>
            <a:off x="1362075" y="603250"/>
            <a:ext cx="3273425" cy="452438"/>
          </a:xfrm>
          <a:prstGeom prst="borderCallout2">
            <a:avLst>
              <a:gd name="adj1" fmla="val 25264"/>
              <a:gd name="adj2" fmla="val -2329"/>
              <a:gd name="adj3" fmla="val 25264"/>
              <a:gd name="adj4" fmla="val -2329"/>
              <a:gd name="adj5" fmla="val 209824"/>
              <a:gd name="adj6" fmla="val -7273"/>
            </a:avLst>
          </a:prstGeom>
          <a:noFill/>
          <a:ln w="28575">
            <a:solidFill>
              <a:schemeClr val="accent2"/>
            </a:solidFill>
            <a:miter lim="800000"/>
            <a:headEnd/>
            <a:tailEnd/>
          </a:ln>
        </p:spPr>
        <p:txBody>
          <a:bodyPr wrap="none" lIns="36000" tIns="36000" rIns="36000" bIns="36000" anchor="ctr">
            <a:spAutoFit/>
          </a:bodyPr>
          <a:lstStyle/>
          <a:p>
            <a:r>
              <a:rPr lang="en-US" altLang="zh-CN" sz="2300">
                <a:solidFill>
                  <a:srgbClr val="003366"/>
                </a:solidFill>
                <a:ea typeface="宋体" charset="-122"/>
              </a:rPr>
              <a:t>a world of constant innovation</a:t>
            </a:r>
          </a:p>
        </p:txBody>
      </p:sp>
      <p:sp>
        <p:nvSpPr>
          <p:cNvPr id="164871" name="AutoShape 7"/>
          <p:cNvSpPr>
            <a:spLocks/>
          </p:cNvSpPr>
          <p:nvPr/>
        </p:nvSpPr>
        <p:spPr bwMode="auto">
          <a:xfrm>
            <a:off x="1704975" y="3762375"/>
            <a:ext cx="4021138" cy="831850"/>
          </a:xfrm>
          <a:prstGeom prst="borderCallout2">
            <a:avLst>
              <a:gd name="adj1" fmla="val 13741"/>
              <a:gd name="adj2" fmla="val -1894"/>
              <a:gd name="adj3" fmla="val 13741"/>
              <a:gd name="adj4" fmla="val -1894"/>
              <a:gd name="adj5" fmla="val -210495"/>
              <a:gd name="adj6" fmla="val -6986"/>
            </a:avLst>
          </a:prstGeom>
          <a:noFill/>
          <a:ln w="28575">
            <a:solidFill>
              <a:srgbClr val="66FFCC"/>
            </a:solidFill>
            <a:miter lim="800000"/>
            <a:headEnd/>
            <a:tailEnd/>
          </a:ln>
        </p:spPr>
        <p:txBody>
          <a:bodyPr lIns="36000" tIns="36000" rIns="36000" bIns="36000" anchor="ctr">
            <a:spAutoFit/>
          </a:bodyPr>
          <a:lstStyle/>
          <a:p>
            <a:pPr algn="just"/>
            <a:r>
              <a:rPr lang="en-US" altLang="zh-CN">
                <a:solidFill>
                  <a:srgbClr val="003366"/>
                </a:solidFill>
              </a:rPr>
              <a:t>it’s common practice for people to commit themselves to learning</a:t>
            </a:r>
          </a:p>
        </p:txBody>
      </p:sp>
      <p:sp>
        <p:nvSpPr>
          <p:cNvPr id="164874" name="Line 10"/>
          <p:cNvSpPr>
            <a:spLocks noChangeShapeType="1"/>
          </p:cNvSpPr>
          <p:nvPr/>
        </p:nvSpPr>
        <p:spPr bwMode="auto">
          <a:xfrm>
            <a:off x="1404938" y="2014538"/>
            <a:ext cx="3425825" cy="0"/>
          </a:xfrm>
          <a:prstGeom prst="line">
            <a:avLst/>
          </a:prstGeom>
          <a:noFill/>
          <a:ln w="38100">
            <a:solidFill>
              <a:srgbClr val="66FFCC"/>
            </a:solidFill>
            <a:round/>
            <a:headEnd/>
            <a:tailEnd/>
          </a:ln>
        </p:spPr>
        <p:txBody>
          <a:bodyPr/>
          <a:lstStyle/>
          <a:p>
            <a:endParaRPr lang="zh-CN" altLang="en-US"/>
          </a:p>
        </p:txBody>
      </p:sp>
      <p:sp>
        <p:nvSpPr>
          <p:cNvPr id="164877" name="AutoShape 13"/>
          <p:cNvSpPr>
            <a:spLocks/>
          </p:cNvSpPr>
          <p:nvPr/>
        </p:nvSpPr>
        <p:spPr bwMode="auto">
          <a:xfrm>
            <a:off x="5380038" y="3178175"/>
            <a:ext cx="3459162" cy="466725"/>
          </a:xfrm>
          <a:prstGeom prst="borderCallout2">
            <a:avLst>
              <a:gd name="adj1" fmla="val 24491"/>
              <a:gd name="adj2" fmla="val -2204"/>
              <a:gd name="adj3" fmla="val 24491"/>
              <a:gd name="adj4" fmla="val -2204"/>
              <a:gd name="adj5" fmla="val -62926"/>
              <a:gd name="adj6" fmla="val -8718"/>
            </a:avLst>
          </a:prstGeom>
          <a:noFill/>
          <a:ln w="28575">
            <a:solidFill>
              <a:srgbClr val="FF99FF"/>
            </a:solidFill>
            <a:miter lim="800000"/>
            <a:headEnd/>
            <a:tailEnd/>
          </a:ln>
        </p:spPr>
        <p:txBody>
          <a:bodyPr wrap="none" lIns="36000" tIns="36000" rIns="36000" bIns="36000" anchor="ctr">
            <a:spAutoFit/>
          </a:bodyPr>
          <a:lstStyle/>
          <a:p>
            <a:pPr algn="just"/>
            <a:r>
              <a:rPr lang="en-US" altLang="zh-CN">
                <a:solidFill>
                  <a:srgbClr val="003366"/>
                </a:solidFill>
              </a:rPr>
              <a:t>acquire more work experience</a:t>
            </a:r>
          </a:p>
        </p:txBody>
      </p:sp>
      <p:sp>
        <p:nvSpPr>
          <p:cNvPr id="164876" name="Line 12"/>
          <p:cNvSpPr>
            <a:spLocks noChangeShapeType="1"/>
          </p:cNvSpPr>
          <p:nvPr/>
        </p:nvSpPr>
        <p:spPr bwMode="auto">
          <a:xfrm>
            <a:off x="2552700" y="2887663"/>
            <a:ext cx="2549525" cy="0"/>
          </a:xfrm>
          <a:prstGeom prst="line">
            <a:avLst/>
          </a:prstGeom>
          <a:noFill/>
          <a:ln w="38100">
            <a:solidFill>
              <a:srgbClr val="FF99FF"/>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5" fill="hold" grpId="0" nodeType="after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blinds(vertical)">
                                      <p:cBhvr>
                                        <p:cTn id="7" dur="500"/>
                                        <p:tgtEl>
                                          <p:spTgt spid="164869"/>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64874"/>
                                        </p:tgtEl>
                                        <p:attrNameLst>
                                          <p:attrName>style.visibility</p:attrName>
                                        </p:attrNameLst>
                                      </p:cBhvr>
                                      <p:to>
                                        <p:strVal val="visible"/>
                                      </p:to>
                                    </p:set>
                                    <p:animEffect transition="in" filter="blinds(vertical)">
                                      <p:cBhvr>
                                        <p:cTn id="11" dur="500"/>
                                        <p:tgtEl>
                                          <p:spTgt spid="164874"/>
                                        </p:tgtEl>
                                      </p:cBhvr>
                                    </p:animEffect>
                                  </p:childTnLst>
                                </p:cTn>
                              </p:par>
                            </p:childTnLst>
                          </p:cTn>
                        </p:par>
                        <p:par>
                          <p:cTn id="12" fill="hold">
                            <p:stCondLst>
                              <p:cond delay="1500"/>
                            </p:stCondLst>
                            <p:childTnLst>
                              <p:par>
                                <p:cTn id="13" presetID="3" presetClass="entr" presetSubtype="5" fill="hold" grpId="0" nodeType="afterEffect">
                                  <p:stCondLst>
                                    <p:cond delay="0"/>
                                  </p:stCondLst>
                                  <p:childTnLst>
                                    <p:set>
                                      <p:cBhvr>
                                        <p:cTn id="14" dur="1" fill="hold">
                                          <p:stCondLst>
                                            <p:cond delay="0"/>
                                          </p:stCondLst>
                                        </p:cTn>
                                        <p:tgtEl>
                                          <p:spTgt spid="164876"/>
                                        </p:tgtEl>
                                        <p:attrNameLst>
                                          <p:attrName>style.visibility</p:attrName>
                                        </p:attrNameLst>
                                      </p:cBhvr>
                                      <p:to>
                                        <p:strVal val="visible"/>
                                      </p:to>
                                    </p:set>
                                    <p:animEffect transition="in" filter="blinds(vertical)">
                                      <p:cBhvr>
                                        <p:cTn id="15" dur="500"/>
                                        <p:tgtEl>
                                          <p:spTgt spid="164876"/>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164870"/>
                                        </p:tgtEl>
                                        <p:attrNameLst>
                                          <p:attrName>style.visibility</p:attrName>
                                        </p:attrNameLst>
                                      </p:cBhvr>
                                      <p:to>
                                        <p:strVal val="visible"/>
                                      </p:to>
                                    </p:set>
                                    <p:animEffect transition="in" filter="strips(upRight)">
                                      <p:cBhvr>
                                        <p:cTn id="20" dur="500"/>
                                        <p:tgtEl>
                                          <p:spTgt spid="164870"/>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64871"/>
                                        </p:tgtEl>
                                        <p:attrNameLst>
                                          <p:attrName>style.visibility</p:attrName>
                                        </p:attrNameLst>
                                      </p:cBhvr>
                                      <p:to>
                                        <p:strVal val="visible"/>
                                      </p:to>
                                    </p:set>
                                    <p:animEffect transition="in" filter="strips(downRight)">
                                      <p:cBhvr>
                                        <p:cTn id="25" dur="500"/>
                                        <p:tgtEl>
                                          <p:spTgt spid="164871"/>
                                        </p:tgtEl>
                                      </p:cBhvr>
                                    </p:animEffect>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64877"/>
                                        </p:tgtEl>
                                        <p:attrNameLst>
                                          <p:attrName>style.visibility</p:attrName>
                                        </p:attrNameLst>
                                      </p:cBhvr>
                                      <p:to>
                                        <p:strVal val="visible"/>
                                      </p:to>
                                    </p:set>
                                    <p:animEffect transition="in" filter="strips(downRight)">
                                      <p:cBhvr>
                                        <p:cTn id="30" dur="500"/>
                                        <p:tgtEl>
                                          <p:spTgt spid="164877"/>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par>
                          <p:cTn id="31" fill="hold">
                            <p:stCondLst>
                              <p:cond delay="500"/>
                            </p:stCondLst>
                            <p:childTnLst>
                              <p:par>
                                <p:cTn id="32" presetID="12" presetClass="entr" presetSubtype="1"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slide(fromTop)">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p:bldP spid="164871" grpId="0" animBg="1"/>
      <p:bldP spid="164874" grpId="0" animBg="1"/>
      <p:bldP spid="164877" grpId="0" animBg="1"/>
      <p:bldP spid="16487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ea typeface="宋体" charset="-122"/>
                <a:cs typeface="Times New Roman" pitchFamily="18" charset="0"/>
              </a:rPr>
              <a:t>Ex. 15	Translate the following paragraphs into English.</a:t>
            </a:r>
          </a:p>
        </p:txBody>
      </p:sp>
      <p:sp>
        <p:nvSpPr>
          <p:cNvPr id="108562" name="Text Box 18"/>
          <p:cNvSpPr txBox="1">
            <a:spLocks noChangeArrowheads="1"/>
          </p:cNvSpPr>
          <p:nvPr/>
        </p:nvSpPr>
        <p:spPr bwMode="auto">
          <a:xfrm>
            <a:off x="701675" y="3519488"/>
            <a:ext cx="8205788" cy="2092325"/>
          </a:xfrm>
          <a:prstGeom prst="rect">
            <a:avLst/>
          </a:prstGeom>
          <a:noFill/>
          <a:ln w="9525">
            <a:noFill/>
            <a:miter lim="800000"/>
            <a:headEnd/>
            <a:tailEnd/>
          </a:ln>
        </p:spPr>
        <p:txBody>
          <a:bodyPr>
            <a:spAutoFit/>
          </a:bodyPr>
          <a:lstStyle/>
          <a:p>
            <a:pPr algn="just">
              <a:lnSpc>
                <a:spcPct val="95000"/>
              </a:lnSpc>
            </a:pPr>
            <a:r>
              <a:rPr lang="en-US" altLang="zh-CN" sz="2300">
                <a:solidFill>
                  <a:srgbClr val="003366"/>
                </a:solidFill>
                <a:ea typeface="宋体" charset="-122"/>
              </a:rPr>
              <a:t>In a world of constant innovation, a degree can’t guarantee you a successful career. So it’s common practice for people to commit themselves to learning. They develop positive attitudes toward lifelong learning. Some of them go back to school where they can make use of learning resources. Some change jobs to acquire more work experience. Even after retiring, they will still invest time in learning. </a:t>
            </a:r>
          </a:p>
        </p:txBody>
      </p:sp>
      <p:sp>
        <p:nvSpPr>
          <p:cNvPr id="108566" name="Line 22"/>
          <p:cNvSpPr>
            <a:spLocks noChangeShapeType="1"/>
          </p:cNvSpPr>
          <p:nvPr/>
        </p:nvSpPr>
        <p:spPr bwMode="auto">
          <a:xfrm>
            <a:off x="236538" y="3473450"/>
            <a:ext cx="8574087"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latin typeface="Tahoma" pitchFamily="34" charset="0"/>
              <a:ea typeface="宋体" pitchFamily="2" charset="-122"/>
            </a:endParaRPr>
          </a:p>
        </p:txBody>
      </p:sp>
      <p:pic>
        <p:nvPicPr>
          <p:cNvPr id="12" name="Picture 16" descr=" icon"/>
          <p:cNvPicPr>
            <a:picLocks noChangeAspect="1" noChangeArrowheads="1"/>
          </p:cNvPicPr>
          <p:nvPr/>
        </p:nvPicPr>
        <p:blipFill>
          <a:blip r:embed="rId3"/>
          <a:srcRect/>
          <a:stretch>
            <a:fillRect/>
          </a:stretch>
        </p:blipFill>
        <p:spPr bwMode="auto">
          <a:xfrm>
            <a:off x="109538" y="3506788"/>
            <a:ext cx="609600" cy="609600"/>
          </a:xfrm>
          <a:prstGeom prst="rect">
            <a:avLst/>
          </a:prstGeom>
          <a:noFill/>
          <a:ln w="9525">
            <a:noFill/>
            <a:miter lim="800000"/>
            <a:headEnd/>
            <a:tailEnd/>
          </a:ln>
        </p:spPr>
      </p:pic>
      <p:pic>
        <p:nvPicPr>
          <p:cNvPr id="165904" name="Picture 16">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2266950"/>
          </a:xfrm>
          <a:prstGeom prst="rect">
            <a:avLst/>
          </a:prstGeom>
          <a:noFill/>
          <a:ln w="9525">
            <a:noFill/>
            <a:miter lim="800000"/>
            <a:headEnd/>
            <a:tailEnd/>
          </a:ln>
        </p:spPr>
        <p:txBody>
          <a:bodyPr>
            <a:spAutoFit/>
          </a:bodyPr>
          <a:lstStyle/>
          <a:p>
            <a:pPr marL="358775" indent="-358775" algn="just">
              <a:lnSpc>
                <a:spcPct val="130000"/>
              </a:lnSpc>
            </a:pPr>
            <a:r>
              <a:rPr lang="en-US" altLang="zh-CN" sz="2200">
                <a:ea typeface="楷体_GB2312" pitchFamily="49" charset="-122"/>
              </a:rPr>
              <a:t>2.</a:t>
            </a:r>
            <a:r>
              <a:rPr lang="en-US" altLang="zh-CN" sz="2200"/>
              <a:t>	</a:t>
            </a:r>
            <a:r>
              <a:rPr lang="zh-CN" altLang="en-US" sz="2200">
                <a:latin typeface="黑体" pitchFamily="49" charset="-122"/>
              </a:rPr>
              <a:t>在一个不断创新的世界，学位不能保证你拥有成功的事业。因此，发奋学习是人们普遍的做法。他们对终身学习态度积极。他们有些人回到学校，在那里他们可以利用学习资源。有些人调换工作，以丰富自己的工作阅历。甚至在退休以后他们还会投入时间进行学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8566"/>
                                        </p:tgtEl>
                                        <p:attrNameLst>
                                          <p:attrName>style.visibility</p:attrName>
                                        </p:attrNameLst>
                                      </p:cBhvr>
                                      <p:to>
                                        <p:strVal val="visible"/>
                                      </p:to>
                                    </p:set>
                                    <p:animEffect transition="in" filter="barn(outVertical)">
                                      <p:cBhvr>
                                        <p:cTn id="7" dur="500"/>
                                        <p:tgtEl>
                                          <p:spTgt spid="10856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8562"/>
                                        </p:tgtEl>
                                        <p:attrNameLst>
                                          <p:attrName>style.visibility</p:attrName>
                                        </p:attrNameLst>
                                      </p:cBhvr>
                                      <p:to>
                                        <p:strVal val="visible"/>
                                      </p:to>
                                    </p:set>
                                    <p:animEffect transition="in" filter="dissolve">
                                      <p:cBhvr>
                                        <p:cTn id="16" dur="500"/>
                                        <p:tgtEl>
                                          <p:spTgt spid="108562"/>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165904"/>
                                        </p:tgtEl>
                                        <p:attrNameLst>
                                          <p:attrName>style.visibility</p:attrName>
                                        </p:attrNameLst>
                                      </p:cBhvr>
                                      <p:to>
                                        <p:strVal val="visible"/>
                                      </p:to>
                                    </p:set>
                                    <p:animEffect transition="in" filter="box(in)">
                                      <p:cBhvr>
                                        <p:cTn id="20" dur="500"/>
                                        <p:tgtEl>
                                          <p:spTgt spid="165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16	Re-read </a:t>
            </a:r>
            <a:r>
              <a:rPr lang="en-US" altLang="zh-CN" b="1" i="1">
                <a:solidFill>
                  <a:srgbClr val="FFFFFF"/>
                </a:solidFill>
                <a:ea typeface="宋体" charset="-122"/>
                <a:cs typeface="Times New Roman" pitchFamily="18" charset="0"/>
              </a:rPr>
              <a:t>Returning to College</a:t>
            </a:r>
            <a:r>
              <a:rPr lang="en-US" altLang="zh-CN">
                <a:solidFill>
                  <a:srgbClr val="FFFFFF"/>
                </a:solidFill>
                <a:ea typeface="宋体" charset="-122"/>
                <a:cs typeface="Times New Roman" pitchFamily="18" charset="0"/>
              </a:rPr>
              <a:t> and decide on the contextual meaning or functional value of the following sentences.</a:t>
            </a:r>
          </a:p>
        </p:txBody>
      </p:sp>
      <p:pic>
        <p:nvPicPr>
          <p:cNvPr id="148888"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graphicFrame>
        <p:nvGraphicFramePr>
          <p:cNvPr id="149092" name="Group 612"/>
          <p:cNvGraphicFramePr>
            <a:graphicFrameLocks noGrp="1"/>
          </p:cNvGraphicFramePr>
          <p:nvPr/>
        </p:nvGraphicFramePr>
        <p:xfrm>
          <a:off x="314325" y="1352550"/>
          <a:ext cx="8512175" cy="1446213"/>
        </p:xfrm>
        <a:graphic>
          <a:graphicData uri="http://schemas.openxmlformats.org/drawingml/2006/table">
            <a:tbl>
              <a:tblPr/>
              <a:tblGrid>
                <a:gridCol w="392113"/>
                <a:gridCol w="2027237"/>
                <a:gridCol w="2043113"/>
                <a:gridCol w="2027237"/>
                <a:gridCol w="2022475"/>
              </a:tblGrid>
              <a:tr h="222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1</a:t>
                      </a:r>
                    </a:p>
                  </a:txBody>
                  <a:tcPr anchor="b" horzOverflow="overflow">
                    <a:lnL cap="flat">
                      <a:noFill/>
                    </a:lnL>
                    <a:lnR>
                      <a:noFill/>
                    </a:lnR>
                    <a:lnT cap="flat">
                      <a:noFill/>
                    </a:lnT>
                    <a:lnB>
                      <a:noFill/>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50000"/>
                        </a:spcBef>
                        <a:spcAft>
                          <a:spcPct val="0"/>
                        </a:spcAft>
                        <a:buClrTx/>
                        <a:buSzTx/>
                        <a:buFontTx/>
                        <a:buNone/>
                        <a:tabLst>
                          <a:tab pos="6905625" algn="l"/>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I thought I’d live to be a hundred. </a:t>
                      </a:r>
                      <a:r>
                        <a:rPr kumimoji="1" lang="en-US" altLang="zh-CN" sz="2400" b="0" i="0" u="none" strike="noStrike" cap="none" normalizeH="0" baseline="0" smtClean="0">
                          <a:ln>
                            <a:noFill/>
                          </a:ln>
                          <a:solidFill>
                            <a:srgbClr val="003366"/>
                          </a:solidFill>
                          <a:effectLst/>
                          <a:latin typeface="Arial Narrow" pitchFamily="34" charset="0"/>
                          <a:ea typeface="黑体" pitchFamily="49" charset="-122"/>
                        </a:rPr>
                        <a:t>	</a:t>
                      </a:r>
                      <a:r>
                        <a:rPr kumimoji="1" lang="en-US" altLang="zh-CN" sz="2200" b="0" i="0" u="none" strike="noStrike" cap="none" normalizeH="0" baseline="0" smtClean="0">
                          <a:ln>
                            <a:noFill/>
                          </a:ln>
                          <a:solidFill>
                            <a:srgbClr val="990000"/>
                          </a:solidFill>
                          <a:effectLst/>
                          <a:latin typeface="Arial Narrow" pitchFamily="34" charset="0"/>
                          <a:ea typeface="黑体" pitchFamily="49" charset="-122"/>
                        </a:rPr>
                        <a:t>(Line 1)</a:t>
                      </a: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 </a:t>
                      </a:r>
                      <a:endParaRPr kumimoji="1" lang="zh-CN" altLang="en-US" sz="24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3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a:noFill/>
                    </a:lnT>
                    <a:lnB>
                      <a:noFill/>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Assumption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Reasoning</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Explanation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Justification</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cap="flat">
                      <a:noFill/>
                    </a:lnR>
                    <a:lnT>
                      <a:noFill/>
                    </a:lnT>
                    <a:lnB cap="flat">
                      <a:noFill/>
                    </a:lnB>
                    <a:lnTlToBr>
                      <a:noFill/>
                    </a:lnTlToBr>
                    <a:lnBlToTr>
                      <a:noFill/>
                    </a:lnBlToTr>
                    <a:solidFill>
                      <a:schemeClr val="folHlink">
                        <a:alpha val="50000"/>
                      </a:schemeClr>
                    </a:solidFill>
                  </a:tcPr>
                </a:tc>
              </a:tr>
            </a:tbl>
          </a:graphicData>
        </a:graphic>
      </p:graphicFrame>
      <p:sp>
        <p:nvSpPr>
          <p:cNvPr id="149093" name="Text Box 613"/>
          <p:cNvSpPr txBox="1">
            <a:spLocks noChangeArrowheads="1"/>
          </p:cNvSpPr>
          <p:nvPr/>
        </p:nvSpPr>
        <p:spPr bwMode="auto">
          <a:xfrm>
            <a:off x="822325" y="3454400"/>
            <a:ext cx="7894638" cy="8223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en-US" b="1">
                <a:solidFill>
                  <a:srgbClr val="003366"/>
                </a:solidFill>
              </a:rPr>
              <a:t>Assumption</a:t>
            </a:r>
            <a:r>
              <a:rPr lang="en-US" altLang="en-US">
                <a:solidFill>
                  <a:srgbClr val="003366"/>
                </a:solidFill>
              </a:rPr>
              <a:t>.</a:t>
            </a:r>
            <a:r>
              <a:rPr lang="en-US" altLang="zh-CN">
                <a:solidFill>
                  <a:srgbClr val="003366"/>
                </a:solidFill>
              </a:rPr>
              <a:t>  </a:t>
            </a:r>
            <a:r>
              <a:rPr lang="en-US" altLang="en-US">
                <a:solidFill>
                  <a:srgbClr val="003366"/>
                </a:solidFill>
              </a:rPr>
              <a:t>It serves as an assumptive condition on which the writer would go back to college next fall. </a:t>
            </a:r>
            <a:endParaRPr lang="zh-CN" altLang="en-US">
              <a:solidFill>
                <a:srgbClr val="003366"/>
              </a:solidFill>
            </a:endParaRPr>
          </a:p>
        </p:txBody>
      </p:sp>
      <p:pic>
        <p:nvPicPr>
          <p:cNvPr id="149094" name="Picture 614" descr=" icon"/>
          <p:cNvPicPr>
            <a:picLocks noChangeAspect="1" noChangeArrowheads="1"/>
          </p:cNvPicPr>
          <p:nvPr/>
        </p:nvPicPr>
        <p:blipFill>
          <a:blip r:embed="rId5"/>
          <a:srcRect/>
          <a:stretch>
            <a:fillRect/>
          </a:stretch>
        </p:blipFill>
        <p:spPr bwMode="auto">
          <a:xfrm>
            <a:off x="222250" y="3613150"/>
            <a:ext cx="609600" cy="6096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8" fill="hold" nodeType="afterEffect">
                                  <p:stCondLst>
                                    <p:cond delay="0"/>
                                  </p:stCondLst>
                                  <p:childTnLst>
                                    <p:set>
                                      <p:cBhvr>
                                        <p:cTn id="6" dur="1" fill="hold">
                                          <p:stCondLst>
                                            <p:cond delay="0"/>
                                          </p:stCondLst>
                                        </p:cTn>
                                        <p:tgtEl>
                                          <p:spTgt spid="149094"/>
                                        </p:tgtEl>
                                        <p:attrNameLst>
                                          <p:attrName>style.visibility</p:attrName>
                                        </p:attrNameLst>
                                      </p:cBhvr>
                                      <p:to>
                                        <p:strVal val="visible"/>
                                      </p:to>
                                    </p:set>
                                    <p:animEffect transition="in" filter="slide(fromLeft)">
                                      <p:cBhvr>
                                        <p:cTn id="7" dur="500"/>
                                        <p:tgtEl>
                                          <p:spTgt spid="1490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9093"/>
                                        </p:tgtEl>
                                        <p:attrNameLst>
                                          <p:attrName>style.visibility</p:attrName>
                                        </p:attrNameLst>
                                      </p:cBhvr>
                                      <p:to>
                                        <p:strVal val="visible"/>
                                      </p:to>
                                    </p:set>
                                    <p:animEffect transition="in" filter="blinds(vertical)">
                                      <p:cBhvr>
                                        <p:cTn id="12" dur="500"/>
                                        <p:tgtEl>
                                          <p:spTgt spid="14909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16	Re-read </a:t>
            </a:r>
            <a:r>
              <a:rPr lang="en-US" altLang="zh-CN" b="1" i="1">
                <a:solidFill>
                  <a:srgbClr val="FFFFFF"/>
                </a:solidFill>
                <a:ea typeface="宋体" charset="-122"/>
                <a:cs typeface="Times New Roman" pitchFamily="18" charset="0"/>
              </a:rPr>
              <a:t>Returning to College</a:t>
            </a:r>
            <a:r>
              <a:rPr lang="en-US" altLang="zh-CN">
                <a:solidFill>
                  <a:srgbClr val="FFFFFF"/>
                </a:solidFill>
                <a:ea typeface="宋体" charset="-122"/>
                <a:cs typeface="Times New Roman" pitchFamily="18" charset="0"/>
              </a:rPr>
              <a:t> and decide on the contextual meaning or functional value of the following sentences.</a:t>
            </a:r>
          </a:p>
        </p:txBody>
      </p:sp>
      <p:pic>
        <p:nvPicPr>
          <p:cNvPr id="644099"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644133" name="Group 37"/>
          <p:cNvGraphicFramePr>
            <a:graphicFrameLocks noGrp="1"/>
          </p:cNvGraphicFramePr>
          <p:nvPr/>
        </p:nvGraphicFramePr>
        <p:xfrm>
          <a:off x="314325" y="1352550"/>
          <a:ext cx="8512175" cy="1446213"/>
        </p:xfrm>
        <a:graphic>
          <a:graphicData uri="http://schemas.openxmlformats.org/drawingml/2006/table">
            <a:tbl>
              <a:tblPr/>
              <a:tblGrid>
                <a:gridCol w="392113"/>
                <a:gridCol w="2027237"/>
                <a:gridCol w="2043113"/>
                <a:gridCol w="2027237"/>
                <a:gridCol w="2022475"/>
              </a:tblGrid>
              <a:tr h="222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2</a:t>
                      </a:r>
                    </a:p>
                  </a:txBody>
                  <a:tcPr anchor="b" horzOverflow="overflow">
                    <a:lnL cap="flat">
                      <a:noFill/>
                    </a:lnL>
                    <a:lnR>
                      <a:noFill/>
                    </a:lnR>
                    <a:lnT cap="flat">
                      <a:noFill/>
                    </a:lnT>
                    <a:lnB>
                      <a:noFill/>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50000"/>
                        </a:spcBef>
                        <a:spcAft>
                          <a:spcPct val="0"/>
                        </a:spcAft>
                        <a:buClrTx/>
                        <a:buSzTx/>
                        <a:buFontTx/>
                        <a:buNone/>
                        <a:tabLst>
                          <a:tab pos="6905625" algn="l"/>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I don’t know everything. </a:t>
                      </a:r>
                      <a:r>
                        <a:rPr kumimoji="1" lang="en-US" altLang="zh-CN" sz="2400" b="0" i="0" u="none" strike="noStrike" cap="none" normalizeH="0" baseline="0" smtClean="0">
                          <a:ln>
                            <a:noFill/>
                          </a:ln>
                          <a:solidFill>
                            <a:srgbClr val="003366"/>
                          </a:solidFill>
                          <a:effectLst/>
                          <a:latin typeface="Arial Narrow" pitchFamily="34" charset="0"/>
                          <a:ea typeface="黑体" pitchFamily="49" charset="-122"/>
                        </a:rPr>
                        <a:t>	</a:t>
                      </a:r>
                      <a:r>
                        <a:rPr kumimoji="1" lang="en-US" altLang="zh-CN" sz="2200" b="0" i="0" u="none" strike="noStrike" cap="none" normalizeH="0" baseline="0" smtClean="0">
                          <a:ln>
                            <a:noFill/>
                          </a:ln>
                          <a:solidFill>
                            <a:srgbClr val="990000"/>
                          </a:solidFill>
                          <a:effectLst/>
                          <a:latin typeface="Arial Narrow" pitchFamily="34" charset="0"/>
                          <a:ea typeface="黑体" pitchFamily="49" charset="-122"/>
                        </a:rPr>
                        <a:t>(Line 4)</a:t>
                      </a: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 </a:t>
                      </a:r>
                      <a:endParaRPr kumimoji="1" lang="zh-CN" altLang="en-US" sz="24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3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a:noFill/>
                    </a:lnT>
                    <a:lnB>
                      <a:noFill/>
                    </a:lnB>
                    <a:lnTlToBr>
                      <a:noFill/>
                    </a:lnTlToBr>
                    <a:lnBlToTr>
                      <a:noFill/>
                    </a:lnBlToTr>
                    <a:noFill/>
                  </a:tcPr>
                </a:tc>
              </a:tr>
              <a:tr h="4953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Assumption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Reasoning</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Explanation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Justification</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cap="flat">
                      <a:noFill/>
                    </a:lnR>
                    <a:lnT>
                      <a:noFill/>
                    </a:lnT>
                    <a:lnB cap="flat">
                      <a:noFill/>
                    </a:lnB>
                    <a:lnTlToBr>
                      <a:noFill/>
                    </a:lnTlToBr>
                    <a:lnBlToTr>
                      <a:noFill/>
                    </a:lnBlToTr>
                    <a:solidFill>
                      <a:schemeClr val="folHlink">
                        <a:alpha val="50000"/>
                      </a:schemeClr>
                    </a:solidFill>
                  </a:tcPr>
                </a:tc>
              </a:tr>
            </a:tbl>
          </a:graphicData>
        </a:graphic>
      </p:graphicFrame>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
        <p:nvSpPr>
          <p:cNvPr id="644135" name="Text Box 39"/>
          <p:cNvSpPr txBox="1">
            <a:spLocks noChangeArrowheads="1"/>
          </p:cNvSpPr>
          <p:nvPr/>
        </p:nvSpPr>
        <p:spPr bwMode="auto">
          <a:xfrm>
            <a:off x="822325" y="3454400"/>
            <a:ext cx="7894638" cy="8223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en-US" b="1">
                <a:solidFill>
                  <a:srgbClr val="003366"/>
                </a:solidFill>
              </a:rPr>
              <a:t>Reasoning</a:t>
            </a:r>
            <a:r>
              <a:rPr lang="en-US" altLang="en-US">
                <a:solidFill>
                  <a:srgbClr val="003366"/>
                </a:solidFill>
              </a:rPr>
              <a:t>. It gives the reason why the writer is ready to spend some time learning.</a:t>
            </a:r>
            <a:endParaRPr lang="zh-CN" altLang="en-US">
              <a:solidFill>
                <a:srgbClr val="003366"/>
              </a:solidFill>
            </a:endParaRPr>
          </a:p>
        </p:txBody>
      </p:sp>
      <p:pic>
        <p:nvPicPr>
          <p:cNvPr id="644136" name="Picture 40" descr=" icon"/>
          <p:cNvPicPr>
            <a:picLocks noChangeAspect="1" noChangeArrowheads="1"/>
          </p:cNvPicPr>
          <p:nvPr/>
        </p:nvPicPr>
        <p:blipFill>
          <a:blip r:embed="rId5"/>
          <a:srcRect/>
          <a:stretch>
            <a:fillRect/>
          </a:stretch>
        </p:blipFill>
        <p:spPr bwMode="auto">
          <a:xfrm>
            <a:off x="222250" y="3613150"/>
            <a:ext cx="609600" cy="6096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44136"/>
                                        </p:tgtEl>
                                        <p:attrNameLst>
                                          <p:attrName>style.visibility</p:attrName>
                                        </p:attrNameLst>
                                      </p:cBhvr>
                                      <p:to>
                                        <p:strVal val="visible"/>
                                      </p:to>
                                    </p:set>
                                    <p:animEffect transition="in" filter="slide(fromLeft)">
                                      <p:cBhvr>
                                        <p:cTn id="7" dur="500"/>
                                        <p:tgtEl>
                                          <p:spTgt spid="6441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44135"/>
                                        </p:tgtEl>
                                        <p:attrNameLst>
                                          <p:attrName>style.visibility</p:attrName>
                                        </p:attrNameLst>
                                      </p:cBhvr>
                                      <p:to>
                                        <p:strVal val="visible"/>
                                      </p:to>
                                    </p:set>
                                    <p:animEffect transition="in" filter="blinds(vertical)">
                                      <p:cBhvr>
                                        <p:cTn id="12" dur="500"/>
                                        <p:tgtEl>
                                          <p:spTgt spid="644135"/>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16	Re-read </a:t>
            </a:r>
            <a:r>
              <a:rPr lang="en-US" altLang="zh-CN" b="1" i="1">
                <a:solidFill>
                  <a:srgbClr val="FFFFFF"/>
                </a:solidFill>
                <a:ea typeface="宋体" charset="-122"/>
                <a:cs typeface="Times New Roman" pitchFamily="18" charset="0"/>
              </a:rPr>
              <a:t>Returning to College</a:t>
            </a:r>
            <a:r>
              <a:rPr lang="en-US" altLang="zh-CN">
                <a:solidFill>
                  <a:srgbClr val="FFFFFF"/>
                </a:solidFill>
                <a:ea typeface="宋体" charset="-122"/>
                <a:cs typeface="Times New Roman" pitchFamily="18" charset="0"/>
              </a:rPr>
              <a:t> and decide on the contextual meaning or functional value of the following sentences.</a:t>
            </a:r>
          </a:p>
        </p:txBody>
      </p:sp>
      <p:pic>
        <p:nvPicPr>
          <p:cNvPr id="646147"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646184" name="Group 40"/>
          <p:cNvGraphicFramePr>
            <a:graphicFrameLocks noGrp="1"/>
          </p:cNvGraphicFramePr>
          <p:nvPr/>
        </p:nvGraphicFramePr>
        <p:xfrm>
          <a:off x="314325" y="1352550"/>
          <a:ext cx="8512175" cy="1811973"/>
        </p:xfrm>
        <a:graphic>
          <a:graphicData uri="http://schemas.openxmlformats.org/drawingml/2006/table">
            <a:tbl>
              <a:tblPr/>
              <a:tblGrid>
                <a:gridCol w="392113"/>
                <a:gridCol w="2027237"/>
                <a:gridCol w="2043113"/>
                <a:gridCol w="2027237"/>
                <a:gridCol w="2022475"/>
              </a:tblGrid>
              <a:tr h="222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3</a:t>
                      </a:r>
                    </a:p>
                  </a:txBody>
                  <a:tcPr horzOverflow="overflow">
                    <a:lnL cap="flat">
                      <a:noFill/>
                    </a:lnL>
                    <a:lnR>
                      <a:noFill/>
                    </a:lnR>
                    <a:lnT cap="flat">
                      <a:noFill/>
                    </a:lnT>
                    <a:lnB>
                      <a:noFill/>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50000"/>
                        </a:spcBef>
                        <a:spcAft>
                          <a:spcPct val="0"/>
                        </a:spcAft>
                        <a:buClrTx/>
                        <a:buSzTx/>
                        <a:buFontTx/>
                        <a:buNone/>
                        <a:tabLst>
                          <a:tab pos="6723063" algn="l"/>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I’ve visited a dozen colleges in the last two years, and college life looks extraordinarily pleasant. </a:t>
                      </a:r>
                      <a:r>
                        <a:rPr kumimoji="1" lang="en-US" altLang="zh-CN" sz="2400" b="0" i="0" u="none" strike="noStrike" cap="none" normalizeH="0" baseline="0" smtClean="0">
                          <a:ln>
                            <a:noFill/>
                          </a:ln>
                          <a:solidFill>
                            <a:srgbClr val="003366"/>
                          </a:solidFill>
                          <a:effectLst/>
                          <a:latin typeface="Arial Narrow" pitchFamily="34" charset="0"/>
                          <a:ea typeface="黑体" pitchFamily="49" charset="-122"/>
                        </a:rPr>
                        <a:t>	</a:t>
                      </a:r>
                      <a:r>
                        <a:rPr kumimoji="1" lang="en-US" altLang="zh-CN" sz="2200" b="0" i="0" u="none" strike="noStrike" cap="none" normalizeH="0" baseline="0" smtClean="0">
                          <a:ln>
                            <a:noFill/>
                          </a:ln>
                          <a:solidFill>
                            <a:srgbClr val="990000"/>
                          </a:solidFill>
                          <a:effectLst/>
                          <a:latin typeface="Arial Narrow" pitchFamily="34" charset="0"/>
                          <a:ea typeface="黑体" pitchFamily="49" charset="-122"/>
                        </a:rPr>
                        <a:t>(Lines 8-10)</a:t>
                      </a: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 </a:t>
                      </a:r>
                      <a:endParaRPr kumimoji="1" lang="zh-CN" altLang="en-US" sz="24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3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a:noFill/>
                    </a:lnR>
                    <a:lnT>
                      <a:noFill/>
                    </a:lnT>
                    <a:lnB>
                      <a:noFill/>
                    </a:lnB>
                    <a:lnTlToBr>
                      <a:noFill/>
                    </a:lnTlToBr>
                    <a:lnBlToTr>
                      <a:noFill/>
                    </a:lnBlToTr>
                    <a:noFill/>
                  </a:tcPr>
                </a:tc>
                <a:tc gridSpan="3">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953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Assumption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Reasoning</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Explanation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Justification</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cap="flat">
                      <a:noFill/>
                    </a:lnR>
                    <a:lnT>
                      <a:noFill/>
                    </a:lnT>
                    <a:lnB cap="flat">
                      <a:noFill/>
                    </a:lnB>
                    <a:lnTlToBr>
                      <a:noFill/>
                    </a:lnTlToBr>
                    <a:lnBlToTr>
                      <a:noFill/>
                    </a:lnBlToTr>
                    <a:solidFill>
                      <a:schemeClr val="folHlink">
                        <a:alpha val="50000"/>
                      </a:schemeClr>
                    </a:solidFill>
                  </a:tcPr>
                </a:tc>
              </a:tr>
            </a:tbl>
          </a:graphicData>
        </a:graphic>
      </p:graphicFrame>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sp>
        <p:nvSpPr>
          <p:cNvPr id="646186" name="Text Box 42"/>
          <p:cNvSpPr txBox="1">
            <a:spLocks noChangeArrowheads="1"/>
          </p:cNvSpPr>
          <p:nvPr/>
        </p:nvSpPr>
        <p:spPr bwMode="auto">
          <a:xfrm>
            <a:off x="822325" y="3454400"/>
            <a:ext cx="7894638" cy="8223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en-US" b="1">
                <a:solidFill>
                  <a:srgbClr val="003366"/>
                </a:solidFill>
              </a:rPr>
              <a:t>Justification</a:t>
            </a:r>
            <a:r>
              <a:rPr lang="en-US" altLang="en-US">
                <a:solidFill>
                  <a:srgbClr val="003366"/>
                </a:solidFill>
              </a:rPr>
              <a:t>.  It justifies the writer’s claim that education is not the only reason that he would go back to college. </a:t>
            </a:r>
            <a:endParaRPr lang="zh-CN" altLang="en-US">
              <a:solidFill>
                <a:srgbClr val="003366"/>
              </a:solidFill>
            </a:endParaRPr>
          </a:p>
        </p:txBody>
      </p:sp>
      <p:pic>
        <p:nvPicPr>
          <p:cNvPr id="646187" name="Picture 43" descr=" icon"/>
          <p:cNvPicPr>
            <a:picLocks noChangeAspect="1" noChangeArrowheads="1"/>
          </p:cNvPicPr>
          <p:nvPr/>
        </p:nvPicPr>
        <p:blipFill>
          <a:blip r:embed="rId5"/>
          <a:srcRect/>
          <a:stretch>
            <a:fillRect/>
          </a:stretch>
        </p:blipFill>
        <p:spPr bwMode="auto">
          <a:xfrm>
            <a:off x="222250" y="3613150"/>
            <a:ext cx="609600" cy="6096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46187"/>
                                        </p:tgtEl>
                                        <p:attrNameLst>
                                          <p:attrName>style.visibility</p:attrName>
                                        </p:attrNameLst>
                                      </p:cBhvr>
                                      <p:to>
                                        <p:strVal val="visible"/>
                                      </p:to>
                                    </p:set>
                                    <p:animEffect transition="in" filter="slide(fromLeft)">
                                      <p:cBhvr>
                                        <p:cTn id="7" dur="500"/>
                                        <p:tgtEl>
                                          <p:spTgt spid="6461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46186"/>
                                        </p:tgtEl>
                                        <p:attrNameLst>
                                          <p:attrName>style.visibility</p:attrName>
                                        </p:attrNameLst>
                                      </p:cBhvr>
                                      <p:to>
                                        <p:strVal val="visible"/>
                                      </p:to>
                                    </p:set>
                                    <p:animEffect transition="in" filter="blinds(vertical)">
                                      <p:cBhvr>
                                        <p:cTn id="12" dur="500"/>
                                        <p:tgtEl>
                                          <p:spTgt spid="646186"/>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24932"/>
                                        </p:tgtEl>
                                        <p:attrNameLst>
                                          <p:attrName>style.visibility</p:attrName>
                                        </p:attrNameLst>
                                      </p:cBhvr>
                                      <p:to>
                                        <p:strVal val="visible"/>
                                      </p:to>
                                    </p:set>
                                    <p:animEffect transition="in" filter="slide(fromLeft)">
                                      <p:cBhvr>
                                        <p:cTn id="16"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8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ea typeface="宋体" charset="-122"/>
                <a:cs typeface="Times New Roman" pitchFamily="18" charset="0"/>
              </a:rPr>
              <a:t>Ex. 16	Re-read </a:t>
            </a:r>
            <a:r>
              <a:rPr lang="en-US" altLang="zh-CN" b="1" i="1">
                <a:solidFill>
                  <a:srgbClr val="FFFFFF"/>
                </a:solidFill>
                <a:ea typeface="宋体" charset="-122"/>
                <a:cs typeface="Times New Roman" pitchFamily="18" charset="0"/>
              </a:rPr>
              <a:t>Returning to College</a:t>
            </a:r>
            <a:r>
              <a:rPr lang="en-US" altLang="zh-CN">
                <a:solidFill>
                  <a:srgbClr val="FFFFFF"/>
                </a:solidFill>
                <a:ea typeface="宋体" charset="-122"/>
                <a:cs typeface="Times New Roman" pitchFamily="18" charset="0"/>
              </a:rPr>
              <a:t> and decide on the contextual meaning or functional value of the following sentences.</a:t>
            </a:r>
          </a:p>
        </p:txBody>
      </p:sp>
      <p:pic>
        <p:nvPicPr>
          <p:cNvPr id="650243"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650308" name="Group 68"/>
          <p:cNvGraphicFramePr>
            <a:graphicFrameLocks noGrp="1"/>
          </p:cNvGraphicFramePr>
          <p:nvPr/>
        </p:nvGraphicFramePr>
        <p:xfrm>
          <a:off x="314325" y="1352550"/>
          <a:ext cx="8512175" cy="2543493"/>
        </p:xfrm>
        <a:graphic>
          <a:graphicData uri="http://schemas.openxmlformats.org/drawingml/2006/table">
            <a:tbl>
              <a:tblPr/>
              <a:tblGrid>
                <a:gridCol w="392113"/>
                <a:gridCol w="2027237"/>
                <a:gridCol w="2043113"/>
                <a:gridCol w="2027237"/>
                <a:gridCol w="2022475"/>
              </a:tblGrid>
              <a:tr h="222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4</a:t>
                      </a:r>
                    </a:p>
                  </a:txBody>
                  <a:tcPr horzOverflow="overflow">
                    <a:lnL cap="flat">
                      <a:noFill/>
                    </a:lnL>
                    <a:lnR>
                      <a:noFill/>
                    </a:lnR>
                    <a:lnT cap="flat">
                      <a:noFill/>
                    </a:lnT>
                    <a:lnB>
                      <a:noFill/>
                    </a:lnB>
                    <a:lnTlToBr>
                      <a:noFill/>
                    </a:lnTlToBr>
                    <a:lnBlToTr>
                      <a:noFill/>
                    </a:lnBlToTr>
                    <a:noFill/>
                  </a:tcPr>
                </a:tc>
                <a:tc gridSpan="4">
                  <a:txBody>
                    <a:bodyPr/>
                    <a:lstStyle/>
                    <a:p>
                      <a:pPr marL="0" marR="0" lvl="0" indent="0" algn="just" defTabSz="914400" rtl="0" eaLnBrk="1" fontAlgn="base" latinLnBrk="0" hangingPunct="1">
                        <a:lnSpc>
                          <a:spcPct val="100000"/>
                        </a:lnSpc>
                        <a:spcBef>
                          <a:spcPct val="50000"/>
                        </a:spcBef>
                        <a:spcAft>
                          <a:spcPct val="0"/>
                        </a:spcAft>
                        <a:buClrTx/>
                        <a:buSzTx/>
                        <a:buFontTx/>
                        <a:buNone/>
                        <a:tabLst>
                          <a:tab pos="6634163" algn="l"/>
                        </a:tabLst>
                      </a:pP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Here they are with no responsibility to anyone but themselves, a hundred or a thousand ready-made  friends,  teachers  trying  to  help  them,  families  at  home  waiting  for  them  to  return  for Christmas to tell all about their triumphs, three meals a day.</a:t>
                      </a:r>
                      <a:r>
                        <a:rPr kumimoji="1" lang="en-US" altLang="zh-CN" sz="2000" b="0" i="0" u="none" strike="noStrike" cap="none" normalizeH="0" baseline="0" smtClean="0">
                          <a:ln>
                            <a:noFill/>
                          </a:ln>
                          <a:solidFill>
                            <a:schemeClr val="tx1"/>
                          </a:solidFill>
                          <a:effectLst/>
                          <a:latin typeface="Arial Narrow" pitchFamily="34" charset="0"/>
                          <a:ea typeface="黑体" pitchFamily="49" charset="-122"/>
                        </a:rPr>
                        <a:t> </a:t>
                      </a:r>
                      <a:r>
                        <a:rPr kumimoji="1" lang="en-US" altLang="zh-CN" sz="2400" b="0" i="0" u="none" strike="noStrike" cap="none" normalizeH="0" baseline="0" smtClean="0">
                          <a:ln>
                            <a:noFill/>
                          </a:ln>
                          <a:solidFill>
                            <a:srgbClr val="003366"/>
                          </a:solidFill>
                          <a:effectLst/>
                          <a:latin typeface="Arial Narrow" pitchFamily="34" charset="0"/>
                          <a:ea typeface="黑体" pitchFamily="49" charset="-122"/>
                        </a:rPr>
                        <a:t>	</a:t>
                      </a:r>
                      <a:r>
                        <a:rPr kumimoji="1" lang="en-US" altLang="zh-CN" sz="2200" b="0" i="0" u="none" strike="noStrike" cap="none" normalizeH="0" baseline="0" smtClean="0">
                          <a:ln>
                            <a:noFill/>
                          </a:ln>
                          <a:solidFill>
                            <a:srgbClr val="990000"/>
                          </a:solidFill>
                          <a:effectLst/>
                          <a:latin typeface="Arial Narrow" pitchFamily="34" charset="0"/>
                          <a:ea typeface="黑体" pitchFamily="49" charset="-122"/>
                        </a:rPr>
                        <a:t>(Lines 13-16)</a:t>
                      </a:r>
                      <a:r>
                        <a:rPr kumimoji="1" lang="en-US" altLang="zh-CN" sz="2400" b="0" i="0" u="none" strike="noStrike" cap="none" normalizeH="0" baseline="0" smtClean="0">
                          <a:ln>
                            <a:noFill/>
                          </a:ln>
                          <a:solidFill>
                            <a:schemeClr val="tx1"/>
                          </a:solidFill>
                          <a:effectLst/>
                          <a:latin typeface="Arial Narrow" pitchFamily="34" charset="0"/>
                          <a:ea typeface="黑体" pitchFamily="49" charset="-122"/>
                        </a:rPr>
                        <a:t> </a:t>
                      </a:r>
                      <a:endParaRPr kumimoji="1" lang="zh-CN" altLang="en-US" sz="24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3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a:noFill/>
                    </a:lnB>
                    <a:lnTlToBr>
                      <a:noFill/>
                    </a:lnTlToBr>
                    <a:lnBlToTr>
                      <a:noFill/>
                    </a:lnBlToTr>
                    <a:noFill/>
                  </a:tcPr>
                </a:tc>
                <a:tc gridSpan="4">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953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A) Assumption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B) Reasoning</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C) Explanation</a:t>
                      </a:r>
                      <a:endParaRPr kumimoji="1" lang="zh-CN" altLang="en-US" sz="22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a:noFill/>
                    </a:lnR>
                    <a:lnT>
                      <a:noFill/>
                    </a:lnT>
                    <a:lnB cap="flat">
                      <a:noFill/>
                    </a:lnB>
                    <a:lnTlToBr>
                      <a:noFill/>
                    </a:lnTlToBr>
                    <a:lnBlToTr>
                      <a:noFill/>
                    </a:lnBlToTr>
                    <a:solidFill>
                      <a:schemeClr val="folHlink">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Arial Narrow" pitchFamily="34" charset="0"/>
                          <a:ea typeface="黑体" pitchFamily="49" charset="-122"/>
                        </a:rPr>
                        <a:t>D) Justification</a:t>
                      </a:r>
                      <a:endParaRPr kumimoji="1" lang="zh-CN" altLang="en-US" sz="2000" b="0" i="0" u="none" strike="noStrike" cap="none" normalizeH="0" baseline="0" smtClean="0">
                        <a:ln>
                          <a:noFill/>
                        </a:ln>
                        <a:solidFill>
                          <a:schemeClr val="tx1"/>
                        </a:solidFill>
                        <a:effectLst/>
                        <a:latin typeface="Arial Narrow" pitchFamily="34" charset="0"/>
                        <a:ea typeface="黑体" pitchFamily="49" charset="-122"/>
                      </a:endParaRPr>
                    </a:p>
                  </a:txBody>
                  <a:tcPr anchor="ctr" horzOverflow="overflow">
                    <a:lnL>
                      <a:noFill/>
                    </a:lnL>
                    <a:lnR cap="flat">
                      <a:noFill/>
                    </a:lnR>
                    <a:lnT>
                      <a:noFill/>
                    </a:lnT>
                    <a:lnB cap="flat">
                      <a:noFill/>
                    </a:lnB>
                    <a:lnTlToBr>
                      <a:noFill/>
                    </a:lnTlToBr>
                    <a:lnBlToTr>
                      <a:noFill/>
                    </a:lnBlToTr>
                    <a:solidFill>
                      <a:schemeClr val="folHlink">
                        <a:alpha val="50000"/>
                      </a:schemeClr>
                    </a:solidFill>
                  </a:tcPr>
                </a:tc>
              </a:tr>
            </a:tbl>
          </a:graphicData>
        </a:graphic>
      </p:graphicFrame>
      <p:sp>
        <p:nvSpPr>
          <p:cNvPr id="650310" name="Text Box 70"/>
          <p:cNvSpPr txBox="1">
            <a:spLocks noChangeArrowheads="1"/>
          </p:cNvSpPr>
          <p:nvPr/>
        </p:nvSpPr>
        <p:spPr bwMode="auto">
          <a:xfrm>
            <a:off x="822325" y="4343400"/>
            <a:ext cx="7894638" cy="82232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en-US" b="1">
                <a:solidFill>
                  <a:srgbClr val="003366"/>
                </a:solidFill>
              </a:rPr>
              <a:t>Explanation</a:t>
            </a:r>
            <a:r>
              <a:rPr lang="en-US" altLang="en-US">
                <a:solidFill>
                  <a:srgbClr val="003366"/>
                </a:solidFill>
              </a:rPr>
              <a:t>.   It  offers  an  explanation  with  examples,  showing  that  college  life  is  one  of  the  best parts of one’s life.</a:t>
            </a:r>
            <a:endParaRPr lang="zh-CN" altLang="en-US">
              <a:solidFill>
                <a:srgbClr val="003366"/>
              </a:solidFill>
            </a:endParaRPr>
          </a:p>
        </p:txBody>
      </p:sp>
      <p:pic>
        <p:nvPicPr>
          <p:cNvPr id="650311" name="Picture 71" descr=" icon"/>
          <p:cNvPicPr>
            <a:picLocks noChangeAspect="1" noChangeArrowheads="1"/>
          </p:cNvPicPr>
          <p:nvPr/>
        </p:nvPicPr>
        <p:blipFill>
          <a:blip r:embed="rId4"/>
          <a:srcRect/>
          <a:stretch>
            <a:fillRect/>
          </a:stretch>
        </p:blipFill>
        <p:spPr bwMode="auto">
          <a:xfrm>
            <a:off x="222250" y="4502150"/>
            <a:ext cx="609600" cy="609600"/>
          </a:xfrm>
          <a:prstGeom prst="rect">
            <a:avLst/>
          </a:prstGeom>
          <a:noFill/>
        </p:spPr>
      </p:pic>
      <p:pic>
        <p:nvPicPr>
          <p:cNvPr id="650312"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50311"/>
                                        </p:tgtEl>
                                        <p:attrNameLst>
                                          <p:attrName>style.visibility</p:attrName>
                                        </p:attrNameLst>
                                      </p:cBhvr>
                                      <p:to>
                                        <p:strVal val="visible"/>
                                      </p:to>
                                    </p:set>
                                    <p:animEffect transition="in" filter="slide(fromLeft)">
                                      <p:cBhvr>
                                        <p:cTn id="7" dur="500"/>
                                        <p:tgtEl>
                                          <p:spTgt spid="6503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50310"/>
                                        </p:tgtEl>
                                        <p:attrNameLst>
                                          <p:attrName>style.visibility</p:attrName>
                                        </p:attrNameLst>
                                      </p:cBhvr>
                                      <p:to>
                                        <p:strVal val="visible"/>
                                      </p:to>
                                    </p:set>
                                    <p:animEffect transition="in" filter="blinds(vertical)">
                                      <p:cBhvr>
                                        <p:cTn id="12" dur="500"/>
                                        <p:tgtEl>
                                          <p:spTgt spid="650310"/>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650312"/>
                                        </p:tgtEl>
                                        <p:attrNameLst>
                                          <p:attrName>style.visibility</p:attrName>
                                        </p:attrNameLst>
                                      </p:cBhvr>
                                      <p:to>
                                        <p:strVal val="visible"/>
                                      </p:to>
                                    </p:set>
                                    <p:animEffect transition="in" filter="box(in)">
                                      <p:cBhvr>
                                        <p:cTn id="16" dur="500"/>
                                        <p:tgtEl>
                                          <p:spTgt spid="65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3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17	Translate  the  following  sentences  into  Chinese,  paying  special  attention  to  the underlined parts.</a:t>
            </a:r>
          </a:p>
        </p:txBody>
      </p:sp>
      <p:pic>
        <p:nvPicPr>
          <p:cNvPr id="154631"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1282700"/>
          </a:xfrm>
          <a:prstGeom prst="rect">
            <a:avLst/>
          </a:prstGeom>
          <a:noFill/>
          <a:ln w="9525">
            <a:noFill/>
            <a:miter lim="800000"/>
            <a:headEnd/>
            <a:tailEnd/>
          </a:ln>
          <a:effectLst/>
        </p:spPr>
        <p:txBody>
          <a:bodyPr>
            <a:spAutoFit/>
          </a:bodyPr>
          <a:lstStyle/>
          <a:p>
            <a:pPr marL="476250" indent="-476250" algn="just" defTabSz="476250"/>
            <a:r>
              <a:rPr lang="en-US" altLang="zh-CN" sz="2600">
                <a:solidFill>
                  <a:srgbClr val="000000"/>
                </a:solidFill>
                <a:ea typeface="宋体" charset="-122"/>
                <a:cs typeface="Times New Roman" pitchFamily="18" charset="0"/>
              </a:rPr>
              <a:t>1.	When I walked out of the terminal, I was facing the same crowd of taxi drivers milling about in front of </a:t>
            </a:r>
            <a:r>
              <a:rPr lang="en-US" altLang="zh-CN" sz="2600" u="sng">
                <a:solidFill>
                  <a:srgbClr val="000000"/>
                </a:solidFill>
                <a:ea typeface="宋体" charset="-122"/>
                <a:cs typeface="Times New Roman" pitchFamily="18" charset="0"/>
              </a:rPr>
              <a:t>every airport the world over</a:t>
            </a:r>
            <a:r>
              <a:rPr lang="en-US" altLang="zh-CN" sz="2600">
                <a:solidFill>
                  <a:srgbClr val="000000"/>
                </a:solidFill>
                <a:ea typeface="宋体" charset="-122"/>
                <a:cs typeface="Times New Roman" pitchFamily="18" charset="0"/>
              </a:rPr>
              <a:t>.</a:t>
            </a:r>
          </a:p>
        </p:txBody>
      </p:sp>
      <p:sp>
        <p:nvSpPr>
          <p:cNvPr id="105476" name="Text Box 4"/>
          <p:cNvSpPr txBox="1">
            <a:spLocks noChangeArrowheads="1"/>
          </p:cNvSpPr>
          <p:nvPr/>
        </p:nvSpPr>
        <p:spPr bwMode="auto">
          <a:xfrm>
            <a:off x="898525" y="3233738"/>
            <a:ext cx="7570788" cy="87630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ea typeface="宋体" charset="-122"/>
              </a:rPr>
              <a:t>______________________________________________________________________________________________________</a:t>
            </a:r>
          </a:p>
        </p:txBody>
      </p:sp>
      <p:sp>
        <p:nvSpPr>
          <p:cNvPr id="2" name="Text Box 4"/>
          <p:cNvSpPr txBox="1">
            <a:spLocks noChangeArrowheads="1"/>
          </p:cNvSpPr>
          <p:nvPr/>
        </p:nvSpPr>
        <p:spPr bwMode="auto">
          <a:xfrm>
            <a:off x="1350963" y="3194050"/>
            <a:ext cx="6972300" cy="869950"/>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rPr>
              <a:t>走出机场大楼我就看到外面好多出租汽车司机在穿梭走动，这（一现象）在世界各地的机场都是一样的。</a:t>
            </a:r>
            <a:endParaRPr lang="en-US" altLang="zh-CN" sz="2200">
              <a:solidFill>
                <a:srgbClr val="003366"/>
              </a:solidFill>
              <a:latin typeface="Tahoma"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solidFill>
                  <a:srgbClr val="000000"/>
                </a:solidFill>
                <a:ea typeface="宋体" charset="-122"/>
                <a:cs typeface="Times New Roman" pitchFamily="18" charset="0"/>
              </a:rPr>
              <a:t>2.	Mr. Myles still smiled but his voice had a little bit of irritation in it, </a:t>
            </a:r>
            <a:r>
              <a:rPr lang="en-US" altLang="zh-CN" sz="2600" u="sng">
                <a:solidFill>
                  <a:srgbClr val="000000"/>
                </a:solidFill>
                <a:ea typeface="宋体" charset="-122"/>
                <a:cs typeface="Times New Roman" pitchFamily="18" charset="0"/>
              </a:rPr>
              <a:t>unusual to Rob</a:t>
            </a:r>
            <a:r>
              <a:rPr lang="en-US" altLang="zh-CN" sz="2600">
                <a:solidFill>
                  <a:srgbClr val="000000"/>
                </a:solidFill>
                <a:ea typeface="宋体" charset="-122"/>
                <a:cs typeface="Times New Roman" pitchFamily="18" charset="0"/>
              </a:rPr>
              <a:t>.</a:t>
            </a:r>
          </a:p>
        </p:txBody>
      </p:sp>
      <p:sp>
        <p:nvSpPr>
          <p:cNvPr id="105476" name="Text Box 4"/>
          <p:cNvSpPr txBox="1">
            <a:spLocks noChangeArrowheads="1"/>
          </p:cNvSpPr>
          <p:nvPr/>
        </p:nvSpPr>
        <p:spPr bwMode="auto">
          <a:xfrm>
            <a:off x="898525" y="2828925"/>
            <a:ext cx="7570788" cy="87630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ea typeface="宋体" charset="-122"/>
              </a:rPr>
              <a:t>______________________________________________________________________________________________________</a:t>
            </a:r>
          </a:p>
        </p:txBody>
      </p:sp>
      <p:sp>
        <p:nvSpPr>
          <p:cNvPr id="2" name="Text Box 4"/>
          <p:cNvSpPr txBox="1">
            <a:spLocks noChangeArrowheads="1"/>
          </p:cNvSpPr>
          <p:nvPr/>
        </p:nvSpPr>
        <p:spPr bwMode="auto">
          <a:xfrm>
            <a:off x="1350963" y="2805113"/>
            <a:ext cx="6972300" cy="869950"/>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rPr>
              <a:t>迈尔斯先生仍然面带微笑，可是他的口气却有点不耐烦了。罗布很少见到这种情况。</a:t>
            </a:r>
            <a:endParaRPr lang="en-US" altLang="zh-CN" sz="2200">
              <a:solidFill>
                <a:srgbClr val="003366"/>
              </a:solidFill>
              <a:latin typeface="Tahoma" pitchFamily="34" charset="0"/>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17	Translate  the  following  sentences  into  Chinese,  paying  special  attention  to  the underlined parts.</a:t>
            </a:r>
          </a:p>
        </p:txBody>
      </p:sp>
      <p:pic>
        <p:nvPicPr>
          <p:cNvPr id="397321" name="Picture 10">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87630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ea typeface="宋体" charset="-122"/>
              </a:rPr>
              <a:t>______________________________________________________________________________________________________</a:t>
            </a:r>
          </a:p>
        </p:txBody>
      </p:sp>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solidFill>
                  <a:srgbClr val="000000"/>
                </a:solidFill>
                <a:ea typeface="宋体" charset="-122"/>
                <a:cs typeface="Times New Roman" pitchFamily="18" charset="0"/>
              </a:rPr>
              <a:t>3.	</a:t>
            </a:r>
            <a:r>
              <a:rPr lang="en-US" altLang="zh-CN" sz="2600" u="sng">
                <a:solidFill>
                  <a:srgbClr val="000000"/>
                </a:solidFill>
                <a:ea typeface="宋体" charset="-122"/>
                <a:cs typeface="Times New Roman" pitchFamily="18" charset="0"/>
              </a:rPr>
              <a:t>No wonder</a:t>
            </a:r>
            <a:r>
              <a:rPr lang="en-US" altLang="zh-CN" sz="2600">
                <a:solidFill>
                  <a:srgbClr val="000000"/>
                </a:solidFill>
                <a:ea typeface="宋体" charset="-122"/>
                <a:cs typeface="Times New Roman" pitchFamily="18" charset="0"/>
              </a:rPr>
              <a:t> the sight of elegant buildings along the canals reminded me of Paris, Amsterdam and Venice.</a:t>
            </a:r>
          </a:p>
        </p:txBody>
      </p:sp>
      <p:sp>
        <p:nvSpPr>
          <p:cNvPr id="2" name="Text Box 4"/>
          <p:cNvSpPr txBox="1">
            <a:spLocks noChangeArrowheads="1"/>
          </p:cNvSpPr>
          <p:nvPr/>
        </p:nvSpPr>
        <p:spPr bwMode="auto">
          <a:xfrm>
            <a:off x="1350963" y="2805113"/>
            <a:ext cx="6972300" cy="869950"/>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rPr>
              <a:t>难怪，一看见沿河而立的精美建筑时，我就想起了巴黎、阿姆斯特丹和威尼斯。</a:t>
            </a:r>
            <a:endParaRPr lang="en-US" altLang="zh-CN" sz="2200">
              <a:solidFill>
                <a:srgbClr val="003366"/>
              </a:solidFill>
              <a:latin typeface="Tahoma" pitchFamily="34" charset="0"/>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17	Translate  the  following  sentences  into  Chinese,  paying  special  attention  to  the underlined parts.</a:t>
            </a:r>
          </a:p>
        </p:txBody>
      </p:sp>
      <p:pic>
        <p:nvPicPr>
          <p:cNvPr id="398346" name="Picture 10">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09283"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9284"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3	</a:t>
            </a:r>
            <a:r>
              <a:rPr lang="en-US" altLang="en-US" sz="2400">
                <a:solidFill>
                  <a:srgbClr val="003366"/>
                </a:solidFill>
                <a:latin typeface="Arial Narrow" pitchFamily="34" charset="0"/>
              </a:rPr>
              <a:t>A desperate man will </a:t>
            </a:r>
            <a:r>
              <a:rPr lang="en-US" altLang="en-US" sz="2400" u="sng">
                <a:solidFill>
                  <a:srgbClr val="003366"/>
                </a:solidFill>
                <a:latin typeface="Arial Narrow" pitchFamily="34" charset="0"/>
              </a:rPr>
              <a:t>resort to anything</a:t>
            </a:r>
            <a:r>
              <a:rPr lang="en-US" altLang="en-US" sz="2400">
                <a:solidFill>
                  <a:srgbClr val="003366"/>
                </a:solidFill>
                <a:latin typeface="Arial Narrow" pitchFamily="34" charset="0"/>
              </a:rPr>
              <a:t>.</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care for nothing</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destroy anything within his reach</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try to kill himself</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FF0000"/>
                </a:solidFill>
                <a:latin typeface="Arial Narrow" pitchFamily="34" charset="0"/>
              </a:rPr>
              <a:t>D)</a:t>
            </a:r>
            <a:r>
              <a:rPr lang="en-US" altLang="zh-CN" sz="2400">
                <a:solidFill>
                  <a:srgbClr val="FF0000"/>
                </a:solidFill>
                <a:latin typeface="Arial Narrow" pitchFamily="34" charset="0"/>
              </a:rPr>
              <a:t> </a:t>
            </a:r>
            <a:r>
              <a:rPr lang="en-US" altLang="en-US" sz="2400">
                <a:solidFill>
                  <a:srgbClr val="FF0000"/>
                </a:solidFill>
                <a:latin typeface="Arial Narrow" pitchFamily="34" charset="0"/>
              </a:rPr>
              <a:t>turn to anything for help</a:t>
            </a:r>
            <a:endParaRPr lang="zh-CN" altLang="en-US" sz="2400">
              <a:solidFill>
                <a:srgbClr val="FF0000"/>
              </a:solidFill>
              <a:latin typeface="Arial Narrow"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82387726"/>
      </p:ext>
    </p:extLst>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slide(fromLeft)">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87630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ea typeface="宋体" charset="-122"/>
              </a:rPr>
              <a:t>______________________________________________________________________________________________________</a:t>
            </a:r>
          </a:p>
        </p:txBody>
      </p:sp>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solidFill>
                  <a:srgbClr val="000000"/>
                </a:solidFill>
                <a:ea typeface="宋体" charset="-122"/>
                <a:cs typeface="Times New Roman" pitchFamily="18" charset="0"/>
              </a:rPr>
              <a:t>4.	I know now what a joy knowledge can be, </a:t>
            </a:r>
            <a:r>
              <a:rPr lang="en-US" altLang="zh-CN" sz="2600" u="sng">
                <a:solidFill>
                  <a:srgbClr val="000000"/>
                </a:solidFill>
                <a:ea typeface="宋体" charset="-122"/>
                <a:cs typeface="Times New Roman" pitchFamily="18" charset="0"/>
              </a:rPr>
              <a:t>independent of anything you do with it</a:t>
            </a:r>
            <a:r>
              <a:rPr lang="en-US" altLang="zh-CN" sz="2600">
                <a:solidFill>
                  <a:srgbClr val="000000"/>
                </a:solidFill>
                <a:ea typeface="宋体" charset="-122"/>
                <a:cs typeface="Times New Roman" pitchFamily="18" charset="0"/>
              </a:rPr>
              <a:t>.</a:t>
            </a:r>
          </a:p>
        </p:txBody>
      </p:sp>
      <p:sp>
        <p:nvSpPr>
          <p:cNvPr id="2" name="Text Box 4"/>
          <p:cNvSpPr txBox="1">
            <a:spLocks noChangeArrowheads="1"/>
          </p:cNvSpPr>
          <p:nvPr/>
        </p:nvSpPr>
        <p:spPr bwMode="auto">
          <a:xfrm>
            <a:off x="1350963" y="2805113"/>
            <a:ext cx="6972300" cy="869950"/>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rPr>
              <a:t>现在我意识到知识给人的巨大乐趣，这与如何使用知识无关。</a:t>
            </a:r>
            <a:endParaRPr lang="en-US" altLang="zh-CN" sz="2200">
              <a:solidFill>
                <a:srgbClr val="003366"/>
              </a:solidFill>
              <a:latin typeface="Tahoma"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17	Translate  the  following  sentences  into  Chinese,  paying  special  attention  to  the underlined parts.</a:t>
            </a:r>
          </a:p>
        </p:txBody>
      </p:sp>
      <p:pic>
        <p:nvPicPr>
          <p:cNvPr id="399372" name="Picture 10">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87630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ea typeface="宋体" charset="-122"/>
              </a:rPr>
              <a:t>______________________________________________________________________________________________________</a:t>
            </a:r>
          </a:p>
        </p:txBody>
      </p:sp>
      <p:pic>
        <p:nvPicPr>
          <p:cNvPr id="541700"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solidFill>
                  <a:srgbClr val="000000"/>
                </a:solidFill>
                <a:ea typeface="宋体" charset="-122"/>
                <a:cs typeface="Times New Roman" pitchFamily="18" charset="0"/>
              </a:rPr>
              <a:t>5.	She  wanted  to  tell  John  how  surprised  she  was  at  his  knowledge but  </a:t>
            </a:r>
            <a:r>
              <a:rPr lang="en-US" altLang="zh-CN" sz="2600" u="sng">
                <a:solidFill>
                  <a:srgbClr val="000000"/>
                </a:solidFill>
                <a:ea typeface="宋体" charset="-122"/>
                <a:cs typeface="Times New Roman" pitchFamily="18" charset="0"/>
              </a:rPr>
              <a:t>embarrassment  made  her hold her peace</a:t>
            </a:r>
            <a:r>
              <a:rPr lang="en-US" altLang="zh-CN" sz="2600">
                <a:solidFill>
                  <a:srgbClr val="000000"/>
                </a:solidFill>
                <a:ea typeface="宋体" charset="-122"/>
                <a:cs typeface="Times New Roman" pitchFamily="18" charset="0"/>
              </a:rPr>
              <a:t>.</a:t>
            </a:r>
          </a:p>
        </p:txBody>
      </p:sp>
      <p:sp>
        <p:nvSpPr>
          <p:cNvPr id="2" name="Text Box 4"/>
          <p:cNvSpPr txBox="1">
            <a:spLocks noChangeArrowheads="1"/>
          </p:cNvSpPr>
          <p:nvPr/>
        </p:nvSpPr>
        <p:spPr bwMode="auto">
          <a:xfrm>
            <a:off x="1350963" y="2805113"/>
            <a:ext cx="6972300" cy="869950"/>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rPr>
              <a:t>她本想告诉约翰，她没有料到他的知识竟有如此渊博，但又觉得有些不好意思，没有说出口。</a:t>
            </a:r>
            <a:endParaRPr lang="en-US" altLang="zh-CN" sz="2200">
              <a:solidFill>
                <a:srgbClr val="003366"/>
              </a:solidFill>
              <a:latin typeface="Tahoma" pitchFamily="34" charset="0"/>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ea typeface="宋体" charset="-122"/>
                <a:cs typeface="Times New Roman" pitchFamily="18" charset="0"/>
              </a:rPr>
              <a:t>Ex. 17	Translate  the  following  sentences  into  Chinese,  paying  special  attention  to  the underlined parts.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541700"/>
                                        </p:tgtEl>
                                        <p:attrNameLst>
                                          <p:attrName>style.visibility</p:attrName>
                                        </p:attrNameLst>
                                      </p:cBhvr>
                                      <p:to>
                                        <p:strVal val="visible"/>
                                      </p:to>
                                    </p:set>
                                    <p:animEffect transition="in" filter="box(in)">
                                      <p:cBhvr>
                                        <p:cTn id="18" dur="500"/>
                                        <p:tgtEl>
                                          <p:spTgt spid="54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10307" name="Picture 14">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0308"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4	</a:t>
            </a:r>
            <a:r>
              <a:rPr lang="en-US" altLang="en-US" sz="2400">
                <a:solidFill>
                  <a:srgbClr val="003366"/>
                </a:solidFill>
                <a:latin typeface="Arial Narrow" pitchFamily="34" charset="0"/>
              </a:rPr>
              <a:t>He </a:t>
            </a:r>
            <a:r>
              <a:rPr lang="en-US" altLang="en-US" sz="2400" u="sng">
                <a:solidFill>
                  <a:srgbClr val="003366"/>
                </a:solidFill>
                <a:latin typeface="Arial Narrow" pitchFamily="34" charset="0"/>
              </a:rPr>
              <a:t>jotted down</a:t>
            </a:r>
            <a:r>
              <a:rPr lang="en-US" altLang="en-US" sz="2400">
                <a:solidFill>
                  <a:srgbClr val="003366"/>
                </a:solidFill>
                <a:latin typeface="Arial Narrow" pitchFamily="34" charset="0"/>
              </a:rPr>
              <a:t> her number on a slip of yellow paper.</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read carefully</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B)</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wrote down quickly</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glance quickly at</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drew with care</a:t>
            </a:r>
            <a:endParaRPr lang="zh-CN" altLang="en-US" sz="2400">
              <a:solidFill>
                <a:srgbClr val="003366"/>
              </a:solidFill>
              <a:latin typeface="Arial Narrow" pitchFamily="34" charset="0"/>
            </a:endParaRPr>
          </a:p>
        </p:txBody>
      </p:sp>
    </p:spTree>
    <p:extLst>
      <p:ext uri="{BB962C8B-B14F-4D97-AF65-F5344CB8AC3E}">
        <p14:creationId xmlns="" xmlns:p14="http://schemas.microsoft.com/office/powerpoint/2010/main" val="339563463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 xmlns:a14="http://schemas.microsoft.com/office/drawing/2010/main"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Choose the word or phrase that best keeps the meaning of the underlined part in each sentence.</a:t>
            </a:r>
          </a:p>
        </p:txBody>
      </p:sp>
      <p:pic>
        <p:nvPicPr>
          <p:cNvPr id="611331"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 xmlns:a14="http://schemas.microsoft.com/office/drawing/2010/main" val="0"/>
              </a:ext>
            </a:extLst>
          </a:blip>
          <a:srcRect/>
          <a:stretch>
            <a:fillRect/>
          </a:stretch>
        </p:blipFill>
        <p:spPr bwMode="auto">
          <a:xfrm>
            <a:off x="8734425" y="0"/>
            <a:ext cx="40957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1332" name="Text Box 4"/>
          <p:cNvSpPr txBox="1">
            <a:spLocks noChangeArrowheads="1"/>
          </p:cNvSpPr>
          <p:nvPr/>
        </p:nvSpPr>
        <p:spPr bwMode="auto">
          <a:xfrm>
            <a:off x="296863" y="1376363"/>
            <a:ext cx="8626475" cy="2757487"/>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marL="358775" indent="-358775" defTabSz="541338" eaLnBrk="0" hangingPunct="0">
              <a:defRPr kumimoji="1" sz="1600">
                <a:solidFill>
                  <a:schemeClr val="tx1"/>
                </a:solidFill>
                <a:latin typeface="Tahoma" pitchFamily="34" charset="0"/>
                <a:ea typeface="宋体" pitchFamily="2" charset="-122"/>
              </a:defRPr>
            </a:lvl1pPr>
            <a:lvl2pPr marL="538163" defTabSz="541338" eaLnBrk="0" hangingPunct="0">
              <a:defRPr kumimoji="1" sz="1600">
                <a:solidFill>
                  <a:schemeClr val="tx1"/>
                </a:solidFill>
                <a:latin typeface="Tahoma" pitchFamily="34" charset="0"/>
                <a:ea typeface="宋体" pitchFamily="2" charset="-122"/>
              </a:defRPr>
            </a:lvl2pPr>
            <a:lvl3pPr defTabSz="541338" eaLnBrk="0" hangingPunct="0">
              <a:defRPr kumimoji="1" sz="1600">
                <a:solidFill>
                  <a:schemeClr val="tx1"/>
                </a:solidFill>
                <a:latin typeface="Tahoma" pitchFamily="34" charset="0"/>
                <a:ea typeface="宋体" pitchFamily="2" charset="-122"/>
              </a:defRPr>
            </a:lvl3pPr>
            <a:lvl4pPr defTabSz="541338" eaLnBrk="0" hangingPunct="0">
              <a:defRPr kumimoji="1" sz="1600">
                <a:solidFill>
                  <a:schemeClr val="tx1"/>
                </a:solidFill>
                <a:latin typeface="Tahoma" pitchFamily="34" charset="0"/>
                <a:ea typeface="宋体" pitchFamily="2" charset="-122"/>
              </a:defRPr>
            </a:lvl4pPr>
            <a:lvl5pPr defTabSz="541338" eaLnBrk="0" hangingPunct="0">
              <a:defRPr kumimoji="1" sz="1600">
                <a:solidFill>
                  <a:schemeClr val="tx1"/>
                </a:solidFill>
                <a:latin typeface="Tahoma" pitchFamily="34" charset="0"/>
                <a:ea typeface="宋体" pitchFamily="2" charset="-122"/>
              </a:defRPr>
            </a:lvl5pPr>
            <a:lvl6pPr defTabSz="541338" eaLnBrk="0" fontAlgn="base" hangingPunct="0">
              <a:spcBef>
                <a:spcPct val="0"/>
              </a:spcBef>
              <a:spcAft>
                <a:spcPct val="0"/>
              </a:spcAft>
              <a:defRPr kumimoji="1" sz="1600">
                <a:solidFill>
                  <a:schemeClr val="tx1"/>
                </a:solidFill>
                <a:latin typeface="Tahoma" pitchFamily="34" charset="0"/>
                <a:ea typeface="宋体" pitchFamily="2" charset="-122"/>
              </a:defRPr>
            </a:lvl6pPr>
            <a:lvl7pPr defTabSz="541338" eaLnBrk="0" fontAlgn="base" hangingPunct="0">
              <a:spcBef>
                <a:spcPct val="0"/>
              </a:spcBef>
              <a:spcAft>
                <a:spcPct val="0"/>
              </a:spcAft>
              <a:defRPr kumimoji="1" sz="1600">
                <a:solidFill>
                  <a:schemeClr val="tx1"/>
                </a:solidFill>
                <a:latin typeface="Tahoma" pitchFamily="34" charset="0"/>
                <a:ea typeface="宋体" pitchFamily="2" charset="-122"/>
              </a:defRPr>
            </a:lvl7pPr>
            <a:lvl8pPr defTabSz="541338" eaLnBrk="0" fontAlgn="base" hangingPunct="0">
              <a:spcBef>
                <a:spcPct val="0"/>
              </a:spcBef>
              <a:spcAft>
                <a:spcPct val="0"/>
              </a:spcAft>
              <a:defRPr kumimoji="1" sz="1600">
                <a:solidFill>
                  <a:schemeClr val="tx1"/>
                </a:solidFill>
                <a:latin typeface="Tahoma" pitchFamily="34" charset="0"/>
                <a:ea typeface="宋体" pitchFamily="2" charset="-122"/>
              </a:defRPr>
            </a:lvl8pPr>
            <a:lvl9pPr defTabSz="541338"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Aft>
                <a:spcPct val="80000"/>
              </a:spcAft>
            </a:pPr>
            <a:r>
              <a:rPr lang="en-US" altLang="zh-CN" sz="2400">
                <a:solidFill>
                  <a:srgbClr val="003366"/>
                </a:solidFill>
                <a:latin typeface="Arial Narrow" pitchFamily="34" charset="0"/>
              </a:rPr>
              <a:t>4	</a:t>
            </a:r>
            <a:r>
              <a:rPr lang="en-US" altLang="en-US" sz="2400">
                <a:solidFill>
                  <a:srgbClr val="003366"/>
                </a:solidFill>
                <a:latin typeface="Arial Narrow" pitchFamily="34" charset="0"/>
              </a:rPr>
              <a:t>He </a:t>
            </a:r>
            <a:r>
              <a:rPr lang="en-US" altLang="en-US" sz="2400" u="sng">
                <a:solidFill>
                  <a:srgbClr val="003366"/>
                </a:solidFill>
                <a:latin typeface="Arial Narrow" pitchFamily="34" charset="0"/>
              </a:rPr>
              <a:t>jotted down</a:t>
            </a:r>
            <a:r>
              <a:rPr lang="en-US" altLang="en-US" sz="2400">
                <a:solidFill>
                  <a:srgbClr val="003366"/>
                </a:solidFill>
                <a:latin typeface="Arial Narrow" pitchFamily="34" charset="0"/>
              </a:rPr>
              <a:t> her number on a slip of yellow paper.</a:t>
            </a: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A)</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read carefully</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FF0000"/>
                </a:solidFill>
                <a:latin typeface="Arial Narrow" pitchFamily="34" charset="0"/>
              </a:rPr>
              <a:t>B)</a:t>
            </a:r>
            <a:r>
              <a:rPr lang="en-US" altLang="zh-CN" sz="2400">
                <a:solidFill>
                  <a:srgbClr val="FF0000"/>
                </a:solidFill>
                <a:latin typeface="Arial Narrow" pitchFamily="34" charset="0"/>
              </a:rPr>
              <a:t> </a:t>
            </a:r>
            <a:r>
              <a:rPr lang="en-US" altLang="en-US" sz="2400">
                <a:solidFill>
                  <a:srgbClr val="FF0000"/>
                </a:solidFill>
                <a:latin typeface="Arial Narrow" pitchFamily="34" charset="0"/>
              </a:rPr>
              <a:t>wrote down quickly</a:t>
            </a:r>
            <a:endParaRPr lang="en-US" altLang="zh-CN" sz="2400">
              <a:solidFill>
                <a:srgbClr val="FF0000"/>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C)</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glance quickly at</a:t>
            </a:r>
            <a:endParaRPr lang="en-US" altLang="zh-CN" sz="2400">
              <a:solidFill>
                <a:srgbClr val="003366"/>
              </a:solidFill>
              <a:latin typeface="Arial Narrow" pitchFamily="34" charset="0"/>
            </a:endParaRPr>
          </a:p>
          <a:p>
            <a:pPr algn="just" eaLnBrk="1" hangingPunct="1">
              <a:spcAft>
                <a:spcPct val="50000"/>
              </a:spcAft>
            </a:pP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a:t>
            </a:r>
            <a:r>
              <a:rPr lang="en-US" altLang="zh-CN" sz="2400">
                <a:solidFill>
                  <a:srgbClr val="003366"/>
                </a:solidFill>
                <a:latin typeface="Arial Narrow" pitchFamily="34" charset="0"/>
              </a:rPr>
              <a:t> </a:t>
            </a:r>
            <a:r>
              <a:rPr lang="en-US" altLang="en-US" sz="2400">
                <a:solidFill>
                  <a:srgbClr val="003366"/>
                </a:solidFill>
                <a:latin typeface="Arial Narrow" pitchFamily="34" charset="0"/>
              </a:rPr>
              <a:t>drew with care</a:t>
            </a:r>
            <a:endParaRPr lang="zh-CN" altLang="en-US" sz="2400">
              <a:solidFill>
                <a:srgbClr val="003366"/>
              </a:solidFill>
              <a:latin typeface="Arial Narrow"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693150" y="6407150"/>
            <a:ext cx="43180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36661879"/>
      </p:ext>
    </p:extLst>
  </p:cSld>
  <p:clrMapOvr>
    <a:masterClrMapping/>
  </p:clrMapOvr>
  <p:transition>
    <p:wipe dir="r"/>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slide(fromLeft)">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2513</Words>
  <Application>Microsoft Office PowerPoint</Application>
  <PresentationFormat>全屏显示(4:3)</PresentationFormat>
  <Paragraphs>600</Paragraphs>
  <Slides>71</Slides>
  <Notes>0</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Keys to Exercises (Unit 5)</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 to Exercises (Unit 5)</dc:title>
  <dc:creator>微软用户</dc:creator>
  <cp:lastModifiedBy>Jenny</cp:lastModifiedBy>
  <cp:revision>3</cp:revision>
  <dcterms:created xsi:type="dcterms:W3CDTF">2014-03-13T02:17:17Z</dcterms:created>
  <dcterms:modified xsi:type="dcterms:W3CDTF">2014-04-02T08:16:45Z</dcterms:modified>
</cp:coreProperties>
</file>